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3"/>
  </p:notesMasterIdLst>
  <p:handoutMasterIdLst>
    <p:handoutMasterId r:id="rId24"/>
  </p:handoutMasterIdLst>
  <p:sldIdLst>
    <p:sldId id="1627" r:id="rId5"/>
    <p:sldId id="1778" r:id="rId6"/>
    <p:sldId id="1684" r:id="rId7"/>
    <p:sldId id="1798" r:id="rId8"/>
    <p:sldId id="1861" r:id="rId9"/>
    <p:sldId id="1862" r:id="rId10"/>
    <p:sldId id="1869" r:id="rId11"/>
    <p:sldId id="1870" r:id="rId12"/>
    <p:sldId id="1872" r:id="rId13"/>
    <p:sldId id="1751" r:id="rId14"/>
    <p:sldId id="1864" r:id="rId15"/>
    <p:sldId id="1873" r:id="rId16"/>
    <p:sldId id="1867" r:id="rId17"/>
    <p:sldId id="1866" r:id="rId18"/>
    <p:sldId id="1868" r:id="rId19"/>
    <p:sldId id="1801" r:id="rId20"/>
    <p:sldId id="1895" r:id="rId21"/>
    <p:sldId id="1790"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87529" autoAdjust="0"/>
  </p:normalViewPr>
  <p:slideViewPr>
    <p:cSldViewPr snapToGrid="0">
      <p:cViewPr varScale="1">
        <p:scale>
          <a:sx n="83" d="100"/>
          <a:sy n="83" d="100"/>
        </p:scale>
        <p:origin x="94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6/10/2022 7:13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6/10/2022 7:13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are no SDKs at this time – to use Translator, you must use its REST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8166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the full set of supported languages at https://api.cognitive.microsofttranslator.com/languages?api-version=3.0</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66962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https://docs.microsoft.com/azure/cognitive-services/translator/reference/v3-0-translate#request-parameters</a:t>
            </a:r>
          </a:p>
          <a:p>
            <a:r>
              <a:rPr lang="en-US" dirty="0"/>
              <a:t>https://docs.microsoft.com/azure/cognitive-services/translator/word-alignment</a:t>
            </a:r>
          </a:p>
          <a:p>
            <a:r>
              <a:rPr lang="en-US" dirty="0"/>
              <a:t>https://docs.microsoft.com/azure/cognitive-services/translator/profanity-filtering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3702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custom translation model is useful when you need to define translations for organization or industry-specific terms that aren't defined in the default Translator model.</a:t>
            </a:r>
          </a:p>
          <a:p>
            <a:endParaRPr lang="en-US" dirty="0"/>
          </a:p>
          <a:p>
            <a:r>
              <a:rPr lang="en-US" dirty="0"/>
              <a:t>For more details, see the </a:t>
            </a:r>
            <a:r>
              <a:rPr lang="en-US" dirty="0" err="1"/>
              <a:t>Quickstart</a:t>
            </a:r>
            <a:r>
              <a:rPr lang="en-US" dirty="0"/>
              <a:t> at https://docs.microsoft.com/azure/cognitive-services/translator/custom-translator/quickstart-build-deploy-custom-model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2126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17</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18</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1691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3.1 (currently in preview) also includes </a:t>
            </a:r>
            <a:r>
              <a:rPr lang="en-US" i="1" dirty="0"/>
              <a:t>opinion mining</a:t>
            </a:r>
            <a:r>
              <a:rPr lang="en-US" i="0" dirty="0"/>
              <a:t> – for example "The food was great!" would be evaluated as a </a:t>
            </a:r>
            <a:r>
              <a:rPr lang="en-US" i="1" dirty="0"/>
              <a:t>positive</a:t>
            </a:r>
            <a:r>
              <a:rPr lang="en-US" i="0" dirty="0"/>
              <a:t> opinion about the </a:t>
            </a:r>
            <a:r>
              <a:rPr lang="en-US" i="1" dirty="0"/>
              <a:t>food</a:t>
            </a:r>
            <a:r>
              <a:rPr lang="en-US" i="0"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4647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2349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7691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6/10/2022 7:13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011449" cy="2812211"/>
          </a:xfrm>
        </p:spPr>
        <p:txBody>
          <a:bodyPr/>
          <a:lstStyle/>
          <a:p>
            <a:r>
              <a:rPr lang="en-US" dirty="0">
                <a:solidFill>
                  <a:schemeClr val="tx1"/>
                </a:solidFill>
              </a:rPr>
              <a:t>Module 3:</a:t>
            </a:r>
            <a:br>
              <a:rPr lang="en-US" dirty="0">
                <a:solidFill>
                  <a:schemeClr val="tx1"/>
                </a:solidFill>
              </a:rPr>
            </a:br>
            <a:r>
              <a:rPr lang="en-US" dirty="0">
                <a:solidFill>
                  <a:schemeClr val="tx1"/>
                </a:solidFill>
              </a:rPr>
              <a:t>Getting Started with Natural Language </a:t>
            </a:r>
            <a:r>
              <a:rPr lang="en-US" dirty="0">
                <a:solidFill>
                  <a:schemeClr val="tx1"/>
                </a:solidFill>
                <a:highlight>
                  <a:srgbClr val="FFFF00"/>
                </a:highlight>
              </a:rPr>
              <a:t>P</a:t>
            </a:r>
            <a:r>
              <a:rPr lang="en-US" dirty="0">
                <a:solidFill>
                  <a:schemeClr val="tx1"/>
                </a:solidFill>
              </a:rPr>
              <a:t>rocessing </a:t>
            </a:r>
            <a:r>
              <a:rPr lang="en-US" dirty="0">
                <a:solidFill>
                  <a:schemeClr val="tx1"/>
                </a:solidFill>
                <a:highlight>
                  <a:srgbClr val="FFFF00"/>
                </a:highlight>
              </a:rPr>
              <a:t>U</a:t>
            </a:r>
            <a:r>
              <a:rPr lang="en-US" dirty="0">
                <a:solidFill>
                  <a:schemeClr val="tx1"/>
                </a:solidFill>
              </a:rPr>
              <a:t>nderstanding </a:t>
            </a:r>
            <a:r>
              <a:rPr lang="en-US" dirty="0">
                <a:solidFill>
                  <a:schemeClr val="tx1"/>
                </a:solidFill>
                <a:highlight>
                  <a:srgbClr val="FFFF00"/>
                </a:highlight>
              </a:rPr>
              <a:t>G</a:t>
            </a:r>
            <a:r>
              <a:rPr lang="en-US" dirty="0">
                <a:solidFill>
                  <a:schemeClr val="tx1"/>
                </a:solidFill>
              </a:rPr>
              <a:t>eneration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Analyze Text</a:t>
            </a:r>
          </a:p>
        </p:txBody>
      </p:sp>
      <p:sp>
        <p:nvSpPr>
          <p:cNvPr id="6" name="Text Placeholder 5">
            <a:extLst>
              <a:ext uri="{FF2B5EF4-FFF2-40B4-BE49-F238E27FC236}">
                <a16:creationId xmlns:a16="http://schemas.microsoft.com/office/drawing/2014/main" id="{99AED665-7D73-49F0-8B4E-1D9A4FA924EA}"/>
              </a:ext>
            </a:extLst>
          </p:cNvPr>
          <p:cNvSpPr>
            <a:spLocks noGrp="1"/>
          </p:cNvSpPr>
          <p:nvPr>
            <p:ph type="body" sz="quarter" idx="16"/>
          </p:nvPr>
        </p:nvSpPr>
        <p:spPr/>
        <p:txBody>
          <a:bodyPr/>
          <a:lstStyle/>
          <a:p>
            <a:r>
              <a:rPr lang="en-US" dirty="0"/>
              <a:t>Detect Language</a:t>
            </a:r>
          </a:p>
        </p:txBody>
      </p:sp>
      <p:sp>
        <p:nvSpPr>
          <p:cNvPr id="7" name="Text Placeholder 6">
            <a:extLst>
              <a:ext uri="{FF2B5EF4-FFF2-40B4-BE49-F238E27FC236}">
                <a16:creationId xmlns:a16="http://schemas.microsoft.com/office/drawing/2014/main" id="{358C5A7F-7A7C-45EE-89F0-7F026C6F66C7}"/>
              </a:ext>
            </a:extLst>
          </p:cNvPr>
          <p:cNvSpPr>
            <a:spLocks noGrp="1"/>
          </p:cNvSpPr>
          <p:nvPr>
            <p:ph type="body" sz="quarter" idx="17"/>
          </p:nvPr>
        </p:nvSpPr>
        <p:spPr/>
        <p:txBody>
          <a:bodyPr/>
          <a:lstStyle/>
          <a:p>
            <a:r>
              <a:rPr lang="en-US" dirty="0"/>
              <a:t>Evaluate Sentiment</a:t>
            </a:r>
          </a:p>
        </p:txBody>
      </p:sp>
      <p:sp>
        <p:nvSpPr>
          <p:cNvPr id="8" name="Text Placeholder 7">
            <a:extLst>
              <a:ext uri="{FF2B5EF4-FFF2-40B4-BE49-F238E27FC236}">
                <a16:creationId xmlns:a16="http://schemas.microsoft.com/office/drawing/2014/main" id="{02A1CB71-AB67-48AD-9BDE-F00C5E13EC0B}"/>
              </a:ext>
            </a:extLst>
          </p:cNvPr>
          <p:cNvSpPr>
            <a:spLocks noGrp="1"/>
          </p:cNvSpPr>
          <p:nvPr>
            <p:ph type="body" sz="quarter" idx="18"/>
          </p:nvPr>
        </p:nvSpPr>
        <p:spPr/>
        <p:txBody>
          <a:bodyPr/>
          <a:lstStyle/>
          <a:p>
            <a:r>
              <a:rPr lang="en-US" dirty="0"/>
              <a:t>Identify Key Phrases</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3380313" y="3298440"/>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7225769" y="3298440"/>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5D02261D-E8FD-4CE0-B488-B0540365A611}"/>
              </a:ext>
            </a:extLst>
          </p:cNvPr>
          <p:cNvGrpSpPr/>
          <p:nvPr/>
        </p:nvGrpSpPr>
        <p:grpSpPr>
          <a:xfrm>
            <a:off x="11057779" y="3298440"/>
            <a:ext cx="702132" cy="702232"/>
            <a:chOff x="3088645" y="5729498"/>
            <a:chExt cx="648328" cy="648420"/>
          </a:xfrm>
        </p:grpSpPr>
        <p:grpSp>
          <p:nvGrpSpPr>
            <p:cNvPr id="28" name="Group 27">
              <a:extLst>
                <a:ext uri="{FF2B5EF4-FFF2-40B4-BE49-F238E27FC236}">
                  <a16:creationId xmlns:a16="http://schemas.microsoft.com/office/drawing/2014/main" id="{0D6FCD12-DBAD-452F-9F8C-AAD62D54CA63}"/>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7192186F-F25C-4C1F-B33E-F6A6D67D47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A3BF40ED-CB98-47C2-824F-D98E4BFD811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471E6E39-D17B-4746-B9DC-BBB16730D23A}"/>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32" name="Text Placeholder 5">
            <a:extLst>
              <a:ext uri="{FF2B5EF4-FFF2-40B4-BE49-F238E27FC236}">
                <a16:creationId xmlns:a16="http://schemas.microsoft.com/office/drawing/2014/main" id="{3CE1307E-2EC6-418B-B0EE-876D1750DF46}"/>
              </a:ext>
            </a:extLst>
          </p:cNvPr>
          <p:cNvSpPr txBox="1">
            <a:spLocks/>
          </p:cNvSpPr>
          <p:nvPr/>
        </p:nvSpPr>
        <p:spPr>
          <a:xfrm>
            <a:off x="2374961" y="4192532"/>
            <a:ext cx="3650357"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Extract Entities </a:t>
            </a:r>
          </a:p>
        </p:txBody>
      </p:sp>
      <p:sp>
        <p:nvSpPr>
          <p:cNvPr id="33" name="Text Placeholder 6">
            <a:extLst>
              <a:ext uri="{FF2B5EF4-FFF2-40B4-BE49-F238E27FC236}">
                <a16:creationId xmlns:a16="http://schemas.microsoft.com/office/drawing/2014/main" id="{0C89B64C-BD58-49FD-B24F-ADD83139FADF}"/>
              </a:ext>
            </a:extLst>
          </p:cNvPr>
          <p:cNvSpPr txBox="1">
            <a:spLocks/>
          </p:cNvSpPr>
          <p:nvPr/>
        </p:nvSpPr>
        <p:spPr>
          <a:xfrm>
            <a:off x="6220416" y="4192532"/>
            <a:ext cx="3650357"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Extract Linked Entities</a:t>
            </a:r>
          </a:p>
        </p:txBody>
      </p:sp>
      <p:grpSp>
        <p:nvGrpSpPr>
          <p:cNvPr id="34" name="Group 33" descr="Icon of three dots and outward pointing chevrons on left and right">
            <a:extLst>
              <a:ext uri="{FF2B5EF4-FFF2-40B4-BE49-F238E27FC236}">
                <a16:creationId xmlns:a16="http://schemas.microsoft.com/office/drawing/2014/main" id="{D47DCC8A-C00E-4EBD-87A7-9CB7870596E5}"/>
              </a:ext>
            </a:extLst>
          </p:cNvPr>
          <p:cNvGrpSpPr/>
          <p:nvPr/>
        </p:nvGrpSpPr>
        <p:grpSpPr>
          <a:xfrm>
            <a:off x="5323185" y="5496900"/>
            <a:ext cx="702132" cy="702232"/>
            <a:chOff x="3088645" y="5729498"/>
            <a:chExt cx="648328" cy="648420"/>
          </a:xfrm>
        </p:grpSpPr>
        <p:grpSp>
          <p:nvGrpSpPr>
            <p:cNvPr id="35" name="Group 34">
              <a:extLst>
                <a:ext uri="{FF2B5EF4-FFF2-40B4-BE49-F238E27FC236}">
                  <a16:creationId xmlns:a16="http://schemas.microsoft.com/office/drawing/2014/main" id="{3DA31DF3-1226-45F6-A6C3-6B1C4F6659B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7" name="Freeform 5">
                <a:extLst>
                  <a:ext uri="{FF2B5EF4-FFF2-40B4-BE49-F238E27FC236}">
                    <a16:creationId xmlns:a16="http://schemas.microsoft.com/office/drawing/2014/main" id="{397DF376-68AE-4F6D-B79E-F6E62023324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9D51B315-215B-4FF3-8207-0CB138EF06B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6" name="Picture 35" descr="Icon of three dots and outward pointing chevrons on left and right">
              <a:extLst>
                <a:ext uri="{FF2B5EF4-FFF2-40B4-BE49-F238E27FC236}">
                  <a16:creationId xmlns:a16="http://schemas.microsoft.com/office/drawing/2014/main" id="{B67F2D0E-DCE6-4A5A-B4E9-FE0CCB407A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39" name="Group 38" descr="Icon of three dots and outward pointing chevrons on left and right">
            <a:extLst>
              <a:ext uri="{FF2B5EF4-FFF2-40B4-BE49-F238E27FC236}">
                <a16:creationId xmlns:a16="http://schemas.microsoft.com/office/drawing/2014/main" id="{A008F2DF-F92B-47BE-A66E-28DF4EAC9E04}"/>
              </a:ext>
            </a:extLst>
          </p:cNvPr>
          <p:cNvGrpSpPr/>
          <p:nvPr/>
        </p:nvGrpSpPr>
        <p:grpSpPr>
          <a:xfrm>
            <a:off x="9168641" y="5496900"/>
            <a:ext cx="702132" cy="702232"/>
            <a:chOff x="3088645" y="5729498"/>
            <a:chExt cx="648328" cy="648420"/>
          </a:xfrm>
        </p:grpSpPr>
        <p:grpSp>
          <p:nvGrpSpPr>
            <p:cNvPr id="40" name="Group 39">
              <a:extLst>
                <a:ext uri="{FF2B5EF4-FFF2-40B4-BE49-F238E27FC236}">
                  <a16:creationId xmlns:a16="http://schemas.microsoft.com/office/drawing/2014/main" id="{9227F5CD-D801-4B7E-BB85-0F523697DEDA}"/>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2" name="Freeform 5">
                <a:extLst>
                  <a:ext uri="{FF2B5EF4-FFF2-40B4-BE49-F238E27FC236}">
                    <a16:creationId xmlns:a16="http://schemas.microsoft.com/office/drawing/2014/main" id="{9D4B0669-EF80-44E6-A516-C0F1C4C28CE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857C8E47-F3FC-4088-8A26-5A399D99938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three dots and outward pointing chevrons on left and right">
              <a:extLst>
                <a:ext uri="{FF2B5EF4-FFF2-40B4-BE49-F238E27FC236}">
                  <a16:creationId xmlns:a16="http://schemas.microsoft.com/office/drawing/2014/main" id="{FB9A9568-0023-4862-A1C3-E11F130E9DF9}"/>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Translating Text</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Translator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5053" y="2932833"/>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Multilingual text translation REST API</a:t>
            </a:r>
          </a:p>
          <a:p>
            <a:pPr marL="742933" lvl="1" indent="-285750">
              <a:buFont typeface="Arial" panose="020B0604020202020204" pitchFamily="34" charset="0"/>
              <a:buChar char="•"/>
            </a:pPr>
            <a:r>
              <a:rPr lang="en-US" sz="2000" dirty="0">
                <a:solidFill>
                  <a:srgbClr val="1A1A1A"/>
                </a:solidFill>
              </a:rPr>
              <a:t>Language </a:t>
            </a:r>
            <a:r>
              <a:rPr lang="en-US" sz="2000" i="1" dirty="0">
                <a:solidFill>
                  <a:srgbClr val="1A1A1A"/>
                </a:solidFill>
              </a:rPr>
              <a:t>detection</a:t>
            </a:r>
          </a:p>
          <a:p>
            <a:pPr marL="742933" lvl="1" indent="-285750">
              <a:buFont typeface="Arial" panose="020B0604020202020204" pitchFamily="34" charset="0"/>
              <a:buChar char="•"/>
            </a:pPr>
            <a:r>
              <a:rPr lang="en-US" sz="2000" dirty="0">
                <a:solidFill>
                  <a:srgbClr val="1A1A1A"/>
                </a:solidFill>
              </a:rPr>
              <a:t>One-to-many </a:t>
            </a:r>
            <a:r>
              <a:rPr lang="en-US" sz="2000" i="1" dirty="0">
                <a:solidFill>
                  <a:srgbClr val="1A1A1A"/>
                </a:solidFill>
              </a:rPr>
              <a:t>translation</a:t>
            </a:r>
          </a:p>
          <a:p>
            <a:pPr marL="742933" lvl="1" indent="-285750">
              <a:buFont typeface="Arial" panose="020B0604020202020204" pitchFamily="34" charset="0"/>
              <a:buChar char="•"/>
            </a:pPr>
            <a:r>
              <a:rPr lang="en-US" sz="2000" dirty="0">
                <a:solidFill>
                  <a:srgbClr val="1A1A1A"/>
                </a:solidFill>
              </a:rPr>
              <a:t>Script </a:t>
            </a:r>
            <a:r>
              <a:rPr lang="en-US" sz="2000" i="1" dirty="0">
                <a:solidFill>
                  <a:srgbClr val="1A1A1A"/>
                </a:solidFill>
              </a:rPr>
              <a:t>transliteration</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Translator </a:t>
            </a:r>
            <a:r>
              <a:rPr lang="en-US" sz="2000" dirty="0">
                <a:solidFill>
                  <a:srgbClr val="1A1A1A"/>
                </a:solidFill>
              </a:rPr>
              <a:t>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11" name="TextBox 10">
            <a:extLst>
              <a:ext uri="{FF2B5EF4-FFF2-40B4-BE49-F238E27FC236}">
                <a16:creationId xmlns:a16="http://schemas.microsoft.com/office/drawing/2014/main" id="{19F8348E-F560-4748-A41D-EA6A11876871}"/>
              </a:ext>
            </a:extLst>
          </p:cNvPr>
          <p:cNvSpPr txBox="1"/>
          <p:nvPr/>
        </p:nvSpPr>
        <p:spPr>
          <a:xfrm>
            <a:off x="6825537" y="2172625"/>
            <a:ext cx="141769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Detect:</a:t>
            </a:r>
          </a:p>
          <a:p>
            <a:pPr>
              <a:lnSpc>
                <a:spcPct val="90000"/>
              </a:lnSpc>
              <a:spcAft>
                <a:spcPts val="600"/>
              </a:spcAft>
            </a:pPr>
            <a:r>
              <a:rPr lang="en-US" sz="1400" dirty="0">
                <a:gradFill>
                  <a:gsLst>
                    <a:gs pos="2917">
                      <a:schemeClr val="tx1"/>
                    </a:gs>
                    <a:gs pos="30000">
                      <a:schemeClr val="tx1"/>
                    </a:gs>
                  </a:gsLst>
                  <a:lin ang="5400000" scaled="0"/>
                </a:gradFill>
              </a:rPr>
              <a:t> Language: ja</a:t>
            </a:r>
          </a:p>
        </p:txBody>
      </p:sp>
      <p:sp>
        <p:nvSpPr>
          <p:cNvPr id="23" name="TextBox 22">
            <a:extLst>
              <a:ext uri="{FF2B5EF4-FFF2-40B4-BE49-F238E27FC236}">
                <a16:creationId xmlns:a16="http://schemas.microsoft.com/office/drawing/2014/main" id="{FB365E7E-97C5-4DA5-9BBC-A1C0ED6D3215}"/>
              </a:ext>
            </a:extLst>
          </p:cNvPr>
          <p:cNvSpPr txBox="1"/>
          <p:nvPr/>
        </p:nvSpPr>
        <p:spPr>
          <a:xfrm>
            <a:off x="8365053" y="1302222"/>
            <a:ext cx="1684564" cy="1031051"/>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Translation:</a:t>
            </a:r>
          </a:p>
          <a:p>
            <a:pPr marL="285750"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en</a:t>
            </a:r>
            <a:r>
              <a:rPr lang="en-US" sz="1400" dirty="0">
                <a:gradFill>
                  <a:gsLst>
                    <a:gs pos="2917">
                      <a:schemeClr val="tx1"/>
                    </a:gs>
                    <a:gs pos="30000">
                      <a:schemeClr val="tx1"/>
                    </a:gs>
                  </a:gsLst>
                  <a:lin ang="5400000" scaled="0"/>
                </a:gradFill>
              </a:rPr>
              <a:t>: "Hello" </a:t>
            </a:r>
          </a:p>
          <a:p>
            <a:pPr marL="285750"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fr</a:t>
            </a:r>
            <a:r>
              <a:rPr lang="en-US" sz="1400" dirty="0">
                <a:gradFill>
                  <a:gsLst>
                    <a:gs pos="2917">
                      <a:schemeClr val="tx1"/>
                    </a:gs>
                    <a:gs pos="30000">
                      <a:schemeClr val="tx1"/>
                    </a:gs>
                  </a:gsLst>
                  <a:lin ang="5400000" scaled="0"/>
                </a:gradFill>
              </a:rPr>
              <a:t>: "Bonjour" </a:t>
            </a:r>
          </a:p>
        </p:txBody>
      </p:sp>
      <p:sp>
        <p:nvSpPr>
          <p:cNvPr id="24" name="TextBox 23">
            <a:extLst>
              <a:ext uri="{FF2B5EF4-FFF2-40B4-BE49-F238E27FC236}">
                <a16:creationId xmlns:a16="http://schemas.microsoft.com/office/drawing/2014/main" id="{295A28C1-518B-40AC-A0F3-A9E43E237FA4}"/>
              </a:ext>
            </a:extLst>
          </p:cNvPr>
          <p:cNvSpPr txBox="1"/>
          <p:nvPr/>
        </p:nvSpPr>
        <p:spPr>
          <a:xfrm>
            <a:off x="10045056" y="2090233"/>
            <a:ext cx="1544077"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Transliteration:</a:t>
            </a:r>
          </a:p>
          <a:p>
            <a:pPr>
              <a:lnSpc>
                <a:spcPct val="90000"/>
              </a:lnSpc>
              <a:spcAft>
                <a:spcPts val="600"/>
              </a:spcAft>
            </a:pP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Kon'nichiwa</a:t>
            </a:r>
            <a:r>
              <a:rPr lang="en-US" sz="1400" dirty="0">
                <a:gradFill>
                  <a:gsLst>
                    <a:gs pos="2917">
                      <a:schemeClr val="tx1"/>
                    </a:gs>
                    <a:gs pos="30000">
                      <a:schemeClr val="tx1"/>
                    </a:gs>
                  </a:gsLst>
                  <a:lin ang="5400000" scaled="0"/>
                </a:gradFill>
              </a:rPr>
              <a:t>"</a:t>
            </a:r>
          </a:p>
        </p:txBody>
      </p:sp>
      <p:cxnSp>
        <p:nvCxnSpPr>
          <p:cNvPr id="26" name="Straight Arrow Connector 25">
            <a:extLst>
              <a:ext uri="{FF2B5EF4-FFF2-40B4-BE49-F238E27FC236}">
                <a16:creationId xmlns:a16="http://schemas.microsoft.com/office/drawing/2014/main" id="{3DB51C3A-21B6-4AA1-9CE7-4475BAAD0542}"/>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6033A2-20BE-4AAA-AC0A-C2907B78FB4F}"/>
              </a:ext>
            </a:extLst>
          </p:cNvPr>
          <p:cNvCxnSpPr>
            <a:cxnSpLocks/>
          </p:cNvCxnSpPr>
          <p:nvPr/>
        </p:nvCxnSpPr>
        <p:spPr>
          <a:xfrm flipV="1">
            <a:off x="9023693" y="2229684"/>
            <a:ext cx="0" cy="683399"/>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7F7D17-68E3-4817-9465-D148EC588610}"/>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391702-E22D-40CF-A4AC-BA2739C7C441}"/>
              </a:ext>
            </a:extLst>
          </p:cNvPr>
          <p:cNvSpPr txBox="1"/>
          <p:nvPr/>
        </p:nvSpPr>
        <p:spPr>
          <a:xfrm>
            <a:off x="8548562" y="4569487"/>
            <a:ext cx="1267014" cy="489365"/>
          </a:xfrm>
          <a:prstGeom prst="rect">
            <a:avLst/>
          </a:prstGeom>
          <a:noFill/>
        </p:spPr>
        <p:txBody>
          <a:bodyPr wrap="none" lIns="182880" tIns="146304" rIns="182880" bIns="146304" rtlCol="0">
            <a:spAutoFit/>
          </a:bodyPr>
          <a:lstStyle/>
          <a:p>
            <a:pPr>
              <a:lnSpc>
                <a:spcPct val="90000"/>
              </a:lnSpc>
              <a:spcAft>
                <a:spcPts val="600"/>
              </a:spcAft>
            </a:pPr>
            <a:r>
              <a:rPr lang="ja-JP" altLang="en-US" sz="1400" dirty="0">
                <a:gradFill>
                  <a:gsLst>
                    <a:gs pos="2917">
                      <a:schemeClr val="tx1"/>
                    </a:gs>
                    <a:gs pos="30000">
                      <a:schemeClr val="tx1"/>
                    </a:gs>
                  </a:gsLst>
                  <a:lin ang="5400000" scaled="0"/>
                </a:gradFill>
              </a:rPr>
              <a:t>こんにちは</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777810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A25C63-C35D-4384-9509-9FF1D6B985FB}"/>
              </a:ext>
            </a:extLst>
          </p:cNvPr>
          <p:cNvSpPr/>
          <p:nvPr/>
        </p:nvSpPr>
        <p:spPr>
          <a:xfrm>
            <a:off x="418641" y="1616703"/>
            <a:ext cx="7293705" cy="112808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Detection, Translation, and Transliteration</a:t>
            </a:r>
          </a:p>
        </p:txBody>
      </p:sp>
      <p:sp>
        <p:nvSpPr>
          <p:cNvPr id="5" name="TextBox 4">
            <a:extLst>
              <a:ext uri="{FF2B5EF4-FFF2-40B4-BE49-F238E27FC236}">
                <a16:creationId xmlns:a16="http://schemas.microsoft.com/office/drawing/2014/main" id="{DE14C01C-7BC1-45F8-AF27-9C7B5EC18571}"/>
              </a:ext>
            </a:extLst>
          </p:cNvPr>
          <p:cNvSpPr txBox="1"/>
          <p:nvPr/>
        </p:nvSpPr>
        <p:spPr>
          <a:xfrm>
            <a:off x="521392" y="1726306"/>
            <a:ext cx="6800155" cy="1015663"/>
          </a:xfrm>
          <a:prstGeom prst="rect">
            <a:avLst/>
          </a:prstGeom>
          <a:noFill/>
        </p:spPr>
        <p:txBody>
          <a:bodyPr wrap="square">
            <a:spAutoFit/>
          </a:bodyPr>
          <a:lstStyle/>
          <a:p>
            <a:r>
              <a:rPr lang="en-US" sz="1200" dirty="0"/>
              <a:t>https://api.cognitive.microsofttranslator.com/detect?api-version=3.0</a:t>
            </a:r>
          </a:p>
          <a:p>
            <a:r>
              <a:rPr lang="en-US" sz="1200" dirty="0"/>
              <a:t>   </a:t>
            </a:r>
          </a:p>
          <a:p>
            <a:r>
              <a:rPr lang="en-US" sz="1200" dirty="0"/>
              <a:t>Body: [</a:t>
            </a:r>
          </a:p>
          <a:p>
            <a:r>
              <a:rPr lang="en-US" sz="1200" dirty="0"/>
              <a:t>                { 'Text' : '</a:t>
            </a:r>
            <a:r>
              <a:rPr lang="ja-JP" altLang="en-US" sz="1200" dirty="0">
                <a:gradFill>
                  <a:gsLst>
                    <a:gs pos="2917">
                      <a:schemeClr val="tx1"/>
                    </a:gs>
                    <a:gs pos="30000">
                      <a:schemeClr val="tx1"/>
                    </a:gs>
                  </a:gsLst>
                  <a:lin ang="5400000" scaled="0"/>
                </a:gradFill>
              </a:rPr>
              <a:t>こんにちは</a:t>
            </a:r>
            <a:r>
              <a:rPr lang="en-US" sz="1200" dirty="0"/>
              <a:t>' }</a:t>
            </a:r>
          </a:p>
          <a:p>
            <a:r>
              <a:rPr lang="en-US" sz="1200" dirty="0"/>
              <a:t>          ]</a:t>
            </a:r>
          </a:p>
        </p:txBody>
      </p:sp>
      <p:sp>
        <p:nvSpPr>
          <p:cNvPr id="8" name="Rectangle 7">
            <a:extLst>
              <a:ext uri="{FF2B5EF4-FFF2-40B4-BE49-F238E27FC236}">
                <a16:creationId xmlns:a16="http://schemas.microsoft.com/office/drawing/2014/main" id="{1794B853-8F23-40F8-8949-83EA22E60717}"/>
              </a:ext>
            </a:extLst>
          </p:cNvPr>
          <p:cNvSpPr/>
          <p:nvPr/>
        </p:nvSpPr>
        <p:spPr>
          <a:xfrm>
            <a:off x="8285605" y="1149059"/>
            <a:ext cx="3631509" cy="17448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0" name="TextBox 9">
            <a:extLst>
              <a:ext uri="{FF2B5EF4-FFF2-40B4-BE49-F238E27FC236}">
                <a16:creationId xmlns:a16="http://schemas.microsoft.com/office/drawing/2014/main" id="{2B43F856-0DE0-41AA-AB58-A61730A371FD}"/>
              </a:ext>
            </a:extLst>
          </p:cNvPr>
          <p:cNvSpPr txBox="1"/>
          <p:nvPr/>
        </p:nvSpPr>
        <p:spPr>
          <a:xfrm>
            <a:off x="8358812" y="1207843"/>
            <a:ext cx="3631509" cy="1569660"/>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isTranslationSupported</a:t>
            </a:r>
            <a:r>
              <a:rPr lang="en-US" sz="1200" b="0" i="0" dirty="0">
                <a:solidFill>
                  <a:srgbClr val="000000"/>
                </a:solidFill>
                <a:effectLst/>
                <a:latin typeface="Consolas" panose="020B0609020204030204" pitchFamily="49" charset="0"/>
              </a:rPr>
              <a:t>": true,</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isTransliterationSupported</a:t>
            </a:r>
            <a:r>
              <a:rPr lang="en-US" sz="1200" b="0" i="0" dirty="0">
                <a:solidFill>
                  <a:srgbClr val="000000"/>
                </a:solidFill>
                <a:effectLst/>
                <a:latin typeface="Consolas" panose="020B0609020204030204" pitchFamily="49" charset="0"/>
              </a:rPr>
              <a:t>": true,</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"language": "ja",</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"score": 1.0</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a:t>
            </a:r>
            <a:endParaRPr lang="en-US" sz="1200" dirty="0"/>
          </a:p>
        </p:txBody>
      </p:sp>
      <p:sp>
        <p:nvSpPr>
          <p:cNvPr id="11" name="Arrow: Right 10">
            <a:extLst>
              <a:ext uri="{FF2B5EF4-FFF2-40B4-BE49-F238E27FC236}">
                <a16:creationId xmlns:a16="http://schemas.microsoft.com/office/drawing/2014/main" id="{31A41987-90C7-4FDC-8D17-D7BC48D23660}"/>
              </a:ext>
            </a:extLst>
          </p:cNvPr>
          <p:cNvSpPr/>
          <p:nvPr/>
        </p:nvSpPr>
        <p:spPr bwMode="auto">
          <a:xfrm>
            <a:off x="7792278" y="1646060"/>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15FF712C-3A7D-4C36-9384-49302516F048}"/>
              </a:ext>
            </a:extLst>
          </p:cNvPr>
          <p:cNvSpPr txBox="1"/>
          <p:nvPr/>
        </p:nvSpPr>
        <p:spPr>
          <a:xfrm>
            <a:off x="288334" y="1018196"/>
            <a:ext cx="16861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Detection</a:t>
            </a:r>
          </a:p>
        </p:txBody>
      </p:sp>
      <p:sp>
        <p:nvSpPr>
          <p:cNvPr id="13" name="Rectangle 12">
            <a:extLst>
              <a:ext uri="{FF2B5EF4-FFF2-40B4-BE49-F238E27FC236}">
                <a16:creationId xmlns:a16="http://schemas.microsoft.com/office/drawing/2014/main" id="{6B99F9B8-EBBC-4651-9F28-6027F2E27296}"/>
              </a:ext>
            </a:extLst>
          </p:cNvPr>
          <p:cNvSpPr/>
          <p:nvPr/>
        </p:nvSpPr>
        <p:spPr>
          <a:xfrm>
            <a:off x="418641" y="3510568"/>
            <a:ext cx="7293705" cy="1344697"/>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4" name="TextBox 13">
            <a:extLst>
              <a:ext uri="{FF2B5EF4-FFF2-40B4-BE49-F238E27FC236}">
                <a16:creationId xmlns:a16="http://schemas.microsoft.com/office/drawing/2014/main" id="{6C85F35C-DEA4-45AC-A6FB-0F85A1937BAA}"/>
              </a:ext>
            </a:extLst>
          </p:cNvPr>
          <p:cNvSpPr txBox="1"/>
          <p:nvPr/>
        </p:nvSpPr>
        <p:spPr>
          <a:xfrm>
            <a:off x="521392" y="3613914"/>
            <a:ext cx="7277610" cy="1200329"/>
          </a:xfrm>
          <a:prstGeom prst="rect">
            <a:avLst/>
          </a:prstGeom>
          <a:noFill/>
        </p:spPr>
        <p:txBody>
          <a:bodyPr wrap="square">
            <a:spAutoFit/>
          </a:bodyPr>
          <a:lstStyle/>
          <a:p>
            <a:r>
              <a:rPr lang="en-US" sz="1200" dirty="0"/>
              <a:t>https://api.cognitive.microsofttranslator.com/translate?api-version=3.0</a:t>
            </a:r>
          </a:p>
          <a:p>
            <a:r>
              <a:rPr lang="en-US" sz="1200" dirty="0"/>
              <a:t>				&amp;from=ja&amp;to=en&amp;to=fr</a:t>
            </a:r>
          </a:p>
          <a:p>
            <a:r>
              <a:rPr lang="en-US" sz="1200" dirty="0"/>
              <a:t>   </a:t>
            </a:r>
          </a:p>
          <a:p>
            <a:r>
              <a:rPr lang="en-US" sz="1200" dirty="0"/>
              <a:t>Body: [</a:t>
            </a:r>
          </a:p>
          <a:p>
            <a:r>
              <a:rPr lang="en-US" sz="1200" dirty="0"/>
              <a:t>                 { 'Text' : '</a:t>
            </a:r>
            <a:r>
              <a:rPr kumimoji="0" lang="ja-JP" alt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こんにちは</a:t>
            </a:r>
            <a:r>
              <a:rPr lang="en-US" sz="1200" dirty="0"/>
              <a:t>' }</a:t>
            </a:r>
          </a:p>
          <a:p>
            <a:r>
              <a:rPr lang="en-US" sz="1200" dirty="0"/>
              <a:t>          ]</a:t>
            </a:r>
          </a:p>
        </p:txBody>
      </p:sp>
      <p:sp>
        <p:nvSpPr>
          <p:cNvPr id="15" name="Rectangle 14">
            <a:extLst>
              <a:ext uri="{FF2B5EF4-FFF2-40B4-BE49-F238E27FC236}">
                <a16:creationId xmlns:a16="http://schemas.microsoft.com/office/drawing/2014/main" id="{7B7F3FF3-D55E-45DA-AAF8-90C11EEDB5F6}"/>
              </a:ext>
            </a:extLst>
          </p:cNvPr>
          <p:cNvSpPr/>
          <p:nvPr/>
        </p:nvSpPr>
        <p:spPr>
          <a:xfrm>
            <a:off x="8285605" y="3038208"/>
            <a:ext cx="3631509" cy="17448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6" name="TextBox 15">
            <a:extLst>
              <a:ext uri="{FF2B5EF4-FFF2-40B4-BE49-F238E27FC236}">
                <a16:creationId xmlns:a16="http://schemas.microsoft.com/office/drawing/2014/main" id="{A36CF915-FCD5-45A1-93BE-87AA48B8FF95}"/>
              </a:ext>
            </a:extLst>
          </p:cNvPr>
          <p:cNvSpPr txBox="1"/>
          <p:nvPr/>
        </p:nvSpPr>
        <p:spPr>
          <a:xfrm>
            <a:off x="8365536" y="3101709"/>
            <a:ext cx="3631509" cy="1569660"/>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{'translations': </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{'text': 'Hello', 'to': '</a:t>
            </a:r>
            <a:r>
              <a:rPr lang="en-US" sz="1200" b="0" i="0" dirty="0" err="1">
                <a:solidFill>
                  <a:srgbClr val="000000"/>
                </a:solidFill>
                <a:effectLst/>
                <a:latin typeface="Consolas" panose="020B0609020204030204" pitchFamily="49" charset="0"/>
              </a:rPr>
              <a:t>en</a:t>
            </a:r>
            <a:r>
              <a:rPr lang="en-US" sz="1200" b="0" i="0" dirty="0">
                <a:solidFill>
                  <a:srgbClr val="000000"/>
                </a:solidFill>
                <a:effectLst/>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{'text': 'Bonjour', 'to': '</a:t>
            </a:r>
            <a:r>
              <a:rPr lang="en-US" sz="1200" b="0" i="0" dirty="0" err="1">
                <a:solidFill>
                  <a:srgbClr val="000000"/>
                </a:solidFill>
                <a:effectLst/>
                <a:latin typeface="Consolas" panose="020B0609020204030204" pitchFamily="49" charset="0"/>
              </a:rPr>
              <a:t>fr</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a:t>
            </a:r>
            <a:endParaRPr lang="en-US" sz="1200" dirty="0"/>
          </a:p>
        </p:txBody>
      </p:sp>
      <p:sp>
        <p:nvSpPr>
          <p:cNvPr id="17" name="Arrow: Right 16">
            <a:extLst>
              <a:ext uri="{FF2B5EF4-FFF2-40B4-BE49-F238E27FC236}">
                <a16:creationId xmlns:a16="http://schemas.microsoft.com/office/drawing/2014/main" id="{05A32222-7485-4A05-9AC7-90607981C1A3}"/>
              </a:ext>
            </a:extLst>
          </p:cNvPr>
          <p:cNvSpPr/>
          <p:nvPr/>
        </p:nvSpPr>
        <p:spPr bwMode="auto">
          <a:xfrm>
            <a:off x="7799002" y="3539926"/>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95A1CBE5-F0C2-4250-AADE-F772C1A3E1A5}"/>
              </a:ext>
            </a:extLst>
          </p:cNvPr>
          <p:cNvSpPr txBox="1"/>
          <p:nvPr/>
        </p:nvSpPr>
        <p:spPr>
          <a:xfrm>
            <a:off x="295058" y="2912062"/>
            <a:ext cx="184140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Translation</a:t>
            </a:r>
          </a:p>
        </p:txBody>
      </p:sp>
      <p:sp>
        <p:nvSpPr>
          <p:cNvPr id="19" name="Rectangle 18">
            <a:extLst>
              <a:ext uri="{FF2B5EF4-FFF2-40B4-BE49-F238E27FC236}">
                <a16:creationId xmlns:a16="http://schemas.microsoft.com/office/drawing/2014/main" id="{0782ABDB-FA3C-4BE3-B7AD-529D2B583C3C}"/>
              </a:ext>
            </a:extLst>
          </p:cNvPr>
          <p:cNvSpPr/>
          <p:nvPr/>
        </p:nvSpPr>
        <p:spPr>
          <a:xfrm>
            <a:off x="411917" y="5365084"/>
            <a:ext cx="7293705" cy="11608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0" name="TextBox 19">
            <a:extLst>
              <a:ext uri="{FF2B5EF4-FFF2-40B4-BE49-F238E27FC236}">
                <a16:creationId xmlns:a16="http://schemas.microsoft.com/office/drawing/2014/main" id="{8A3F3426-0026-4DE0-A0F4-A742E673B9A6}"/>
              </a:ext>
            </a:extLst>
          </p:cNvPr>
          <p:cNvSpPr txBox="1"/>
          <p:nvPr/>
        </p:nvSpPr>
        <p:spPr>
          <a:xfrm>
            <a:off x="514667" y="5358558"/>
            <a:ext cx="7277610" cy="1154162"/>
          </a:xfrm>
          <a:prstGeom prst="rect">
            <a:avLst/>
          </a:prstGeom>
          <a:noFill/>
        </p:spPr>
        <p:txBody>
          <a:bodyPr wrap="square">
            <a:spAutoFit/>
          </a:bodyPr>
          <a:lstStyle/>
          <a:p>
            <a:r>
              <a:rPr lang="en-US" sz="1200" dirty="0"/>
              <a:t>https://api.cognitive.microsofttranslator.com/transliterate?api-version=3.0</a:t>
            </a:r>
          </a:p>
          <a:p>
            <a:r>
              <a:rPr lang="en-US" sz="1200" dirty="0"/>
              <a:t>				&amp;language=ja&amp;fromScript=Jpan&amp;toScript=Latn</a:t>
            </a:r>
          </a:p>
          <a:p>
            <a:endParaRPr lang="en-US" sz="700" dirty="0"/>
          </a:p>
          <a:p>
            <a:r>
              <a:rPr lang="en-US" sz="1200" dirty="0"/>
              <a:t>Body: [</a:t>
            </a:r>
          </a:p>
          <a:p>
            <a:r>
              <a:rPr lang="en-US" sz="1200" dirty="0"/>
              <a:t>                 { 'Text' : '</a:t>
            </a:r>
            <a:r>
              <a:rPr kumimoji="0" lang="ja-JP" alt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こんにちは</a:t>
            </a:r>
            <a:r>
              <a:rPr lang="en-US" sz="1200" dirty="0"/>
              <a:t>' }</a:t>
            </a:r>
          </a:p>
          <a:p>
            <a:r>
              <a:rPr lang="en-US" sz="1200" dirty="0"/>
              <a:t>          ]</a:t>
            </a:r>
          </a:p>
        </p:txBody>
      </p:sp>
      <p:sp>
        <p:nvSpPr>
          <p:cNvPr id="21" name="Rectangle 20">
            <a:extLst>
              <a:ext uri="{FF2B5EF4-FFF2-40B4-BE49-F238E27FC236}">
                <a16:creationId xmlns:a16="http://schemas.microsoft.com/office/drawing/2014/main" id="{B463B3A2-4791-4199-84A6-0E4229C08D0A}"/>
              </a:ext>
            </a:extLst>
          </p:cNvPr>
          <p:cNvSpPr/>
          <p:nvPr/>
        </p:nvSpPr>
        <p:spPr>
          <a:xfrm>
            <a:off x="8278881" y="4986070"/>
            <a:ext cx="3631509" cy="153981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2" name="TextBox 21">
            <a:extLst>
              <a:ext uri="{FF2B5EF4-FFF2-40B4-BE49-F238E27FC236}">
                <a16:creationId xmlns:a16="http://schemas.microsoft.com/office/drawing/2014/main" id="{AB3978F2-9853-4C3F-A1BC-C122B6EEA9DB}"/>
              </a:ext>
            </a:extLst>
          </p:cNvPr>
          <p:cNvSpPr txBox="1"/>
          <p:nvPr/>
        </p:nvSpPr>
        <p:spPr>
          <a:xfrm>
            <a:off x="8365536" y="5109586"/>
            <a:ext cx="3631509" cy="1200329"/>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        "script": "</a:t>
            </a:r>
            <a:r>
              <a:rPr lang="en-US" sz="1200" b="0" i="0" dirty="0" err="1">
                <a:solidFill>
                  <a:srgbClr val="000000"/>
                </a:solidFill>
                <a:effectLst/>
                <a:latin typeface="Consolas" panose="020B0609020204030204" pitchFamily="49" charset="0"/>
              </a:rPr>
              <a:t>Latn</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"text": "</a:t>
            </a:r>
            <a:r>
              <a:rPr lang="en-US" sz="1200" b="0" i="0" dirty="0" err="1">
                <a:solidFill>
                  <a:srgbClr val="000000"/>
                </a:solidFill>
                <a:effectLst/>
                <a:latin typeface="Consolas" panose="020B0609020204030204" pitchFamily="49" charset="0"/>
              </a:rPr>
              <a:t>Kon'nichiwa</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a:t>
            </a:r>
            <a:endParaRPr lang="en-US" sz="1200" dirty="0"/>
          </a:p>
        </p:txBody>
      </p:sp>
      <p:sp>
        <p:nvSpPr>
          <p:cNvPr id="23" name="Arrow: Right 22">
            <a:extLst>
              <a:ext uri="{FF2B5EF4-FFF2-40B4-BE49-F238E27FC236}">
                <a16:creationId xmlns:a16="http://schemas.microsoft.com/office/drawing/2014/main" id="{4DAF2937-DE39-4180-AD55-F387BE6C0DBE}"/>
              </a:ext>
            </a:extLst>
          </p:cNvPr>
          <p:cNvSpPr/>
          <p:nvPr/>
        </p:nvSpPr>
        <p:spPr bwMode="auto">
          <a:xfrm>
            <a:off x="7792278" y="5394442"/>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2F764CE2-450D-458D-8493-2DF64D872D00}"/>
              </a:ext>
            </a:extLst>
          </p:cNvPr>
          <p:cNvSpPr txBox="1"/>
          <p:nvPr/>
        </p:nvSpPr>
        <p:spPr>
          <a:xfrm>
            <a:off x="288334" y="4766578"/>
            <a:ext cx="22862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Transliteration</a:t>
            </a:r>
          </a:p>
        </p:txBody>
      </p:sp>
      <p:sp>
        <p:nvSpPr>
          <p:cNvPr id="25" name="TextBox 24">
            <a:extLst>
              <a:ext uri="{FF2B5EF4-FFF2-40B4-BE49-F238E27FC236}">
                <a16:creationId xmlns:a16="http://schemas.microsoft.com/office/drawing/2014/main" id="{43D49E5A-46ED-464D-9232-EF60474EF76F}"/>
              </a:ext>
            </a:extLst>
          </p:cNvPr>
          <p:cNvSpPr txBox="1"/>
          <p:nvPr/>
        </p:nvSpPr>
        <p:spPr>
          <a:xfrm>
            <a:off x="276771" y="6484093"/>
            <a:ext cx="2030043" cy="447815"/>
          </a:xfrm>
          <a:prstGeom prst="rect">
            <a:avLst/>
          </a:prstGeom>
          <a:noFill/>
        </p:spPr>
        <p:txBody>
          <a:bodyPr wrap="none" lIns="182880" tIns="146304" rIns="182880" bIns="146304" rtlCol="0">
            <a:spAutoFit/>
          </a:bodyPr>
          <a:lstStyle/>
          <a:p>
            <a:pPr>
              <a:lnSpc>
                <a:spcPct val="90000"/>
              </a:lnSpc>
              <a:spcAft>
                <a:spcPts val="600"/>
              </a:spcAft>
            </a:pPr>
            <a:r>
              <a:rPr lang="en-US" sz="1100" i="1" dirty="0">
                <a:gradFill>
                  <a:gsLst>
                    <a:gs pos="2917">
                      <a:schemeClr val="tx1"/>
                    </a:gs>
                    <a:gs pos="30000">
                      <a:schemeClr val="tx1"/>
                    </a:gs>
                  </a:gsLst>
                  <a:lin ang="5400000" scaled="0"/>
                </a:gradFill>
              </a:rPr>
              <a:t>Headers omitted for brevity</a:t>
            </a:r>
          </a:p>
        </p:txBody>
      </p:sp>
      <p:sp>
        <p:nvSpPr>
          <p:cNvPr id="27" name="Speech Bubble: Rectangle 26">
            <a:extLst>
              <a:ext uri="{FF2B5EF4-FFF2-40B4-BE49-F238E27FC236}">
                <a16:creationId xmlns:a16="http://schemas.microsoft.com/office/drawing/2014/main" id="{E5543362-812B-43EC-B3F7-2DE5DC947314}"/>
              </a:ext>
            </a:extLst>
          </p:cNvPr>
          <p:cNvSpPr/>
          <p:nvPr/>
        </p:nvSpPr>
        <p:spPr bwMode="auto">
          <a:xfrm>
            <a:off x="9925614" y="2414364"/>
            <a:ext cx="1984776" cy="460566"/>
          </a:xfrm>
          <a:prstGeom prst="wedgeRectCallout">
            <a:avLst>
              <a:gd name="adj1" fmla="val -43095"/>
              <a:gd name="adj2" fmla="val -10661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ISO Language code</a:t>
            </a:r>
          </a:p>
        </p:txBody>
      </p:sp>
      <p:sp>
        <p:nvSpPr>
          <p:cNvPr id="28" name="Speech Bubble: Rectangle 27">
            <a:extLst>
              <a:ext uri="{FF2B5EF4-FFF2-40B4-BE49-F238E27FC236}">
                <a16:creationId xmlns:a16="http://schemas.microsoft.com/office/drawing/2014/main" id="{A4B2F621-6A0F-458C-829A-2BE4042737F8}"/>
              </a:ext>
            </a:extLst>
          </p:cNvPr>
          <p:cNvSpPr/>
          <p:nvPr/>
        </p:nvSpPr>
        <p:spPr bwMode="auto">
          <a:xfrm>
            <a:off x="4572000" y="4337396"/>
            <a:ext cx="2391260" cy="648674"/>
          </a:xfrm>
          <a:prstGeom prst="wedgeRectCallout">
            <a:avLst>
              <a:gd name="adj1" fmla="val -16286"/>
              <a:gd name="adj2" fmla="val -98957"/>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Add </a:t>
            </a:r>
            <a:r>
              <a:rPr lang="en-US" sz="1400" b="1" dirty="0">
                <a:solidFill>
                  <a:schemeClr val="tx1"/>
                </a:solidFill>
                <a:ea typeface="Segoe UI" pitchFamily="34" charset="0"/>
                <a:cs typeface="Segoe UI" pitchFamily="34" charset="0"/>
              </a:rPr>
              <a:t>to</a:t>
            </a:r>
            <a:r>
              <a:rPr lang="en-US" sz="1400" dirty="0">
                <a:solidFill>
                  <a:schemeClr val="tx1"/>
                </a:solidFill>
                <a:ea typeface="Segoe UI" pitchFamily="34" charset="0"/>
                <a:cs typeface="Segoe UI" pitchFamily="34" charset="0"/>
              </a:rPr>
              <a:t> parameters for each target language</a:t>
            </a:r>
          </a:p>
        </p:txBody>
      </p:sp>
      <p:sp>
        <p:nvSpPr>
          <p:cNvPr id="29" name="Speech Bubble: Rectangle 28">
            <a:extLst>
              <a:ext uri="{FF2B5EF4-FFF2-40B4-BE49-F238E27FC236}">
                <a16:creationId xmlns:a16="http://schemas.microsoft.com/office/drawing/2014/main" id="{E1261EE6-7ED9-4C71-B486-1632D4F16D96}"/>
              </a:ext>
            </a:extLst>
          </p:cNvPr>
          <p:cNvSpPr/>
          <p:nvPr/>
        </p:nvSpPr>
        <p:spPr bwMode="auto">
          <a:xfrm>
            <a:off x="2971541" y="5945484"/>
            <a:ext cx="1600459" cy="648674"/>
          </a:xfrm>
          <a:prstGeom prst="wedgeRectCallout">
            <a:avLst>
              <a:gd name="adj1" fmla="val 79040"/>
              <a:gd name="adj2" fmla="val -706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text language code</a:t>
            </a:r>
          </a:p>
        </p:txBody>
      </p:sp>
      <p:sp>
        <p:nvSpPr>
          <p:cNvPr id="30" name="Speech Bubble: Rectangle 29">
            <a:extLst>
              <a:ext uri="{FF2B5EF4-FFF2-40B4-BE49-F238E27FC236}">
                <a16:creationId xmlns:a16="http://schemas.microsoft.com/office/drawing/2014/main" id="{EF9DF961-B36E-4A69-A3BF-7354E73F7647}"/>
              </a:ext>
            </a:extLst>
          </p:cNvPr>
          <p:cNvSpPr/>
          <p:nvPr/>
        </p:nvSpPr>
        <p:spPr bwMode="auto">
          <a:xfrm>
            <a:off x="5058603" y="5869057"/>
            <a:ext cx="1391893" cy="548449"/>
          </a:xfrm>
          <a:prstGeom prst="wedgeRectCallout">
            <a:avLst>
              <a:gd name="adj1" fmla="val -4863"/>
              <a:gd name="adj2" fmla="val -706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text script</a:t>
            </a:r>
          </a:p>
        </p:txBody>
      </p:sp>
      <p:sp>
        <p:nvSpPr>
          <p:cNvPr id="31" name="Speech Bubble: Rectangle 30">
            <a:extLst>
              <a:ext uri="{FF2B5EF4-FFF2-40B4-BE49-F238E27FC236}">
                <a16:creationId xmlns:a16="http://schemas.microsoft.com/office/drawing/2014/main" id="{1D9F8DC4-328F-4BB1-9ADD-BFC9422143C5}"/>
              </a:ext>
            </a:extLst>
          </p:cNvPr>
          <p:cNvSpPr/>
          <p:nvPr/>
        </p:nvSpPr>
        <p:spPr bwMode="auto">
          <a:xfrm>
            <a:off x="6503134" y="5945484"/>
            <a:ext cx="1391893" cy="548449"/>
          </a:xfrm>
          <a:prstGeom prst="wedgeRectCallout">
            <a:avLst>
              <a:gd name="adj1" fmla="val -31284"/>
              <a:gd name="adj2" fmla="val -8420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Target text script</a:t>
            </a: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Translation Options</a:t>
            </a:r>
          </a:p>
        </p:txBody>
      </p:sp>
      <p:sp>
        <p:nvSpPr>
          <p:cNvPr id="5" name="Rectangle 4">
            <a:extLst>
              <a:ext uri="{FF2B5EF4-FFF2-40B4-BE49-F238E27FC236}">
                <a16:creationId xmlns:a16="http://schemas.microsoft.com/office/drawing/2014/main" id="{2AA00520-FD15-4AD9-BB39-58C58C987785}"/>
              </a:ext>
            </a:extLst>
          </p:cNvPr>
          <p:cNvSpPr/>
          <p:nvPr/>
        </p:nvSpPr>
        <p:spPr>
          <a:xfrm>
            <a:off x="315892" y="5026286"/>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7" name="TextBox 6">
            <a:extLst>
              <a:ext uri="{FF2B5EF4-FFF2-40B4-BE49-F238E27FC236}">
                <a16:creationId xmlns:a16="http://schemas.microsoft.com/office/drawing/2014/main" id="{E87A5DC5-3284-4097-BA4A-360D54940C58}"/>
              </a:ext>
            </a:extLst>
          </p:cNvPr>
          <p:cNvSpPr txBox="1"/>
          <p:nvPr/>
        </p:nvSpPr>
        <p:spPr>
          <a:xfrm>
            <a:off x="418643" y="5129632"/>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&amp;from=en&amp;to=fr&amp;profanityAction=Marked</a:t>
            </a:r>
          </a:p>
          <a:p>
            <a:r>
              <a:rPr lang="en-US" sz="1200" dirty="0"/>
              <a:t>   </a:t>
            </a:r>
          </a:p>
          <a:p>
            <a:r>
              <a:rPr lang="en-US" sz="1200" dirty="0"/>
              <a:t>Body: [</a:t>
            </a:r>
          </a:p>
          <a:p>
            <a:r>
              <a:rPr lang="en-US" sz="1200" dirty="0"/>
              <a:t>                 { 'Text' : 'JSON is </a:t>
            </a:r>
            <a:r>
              <a:rPr lang="en-US" sz="1200" i="1" dirty="0"/>
              <a:t>&amp;%!$%</a:t>
            </a:r>
            <a:r>
              <a:rPr lang="en-US" sz="1200" dirty="0"/>
              <a:t> great!' }</a:t>
            </a:r>
          </a:p>
          <a:p>
            <a:r>
              <a:rPr lang="en-US" sz="1200" dirty="0"/>
              <a:t>          ]</a:t>
            </a:r>
          </a:p>
        </p:txBody>
      </p:sp>
      <p:sp>
        <p:nvSpPr>
          <p:cNvPr id="9" name="Rectangle 8">
            <a:extLst>
              <a:ext uri="{FF2B5EF4-FFF2-40B4-BE49-F238E27FC236}">
                <a16:creationId xmlns:a16="http://schemas.microsoft.com/office/drawing/2014/main" id="{B582E4FF-6798-418A-8F27-64D1142B523F}"/>
              </a:ext>
            </a:extLst>
          </p:cNvPr>
          <p:cNvSpPr/>
          <p:nvPr/>
        </p:nvSpPr>
        <p:spPr>
          <a:xfrm>
            <a:off x="7734915" y="5031246"/>
            <a:ext cx="4377308" cy="138499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1" name="TextBox 10">
            <a:extLst>
              <a:ext uri="{FF2B5EF4-FFF2-40B4-BE49-F238E27FC236}">
                <a16:creationId xmlns:a16="http://schemas.microsoft.com/office/drawing/2014/main" id="{7197E769-7C00-44E9-9057-287272C6867A}"/>
              </a:ext>
            </a:extLst>
          </p:cNvPr>
          <p:cNvSpPr txBox="1"/>
          <p:nvPr/>
        </p:nvSpPr>
        <p:spPr>
          <a:xfrm>
            <a:off x="7661676" y="5052792"/>
            <a:ext cx="4450547" cy="1277273"/>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'JSON </a:t>
            </a:r>
            <a:r>
              <a:rPr lang="en-US" sz="1100" b="0" i="0" dirty="0" err="1">
                <a:solidFill>
                  <a:srgbClr val="000000"/>
                </a:solidFill>
                <a:effectLst/>
                <a:latin typeface="Consolas" panose="020B0609020204030204" pitchFamily="49" charset="0"/>
              </a:rPr>
              <a:t>est</a:t>
            </a:r>
            <a:r>
              <a:rPr lang="en-US" sz="1100" b="0" i="0" dirty="0">
                <a:solidFill>
                  <a:srgbClr val="000000"/>
                </a:solidFill>
                <a:effectLst/>
                <a:latin typeface="Consolas" panose="020B0609020204030204" pitchFamily="49" charset="0"/>
              </a:rPr>
              <a:t> *** </a:t>
            </a:r>
            <a:r>
              <a:rPr lang="en-US" sz="1100" b="0" i="0" dirty="0" err="1">
                <a:solidFill>
                  <a:srgbClr val="000000"/>
                </a:solidFill>
                <a:effectLst/>
                <a:latin typeface="Consolas" panose="020B0609020204030204" pitchFamily="49" charset="0"/>
              </a:rPr>
              <a:t>génial</a:t>
            </a:r>
            <a:r>
              <a:rPr lang="en-US" sz="1100" b="0" i="0" dirty="0">
                <a:solidFill>
                  <a:srgbClr val="000000"/>
                </a:solidFill>
                <a:effectLst/>
                <a:latin typeface="Consolas" panose="020B0609020204030204" pitchFamily="49" charset="0"/>
              </a:rPr>
              <a:t>!', 'to': '</a:t>
            </a:r>
            <a:r>
              <a:rPr lang="en-US" sz="1100" b="0" i="0" dirty="0" err="1">
                <a:solidFill>
                  <a:srgbClr val="000000"/>
                </a:solidFill>
                <a:effectLst/>
                <a:latin typeface="Consolas" panose="020B0609020204030204" pitchFamily="49" charset="0"/>
              </a:rPr>
              <a:t>fr</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13" name="Arrow: Right 12">
            <a:extLst>
              <a:ext uri="{FF2B5EF4-FFF2-40B4-BE49-F238E27FC236}">
                <a16:creationId xmlns:a16="http://schemas.microsoft.com/office/drawing/2014/main" id="{A2B73468-6A50-4E4A-A249-2D77F99ECBA1}"/>
              </a:ext>
            </a:extLst>
          </p:cNvPr>
          <p:cNvSpPr/>
          <p:nvPr/>
        </p:nvSpPr>
        <p:spPr bwMode="auto">
          <a:xfrm>
            <a:off x="7043684" y="5206636"/>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4EB9F274-4AF4-48AC-853A-224487E22AE7}"/>
              </a:ext>
            </a:extLst>
          </p:cNvPr>
          <p:cNvSpPr txBox="1"/>
          <p:nvPr/>
        </p:nvSpPr>
        <p:spPr>
          <a:xfrm>
            <a:off x="200929" y="4624678"/>
            <a:ext cx="2318199"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Profanity filtering</a:t>
            </a:r>
          </a:p>
        </p:txBody>
      </p:sp>
      <p:sp>
        <p:nvSpPr>
          <p:cNvPr id="16" name="Rectangle 15">
            <a:extLst>
              <a:ext uri="{FF2B5EF4-FFF2-40B4-BE49-F238E27FC236}">
                <a16:creationId xmlns:a16="http://schemas.microsoft.com/office/drawing/2014/main" id="{E94EC3AE-851A-4D08-BAC3-F5173F9845A9}"/>
              </a:ext>
            </a:extLst>
          </p:cNvPr>
          <p:cNvSpPr/>
          <p:nvPr/>
        </p:nvSpPr>
        <p:spPr bwMode="auto">
          <a:xfrm>
            <a:off x="2312463" y="5922253"/>
            <a:ext cx="551622" cy="1689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710BCC5D-16BE-415F-8323-1242B3BA68CA}"/>
              </a:ext>
            </a:extLst>
          </p:cNvPr>
          <p:cNvSpPr/>
          <p:nvPr/>
        </p:nvSpPr>
        <p:spPr>
          <a:xfrm>
            <a:off x="315892" y="3210005"/>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8" name="TextBox 17">
            <a:extLst>
              <a:ext uri="{FF2B5EF4-FFF2-40B4-BE49-F238E27FC236}">
                <a16:creationId xmlns:a16="http://schemas.microsoft.com/office/drawing/2014/main" id="{FE29C39D-67A9-44A6-9B18-4E64C620C3B4}"/>
              </a:ext>
            </a:extLst>
          </p:cNvPr>
          <p:cNvSpPr txBox="1"/>
          <p:nvPr/>
        </p:nvSpPr>
        <p:spPr>
          <a:xfrm>
            <a:off x="418643" y="3313351"/>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&amp;from=en&amp;to=</a:t>
            </a:r>
            <a:r>
              <a:rPr lang="en-US" sz="1200" dirty="0" err="1"/>
              <a:t>fr&amp;</a:t>
            </a:r>
            <a:r>
              <a:rPr lang="en-US" sz="1200" b="0" i="0" dirty="0" err="1">
                <a:solidFill>
                  <a:srgbClr val="171717"/>
                </a:solidFill>
                <a:effectLst/>
                <a:latin typeface="Segoe UI" panose="020B0502040204020203" pitchFamily="34" charset="0"/>
              </a:rPr>
              <a:t>includeSentenceLength</a:t>
            </a:r>
            <a:r>
              <a:rPr lang="en-US" sz="1200" b="0" i="0" dirty="0">
                <a:solidFill>
                  <a:srgbClr val="171717"/>
                </a:solidFill>
                <a:effectLst/>
                <a:latin typeface="Segoe UI" panose="020B0502040204020203" pitchFamily="34" charset="0"/>
              </a:rPr>
              <a:t>=true</a:t>
            </a:r>
            <a:endParaRPr lang="en-US" sz="1200" dirty="0"/>
          </a:p>
          <a:p>
            <a:r>
              <a:rPr lang="en-US" sz="1200" dirty="0"/>
              <a:t>   </a:t>
            </a:r>
          </a:p>
          <a:p>
            <a:r>
              <a:rPr lang="en-US" sz="1200" dirty="0"/>
              <a:t>Body: [</a:t>
            </a:r>
          </a:p>
          <a:p>
            <a:r>
              <a:rPr lang="en-US" sz="1200" dirty="0"/>
              <a:t>                 { 'Text' : 'Hello world!' }</a:t>
            </a:r>
          </a:p>
          <a:p>
            <a:r>
              <a:rPr lang="en-US" sz="1200" dirty="0"/>
              <a:t>          ]</a:t>
            </a:r>
          </a:p>
        </p:txBody>
      </p:sp>
      <p:sp>
        <p:nvSpPr>
          <p:cNvPr id="19" name="Rectangle 18">
            <a:extLst>
              <a:ext uri="{FF2B5EF4-FFF2-40B4-BE49-F238E27FC236}">
                <a16:creationId xmlns:a16="http://schemas.microsoft.com/office/drawing/2014/main" id="{46A491DA-B278-42B5-B9DF-B51361AC71EB}"/>
              </a:ext>
            </a:extLst>
          </p:cNvPr>
          <p:cNvSpPr/>
          <p:nvPr/>
        </p:nvSpPr>
        <p:spPr>
          <a:xfrm>
            <a:off x="7734915" y="3010280"/>
            <a:ext cx="4377308" cy="178510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0" name="TextBox 19">
            <a:extLst>
              <a:ext uri="{FF2B5EF4-FFF2-40B4-BE49-F238E27FC236}">
                <a16:creationId xmlns:a16="http://schemas.microsoft.com/office/drawing/2014/main" id="{837E2978-85A0-4040-B808-1F87D95A786B}"/>
              </a:ext>
            </a:extLst>
          </p:cNvPr>
          <p:cNvSpPr txBox="1"/>
          <p:nvPr/>
        </p:nvSpPr>
        <p:spPr>
          <a:xfrm>
            <a:off x="7643190" y="3010280"/>
            <a:ext cx="4548810" cy="1615827"/>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'Salut tout le monde!', 'to': '</a:t>
            </a:r>
            <a:r>
              <a:rPr lang="en-US" sz="1100" b="0" i="0" dirty="0" err="1">
                <a:solidFill>
                  <a:srgbClr val="000000"/>
                </a:solidFill>
                <a:effectLst/>
                <a:latin typeface="Consolas" panose="020B0609020204030204" pitchFamily="49" charset="0"/>
              </a:rPr>
              <a:t>fr</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       '</a:t>
            </a:r>
            <a:r>
              <a:rPr lang="en-US" sz="1100" b="0" i="0" dirty="0" err="1">
                <a:solidFill>
                  <a:srgbClr val="000000"/>
                </a:solidFill>
                <a:effectLst/>
                <a:latin typeface="Consolas" panose="020B0609020204030204" pitchFamily="49" charset="0"/>
              </a:rPr>
              <a:t>sentLen</a:t>
            </a:r>
            <a:r>
              <a:rPr lang="en-US" sz="1100" b="0" i="0" dirty="0">
                <a:solidFill>
                  <a:srgbClr val="000000"/>
                </a:solidFill>
                <a:effectLst/>
                <a:latin typeface="Consolas" panose="020B0609020204030204" pitchFamily="49" charset="0"/>
              </a:rPr>
              <a:t>':{'</a:t>
            </a:r>
            <a:r>
              <a:rPr lang="en-US" sz="1100" b="0" i="0" dirty="0" err="1">
                <a:solidFill>
                  <a:srgbClr val="000000"/>
                </a:solidFill>
                <a:effectLst/>
                <a:latin typeface="Consolas" panose="020B0609020204030204" pitchFamily="49" charset="0"/>
              </a:rPr>
              <a:t>srcSentLen</a:t>
            </a:r>
            <a:r>
              <a:rPr lang="en-US" sz="1100" b="0" i="0" dirty="0">
                <a:solidFill>
                  <a:srgbClr val="000000"/>
                </a:solidFill>
                <a:effectLst/>
                <a:latin typeface="Consolas" panose="020B0609020204030204" pitchFamily="49" charset="0"/>
              </a:rPr>
              <a:t>':[12], '</a:t>
            </a:r>
            <a:r>
              <a:rPr lang="en-US" sz="1100" b="0" i="0" dirty="0" err="1">
                <a:solidFill>
                  <a:srgbClr val="000000"/>
                </a:solidFill>
                <a:effectLst/>
                <a:latin typeface="Consolas" panose="020B0609020204030204" pitchFamily="49" charset="0"/>
              </a:rPr>
              <a:t>transSentLen</a:t>
            </a:r>
            <a:r>
              <a:rPr lang="en-US" sz="1100" b="0" i="0" dirty="0">
                <a:solidFill>
                  <a:srgbClr val="000000"/>
                </a:solidFill>
                <a:effectLst/>
                <a:latin typeface="Consolas" panose="020B0609020204030204" pitchFamily="49" charset="0"/>
              </a:rPr>
              <a:t>':[20]}</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21" name="Arrow: Right 20">
            <a:extLst>
              <a:ext uri="{FF2B5EF4-FFF2-40B4-BE49-F238E27FC236}">
                <a16:creationId xmlns:a16="http://schemas.microsoft.com/office/drawing/2014/main" id="{CEF40368-1F6E-4625-9849-E85DC642C4B8}"/>
              </a:ext>
            </a:extLst>
          </p:cNvPr>
          <p:cNvSpPr/>
          <p:nvPr/>
        </p:nvSpPr>
        <p:spPr bwMode="auto">
          <a:xfrm>
            <a:off x="7043684" y="3390355"/>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7F838EE9-B9B2-4FE2-8331-6F53861FC275}"/>
              </a:ext>
            </a:extLst>
          </p:cNvPr>
          <p:cNvSpPr txBox="1"/>
          <p:nvPr/>
        </p:nvSpPr>
        <p:spPr>
          <a:xfrm>
            <a:off x="196359" y="2740887"/>
            <a:ext cx="225888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Sentence Length</a:t>
            </a:r>
          </a:p>
        </p:txBody>
      </p:sp>
      <p:sp>
        <p:nvSpPr>
          <p:cNvPr id="26" name="Rectangle 25">
            <a:extLst>
              <a:ext uri="{FF2B5EF4-FFF2-40B4-BE49-F238E27FC236}">
                <a16:creationId xmlns:a16="http://schemas.microsoft.com/office/drawing/2014/main" id="{5DC431CB-BCE2-48C6-A44C-59E96F3DD2A8}"/>
              </a:ext>
            </a:extLst>
          </p:cNvPr>
          <p:cNvSpPr/>
          <p:nvPr/>
        </p:nvSpPr>
        <p:spPr>
          <a:xfrm>
            <a:off x="315892" y="1443042"/>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7" name="TextBox 26">
            <a:extLst>
              <a:ext uri="{FF2B5EF4-FFF2-40B4-BE49-F238E27FC236}">
                <a16:creationId xmlns:a16="http://schemas.microsoft.com/office/drawing/2014/main" id="{E2984553-3C18-4CF5-B3FA-8524C868EAC5}"/>
              </a:ext>
            </a:extLst>
          </p:cNvPr>
          <p:cNvSpPr txBox="1"/>
          <p:nvPr/>
        </p:nvSpPr>
        <p:spPr>
          <a:xfrm>
            <a:off x="418643" y="1546388"/>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a:t>
            </a:r>
            <a:r>
              <a:rPr lang="en-US" sz="1200" dirty="0" err="1"/>
              <a:t>en&amp;to</a:t>
            </a:r>
            <a:r>
              <a:rPr lang="en-US" sz="1200" dirty="0"/>
              <a:t>=</a:t>
            </a:r>
            <a:r>
              <a:rPr lang="en-US" sz="1200" dirty="0" err="1"/>
              <a:t>zh</a:t>
            </a:r>
            <a:r>
              <a:rPr lang="en-US" sz="1200" dirty="0"/>
              <a:t>&amp;</a:t>
            </a:r>
            <a:r>
              <a:rPr lang="en-US" sz="1200" b="0" i="0" dirty="0">
                <a:solidFill>
                  <a:srgbClr val="171717"/>
                </a:solidFill>
                <a:effectLst/>
                <a:latin typeface="Segoe UI" panose="020B0502040204020203" pitchFamily="34" charset="0"/>
              </a:rPr>
              <a:t> </a:t>
            </a:r>
            <a:r>
              <a:rPr lang="en-US" sz="1200" b="0" i="0" dirty="0" err="1">
                <a:solidFill>
                  <a:srgbClr val="171717"/>
                </a:solidFill>
                <a:effectLst/>
                <a:latin typeface="Segoe UI" panose="020B0502040204020203" pitchFamily="34" charset="0"/>
              </a:rPr>
              <a:t>includeAlignment</a:t>
            </a:r>
            <a:r>
              <a:rPr lang="en-US" sz="1200" b="0" i="0" dirty="0">
                <a:solidFill>
                  <a:srgbClr val="171717"/>
                </a:solidFill>
                <a:effectLst/>
                <a:latin typeface="Segoe UI" panose="020B0502040204020203" pitchFamily="34" charset="0"/>
              </a:rPr>
              <a:t>=true</a:t>
            </a:r>
            <a:endParaRPr lang="en-US" sz="1200" dirty="0"/>
          </a:p>
          <a:p>
            <a:r>
              <a:rPr lang="en-US" sz="1200" dirty="0"/>
              <a:t>   </a:t>
            </a:r>
          </a:p>
          <a:p>
            <a:r>
              <a:rPr lang="en-US" sz="1200" dirty="0"/>
              <a:t>Body: [</a:t>
            </a:r>
          </a:p>
          <a:p>
            <a:r>
              <a:rPr lang="en-US" sz="1200" dirty="0"/>
              <a:t>                 { 'Text' : '</a:t>
            </a:r>
            <a:r>
              <a:rPr lang="en-US" sz="1200" dirty="0">
                <a:solidFill>
                  <a:srgbClr val="C00000"/>
                </a:solidFill>
              </a:rPr>
              <a:t>Cognitive</a:t>
            </a:r>
            <a:r>
              <a:rPr lang="en-US" sz="1200" dirty="0"/>
              <a:t> </a:t>
            </a:r>
            <a:r>
              <a:rPr lang="en-US" sz="1200" dirty="0">
                <a:solidFill>
                  <a:srgbClr val="7030A0"/>
                </a:solidFill>
              </a:rPr>
              <a:t>Services</a:t>
            </a:r>
            <a:r>
              <a:rPr lang="en-US" sz="1200" dirty="0"/>
              <a:t>' }</a:t>
            </a:r>
          </a:p>
          <a:p>
            <a:r>
              <a:rPr lang="en-US" sz="1200" dirty="0"/>
              <a:t>          ]</a:t>
            </a:r>
          </a:p>
        </p:txBody>
      </p:sp>
      <p:sp>
        <p:nvSpPr>
          <p:cNvPr id="28" name="Rectangle 27">
            <a:extLst>
              <a:ext uri="{FF2B5EF4-FFF2-40B4-BE49-F238E27FC236}">
                <a16:creationId xmlns:a16="http://schemas.microsoft.com/office/drawing/2014/main" id="{BBBCDAFE-6A29-48FB-966F-48DE18B32075}"/>
              </a:ext>
            </a:extLst>
          </p:cNvPr>
          <p:cNvSpPr/>
          <p:nvPr/>
        </p:nvSpPr>
        <p:spPr>
          <a:xfrm>
            <a:off x="7697944" y="1104952"/>
            <a:ext cx="4377308" cy="178510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TextBox 28">
            <a:extLst>
              <a:ext uri="{FF2B5EF4-FFF2-40B4-BE49-F238E27FC236}">
                <a16:creationId xmlns:a16="http://schemas.microsoft.com/office/drawing/2014/main" id="{60CC18DA-01FB-423E-A7BA-2396D00F8B14}"/>
              </a:ext>
            </a:extLst>
          </p:cNvPr>
          <p:cNvSpPr txBox="1"/>
          <p:nvPr/>
        </p:nvSpPr>
        <p:spPr>
          <a:xfrm>
            <a:off x="7661676" y="1142236"/>
            <a:ext cx="4487518" cy="1615827"/>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a:t>
            </a:r>
            <a:r>
              <a:rPr lang="ja-JP" altLang="en-US" sz="1100" b="0" i="0" dirty="0">
                <a:solidFill>
                  <a:srgbClr val="C00000"/>
                </a:solidFill>
                <a:effectLst/>
                <a:latin typeface="Consolas" panose="020B0609020204030204" pitchFamily="49" charset="0"/>
              </a:rPr>
              <a:t>认知</a:t>
            </a:r>
            <a:r>
              <a:rPr lang="ja-JP" altLang="en-US" sz="1100" b="0" i="0" dirty="0">
                <a:solidFill>
                  <a:srgbClr val="7030A0"/>
                </a:solidFill>
                <a:effectLst/>
                <a:latin typeface="Consolas" panose="020B0609020204030204" pitchFamily="49" charset="0"/>
              </a:rPr>
              <a:t>服务</a:t>
            </a:r>
            <a:r>
              <a:rPr lang="en-US" altLang="ja-JP" sz="1100" b="0" i="0" dirty="0">
                <a:solidFill>
                  <a:srgbClr val="000000"/>
                </a:solidFill>
                <a:effectLst/>
                <a:latin typeface="Consolas" panose="020B0609020204030204" pitchFamily="49" charset="0"/>
              </a:rPr>
              <a:t>', '</a:t>
            </a:r>
            <a:r>
              <a:rPr lang="en-US" sz="1100" b="0" i="0" dirty="0">
                <a:solidFill>
                  <a:srgbClr val="000000"/>
                </a:solidFill>
                <a:effectLst/>
                <a:latin typeface="Consolas" panose="020B0609020204030204" pitchFamily="49" charset="0"/>
              </a:rPr>
              <a:t>to': '</a:t>
            </a:r>
            <a:r>
              <a:rPr lang="en-US" sz="1100" b="0" i="0" dirty="0" err="1">
                <a:solidFill>
                  <a:srgbClr val="000000"/>
                </a:solidFill>
                <a:effectLst/>
                <a:latin typeface="Consolas" panose="020B0609020204030204" pitchFamily="49" charset="0"/>
              </a:rPr>
              <a:t>zh</a:t>
            </a:r>
            <a:r>
              <a:rPr lang="en-US" sz="1100" b="0" i="0" dirty="0">
                <a:solidFill>
                  <a:srgbClr val="000000"/>
                </a:solidFill>
                <a:effectLst/>
                <a:latin typeface="Consolas" panose="020B0609020204030204" pitchFamily="49" charset="0"/>
              </a:rPr>
              <a:t>-Hans',</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'alignment': {'</a:t>
            </a:r>
            <a:r>
              <a:rPr lang="en-US" sz="1100" b="0" i="0" dirty="0" err="1">
                <a:solidFill>
                  <a:srgbClr val="000000"/>
                </a:solidFill>
                <a:effectLst/>
                <a:latin typeface="Consolas" panose="020B0609020204030204" pitchFamily="49" charset="0"/>
              </a:rPr>
              <a:t>proj</a:t>
            </a:r>
            <a:r>
              <a:rPr lang="en-US" sz="1100" b="0" i="0" dirty="0">
                <a:solidFill>
                  <a:srgbClr val="000000"/>
                </a:solidFill>
                <a:effectLst/>
                <a:latin typeface="Consolas" panose="020B0609020204030204" pitchFamily="49" charset="0"/>
              </a:rPr>
              <a:t>': '0:8-0:1 10:17-2:3'}</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30" name="Arrow: Right 29">
            <a:extLst>
              <a:ext uri="{FF2B5EF4-FFF2-40B4-BE49-F238E27FC236}">
                <a16:creationId xmlns:a16="http://schemas.microsoft.com/office/drawing/2014/main" id="{548C82E5-851E-4E9D-B6AA-817909954ECA}"/>
              </a:ext>
            </a:extLst>
          </p:cNvPr>
          <p:cNvSpPr/>
          <p:nvPr/>
        </p:nvSpPr>
        <p:spPr bwMode="auto">
          <a:xfrm>
            <a:off x="7043684" y="1623392"/>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1E5FA6AC-BE5D-4911-AA24-F32E609A4A7C}"/>
              </a:ext>
            </a:extLst>
          </p:cNvPr>
          <p:cNvSpPr txBox="1"/>
          <p:nvPr/>
        </p:nvSpPr>
        <p:spPr>
          <a:xfrm>
            <a:off x="196359" y="1011727"/>
            <a:ext cx="223529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Word Alignment</a:t>
            </a:r>
          </a:p>
        </p:txBody>
      </p:sp>
      <p:sp>
        <p:nvSpPr>
          <p:cNvPr id="33" name="Speech Bubble: Rectangle 32">
            <a:extLst>
              <a:ext uri="{FF2B5EF4-FFF2-40B4-BE49-F238E27FC236}">
                <a16:creationId xmlns:a16="http://schemas.microsoft.com/office/drawing/2014/main" id="{4202A760-829B-4328-8496-5813AD47A003}"/>
              </a:ext>
            </a:extLst>
          </p:cNvPr>
          <p:cNvSpPr/>
          <p:nvPr/>
        </p:nvSpPr>
        <p:spPr bwMode="auto">
          <a:xfrm>
            <a:off x="8325819" y="2135915"/>
            <a:ext cx="1508937" cy="967484"/>
          </a:xfrm>
          <a:prstGeom prst="wedgeRectCallout">
            <a:avLst>
              <a:gd name="adj1" fmla="val 77119"/>
              <a:gd name="adj2" fmla="val -61957"/>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Chars 0-8 in the source are chars 0-1 in the translation</a:t>
            </a:r>
          </a:p>
        </p:txBody>
      </p:sp>
      <p:sp>
        <p:nvSpPr>
          <p:cNvPr id="34" name="Speech Bubble: Rectangle 33">
            <a:extLst>
              <a:ext uri="{FF2B5EF4-FFF2-40B4-BE49-F238E27FC236}">
                <a16:creationId xmlns:a16="http://schemas.microsoft.com/office/drawing/2014/main" id="{88F2482C-E63D-40D8-8363-D30EC0E4E6A6}"/>
              </a:ext>
            </a:extLst>
          </p:cNvPr>
          <p:cNvSpPr/>
          <p:nvPr/>
        </p:nvSpPr>
        <p:spPr bwMode="auto">
          <a:xfrm>
            <a:off x="10264102" y="2222524"/>
            <a:ext cx="1681579" cy="903394"/>
          </a:xfrm>
          <a:prstGeom prst="wedgeRectCallout">
            <a:avLst>
              <a:gd name="adj1" fmla="val -8131"/>
              <a:gd name="adj2" fmla="val -7208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Chars 10-17 in the source are chars 2-3 in the translation</a:t>
            </a:r>
          </a:p>
        </p:txBody>
      </p:sp>
      <p:sp>
        <p:nvSpPr>
          <p:cNvPr id="35" name="Speech Bubble: Rectangle 34">
            <a:extLst>
              <a:ext uri="{FF2B5EF4-FFF2-40B4-BE49-F238E27FC236}">
                <a16:creationId xmlns:a16="http://schemas.microsoft.com/office/drawing/2014/main" id="{E5CF8F47-5DF2-4D3D-ABE9-63058EC7CD10}"/>
              </a:ext>
            </a:extLst>
          </p:cNvPr>
          <p:cNvSpPr/>
          <p:nvPr/>
        </p:nvSpPr>
        <p:spPr bwMode="auto">
          <a:xfrm>
            <a:off x="8377661" y="3987168"/>
            <a:ext cx="1508937" cy="567536"/>
          </a:xfrm>
          <a:prstGeom prst="wedgeRectCallout">
            <a:avLst>
              <a:gd name="adj1" fmla="val 59005"/>
              <a:gd name="adj2" fmla="val -5757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is 12 characters</a:t>
            </a:r>
          </a:p>
        </p:txBody>
      </p:sp>
      <p:sp>
        <p:nvSpPr>
          <p:cNvPr id="36" name="Speech Bubble: Rectangle 35">
            <a:extLst>
              <a:ext uri="{FF2B5EF4-FFF2-40B4-BE49-F238E27FC236}">
                <a16:creationId xmlns:a16="http://schemas.microsoft.com/office/drawing/2014/main" id="{7D383CB0-C5E3-448B-A41E-52ECE32A3228}"/>
              </a:ext>
            </a:extLst>
          </p:cNvPr>
          <p:cNvSpPr/>
          <p:nvPr/>
        </p:nvSpPr>
        <p:spPr bwMode="auto">
          <a:xfrm>
            <a:off x="10350422" y="4028719"/>
            <a:ext cx="1508937" cy="567536"/>
          </a:xfrm>
          <a:prstGeom prst="wedgeRectCallout">
            <a:avLst>
              <a:gd name="adj1" fmla="val 38586"/>
              <a:gd name="adj2" fmla="val -672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Translation is 20 characters</a:t>
            </a:r>
          </a:p>
        </p:txBody>
      </p:sp>
      <p:sp>
        <p:nvSpPr>
          <p:cNvPr id="37" name="Speech Bubble: Rectangle 36">
            <a:extLst>
              <a:ext uri="{FF2B5EF4-FFF2-40B4-BE49-F238E27FC236}">
                <a16:creationId xmlns:a16="http://schemas.microsoft.com/office/drawing/2014/main" id="{0E05C09A-359C-4DFB-86E2-CADB9A2FF017}"/>
              </a:ext>
            </a:extLst>
          </p:cNvPr>
          <p:cNvSpPr/>
          <p:nvPr/>
        </p:nvSpPr>
        <p:spPr bwMode="auto">
          <a:xfrm>
            <a:off x="8500889" y="5891793"/>
            <a:ext cx="2153859" cy="567536"/>
          </a:xfrm>
          <a:prstGeom prst="wedgeRectCallout">
            <a:avLst>
              <a:gd name="adj1" fmla="val 6976"/>
              <a:gd name="adj2" fmla="val -7859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Default marker for obscenity is asterisk</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9C7C-7B7B-4615-83C3-10005F6B4D5E}"/>
              </a:ext>
            </a:extLst>
          </p:cNvPr>
          <p:cNvSpPr>
            <a:spLocks noGrp="1"/>
          </p:cNvSpPr>
          <p:nvPr>
            <p:ph type="title"/>
          </p:nvPr>
        </p:nvSpPr>
        <p:spPr/>
        <p:txBody>
          <a:bodyPr/>
          <a:lstStyle/>
          <a:p>
            <a:r>
              <a:rPr lang="en-US" dirty="0"/>
              <a:t>Custom Translation</a:t>
            </a:r>
          </a:p>
        </p:txBody>
      </p:sp>
      <p:sp>
        <p:nvSpPr>
          <p:cNvPr id="9" name="Rectangle 8">
            <a:extLst>
              <a:ext uri="{FF2B5EF4-FFF2-40B4-BE49-F238E27FC236}">
                <a16:creationId xmlns:a16="http://schemas.microsoft.com/office/drawing/2014/main" id="{4FC88A8A-C5A7-4491-A76D-03D8909C9F17}"/>
              </a:ext>
            </a:extLst>
          </p:cNvPr>
          <p:cNvSpPr/>
          <p:nvPr/>
        </p:nvSpPr>
        <p:spPr>
          <a:xfrm>
            <a:off x="211759" y="1373677"/>
            <a:ext cx="5950502" cy="4574893"/>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r>
              <a:rPr lang="en-US" sz="2400" dirty="0">
                <a:solidFill>
                  <a:srgbClr val="1A1A1A"/>
                </a:solidFill>
              </a:rPr>
              <a:t>Create a custom translation model</a:t>
            </a:r>
          </a:p>
          <a:p>
            <a:pPr marL="914383" lvl="1" indent="-457200">
              <a:buFont typeface="+mj-lt"/>
              <a:buAutoNum type="arabicPeriod"/>
            </a:pPr>
            <a:r>
              <a:rPr lang="en-US" sz="2000" dirty="0">
                <a:solidFill>
                  <a:srgbClr val="1A1A1A"/>
                </a:solidFill>
              </a:rPr>
              <a:t>Use the Custom Translator portal</a:t>
            </a:r>
          </a:p>
          <a:p>
            <a:pPr marL="914383" lvl="1" indent="-457200">
              <a:buFont typeface="+mj-lt"/>
              <a:buAutoNum type="arabicPeriod"/>
            </a:pPr>
            <a:r>
              <a:rPr lang="en-US" sz="2000" dirty="0">
                <a:solidFill>
                  <a:srgbClr val="1A1A1A"/>
                </a:solidFill>
              </a:rPr>
              <a:t>Link a workspace to your Translator resource</a:t>
            </a:r>
          </a:p>
          <a:p>
            <a:pPr marL="914383" lvl="1" indent="-457200">
              <a:buFont typeface="+mj-lt"/>
              <a:buAutoNum type="arabicPeriod"/>
            </a:pPr>
            <a:r>
              <a:rPr lang="en-US" sz="2000" dirty="0">
                <a:solidFill>
                  <a:srgbClr val="1A1A1A"/>
                </a:solidFill>
              </a:rPr>
              <a:t>Create a project</a:t>
            </a:r>
          </a:p>
          <a:p>
            <a:pPr marL="914383" lvl="1" indent="-457200">
              <a:buFont typeface="+mj-lt"/>
              <a:buAutoNum type="arabicPeriod"/>
            </a:pPr>
            <a:r>
              <a:rPr lang="en-US" sz="2000" dirty="0">
                <a:solidFill>
                  <a:srgbClr val="1A1A1A"/>
                </a:solidFill>
              </a:rPr>
              <a:t>Upload training data files</a:t>
            </a:r>
          </a:p>
          <a:p>
            <a:pPr marL="914383" lvl="1" indent="-457200">
              <a:buFont typeface="+mj-lt"/>
              <a:buAutoNum type="arabicPeriod"/>
            </a:pPr>
            <a:r>
              <a:rPr lang="en-US" sz="2000" dirty="0">
                <a:solidFill>
                  <a:srgbClr val="1A1A1A"/>
                </a:solidFill>
              </a:rPr>
              <a:t>Train a model</a:t>
            </a:r>
          </a:p>
          <a:p>
            <a:pPr marL="742933" lvl="1" indent="-285750">
              <a:buFont typeface="Arial" panose="020B0604020202020204" pitchFamily="34" charset="0"/>
              <a:buChar char="•"/>
            </a:pPr>
            <a:endParaRPr lang="en-US" sz="2000" dirty="0">
              <a:solidFill>
                <a:srgbClr val="1A1A1A"/>
              </a:solidFill>
            </a:endParaRPr>
          </a:p>
          <a:p>
            <a:r>
              <a:rPr lang="en-US" sz="2400" dirty="0">
                <a:solidFill>
                  <a:srgbClr val="1A1A1A"/>
                </a:solidFill>
              </a:rPr>
              <a:t>Call your model through the Translator API</a:t>
            </a:r>
          </a:p>
          <a:p>
            <a:pPr marL="742933" lvl="1" indent="-285750">
              <a:buFont typeface="Arial" panose="020B0604020202020204" pitchFamily="34" charset="0"/>
              <a:buChar char="•"/>
            </a:pPr>
            <a:r>
              <a:rPr lang="en-US" sz="2000" dirty="0">
                <a:solidFill>
                  <a:srgbClr val="1A1A1A"/>
                </a:solidFill>
              </a:rPr>
              <a:t>Specify a </a:t>
            </a:r>
            <a:r>
              <a:rPr lang="en-US" sz="2000" b="1" dirty="0">
                <a:solidFill>
                  <a:srgbClr val="1A1A1A"/>
                </a:solidFill>
              </a:rPr>
              <a:t>category</a:t>
            </a:r>
            <a:r>
              <a:rPr lang="en-US" sz="2000" dirty="0">
                <a:solidFill>
                  <a:srgbClr val="1A1A1A"/>
                </a:solidFill>
              </a:rPr>
              <a:t> parameter with the project category Id</a:t>
            </a:r>
          </a:p>
          <a:p>
            <a:pPr marL="742933" lvl="1" indent="-285750">
              <a:buFont typeface="Arial" panose="020B0604020202020204" pitchFamily="34" charset="0"/>
              <a:buChar char="•"/>
            </a:pPr>
            <a:endParaRPr lang="en-US" sz="2400" dirty="0">
              <a:solidFill>
                <a:srgbClr val="1A1A1A"/>
              </a:solidFill>
            </a:endParaRPr>
          </a:p>
        </p:txBody>
      </p:sp>
      <p:pic>
        <p:nvPicPr>
          <p:cNvPr id="11" name="Picture 10">
            <a:extLst>
              <a:ext uri="{FF2B5EF4-FFF2-40B4-BE49-F238E27FC236}">
                <a16:creationId xmlns:a16="http://schemas.microsoft.com/office/drawing/2014/main" id="{7CA830B6-F52B-49CA-8912-CBF38E35315F}"/>
              </a:ext>
            </a:extLst>
          </p:cNvPr>
          <p:cNvPicPr>
            <a:picLocks noChangeAspect="1"/>
          </p:cNvPicPr>
          <p:nvPr/>
        </p:nvPicPr>
        <p:blipFill>
          <a:blip r:embed="rId3"/>
          <a:stretch>
            <a:fillRect/>
          </a:stretch>
        </p:blipFill>
        <p:spPr>
          <a:xfrm>
            <a:off x="6352468" y="1520686"/>
            <a:ext cx="5591702" cy="4149587"/>
          </a:xfrm>
          <a:prstGeom prst="rect">
            <a:avLst/>
          </a:prstGeom>
        </p:spPr>
      </p:pic>
      <p:sp>
        <p:nvSpPr>
          <p:cNvPr id="13" name="Speech Bubble: Rectangle 12">
            <a:extLst>
              <a:ext uri="{FF2B5EF4-FFF2-40B4-BE49-F238E27FC236}">
                <a16:creationId xmlns:a16="http://schemas.microsoft.com/office/drawing/2014/main" id="{3B0668D2-C615-411D-A2F0-B427610F5160}"/>
              </a:ext>
            </a:extLst>
          </p:cNvPr>
          <p:cNvSpPr/>
          <p:nvPr/>
        </p:nvSpPr>
        <p:spPr bwMode="auto">
          <a:xfrm>
            <a:off x="8972998" y="2695934"/>
            <a:ext cx="2153859" cy="389060"/>
          </a:xfrm>
          <a:prstGeom prst="wedgeRectCallout">
            <a:avLst>
              <a:gd name="adj1" fmla="val -98928"/>
              <a:gd name="adj2" fmla="val -6454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Project category Id</a:t>
            </a:r>
          </a:p>
        </p:txBody>
      </p:sp>
    </p:spTree>
    <p:extLst>
      <p:ext uri="{BB962C8B-B14F-4D97-AF65-F5344CB8AC3E}">
        <p14:creationId xmlns:p14="http://schemas.microsoft.com/office/powerpoint/2010/main" val="40678684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Translate Text</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Detect Language</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Translate Text</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How should you create an application that monitors the comments on your company's web site and flags any indication that customers are unhappy?</a:t>
            </a:r>
          </a:p>
          <a:p>
            <a:pPr marL="288925" indent="-288925" defTabSz="932742">
              <a:spcBef>
                <a:spcPts val="300"/>
              </a:spcBef>
              <a:spcAft>
                <a:spcPts val="600"/>
              </a:spcAft>
              <a:buSzTx/>
              <a:buFont typeface="Wingdings" panose="05000000000000000000" pitchFamily="2" charset="2"/>
              <a:buChar char="q"/>
              <a:defRPr/>
            </a:pPr>
            <a:r>
              <a:rPr lang="en-US" sz="1400" dirty="0"/>
              <a:t>Use the Translator service to detect profanities in comments</a:t>
            </a:r>
          </a:p>
          <a:p>
            <a:pPr marL="288925" indent="-288925" defTabSz="932742">
              <a:spcBef>
                <a:spcPts val="300"/>
              </a:spcBef>
              <a:spcAft>
                <a:spcPts val="600"/>
              </a:spcAft>
              <a:buSzTx/>
              <a:buFont typeface="Wingdings" panose="05000000000000000000" pitchFamily="2" charset="2"/>
              <a:buChar char="q"/>
              <a:defRPr/>
            </a:pPr>
            <a:r>
              <a:rPr lang="en-US" sz="1400" dirty="0"/>
              <a:t>Use the Language service to perform sentiment analysis of the comments.</a:t>
            </a:r>
          </a:p>
          <a:p>
            <a:pPr marL="288925" indent="-288925" defTabSz="932742">
              <a:spcBef>
                <a:spcPts val="300"/>
              </a:spcBef>
              <a:spcAft>
                <a:spcPts val="600"/>
              </a:spcAft>
              <a:buSzTx/>
              <a:buFont typeface="Wingdings" panose="05000000000000000000" pitchFamily="2" charset="2"/>
              <a:buChar char="q"/>
              <a:defRPr/>
            </a:pPr>
            <a:r>
              <a:rPr lang="en-US" sz="1400" dirty="0"/>
              <a:t>Use the Language service to extract named entities from the comments.</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20307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analyzed text that contains the word "Paris". How might you determine of this word refers to the French city or the character in Homer's </a:t>
            </a:r>
            <a:r>
              <a:rPr lang="en-US" sz="1800" i="1" dirty="0"/>
              <a:t>The Iliad</a:t>
            </a:r>
            <a:r>
              <a:rPr lang="en-US" sz="1800" dirty="0"/>
              <a:t>?</a:t>
            </a:r>
          </a:p>
          <a:p>
            <a:pPr marL="288925" indent="-288925">
              <a:spcBef>
                <a:spcPts val="300"/>
              </a:spcBef>
              <a:spcAft>
                <a:spcPts val="600"/>
              </a:spcAft>
              <a:buFont typeface="Wingdings" panose="05000000000000000000" pitchFamily="2" charset="2"/>
              <a:buChar char="q"/>
              <a:defRPr/>
            </a:pPr>
            <a:r>
              <a:rPr lang="en-US" sz="1400" dirty="0"/>
              <a:t>Use the Language service to extract key phrases.</a:t>
            </a:r>
          </a:p>
          <a:p>
            <a:pPr marL="288925" indent="-288925">
              <a:spcBef>
                <a:spcPts val="300"/>
              </a:spcBef>
              <a:spcAft>
                <a:spcPts val="600"/>
              </a:spcAft>
              <a:buFont typeface="Wingdings" panose="05000000000000000000" pitchFamily="2" charset="2"/>
              <a:buChar char="q"/>
              <a:defRPr/>
            </a:pPr>
            <a:r>
              <a:rPr lang="en-US" sz="1400" dirty="0"/>
              <a:t>Use the Language service to analyze sentiment.</a:t>
            </a:r>
          </a:p>
          <a:p>
            <a:pPr marL="288925" indent="-288925">
              <a:spcBef>
                <a:spcPts val="300"/>
              </a:spcBef>
              <a:spcAft>
                <a:spcPts val="600"/>
              </a:spcAft>
              <a:buFont typeface="Wingdings" panose="05000000000000000000" pitchFamily="2" charset="2"/>
              <a:buChar char="q"/>
              <a:defRPr/>
            </a:pPr>
            <a:r>
              <a:rPr lang="en-US" sz="1400" dirty="0"/>
              <a:t>Use the Language service to extract linked entities.</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1328" y="438441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What function of the Translator service should you use to convert the Russian word "</a:t>
            </a:r>
            <a:r>
              <a:rPr lang="en-US" sz="1800" dirty="0" err="1">
                <a:latin typeface="+mj-lt"/>
              </a:rPr>
              <a:t>спасибо</a:t>
            </a:r>
            <a:r>
              <a:rPr lang="en-US" sz="1800" dirty="0">
                <a:latin typeface="+mj-lt"/>
              </a:rPr>
              <a:t>" in Cyrillic characters to "</a:t>
            </a:r>
            <a:r>
              <a:rPr lang="en-US" sz="1800" dirty="0" err="1">
                <a:latin typeface="+mj-lt"/>
              </a:rPr>
              <a:t>spasibo</a:t>
            </a:r>
            <a:r>
              <a:rPr lang="en-US" sz="1800" dirty="0">
                <a:latin typeface="+mj-lt"/>
              </a:rPr>
              <a:t>" in Latin characters?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detect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translate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transliterate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2064" y="613266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Analyzing Text</a:t>
            </a:r>
          </a:p>
        </p:txBody>
      </p:sp>
      <p:sp>
        <p:nvSpPr>
          <p:cNvPr id="2" name="Text Placeholder 1"/>
          <p:cNvSpPr>
            <a:spLocks noGrp="1"/>
          </p:cNvSpPr>
          <p:nvPr>
            <p:ph type="body" sz="quarter" idx="15"/>
          </p:nvPr>
        </p:nvSpPr>
        <p:spPr/>
        <p:txBody>
          <a:bodyPr/>
          <a:lstStyle/>
          <a:p>
            <a:pPr lvl="1"/>
            <a:r>
              <a:rPr lang="en-US" sz="2400" dirty="0"/>
              <a:t>Translating Text</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Analyzing Text</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Language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5053" y="2932833"/>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Natural Language Processing (NLP) features for text analysis:</a:t>
            </a:r>
          </a:p>
          <a:p>
            <a:pPr marL="742933" lvl="1" indent="-285750">
              <a:buFont typeface="Arial" panose="020B0604020202020204" pitchFamily="34" charset="0"/>
              <a:buChar char="•"/>
            </a:pPr>
            <a:r>
              <a:rPr lang="en-US" sz="2000" dirty="0">
                <a:solidFill>
                  <a:srgbClr val="1A1A1A"/>
                </a:solidFill>
              </a:rPr>
              <a:t>Language detection</a:t>
            </a:r>
          </a:p>
          <a:p>
            <a:pPr marL="742933" lvl="1" indent="-285750">
              <a:buFont typeface="Arial" panose="020B0604020202020204" pitchFamily="34" charset="0"/>
              <a:buChar char="•"/>
            </a:pPr>
            <a:r>
              <a:rPr lang="en-US" sz="2000" dirty="0">
                <a:solidFill>
                  <a:srgbClr val="1A1A1A"/>
                </a:solidFill>
              </a:rPr>
              <a:t>Key phrase extraction</a:t>
            </a:r>
          </a:p>
          <a:p>
            <a:pPr marL="742933" lvl="1" indent="-285750">
              <a:buFont typeface="Arial" panose="020B0604020202020204" pitchFamily="34" charset="0"/>
              <a:buChar char="•"/>
            </a:pPr>
            <a:r>
              <a:rPr lang="en-US" sz="2000" dirty="0">
                <a:solidFill>
                  <a:srgbClr val="1A1A1A"/>
                </a:solidFill>
              </a:rPr>
              <a:t>Sentiment analysis</a:t>
            </a:r>
          </a:p>
          <a:p>
            <a:pPr marL="742933" lvl="1" indent="-285750">
              <a:buFont typeface="Arial" panose="020B0604020202020204" pitchFamily="34" charset="0"/>
              <a:buChar char="•"/>
            </a:pPr>
            <a:r>
              <a:rPr lang="en-US" sz="2000" dirty="0">
                <a:solidFill>
                  <a:srgbClr val="1A1A1A"/>
                </a:solidFill>
              </a:rPr>
              <a:t>Named entity recognition</a:t>
            </a:r>
          </a:p>
          <a:p>
            <a:pPr marL="742933" lvl="1" indent="-285750">
              <a:buFont typeface="Arial" panose="020B0604020202020204" pitchFamily="34" charset="0"/>
              <a:buChar char="•"/>
            </a:pPr>
            <a:r>
              <a:rPr lang="en-US" sz="2000" dirty="0">
                <a:solidFill>
                  <a:srgbClr val="1A1A1A"/>
                </a:solidFill>
              </a:rPr>
              <a:t>Entity linking</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Language</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pic>
        <p:nvPicPr>
          <p:cNvPr id="7" name="Graphic 6" descr="Document with solid fill">
            <a:extLst>
              <a:ext uri="{FF2B5EF4-FFF2-40B4-BE49-F238E27FC236}">
                <a16:creationId xmlns:a16="http://schemas.microsoft.com/office/drawing/2014/main" id="{BBB46B63-2CF5-4E1C-9C1B-16C0E9F509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257" y="4517592"/>
            <a:ext cx="1280491" cy="1280491"/>
          </a:xfrm>
          <a:prstGeom prst="rect">
            <a:avLst/>
          </a:prstGeom>
        </p:spPr>
      </p:pic>
      <p:sp>
        <p:nvSpPr>
          <p:cNvPr id="11" name="TextBox 10">
            <a:extLst>
              <a:ext uri="{FF2B5EF4-FFF2-40B4-BE49-F238E27FC236}">
                <a16:creationId xmlns:a16="http://schemas.microsoft.com/office/drawing/2014/main" id="{19F8348E-F560-4748-A41D-EA6A11876871}"/>
              </a:ext>
            </a:extLst>
          </p:cNvPr>
          <p:cNvSpPr txBox="1"/>
          <p:nvPr/>
        </p:nvSpPr>
        <p:spPr>
          <a:xfrm>
            <a:off x="6569765" y="2411687"/>
            <a:ext cx="183127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Language=English</a:t>
            </a:r>
          </a:p>
        </p:txBody>
      </p:sp>
      <p:sp>
        <p:nvSpPr>
          <p:cNvPr id="23" name="TextBox 22">
            <a:extLst>
              <a:ext uri="{FF2B5EF4-FFF2-40B4-BE49-F238E27FC236}">
                <a16:creationId xmlns:a16="http://schemas.microsoft.com/office/drawing/2014/main" id="{FB365E7E-97C5-4DA5-9BBC-A1C0ED6D3215}"/>
              </a:ext>
            </a:extLst>
          </p:cNvPr>
          <p:cNvSpPr txBox="1"/>
          <p:nvPr/>
        </p:nvSpPr>
        <p:spPr>
          <a:xfrm>
            <a:off x="7739360" y="1309357"/>
            <a:ext cx="1456168" cy="1031051"/>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Key Phrases:</a:t>
            </a:r>
          </a:p>
          <a:p>
            <a:pPr>
              <a:lnSpc>
                <a:spcPct val="90000"/>
              </a:lnSpc>
              <a:spcAft>
                <a:spcPts val="600"/>
              </a:spcAft>
            </a:pPr>
            <a:r>
              <a:rPr lang="en-US" sz="1400" dirty="0">
                <a:gradFill>
                  <a:gsLst>
                    <a:gs pos="2917">
                      <a:schemeClr val="tx1"/>
                    </a:gs>
                    <a:gs pos="30000">
                      <a:schemeClr val="tx1"/>
                    </a:gs>
                  </a:gsLst>
                  <a:lin ang="5400000" scaled="0"/>
                </a:gradFill>
              </a:rPr>
              <a:t>    "the news",</a:t>
            </a:r>
          </a:p>
          <a:p>
            <a:pPr>
              <a:lnSpc>
                <a:spcPct val="90000"/>
              </a:lnSpc>
              <a:spcAft>
                <a:spcPts val="600"/>
              </a:spcAft>
            </a:pPr>
            <a:r>
              <a:rPr lang="en-US" sz="1400" dirty="0">
                <a:gradFill>
                  <a:gsLst>
                    <a:gs pos="2917">
                      <a:schemeClr val="tx1"/>
                    </a:gs>
                    <a:gs pos="30000">
                      <a:schemeClr val="tx1"/>
                    </a:gs>
                  </a:gsLst>
                  <a:lin ang="5400000" scaled="0"/>
                </a:gradFill>
              </a:rPr>
              <a:t>    "New York"</a:t>
            </a:r>
          </a:p>
        </p:txBody>
      </p:sp>
      <p:sp>
        <p:nvSpPr>
          <p:cNvPr id="24" name="TextBox 23">
            <a:extLst>
              <a:ext uri="{FF2B5EF4-FFF2-40B4-BE49-F238E27FC236}">
                <a16:creationId xmlns:a16="http://schemas.microsoft.com/office/drawing/2014/main" id="{295A28C1-518B-40AC-A0F3-A9E43E237FA4}"/>
              </a:ext>
            </a:extLst>
          </p:cNvPr>
          <p:cNvSpPr txBox="1"/>
          <p:nvPr/>
        </p:nvSpPr>
        <p:spPr>
          <a:xfrm>
            <a:off x="10118737" y="2386729"/>
            <a:ext cx="19421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Sentiment=Positive</a:t>
            </a:r>
          </a:p>
        </p:txBody>
      </p:sp>
      <p:sp>
        <p:nvSpPr>
          <p:cNvPr id="25" name="TextBox 24">
            <a:extLst>
              <a:ext uri="{FF2B5EF4-FFF2-40B4-BE49-F238E27FC236}">
                <a16:creationId xmlns:a16="http://schemas.microsoft.com/office/drawing/2014/main" id="{ED839E4E-5A7E-453D-AD2C-CB12C1C74CC7}"/>
              </a:ext>
            </a:extLst>
          </p:cNvPr>
          <p:cNvSpPr txBox="1"/>
          <p:nvPr/>
        </p:nvSpPr>
        <p:spPr>
          <a:xfrm>
            <a:off x="9122735" y="1299011"/>
            <a:ext cx="3153748" cy="989502"/>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Entities:</a:t>
            </a:r>
          </a:p>
          <a:p>
            <a:pPr>
              <a:lnSpc>
                <a:spcPct val="90000"/>
              </a:lnSpc>
              <a:spcAft>
                <a:spcPts val="600"/>
              </a:spcAft>
            </a:pPr>
            <a:r>
              <a:rPr lang="en-US" sz="1400" dirty="0">
                <a:gradFill>
                  <a:gsLst>
                    <a:gs pos="2917">
                      <a:schemeClr val="tx1"/>
                    </a:gs>
                    <a:gs pos="30000">
                      <a:schemeClr val="tx1"/>
                    </a:gs>
                  </a:gsLst>
                  <a:lin ang="5400000" scaled="0"/>
                </a:gradFill>
              </a:rPr>
              <a:t>    </a:t>
            </a:r>
            <a:r>
              <a:rPr lang="sv-SE" sz="1400" dirty="0">
                <a:gradFill>
                  <a:gsLst>
                    <a:gs pos="2917">
                      <a:schemeClr val="tx1"/>
                    </a:gs>
                    <a:gs pos="30000">
                      <a:schemeClr val="tx1"/>
                    </a:gs>
                  </a:gsLst>
                  <a:lin ang="5400000" scaled="0"/>
                </a:gradFill>
              </a:rPr>
              <a:t>Manhattan</a:t>
            </a:r>
          </a:p>
          <a:p>
            <a:pPr>
              <a:lnSpc>
                <a:spcPct val="90000"/>
              </a:lnSpc>
              <a:spcAft>
                <a:spcPts val="600"/>
              </a:spcAft>
            </a:pPr>
            <a:r>
              <a:rPr lang="sv-SE" sz="1100" dirty="0">
                <a:gradFill>
                  <a:gsLst>
                    <a:gs pos="2917">
                      <a:schemeClr val="tx1"/>
                    </a:gs>
                    <a:gs pos="30000">
                      <a:schemeClr val="tx1"/>
                    </a:gs>
                  </a:gsLst>
                  <a:lin ang="5400000" scaled="0"/>
                </a:gradFill>
              </a:rPr>
              <a:t>     (https://en.wikipedia.org/wiki/Manhattan)</a:t>
            </a:r>
            <a:endParaRPr lang="en-US" sz="11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3DB51C3A-21B6-4AA1-9CE7-4475BAAD0542}"/>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6033A2-20BE-4AAA-AC0A-C2907B78FB4F}"/>
              </a:ext>
            </a:extLst>
          </p:cNvPr>
          <p:cNvCxnSpPr>
            <a:cxnSpLocks/>
          </p:cNvCxnSpPr>
          <p:nvPr/>
        </p:nvCxnSpPr>
        <p:spPr>
          <a:xfrm flipH="1" flipV="1">
            <a:off x="8716617" y="2214117"/>
            <a:ext cx="307076" cy="698966"/>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080F88-8710-4F7F-A5FC-53C68225694F}"/>
              </a:ext>
            </a:extLst>
          </p:cNvPr>
          <p:cNvCxnSpPr>
            <a:cxnSpLocks/>
          </p:cNvCxnSpPr>
          <p:nvPr/>
        </p:nvCxnSpPr>
        <p:spPr>
          <a:xfrm flipV="1">
            <a:off x="9536833" y="2233252"/>
            <a:ext cx="293877" cy="71260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7F7D17-68E3-4817-9465-D148EC588610}"/>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293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Language Detection</a:t>
            </a:r>
          </a:p>
        </p:txBody>
      </p:sp>
      <p:sp>
        <p:nvSpPr>
          <p:cNvPr id="5" name="Rectangle 4">
            <a:extLst>
              <a:ext uri="{FF2B5EF4-FFF2-40B4-BE49-F238E27FC236}">
                <a16:creationId xmlns:a16="http://schemas.microsoft.com/office/drawing/2014/main" id="{D847787F-9CC8-4776-A8F1-C3491B1D0FA7}"/>
              </a:ext>
            </a:extLst>
          </p:cNvPr>
          <p:cNvSpPr/>
          <p:nvPr/>
        </p:nvSpPr>
        <p:spPr>
          <a:xfrm>
            <a:off x="418643" y="2464903"/>
            <a:ext cx="5677358" cy="38986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3" name="Rectangle 2">
            <a:extLst>
              <a:ext uri="{FF2B5EF4-FFF2-40B4-BE49-F238E27FC236}">
                <a16:creationId xmlns:a16="http://schemas.microsoft.com/office/drawing/2014/main" id="{A944AFD6-7423-4FEE-B5BE-9D5AEDE047DC}"/>
              </a:ext>
            </a:extLst>
          </p:cNvPr>
          <p:cNvSpPr>
            <a:spLocks noChangeArrowheads="1"/>
          </p:cNvSpPr>
          <p:nvPr/>
        </p:nvSpPr>
        <p:spPr bwMode="auto">
          <a:xfrm>
            <a:off x="658541" y="3384524"/>
            <a:ext cx="5197561" cy="31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countryHint</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"Bonjour tout le monde"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A59839C-AA9D-4FE9-8961-1B77F4BA82D5}"/>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7" name="Rectangle 6">
            <a:extLst>
              <a:ext uri="{FF2B5EF4-FFF2-40B4-BE49-F238E27FC236}">
                <a16:creationId xmlns:a16="http://schemas.microsoft.com/office/drawing/2014/main" id="{0831DC88-A27E-4C7C-B189-BB9FB1E5FB89}"/>
              </a:ext>
            </a:extLst>
          </p:cNvPr>
          <p:cNvSpPr>
            <a:spLocks noChangeArrowheads="1"/>
          </p:cNvSpPr>
          <p:nvPr/>
        </p:nvSpPr>
        <p:spPr bwMode="auto">
          <a:xfrm>
            <a:off x="6619278" y="1120690"/>
            <a:ext cx="4914181"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detectedLanguage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"name": "English",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"iso6391Name":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detectedLanguage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"name": "French",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"iso6391Name":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fr</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lang="en-US" altLang="en-US" sz="1400" b="1" dirty="0" err="1">
                <a:solidFill>
                  <a:srgbClr val="333333"/>
                </a:solidFill>
                <a:latin typeface="Courier New" panose="02070309020205020404" pitchFamily="49" charset="0"/>
                <a:cs typeface="Courier New" panose="02070309020205020404" pitchFamily="49" charset="0"/>
              </a:rPr>
              <a:t>modelVersion</a:t>
            </a:r>
            <a:r>
              <a:rPr lang="en-US" altLang="en-US" sz="14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Arrow: Right 7">
            <a:extLst>
              <a:ext uri="{FF2B5EF4-FFF2-40B4-BE49-F238E27FC236}">
                <a16:creationId xmlns:a16="http://schemas.microsoft.com/office/drawing/2014/main" id="{7126AD2E-4679-4691-A50E-2625D08445B3}"/>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763D2F9D-367A-4883-8C56-7CFCC49C7614}"/>
              </a:ext>
            </a:extLst>
          </p:cNvPr>
          <p:cNvSpPr/>
          <p:nvPr/>
        </p:nvSpPr>
        <p:spPr bwMode="auto">
          <a:xfrm>
            <a:off x="3575173" y="3519711"/>
            <a:ext cx="1541364" cy="620729"/>
          </a:xfrm>
          <a:prstGeom prst="wedgeRectCallout">
            <a:avLst>
              <a:gd name="adj1" fmla="val -61845"/>
              <a:gd name="adj2" fmla="val 5048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Optional country hint</a:t>
            </a:r>
          </a:p>
        </p:txBody>
      </p:sp>
      <p:sp>
        <p:nvSpPr>
          <p:cNvPr id="10" name="Speech Bubble: Rectangle 9">
            <a:extLst>
              <a:ext uri="{FF2B5EF4-FFF2-40B4-BE49-F238E27FC236}">
                <a16:creationId xmlns:a16="http://schemas.microsoft.com/office/drawing/2014/main" id="{F7D10F43-99DD-4E5D-83A8-CA7AD3804ADD}"/>
              </a:ext>
            </a:extLst>
          </p:cNvPr>
          <p:cNvSpPr/>
          <p:nvPr/>
        </p:nvSpPr>
        <p:spPr bwMode="auto">
          <a:xfrm>
            <a:off x="1163263" y="2681911"/>
            <a:ext cx="2376345" cy="680196"/>
          </a:xfrm>
          <a:prstGeom prst="wedgeRectCallout">
            <a:avLst>
              <a:gd name="adj1" fmla="val -7373"/>
              <a:gd name="adj2" fmla="val 966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Collection of one or more text documents</a:t>
            </a:r>
          </a:p>
        </p:txBody>
      </p:sp>
      <p:sp>
        <p:nvSpPr>
          <p:cNvPr id="11" name="Speech Bubble: Rectangle 10">
            <a:extLst>
              <a:ext uri="{FF2B5EF4-FFF2-40B4-BE49-F238E27FC236}">
                <a16:creationId xmlns:a16="http://schemas.microsoft.com/office/drawing/2014/main" id="{5DB28B4A-4D82-4424-945E-55E6C1CE785D}"/>
              </a:ext>
            </a:extLst>
          </p:cNvPr>
          <p:cNvSpPr/>
          <p:nvPr/>
        </p:nvSpPr>
        <p:spPr bwMode="auto">
          <a:xfrm>
            <a:off x="9674275" y="1278565"/>
            <a:ext cx="1755726" cy="654268"/>
          </a:xfrm>
          <a:prstGeom prst="wedgeRectCallout">
            <a:avLst>
              <a:gd name="adj1" fmla="val -69681"/>
              <a:gd name="adj2" fmla="val 10747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Language name</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(in English)</a:t>
            </a:r>
          </a:p>
        </p:txBody>
      </p:sp>
      <p:sp>
        <p:nvSpPr>
          <p:cNvPr id="12" name="Speech Bubble: Rectangle 11">
            <a:extLst>
              <a:ext uri="{FF2B5EF4-FFF2-40B4-BE49-F238E27FC236}">
                <a16:creationId xmlns:a16="http://schemas.microsoft.com/office/drawing/2014/main" id="{F6160112-A1D3-406A-B341-1EE24447961D}"/>
              </a:ext>
            </a:extLst>
          </p:cNvPr>
          <p:cNvSpPr/>
          <p:nvPr/>
        </p:nvSpPr>
        <p:spPr bwMode="auto">
          <a:xfrm>
            <a:off x="10454162" y="2038883"/>
            <a:ext cx="1647265" cy="654268"/>
          </a:xfrm>
          <a:prstGeom prst="wedgeRectCallout">
            <a:avLst>
              <a:gd name="adj1" fmla="val -113557"/>
              <a:gd name="adj2" fmla="val 2295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2-character language code</a:t>
            </a:r>
          </a:p>
        </p:txBody>
      </p:sp>
      <p:sp>
        <p:nvSpPr>
          <p:cNvPr id="13" name="Speech Bubble: Rectangle 12">
            <a:extLst>
              <a:ext uri="{FF2B5EF4-FFF2-40B4-BE49-F238E27FC236}">
                <a16:creationId xmlns:a16="http://schemas.microsoft.com/office/drawing/2014/main" id="{98E2A90E-A1EF-43DE-B880-A452A20C92EE}"/>
              </a:ext>
            </a:extLst>
          </p:cNvPr>
          <p:cNvSpPr/>
          <p:nvPr/>
        </p:nvSpPr>
        <p:spPr bwMode="auto">
          <a:xfrm>
            <a:off x="10403354" y="2958135"/>
            <a:ext cx="1356557" cy="852778"/>
          </a:xfrm>
          <a:prstGeom prst="wedgeRectCallout">
            <a:avLst>
              <a:gd name="adj1" fmla="val -113462"/>
              <a:gd name="adj2" fmla="val -75546"/>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Prediction confidence (0 to 1)</a:t>
            </a:r>
          </a:p>
        </p:txBody>
      </p:sp>
      <p:sp>
        <p:nvSpPr>
          <p:cNvPr id="14" name="Speech Bubble: Rectangle 13">
            <a:extLst>
              <a:ext uri="{FF2B5EF4-FFF2-40B4-BE49-F238E27FC236}">
                <a16:creationId xmlns:a16="http://schemas.microsoft.com/office/drawing/2014/main" id="{83BB75AF-1E83-4F3E-80F4-1F94797E32F7}"/>
              </a:ext>
            </a:extLst>
          </p:cNvPr>
          <p:cNvSpPr/>
          <p:nvPr/>
        </p:nvSpPr>
        <p:spPr bwMode="auto">
          <a:xfrm>
            <a:off x="3324947" y="4865470"/>
            <a:ext cx="2469659" cy="427085"/>
          </a:xfrm>
          <a:prstGeom prst="wedgeRectCallout">
            <a:avLst>
              <a:gd name="adj1" fmla="val -41058"/>
              <a:gd name="adj2" fmla="val -10109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String to be analyzed</a:t>
            </a:r>
          </a:p>
        </p:txBody>
      </p:sp>
      <p:sp>
        <p:nvSpPr>
          <p:cNvPr id="4" name="TextBox 3">
            <a:extLst>
              <a:ext uri="{FF2B5EF4-FFF2-40B4-BE49-F238E27FC236}">
                <a16:creationId xmlns:a16="http://schemas.microsoft.com/office/drawing/2014/main" id="{3864BDEE-A3E1-4441-9324-D4CC0D1080AA}"/>
              </a:ext>
            </a:extLst>
          </p:cNvPr>
          <p:cNvSpPr txBox="1"/>
          <p:nvPr/>
        </p:nvSpPr>
        <p:spPr>
          <a:xfrm>
            <a:off x="418643" y="1192305"/>
            <a:ext cx="4929720" cy="1037207"/>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Determine the language in which text is written</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Often useful as a pre-cursor to further analysis that requires a known language</a:t>
            </a: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Key Phrase Extraction</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2738229"/>
            <a:ext cx="5677358" cy="36252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00316" y="2819223"/>
            <a:ext cx="5197561" cy="375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"You must be the change you wish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to see in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"The journey of a thousand miles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begins with a single step."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619278" y="1228413"/>
            <a:ext cx="4914181" cy="525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"keyPhrases": </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"keyPhrases": </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"single step",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"journey"</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lang="en-US" altLang="en-US" sz="1400" b="1" dirty="0" err="1">
                <a:solidFill>
                  <a:srgbClr val="333333"/>
                </a:solidFill>
                <a:latin typeface="Courier New" panose="02070309020205020404" pitchFamily="49" charset="0"/>
                <a:cs typeface="Courier New" panose="02070309020205020404" pitchFamily="49" charset="0"/>
              </a:rPr>
              <a:t>modelVersion</a:t>
            </a:r>
            <a:r>
              <a:rPr lang="en-US" altLang="en-US" sz="14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41" name="Speech Bubble: Rectangle 40">
            <a:extLst>
              <a:ext uri="{FF2B5EF4-FFF2-40B4-BE49-F238E27FC236}">
                <a16:creationId xmlns:a16="http://schemas.microsoft.com/office/drawing/2014/main" id="{92BB36F0-F365-44F5-9473-3EA095413A92}"/>
              </a:ext>
            </a:extLst>
          </p:cNvPr>
          <p:cNvSpPr/>
          <p:nvPr/>
        </p:nvSpPr>
        <p:spPr bwMode="auto">
          <a:xfrm>
            <a:off x="9192435" y="1562352"/>
            <a:ext cx="1933678" cy="654073"/>
          </a:xfrm>
          <a:prstGeom prst="wedgeRectCallout">
            <a:avLst>
              <a:gd name="adj1" fmla="val -70709"/>
              <a:gd name="adj2" fmla="val 588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List of key phrases in document 1</a:t>
            </a:r>
          </a:p>
        </p:txBody>
      </p:sp>
      <p:sp>
        <p:nvSpPr>
          <p:cNvPr id="47" name="Speech Bubble: Rectangle 46">
            <a:extLst>
              <a:ext uri="{FF2B5EF4-FFF2-40B4-BE49-F238E27FC236}">
                <a16:creationId xmlns:a16="http://schemas.microsoft.com/office/drawing/2014/main" id="{96F6A6A6-D32E-4DAC-B19D-2423A1117276}"/>
              </a:ext>
            </a:extLst>
          </p:cNvPr>
          <p:cNvSpPr/>
          <p:nvPr/>
        </p:nvSpPr>
        <p:spPr bwMode="auto">
          <a:xfrm>
            <a:off x="3515226" y="3281767"/>
            <a:ext cx="2221396" cy="587628"/>
          </a:xfrm>
          <a:prstGeom prst="wedgeRectCallout">
            <a:avLst>
              <a:gd name="adj1" fmla="val -75065"/>
              <a:gd name="adj2" fmla="val 3390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Language (defaults to English if not present)</a:t>
            </a:r>
          </a:p>
        </p:txBody>
      </p:sp>
      <p:sp>
        <p:nvSpPr>
          <p:cNvPr id="3" name="Arrow: Right 2">
            <a:extLst>
              <a:ext uri="{FF2B5EF4-FFF2-40B4-BE49-F238E27FC236}">
                <a16:creationId xmlns:a16="http://schemas.microsoft.com/office/drawing/2014/main" id="{3A1C2DCB-D03E-4962-9391-EB3A28534E3B}"/>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1BD838E7-1D28-495B-8A42-37A0E23653F3}"/>
              </a:ext>
            </a:extLst>
          </p:cNvPr>
          <p:cNvSpPr txBox="1"/>
          <p:nvPr/>
        </p:nvSpPr>
        <p:spPr>
          <a:xfrm>
            <a:off x="418643" y="1228413"/>
            <a:ext cx="4929720" cy="111415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Identify the main "talking points" of the text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Works best with larger documents</a:t>
            </a:r>
          </a:p>
          <a:p>
            <a:pPr lvl="1">
              <a:lnSpc>
                <a:spcPct val="90000"/>
              </a:lnSpc>
              <a:spcAft>
                <a:spcPts val="600"/>
              </a:spcAft>
            </a:pPr>
            <a:r>
              <a:rPr lang="en-US" sz="1600" dirty="0">
                <a:gradFill>
                  <a:gsLst>
                    <a:gs pos="2917">
                      <a:schemeClr val="tx1"/>
                    </a:gs>
                    <a:gs pos="30000">
                      <a:schemeClr val="tx1"/>
                    </a:gs>
                  </a:gsLst>
                  <a:lin ang="5400000" scaled="0"/>
                </a:gradFill>
              </a:rPr>
              <a:t>(up to 5,120 characters)</a:t>
            </a:r>
          </a:p>
        </p:txBody>
      </p:sp>
      <p:sp>
        <p:nvSpPr>
          <p:cNvPr id="15" name="Speech Bubble: Rectangle 14">
            <a:extLst>
              <a:ext uri="{FF2B5EF4-FFF2-40B4-BE49-F238E27FC236}">
                <a16:creationId xmlns:a16="http://schemas.microsoft.com/office/drawing/2014/main" id="{FB0855EF-BB75-4A3B-9327-D71143C4C856}"/>
              </a:ext>
            </a:extLst>
          </p:cNvPr>
          <p:cNvSpPr/>
          <p:nvPr/>
        </p:nvSpPr>
        <p:spPr bwMode="auto">
          <a:xfrm>
            <a:off x="9076368" y="3101963"/>
            <a:ext cx="1933678" cy="654073"/>
          </a:xfrm>
          <a:prstGeom prst="wedgeRectCallout">
            <a:avLst>
              <a:gd name="adj1" fmla="val -70709"/>
              <a:gd name="adj2" fmla="val 588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List of key phrases in document 2</a:t>
            </a:r>
          </a:p>
        </p:txBody>
      </p:sp>
    </p:spTree>
    <p:extLst>
      <p:ext uri="{BB962C8B-B14F-4D97-AF65-F5344CB8AC3E}">
        <p14:creationId xmlns:p14="http://schemas.microsoft.com/office/powerpoint/2010/main" val="33523986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Sentiment Analysis</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3878167"/>
            <a:ext cx="5677358" cy="264309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58541" y="4120038"/>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"Smile! Life is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750138"/>
            <a:ext cx="5677358" cy="57711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24126" y="791543"/>
            <a:ext cx="5197343" cy="590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1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"sentiment":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confidenceScores</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"positive": 0.99,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"neutral": 0.01,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"negative": 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"sentences":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"text": "Smile!",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"sentiment": "positive",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confidenceScores</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"positive": 0.97,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"neutral": 0.02,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"negative": 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 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"Life is good!",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endPar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lang="en-US" altLang="en-US" sz="1100" b="1" dirty="0" err="1">
                <a:solidFill>
                  <a:srgbClr val="333333"/>
                </a:solidFill>
                <a:latin typeface="Courier New" panose="02070309020205020404" pitchFamily="49" charset="0"/>
                <a:cs typeface="Courier New" panose="02070309020205020404" pitchFamily="49" charset="0"/>
              </a:rPr>
              <a:t>modelVersion</a:t>
            </a:r>
            <a:r>
              <a:rPr lang="en-US" altLang="en-US" sz="11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Speech Bubble: Rectangle 10">
            <a:extLst>
              <a:ext uri="{FF2B5EF4-FFF2-40B4-BE49-F238E27FC236}">
                <a16:creationId xmlns:a16="http://schemas.microsoft.com/office/drawing/2014/main" id="{B6FA156C-A191-4A42-91A4-73095F3468DA}"/>
              </a:ext>
            </a:extLst>
          </p:cNvPr>
          <p:cNvSpPr/>
          <p:nvPr/>
        </p:nvSpPr>
        <p:spPr bwMode="auto">
          <a:xfrm>
            <a:off x="9226473" y="890407"/>
            <a:ext cx="1816950" cy="460566"/>
          </a:xfrm>
          <a:prstGeom prst="wedgeRectCallout">
            <a:avLst>
              <a:gd name="adj1" fmla="val -74114"/>
              <a:gd name="adj2" fmla="val 7399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Overall sentiment</a:t>
            </a:r>
          </a:p>
        </p:txBody>
      </p:sp>
      <p:sp>
        <p:nvSpPr>
          <p:cNvPr id="12" name="Speech Bubble: Rectangle 11">
            <a:extLst>
              <a:ext uri="{FF2B5EF4-FFF2-40B4-BE49-F238E27FC236}">
                <a16:creationId xmlns:a16="http://schemas.microsoft.com/office/drawing/2014/main" id="{A9677791-33A8-401A-9644-66571A1D0532}"/>
              </a:ext>
            </a:extLst>
          </p:cNvPr>
          <p:cNvSpPr/>
          <p:nvPr/>
        </p:nvSpPr>
        <p:spPr bwMode="auto">
          <a:xfrm>
            <a:off x="9098713" y="1743353"/>
            <a:ext cx="2225779" cy="460566"/>
          </a:xfrm>
          <a:prstGeom prst="wedgeRectCallout">
            <a:avLst>
              <a:gd name="adj1" fmla="val -77774"/>
              <a:gd name="adj2" fmla="val 124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Overall confidence</a:t>
            </a: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8817643" y="2283280"/>
            <a:ext cx="2225780" cy="460566"/>
          </a:xfrm>
          <a:prstGeom prst="wedgeRectCallout">
            <a:avLst>
              <a:gd name="adj1" fmla="val -81346"/>
              <a:gd name="adj2" fmla="val 15736"/>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Breakdown by sentence</a:t>
            </a:r>
          </a:p>
        </p:txBody>
      </p:sp>
      <p:sp>
        <p:nvSpPr>
          <p:cNvPr id="14" name="Speech Bubble: Rectangle 13">
            <a:extLst>
              <a:ext uri="{FF2B5EF4-FFF2-40B4-BE49-F238E27FC236}">
                <a16:creationId xmlns:a16="http://schemas.microsoft.com/office/drawing/2014/main" id="{E0DDF9EB-1427-46C7-9882-FF06E87B94CF}"/>
              </a:ext>
            </a:extLst>
          </p:cNvPr>
          <p:cNvSpPr/>
          <p:nvPr/>
        </p:nvSpPr>
        <p:spPr bwMode="auto">
          <a:xfrm>
            <a:off x="9603651" y="2826582"/>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sentiment</a:t>
            </a:r>
          </a:p>
        </p:txBody>
      </p:sp>
      <p:sp>
        <p:nvSpPr>
          <p:cNvPr id="15" name="Speech Bubble: Rectangle 14">
            <a:extLst>
              <a:ext uri="{FF2B5EF4-FFF2-40B4-BE49-F238E27FC236}">
                <a16:creationId xmlns:a16="http://schemas.microsoft.com/office/drawing/2014/main" id="{0F622954-D57D-4393-9BC1-C4993BECC364}"/>
              </a:ext>
            </a:extLst>
          </p:cNvPr>
          <p:cNvSpPr/>
          <p:nvPr/>
        </p:nvSpPr>
        <p:spPr bwMode="auto">
          <a:xfrm>
            <a:off x="9425980" y="3417601"/>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confidence</a:t>
            </a:r>
          </a:p>
        </p:txBody>
      </p:sp>
      <p:sp>
        <p:nvSpPr>
          <p:cNvPr id="16" name="Speech Bubble: Rectangle 15">
            <a:extLst>
              <a:ext uri="{FF2B5EF4-FFF2-40B4-BE49-F238E27FC236}">
                <a16:creationId xmlns:a16="http://schemas.microsoft.com/office/drawing/2014/main" id="{764E8BDF-9828-4B26-AFDC-27AC5DACCF5D}"/>
              </a:ext>
            </a:extLst>
          </p:cNvPr>
          <p:cNvSpPr/>
          <p:nvPr/>
        </p:nvSpPr>
        <p:spPr bwMode="auto">
          <a:xfrm>
            <a:off x="8817643" y="3989172"/>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location</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9375576" y="4903026"/>
            <a:ext cx="2225780" cy="460566"/>
          </a:xfrm>
          <a:prstGeom prst="wedgeRectCallout">
            <a:avLst>
              <a:gd name="adj1" fmla="val -83806"/>
              <a:gd name="adj2" fmla="val -47272"/>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Next sentence</a:t>
            </a:r>
          </a:p>
        </p:txBody>
      </p:sp>
      <p:sp>
        <p:nvSpPr>
          <p:cNvPr id="3" name="Arrow: Right 2">
            <a:extLst>
              <a:ext uri="{FF2B5EF4-FFF2-40B4-BE49-F238E27FC236}">
                <a16:creationId xmlns:a16="http://schemas.microsoft.com/office/drawing/2014/main" id="{551713F5-E025-462D-8D5E-159B05735B84}"/>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9ADDE24C-BAE6-4BCB-BBB9-799A14345F3C}"/>
              </a:ext>
            </a:extLst>
          </p:cNvPr>
          <p:cNvSpPr txBox="1"/>
          <p:nvPr/>
        </p:nvSpPr>
        <p:spPr>
          <a:xfrm>
            <a:off x="348934" y="1069972"/>
            <a:ext cx="5719795" cy="3050066"/>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Scores overall document sentiment and individual sentence sentiment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 sentiment is based on confidence scores for </a:t>
            </a:r>
            <a:r>
              <a:rPr lang="en-US" sz="1600" i="1" dirty="0">
                <a:gradFill>
                  <a:gsLst>
                    <a:gs pos="2917">
                      <a:schemeClr val="tx1"/>
                    </a:gs>
                    <a:gs pos="30000">
                      <a:schemeClr val="tx1"/>
                    </a:gs>
                  </a:gsLst>
                  <a:lin ang="5400000" scaled="0"/>
                </a:gradFill>
              </a:rPr>
              <a:t>positive</a:t>
            </a:r>
            <a:r>
              <a:rPr lang="en-US" sz="1600" dirty="0">
                <a:gradFill>
                  <a:gsLst>
                    <a:gs pos="2917">
                      <a:schemeClr val="tx1"/>
                    </a:gs>
                    <a:gs pos="30000">
                      <a:schemeClr val="tx1"/>
                    </a:gs>
                  </a:gsLst>
                  <a:lin ang="5400000" scaled="0"/>
                </a:gradFill>
              </a:rPr>
              <a:t>, </a:t>
            </a:r>
            <a:r>
              <a:rPr lang="en-US" sz="1600" i="1" dirty="0">
                <a:gradFill>
                  <a:gsLst>
                    <a:gs pos="2917">
                      <a:schemeClr val="tx1"/>
                    </a:gs>
                    <a:gs pos="30000">
                      <a:schemeClr val="tx1"/>
                    </a:gs>
                  </a:gsLst>
                  <a:lin ang="5400000" scaled="0"/>
                </a:gradFill>
              </a:rPr>
              <a:t>negative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a:t>
            </a:r>
            <a:endParaRPr lang="en-US" sz="1600"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Overall document sentiment is based on sentences:</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All sentences are </a:t>
            </a:r>
            <a:r>
              <a:rPr lang="en-US" sz="1600" i="1" dirty="0">
                <a:gradFill>
                  <a:gsLst>
                    <a:gs pos="2917">
                      <a:schemeClr val="tx1"/>
                    </a:gs>
                    <a:gs pos="30000">
                      <a:schemeClr val="tx1"/>
                    </a:gs>
                  </a:gsLst>
                  <a:lin ang="5400000" scaled="0"/>
                </a:gradFill>
              </a:rPr>
              <a:t>neutral =</a:t>
            </a:r>
            <a:r>
              <a:rPr lang="en-US" sz="1600" dirty="0">
                <a:gradFill>
                  <a:gsLst>
                    <a:gs pos="2917">
                      <a:schemeClr val="tx1"/>
                    </a:gs>
                    <a:gs pos="30000">
                      <a:schemeClr val="tx1"/>
                    </a:gs>
                  </a:gsLst>
                  <a:lin ang="5400000" scaled="0"/>
                </a:gradFill>
              </a:rPr>
              <a:t> </a:t>
            </a:r>
            <a:r>
              <a:rPr lang="en-US" sz="1600" b="1" i="1" dirty="0">
                <a:gradFill>
                  <a:gsLst>
                    <a:gs pos="2917">
                      <a:schemeClr val="tx1"/>
                    </a:gs>
                    <a:gs pos="30000">
                      <a:schemeClr val="tx1"/>
                    </a:gs>
                  </a:gsLst>
                  <a:lin ang="5400000" scaled="0"/>
                </a:gradFill>
              </a:rPr>
              <a:t>neutral</a:t>
            </a:r>
            <a:endParaRPr lang="en-US" sz="1600" b="1" dirty="0">
              <a:gradFill>
                <a:gsLst>
                  <a:gs pos="2917">
                    <a:schemeClr val="tx1"/>
                  </a:gs>
                  <a:gs pos="30000">
                    <a:schemeClr val="tx1"/>
                  </a:gs>
                </a:gsLst>
                <a:lin ang="5400000" scaled="0"/>
              </a:gradFill>
            </a:endParaRP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positive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 = </a:t>
            </a:r>
            <a:r>
              <a:rPr lang="en-US" sz="1600" b="1" i="1" dirty="0">
                <a:gradFill>
                  <a:gsLst>
                    <a:gs pos="2917">
                      <a:schemeClr val="tx1"/>
                    </a:gs>
                    <a:gs pos="30000">
                      <a:schemeClr val="tx1"/>
                    </a:gs>
                  </a:gsLst>
                  <a:lin ang="5400000" scaled="0"/>
                </a:gradFill>
              </a:rPr>
              <a:t>positive</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negative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 =</a:t>
            </a:r>
            <a:r>
              <a:rPr lang="en-US" sz="1600" dirty="0">
                <a:gradFill>
                  <a:gsLst>
                    <a:gs pos="2917">
                      <a:schemeClr val="tx1"/>
                    </a:gs>
                    <a:gs pos="30000">
                      <a:schemeClr val="tx1"/>
                    </a:gs>
                  </a:gsLst>
                  <a:lin ang="5400000" scaled="0"/>
                </a:gradFill>
              </a:rPr>
              <a:t> </a:t>
            </a:r>
            <a:r>
              <a:rPr lang="en-US" sz="1600" b="1" i="1" dirty="0">
                <a:gradFill>
                  <a:gsLst>
                    <a:gs pos="2917">
                      <a:schemeClr val="tx1"/>
                    </a:gs>
                    <a:gs pos="30000">
                      <a:schemeClr val="tx1"/>
                    </a:gs>
                  </a:gsLst>
                  <a:lin ang="5400000" scaled="0"/>
                </a:gradFill>
              </a:rPr>
              <a:t>negative</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positive </a:t>
            </a:r>
            <a:r>
              <a:rPr lang="en-US" sz="1600" dirty="0">
                <a:gradFill>
                  <a:gsLst>
                    <a:gs pos="2917">
                      <a:schemeClr val="tx1"/>
                    </a:gs>
                    <a:gs pos="30000">
                      <a:schemeClr val="tx1"/>
                    </a:gs>
                  </a:gsLst>
                  <a:lin ang="5400000" scaled="0"/>
                </a:gradFill>
              </a:rPr>
              <a:t>and</a:t>
            </a:r>
            <a:r>
              <a:rPr lang="en-US" sz="1600" i="1" dirty="0">
                <a:gradFill>
                  <a:gsLst>
                    <a:gs pos="2917">
                      <a:schemeClr val="tx1"/>
                    </a:gs>
                    <a:gs pos="30000">
                      <a:schemeClr val="tx1"/>
                    </a:gs>
                  </a:gsLst>
                  <a:lin ang="5400000" scaled="0"/>
                </a:gradFill>
              </a:rPr>
              <a:t> negative</a:t>
            </a:r>
            <a:r>
              <a:rPr lang="en-US" sz="1600" dirty="0">
                <a:gradFill>
                  <a:gsLst>
                    <a:gs pos="2917">
                      <a:schemeClr val="tx1"/>
                    </a:gs>
                    <a:gs pos="30000">
                      <a:schemeClr val="tx1"/>
                    </a:gs>
                  </a:gsLst>
                  <a:lin ang="5400000" scaled="0"/>
                </a:gradFill>
              </a:rPr>
              <a:t> = </a:t>
            </a:r>
            <a:r>
              <a:rPr lang="en-US" sz="1600" b="1" i="1" dirty="0">
                <a:gradFill>
                  <a:gsLst>
                    <a:gs pos="2917">
                      <a:schemeClr val="tx1"/>
                    </a:gs>
                    <a:gs pos="30000">
                      <a:schemeClr val="tx1"/>
                    </a:gs>
                  </a:gsLst>
                  <a:lin ang="5400000" scaled="0"/>
                </a:gradFill>
              </a:rPr>
              <a:t>mixed</a:t>
            </a:r>
          </a:p>
          <a:p>
            <a:pPr marL="285750" indent="-28575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724136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Named Entity Recognition</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4035287"/>
            <a:ext cx="5677358" cy="2328218"/>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00119" y="4152363"/>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"Joe went to London on Saturday"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627511"/>
            <a:ext cx="5677358" cy="5893749"/>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24126" y="627511"/>
            <a:ext cx="5197343" cy="622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"entities":[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text":"Joe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category":"Person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text":"London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category":"Location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subcategory":"GPE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text":"Saturday</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"category":"</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DateTime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subcategory":"Date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"warnings":[]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"modelVersion":"2021-01-15"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Speech Bubble: Rectangle 10">
            <a:extLst>
              <a:ext uri="{FF2B5EF4-FFF2-40B4-BE49-F238E27FC236}">
                <a16:creationId xmlns:a16="http://schemas.microsoft.com/office/drawing/2014/main" id="{B6FA156C-A191-4A42-91A4-73095F3468DA}"/>
              </a:ext>
            </a:extLst>
          </p:cNvPr>
          <p:cNvSpPr/>
          <p:nvPr/>
        </p:nvSpPr>
        <p:spPr bwMode="auto">
          <a:xfrm>
            <a:off x="9319930" y="1236287"/>
            <a:ext cx="1816950" cy="460566"/>
          </a:xfrm>
          <a:prstGeom prst="wedgeRectCallout">
            <a:avLst>
              <a:gd name="adj1" fmla="val -74114"/>
              <a:gd name="adj2" fmla="val 7399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Person</a:t>
            </a:r>
            <a:r>
              <a:rPr lang="en-US" sz="1400" dirty="0">
                <a:solidFill>
                  <a:schemeClr val="tx1"/>
                </a:solidFill>
                <a:ea typeface="Segoe UI" pitchFamily="34" charset="0"/>
                <a:cs typeface="Segoe UI" pitchFamily="34" charset="0"/>
              </a:rPr>
              <a:t> entity</a:t>
            </a: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9547577" y="2557833"/>
            <a:ext cx="1630721" cy="460566"/>
          </a:xfrm>
          <a:prstGeom prst="wedgeRectCallout">
            <a:avLst>
              <a:gd name="adj1" fmla="val -71568"/>
              <a:gd name="adj2" fmla="val 405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Location</a:t>
            </a:r>
            <a:r>
              <a:rPr lang="en-US" sz="1400" dirty="0">
                <a:solidFill>
                  <a:schemeClr val="tx1"/>
                </a:solidFill>
                <a:ea typeface="Segoe UI" pitchFamily="34" charset="0"/>
                <a:cs typeface="Segoe UI" pitchFamily="34" charset="0"/>
              </a:rPr>
              <a:t> entity</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9799983" y="4078980"/>
            <a:ext cx="1865978" cy="460566"/>
          </a:xfrm>
          <a:prstGeom prst="wedgeRectCallout">
            <a:avLst>
              <a:gd name="adj1" fmla="val -73686"/>
              <a:gd name="adj2" fmla="val 2178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err="1">
                <a:solidFill>
                  <a:schemeClr val="tx1"/>
                </a:solidFill>
                <a:ea typeface="Segoe UI" pitchFamily="34" charset="0"/>
                <a:cs typeface="Segoe UI" pitchFamily="34" charset="0"/>
              </a:rPr>
              <a:t>DateTime</a:t>
            </a:r>
            <a:r>
              <a:rPr lang="en-US" sz="1400" dirty="0">
                <a:solidFill>
                  <a:schemeClr val="tx1"/>
                </a:solidFill>
                <a:ea typeface="Segoe UI" pitchFamily="34" charset="0"/>
                <a:cs typeface="Segoe UI" pitchFamily="34" charset="0"/>
              </a:rPr>
              <a:t> entity</a:t>
            </a:r>
          </a:p>
        </p:txBody>
      </p:sp>
      <p:sp>
        <p:nvSpPr>
          <p:cNvPr id="3" name="Arrow: Right 2">
            <a:extLst>
              <a:ext uri="{FF2B5EF4-FFF2-40B4-BE49-F238E27FC236}">
                <a16:creationId xmlns:a16="http://schemas.microsoft.com/office/drawing/2014/main" id="{DD419CE6-A627-4FBF-86A6-378D7BA3A797}"/>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F39D2CF8-6908-43D7-897C-BE63FD6BEE8A}"/>
              </a:ext>
            </a:extLst>
          </p:cNvPr>
          <p:cNvSpPr txBox="1"/>
          <p:nvPr/>
        </p:nvSpPr>
        <p:spPr>
          <a:xfrm>
            <a:off x="339001" y="997858"/>
            <a:ext cx="5719795" cy="3203954"/>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Identifies entities that are mentioned in the text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Entities are grouped into categories and subcategories, for example:</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Person</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Location</a:t>
            </a:r>
          </a:p>
          <a:p>
            <a:pPr marL="742933" lvl="1"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DateTime</a:t>
            </a:r>
            <a:endParaRPr lang="en-US" sz="1400" dirty="0">
              <a:gradFill>
                <a:gsLst>
                  <a:gs pos="2917">
                    <a:schemeClr val="tx1"/>
                  </a:gs>
                  <a:gs pos="30000">
                    <a:schemeClr val="tx1"/>
                  </a:gs>
                </a:gsLst>
                <a:lin ang="5400000" scaled="0"/>
              </a:gradFill>
            </a:endParaRP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Organization</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Address</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Email</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URL</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Others…</a:t>
            </a:r>
          </a:p>
        </p:txBody>
      </p:sp>
    </p:spTree>
    <p:extLst>
      <p:ext uri="{BB962C8B-B14F-4D97-AF65-F5344CB8AC3E}">
        <p14:creationId xmlns:p14="http://schemas.microsoft.com/office/powerpoint/2010/main" val="3000261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Entity Linking</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3930925"/>
            <a:ext cx="5677358" cy="2432579"/>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58541" y="4295996"/>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"I saw Venus shining in the sky"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00042" y="1004537"/>
            <a:ext cx="5197343"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"documents":</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"id":"1",</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"entities":[</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name":"Venus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"matches":[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text":"Venus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"offset":6,</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"length":5,</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"confidenceScore":0.01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"language":"</a:t>
            </a:r>
            <a:r>
              <a:rPr lang="en-US" sz="1200" b="0" i="0" dirty="0" err="1">
                <a:solidFill>
                  <a:srgbClr val="000000"/>
                </a:solidFill>
                <a:effectLst/>
                <a:latin typeface="Consolas" panose="020B0609020204030204" pitchFamily="49" charset="0"/>
              </a:rPr>
              <a:t>en</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id":"Venus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url</a:t>
            </a:r>
            <a:r>
              <a:rPr lang="en-US" sz="1200" b="0" i="0" dirty="0">
                <a:solidFill>
                  <a:srgbClr val="000000"/>
                </a:solidFill>
                <a:effectLst/>
                <a:latin typeface="Consolas" panose="020B0609020204030204" pitchFamily="49" charset="0"/>
              </a:rPr>
              <a:t>":"https://en.wikipedia.org/wiki/Venus",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dataSource</a:t>
            </a:r>
            <a:r>
              <a:rPr lang="en-US" sz="1200" b="0" i="0" dirty="0">
                <a:solidFill>
                  <a:srgbClr val="000000"/>
                </a:solidFill>
                <a:effectLst/>
                <a:latin typeface="Consolas" panose="020B0609020204030204" pitchFamily="49" charset="0"/>
              </a:rPr>
              <a:t>":"Wikipedia"</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"warnings":[]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"errors":[],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"modelVersion":"2020-02-01"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a:t>
            </a:r>
            <a:endPar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9044609" y="2056227"/>
            <a:ext cx="1630721" cy="460566"/>
          </a:xfrm>
          <a:prstGeom prst="wedgeRectCallout">
            <a:avLst>
              <a:gd name="adj1" fmla="val -68825"/>
              <a:gd name="adj2" fmla="val 124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Named entity</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10015034" y="4804932"/>
            <a:ext cx="1267230" cy="460566"/>
          </a:xfrm>
          <a:prstGeom prst="wedgeRectCallout">
            <a:avLst>
              <a:gd name="adj1" fmla="val -47852"/>
              <a:gd name="adj2" fmla="val -10985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Article link</a:t>
            </a:r>
          </a:p>
        </p:txBody>
      </p:sp>
      <p:sp>
        <p:nvSpPr>
          <p:cNvPr id="3" name="Arrow: Right 2">
            <a:extLst>
              <a:ext uri="{FF2B5EF4-FFF2-40B4-BE49-F238E27FC236}">
                <a16:creationId xmlns:a16="http://schemas.microsoft.com/office/drawing/2014/main" id="{30FB9355-1210-4C7A-B97D-F21463DEF896}"/>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400C3EAD-BD43-4776-B9C3-8332AD01FEF3}"/>
              </a:ext>
            </a:extLst>
          </p:cNvPr>
          <p:cNvSpPr txBox="1"/>
          <p:nvPr/>
        </p:nvSpPr>
        <p:spPr>
          <a:xfrm>
            <a:off x="241161" y="1098857"/>
            <a:ext cx="5907195" cy="2779222"/>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Used to disambiguate entities of the same name</a:t>
            </a:r>
          </a:p>
          <a:p>
            <a:pPr lvl="1">
              <a:lnSpc>
                <a:spcPct val="90000"/>
              </a:lnSpc>
              <a:spcAft>
                <a:spcPts val="600"/>
              </a:spcAft>
            </a:pPr>
            <a:r>
              <a:rPr lang="en-US" sz="1400" dirty="0">
                <a:gradFill>
                  <a:gsLst>
                    <a:gs pos="2917">
                      <a:schemeClr val="tx1"/>
                    </a:gs>
                    <a:gs pos="30000">
                      <a:schemeClr val="tx1"/>
                    </a:gs>
                  </a:gsLst>
                  <a:lin ang="5400000" scaled="0"/>
                </a:gradFill>
              </a:rPr>
              <a:t>For example, is "Venus" a planet or a goddess?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Wikipedia provides the knowledge base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Specific article links are determined based on entity context within the text</a:t>
            </a:r>
          </a:p>
          <a:p>
            <a:pPr marL="457183" marR="0" lvl="1" indent="0" algn="l" defTabSz="914367" rtl="0" eaLnBrk="1" fontAlgn="auto" latinLnBrk="0" hangingPunct="1">
              <a:lnSpc>
                <a:spcPct val="90000"/>
              </a:lnSpc>
              <a:spcBef>
                <a:spcPts val="0"/>
              </a:spcBef>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 saw Venus shining in the sky":</a:t>
            </a:r>
          </a:p>
          <a:p>
            <a:pPr marL="457183" marR="0" lvl="1" indent="0" algn="l" defTabSz="914367"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https://en.wikipedia.org/wiki/Venus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457183" marR="0" lvl="1" indent="0" algn="l" defTabSz="914367" rtl="0" eaLnBrk="1" fontAlgn="auto" latinLnBrk="0" hangingPunct="1">
              <a:lnSpc>
                <a:spcPct val="90000"/>
              </a:lnSpc>
              <a:spcBef>
                <a:spcPts val="0"/>
              </a:spcBef>
              <a:buClrTx/>
              <a:buSzTx/>
              <a:buFontTx/>
              <a:buNone/>
              <a:tabLst/>
              <a:defRPr/>
            </a:pPr>
            <a:r>
              <a:rPr lang="en-US" sz="1400" dirty="0">
                <a:gradFill>
                  <a:gsLst>
                    <a:gs pos="2917">
                      <a:srgbClr val="000000"/>
                    </a:gs>
                    <a:gs pos="30000">
                      <a:srgbClr val="000000"/>
                    </a:gs>
                  </a:gsLst>
                  <a:lin ang="5400000" scaled="0"/>
                </a:gradFill>
                <a:latin typeface="Segoe UI"/>
              </a:rPr>
              <a:t>"Venus, the goddess of beauty": </a:t>
            </a:r>
          </a:p>
          <a:p>
            <a:pPr marL="457183" marR="0" lvl="1" indent="0" algn="l" defTabSz="914367" rtl="0" eaLnBrk="1" fontAlgn="auto" latinLnBrk="0" hangingPunct="1">
              <a:lnSpc>
                <a:spcPct val="90000"/>
              </a:lnSpc>
              <a:spcBef>
                <a:spcPts val="0"/>
              </a:spcBef>
              <a:spcAft>
                <a:spcPts val="600"/>
              </a:spcAft>
              <a:buClrTx/>
              <a:buSzTx/>
              <a:buFontTx/>
              <a:buNone/>
              <a:tabLst/>
              <a:defRPr/>
            </a:pPr>
            <a:r>
              <a:rPr lang="en-US" sz="1400" dirty="0">
                <a:gradFill>
                  <a:gsLst>
                    <a:gs pos="2917">
                      <a:srgbClr val="000000"/>
                    </a:gs>
                    <a:gs pos="30000">
                      <a:srgbClr val="000000"/>
                    </a:gs>
                  </a:gsLst>
                  <a:lin ang="5400000" scaled="0"/>
                </a:gradFill>
                <a:latin typeface="Segoe UI"/>
              </a:rPr>
              <a:t>   </a:t>
            </a:r>
            <a:r>
              <a:rPr lang="en-US" sz="1000" dirty="0">
                <a:gradFill>
                  <a:gsLst>
                    <a:gs pos="2917">
                      <a:srgbClr val="000000"/>
                    </a:gs>
                    <a:gs pos="30000">
                      <a:srgbClr val="000000"/>
                    </a:gs>
                  </a:gsLst>
                  <a:lin ang="5400000" scaled="0"/>
                </a:gradFill>
                <a:latin typeface="Segoe UI"/>
              </a:rPr>
              <a:t>https://en.wikipedia.org/wiki/Venus_(mythology)</a:t>
            </a:r>
            <a:endPar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a:lnSpc>
                <a:spcPct val="90000"/>
              </a:lnSpc>
              <a:spcAft>
                <a:spcPts val="600"/>
              </a:spcAft>
            </a:pPr>
            <a:endParaRPr lang="en-US" sz="1600" dirty="0">
              <a:gradFill>
                <a:gsLst>
                  <a:gs pos="2917">
                    <a:schemeClr val="tx1"/>
                  </a:gs>
                  <a:gs pos="30000">
                    <a:schemeClr val="tx1"/>
                  </a:gs>
                </a:gsLst>
                <a:lin ang="5400000" scaled="0"/>
              </a:gradFill>
            </a:endParaRPr>
          </a:p>
        </p:txBody>
      </p:sp>
      <p:sp>
        <p:nvSpPr>
          <p:cNvPr id="11" name="Speech Bubble: Rectangle 10">
            <a:extLst>
              <a:ext uri="{FF2B5EF4-FFF2-40B4-BE49-F238E27FC236}">
                <a16:creationId xmlns:a16="http://schemas.microsoft.com/office/drawing/2014/main" id="{F0531BBC-C17C-4D59-BA91-31442FBE722E}"/>
              </a:ext>
            </a:extLst>
          </p:cNvPr>
          <p:cNvSpPr/>
          <p:nvPr/>
        </p:nvSpPr>
        <p:spPr bwMode="auto">
          <a:xfrm>
            <a:off x="9175033" y="3639112"/>
            <a:ext cx="2584878" cy="460566"/>
          </a:xfrm>
          <a:prstGeom prst="wedgeRectCallout">
            <a:avLst>
              <a:gd name="adj1" fmla="val -74772"/>
              <a:gd name="adj2" fmla="val 7724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Wikipedia unique article ID</a:t>
            </a:r>
          </a:p>
        </p:txBody>
      </p:sp>
    </p:spTree>
    <p:extLst>
      <p:ext uri="{BB962C8B-B14F-4D97-AF65-F5344CB8AC3E}">
        <p14:creationId xmlns:p14="http://schemas.microsoft.com/office/powerpoint/2010/main" val="79519595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5513</TotalTime>
  <Words>2400</Words>
  <Application>Microsoft Office PowerPoint</Application>
  <PresentationFormat>Widescreen</PresentationFormat>
  <Paragraphs>485</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Courier New</vt:lpstr>
      <vt:lpstr>Segoe UI</vt:lpstr>
      <vt:lpstr>Segoe UI Light</vt:lpstr>
      <vt:lpstr>Segoe UI Semibold</vt:lpstr>
      <vt:lpstr>Wingdings</vt:lpstr>
      <vt:lpstr>Microsoft Power Platform Template</vt:lpstr>
      <vt:lpstr>Module 3: Getting Started with Natural Language Processing Understanding Generation</vt:lpstr>
      <vt:lpstr> Module Agenda </vt:lpstr>
      <vt:lpstr>Lesson 1: Analyzing Text</vt:lpstr>
      <vt:lpstr>The Language Service</vt:lpstr>
      <vt:lpstr>Language Detection</vt:lpstr>
      <vt:lpstr>Key Phrase Extraction</vt:lpstr>
      <vt:lpstr>Sentiment Analysis</vt:lpstr>
      <vt:lpstr>Named Entity Recognition</vt:lpstr>
      <vt:lpstr>Entity Linking</vt:lpstr>
      <vt:lpstr>Lab – Analyze Text</vt:lpstr>
      <vt:lpstr>Lesson 2: Translating Text</vt:lpstr>
      <vt:lpstr>The Translator Service</vt:lpstr>
      <vt:lpstr>Detection, Translation, and Transliteration</vt:lpstr>
      <vt:lpstr>Translation Options</vt:lpstr>
      <vt:lpstr>Custom Translation</vt:lpstr>
      <vt:lpstr>Lab – Translate Text</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609</cp:revision>
  <dcterms:created xsi:type="dcterms:W3CDTF">2020-04-30T00:33:59Z</dcterms:created>
  <dcterms:modified xsi:type="dcterms:W3CDTF">2022-06-10T11:43:42Z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2022-06-10T11:43:27Z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4837e83a-ba84-492e-80ac-a49fd3e53f03</vt:lpwstr>
  </property>
  <property fmtid="{D5CDD505-2E9C-101B-9397-08002B2CF9AE}" pid="15" name="MSIP_Label_fb50d67e-2428-41a1-85f0-bee73fd61572_ContentBits">
    <vt:lpwstr>0</vt:lpwstr>
  </property>
</Properties>
</file>