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28"/>
  </p:notesMasterIdLst>
  <p:handoutMasterIdLst>
    <p:handoutMasterId r:id="rId29"/>
  </p:handoutMasterIdLst>
  <p:sldIdLst>
    <p:sldId id="1627" r:id="rId5"/>
    <p:sldId id="1778" r:id="rId6"/>
    <p:sldId id="1684" r:id="rId7"/>
    <p:sldId id="1860" r:id="rId8"/>
    <p:sldId id="1869" r:id="rId9"/>
    <p:sldId id="1861" r:id="rId10"/>
    <p:sldId id="1862" r:id="rId11"/>
    <p:sldId id="1876" r:id="rId12"/>
    <p:sldId id="1877" r:id="rId13"/>
    <p:sldId id="1880" r:id="rId14"/>
    <p:sldId id="1878" r:id="rId15"/>
    <p:sldId id="1864" r:id="rId16"/>
    <p:sldId id="1865" r:id="rId17"/>
    <p:sldId id="1866" r:id="rId18"/>
    <p:sldId id="1801" r:id="rId19"/>
    <p:sldId id="1881" r:id="rId20"/>
    <p:sldId id="1879" r:id="rId21"/>
    <p:sldId id="1871" r:id="rId22"/>
    <p:sldId id="1872" r:id="rId23"/>
    <p:sldId id="1873" r:id="rId24"/>
    <p:sldId id="1875" r:id="rId25"/>
    <p:sldId id="1895" r:id="rId26"/>
    <p:sldId id="1790" r:id="rId2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ED2"/>
    <a:srgbClr val="E8E8EA"/>
    <a:srgbClr val="EBEBEB"/>
    <a:srgbClr val="243A5E"/>
    <a:srgbClr val="4BCBEE"/>
    <a:srgbClr val="1392B4"/>
    <a:srgbClr val="0B556A"/>
    <a:srgbClr val="59B4D9"/>
    <a:srgbClr val="FFFFFF"/>
    <a:srgbClr val="FFF10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573" autoAdjust="0"/>
    <p:restoredTop sz="94884" autoAdjust="0"/>
  </p:normalViewPr>
  <p:slideViewPr>
    <p:cSldViewPr snapToGrid="0">
      <p:cViewPr varScale="1">
        <p:scale>
          <a:sx n="81" d="100"/>
          <a:sy n="81" d="100"/>
        </p:scale>
        <p:origin x="666" y="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6/15/2022 6:33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6/15/2022 6:33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6/15/2022 6:33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16</a:t>
            </a:fld>
            <a:endParaRPr lang="en-US"/>
          </a:p>
        </p:txBody>
      </p:sp>
    </p:spTree>
    <p:extLst>
      <p:ext uri="{BB962C8B-B14F-4D97-AF65-F5344CB8AC3E}">
        <p14:creationId xmlns:p14="http://schemas.microsoft.com/office/powerpoint/2010/main" val="439972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18</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20</a:t>
            </a:fld>
            <a:endParaRPr lang="en-US"/>
          </a:p>
        </p:txBody>
      </p:sp>
    </p:spTree>
    <p:extLst>
      <p:ext uri="{BB962C8B-B14F-4D97-AF65-F5344CB8AC3E}">
        <p14:creationId xmlns:p14="http://schemas.microsoft.com/office/powerpoint/2010/main" val="3879958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6/15/2022 6:33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21</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 slide animation to reveal the correct answers.</a:t>
            </a:r>
          </a:p>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22</a:t>
            </a:fld>
            <a:endParaRPr lang="en-US"/>
          </a:p>
        </p:txBody>
      </p:sp>
    </p:spTree>
    <p:extLst>
      <p:ext uri="{BB962C8B-B14F-4D97-AF65-F5344CB8AC3E}">
        <p14:creationId xmlns:p14="http://schemas.microsoft.com/office/powerpoint/2010/main" val="341981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7E04F8E-88E9-481C-A2B3-C92BCE611EF5}" type="slidenum">
              <a:rPr lang="en-US" smtClean="0"/>
              <a:t>23</a:t>
            </a:fld>
            <a:endParaRPr lang="en-US"/>
          </a:p>
        </p:txBody>
      </p:sp>
    </p:spTree>
    <p:extLst>
      <p:ext uri="{BB962C8B-B14F-4D97-AF65-F5344CB8AC3E}">
        <p14:creationId xmlns:p14="http://schemas.microsoft.com/office/powerpoint/2010/main" val="1713269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6/15/2022 6:33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862578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486562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975705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3214169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6/15/2022 6:33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742788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2098689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30675722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50DC78AD-4336-4E8D-8F70-4C35FEF409C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with blue background">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0AF2B48A-0CD5-4E5D-BBFC-0FF17E42D728}"/>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1">
              <a:lumMod val="95000"/>
            </a:schemeClr>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graphic 1">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Azure presentation</a:t>
            </a:r>
            <a:br>
              <a:rPr lang="en-US" dirty="0"/>
            </a:br>
            <a:r>
              <a:rPr lang="en-US" dirty="0"/>
              <a:t>title or event name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DA65376C-9C1C-452A-9C27-75EE7927ABA8}"/>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C4B6689F-D3DF-4DE9-BFA0-0A8E724877B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tx2"/>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graphic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37" name="Group 36">
            <a:extLst>
              <a:ext uri="{FF2B5EF4-FFF2-40B4-BE49-F238E27FC236}">
                <a16:creationId xmlns:a16="http://schemas.microsoft.com/office/drawing/2014/main" id="{695F69F3-6C65-4C67-BE9F-99EE13ECA942}"/>
              </a:ext>
            </a:extLst>
          </p:cNvPr>
          <p:cNvGrpSpPr/>
          <p:nvPr userDrawn="1"/>
        </p:nvGrpSpPr>
        <p:grpSpPr>
          <a:xfrm>
            <a:off x="6600946" y="859776"/>
            <a:ext cx="5148588" cy="5138447"/>
            <a:chOff x="6600946" y="859776"/>
            <a:chExt cx="5148588" cy="5138447"/>
          </a:xfrm>
        </p:grpSpPr>
        <p:grpSp>
          <p:nvGrpSpPr>
            <p:cNvPr id="38" name="Graphic 1">
              <a:extLst>
                <a:ext uri="{FF2B5EF4-FFF2-40B4-BE49-F238E27FC236}">
                  <a16:creationId xmlns:a16="http://schemas.microsoft.com/office/drawing/2014/main" id="{BC070748-6768-4FC2-A431-E43A99B45D24}"/>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48" name="Freeform: Shape 47">
                <a:extLst>
                  <a:ext uri="{FF2B5EF4-FFF2-40B4-BE49-F238E27FC236}">
                    <a16:creationId xmlns:a16="http://schemas.microsoft.com/office/drawing/2014/main" id="{04C016FB-6079-433E-86F5-11870BD5A617}"/>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49" name="Freeform: Shape 48">
                <a:extLst>
                  <a:ext uri="{FF2B5EF4-FFF2-40B4-BE49-F238E27FC236}">
                    <a16:creationId xmlns:a16="http://schemas.microsoft.com/office/drawing/2014/main" id="{54102133-5E8C-4CB3-AC62-D09FC824D203}"/>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50" name="Freeform: Shape 49">
                <a:extLst>
                  <a:ext uri="{FF2B5EF4-FFF2-40B4-BE49-F238E27FC236}">
                    <a16:creationId xmlns:a16="http://schemas.microsoft.com/office/drawing/2014/main" id="{0BCE9930-CFBB-4646-901A-120648FA1B9E}"/>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51" name="Freeform: Shape 50">
                <a:extLst>
                  <a:ext uri="{FF2B5EF4-FFF2-40B4-BE49-F238E27FC236}">
                    <a16:creationId xmlns:a16="http://schemas.microsoft.com/office/drawing/2014/main" id="{8C60FDBA-7C23-4806-88B5-29E31C6583DC}"/>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52" name="Freeform: Shape 51">
                <a:extLst>
                  <a:ext uri="{FF2B5EF4-FFF2-40B4-BE49-F238E27FC236}">
                    <a16:creationId xmlns:a16="http://schemas.microsoft.com/office/drawing/2014/main" id="{7DC83954-308D-4CAC-ADE0-92CE37FA6207}"/>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53" name="Freeform: Shape 52">
                <a:extLst>
                  <a:ext uri="{FF2B5EF4-FFF2-40B4-BE49-F238E27FC236}">
                    <a16:creationId xmlns:a16="http://schemas.microsoft.com/office/drawing/2014/main" id="{85339DC7-664E-4BEF-85FE-D1109A719B7E}"/>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54" name="Freeform: Shape 53">
                <a:extLst>
                  <a:ext uri="{FF2B5EF4-FFF2-40B4-BE49-F238E27FC236}">
                    <a16:creationId xmlns:a16="http://schemas.microsoft.com/office/drawing/2014/main" id="{DED6E3EF-BEB2-400D-A55F-8F548AA8A3C2}"/>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55" name="Freeform: Shape 54">
                <a:extLst>
                  <a:ext uri="{FF2B5EF4-FFF2-40B4-BE49-F238E27FC236}">
                    <a16:creationId xmlns:a16="http://schemas.microsoft.com/office/drawing/2014/main" id="{4056E671-564E-4828-B12C-3873C15097F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56" name="Freeform: Shape 55">
                <a:extLst>
                  <a:ext uri="{FF2B5EF4-FFF2-40B4-BE49-F238E27FC236}">
                    <a16:creationId xmlns:a16="http://schemas.microsoft.com/office/drawing/2014/main" id="{CE2375AC-EE5D-462B-8769-A875F92C6D3F}"/>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57" name="Freeform: Shape 56">
                <a:extLst>
                  <a:ext uri="{FF2B5EF4-FFF2-40B4-BE49-F238E27FC236}">
                    <a16:creationId xmlns:a16="http://schemas.microsoft.com/office/drawing/2014/main" id="{5543C42A-4AA4-4EE3-9D6A-20D705974B93}"/>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58" name="Freeform: Shape 57">
                <a:extLst>
                  <a:ext uri="{FF2B5EF4-FFF2-40B4-BE49-F238E27FC236}">
                    <a16:creationId xmlns:a16="http://schemas.microsoft.com/office/drawing/2014/main" id="{5A06D381-5E3A-45E2-943A-D8A9CD6DDB02}"/>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59" name="Freeform: Shape 58">
                <a:extLst>
                  <a:ext uri="{FF2B5EF4-FFF2-40B4-BE49-F238E27FC236}">
                    <a16:creationId xmlns:a16="http://schemas.microsoft.com/office/drawing/2014/main" id="{6A50715D-06C2-4A50-B805-7C779755D7AD}"/>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60" name="Freeform: Shape 59">
                <a:extLst>
                  <a:ext uri="{FF2B5EF4-FFF2-40B4-BE49-F238E27FC236}">
                    <a16:creationId xmlns:a16="http://schemas.microsoft.com/office/drawing/2014/main" id="{76CB3FBA-91B0-4DCE-AC92-F9A18FF4D65A}"/>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61" name="Freeform: Shape 60">
                <a:extLst>
                  <a:ext uri="{FF2B5EF4-FFF2-40B4-BE49-F238E27FC236}">
                    <a16:creationId xmlns:a16="http://schemas.microsoft.com/office/drawing/2014/main" id="{22045ED4-534F-4B15-8795-D2C7547978F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62" name="Freeform: Shape 61">
                <a:extLst>
                  <a:ext uri="{FF2B5EF4-FFF2-40B4-BE49-F238E27FC236}">
                    <a16:creationId xmlns:a16="http://schemas.microsoft.com/office/drawing/2014/main" id="{FEE68F87-0B6B-4885-866B-61423AE3724E}"/>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63" name="Freeform: Shape 62">
                <a:extLst>
                  <a:ext uri="{FF2B5EF4-FFF2-40B4-BE49-F238E27FC236}">
                    <a16:creationId xmlns:a16="http://schemas.microsoft.com/office/drawing/2014/main" id="{E99B4F58-0E6C-41DE-99A2-C3FCE7F11DB0}"/>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64" name="Freeform: Shape 63">
                <a:extLst>
                  <a:ext uri="{FF2B5EF4-FFF2-40B4-BE49-F238E27FC236}">
                    <a16:creationId xmlns:a16="http://schemas.microsoft.com/office/drawing/2014/main" id="{98213603-4044-4EDC-B3E0-CE20E3EE9BC2}"/>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65" name="Freeform: Shape 64">
                <a:extLst>
                  <a:ext uri="{FF2B5EF4-FFF2-40B4-BE49-F238E27FC236}">
                    <a16:creationId xmlns:a16="http://schemas.microsoft.com/office/drawing/2014/main" id="{DB035EF0-F3DA-4581-9198-447F52894F88}"/>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66" name="Freeform: Shape 65">
                <a:extLst>
                  <a:ext uri="{FF2B5EF4-FFF2-40B4-BE49-F238E27FC236}">
                    <a16:creationId xmlns:a16="http://schemas.microsoft.com/office/drawing/2014/main" id="{41AE2AF0-7DD9-443B-8718-D31F62D3CF64}"/>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67" name="Freeform: Shape 66">
                <a:extLst>
                  <a:ext uri="{FF2B5EF4-FFF2-40B4-BE49-F238E27FC236}">
                    <a16:creationId xmlns:a16="http://schemas.microsoft.com/office/drawing/2014/main" id="{1CB79995-5784-46B8-8607-92B5827FD726}"/>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68" name="Freeform: Shape 67">
                <a:extLst>
                  <a:ext uri="{FF2B5EF4-FFF2-40B4-BE49-F238E27FC236}">
                    <a16:creationId xmlns:a16="http://schemas.microsoft.com/office/drawing/2014/main" id="{C2CD6B3F-A5CA-4C9E-A462-6CF2EE2A5719}"/>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69" name="Freeform: Shape 68">
                <a:extLst>
                  <a:ext uri="{FF2B5EF4-FFF2-40B4-BE49-F238E27FC236}">
                    <a16:creationId xmlns:a16="http://schemas.microsoft.com/office/drawing/2014/main" id="{078CAE18-6328-4577-A1E2-68D4E723AA5D}"/>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70" name="Freeform: Shape 69">
                <a:extLst>
                  <a:ext uri="{FF2B5EF4-FFF2-40B4-BE49-F238E27FC236}">
                    <a16:creationId xmlns:a16="http://schemas.microsoft.com/office/drawing/2014/main" id="{EBA2E409-2F87-44E1-BDE0-C3F0C5F0EE6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71" name="Freeform: Shape 70">
                <a:extLst>
                  <a:ext uri="{FF2B5EF4-FFF2-40B4-BE49-F238E27FC236}">
                    <a16:creationId xmlns:a16="http://schemas.microsoft.com/office/drawing/2014/main" id="{4B3569C1-CDDE-4300-A777-F5A88095235D}"/>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
          <p:nvSpPr>
            <p:cNvPr id="39" name="Oval 38">
              <a:extLst>
                <a:ext uri="{FF2B5EF4-FFF2-40B4-BE49-F238E27FC236}">
                  <a16:creationId xmlns:a16="http://schemas.microsoft.com/office/drawing/2014/main" id="{9AE111FB-FF99-4626-BF15-A4F33CA3E1B5}"/>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0" name="Oval 39">
              <a:extLst>
                <a:ext uri="{FF2B5EF4-FFF2-40B4-BE49-F238E27FC236}">
                  <a16:creationId xmlns:a16="http://schemas.microsoft.com/office/drawing/2014/main" id="{EEBF4D1F-7718-4CBE-B978-16FFCC2E3239}"/>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1" name="Oval 40">
              <a:extLst>
                <a:ext uri="{FF2B5EF4-FFF2-40B4-BE49-F238E27FC236}">
                  <a16:creationId xmlns:a16="http://schemas.microsoft.com/office/drawing/2014/main" id="{59426D11-A3B4-4FDE-8641-D925588DAB3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2" name="Oval 41">
              <a:extLst>
                <a:ext uri="{FF2B5EF4-FFF2-40B4-BE49-F238E27FC236}">
                  <a16:creationId xmlns:a16="http://schemas.microsoft.com/office/drawing/2014/main" id="{57EDB010-9BE7-4344-984B-7453B4FF8307}"/>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3" name="Oval 42">
              <a:extLst>
                <a:ext uri="{FF2B5EF4-FFF2-40B4-BE49-F238E27FC236}">
                  <a16:creationId xmlns:a16="http://schemas.microsoft.com/office/drawing/2014/main" id="{786CA2CE-9797-4C92-9057-B3C8D9338727}"/>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4" name="Oval 43">
              <a:extLst>
                <a:ext uri="{FF2B5EF4-FFF2-40B4-BE49-F238E27FC236}">
                  <a16:creationId xmlns:a16="http://schemas.microsoft.com/office/drawing/2014/main" id="{F9A1662E-1481-432B-8DC4-FF834AA60F57}"/>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5" name="Oval 44">
              <a:extLst>
                <a:ext uri="{FF2B5EF4-FFF2-40B4-BE49-F238E27FC236}">
                  <a16:creationId xmlns:a16="http://schemas.microsoft.com/office/drawing/2014/main" id="{715F718A-84C5-42DA-9B9C-64E200753714}"/>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6" name="Oval 45">
              <a:extLst>
                <a:ext uri="{FF2B5EF4-FFF2-40B4-BE49-F238E27FC236}">
                  <a16:creationId xmlns:a16="http://schemas.microsoft.com/office/drawing/2014/main" id="{48AC1770-CB0D-4E0F-BBE4-41A23A7256AC}"/>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Oval 46">
              <a:extLst>
                <a:ext uri="{FF2B5EF4-FFF2-40B4-BE49-F238E27FC236}">
                  <a16:creationId xmlns:a16="http://schemas.microsoft.com/office/drawing/2014/main" id="{4DE4736B-6655-4B31-833F-1C130B67E3D0}"/>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Microsoft Azure Logo">
            <a:extLst>
              <a:ext uri="{FF2B5EF4-FFF2-40B4-BE49-F238E27FC236}">
                <a16:creationId xmlns:a16="http://schemas.microsoft.com/office/drawing/2014/main" id="{6DBB60A6-4F30-44C8-AA64-6CF2E695EEDD}"/>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42012" y="499153"/>
            <a:ext cx="2351988" cy="335013"/>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with graphic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Azure presentation</a:t>
            </a:r>
            <a:br>
              <a:rPr lang="en-US" dirty="0"/>
            </a:br>
            <a:r>
              <a:rPr lang="en-US" dirty="0"/>
              <a:t>title or event name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57D6331F-1A15-46AA-A57A-300CC97487E4}"/>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72" name="Rectangle 71">
            <a:extLst>
              <a:ext uri="{FF2B5EF4-FFF2-40B4-BE49-F238E27FC236}">
                <a16:creationId xmlns:a16="http://schemas.microsoft.com/office/drawing/2014/main" id="{5E3B1CB1-53A4-41B0-A2BE-8C0CF51F9838}"/>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err="1">
              <a:gradFill>
                <a:gsLst>
                  <a:gs pos="0">
                    <a:srgbClr val="FFFFFF"/>
                  </a:gs>
                  <a:gs pos="100000">
                    <a:srgbClr val="FFFFFF"/>
                  </a:gs>
                </a:gsLst>
                <a:lin ang="5400000" scaled="0"/>
              </a:gradFill>
              <a:ea typeface="Segoe UI" pitchFamily="34" charset="0"/>
              <a:cs typeface="Segoe UI" pitchFamily="34" charset="0"/>
            </a:endParaRPr>
          </a:p>
        </p:txBody>
      </p:sp>
      <p:pic>
        <p:nvPicPr>
          <p:cNvPr id="73" name="Picture 72">
            <a:extLst>
              <a:ext uri="{FF2B5EF4-FFF2-40B4-BE49-F238E27FC236}">
                <a16:creationId xmlns:a16="http://schemas.microsoft.com/office/drawing/2014/main" id="{D680D2A1-07E3-478C-BBA8-560737A24311}"/>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74" name="Graphic 1">
            <a:extLst>
              <a:ext uri="{FF2B5EF4-FFF2-40B4-BE49-F238E27FC236}">
                <a16:creationId xmlns:a16="http://schemas.microsoft.com/office/drawing/2014/main" id="{4D1B2C3D-109D-46DF-9BA8-640EAF66A03A}"/>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75" name="Freeform: Shape 74">
              <a:extLst>
                <a:ext uri="{FF2B5EF4-FFF2-40B4-BE49-F238E27FC236}">
                  <a16:creationId xmlns:a16="http://schemas.microsoft.com/office/drawing/2014/main" id="{4DD6AF04-319F-47B0-AAC8-6520DF9B67CE}"/>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a:p>
          </p:txBody>
        </p:sp>
        <p:sp>
          <p:nvSpPr>
            <p:cNvPr id="76" name="Freeform: Shape 75">
              <a:extLst>
                <a:ext uri="{FF2B5EF4-FFF2-40B4-BE49-F238E27FC236}">
                  <a16:creationId xmlns:a16="http://schemas.microsoft.com/office/drawing/2014/main" id="{283985E4-C6DA-4D56-A4B2-188AF3D29025}"/>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a:p>
          </p:txBody>
        </p:sp>
        <p:sp>
          <p:nvSpPr>
            <p:cNvPr id="77" name="Freeform: Shape 76">
              <a:extLst>
                <a:ext uri="{FF2B5EF4-FFF2-40B4-BE49-F238E27FC236}">
                  <a16:creationId xmlns:a16="http://schemas.microsoft.com/office/drawing/2014/main" id="{720519B8-1B86-435B-BE56-B5FAEAD39754}"/>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a:p>
          </p:txBody>
        </p:sp>
        <p:sp>
          <p:nvSpPr>
            <p:cNvPr id="78" name="Freeform: Shape 77">
              <a:extLst>
                <a:ext uri="{FF2B5EF4-FFF2-40B4-BE49-F238E27FC236}">
                  <a16:creationId xmlns:a16="http://schemas.microsoft.com/office/drawing/2014/main" id="{DF83B222-A47F-44B5-9AB0-6ED40197E618}"/>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a:p>
          </p:txBody>
        </p:sp>
        <p:sp>
          <p:nvSpPr>
            <p:cNvPr id="79" name="Freeform: Shape 78">
              <a:extLst>
                <a:ext uri="{FF2B5EF4-FFF2-40B4-BE49-F238E27FC236}">
                  <a16:creationId xmlns:a16="http://schemas.microsoft.com/office/drawing/2014/main" id="{589A001D-6C7B-4022-B9DE-F83CEC98FE10}"/>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a:p>
          </p:txBody>
        </p:sp>
        <p:sp>
          <p:nvSpPr>
            <p:cNvPr id="80" name="Freeform: Shape 79">
              <a:extLst>
                <a:ext uri="{FF2B5EF4-FFF2-40B4-BE49-F238E27FC236}">
                  <a16:creationId xmlns:a16="http://schemas.microsoft.com/office/drawing/2014/main" id="{5DCC5C22-8F39-4F71-91FB-71155D0A374F}"/>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a:p>
          </p:txBody>
        </p:sp>
        <p:sp>
          <p:nvSpPr>
            <p:cNvPr id="81" name="Freeform: Shape 80">
              <a:extLst>
                <a:ext uri="{FF2B5EF4-FFF2-40B4-BE49-F238E27FC236}">
                  <a16:creationId xmlns:a16="http://schemas.microsoft.com/office/drawing/2014/main" id="{0ABDA59A-625F-451E-BBC5-4F89B8E5CA51}"/>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a:p>
          </p:txBody>
        </p:sp>
        <p:sp>
          <p:nvSpPr>
            <p:cNvPr id="82" name="Freeform: Shape 81">
              <a:extLst>
                <a:ext uri="{FF2B5EF4-FFF2-40B4-BE49-F238E27FC236}">
                  <a16:creationId xmlns:a16="http://schemas.microsoft.com/office/drawing/2014/main" id="{8FF37886-1883-475A-9E61-5E78DBBEDDAE}"/>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a:p>
          </p:txBody>
        </p:sp>
        <p:sp>
          <p:nvSpPr>
            <p:cNvPr id="83" name="Freeform: Shape 82">
              <a:extLst>
                <a:ext uri="{FF2B5EF4-FFF2-40B4-BE49-F238E27FC236}">
                  <a16:creationId xmlns:a16="http://schemas.microsoft.com/office/drawing/2014/main" id="{798377FB-665F-4899-86A8-48FF769AC16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a:p>
          </p:txBody>
        </p:sp>
        <p:sp>
          <p:nvSpPr>
            <p:cNvPr id="84" name="Freeform: Shape 83">
              <a:extLst>
                <a:ext uri="{FF2B5EF4-FFF2-40B4-BE49-F238E27FC236}">
                  <a16:creationId xmlns:a16="http://schemas.microsoft.com/office/drawing/2014/main" id="{A1B6E554-C7FE-437C-B43A-26461DDBED1D}"/>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a:p>
          </p:txBody>
        </p:sp>
        <p:sp>
          <p:nvSpPr>
            <p:cNvPr id="85" name="Freeform: Shape 84">
              <a:extLst>
                <a:ext uri="{FF2B5EF4-FFF2-40B4-BE49-F238E27FC236}">
                  <a16:creationId xmlns:a16="http://schemas.microsoft.com/office/drawing/2014/main" id="{6916078A-4E6C-4B1D-8F43-B3F2605CCBBA}"/>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a:p>
          </p:txBody>
        </p:sp>
        <p:sp>
          <p:nvSpPr>
            <p:cNvPr id="86" name="Freeform: Shape 85">
              <a:extLst>
                <a:ext uri="{FF2B5EF4-FFF2-40B4-BE49-F238E27FC236}">
                  <a16:creationId xmlns:a16="http://schemas.microsoft.com/office/drawing/2014/main" id="{870BEE33-905A-44A9-86EB-CC160AFE1010}"/>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a:p>
          </p:txBody>
        </p:sp>
        <p:sp>
          <p:nvSpPr>
            <p:cNvPr id="87" name="Freeform: Shape 86">
              <a:extLst>
                <a:ext uri="{FF2B5EF4-FFF2-40B4-BE49-F238E27FC236}">
                  <a16:creationId xmlns:a16="http://schemas.microsoft.com/office/drawing/2014/main" id="{D0FEA133-67C4-462C-B78A-0D3B435D0A56}"/>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a:p>
          </p:txBody>
        </p:sp>
        <p:sp>
          <p:nvSpPr>
            <p:cNvPr id="88" name="Freeform: Shape 87">
              <a:extLst>
                <a:ext uri="{FF2B5EF4-FFF2-40B4-BE49-F238E27FC236}">
                  <a16:creationId xmlns:a16="http://schemas.microsoft.com/office/drawing/2014/main" id="{0191B600-F65E-475C-99A2-EDC38A117B47}"/>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a:p>
          </p:txBody>
        </p:sp>
        <p:sp>
          <p:nvSpPr>
            <p:cNvPr id="89" name="Freeform: Shape 88">
              <a:extLst>
                <a:ext uri="{FF2B5EF4-FFF2-40B4-BE49-F238E27FC236}">
                  <a16:creationId xmlns:a16="http://schemas.microsoft.com/office/drawing/2014/main" id="{81D1CB41-4153-4C2B-95A8-8E51D544C2A6}"/>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a:p>
          </p:txBody>
        </p:sp>
        <p:sp>
          <p:nvSpPr>
            <p:cNvPr id="90" name="Freeform: Shape 89">
              <a:extLst>
                <a:ext uri="{FF2B5EF4-FFF2-40B4-BE49-F238E27FC236}">
                  <a16:creationId xmlns:a16="http://schemas.microsoft.com/office/drawing/2014/main" id="{AD85E53E-76EE-4693-B925-448F1AED55C3}"/>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a:p>
          </p:txBody>
        </p:sp>
        <p:sp>
          <p:nvSpPr>
            <p:cNvPr id="91" name="Freeform: Shape 90">
              <a:extLst>
                <a:ext uri="{FF2B5EF4-FFF2-40B4-BE49-F238E27FC236}">
                  <a16:creationId xmlns:a16="http://schemas.microsoft.com/office/drawing/2014/main" id="{FBF422B5-FEC5-4A6F-980D-F4DCB2842F2D}"/>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a:p>
          </p:txBody>
        </p:sp>
        <p:sp>
          <p:nvSpPr>
            <p:cNvPr id="92" name="Freeform: Shape 91">
              <a:extLst>
                <a:ext uri="{FF2B5EF4-FFF2-40B4-BE49-F238E27FC236}">
                  <a16:creationId xmlns:a16="http://schemas.microsoft.com/office/drawing/2014/main" id="{73E90C96-7BF3-4653-8F6B-20B2AEFF9C9A}"/>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a:p>
          </p:txBody>
        </p:sp>
        <p:sp>
          <p:nvSpPr>
            <p:cNvPr id="93" name="Freeform: Shape 92">
              <a:extLst>
                <a:ext uri="{FF2B5EF4-FFF2-40B4-BE49-F238E27FC236}">
                  <a16:creationId xmlns:a16="http://schemas.microsoft.com/office/drawing/2014/main" id="{10255508-CD31-475F-9938-E6992594AD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a:p>
          </p:txBody>
        </p:sp>
        <p:sp>
          <p:nvSpPr>
            <p:cNvPr id="94" name="Freeform: Shape 93">
              <a:extLst>
                <a:ext uri="{FF2B5EF4-FFF2-40B4-BE49-F238E27FC236}">
                  <a16:creationId xmlns:a16="http://schemas.microsoft.com/office/drawing/2014/main" id="{6180CF46-AD3A-4882-BF8C-42A4079F05AC}"/>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a:p>
          </p:txBody>
        </p:sp>
        <p:sp>
          <p:nvSpPr>
            <p:cNvPr id="95" name="Freeform: Shape 94">
              <a:extLst>
                <a:ext uri="{FF2B5EF4-FFF2-40B4-BE49-F238E27FC236}">
                  <a16:creationId xmlns:a16="http://schemas.microsoft.com/office/drawing/2014/main" id="{E32DF239-2F1F-4DEF-84E6-8AA4C60B181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a:p>
          </p:txBody>
        </p:sp>
        <p:sp>
          <p:nvSpPr>
            <p:cNvPr id="96" name="Freeform: Shape 95">
              <a:extLst>
                <a:ext uri="{FF2B5EF4-FFF2-40B4-BE49-F238E27FC236}">
                  <a16:creationId xmlns:a16="http://schemas.microsoft.com/office/drawing/2014/main" id="{1FF529E2-E4DE-4BC2-AD36-9E2F91168396}"/>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a:p>
          </p:txBody>
        </p:sp>
        <p:sp>
          <p:nvSpPr>
            <p:cNvPr id="97" name="Freeform: Shape 96">
              <a:extLst>
                <a:ext uri="{FF2B5EF4-FFF2-40B4-BE49-F238E27FC236}">
                  <a16:creationId xmlns:a16="http://schemas.microsoft.com/office/drawing/2014/main" id="{EBD42EE8-F67C-4184-AC55-B277B9D45512}"/>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a:p>
          </p:txBody>
        </p:sp>
        <p:sp>
          <p:nvSpPr>
            <p:cNvPr id="98" name="Freeform: Shape 97">
              <a:extLst>
                <a:ext uri="{FF2B5EF4-FFF2-40B4-BE49-F238E27FC236}">
                  <a16:creationId xmlns:a16="http://schemas.microsoft.com/office/drawing/2014/main" id="{2FCFEDC0-0434-46B3-BDE6-2A548497D148}"/>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a:p>
          </p:txBody>
        </p:sp>
      </p:grpSp>
    </p:spTree>
    <p:extLst>
      <p:ext uri="{BB962C8B-B14F-4D97-AF65-F5344CB8AC3E}">
        <p14:creationId xmlns:p14="http://schemas.microsoft.com/office/powerpoint/2010/main" val="1893784053"/>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13" name="Group 12">
            <a:extLst>
              <a:ext uri="{FF2B5EF4-FFF2-40B4-BE49-F238E27FC236}">
                <a16:creationId xmlns:a16="http://schemas.microsoft.com/office/drawing/2014/main" id="{E44624BD-1B5A-49BF-A660-FB967C992154}"/>
              </a:ext>
            </a:extLst>
          </p:cNvPr>
          <p:cNvGrpSpPr/>
          <p:nvPr userDrawn="1"/>
        </p:nvGrpSpPr>
        <p:grpSpPr>
          <a:xfrm rot="5400000">
            <a:off x="9114924" y="3156600"/>
            <a:ext cx="6843276" cy="530076"/>
            <a:chOff x="-2857775" y="8147048"/>
            <a:chExt cx="11623156" cy="1498603"/>
          </a:xfrm>
        </p:grpSpPr>
        <p:sp>
          <p:nvSpPr>
            <p:cNvPr id="14" name="Rectangle 13">
              <a:extLst>
                <a:ext uri="{FF2B5EF4-FFF2-40B4-BE49-F238E27FC236}">
                  <a16:creationId xmlns:a16="http://schemas.microsoft.com/office/drawing/2014/main" id="{B7BB6BA6-0E25-40ED-9E86-E1ADB171F38F}"/>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5" name="Rectangle 14">
              <a:extLst>
                <a:ext uri="{FF2B5EF4-FFF2-40B4-BE49-F238E27FC236}">
                  <a16:creationId xmlns:a16="http://schemas.microsoft.com/office/drawing/2014/main" id="{2B86C892-8813-4C52-B1CD-6C3224A42168}"/>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6" name="Rectangle 15">
              <a:extLst>
                <a:ext uri="{FF2B5EF4-FFF2-40B4-BE49-F238E27FC236}">
                  <a16:creationId xmlns:a16="http://schemas.microsoft.com/office/drawing/2014/main" id="{C6F005C9-9D4A-4760-B079-613D55BEF6C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7" name="Group 16">
              <a:extLst>
                <a:ext uri="{FF2B5EF4-FFF2-40B4-BE49-F238E27FC236}">
                  <a16:creationId xmlns:a16="http://schemas.microsoft.com/office/drawing/2014/main" id="{2AA8C56F-41A8-41CF-9D47-B07BB80801DD}"/>
                </a:ext>
              </a:extLst>
            </p:cNvPr>
            <p:cNvGrpSpPr/>
            <p:nvPr userDrawn="1"/>
          </p:nvGrpSpPr>
          <p:grpSpPr>
            <a:xfrm>
              <a:off x="-2857775" y="8147048"/>
              <a:ext cx="3321653" cy="1498596"/>
              <a:chOff x="-2857775" y="8250837"/>
              <a:chExt cx="3321653" cy="1394819"/>
            </a:xfrm>
          </p:grpSpPr>
          <p:sp>
            <p:nvSpPr>
              <p:cNvPr id="18" name="Rectangle 17">
                <a:extLst>
                  <a:ext uri="{FF2B5EF4-FFF2-40B4-BE49-F238E27FC236}">
                    <a16:creationId xmlns:a16="http://schemas.microsoft.com/office/drawing/2014/main" id="{A786E9CC-EF5A-451C-9E90-03F4B57973DF}"/>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9" name="Rectangle 18">
                <a:extLst>
                  <a:ext uri="{FF2B5EF4-FFF2-40B4-BE49-F238E27FC236}">
                    <a16:creationId xmlns:a16="http://schemas.microsoft.com/office/drawing/2014/main" id="{09B13B5B-71AA-4DFE-9DEE-1DF6184F0582}"/>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03" r:id="rId5"/>
    <p:sldLayoutId id="2147484562" r:id="rId6"/>
    <p:sldLayoutId id="2147484680" r:id="rId7"/>
    <p:sldLayoutId id="2147484610" r:id="rId8"/>
    <p:sldLayoutId id="2147484684" r:id="rId9"/>
    <p:sldLayoutId id="2147484670" r:id="rId10"/>
    <p:sldLayoutId id="2147484671" r:id="rId11"/>
    <p:sldLayoutId id="2147484682" r:id="rId12"/>
    <p:sldLayoutId id="2147484677" r:id="rId13"/>
    <p:sldLayoutId id="2147484691" r:id="rId14"/>
    <p:sldLayoutId id="2147484692" r:id="rId15"/>
    <p:sldLayoutId id="2147484693" r:id="rId16"/>
    <p:sldLayoutId id="2147484694" r:id="rId17"/>
    <p:sldLayoutId id="2147484695" r:id="rId18"/>
    <p:sldLayoutId id="2147484560" r:id="rId19"/>
    <p:sldLayoutId id="2147484580" r:id="rId20"/>
    <p:sldLayoutId id="2147484566" r:id="rId21"/>
    <p:sldLayoutId id="2147484696" r:id="rId22"/>
    <p:sldLayoutId id="2147484697" r:id="rId23"/>
    <p:sldLayoutId id="2147484675" r:id="rId24"/>
    <p:sldLayoutId id="2147484676" r:id="rId25"/>
    <p:sldLayoutId id="2147484568" r:id="rId26"/>
    <p:sldLayoutId id="2147484570" r:id="rId27"/>
    <p:sldLayoutId id="2147484571" r:id="rId28"/>
    <p:sldLayoutId id="2147484572" r:id="rId29"/>
    <p:sldLayoutId id="2147484688" r:id="rId30"/>
    <p:sldLayoutId id="2147484689" r:id="rId31"/>
    <p:sldLayoutId id="2147484690" r:id="rId32"/>
    <p:sldLayoutId id="2147484683" r:id="rId33"/>
    <p:sldLayoutId id="2147484685" r:id="rId34"/>
    <p:sldLayoutId id="2147484673" r:id="rId35"/>
    <p:sldLayoutId id="2147484678" r:id="rId36"/>
    <p:sldLayoutId id="2147484679" r:id="rId37"/>
    <p:sldLayoutId id="2147484686" r:id="rId38"/>
    <p:sldLayoutId id="2147484674" r:id="rId39"/>
    <p:sldLayoutId id="2147484702" r:id="rId40"/>
    <p:sldLayoutId id="2147484701" r:id="rId41"/>
    <p:sldLayoutId id="2147484699" r:id="rId42"/>
    <p:sldLayoutId id="2147484700" r:id="rId43"/>
    <p:sldLayoutId id="2147484698" r:id="rId44"/>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18.svg"/><Relationship Id="rId18" Type="http://schemas.openxmlformats.org/officeDocument/2006/relationships/image" Target="../media/image33.png"/><Relationship Id="rId3" Type="http://schemas.openxmlformats.org/officeDocument/2006/relationships/image" Target="../media/image24.svg"/><Relationship Id="rId21" Type="http://schemas.openxmlformats.org/officeDocument/2006/relationships/image" Target="../media/image36.svg"/><Relationship Id="rId7" Type="http://schemas.openxmlformats.org/officeDocument/2006/relationships/image" Target="../media/image28.svg"/><Relationship Id="rId12" Type="http://schemas.openxmlformats.org/officeDocument/2006/relationships/image" Target="../media/image17.png"/><Relationship Id="rId17" Type="http://schemas.openxmlformats.org/officeDocument/2006/relationships/image" Target="../media/image22.svg"/><Relationship Id="rId2" Type="http://schemas.openxmlformats.org/officeDocument/2006/relationships/image" Target="../media/image23.png"/><Relationship Id="rId16" Type="http://schemas.openxmlformats.org/officeDocument/2006/relationships/image" Target="../media/image21.png"/><Relationship Id="rId20" Type="http://schemas.openxmlformats.org/officeDocument/2006/relationships/image" Target="../media/image35.png"/><Relationship Id="rId1" Type="http://schemas.openxmlformats.org/officeDocument/2006/relationships/slideLayout" Target="../slideLayouts/slideLayout8.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5" Type="http://schemas.openxmlformats.org/officeDocument/2006/relationships/image" Target="../media/image20.svg"/><Relationship Id="rId10" Type="http://schemas.openxmlformats.org/officeDocument/2006/relationships/image" Target="../media/image31.png"/><Relationship Id="rId19" Type="http://schemas.openxmlformats.org/officeDocument/2006/relationships/image" Target="../media/image34.svg"/><Relationship Id="rId4" Type="http://schemas.openxmlformats.org/officeDocument/2006/relationships/image" Target="../media/image25.png"/><Relationship Id="rId9" Type="http://schemas.openxmlformats.org/officeDocument/2006/relationships/image" Target="../media/image30.svg"/><Relationship Id="rId1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0.xml"/><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8" Type="http://schemas.openxmlformats.org/officeDocument/2006/relationships/image" Target="../media/image43.svg"/><Relationship Id="rId13" Type="http://schemas.openxmlformats.org/officeDocument/2006/relationships/image" Target="../media/image17.png"/><Relationship Id="rId18" Type="http://schemas.openxmlformats.org/officeDocument/2006/relationships/image" Target="../media/image50.svg"/><Relationship Id="rId3" Type="http://schemas.openxmlformats.org/officeDocument/2006/relationships/image" Target="../media/image38.png"/><Relationship Id="rId21" Type="http://schemas.openxmlformats.org/officeDocument/2006/relationships/image" Target="../media/image51.png"/><Relationship Id="rId7" Type="http://schemas.openxmlformats.org/officeDocument/2006/relationships/image" Target="../media/image42.png"/><Relationship Id="rId12" Type="http://schemas.openxmlformats.org/officeDocument/2006/relationships/image" Target="../media/image47.svg"/><Relationship Id="rId17" Type="http://schemas.openxmlformats.org/officeDocument/2006/relationships/image" Target="../media/image19.png"/><Relationship Id="rId2" Type="http://schemas.openxmlformats.org/officeDocument/2006/relationships/notesSlide" Target="../notesSlides/notesSlide11.xml"/><Relationship Id="rId16" Type="http://schemas.openxmlformats.org/officeDocument/2006/relationships/image" Target="../media/image49.svg"/><Relationship Id="rId20" Type="http://schemas.openxmlformats.org/officeDocument/2006/relationships/image" Target="../media/image34.svg"/><Relationship Id="rId1" Type="http://schemas.openxmlformats.org/officeDocument/2006/relationships/slideLayout" Target="../slideLayouts/slideLayout8.xml"/><Relationship Id="rId6" Type="http://schemas.openxmlformats.org/officeDocument/2006/relationships/image" Target="../media/image41.svg"/><Relationship Id="rId11" Type="http://schemas.openxmlformats.org/officeDocument/2006/relationships/image" Target="../media/image46.png"/><Relationship Id="rId5" Type="http://schemas.openxmlformats.org/officeDocument/2006/relationships/image" Target="../media/image40.png"/><Relationship Id="rId15" Type="http://schemas.openxmlformats.org/officeDocument/2006/relationships/image" Target="../media/image21.png"/><Relationship Id="rId10" Type="http://schemas.openxmlformats.org/officeDocument/2006/relationships/image" Target="../media/image45.svg"/><Relationship Id="rId19" Type="http://schemas.openxmlformats.org/officeDocument/2006/relationships/image" Target="../media/image33.png"/><Relationship Id="rId4" Type="http://schemas.openxmlformats.org/officeDocument/2006/relationships/image" Target="../media/image39.svg"/><Relationship Id="rId9" Type="http://schemas.openxmlformats.org/officeDocument/2006/relationships/image" Target="../media/image44.png"/><Relationship Id="rId14" Type="http://schemas.openxmlformats.org/officeDocument/2006/relationships/image" Target="../media/image48.svg"/><Relationship Id="rId22" Type="http://schemas.openxmlformats.org/officeDocument/2006/relationships/image" Target="../media/image52.svg"/></Relationships>
</file>

<file path=ppt/slides/_rels/slide17.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8" Type="http://schemas.openxmlformats.org/officeDocument/2006/relationships/image" Target="../media/image58.svg"/><Relationship Id="rId13" Type="http://schemas.openxmlformats.org/officeDocument/2006/relationships/image" Target="../media/image31.png"/><Relationship Id="rId3" Type="http://schemas.openxmlformats.org/officeDocument/2006/relationships/image" Target="../media/image53.png"/><Relationship Id="rId7" Type="http://schemas.openxmlformats.org/officeDocument/2006/relationships/image" Target="../media/image57.png"/><Relationship Id="rId12" Type="http://schemas.openxmlformats.org/officeDocument/2006/relationships/image" Target="../media/image62.svg"/><Relationship Id="rId2" Type="http://schemas.openxmlformats.org/officeDocument/2006/relationships/notesSlide" Target="../notesSlides/notesSlide13.xml"/><Relationship Id="rId16" Type="http://schemas.openxmlformats.org/officeDocument/2006/relationships/image" Target="../media/image64.svg"/><Relationship Id="rId1" Type="http://schemas.openxmlformats.org/officeDocument/2006/relationships/slideLayout" Target="../slideLayouts/slideLayout8.xml"/><Relationship Id="rId6" Type="http://schemas.openxmlformats.org/officeDocument/2006/relationships/image" Target="../media/image56.svg"/><Relationship Id="rId11" Type="http://schemas.openxmlformats.org/officeDocument/2006/relationships/image" Target="../media/image61.png"/><Relationship Id="rId5" Type="http://schemas.openxmlformats.org/officeDocument/2006/relationships/image" Target="../media/image55.png"/><Relationship Id="rId15" Type="http://schemas.openxmlformats.org/officeDocument/2006/relationships/image" Target="../media/image63.png"/><Relationship Id="rId10" Type="http://schemas.openxmlformats.org/officeDocument/2006/relationships/image" Target="../media/image60.svg"/><Relationship Id="rId4" Type="http://schemas.openxmlformats.org/officeDocument/2006/relationships/image" Target="../media/image54.svg"/><Relationship Id="rId9" Type="http://schemas.openxmlformats.org/officeDocument/2006/relationships/image" Target="../media/image59.png"/><Relationship Id="rId14" Type="http://schemas.openxmlformats.org/officeDocument/2006/relationships/image" Target="../media/image32.svg"/></Relationships>
</file>

<file path=ppt/slides/_rels/slide2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14.xml"/><Relationship Id="rId1" Type="http://schemas.openxmlformats.org/officeDocument/2006/relationships/slideLayout" Target="../slideLayouts/slideLayout30.xml"/></Relationships>
</file>

<file path=ppt/slides/_rels/slide22.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5.xml"/><Relationship Id="rId1" Type="http://schemas.openxmlformats.org/officeDocument/2006/relationships/slideLayout" Target="../slideLayouts/slideLayout8.xml"/><Relationship Id="rId4" Type="http://schemas.openxmlformats.org/officeDocument/2006/relationships/image" Target="../media/image66.sv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4.xml"/></Relationships>
</file>

<file path=ppt/slides/_rels/slide3.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 Id="rId14" Type="http://schemas.openxmlformats.org/officeDocument/2006/relationships/image" Target="../media/image22.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a:xfrm>
            <a:off x="428680" y="2984739"/>
            <a:ext cx="7789045" cy="3427936"/>
          </a:xfrm>
        </p:spPr>
        <p:txBody>
          <a:bodyPr/>
          <a:lstStyle/>
          <a:p>
            <a:r>
              <a:rPr lang="en-US" dirty="0">
                <a:solidFill>
                  <a:schemeClr val="tx1"/>
                </a:solidFill>
              </a:rPr>
              <a:t>Module </a:t>
            </a:r>
            <a:r>
              <a:rPr lang="en-US" dirty="0"/>
              <a:t>5</a:t>
            </a:r>
            <a:r>
              <a:rPr lang="en-US" dirty="0">
                <a:solidFill>
                  <a:schemeClr val="tx1"/>
                </a:solidFill>
              </a:rPr>
              <a:t>:</a:t>
            </a:r>
            <a:br>
              <a:rPr lang="en-US" dirty="0">
                <a:solidFill>
                  <a:schemeClr val="tx1"/>
                </a:solidFill>
              </a:rPr>
            </a:br>
            <a:r>
              <a:rPr lang="en-US" dirty="0">
                <a:solidFill>
                  <a:schemeClr val="tx1"/>
                </a:solidFill>
              </a:rPr>
              <a:t>Creating Language Understanding Solutions </a:t>
            </a:r>
            <a:r>
              <a:rPr lang="en-US" dirty="0">
                <a:solidFill>
                  <a:schemeClr val="tx1"/>
                </a:solidFill>
                <a:highlight>
                  <a:srgbClr val="FFFF00"/>
                </a:highlight>
              </a:rPr>
              <a:t>NLP NLU NLG</a:t>
            </a:r>
            <a:br>
              <a:rPr lang="en-US" dirty="0">
                <a:solidFill>
                  <a:schemeClr val="tx1"/>
                </a:solidFill>
              </a:rPr>
            </a:br>
            <a:r>
              <a:rPr lang="zh-TW" altLang="en-US" dirty="0">
                <a:solidFill>
                  <a:schemeClr val="tx1"/>
                </a:solidFill>
              </a:rPr>
              <a:t>意境 </a:t>
            </a:r>
            <a:r>
              <a:rPr lang="en-US" altLang="zh-TW" dirty="0">
                <a:solidFill>
                  <a:schemeClr val="tx1"/>
                </a:solidFill>
              </a:rPr>
              <a:t>intent </a:t>
            </a:r>
            <a:r>
              <a:rPr lang="zh-TW" altLang="en-US" dirty="0">
                <a:solidFill>
                  <a:schemeClr val="tx1"/>
                </a:solidFill>
              </a:rPr>
              <a:t>主題 意境 範圍</a:t>
            </a:r>
            <a:br>
              <a:rPr lang="en-US" altLang="zh-TW" dirty="0">
                <a:solidFill>
                  <a:schemeClr val="tx1"/>
                </a:solidFill>
              </a:rPr>
            </a:br>
            <a:r>
              <a:rPr lang="zh-TW" altLang="en-US" dirty="0">
                <a:solidFill>
                  <a:schemeClr val="tx1"/>
                </a:solidFill>
              </a:rPr>
              <a:t>詞彙 </a:t>
            </a:r>
            <a:r>
              <a:rPr lang="en-US" altLang="zh-TW" dirty="0">
                <a:solidFill>
                  <a:schemeClr val="tx1"/>
                </a:solidFill>
              </a:rPr>
              <a:t>entity</a:t>
            </a:r>
            <a:br>
              <a:rPr lang="en-US" altLang="zh-TW" dirty="0">
                <a:solidFill>
                  <a:schemeClr val="tx1"/>
                </a:solidFill>
              </a:rPr>
            </a:br>
            <a:r>
              <a:rPr lang="zh-TW" altLang="en-US" dirty="0">
                <a:solidFill>
                  <a:schemeClr val="tx1"/>
                </a:solidFill>
              </a:rPr>
              <a:t>相似 </a:t>
            </a:r>
            <a:r>
              <a:rPr lang="en-US" altLang="zh-TW" dirty="0">
                <a:solidFill>
                  <a:schemeClr val="tx1"/>
                </a:solidFill>
              </a:rPr>
              <a:t>similarity</a:t>
            </a:r>
            <a:br>
              <a:rPr lang="en-US" altLang="zh-TW" dirty="0">
                <a:solidFill>
                  <a:schemeClr val="tx1"/>
                </a:solidFill>
              </a:rPr>
            </a:br>
            <a:r>
              <a:rPr lang="zh-TW" altLang="en-US" dirty="0">
                <a:solidFill>
                  <a:schemeClr val="tx1"/>
                </a:solidFill>
              </a:rPr>
              <a:t>問句 </a:t>
            </a:r>
            <a:r>
              <a:rPr lang="en-US" altLang="zh-TW" dirty="0">
                <a:solidFill>
                  <a:schemeClr val="tx1"/>
                </a:solidFill>
              </a:rPr>
              <a:t>utterance</a:t>
            </a:r>
            <a:endParaRPr lang="en-US" dirty="0">
              <a:solidFill>
                <a:schemeClr val="tx1"/>
              </a:solidFill>
            </a:endParaRP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17AFABFD-784A-4E35-B67F-D514A5D1041B}"/>
              </a:ext>
            </a:extLst>
          </p:cNvPr>
          <p:cNvSpPr/>
          <p:nvPr/>
        </p:nvSpPr>
        <p:spPr bwMode="auto">
          <a:xfrm>
            <a:off x="634415" y="2007778"/>
            <a:ext cx="5539145" cy="3551678"/>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3" name="Graphic 12" descr="Arrow circle with solid fill">
            <a:extLst>
              <a:ext uri="{FF2B5EF4-FFF2-40B4-BE49-F238E27FC236}">
                <a16:creationId xmlns:a16="http://schemas.microsoft.com/office/drawing/2014/main" id="{B602712F-8208-4BDA-9618-15BAC295C52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659971" y="1860946"/>
            <a:ext cx="3849719" cy="3849719"/>
          </a:xfrm>
          <a:prstGeom prst="rect">
            <a:avLst/>
          </a:prstGeom>
        </p:spPr>
      </p:pic>
      <p:sp>
        <p:nvSpPr>
          <p:cNvPr id="2" name="Title 1">
            <a:extLst>
              <a:ext uri="{FF2B5EF4-FFF2-40B4-BE49-F238E27FC236}">
                <a16:creationId xmlns:a16="http://schemas.microsoft.com/office/drawing/2014/main" id="{8A4367C9-DDF5-462D-B078-F6E64F98C570}"/>
              </a:ext>
            </a:extLst>
          </p:cNvPr>
          <p:cNvSpPr>
            <a:spLocks noGrp="1"/>
          </p:cNvSpPr>
          <p:nvPr>
            <p:ph type="title"/>
          </p:nvPr>
        </p:nvSpPr>
        <p:spPr/>
        <p:txBody>
          <a:bodyPr/>
          <a:lstStyle/>
          <a:p>
            <a:r>
              <a:rPr lang="en-US" dirty="0"/>
              <a:t>Training, Testing, Publishing, and Reviewing</a:t>
            </a:r>
          </a:p>
        </p:txBody>
      </p:sp>
      <p:sp>
        <p:nvSpPr>
          <p:cNvPr id="3" name="Content Placeholder 2">
            <a:extLst>
              <a:ext uri="{FF2B5EF4-FFF2-40B4-BE49-F238E27FC236}">
                <a16:creationId xmlns:a16="http://schemas.microsoft.com/office/drawing/2014/main" id="{1DAEC231-CE02-4AC7-A530-CC3F8DB3143C}"/>
              </a:ext>
            </a:extLst>
          </p:cNvPr>
          <p:cNvSpPr>
            <a:spLocks noGrp="1"/>
          </p:cNvSpPr>
          <p:nvPr>
            <p:ph sz="quarter" idx="10"/>
          </p:nvPr>
        </p:nvSpPr>
        <p:spPr>
          <a:xfrm>
            <a:off x="934020" y="2299936"/>
            <a:ext cx="4783179" cy="3064117"/>
          </a:xfrm>
        </p:spPr>
        <p:txBody>
          <a:bodyPr/>
          <a:lstStyle/>
          <a:p>
            <a:pPr marL="457200" indent="-457200">
              <a:buFont typeface="+mj-lt"/>
              <a:buAutoNum type="arabicPeriod"/>
            </a:pPr>
            <a:r>
              <a:rPr lang="en-US" sz="2000" dirty="0">
                <a:latin typeface="+mn-lt"/>
              </a:rPr>
              <a:t>Train a model to learn intents and entities from sample utterances</a:t>
            </a:r>
          </a:p>
          <a:p>
            <a:pPr marL="457200" indent="-457200">
              <a:buFont typeface="+mj-lt"/>
              <a:buAutoNum type="arabicPeriod"/>
            </a:pPr>
            <a:r>
              <a:rPr lang="en-US" sz="2000" dirty="0">
                <a:latin typeface="+mn-lt"/>
              </a:rPr>
              <a:t>Test the model interactively or using a batch of utterances with known labels</a:t>
            </a:r>
          </a:p>
          <a:p>
            <a:pPr marL="457200" indent="-457200">
              <a:buFont typeface="+mj-lt"/>
              <a:buAutoNum type="arabicPeriod"/>
            </a:pPr>
            <a:r>
              <a:rPr lang="en-US" sz="2000" dirty="0">
                <a:latin typeface="+mn-lt"/>
              </a:rPr>
              <a:t>Publish a trained model to a prediction resource so client apps can use it</a:t>
            </a:r>
          </a:p>
          <a:p>
            <a:pPr marL="457200" indent="-457200">
              <a:buFont typeface="+mj-lt"/>
              <a:buAutoNum type="arabicPeriod"/>
            </a:pPr>
            <a:r>
              <a:rPr lang="en-US" sz="2000" dirty="0">
                <a:latin typeface="+mn-lt"/>
              </a:rPr>
              <a:t>Review predictions and use </a:t>
            </a:r>
            <a:r>
              <a:rPr lang="en-US" sz="2000" i="1" dirty="0">
                <a:latin typeface="+mn-lt"/>
              </a:rPr>
              <a:t>active learning</a:t>
            </a:r>
            <a:r>
              <a:rPr lang="en-US" sz="2000" dirty="0">
                <a:latin typeface="+mn-lt"/>
              </a:rPr>
              <a:t> to improve the model</a:t>
            </a:r>
          </a:p>
        </p:txBody>
      </p:sp>
      <p:pic>
        <p:nvPicPr>
          <p:cNvPr id="5" name="Graphic 4" descr="Magnifying glass with solid fill">
            <a:extLst>
              <a:ext uri="{FF2B5EF4-FFF2-40B4-BE49-F238E27FC236}">
                <a16:creationId xmlns:a16="http://schemas.microsoft.com/office/drawing/2014/main" id="{5BEC1429-0E08-4738-9963-4681830D64A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361685" y="4986859"/>
            <a:ext cx="914400" cy="914400"/>
          </a:xfrm>
          <a:prstGeom prst="rect">
            <a:avLst/>
          </a:prstGeom>
        </p:spPr>
      </p:pic>
      <p:pic>
        <p:nvPicPr>
          <p:cNvPr id="7" name="Graphic 6" descr="Upload outline">
            <a:extLst>
              <a:ext uri="{FF2B5EF4-FFF2-40B4-BE49-F238E27FC236}">
                <a16:creationId xmlns:a16="http://schemas.microsoft.com/office/drawing/2014/main" id="{A923DE47-FB5F-4AB7-9632-5AA53F9CEB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969876" y="3516889"/>
            <a:ext cx="914400" cy="914400"/>
          </a:xfrm>
          <a:prstGeom prst="rect">
            <a:avLst/>
          </a:prstGeom>
        </p:spPr>
      </p:pic>
      <p:pic>
        <p:nvPicPr>
          <p:cNvPr id="9" name="Graphic 8" descr="Clipboard Mixed with solid fill">
            <a:extLst>
              <a:ext uri="{FF2B5EF4-FFF2-40B4-BE49-F238E27FC236}">
                <a16:creationId xmlns:a16="http://schemas.microsoft.com/office/drawing/2014/main" id="{EB68E2B2-6B82-4C18-8497-CBA7210943D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61685" y="1604067"/>
            <a:ext cx="914400" cy="914400"/>
          </a:xfrm>
          <a:prstGeom prst="rect">
            <a:avLst/>
          </a:prstGeom>
        </p:spPr>
      </p:pic>
      <p:pic>
        <p:nvPicPr>
          <p:cNvPr id="11" name="Graphic 10" descr="Gears with solid fill">
            <a:extLst>
              <a:ext uri="{FF2B5EF4-FFF2-40B4-BE49-F238E27FC236}">
                <a16:creationId xmlns:a16="http://schemas.microsoft.com/office/drawing/2014/main" id="{F2E8B01A-AD2F-4E65-A683-FB0ABB017D8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568056" y="3569339"/>
            <a:ext cx="914400" cy="914400"/>
          </a:xfrm>
          <a:prstGeom prst="rect">
            <a:avLst/>
          </a:prstGeom>
        </p:spPr>
      </p:pic>
      <p:pic>
        <p:nvPicPr>
          <p:cNvPr id="15" name="Graphic 14" descr="Badge with solid fill">
            <a:extLst>
              <a:ext uri="{FF2B5EF4-FFF2-40B4-BE49-F238E27FC236}">
                <a16:creationId xmlns:a16="http://schemas.microsoft.com/office/drawing/2014/main" id="{A9C0E000-3A67-4F69-8ED6-55C6966B57C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087758" y="1881089"/>
            <a:ext cx="442852" cy="442852"/>
          </a:xfrm>
          <a:prstGeom prst="rect">
            <a:avLst/>
          </a:prstGeom>
        </p:spPr>
      </p:pic>
      <p:pic>
        <p:nvPicPr>
          <p:cNvPr id="17" name="Graphic 16" descr="Badge 3 with solid fill">
            <a:extLst>
              <a:ext uri="{FF2B5EF4-FFF2-40B4-BE49-F238E27FC236}">
                <a16:creationId xmlns:a16="http://schemas.microsoft.com/office/drawing/2014/main" id="{0EDF77A3-FDE5-467F-A97C-E4F1FA56E6F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9833302" y="3295463"/>
            <a:ext cx="442852" cy="442852"/>
          </a:xfrm>
          <a:prstGeom prst="rect">
            <a:avLst/>
          </a:prstGeom>
        </p:spPr>
      </p:pic>
      <p:pic>
        <p:nvPicPr>
          <p:cNvPr id="19" name="Graphic 18" descr="Badge 1 with solid fill">
            <a:extLst>
              <a:ext uri="{FF2B5EF4-FFF2-40B4-BE49-F238E27FC236}">
                <a16:creationId xmlns:a16="http://schemas.microsoft.com/office/drawing/2014/main" id="{372EF543-7ED0-4C82-B339-182B297AA3D2}"/>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445425" y="3562191"/>
            <a:ext cx="442852" cy="442852"/>
          </a:xfrm>
          <a:prstGeom prst="rect">
            <a:avLst/>
          </a:prstGeom>
        </p:spPr>
      </p:pic>
      <p:pic>
        <p:nvPicPr>
          <p:cNvPr id="21" name="Graphic 20" descr="Badge 4 with solid fill">
            <a:extLst>
              <a:ext uri="{FF2B5EF4-FFF2-40B4-BE49-F238E27FC236}">
                <a16:creationId xmlns:a16="http://schemas.microsoft.com/office/drawing/2014/main" id="{B3C13710-E53A-4770-BB08-C37BE738AF2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8012696" y="4921201"/>
            <a:ext cx="442852" cy="442852"/>
          </a:xfrm>
          <a:prstGeom prst="rect">
            <a:avLst/>
          </a:prstGeom>
        </p:spPr>
      </p:pic>
      <p:pic>
        <p:nvPicPr>
          <p:cNvPr id="23" name="Graphic 22" descr="Network with solid fill">
            <a:extLst>
              <a:ext uri="{FF2B5EF4-FFF2-40B4-BE49-F238E27FC236}">
                <a16:creationId xmlns:a16="http://schemas.microsoft.com/office/drawing/2014/main" id="{93325477-B918-4508-AE7C-D4F960BD2E6F}"/>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8230431" y="3295463"/>
            <a:ext cx="914400" cy="914400"/>
          </a:xfrm>
          <a:prstGeom prst="rect">
            <a:avLst/>
          </a:prstGeom>
        </p:spPr>
      </p:pic>
    </p:spTree>
    <p:extLst>
      <p:ext uri="{BB962C8B-B14F-4D97-AF65-F5344CB8AC3E}">
        <p14:creationId xmlns:p14="http://schemas.microsoft.com/office/powerpoint/2010/main" val="2420462076"/>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Create a Language Understanding App</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18643" y="1560206"/>
            <a:ext cx="5435768" cy="2006600"/>
          </a:xfrm>
        </p:spPr>
        <p:txBody>
          <a:bodyPr/>
          <a:lstStyle/>
          <a:p>
            <a:r>
              <a:rPr lang="en-US" dirty="0"/>
              <a:t>Create intents</a:t>
            </a:r>
            <a:r>
              <a:rPr lang="zh-TW" altLang="en-US" dirty="0"/>
              <a:t> 主題 意境 範圍</a:t>
            </a:r>
            <a:endParaRPr lang="en-US" altLang="zh-TW" dirty="0"/>
          </a:p>
          <a:p>
            <a:r>
              <a:rPr lang="en-US" altLang="zh-TW" dirty="0"/>
              <a:t>--</a:t>
            </a:r>
            <a:r>
              <a:rPr lang="zh-TW" altLang="en-US" dirty="0">
                <a:solidFill>
                  <a:schemeClr val="tx1"/>
                </a:solidFill>
              </a:rPr>
              <a:t>問句 </a:t>
            </a:r>
            <a:r>
              <a:rPr lang="en-US" altLang="zh-TW" dirty="0">
                <a:solidFill>
                  <a:schemeClr val="tx1"/>
                </a:solidFill>
              </a:rPr>
              <a:t>utterance</a:t>
            </a:r>
            <a:br>
              <a:rPr lang="zh-TW" altLang="en-US" dirty="0"/>
            </a:br>
            <a:r>
              <a:rPr lang="zh-TW" altLang="en-US" dirty="0"/>
              <a:t> </a:t>
            </a:r>
            <a:endParaRPr lang="en-US" dirty="0"/>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24143" y="1560206"/>
            <a:ext cx="5435768" cy="2006600"/>
          </a:xfrm>
        </p:spPr>
        <p:txBody>
          <a:bodyPr/>
          <a:lstStyle/>
          <a:p>
            <a:r>
              <a:rPr lang="en-US" dirty="0"/>
              <a:t>Create entities</a:t>
            </a:r>
            <a:r>
              <a:rPr lang="zh-TW" altLang="en-US" dirty="0"/>
              <a:t> 詞彙 </a:t>
            </a:r>
            <a:endParaRPr lang="en-US" dirty="0"/>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52279" y="2864574"/>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057779" y="2864574"/>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
        <p:nvSpPr>
          <p:cNvPr id="15" name="Text Placeholder 4">
            <a:extLst>
              <a:ext uri="{FF2B5EF4-FFF2-40B4-BE49-F238E27FC236}">
                <a16:creationId xmlns:a16="http://schemas.microsoft.com/office/drawing/2014/main" id="{D1746AC6-8516-4C5B-A0DE-947A14BE4C68}"/>
              </a:ext>
            </a:extLst>
          </p:cNvPr>
          <p:cNvSpPr txBox="1">
            <a:spLocks/>
          </p:cNvSpPr>
          <p:nvPr/>
        </p:nvSpPr>
        <p:spPr>
          <a:xfrm>
            <a:off x="418643" y="3826129"/>
            <a:ext cx="5435768" cy="2006600"/>
          </a:xfrm>
          <a:prstGeom prst="rect">
            <a:avLst/>
          </a:prstGeom>
          <a:ln w="19050">
            <a:solidFill>
              <a:schemeClr val="tx2"/>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Test and publish a conversational app</a:t>
            </a:r>
          </a:p>
        </p:txBody>
      </p:sp>
      <p:grpSp>
        <p:nvGrpSpPr>
          <p:cNvPr id="27" name="Group 26" descr="Icon of three dots and outward pointing chevrons on left and right">
            <a:extLst>
              <a:ext uri="{FF2B5EF4-FFF2-40B4-BE49-F238E27FC236}">
                <a16:creationId xmlns:a16="http://schemas.microsoft.com/office/drawing/2014/main" id="{E98E1115-008A-418B-BD24-2946BDA2491D}"/>
              </a:ext>
            </a:extLst>
          </p:cNvPr>
          <p:cNvGrpSpPr/>
          <p:nvPr/>
        </p:nvGrpSpPr>
        <p:grpSpPr>
          <a:xfrm>
            <a:off x="5152279" y="5130497"/>
            <a:ext cx="702132" cy="702232"/>
            <a:chOff x="3088645" y="5729498"/>
            <a:chExt cx="648328" cy="648420"/>
          </a:xfrm>
        </p:grpSpPr>
        <p:grpSp>
          <p:nvGrpSpPr>
            <p:cNvPr id="28" name="Group 27">
              <a:extLst>
                <a:ext uri="{FF2B5EF4-FFF2-40B4-BE49-F238E27FC236}">
                  <a16:creationId xmlns:a16="http://schemas.microsoft.com/office/drawing/2014/main" id="{81CB4D76-5C3F-4BC8-BD6D-ED48B38C1F19}"/>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0" name="Freeform 5">
                <a:extLst>
                  <a:ext uri="{FF2B5EF4-FFF2-40B4-BE49-F238E27FC236}">
                    <a16:creationId xmlns:a16="http://schemas.microsoft.com/office/drawing/2014/main" id="{FD0DEB79-59C7-4474-86E9-0A574802239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4412E133-AB7B-4D70-B937-6AEA84283B7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9" name="Picture 28" descr="Icon of three dots and outward pointing chevrons on left and right">
              <a:extLst>
                <a:ext uri="{FF2B5EF4-FFF2-40B4-BE49-F238E27FC236}">
                  <a16:creationId xmlns:a16="http://schemas.microsoft.com/office/drawing/2014/main" id="{F4B64D45-F77F-4E95-8BB3-DB5E1CA0B88D}"/>
                </a:ext>
              </a:extLst>
            </p:cNvPr>
            <p:cNvPicPr>
              <a:picLocks noChangeAspect="1"/>
            </p:cNvPicPr>
            <p:nvPr/>
          </p:nvPicPr>
          <p:blipFill>
            <a:blip r:embed="rId3"/>
            <a:stretch>
              <a:fillRect/>
            </a:stretch>
          </p:blipFill>
          <p:spPr>
            <a:xfrm>
              <a:off x="3184209" y="5952822"/>
              <a:ext cx="457200" cy="201773"/>
            </a:xfrm>
            <a:prstGeom prst="rect">
              <a:avLst/>
            </a:prstGeom>
          </p:spPr>
        </p:pic>
      </p:grpSp>
      <p:sp>
        <p:nvSpPr>
          <p:cNvPr id="32" name="Text Placeholder 4">
            <a:extLst>
              <a:ext uri="{FF2B5EF4-FFF2-40B4-BE49-F238E27FC236}">
                <a16:creationId xmlns:a16="http://schemas.microsoft.com/office/drawing/2014/main" id="{EB469057-CD60-4372-A5C4-44F14F4F1DEE}"/>
              </a:ext>
            </a:extLst>
          </p:cNvPr>
          <p:cNvSpPr txBox="1">
            <a:spLocks/>
          </p:cNvSpPr>
          <p:nvPr/>
        </p:nvSpPr>
        <p:spPr>
          <a:xfrm>
            <a:off x="6324143" y="3826129"/>
            <a:ext cx="5435768" cy="2006600"/>
          </a:xfrm>
          <a:prstGeom prst="rect">
            <a:avLst/>
          </a:prstGeom>
          <a:ln w="19050">
            <a:solidFill>
              <a:schemeClr val="tx2"/>
            </a:solidFill>
          </a:ln>
        </p:spPr>
        <p:txBody>
          <a:bodyPr vert="horz" wrap="square" lIns="182880" tIns="137160" rIns="182880" bIns="91440" rtlCol="0">
            <a:noAutofit/>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000" kern="1200" spc="-49" baseline="0">
                <a:solidFill>
                  <a:schemeClr val="tx1"/>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18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dirty="0"/>
              <a:t>Use Active Learning to improve predictions</a:t>
            </a:r>
          </a:p>
        </p:txBody>
      </p:sp>
      <p:grpSp>
        <p:nvGrpSpPr>
          <p:cNvPr id="33" name="Group 32" descr="Icon of three dots and outward pointing chevrons on left and right">
            <a:extLst>
              <a:ext uri="{FF2B5EF4-FFF2-40B4-BE49-F238E27FC236}">
                <a16:creationId xmlns:a16="http://schemas.microsoft.com/office/drawing/2014/main" id="{25399FE6-8FFC-41C0-9424-FB2F4F97B11A}"/>
              </a:ext>
            </a:extLst>
          </p:cNvPr>
          <p:cNvGrpSpPr/>
          <p:nvPr/>
        </p:nvGrpSpPr>
        <p:grpSpPr>
          <a:xfrm>
            <a:off x="11057779" y="5130497"/>
            <a:ext cx="702132" cy="702232"/>
            <a:chOff x="3088645" y="5729498"/>
            <a:chExt cx="648328" cy="648420"/>
          </a:xfrm>
        </p:grpSpPr>
        <p:grpSp>
          <p:nvGrpSpPr>
            <p:cNvPr id="34" name="Group 33">
              <a:extLst>
                <a:ext uri="{FF2B5EF4-FFF2-40B4-BE49-F238E27FC236}">
                  <a16:creationId xmlns:a16="http://schemas.microsoft.com/office/drawing/2014/main" id="{3EDD9769-CA06-4C7E-AA9E-E419336322F0}"/>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36" name="Freeform 5">
                <a:extLst>
                  <a:ext uri="{FF2B5EF4-FFF2-40B4-BE49-F238E27FC236}">
                    <a16:creationId xmlns:a16="http://schemas.microsoft.com/office/drawing/2014/main" id="{F1AFF2D0-6F70-482A-BC5F-172012CCAAD8}"/>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7" name="Freeform 6">
                <a:extLst>
                  <a:ext uri="{FF2B5EF4-FFF2-40B4-BE49-F238E27FC236}">
                    <a16:creationId xmlns:a16="http://schemas.microsoft.com/office/drawing/2014/main" id="{0151B41E-974C-4770-918A-118817FEADB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5" name="Picture 34" descr="Icon of three dots and outward pointing chevrons on left and right">
              <a:extLst>
                <a:ext uri="{FF2B5EF4-FFF2-40B4-BE49-F238E27FC236}">
                  <a16:creationId xmlns:a16="http://schemas.microsoft.com/office/drawing/2014/main" id="{D43CC62D-0B07-4EEF-892A-1A80C6995947}"/>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7005833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2: Publishing and Using a Language Understanding App</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948106190"/>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Publishing Configuration Options</a:t>
            </a:r>
          </a:p>
        </p:txBody>
      </p:sp>
      <p:sp>
        <p:nvSpPr>
          <p:cNvPr id="5" name="Content Placeholder 4">
            <a:extLst>
              <a:ext uri="{FF2B5EF4-FFF2-40B4-BE49-F238E27FC236}">
                <a16:creationId xmlns:a16="http://schemas.microsoft.com/office/drawing/2014/main" id="{F4951897-6AA6-4945-B9E9-02408B358409}"/>
              </a:ext>
            </a:extLst>
          </p:cNvPr>
          <p:cNvSpPr>
            <a:spLocks noGrp="1"/>
          </p:cNvSpPr>
          <p:nvPr>
            <p:ph sz="quarter" idx="10"/>
          </p:nvPr>
        </p:nvSpPr>
        <p:spPr>
          <a:xfrm>
            <a:off x="419100" y="1456897"/>
            <a:ext cx="11340811" cy="3103414"/>
          </a:xfrm>
        </p:spPr>
        <p:txBody>
          <a:bodyPr/>
          <a:lstStyle/>
          <a:p>
            <a:r>
              <a:rPr lang="en-US" dirty="0"/>
              <a:t>Publishing slot:</a:t>
            </a:r>
          </a:p>
          <a:p>
            <a:pPr marL="342900" lvl="1" indent="-342900">
              <a:buFont typeface="Arial" panose="020B0604020202020204" pitchFamily="34" charset="0"/>
              <a:buChar char="•"/>
            </a:pPr>
            <a:r>
              <a:rPr lang="en-US" dirty="0"/>
              <a:t>Use </a:t>
            </a:r>
            <a:r>
              <a:rPr lang="en-US" b="1" dirty="0"/>
              <a:t>Staging</a:t>
            </a:r>
            <a:r>
              <a:rPr lang="en-US" dirty="0"/>
              <a:t> to test new versions, and </a:t>
            </a:r>
            <a:r>
              <a:rPr lang="en-US" b="1" dirty="0"/>
              <a:t>Production</a:t>
            </a:r>
            <a:r>
              <a:rPr lang="en-US" dirty="0"/>
              <a:t> for live versions</a:t>
            </a:r>
          </a:p>
          <a:p>
            <a:r>
              <a:rPr lang="en-US" dirty="0"/>
              <a:t>Publish Settings:</a:t>
            </a:r>
          </a:p>
          <a:p>
            <a:pPr marL="342900" lvl="1" indent="-342900">
              <a:buFont typeface="Arial" panose="020B0604020202020204" pitchFamily="34" charset="0"/>
              <a:buChar char="•"/>
            </a:pPr>
            <a:r>
              <a:rPr lang="en-US" b="1" dirty="0"/>
              <a:t>Sentiment Analysis</a:t>
            </a:r>
            <a:r>
              <a:rPr lang="en-US" dirty="0"/>
              <a:t>: Includes a sentiment score from 0 (negative) to 1 (positive) in prediction</a:t>
            </a:r>
          </a:p>
          <a:p>
            <a:pPr marL="342900" lvl="1" indent="-342900">
              <a:buFont typeface="Arial" panose="020B0604020202020204" pitchFamily="34" charset="0"/>
              <a:buChar char="•"/>
            </a:pPr>
            <a:r>
              <a:rPr lang="en-US" b="1" dirty="0"/>
              <a:t>Spelling Correction</a:t>
            </a:r>
            <a:r>
              <a:rPr lang="en-US" dirty="0"/>
              <a:t>: Uses </a:t>
            </a:r>
            <a:r>
              <a:rPr lang="en-US" i="1" dirty="0"/>
              <a:t>Bing Spell Check </a:t>
            </a:r>
            <a:r>
              <a:rPr lang="en-US" dirty="0"/>
              <a:t>to correct input utterance before prediction</a:t>
            </a:r>
          </a:p>
          <a:p>
            <a:pPr marL="342900" lvl="1" indent="-342900">
              <a:buFont typeface="Arial" panose="020B0604020202020204" pitchFamily="34" charset="0"/>
              <a:buChar char="•"/>
            </a:pPr>
            <a:r>
              <a:rPr lang="en-US" b="1" dirty="0"/>
              <a:t>Speech Priming</a:t>
            </a:r>
            <a:r>
              <a:rPr lang="en-US" dirty="0"/>
              <a:t>: Sends the model to Speech service for improved intent recognition from spoken input</a:t>
            </a:r>
            <a:endParaRPr lang="en-US" b="1" dirty="0"/>
          </a:p>
        </p:txBody>
      </p:sp>
    </p:spTree>
    <p:extLst>
      <p:ext uri="{BB962C8B-B14F-4D97-AF65-F5344CB8AC3E}">
        <p14:creationId xmlns:p14="http://schemas.microsoft.com/office/powerpoint/2010/main" val="150242806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6F20F912-DF81-4089-9720-0757FBD43E03}"/>
              </a:ext>
            </a:extLst>
          </p:cNvPr>
          <p:cNvSpPr/>
          <p:nvPr/>
        </p:nvSpPr>
        <p:spPr bwMode="auto">
          <a:xfrm>
            <a:off x="5803976" y="1040335"/>
            <a:ext cx="5955935" cy="530571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3A5E04DC-72B9-49CA-AF83-44D0D5AD2930}"/>
              </a:ext>
            </a:extLst>
          </p:cNvPr>
          <p:cNvSpPr>
            <a:spLocks noGrp="1"/>
          </p:cNvSpPr>
          <p:nvPr>
            <p:ph type="title"/>
          </p:nvPr>
        </p:nvSpPr>
        <p:spPr/>
        <p:txBody>
          <a:bodyPr/>
          <a:lstStyle/>
          <a:p>
            <a:r>
              <a:rPr lang="en-US" dirty="0"/>
              <a:t>Processing Predictions</a:t>
            </a:r>
          </a:p>
        </p:txBody>
      </p:sp>
      <p:sp>
        <p:nvSpPr>
          <p:cNvPr id="3" name="Content Placeholder 2">
            <a:extLst>
              <a:ext uri="{FF2B5EF4-FFF2-40B4-BE49-F238E27FC236}">
                <a16:creationId xmlns:a16="http://schemas.microsoft.com/office/drawing/2014/main" id="{B4A315D9-9ACE-4BC6-8799-C85D01E87EE3}"/>
              </a:ext>
            </a:extLst>
          </p:cNvPr>
          <p:cNvSpPr>
            <a:spLocks noGrp="1"/>
          </p:cNvSpPr>
          <p:nvPr>
            <p:ph sz="quarter" idx="10"/>
          </p:nvPr>
        </p:nvSpPr>
        <p:spPr>
          <a:xfrm>
            <a:off x="419100" y="1456897"/>
            <a:ext cx="5083177" cy="4642296"/>
          </a:xfrm>
        </p:spPr>
        <p:txBody>
          <a:bodyPr/>
          <a:lstStyle/>
          <a:p>
            <a:r>
              <a:rPr lang="en-US" dirty="0"/>
              <a:t>Submit a request to a published slot, specifying:</a:t>
            </a:r>
          </a:p>
          <a:p>
            <a:pPr marL="342900" lvl="1" indent="-342900">
              <a:buFont typeface="Arial" panose="020B0604020202020204" pitchFamily="34" charset="0"/>
              <a:buChar char="•"/>
            </a:pPr>
            <a:r>
              <a:rPr lang="en-US" b="1" dirty="0"/>
              <a:t>query</a:t>
            </a:r>
            <a:r>
              <a:rPr lang="en-US" dirty="0"/>
              <a:t> – utterance text</a:t>
            </a:r>
          </a:p>
          <a:p>
            <a:pPr marL="342900" lvl="1" indent="-342900">
              <a:buFont typeface="Arial" panose="020B0604020202020204" pitchFamily="34" charset="0"/>
              <a:buChar char="•"/>
            </a:pPr>
            <a:r>
              <a:rPr lang="en-US" b="1" dirty="0"/>
              <a:t>show-all-intents</a:t>
            </a:r>
            <a:r>
              <a:rPr lang="en-US" dirty="0"/>
              <a:t> – set </a:t>
            </a:r>
            <a:r>
              <a:rPr lang="en-US" i="1" dirty="0"/>
              <a:t>true</a:t>
            </a:r>
            <a:r>
              <a:rPr lang="en-US" dirty="0"/>
              <a:t> to return all intents (in addition to the top intent)</a:t>
            </a:r>
          </a:p>
          <a:p>
            <a:pPr marL="342900" lvl="1" indent="-342900">
              <a:buFont typeface="Arial" panose="020B0604020202020204" pitchFamily="34" charset="0"/>
              <a:buChar char="•"/>
            </a:pPr>
            <a:r>
              <a:rPr lang="en-US" b="1" dirty="0"/>
              <a:t>verbose</a:t>
            </a:r>
            <a:r>
              <a:rPr lang="en-US" dirty="0"/>
              <a:t> – set </a:t>
            </a:r>
            <a:r>
              <a:rPr lang="en-US" i="1" dirty="0"/>
              <a:t>true</a:t>
            </a:r>
            <a:r>
              <a:rPr lang="en-US" dirty="0"/>
              <a:t> if you want to include additional metadata (for example, start index and length of entity strings)</a:t>
            </a:r>
          </a:p>
          <a:p>
            <a:pPr marL="342900" lvl="1" indent="-342900">
              <a:buFont typeface="Arial" panose="020B0604020202020204" pitchFamily="34" charset="0"/>
              <a:buChar char="•"/>
            </a:pPr>
            <a:r>
              <a:rPr lang="en-US" b="1" dirty="0"/>
              <a:t>log</a:t>
            </a:r>
            <a:r>
              <a:rPr lang="en-US" dirty="0"/>
              <a:t> – set </a:t>
            </a:r>
            <a:r>
              <a:rPr lang="en-US" i="1" dirty="0"/>
              <a:t>true</a:t>
            </a:r>
            <a:r>
              <a:rPr lang="en-US" dirty="0"/>
              <a:t> to record queries in prediction resource (for use in Active Learning)</a:t>
            </a:r>
          </a:p>
          <a:p>
            <a:pPr marL="342900" lvl="1" indent="-34290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2901BADF-4454-49E7-8D3A-6296FA0300F1}"/>
              </a:ext>
            </a:extLst>
          </p:cNvPr>
          <p:cNvSpPr txBox="1"/>
          <p:nvPr/>
        </p:nvSpPr>
        <p:spPr>
          <a:xfrm>
            <a:off x="6039421" y="1229368"/>
            <a:ext cx="5418791" cy="4995214"/>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"query": "What's the time in Edinburgh?",</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"prediction":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topIntent</a:t>
            </a: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GetTime</a:t>
            </a:r>
            <a:r>
              <a:rPr lang="en-US" sz="16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"intents":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err="1">
                <a:gradFill>
                  <a:gsLst>
                    <a:gs pos="2917">
                      <a:schemeClr val="tx1"/>
                    </a:gs>
                    <a:gs pos="30000">
                      <a:schemeClr val="tx1"/>
                    </a:gs>
                  </a:gsLst>
                  <a:lin ang="5400000" scaled="0"/>
                </a:gradFill>
                <a:latin typeface="Consolas" panose="020B0609020204030204" pitchFamily="49" charset="0"/>
              </a:rPr>
              <a:t>GetTime</a:t>
            </a:r>
            <a:r>
              <a:rPr lang="en-US" sz="16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"score": 0.9978</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a:solidFill>
                  <a:schemeClr val="accent6">
                    <a:lumMod val="75000"/>
                  </a:schemeClr>
                </a:soli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a:solidFill>
                  <a:schemeClr val="accent6">
                    <a:lumMod val="75000"/>
                  </a:schemeClr>
                </a:solidFill>
                <a:latin typeface="Consolas" panose="020B0609020204030204" pitchFamily="49" charset="0"/>
              </a:rPr>
              <a:t>Any other predicted intents with scores</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"entities":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"location": ["Edinburgh"]</a:t>
            </a:r>
            <a:r>
              <a:rPr lang="en-US" sz="1600" dirty="0">
                <a:solidFill>
                  <a:schemeClr val="accent6">
                    <a:lumMod val="75000"/>
                  </a:schemeClr>
                </a:solidFill>
                <a:latin typeface="Consolas" panose="020B0609020204030204" pitchFamily="49" charset="0"/>
              </a:rPr>
              <a:t>,</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r>
              <a:rPr lang="en-US" sz="1600" dirty="0">
                <a:solidFill>
                  <a:schemeClr val="accent6">
                    <a:lumMod val="75000"/>
                  </a:schemeClr>
                </a:solidFill>
                <a:latin typeface="Consolas" panose="020B0609020204030204" pitchFamily="49" charset="0"/>
              </a:rPr>
              <a:t>Any other predicted entities</a:t>
            </a:r>
            <a:endParaRPr lang="en-US" sz="1600" dirty="0">
              <a:gradFill>
                <a:gsLst>
                  <a:gs pos="2917">
                    <a:schemeClr val="tx1"/>
                  </a:gs>
                  <a:gs pos="30000">
                    <a:schemeClr val="tx1"/>
                  </a:gs>
                </a:gsLst>
                <a:lin ang="5400000" scaled="0"/>
              </a:gradFill>
              <a:latin typeface="Consolas" panose="020B0609020204030204" pitchFamily="49" charset="0"/>
            </a:endParaRP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600" dirty="0">
                <a:gradFill>
                  <a:gsLst>
                    <a:gs pos="2917">
                      <a:schemeClr val="tx1"/>
                    </a:gs>
                    <a:gs pos="30000">
                      <a:schemeClr val="tx1"/>
                    </a:gs>
                  </a:gsLst>
                  <a:lin ang="5400000" scaled="0"/>
                </a:gradFill>
                <a:latin typeface="Consolas" panose="020B0609020204030204" pitchFamily="49" charset="0"/>
              </a:rPr>
              <a:t>} </a:t>
            </a:r>
          </a:p>
        </p:txBody>
      </p:sp>
      <p:sp>
        <p:nvSpPr>
          <p:cNvPr id="7" name="Speech Bubble: Rectangle 6">
            <a:extLst>
              <a:ext uri="{FF2B5EF4-FFF2-40B4-BE49-F238E27FC236}">
                <a16:creationId xmlns:a16="http://schemas.microsoft.com/office/drawing/2014/main" id="{2242B1B5-9F81-450B-A4D6-21369450B404}"/>
              </a:ext>
            </a:extLst>
          </p:cNvPr>
          <p:cNvSpPr/>
          <p:nvPr/>
        </p:nvSpPr>
        <p:spPr bwMode="auto">
          <a:xfrm>
            <a:off x="9748998" y="1977749"/>
            <a:ext cx="2246358" cy="712817"/>
          </a:xfrm>
          <a:prstGeom prst="wedgeRectCallout">
            <a:avLst>
              <a:gd name="adj1" fmla="val -74694"/>
              <a:gd name="adj2" fmla="val 5363"/>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Highest scoring intent</a:t>
            </a:r>
          </a:p>
        </p:txBody>
      </p:sp>
      <p:sp>
        <p:nvSpPr>
          <p:cNvPr id="8" name="Speech Bubble: Rectangle 7">
            <a:extLst>
              <a:ext uri="{FF2B5EF4-FFF2-40B4-BE49-F238E27FC236}">
                <a16:creationId xmlns:a16="http://schemas.microsoft.com/office/drawing/2014/main" id="{352B7482-1A41-4305-83E6-1EB89105AF28}"/>
              </a:ext>
            </a:extLst>
          </p:cNvPr>
          <p:cNvSpPr/>
          <p:nvPr/>
        </p:nvSpPr>
        <p:spPr bwMode="auto">
          <a:xfrm>
            <a:off x="9544341" y="683926"/>
            <a:ext cx="2246358" cy="712817"/>
          </a:xfrm>
          <a:prstGeom prst="wedgeRectCallout">
            <a:avLst>
              <a:gd name="adj1" fmla="val -62263"/>
              <a:gd name="adj2" fmla="val 86018"/>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Query text is included in response</a:t>
            </a:r>
          </a:p>
        </p:txBody>
      </p:sp>
      <p:sp>
        <p:nvSpPr>
          <p:cNvPr id="9" name="Speech Bubble: Rectangle 8">
            <a:extLst>
              <a:ext uri="{FF2B5EF4-FFF2-40B4-BE49-F238E27FC236}">
                <a16:creationId xmlns:a16="http://schemas.microsoft.com/office/drawing/2014/main" id="{C39CFE5E-C6D6-4C1C-9A9D-409288B82F6C}"/>
              </a:ext>
            </a:extLst>
          </p:cNvPr>
          <p:cNvSpPr/>
          <p:nvPr/>
        </p:nvSpPr>
        <p:spPr bwMode="auto">
          <a:xfrm>
            <a:off x="9171377" y="2806531"/>
            <a:ext cx="2682970" cy="712817"/>
          </a:xfrm>
          <a:prstGeom prst="wedgeRectCallout">
            <a:avLst>
              <a:gd name="adj1" fmla="val -81342"/>
              <a:gd name="adj2" fmla="val -44566"/>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All possible intents and their scores (if requested)</a:t>
            </a:r>
          </a:p>
        </p:txBody>
      </p:sp>
      <p:sp>
        <p:nvSpPr>
          <p:cNvPr id="10" name="Speech Bubble: Rectangle 9">
            <a:extLst>
              <a:ext uri="{FF2B5EF4-FFF2-40B4-BE49-F238E27FC236}">
                <a16:creationId xmlns:a16="http://schemas.microsoft.com/office/drawing/2014/main" id="{99709844-82EE-4E99-93FA-4C58FB903263}"/>
              </a:ext>
            </a:extLst>
          </p:cNvPr>
          <p:cNvSpPr/>
          <p:nvPr/>
        </p:nvSpPr>
        <p:spPr bwMode="auto">
          <a:xfrm>
            <a:off x="9124159" y="4038685"/>
            <a:ext cx="2682970" cy="458088"/>
          </a:xfrm>
          <a:prstGeom prst="wedgeRectCallout">
            <a:avLst>
              <a:gd name="adj1" fmla="val -83179"/>
              <a:gd name="adj2" fmla="val 28346"/>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Entities detected</a:t>
            </a:r>
          </a:p>
        </p:txBody>
      </p:sp>
      <p:sp>
        <p:nvSpPr>
          <p:cNvPr id="11" name="Speech Bubble: Rectangle 10">
            <a:extLst>
              <a:ext uri="{FF2B5EF4-FFF2-40B4-BE49-F238E27FC236}">
                <a16:creationId xmlns:a16="http://schemas.microsoft.com/office/drawing/2014/main" id="{2049E5CF-7632-43C1-80C7-FC449997A20E}"/>
              </a:ext>
            </a:extLst>
          </p:cNvPr>
          <p:cNvSpPr/>
          <p:nvPr/>
        </p:nvSpPr>
        <p:spPr bwMode="auto">
          <a:xfrm>
            <a:off x="10135606" y="4605451"/>
            <a:ext cx="1926004" cy="894432"/>
          </a:xfrm>
          <a:prstGeom prst="wedgeRectCallout">
            <a:avLst>
              <a:gd name="adj1" fmla="val -73798"/>
              <a:gd name="adj2" fmla="val -37480"/>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list of instance values of this entity</a:t>
            </a:r>
          </a:p>
        </p:txBody>
      </p:sp>
      <p:sp>
        <p:nvSpPr>
          <p:cNvPr id="12" name="Speech Bubble: Rectangle 11">
            <a:extLst>
              <a:ext uri="{FF2B5EF4-FFF2-40B4-BE49-F238E27FC236}">
                <a16:creationId xmlns:a16="http://schemas.microsoft.com/office/drawing/2014/main" id="{5659F293-1ADB-4760-BF8A-31807251AB09}"/>
              </a:ext>
            </a:extLst>
          </p:cNvPr>
          <p:cNvSpPr/>
          <p:nvPr/>
        </p:nvSpPr>
        <p:spPr bwMode="auto">
          <a:xfrm>
            <a:off x="5328403" y="4385705"/>
            <a:ext cx="1186592" cy="851441"/>
          </a:xfrm>
          <a:prstGeom prst="wedgeRectCallout">
            <a:avLst>
              <a:gd name="adj1" fmla="val 87554"/>
              <a:gd name="adj2" fmla="val -4820"/>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Name of detected entity</a:t>
            </a:r>
          </a:p>
        </p:txBody>
      </p:sp>
    </p:spTree>
    <p:extLst>
      <p:ext uri="{BB962C8B-B14F-4D97-AF65-F5344CB8AC3E}">
        <p14:creationId xmlns:p14="http://schemas.microsoft.com/office/powerpoint/2010/main" val="320189707"/>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Create a Language Understanding Client Application</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Use the SDK to submit an utterance</a:t>
            </a:r>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71667" y="2063947"/>
            <a:ext cx="5435768" cy="2006600"/>
          </a:xfrm>
        </p:spPr>
        <p:txBody>
          <a:bodyPr/>
          <a:lstStyle/>
          <a:p>
            <a:r>
              <a:rPr lang="en-US" dirty="0"/>
              <a:t>Process the resulting prediction</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105303" y="3368315"/>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1411985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raphic 12" descr="Server with solid fill">
            <a:extLst>
              <a:ext uri="{FF2B5EF4-FFF2-40B4-BE49-F238E27FC236}">
                <a16:creationId xmlns:a16="http://schemas.microsoft.com/office/drawing/2014/main" id="{A68BF12F-62CF-4C3E-A35C-B500B593CF9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483934" y="5350203"/>
            <a:ext cx="914400" cy="914400"/>
          </a:xfrm>
          <a:prstGeom prst="rect">
            <a:avLst/>
          </a:prstGeom>
        </p:spPr>
      </p:pic>
      <p:sp>
        <p:nvSpPr>
          <p:cNvPr id="7" name="Title 6">
            <a:extLst>
              <a:ext uri="{FF2B5EF4-FFF2-40B4-BE49-F238E27FC236}">
                <a16:creationId xmlns:a16="http://schemas.microsoft.com/office/drawing/2014/main" id="{B8FC6832-C1D5-4915-9337-2360F8D732BE}"/>
              </a:ext>
            </a:extLst>
          </p:cNvPr>
          <p:cNvSpPr>
            <a:spLocks noGrp="1"/>
          </p:cNvSpPr>
          <p:nvPr>
            <p:ph type="title"/>
          </p:nvPr>
        </p:nvSpPr>
        <p:spPr/>
        <p:txBody>
          <a:bodyPr/>
          <a:lstStyle/>
          <a:p>
            <a:r>
              <a:rPr lang="en-US" dirty="0"/>
              <a:t>Using a Container</a:t>
            </a:r>
          </a:p>
        </p:txBody>
      </p:sp>
      <p:pic>
        <p:nvPicPr>
          <p:cNvPr id="9" name="Content Placeholder 8" descr="Box with solid fill">
            <a:extLst>
              <a:ext uri="{FF2B5EF4-FFF2-40B4-BE49-F238E27FC236}">
                <a16:creationId xmlns:a16="http://schemas.microsoft.com/office/drawing/2014/main" id="{33AFB490-52D7-49F9-ACA3-5218BDD0DB9D}"/>
              </a:ext>
            </a:extLst>
          </p:cNvPr>
          <p:cNvPicPr>
            <a:picLocks noGrp="1" noChangeAspect="1"/>
          </p:cNvPicPr>
          <p:nvPr>
            <p:ph sz="quarter" idx="10"/>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3934" y="4875930"/>
            <a:ext cx="914400" cy="914400"/>
          </a:xfrm>
        </p:spPr>
      </p:pic>
      <p:pic>
        <p:nvPicPr>
          <p:cNvPr id="2" name="Graphic 1" descr="Browser window with solid fill">
            <a:extLst>
              <a:ext uri="{FF2B5EF4-FFF2-40B4-BE49-F238E27FC236}">
                <a16:creationId xmlns:a16="http://schemas.microsoft.com/office/drawing/2014/main" id="{7D19ED7B-EF3D-43AC-85B8-14E94C8B0E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637549" y="4798006"/>
            <a:ext cx="1070247" cy="1070247"/>
          </a:xfrm>
          <a:prstGeom prst="rect">
            <a:avLst/>
          </a:prstGeom>
        </p:spPr>
      </p:pic>
      <p:pic>
        <p:nvPicPr>
          <p:cNvPr id="3" name="Graphic 2">
            <a:extLst>
              <a:ext uri="{FF2B5EF4-FFF2-40B4-BE49-F238E27FC236}">
                <a16:creationId xmlns:a16="http://schemas.microsoft.com/office/drawing/2014/main" id="{E72609EC-7868-45DE-9A61-3F4DC06F00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224328" y="1476809"/>
            <a:ext cx="1379330" cy="814734"/>
          </a:xfrm>
          <a:prstGeom prst="rect">
            <a:avLst/>
          </a:prstGeom>
        </p:spPr>
      </p:pic>
      <p:pic>
        <p:nvPicPr>
          <p:cNvPr id="11" name="Graphic 10" descr="Open folder with solid fill">
            <a:extLst>
              <a:ext uri="{FF2B5EF4-FFF2-40B4-BE49-F238E27FC236}">
                <a16:creationId xmlns:a16="http://schemas.microsoft.com/office/drawing/2014/main" id="{3A172790-26E7-45E2-9F21-E751B24BFD5C}"/>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154005" y="1426976"/>
            <a:ext cx="914400" cy="914400"/>
          </a:xfrm>
          <a:prstGeom prst="rect">
            <a:avLst/>
          </a:prstGeom>
        </p:spPr>
      </p:pic>
      <p:cxnSp>
        <p:nvCxnSpPr>
          <p:cNvPr id="15" name="Straight Arrow Connector 14">
            <a:extLst>
              <a:ext uri="{FF2B5EF4-FFF2-40B4-BE49-F238E27FC236}">
                <a16:creationId xmlns:a16="http://schemas.microsoft.com/office/drawing/2014/main" id="{938F191F-5FEB-4214-9E75-B50B01F32046}"/>
              </a:ext>
            </a:extLst>
          </p:cNvPr>
          <p:cNvCxnSpPr>
            <a:cxnSpLocks/>
            <a:stCxn id="2" idx="3"/>
            <a:endCxn id="9" idx="1"/>
          </p:cNvCxnSpPr>
          <p:nvPr/>
        </p:nvCxnSpPr>
        <p:spPr>
          <a:xfrm>
            <a:off x="8707796" y="5333130"/>
            <a:ext cx="776138" cy="0"/>
          </a:xfrm>
          <a:prstGeom prst="straightConnector1">
            <a:avLst/>
          </a:prstGeom>
          <a:ln w="57150">
            <a:solidFill>
              <a:schemeClr val="accent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4">
            <a:extLst>
              <a:ext uri="{FF2B5EF4-FFF2-40B4-BE49-F238E27FC236}">
                <a16:creationId xmlns:a16="http://schemas.microsoft.com/office/drawing/2014/main" id="{3DB21DFD-473F-4816-8483-EA3D5D766082}"/>
              </a:ext>
            </a:extLst>
          </p:cNvPr>
          <p:cNvCxnSpPr>
            <a:cxnSpLocks/>
            <a:stCxn id="3" idx="2"/>
            <a:endCxn id="9" idx="0"/>
          </p:cNvCxnSpPr>
          <p:nvPr/>
        </p:nvCxnSpPr>
        <p:spPr>
          <a:xfrm rot="16200000" flipH="1">
            <a:off x="7635370" y="2570165"/>
            <a:ext cx="2584387" cy="2027141"/>
          </a:xfrm>
          <a:prstGeom prst="bentConnector3">
            <a:avLst>
              <a:gd name="adj1" fmla="val 92797"/>
            </a:avLst>
          </a:prstGeom>
          <a:ln w="57150">
            <a:solidFill>
              <a:schemeClr val="accent1"/>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4">
            <a:extLst>
              <a:ext uri="{FF2B5EF4-FFF2-40B4-BE49-F238E27FC236}">
                <a16:creationId xmlns:a16="http://schemas.microsoft.com/office/drawing/2014/main" id="{669E8124-BDB0-44E9-B260-152DB81B522F}"/>
              </a:ext>
            </a:extLst>
          </p:cNvPr>
          <p:cNvCxnSpPr>
            <a:cxnSpLocks/>
            <a:stCxn id="32" idx="0"/>
            <a:endCxn id="11" idx="2"/>
          </p:cNvCxnSpPr>
          <p:nvPr/>
        </p:nvCxnSpPr>
        <p:spPr>
          <a:xfrm rot="5400000" flipH="1" flipV="1">
            <a:off x="9778430" y="2685699"/>
            <a:ext cx="1177098" cy="488452"/>
          </a:xfrm>
          <a:prstGeom prst="bentConnector3">
            <a:avLst>
              <a:gd name="adj1" fmla="val 50000"/>
            </a:avLst>
          </a:prstGeom>
          <a:ln w="57150">
            <a:solidFill>
              <a:schemeClr val="accent3"/>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D935A461-9AD4-4FEA-945E-09FCFAF87B61}"/>
              </a:ext>
            </a:extLst>
          </p:cNvPr>
          <p:cNvSpPr txBox="1"/>
          <p:nvPr/>
        </p:nvSpPr>
        <p:spPr>
          <a:xfrm>
            <a:off x="9171116" y="6036992"/>
            <a:ext cx="1534716" cy="489365"/>
          </a:xfrm>
          <a:prstGeom prst="rect">
            <a:avLst/>
          </a:prstGeom>
          <a:noFill/>
        </p:spPr>
        <p:txBody>
          <a:bodyPr wrap="non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Container host</a:t>
            </a:r>
          </a:p>
        </p:txBody>
      </p:sp>
      <p:sp>
        <p:nvSpPr>
          <p:cNvPr id="25" name="TextBox 24">
            <a:extLst>
              <a:ext uri="{FF2B5EF4-FFF2-40B4-BE49-F238E27FC236}">
                <a16:creationId xmlns:a16="http://schemas.microsoft.com/office/drawing/2014/main" id="{833DEE0A-4C18-46CB-B849-802B224EB2FC}"/>
              </a:ext>
            </a:extLst>
          </p:cNvPr>
          <p:cNvSpPr txBox="1"/>
          <p:nvPr/>
        </p:nvSpPr>
        <p:spPr>
          <a:xfrm>
            <a:off x="10567953" y="2662063"/>
            <a:ext cx="1532720"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Download LUIS container image</a:t>
            </a:r>
          </a:p>
        </p:txBody>
      </p:sp>
      <p:pic>
        <p:nvPicPr>
          <p:cNvPr id="27" name="Graphic 26" descr="Badge with solid fill">
            <a:extLst>
              <a:ext uri="{FF2B5EF4-FFF2-40B4-BE49-F238E27FC236}">
                <a16:creationId xmlns:a16="http://schemas.microsoft.com/office/drawing/2014/main" id="{E28FE2DF-9D29-4FEB-84E9-D23E3DD894C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821778" y="2540029"/>
            <a:ext cx="497692" cy="497692"/>
          </a:xfrm>
          <a:prstGeom prst="rect">
            <a:avLst/>
          </a:prstGeom>
        </p:spPr>
      </p:pic>
      <p:pic>
        <p:nvPicPr>
          <p:cNvPr id="31" name="Graphic 30" descr="Badge 1 with solid fill">
            <a:extLst>
              <a:ext uri="{FF2B5EF4-FFF2-40B4-BE49-F238E27FC236}">
                <a16:creationId xmlns:a16="http://schemas.microsoft.com/office/drawing/2014/main" id="{53C98D6F-1C33-47A2-87A7-65934D84BE51}"/>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690080" y="2329953"/>
            <a:ext cx="497692" cy="497692"/>
          </a:xfrm>
          <a:prstGeom prst="rect">
            <a:avLst/>
          </a:prstGeom>
        </p:spPr>
      </p:pic>
      <p:sp>
        <p:nvSpPr>
          <p:cNvPr id="35" name="TextBox 34">
            <a:extLst>
              <a:ext uri="{FF2B5EF4-FFF2-40B4-BE49-F238E27FC236}">
                <a16:creationId xmlns:a16="http://schemas.microsoft.com/office/drawing/2014/main" id="{F9CA0D89-25E8-4970-960D-F3BCC8030852}"/>
              </a:ext>
            </a:extLst>
          </p:cNvPr>
          <p:cNvSpPr txBox="1"/>
          <p:nvPr/>
        </p:nvSpPr>
        <p:spPr>
          <a:xfrm>
            <a:off x="9045792" y="2093733"/>
            <a:ext cx="3221698" cy="276999"/>
          </a:xfrm>
          <a:prstGeom prst="rect">
            <a:avLst/>
          </a:prstGeom>
          <a:noFill/>
        </p:spPr>
        <p:txBody>
          <a:bodyPr wrap="square">
            <a:spAutoFit/>
          </a:bodyPr>
          <a:lstStyle/>
          <a:p>
            <a:r>
              <a:rPr lang="en-US" sz="1200" dirty="0"/>
              <a:t>mcr.microsoft.com/azure-cognitive-services</a:t>
            </a:r>
          </a:p>
        </p:txBody>
      </p:sp>
      <p:sp>
        <p:nvSpPr>
          <p:cNvPr id="37" name="TextBox 36">
            <a:extLst>
              <a:ext uri="{FF2B5EF4-FFF2-40B4-BE49-F238E27FC236}">
                <a16:creationId xmlns:a16="http://schemas.microsoft.com/office/drawing/2014/main" id="{7B69949C-C614-4435-958C-CD6A268CA427}"/>
              </a:ext>
            </a:extLst>
          </p:cNvPr>
          <p:cNvSpPr txBox="1"/>
          <p:nvPr/>
        </p:nvSpPr>
        <p:spPr>
          <a:xfrm>
            <a:off x="6422860" y="4620772"/>
            <a:ext cx="1756526" cy="1458861"/>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Client app sends utterance to container instance and receives predicted intent</a:t>
            </a:r>
          </a:p>
        </p:txBody>
      </p:sp>
      <p:sp>
        <p:nvSpPr>
          <p:cNvPr id="38" name="TextBox 37">
            <a:extLst>
              <a:ext uri="{FF2B5EF4-FFF2-40B4-BE49-F238E27FC236}">
                <a16:creationId xmlns:a16="http://schemas.microsoft.com/office/drawing/2014/main" id="{A36ECBC1-6BA0-4405-A49A-BC4615F9D4D0}"/>
              </a:ext>
            </a:extLst>
          </p:cNvPr>
          <p:cNvSpPr txBox="1"/>
          <p:nvPr/>
        </p:nvSpPr>
        <p:spPr>
          <a:xfrm>
            <a:off x="6262960" y="2238712"/>
            <a:ext cx="1744062" cy="1264962"/>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Usage metrics required for billing are sent to Prediction resource in Azure</a:t>
            </a:r>
          </a:p>
        </p:txBody>
      </p:sp>
      <p:sp>
        <p:nvSpPr>
          <p:cNvPr id="40" name="Rectangle 39">
            <a:extLst>
              <a:ext uri="{FF2B5EF4-FFF2-40B4-BE49-F238E27FC236}">
                <a16:creationId xmlns:a16="http://schemas.microsoft.com/office/drawing/2014/main" id="{A84FC99C-259A-4E0A-B838-B3BC5F018856}"/>
              </a:ext>
            </a:extLst>
          </p:cNvPr>
          <p:cNvSpPr/>
          <p:nvPr/>
        </p:nvSpPr>
        <p:spPr>
          <a:xfrm>
            <a:off x="418643" y="1223010"/>
            <a:ext cx="5731888" cy="5194496"/>
          </a:xfrm>
          <a:prstGeom prst="rect">
            <a:avLst/>
          </a:prstGeom>
          <a:solidFill>
            <a:schemeClr val="bg1">
              <a:lumMod val="95000"/>
            </a:schemeClr>
          </a:solidFill>
        </p:spPr>
        <p:txBody>
          <a:bodyPr wrap="square" numCol="1">
            <a:noAutofit/>
          </a:bodyPr>
          <a:lstStyle/>
          <a:p>
            <a:r>
              <a:rPr lang="en-US" sz="2400" dirty="0">
                <a:solidFill>
                  <a:srgbClr val="1A1A1A"/>
                </a:solidFill>
              </a:rPr>
              <a:t>Run your Language Understanding model in a container in your own environment:</a:t>
            </a:r>
          </a:p>
          <a:p>
            <a:pPr marL="914383" lvl="1" indent="-457200">
              <a:buFont typeface="+mj-lt"/>
              <a:buAutoNum type="arabicPeriod"/>
            </a:pPr>
            <a:r>
              <a:rPr lang="en-US" sz="2000" dirty="0">
                <a:solidFill>
                  <a:srgbClr val="1A1A1A"/>
                </a:solidFill>
              </a:rPr>
              <a:t>Download the container image</a:t>
            </a:r>
          </a:p>
          <a:p>
            <a:pPr marL="914383" lvl="1" indent="-457200">
              <a:buFont typeface="+mj-lt"/>
              <a:buAutoNum type="arabicPeriod"/>
            </a:pPr>
            <a:r>
              <a:rPr lang="en-US" sz="2000" dirty="0">
                <a:solidFill>
                  <a:srgbClr val="1A1A1A"/>
                </a:solidFill>
              </a:rPr>
              <a:t>Export the model for a container</a:t>
            </a:r>
          </a:p>
          <a:p>
            <a:pPr marL="914383" lvl="1" indent="-457200">
              <a:buFont typeface="+mj-lt"/>
              <a:buAutoNum type="arabicPeriod"/>
            </a:pPr>
            <a:r>
              <a:rPr lang="en-US" sz="2000" dirty="0">
                <a:solidFill>
                  <a:srgbClr val="1A1A1A"/>
                </a:solidFill>
              </a:rPr>
              <a:t>Run the container with required parameters:</a:t>
            </a:r>
          </a:p>
          <a:p>
            <a:pPr marL="1371567" lvl="2" indent="-457200">
              <a:buFont typeface="Arial" panose="020B0604020202020204" pitchFamily="34" charset="0"/>
              <a:buChar char="•"/>
            </a:pPr>
            <a:r>
              <a:rPr lang="en-US" sz="2000" dirty="0">
                <a:solidFill>
                  <a:srgbClr val="1A1A1A"/>
                </a:solidFill>
              </a:rPr>
              <a:t>Prediction endpoint for billing</a:t>
            </a:r>
          </a:p>
          <a:p>
            <a:pPr marL="1371567" lvl="2" indent="-457200">
              <a:buFont typeface="Arial" panose="020B0604020202020204" pitchFamily="34" charset="0"/>
              <a:buChar char="•"/>
            </a:pPr>
            <a:r>
              <a:rPr lang="en-US" sz="2000" dirty="0">
                <a:solidFill>
                  <a:srgbClr val="1A1A1A"/>
                </a:solidFill>
              </a:rPr>
              <a:t>Prediction key</a:t>
            </a:r>
          </a:p>
          <a:p>
            <a:pPr marL="1371567" lvl="2" indent="-457200">
              <a:buFont typeface="Arial" panose="020B0604020202020204" pitchFamily="34" charset="0"/>
              <a:buChar char="•"/>
            </a:pPr>
            <a:r>
              <a:rPr lang="en-US" sz="2000" dirty="0">
                <a:solidFill>
                  <a:srgbClr val="1A1A1A"/>
                </a:solidFill>
              </a:rPr>
              <a:t>EULA acceptance</a:t>
            </a:r>
          </a:p>
          <a:p>
            <a:pPr marL="1371567" lvl="2" indent="-457200">
              <a:buFont typeface="Arial" panose="020B0604020202020204" pitchFamily="34" charset="0"/>
              <a:buChar char="•"/>
            </a:pPr>
            <a:r>
              <a:rPr lang="en-US" sz="2000" dirty="0">
                <a:solidFill>
                  <a:srgbClr val="1A1A1A"/>
                </a:solidFill>
              </a:rPr>
              <a:t>Mount points (input for exported model, output for logs)</a:t>
            </a:r>
          </a:p>
          <a:p>
            <a:pPr marL="914383" lvl="1" indent="-457200">
              <a:buFont typeface="+mj-lt"/>
              <a:buAutoNum type="arabicPeriod"/>
            </a:pPr>
            <a:r>
              <a:rPr lang="en-US" sz="2000" dirty="0">
                <a:solidFill>
                  <a:srgbClr val="1A1A1A"/>
                </a:solidFill>
              </a:rPr>
              <a:t>Use the container to predict intents for client apps</a:t>
            </a:r>
          </a:p>
          <a:p>
            <a:pPr marL="914383" lvl="1" indent="-457200">
              <a:buFont typeface="+mj-lt"/>
              <a:buAutoNum type="arabicPeriod"/>
            </a:pPr>
            <a:r>
              <a:rPr lang="en-US" sz="2000" dirty="0">
                <a:solidFill>
                  <a:srgbClr val="1A1A1A"/>
                </a:solidFill>
              </a:rPr>
              <a:t>The container sends usage metrics to your prediction resource for billing</a:t>
            </a:r>
          </a:p>
          <a:p>
            <a:pPr marL="742933" lvl="1" indent="-285750">
              <a:buFont typeface="Arial" panose="020B0604020202020204" pitchFamily="34" charset="0"/>
              <a:buChar char="•"/>
            </a:pPr>
            <a:endParaRPr lang="en-US" sz="2400" dirty="0">
              <a:solidFill>
                <a:srgbClr val="1A1A1A"/>
              </a:solidFill>
            </a:endParaRPr>
          </a:p>
        </p:txBody>
      </p:sp>
      <p:pic>
        <p:nvPicPr>
          <p:cNvPr id="32" name="Graphic 31" descr="Open folder with solid fill">
            <a:extLst>
              <a:ext uri="{FF2B5EF4-FFF2-40B4-BE49-F238E27FC236}">
                <a16:creationId xmlns:a16="http://schemas.microsoft.com/office/drawing/2014/main" id="{BD7947AA-F857-4F3D-8268-1C7957E447F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9665553" y="3518474"/>
            <a:ext cx="914400" cy="914400"/>
          </a:xfrm>
          <a:prstGeom prst="rect">
            <a:avLst/>
          </a:prstGeom>
        </p:spPr>
      </p:pic>
      <p:cxnSp>
        <p:nvCxnSpPr>
          <p:cNvPr id="48" name="Straight Arrow Connector 14">
            <a:extLst>
              <a:ext uri="{FF2B5EF4-FFF2-40B4-BE49-F238E27FC236}">
                <a16:creationId xmlns:a16="http://schemas.microsoft.com/office/drawing/2014/main" id="{5897CA2F-187E-48D7-9F5A-2F20D41B75BF}"/>
              </a:ext>
            </a:extLst>
          </p:cNvPr>
          <p:cNvCxnSpPr>
            <a:cxnSpLocks/>
            <a:stCxn id="32" idx="1"/>
            <a:endCxn id="3" idx="3"/>
          </p:cNvCxnSpPr>
          <p:nvPr/>
        </p:nvCxnSpPr>
        <p:spPr>
          <a:xfrm rot="10800000">
            <a:off x="8603659" y="1884176"/>
            <a:ext cx="1061895" cy="2091498"/>
          </a:xfrm>
          <a:prstGeom prst="bentConnector3">
            <a:avLst>
              <a:gd name="adj1" fmla="val 80422"/>
            </a:avLst>
          </a:prstGeom>
          <a:ln w="57150">
            <a:solidFill>
              <a:schemeClr val="accent3"/>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15A8E9DC-9054-4304-9DAD-A9ECB838909E}"/>
              </a:ext>
            </a:extLst>
          </p:cNvPr>
          <p:cNvSpPr txBox="1"/>
          <p:nvPr/>
        </p:nvSpPr>
        <p:spPr>
          <a:xfrm>
            <a:off x="8728640" y="2904873"/>
            <a:ext cx="1295822" cy="877163"/>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Export app for container</a:t>
            </a:r>
          </a:p>
        </p:txBody>
      </p:sp>
      <p:cxnSp>
        <p:nvCxnSpPr>
          <p:cNvPr id="56" name="Straight Arrow Connector 14">
            <a:extLst>
              <a:ext uri="{FF2B5EF4-FFF2-40B4-BE49-F238E27FC236}">
                <a16:creationId xmlns:a16="http://schemas.microsoft.com/office/drawing/2014/main" id="{D93FB3EB-66DA-455C-A15C-6952FBEB3124}"/>
              </a:ext>
            </a:extLst>
          </p:cNvPr>
          <p:cNvCxnSpPr>
            <a:cxnSpLocks/>
            <a:stCxn id="9" idx="3"/>
            <a:endCxn id="32" idx="3"/>
          </p:cNvCxnSpPr>
          <p:nvPr/>
        </p:nvCxnSpPr>
        <p:spPr>
          <a:xfrm flipV="1">
            <a:off x="10398334" y="3975674"/>
            <a:ext cx="181619" cy="1357456"/>
          </a:xfrm>
          <a:prstGeom prst="bentConnector3">
            <a:avLst>
              <a:gd name="adj1" fmla="val 225868"/>
            </a:avLst>
          </a:prstGeom>
          <a:ln w="57150">
            <a:solidFill>
              <a:schemeClr val="accent3"/>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60" name="Graphic 59" descr="Badge 3 with solid fill">
            <a:extLst>
              <a:ext uri="{FF2B5EF4-FFF2-40B4-BE49-F238E27FC236}">
                <a16:creationId xmlns:a16="http://schemas.microsoft.com/office/drawing/2014/main" id="{72692FCA-360D-4B32-A1D7-CB0FD3328B95}"/>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827401" y="4022217"/>
            <a:ext cx="497692" cy="497692"/>
          </a:xfrm>
          <a:prstGeom prst="rect">
            <a:avLst/>
          </a:prstGeom>
        </p:spPr>
      </p:pic>
      <p:sp>
        <p:nvSpPr>
          <p:cNvPr id="67" name="TextBox 66">
            <a:extLst>
              <a:ext uri="{FF2B5EF4-FFF2-40B4-BE49-F238E27FC236}">
                <a16:creationId xmlns:a16="http://schemas.microsoft.com/office/drawing/2014/main" id="{64F116D7-0751-4B17-AEAF-90C6E1EB8A82}"/>
              </a:ext>
            </a:extLst>
          </p:cNvPr>
          <p:cNvSpPr txBox="1"/>
          <p:nvPr/>
        </p:nvSpPr>
        <p:spPr>
          <a:xfrm>
            <a:off x="10746609" y="4432874"/>
            <a:ext cx="1495488" cy="1264962"/>
          </a:xfrm>
          <a:prstGeom prst="rect">
            <a:avLst/>
          </a:prstGeom>
          <a:noFill/>
        </p:spPr>
        <p:txBody>
          <a:bodyPr wrap="square" lIns="182880" tIns="146304" rIns="182880" bIns="146304" rtlCol="0">
            <a:spAutoFit/>
          </a:bodyPr>
          <a:lstStyle/>
          <a:p>
            <a:pPr>
              <a:lnSpc>
                <a:spcPct val="90000"/>
              </a:lnSpc>
              <a:spcAft>
                <a:spcPts val="600"/>
              </a:spcAft>
            </a:pPr>
            <a:r>
              <a:rPr lang="en-US" sz="1400" dirty="0">
                <a:gradFill>
                  <a:gsLst>
                    <a:gs pos="2917">
                      <a:schemeClr val="tx1"/>
                    </a:gs>
                    <a:gs pos="30000">
                      <a:schemeClr val="tx1"/>
                    </a:gs>
                  </a:gsLst>
                  <a:lin ang="5400000" scaled="0"/>
                </a:gradFill>
              </a:rPr>
              <a:t>Run container on host with exported file location as input mount</a:t>
            </a:r>
          </a:p>
        </p:txBody>
      </p:sp>
      <p:pic>
        <p:nvPicPr>
          <p:cNvPr id="70" name="Graphic 69" descr="Badge 4 with solid fill">
            <a:extLst>
              <a:ext uri="{FF2B5EF4-FFF2-40B4-BE49-F238E27FC236}">
                <a16:creationId xmlns:a16="http://schemas.microsoft.com/office/drawing/2014/main" id="{C65FA0C7-43C1-475A-B070-5758990F5AE6}"/>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425165" y="4272155"/>
            <a:ext cx="495508" cy="495508"/>
          </a:xfrm>
          <a:prstGeom prst="rect">
            <a:avLst/>
          </a:prstGeom>
        </p:spPr>
      </p:pic>
      <p:pic>
        <p:nvPicPr>
          <p:cNvPr id="72" name="Graphic 71" descr="Badge 5 with solid fill">
            <a:extLst>
              <a:ext uri="{FF2B5EF4-FFF2-40B4-BE49-F238E27FC236}">
                <a16:creationId xmlns:a16="http://schemas.microsoft.com/office/drawing/2014/main" id="{73202A41-AA9D-4A07-96E3-B59C52E60DF4}"/>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354882" y="1867508"/>
            <a:ext cx="495509" cy="495509"/>
          </a:xfrm>
          <a:prstGeom prst="rect">
            <a:avLst/>
          </a:prstGeom>
        </p:spPr>
      </p:pic>
    </p:spTree>
    <p:extLst>
      <p:ext uri="{BB962C8B-B14F-4D97-AF65-F5344CB8AC3E}">
        <p14:creationId xmlns:p14="http://schemas.microsoft.com/office/powerpoint/2010/main" val="2403994265"/>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7FB44-610D-4BD6-98CD-755C44543BCF}"/>
              </a:ext>
            </a:extLst>
          </p:cNvPr>
          <p:cNvSpPr>
            <a:spLocks noGrp="1"/>
          </p:cNvSpPr>
          <p:nvPr>
            <p:ph type="title"/>
          </p:nvPr>
        </p:nvSpPr>
        <p:spPr/>
        <p:txBody>
          <a:bodyPr/>
          <a:lstStyle/>
          <a:p>
            <a:r>
              <a:rPr lang="en-US" dirty="0"/>
              <a:t>Using Multiple Language Models</a:t>
            </a:r>
          </a:p>
        </p:txBody>
      </p:sp>
      <p:sp>
        <p:nvSpPr>
          <p:cNvPr id="3" name="Content Placeholder 2">
            <a:extLst>
              <a:ext uri="{FF2B5EF4-FFF2-40B4-BE49-F238E27FC236}">
                <a16:creationId xmlns:a16="http://schemas.microsoft.com/office/drawing/2014/main" id="{ABDA7496-C0F4-4CA8-A94F-BFD9BA4A8083}"/>
              </a:ext>
            </a:extLst>
          </p:cNvPr>
          <p:cNvSpPr>
            <a:spLocks noGrp="1"/>
          </p:cNvSpPr>
          <p:nvPr>
            <p:ph sz="quarter" idx="10"/>
          </p:nvPr>
        </p:nvSpPr>
        <p:spPr>
          <a:xfrm>
            <a:off x="419100" y="1456897"/>
            <a:ext cx="11340811" cy="1862048"/>
          </a:xfrm>
        </p:spPr>
        <p:txBody>
          <a:bodyPr/>
          <a:lstStyle/>
          <a:p>
            <a:r>
              <a:rPr lang="en-US" dirty="0"/>
              <a:t>Use the Dispatch tool to create a "routing" language model</a:t>
            </a:r>
          </a:p>
          <a:p>
            <a:pPr marL="342900" lvl="1" indent="-342900">
              <a:buFont typeface="Arial" panose="020B0604020202020204" pitchFamily="34" charset="0"/>
              <a:buChar char="•"/>
            </a:pPr>
            <a:r>
              <a:rPr lang="en-US" dirty="0"/>
              <a:t>Dispatch model predicts the intended target model</a:t>
            </a:r>
          </a:p>
          <a:p>
            <a:pPr marL="342900" lvl="1" indent="-342900">
              <a:buFont typeface="Arial" panose="020B0604020202020204" pitchFamily="34" charset="0"/>
              <a:buChar char="•"/>
            </a:pPr>
            <a:r>
              <a:rPr lang="en-US" dirty="0"/>
              <a:t>Your app can then submit the query to the right model to get intent and entity details</a:t>
            </a:r>
          </a:p>
          <a:p>
            <a:pPr marL="342900" lvl="1" indent="-342900">
              <a:buFont typeface="Arial" panose="020B0604020202020204" pitchFamily="34" charset="0"/>
              <a:buChar char="•"/>
            </a:pPr>
            <a:endParaRPr lang="en-US" dirty="0"/>
          </a:p>
        </p:txBody>
      </p:sp>
      <p:pic>
        <p:nvPicPr>
          <p:cNvPr id="5" name="Graphic 4" descr="Network with solid fill">
            <a:extLst>
              <a:ext uri="{FF2B5EF4-FFF2-40B4-BE49-F238E27FC236}">
                <a16:creationId xmlns:a16="http://schemas.microsoft.com/office/drawing/2014/main" id="{C2B33880-1D2D-401E-8673-9388B4F97E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13722" y="4033541"/>
            <a:ext cx="914400" cy="914400"/>
          </a:xfrm>
          <a:prstGeom prst="rect">
            <a:avLst/>
          </a:prstGeom>
        </p:spPr>
      </p:pic>
      <p:sp>
        <p:nvSpPr>
          <p:cNvPr id="6" name="TextBox 5">
            <a:extLst>
              <a:ext uri="{FF2B5EF4-FFF2-40B4-BE49-F238E27FC236}">
                <a16:creationId xmlns:a16="http://schemas.microsoft.com/office/drawing/2014/main" id="{DDD8719E-0E3F-4AF6-9640-7810556FB3E2}"/>
              </a:ext>
            </a:extLst>
          </p:cNvPr>
          <p:cNvSpPr txBox="1"/>
          <p:nvPr/>
        </p:nvSpPr>
        <p:spPr>
          <a:xfrm>
            <a:off x="5893206" y="4723351"/>
            <a:ext cx="1555432"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Dispatch Model</a:t>
            </a:r>
          </a:p>
        </p:txBody>
      </p:sp>
      <p:pic>
        <p:nvPicPr>
          <p:cNvPr id="7" name="Graphic 6" descr="Network with solid fill">
            <a:extLst>
              <a:ext uri="{FF2B5EF4-FFF2-40B4-BE49-F238E27FC236}">
                <a16:creationId xmlns:a16="http://schemas.microsoft.com/office/drawing/2014/main" id="{C5A67243-0623-4EC2-919F-1E4D305DE92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5533" y="3047960"/>
            <a:ext cx="914400" cy="914400"/>
          </a:xfrm>
          <a:prstGeom prst="rect">
            <a:avLst/>
          </a:prstGeom>
        </p:spPr>
      </p:pic>
      <p:sp>
        <p:nvSpPr>
          <p:cNvPr id="8" name="TextBox 7">
            <a:extLst>
              <a:ext uri="{FF2B5EF4-FFF2-40B4-BE49-F238E27FC236}">
                <a16:creationId xmlns:a16="http://schemas.microsoft.com/office/drawing/2014/main" id="{C26D20F3-C24E-4E55-9C44-2ADD6B7D9CCA}"/>
              </a:ext>
            </a:extLst>
          </p:cNvPr>
          <p:cNvSpPr txBox="1"/>
          <p:nvPr/>
        </p:nvSpPr>
        <p:spPr>
          <a:xfrm>
            <a:off x="9723558" y="3741283"/>
            <a:ext cx="1658351" cy="1043363"/>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Home Automation Model</a:t>
            </a:r>
          </a:p>
        </p:txBody>
      </p:sp>
      <p:pic>
        <p:nvPicPr>
          <p:cNvPr id="9" name="Graphic 8" descr="Network with solid fill">
            <a:extLst>
              <a:ext uri="{FF2B5EF4-FFF2-40B4-BE49-F238E27FC236}">
                <a16:creationId xmlns:a16="http://schemas.microsoft.com/office/drawing/2014/main" id="{0829EB34-D1EF-4347-BDBC-28B236D7F50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095533" y="4876760"/>
            <a:ext cx="914400" cy="914400"/>
          </a:xfrm>
          <a:prstGeom prst="rect">
            <a:avLst/>
          </a:prstGeom>
        </p:spPr>
      </p:pic>
      <p:sp>
        <p:nvSpPr>
          <p:cNvPr id="10" name="TextBox 9">
            <a:extLst>
              <a:ext uri="{FF2B5EF4-FFF2-40B4-BE49-F238E27FC236}">
                <a16:creationId xmlns:a16="http://schemas.microsoft.com/office/drawing/2014/main" id="{1B54CF57-650D-4A88-9E86-A4E428FFB8FB}"/>
              </a:ext>
            </a:extLst>
          </p:cNvPr>
          <p:cNvSpPr txBox="1"/>
          <p:nvPr/>
        </p:nvSpPr>
        <p:spPr>
          <a:xfrm>
            <a:off x="9723558" y="5570083"/>
            <a:ext cx="1658351" cy="794064"/>
          </a:xfrm>
          <a:prstGeom prst="rect">
            <a:avLst/>
          </a:prstGeom>
          <a:noFill/>
        </p:spPr>
        <p:txBody>
          <a:bodyPr wrap="square" lIns="182880" tIns="146304" rIns="182880" bIns="146304" rtlCol="0">
            <a:spAutoFit/>
          </a:bodyPr>
          <a:lstStyle/>
          <a:p>
            <a:pPr algn="ctr">
              <a:lnSpc>
                <a:spcPct val="90000"/>
              </a:lnSpc>
              <a:spcAft>
                <a:spcPts val="600"/>
              </a:spcAft>
            </a:pPr>
            <a:r>
              <a:rPr lang="en-US" sz="1800" dirty="0">
                <a:gradFill>
                  <a:gsLst>
                    <a:gs pos="2917">
                      <a:schemeClr val="tx1"/>
                    </a:gs>
                    <a:gs pos="30000">
                      <a:schemeClr val="tx1"/>
                    </a:gs>
                  </a:gsLst>
                  <a:lin ang="5400000" scaled="0"/>
                </a:gradFill>
              </a:rPr>
              <a:t>Weather Model</a:t>
            </a:r>
          </a:p>
        </p:txBody>
      </p:sp>
      <p:sp>
        <p:nvSpPr>
          <p:cNvPr id="11" name="Speech Bubble: Rectangle 10">
            <a:extLst>
              <a:ext uri="{FF2B5EF4-FFF2-40B4-BE49-F238E27FC236}">
                <a16:creationId xmlns:a16="http://schemas.microsoft.com/office/drawing/2014/main" id="{35C568F4-8330-43FF-A735-5D5B3ED0387C}"/>
              </a:ext>
            </a:extLst>
          </p:cNvPr>
          <p:cNvSpPr/>
          <p:nvPr/>
        </p:nvSpPr>
        <p:spPr bwMode="auto">
          <a:xfrm>
            <a:off x="1010374" y="4201039"/>
            <a:ext cx="3148383" cy="553998"/>
          </a:xfrm>
          <a:prstGeom prst="wedgeRectCallout">
            <a:avLst>
              <a:gd name="adj1" fmla="val -48381"/>
              <a:gd name="adj2" fmla="val 102825"/>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solidFill>
                  <a:schemeClr val="tx1"/>
                </a:solidFill>
                <a:ea typeface="Segoe UI" pitchFamily="34" charset="0"/>
                <a:cs typeface="Segoe UI" pitchFamily="34" charset="0"/>
              </a:rPr>
              <a:t>Turn the light on.</a:t>
            </a:r>
          </a:p>
        </p:txBody>
      </p:sp>
      <p:cxnSp>
        <p:nvCxnSpPr>
          <p:cNvPr id="13" name="Straight Arrow Connector 12">
            <a:extLst>
              <a:ext uri="{FF2B5EF4-FFF2-40B4-BE49-F238E27FC236}">
                <a16:creationId xmlns:a16="http://schemas.microsoft.com/office/drawing/2014/main" id="{C87BA241-1950-4762-A863-BE05AB645882}"/>
              </a:ext>
            </a:extLst>
          </p:cNvPr>
          <p:cNvCxnSpPr>
            <a:cxnSpLocks/>
            <a:stCxn id="11" idx="3"/>
            <a:endCxn id="5" idx="1"/>
          </p:cNvCxnSpPr>
          <p:nvPr/>
        </p:nvCxnSpPr>
        <p:spPr>
          <a:xfrm>
            <a:off x="4158757" y="4478038"/>
            <a:ext cx="2054965" cy="12703"/>
          </a:xfrm>
          <a:prstGeom prst="straightConnector1">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A08576B-8E3F-4444-9DAA-F5A8C1DFFC36}"/>
              </a:ext>
            </a:extLst>
          </p:cNvPr>
          <p:cNvSpPr txBox="1"/>
          <p:nvPr/>
        </p:nvSpPr>
        <p:spPr>
          <a:xfrm>
            <a:off x="5349157" y="3050150"/>
            <a:ext cx="3257943" cy="143423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"prediction" : {</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topIntent</a:t>
            </a:r>
            <a:r>
              <a:rPr lang="en-US" sz="1200" dirty="0">
                <a:gradFill>
                  <a:gsLst>
                    <a:gs pos="2917">
                      <a:schemeClr val="tx1"/>
                    </a:gs>
                    <a:gs pos="30000">
                      <a:schemeClr val="tx1"/>
                    </a:gs>
                  </a:gsLst>
                  <a:lin ang="5400000" scaled="0"/>
                </a:gradFill>
                <a:latin typeface="Consolas" panose="020B0609020204030204" pitchFamily="49" charset="0"/>
              </a:rPr>
              <a:t>: "</a:t>
            </a:r>
            <a:r>
              <a:rPr lang="en-US" sz="1200" dirty="0" err="1">
                <a:gradFill>
                  <a:gsLst>
                    <a:gs pos="2917">
                      <a:schemeClr val="tx1"/>
                    </a:gs>
                    <a:gs pos="30000">
                      <a:schemeClr val="tx1"/>
                    </a:gs>
                  </a:gsLst>
                  <a:lin ang="5400000" scaled="0"/>
                </a:gradFill>
                <a:latin typeface="Consolas" panose="020B0609020204030204" pitchFamily="49" charset="0"/>
              </a:rPr>
              <a:t>l_home_automation</a:t>
            </a:r>
            <a:r>
              <a:rPr lang="en-US" sz="1200" dirty="0">
                <a:gradFill>
                  <a:gsLst>
                    <a:gs pos="2917">
                      <a:schemeClr val="tx1"/>
                    </a:gs>
                    <a:gs pos="30000">
                      <a:schemeClr val="tx1"/>
                    </a:gs>
                  </a:gsLst>
                  <a:lin ang="5400000" scaled="0"/>
                </a:gradFill>
                <a:latin typeface="Consolas" panose="020B06090202040302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  }</a:t>
            </a:r>
          </a:p>
          <a:p>
            <a:pPr>
              <a:lnSpc>
                <a:spcPct val="90000"/>
              </a:lnSpc>
              <a:spcAft>
                <a:spcPts val="600"/>
              </a:spcAft>
            </a:pPr>
            <a:r>
              <a:rPr lang="en-US" sz="1200" dirty="0">
                <a:gradFill>
                  <a:gsLst>
                    <a:gs pos="2917">
                      <a:schemeClr val="tx1"/>
                    </a:gs>
                    <a:gs pos="30000">
                      <a:schemeClr val="tx1"/>
                    </a:gs>
                  </a:gsLst>
                  <a:lin ang="5400000" scaled="0"/>
                </a:gradFill>
                <a:latin typeface="Consolas" panose="020B0609020204030204" pitchFamily="49" charset="0"/>
              </a:rPr>
              <a:t>}</a:t>
            </a:r>
          </a:p>
        </p:txBody>
      </p:sp>
      <p:cxnSp>
        <p:nvCxnSpPr>
          <p:cNvPr id="17" name="Straight Arrow Connector 16">
            <a:extLst>
              <a:ext uri="{FF2B5EF4-FFF2-40B4-BE49-F238E27FC236}">
                <a16:creationId xmlns:a16="http://schemas.microsoft.com/office/drawing/2014/main" id="{5EF0D44A-AD54-460E-8247-D7BA3B70C67B}"/>
              </a:ext>
            </a:extLst>
          </p:cNvPr>
          <p:cNvCxnSpPr>
            <a:cxnSpLocks/>
            <a:stCxn id="5" idx="3"/>
            <a:endCxn id="7" idx="1"/>
          </p:cNvCxnSpPr>
          <p:nvPr/>
        </p:nvCxnSpPr>
        <p:spPr>
          <a:xfrm flipV="1">
            <a:off x="7128122" y="3505160"/>
            <a:ext cx="2967411" cy="985581"/>
          </a:xfrm>
          <a:prstGeom prst="bentConnector3">
            <a:avLst>
              <a:gd name="adj1" fmla="val 50000"/>
            </a:avLst>
          </a:prstGeom>
          <a:ln w="38100">
            <a:solidFill>
              <a:schemeClr val="accent5"/>
            </a:solidFill>
            <a:headEnd type="non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288122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3: Using Language Understanding with Speech</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668705867"/>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Speech and Language Understanding Integration</a:t>
            </a:r>
          </a:p>
        </p:txBody>
      </p:sp>
      <p:sp>
        <p:nvSpPr>
          <p:cNvPr id="5" name="Content Placeholder 4">
            <a:extLst>
              <a:ext uri="{FF2B5EF4-FFF2-40B4-BE49-F238E27FC236}">
                <a16:creationId xmlns:a16="http://schemas.microsoft.com/office/drawing/2014/main" id="{F4951897-6AA6-4945-B9E9-02408B358409}"/>
              </a:ext>
            </a:extLst>
          </p:cNvPr>
          <p:cNvSpPr>
            <a:spLocks noGrp="1"/>
          </p:cNvSpPr>
          <p:nvPr>
            <p:ph sz="quarter" idx="10"/>
          </p:nvPr>
        </p:nvSpPr>
        <p:spPr>
          <a:xfrm>
            <a:off x="419100" y="1456897"/>
            <a:ext cx="11340811" cy="3164969"/>
          </a:xfrm>
        </p:spPr>
        <p:txBody>
          <a:bodyPr/>
          <a:lstStyle/>
          <a:p>
            <a:r>
              <a:rPr lang="en-US" dirty="0"/>
              <a:t>Natural Language input is often in the form of speech </a:t>
            </a:r>
          </a:p>
          <a:p>
            <a:pPr marL="342900" lvl="1" indent="-342900">
              <a:buFont typeface="Arial" panose="020B0604020202020204" pitchFamily="34" charset="0"/>
              <a:buChar char="•"/>
            </a:pPr>
            <a:r>
              <a:rPr lang="en-US" dirty="0"/>
              <a:t>For example, digital assistants on phones, home automation devices, in-car systems</a:t>
            </a:r>
          </a:p>
          <a:p>
            <a:endParaRPr lang="en-US" dirty="0"/>
          </a:p>
          <a:p>
            <a:r>
              <a:rPr lang="en-US" dirty="0"/>
              <a:t>Language Understanding integrates with the Speech service:</a:t>
            </a:r>
          </a:p>
          <a:p>
            <a:pPr marL="342900" lvl="1" indent="-342900">
              <a:buFont typeface="Arial" panose="020B0604020202020204" pitchFamily="34" charset="0"/>
              <a:buChar char="•"/>
            </a:pPr>
            <a:r>
              <a:rPr lang="en-US" dirty="0"/>
              <a:t>Speech priming makes a Language Understanding model accessible to the Speech service prior to Speech-to-text conversion, increasing accuracy and reducing latency</a:t>
            </a:r>
          </a:p>
          <a:p>
            <a:pPr marL="342900" lvl="1" indent="-342900">
              <a:buFont typeface="Arial" panose="020B0604020202020204" pitchFamily="34" charset="0"/>
              <a:buChar char="•"/>
            </a:pPr>
            <a:r>
              <a:rPr lang="en-US" dirty="0"/>
              <a:t>The Speech SDK can use a Language Understanding prediction resource for intent recognition</a:t>
            </a:r>
          </a:p>
        </p:txBody>
      </p:sp>
    </p:spTree>
    <p:extLst>
      <p:ext uri="{BB962C8B-B14F-4D97-AF65-F5344CB8AC3E}">
        <p14:creationId xmlns:p14="http://schemas.microsoft.com/office/powerpoint/2010/main" val="81346452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a:xfrm>
            <a:off x="418643" y="2858947"/>
            <a:ext cx="1959432" cy="910151"/>
          </a:xfrm>
        </p:spPr>
        <p:txBody>
          <a:bodyPr tIns="0" rIns="0" bIns="0">
            <a:noAutofit/>
          </a:bodyPr>
          <a:lstStyle/>
          <a:p>
            <a:br>
              <a:rPr lang="en-US" dirty="0"/>
            </a:br>
            <a:r>
              <a:rPr lang="en-US" dirty="0"/>
              <a:t>Module</a:t>
            </a:r>
            <a:br>
              <a:rPr lang="en-US" dirty="0"/>
            </a:br>
            <a:r>
              <a:rPr lang="en-US" dirty="0"/>
              <a:t>Agenda</a:t>
            </a:r>
            <a:br>
              <a:rPr lang="en-US" dirty="0"/>
            </a:br>
            <a:endParaRPr lang="en-US" dirty="0"/>
          </a:p>
        </p:txBody>
      </p:sp>
      <p:sp>
        <p:nvSpPr>
          <p:cNvPr id="6" name="Text Placeholder 5"/>
          <p:cNvSpPr>
            <a:spLocks noGrp="1"/>
          </p:cNvSpPr>
          <p:nvPr>
            <p:ph type="body" sz="quarter" idx="11"/>
          </p:nvPr>
        </p:nvSpPr>
        <p:spPr>
          <a:xfrm>
            <a:off x="4078288" y="1913147"/>
            <a:ext cx="7695070" cy="875013"/>
          </a:xfrm>
        </p:spPr>
        <p:txBody>
          <a:bodyPr/>
          <a:lstStyle/>
          <a:p>
            <a:pPr lvl="1"/>
            <a:r>
              <a:rPr lang="en-US" sz="2400" dirty="0"/>
              <a:t>Creating a Language Understanding App</a:t>
            </a:r>
          </a:p>
        </p:txBody>
      </p:sp>
      <p:sp>
        <p:nvSpPr>
          <p:cNvPr id="2" name="Text Placeholder 1"/>
          <p:cNvSpPr>
            <a:spLocks noGrp="1"/>
          </p:cNvSpPr>
          <p:nvPr>
            <p:ph type="body" sz="quarter" idx="15"/>
          </p:nvPr>
        </p:nvSpPr>
        <p:spPr/>
        <p:txBody>
          <a:bodyPr/>
          <a:lstStyle/>
          <a:p>
            <a:pPr lvl="1"/>
            <a:r>
              <a:rPr lang="en-US" sz="2400" dirty="0"/>
              <a:t>Publishing and Using a Language Understanding App</a:t>
            </a:r>
          </a:p>
        </p:txBody>
      </p:sp>
      <p:grpSp>
        <p:nvGrpSpPr>
          <p:cNvPr id="15" name="Group 14" descr="Icon of three concentric arcs">
            <a:extLst>
              <a:ext uri="{FF2B5EF4-FFF2-40B4-BE49-F238E27FC236}">
                <a16:creationId xmlns:a16="http://schemas.microsoft.com/office/drawing/2014/main" id="{608CDF18-AECC-4FDF-A8F1-216844CC0AD2}"/>
              </a:ext>
            </a:extLst>
          </p:cNvPr>
          <p:cNvGrpSpPr/>
          <p:nvPr/>
        </p:nvGrpSpPr>
        <p:grpSpPr>
          <a:xfrm>
            <a:off x="3032806" y="1999539"/>
            <a:ext cx="702132" cy="702231"/>
            <a:chOff x="3031669" y="1620003"/>
            <a:chExt cx="702132" cy="702231"/>
          </a:xfrm>
        </p:grpSpPr>
        <p:grpSp>
          <p:nvGrpSpPr>
            <p:cNvPr id="21" name="Group 20">
              <a:extLst>
                <a:ext uri="{FF2B5EF4-FFF2-40B4-BE49-F238E27FC236}">
                  <a16:creationId xmlns:a16="http://schemas.microsoft.com/office/drawing/2014/main" id="{6B02610C-D743-4EC3-ADB6-968702F1329E}"/>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2" name="Freeform 5">
                <a:extLst>
                  <a:ext uri="{FF2B5EF4-FFF2-40B4-BE49-F238E27FC236}">
                    <a16:creationId xmlns:a16="http://schemas.microsoft.com/office/drawing/2014/main" id="{24D747FB-14BE-4011-9D02-705EBB6A6635}"/>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3" name="Freeform 6">
                <a:extLst>
                  <a:ext uri="{FF2B5EF4-FFF2-40B4-BE49-F238E27FC236}">
                    <a16:creationId xmlns:a16="http://schemas.microsoft.com/office/drawing/2014/main" id="{F5D5C1AD-C8B4-4F2F-8083-999CEE96BA08}"/>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39" name="Picture 38" descr="Icon of three concentric arcs">
              <a:extLst>
                <a:ext uri="{FF2B5EF4-FFF2-40B4-BE49-F238E27FC236}">
                  <a16:creationId xmlns:a16="http://schemas.microsoft.com/office/drawing/2014/main" id="{1BC5CA9F-5934-4A70-A2A3-E3718198A66A}"/>
                </a:ext>
              </a:extLst>
            </p:cNvPr>
            <p:cNvPicPr>
              <a:picLocks noChangeAspect="1"/>
            </p:cNvPicPr>
            <p:nvPr/>
          </p:nvPicPr>
          <p:blipFill>
            <a:blip r:embed="rId3"/>
            <a:stretch>
              <a:fillRect/>
            </a:stretch>
          </p:blipFill>
          <p:spPr>
            <a:xfrm>
              <a:off x="3196572" y="1784956"/>
              <a:ext cx="372325" cy="372325"/>
            </a:xfrm>
            <a:prstGeom prst="rect">
              <a:avLst/>
            </a:prstGeom>
          </p:spPr>
        </p:pic>
      </p:grpSp>
      <p:grpSp>
        <p:nvGrpSpPr>
          <p:cNvPr id="16" name="Group 15" descr="Icon of three concentric arcs">
            <a:extLst>
              <a:ext uri="{FF2B5EF4-FFF2-40B4-BE49-F238E27FC236}">
                <a16:creationId xmlns:a16="http://schemas.microsoft.com/office/drawing/2014/main" id="{F7D2742C-258D-4457-A554-39B2F2764011}"/>
              </a:ext>
            </a:extLst>
          </p:cNvPr>
          <p:cNvGrpSpPr/>
          <p:nvPr/>
        </p:nvGrpSpPr>
        <p:grpSpPr>
          <a:xfrm>
            <a:off x="3032805" y="3077884"/>
            <a:ext cx="702132" cy="702231"/>
            <a:chOff x="3031669" y="1620003"/>
            <a:chExt cx="702132" cy="702231"/>
          </a:xfrm>
        </p:grpSpPr>
        <p:grpSp>
          <p:nvGrpSpPr>
            <p:cNvPr id="18" name="Group 17">
              <a:extLst>
                <a:ext uri="{FF2B5EF4-FFF2-40B4-BE49-F238E27FC236}">
                  <a16:creationId xmlns:a16="http://schemas.microsoft.com/office/drawing/2014/main" id="{C413A325-B81D-4D2F-950A-198CE359AC36}"/>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0" name="Freeform 5">
                <a:extLst>
                  <a:ext uri="{FF2B5EF4-FFF2-40B4-BE49-F238E27FC236}">
                    <a16:creationId xmlns:a16="http://schemas.microsoft.com/office/drawing/2014/main" id="{35869918-01D1-4B9B-A286-0DE83B66B7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4" name="Freeform 6">
                <a:extLst>
                  <a:ext uri="{FF2B5EF4-FFF2-40B4-BE49-F238E27FC236}">
                    <a16:creationId xmlns:a16="http://schemas.microsoft.com/office/drawing/2014/main" id="{33A05620-826A-482E-BF44-D02B94CD800F}"/>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concentric arcs">
              <a:extLst>
                <a:ext uri="{FF2B5EF4-FFF2-40B4-BE49-F238E27FC236}">
                  <a16:creationId xmlns:a16="http://schemas.microsoft.com/office/drawing/2014/main" id="{1EE1F0E3-5C92-4994-A22A-15C3A5803535}"/>
                </a:ext>
              </a:extLst>
            </p:cNvPr>
            <p:cNvPicPr>
              <a:picLocks noChangeAspect="1"/>
            </p:cNvPicPr>
            <p:nvPr/>
          </p:nvPicPr>
          <p:blipFill>
            <a:blip r:embed="rId3"/>
            <a:stretch>
              <a:fillRect/>
            </a:stretch>
          </p:blipFill>
          <p:spPr>
            <a:xfrm>
              <a:off x="3196572" y="1784956"/>
              <a:ext cx="372325" cy="372325"/>
            </a:xfrm>
            <a:prstGeom prst="rect">
              <a:avLst/>
            </a:prstGeom>
          </p:spPr>
        </p:pic>
      </p:grpSp>
      <p:sp>
        <p:nvSpPr>
          <p:cNvPr id="25" name="Text Placeholder 1">
            <a:extLst>
              <a:ext uri="{FF2B5EF4-FFF2-40B4-BE49-F238E27FC236}">
                <a16:creationId xmlns:a16="http://schemas.microsoft.com/office/drawing/2014/main" id="{4FAC0E64-0B24-49F9-84FA-B5AC9C6023E3}"/>
              </a:ext>
            </a:extLst>
          </p:cNvPr>
          <p:cNvSpPr txBox="1">
            <a:spLocks/>
          </p:cNvSpPr>
          <p:nvPr/>
        </p:nvSpPr>
        <p:spPr>
          <a:xfrm>
            <a:off x="4078288" y="3895070"/>
            <a:ext cx="7695070" cy="122443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r>
              <a:rPr lang="en-US" sz="2400" dirty="0"/>
              <a:t>Using Language Understanding with Speech</a:t>
            </a:r>
          </a:p>
        </p:txBody>
      </p:sp>
      <p:grpSp>
        <p:nvGrpSpPr>
          <p:cNvPr id="26" name="Group 25" descr="Icon of three concentric arcs">
            <a:extLst>
              <a:ext uri="{FF2B5EF4-FFF2-40B4-BE49-F238E27FC236}">
                <a16:creationId xmlns:a16="http://schemas.microsoft.com/office/drawing/2014/main" id="{53C113DA-E52D-48ED-BB5A-9C9FE96C5652}"/>
              </a:ext>
            </a:extLst>
          </p:cNvPr>
          <p:cNvGrpSpPr/>
          <p:nvPr/>
        </p:nvGrpSpPr>
        <p:grpSpPr>
          <a:xfrm>
            <a:off x="3032805" y="4156170"/>
            <a:ext cx="702132" cy="702231"/>
            <a:chOff x="3031669" y="1620003"/>
            <a:chExt cx="702132" cy="702231"/>
          </a:xfrm>
        </p:grpSpPr>
        <p:grpSp>
          <p:nvGrpSpPr>
            <p:cNvPr id="27" name="Group 26">
              <a:extLst>
                <a:ext uri="{FF2B5EF4-FFF2-40B4-BE49-F238E27FC236}">
                  <a16:creationId xmlns:a16="http://schemas.microsoft.com/office/drawing/2014/main" id="{7543BDAC-3828-421D-8596-FCFC502ACD98}"/>
                </a:ext>
                <a:ext uri="{C183D7F6-B498-43B3-948B-1728B52AA6E4}">
                  <adec:decorative xmlns:adec="http://schemas.microsoft.com/office/drawing/2017/decorative" val="1"/>
                </a:ext>
              </a:extLst>
            </p:cNvPr>
            <p:cNvGrpSpPr/>
            <p:nvPr/>
          </p:nvGrpSpPr>
          <p:grpSpPr>
            <a:xfrm>
              <a:off x="3031669" y="1620003"/>
              <a:ext cx="702132" cy="702231"/>
              <a:chOff x="7962901" y="3032919"/>
              <a:chExt cx="981074" cy="981076"/>
            </a:xfrm>
          </p:grpSpPr>
          <p:sp>
            <p:nvSpPr>
              <p:cNvPr id="29" name="Freeform 5">
                <a:extLst>
                  <a:ext uri="{FF2B5EF4-FFF2-40B4-BE49-F238E27FC236}">
                    <a16:creationId xmlns:a16="http://schemas.microsoft.com/office/drawing/2014/main" id="{E9F700AF-3EDA-4B0D-9E3C-B2FCC38C6F9F}"/>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0" name="Freeform 6">
                <a:extLst>
                  <a:ext uri="{FF2B5EF4-FFF2-40B4-BE49-F238E27FC236}">
                    <a16:creationId xmlns:a16="http://schemas.microsoft.com/office/drawing/2014/main" id="{3539399C-8580-4F72-BB3D-FFCDE9C4E931}"/>
                  </a:ext>
                </a:extLst>
              </p:cNvPr>
              <p:cNvSpPr>
                <a:spLocks noEditPoints="1"/>
              </p:cNvSpPr>
              <p:nvPr/>
            </p:nvSpPr>
            <p:spPr bwMode="auto">
              <a:xfrm>
                <a:off x="8031163" y="3102770"/>
                <a:ext cx="846137" cy="844550"/>
              </a:xfrm>
              <a:prstGeom prst="ellipse">
                <a:avLst/>
              </a:prstGeom>
              <a:noFill/>
              <a:ln w="19050">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8" name="Picture 27" descr="Icon of three concentric arcs">
              <a:extLst>
                <a:ext uri="{FF2B5EF4-FFF2-40B4-BE49-F238E27FC236}">
                  <a16:creationId xmlns:a16="http://schemas.microsoft.com/office/drawing/2014/main" id="{4BE1FEF7-C349-484C-9F29-71A6B74A5215}"/>
                </a:ext>
              </a:extLst>
            </p:cNvPr>
            <p:cNvPicPr>
              <a:picLocks noChangeAspect="1"/>
            </p:cNvPicPr>
            <p:nvPr/>
          </p:nvPicPr>
          <p:blipFill>
            <a:blip r:embed="rId3"/>
            <a:stretch>
              <a:fillRect/>
            </a:stretch>
          </p:blipFill>
          <p:spPr>
            <a:xfrm>
              <a:off x="3196572" y="1784956"/>
              <a:ext cx="372325" cy="372325"/>
            </a:xfrm>
            <a:prstGeom prst="rect">
              <a:avLst/>
            </a:prstGeom>
          </p:spPr>
        </p:pic>
      </p:grpSp>
    </p:spTree>
    <p:extLst>
      <p:ext uri="{BB962C8B-B14F-4D97-AF65-F5344CB8AC3E}">
        <p14:creationId xmlns:p14="http://schemas.microsoft.com/office/powerpoint/2010/main" val="4244671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9CED6-3A32-49F2-AB66-BF9BE8C24A4A}"/>
              </a:ext>
            </a:extLst>
          </p:cNvPr>
          <p:cNvSpPr>
            <a:spLocks noGrp="1"/>
          </p:cNvSpPr>
          <p:nvPr>
            <p:ph type="title"/>
          </p:nvPr>
        </p:nvSpPr>
        <p:spPr/>
        <p:txBody>
          <a:bodyPr/>
          <a:lstStyle/>
          <a:p>
            <a:r>
              <a:rPr lang="en-US" dirty="0"/>
              <a:t>Intent Recognition with the Speech SDK</a:t>
            </a:r>
          </a:p>
        </p:txBody>
      </p:sp>
      <p:sp>
        <p:nvSpPr>
          <p:cNvPr id="4" name="Rectangle 3">
            <a:extLst>
              <a:ext uri="{FF2B5EF4-FFF2-40B4-BE49-F238E27FC236}">
                <a16:creationId xmlns:a16="http://schemas.microsoft.com/office/drawing/2014/main" id="{C186D530-B67C-4174-BCBD-6F52C8287D55}"/>
              </a:ext>
            </a:extLst>
          </p:cNvPr>
          <p:cNvSpPr/>
          <p:nvPr/>
        </p:nvSpPr>
        <p:spPr>
          <a:xfrm>
            <a:off x="143485" y="1241090"/>
            <a:ext cx="11929880" cy="2130210"/>
          </a:xfrm>
          <a:prstGeom prst="rect">
            <a:avLst/>
          </a:prstGeom>
          <a:solidFill>
            <a:schemeClr val="bg1">
              <a:lumMod val="95000"/>
            </a:schemeClr>
          </a:solidFill>
        </p:spPr>
        <p:txBody>
          <a:bodyPr wrap="square" numCol="1">
            <a:noAutofit/>
          </a:bodyPr>
          <a:lstStyle/>
          <a:p>
            <a:pPr lvl="0" defTabSz="914367"/>
            <a:endParaRPr lang="en-US" sz="2400" dirty="0">
              <a:solidFill>
                <a:srgbClr val="1A1A1A"/>
              </a:solidFill>
            </a:endParaRPr>
          </a:p>
          <a:p>
            <a:pPr marL="742933" lvl="1" indent="-285750">
              <a:buFont typeface="Arial" panose="020B0604020202020204" pitchFamily="34" charset="0"/>
              <a:buChar char="•"/>
            </a:pPr>
            <a:endParaRPr lang="en-US" sz="2400" dirty="0">
              <a:solidFill>
                <a:srgbClr val="1A1A1A"/>
              </a:solidFill>
            </a:endParaRPr>
          </a:p>
        </p:txBody>
      </p:sp>
      <p:sp>
        <p:nvSpPr>
          <p:cNvPr id="5" name="Content Placeholder 2">
            <a:extLst>
              <a:ext uri="{FF2B5EF4-FFF2-40B4-BE49-F238E27FC236}">
                <a16:creationId xmlns:a16="http://schemas.microsoft.com/office/drawing/2014/main" id="{7A8C5076-D6FA-41F1-96F3-AB2CF80AC4E8}"/>
              </a:ext>
            </a:extLst>
          </p:cNvPr>
          <p:cNvSpPr>
            <a:spLocks noGrp="1"/>
          </p:cNvSpPr>
          <p:nvPr>
            <p:ph sz="quarter" idx="10"/>
          </p:nvPr>
        </p:nvSpPr>
        <p:spPr>
          <a:xfrm>
            <a:off x="419100" y="1281748"/>
            <a:ext cx="11340811" cy="1985159"/>
          </a:xfrm>
        </p:spPr>
        <p:txBody>
          <a:bodyPr/>
          <a:lstStyle/>
          <a:p>
            <a:r>
              <a:rPr lang="en-US" dirty="0"/>
              <a:t>Create a </a:t>
            </a:r>
            <a:r>
              <a:rPr lang="en-US" dirty="0" err="1"/>
              <a:t>SpeechConfig</a:t>
            </a:r>
            <a:r>
              <a:rPr lang="en-US" dirty="0"/>
              <a:t> using the Language Understanding prediction resource</a:t>
            </a:r>
          </a:p>
          <a:p>
            <a:pPr marL="342900" lvl="1" indent="-342900">
              <a:buFont typeface="Arial" panose="020B0604020202020204" pitchFamily="34" charset="0"/>
              <a:buChar char="•"/>
            </a:pPr>
            <a:r>
              <a:rPr lang="en-US" dirty="0"/>
              <a:t>Specify the location and key</a:t>
            </a:r>
          </a:p>
          <a:p>
            <a:r>
              <a:rPr lang="en-US" dirty="0"/>
              <a:t>Create an </a:t>
            </a:r>
            <a:r>
              <a:rPr lang="en-US" dirty="0" err="1"/>
              <a:t>IntentRecognizer</a:t>
            </a:r>
            <a:endParaRPr lang="en-US" dirty="0"/>
          </a:p>
          <a:p>
            <a:pPr marL="342900" lvl="1" indent="-342900">
              <a:buFont typeface="Arial" panose="020B0604020202020204" pitchFamily="34" charset="0"/>
              <a:buChar char="•"/>
            </a:pPr>
            <a:r>
              <a:rPr lang="en-US" dirty="0"/>
              <a:t>Specify the model and intents to be recognized</a:t>
            </a:r>
          </a:p>
        </p:txBody>
      </p:sp>
      <p:grpSp>
        <p:nvGrpSpPr>
          <p:cNvPr id="6" name="Group 5">
            <a:extLst>
              <a:ext uri="{FF2B5EF4-FFF2-40B4-BE49-F238E27FC236}">
                <a16:creationId xmlns:a16="http://schemas.microsoft.com/office/drawing/2014/main" id="{35297D73-617C-4399-AE73-3FDBF8B4603E}"/>
              </a:ext>
            </a:extLst>
          </p:cNvPr>
          <p:cNvGrpSpPr/>
          <p:nvPr/>
        </p:nvGrpSpPr>
        <p:grpSpPr>
          <a:xfrm>
            <a:off x="1802039" y="3693684"/>
            <a:ext cx="1778372" cy="1275753"/>
            <a:chOff x="931442" y="3863423"/>
            <a:chExt cx="1778372" cy="1275753"/>
          </a:xfrm>
        </p:grpSpPr>
        <p:grpSp>
          <p:nvGrpSpPr>
            <p:cNvPr id="7" name="Group 6">
              <a:extLst>
                <a:ext uri="{FF2B5EF4-FFF2-40B4-BE49-F238E27FC236}">
                  <a16:creationId xmlns:a16="http://schemas.microsoft.com/office/drawing/2014/main" id="{2333A0A5-7A11-4B6F-A594-22C7BA32C0EE}"/>
                </a:ext>
              </a:extLst>
            </p:cNvPr>
            <p:cNvGrpSpPr/>
            <p:nvPr/>
          </p:nvGrpSpPr>
          <p:grpSpPr>
            <a:xfrm>
              <a:off x="1347703" y="3863423"/>
              <a:ext cx="1125578" cy="966794"/>
              <a:chOff x="4651461" y="3787461"/>
              <a:chExt cx="1125578" cy="966794"/>
            </a:xfrm>
          </p:grpSpPr>
          <p:pic>
            <p:nvPicPr>
              <p:cNvPr id="9" name="Graphic 8" descr="Key with solid fill">
                <a:extLst>
                  <a:ext uri="{FF2B5EF4-FFF2-40B4-BE49-F238E27FC236}">
                    <a16:creationId xmlns:a16="http://schemas.microsoft.com/office/drawing/2014/main" id="{4F22AFB9-9079-45AE-A629-A44090965E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8959995">
                <a:off x="5019426" y="3996642"/>
                <a:ext cx="757613" cy="757613"/>
              </a:xfrm>
              <a:prstGeom prst="rect">
                <a:avLst/>
              </a:prstGeom>
            </p:spPr>
          </p:pic>
          <p:pic>
            <p:nvPicPr>
              <p:cNvPr id="10" name="Graphic 9" descr="World with solid fill">
                <a:extLst>
                  <a:ext uri="{FF2B5EF4-FFF2-40B4-BE49-F238E27FC236}">
                    <a16:creationId xmlns:a16="http://schemas.microsoft.com/office/drawing/2014/main" id="{97B598D2-62BF-4CEB-9626-CE015433841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51461" y="3787461"/>
                <a:ext cx="690819" cy="690819"/>
              </a:xfrm>
              <a:prstGeom prst="rect">
                <a:avLst/>
              </a:prstGeom>
            </p:spPr>
          </p:pic>
        </p:grpSp>
        <p:sp>
          <p:nvSpPr>
            <p:cNvPr id="8" name="TextBox 7">
              <a:extLst>
                <a:ext uri="{FF2B5EF4-FFF2-40B4-BE49-F238E27FC236}">
                  <a16:creationId xmlns:a16="http://schemas.microsoft.com/office/drawing/2014/main" id="{2057639B-FCD7-4F9B-9BE1-55376C0AEEE0}"/>
                </a:ext>
              </a:extLst>
            </p:cNvPr>
            <p:cNvSpPr txBox="1"/>
            <p:nvPr/>
          </p:nvSpPr>
          <p:spPr>
            <a:xfrm>
              <a:off x="931442" y="4594411"/>
              <a:ext cx="1778372" cy="544765"/>
            </a:xfrm>
            <a:prstGeom prst="rect">
              <a:avLst/>
            </a:prstGeom>
            <a:noFill/>
          </p:spPr>
          <p:txBody>
            <a:bodyPr wrap="none" lIns="182880" tIns="146304" rIns="182880" bIns="146304" rtlCol="0">
              <a:spAutoFit/>
            </a:bodyPr>
            <a:lstStyle/>
            <a:p>
              <a:pPr>
                <a:lnSpc>
                  <a:spcPct val="90000"/>
                </a:lnSpc>
                <a:spcAft>
                  <a:spcPts val="600"/>
                </a:spcAft>
              </a:pPr>
              <a:r>
                <a:rPr lang="en-US" sz="1800" dirty="0" err="1">
                  <a:gradFill>
                    <a:gsLst>
                      <a:gs pos="2917">
                        <a:schemeClr val="tx1"/>
                      </a:gs>
                      <a:gs pos="30000">
                        <a:schemeClr val="tx1"/>
                      </a:gs>
                    </a:gsLst>
                    <a:lin ang="5400000" scaled="0"/>
                  </a:gradFill>
                </a:rPr>
                <a:t>SpeechConfig</a:t>
              </a:r>
              <a:endParaRPr lang="en-US" sz="1800" dirty="0">
                <a:gradFill>
                  <a:gsLst>
                    <a:gs pos="2917">
                      <a:schemeClr val="tx1"/>
                    </a:gs>
                    <a:gs pos="30000">
                      <a:schemeClr val="tx1"/>
                    </a:gs>
                  </a:gsLst>
                  <a:lin ang="5400000" scaled="0"/>
                </a:gradFill>
              </a:endParaRPr>
            </a:p>
          </p:txBody>
        </p:sp>
      </p:grpSp>
      <p:grpSp>
        <p:nvGrpSpPr>
          <p:cNvPr id="11" name="Group 10">
            <a:extLst>
              <a:ext uri="{FF2B5EF4-FFF2-40B4-BE49-F238E27FC236}">
                <a16:creationId xmlns:a16="http://schemas.microsoft.com/office/drawing/2014/main" id="{FEFCFCBA-711A-45AE-914F-96DB5680C0AF}"/>
              </a:ext>
            </a:extLst>
          </p:cNvPr>
          <p:cNvGrpSpPr/>
          <p:nvPr/>
        </p:nvGrpSpPr>
        <p:grpSpPr>
          <a:xfrm>
            <a:off x="1869319" y="5111406"/>
            <a:ext cx="1749423" cy="1497986"/>
            <a:chOff x="998722" y="5281145"/>
            <a:chExt cx="1749423" cy="1497986"/>
          </a:xfrm>
        </p:grpSpPr>
        <p:grpSp>
          <p:nvGrpSpPr>
            <p:cNvPr id="12" name="Group 11">
              <a:extLst>
                <a:ext uri="{FF2B5EF4-FFF2-40B4-BE49-F238E27FC236}">
                  <a16:creationId xmlns:a16="http://schemas.microsoft.com/office/drawing/2014/main" id="{B7CB0F48-FD3E-47DA-BDDD-79841C1361B8}"/>
                </a:ext>
              </a:extLst>
            </p:cNvPr>
            <p:cNvGrpSpPr/>
            <p:nvPr/>
          </p:nvGrpSpPr>
          <p:grpSpPr>
            <a:xfrm>
              <a:off x="1189119" y="5281145"/>
              <a:ext cx="1220249" cy="1136361"/>
              <a:chOff x="4661955" y="5158615"/>
              <a:chExt cx="1220249" cy="1136361"/>
            </a:xfrm>
          </p:grpSpPr>
          <p:pic>
            <p:nvPicPr>
              <p:cNvPr id="14" name="Graphic 13" descr="Radio microphone with solid fill">
                <a:extLst>
                  <a:ext uri="{FF2B5EF4-FFF2-40B4-BE49-F238E27FC236}">
                    <a16:creationId xmlns:a16="http://schemas.microsoft.com/office/drawing/2014/main" id="{450646CD-AB34-4F9E-960C-1CA436AE91D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24630" y="5537402"/>
                <a:ext cx="757574" cy="757574"/>
              </a:xfrm>
              <a:prstGeom prst="rect">
                <a:avLst/>
              </a:prstGeom>
            </p:spPr>
          </p:pic>
          <p:grpSp>
            <p:nvGrpSpPr>
              <p:cNvPr id="15" name="Group 14">
                <a:extLst>
                  <a:ext uri="{FF2B5EF4-FFF2-40B4-BE49-F238E27FC236}">
                    <a16:creationId xmlns:a16="http://schemas.microsoft.com/office/drawing/2014/main" id="{087573F7-D1EE-4027-9BE6-38F8B1746ED3}"/>
                  </a:ext>
                </a:extLst>
              </p:cNvPr>
              <p:cNvGrpSpPr/>
              <p:nvPr/>
            </p:nvGrpSpPr>
            <p:grpSpPr>
              <a:xfrm>
                <a:off x="4661955" y="5158615"/>
                <a:ext cx="757574" cy="757574"/>
                <a:chOff x="4661955" y="5001789"/>
                <a:chExt cx="914400" cy="914400"/>
              </a:xfrm>
            </p:grpSpPr>
            <p:pic>
              <p:nvPicPr>
                <p:cNvPr id="16" name="Graphic 15" descr="Paper outline">
                  <a:extLst>
                    <a:ext uri="{FF2B5EF4-FFF2-40B4-BE49-F238E27FC236}">
                      <a16:creationId xmlns:a16="http://schemas.microsoft.com/office/drawing/2014/main" id="{B08EE2C2-5165-433F-A10B-4998619CA6D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61955" y="5001789"/>
                  <a:ext cx="914400" cy="914400"/>
                </a:xfrm>
                <a:prstGeom prst="rect">
                  <a:avLst/>
                </a:prstGeom>
              </p:spPr>
            </p:pic>
            <p:pic>
              <p:nvPicPr>
                <p:cNvPr id="17" name="Graphic 16" descr="Voice with solid fill">
                  <a:extLst>
                    <a:ext uri="{FF2B5EF4-FFF2-40B4-BE49-F238E27FC236}">
                      <a16:creationId xmlns:a16="http://schemas.microsoft.com/office/drawing/2014/main" id="{17FF4DCD-52D4-411D-8EAA-D436BADE73E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864420" y="5236337"/>
                  <a:ext cx="509428" cy="509428"/>
                </a:xfrm>
                <a:prstGeom prst="rect">
                  <a:avLst/>
                </a:prstGeom>
              </p:spPr>
            </p:pic>
          </p:grpSp>
        </p:grpSp>
        <p:sp>
          <p:nvSpPr>
            <p:cNvPr id="13" name="TextBox 12">
              <a:extLst>
                <a:ext uri="{FF2B5EF4-FFF2-40B4-BE49-F238E27FC236}">
                  <a16:creationId xmlns:a16="http://schemas.microsoft.com/office/drawing/2014/main" id="{1A5B2FAD-153D-43B7-8F18-5C32A87A9047}"/>
                </a:ext>
              </a:extLst>
            </p:cNvPr>
            <p:cNvSpPr txBox="1"/>
            <p:nvPr/>
          </p:nvSpPr>
          <p:spPr>
            <a:xfrm>
              <a:off x="998722" y="6234366"/>
              <a:ext cx="1749423" cy="544765"/>
            </a:xfrm>
            <a:prstGeom prst="rect">
              <a:avLst/>
            </a:prstGeom>
            <a:noFill/>
          </p:spPr>
          <p:txBody>
            <a:bodyPr wrap="square" lIns="182880" tIns="146304" rIns="182880" bIns="146304" rtlCol="0">
              <a:spAutoFit/>
            </a:bodyPr>
            <a:lstStyle/>
            <a:p>
              <a:pPr>
                <a:lnSpc>
                  <a:spcPct val="90000"/>
                </a:lnSpc>
                <a:spcAft>
                  <a:spcPts val="600"/>
                </a:spcAft>
              </a:pPr>
              <a:r>
                <a:rPr lang="en-US" sz="1800" dirty="0" err="1">
                  <a:gradFill>
                    <a:gsLst>
                      <a:gs pos="2917">
                        <a:schemeClr val="tx1"/>
                      </a:gs>
                      <a:gs pos="30000">
                        <a:schemeClr val="tx1"/>
                      </a:gs>
                    </a:gsLst>
                    <a:lin ang="5400000" scaled="0"/>
                  </a:gradFill>
                </a:rPr>
                <a:t>AudioConfig</a:t>
              </a:r>
              <a:endParaRPr lang="en-US" sz="1800" dirty="0">
                <a:gradFill>
                  <a:gsLst>
                    <a:gs pos="2917">
                      <a:schemeClr val="tx1"/>
                    </a:gs>
                    <a:gs pos="30000">
                      <a:schemeClr val="tx1"/>
                    </a:gs>
                  </a:gsLst>
                  <a:lin ang="5400000" scaled="0"/>
                </a:gradFill>
              </a:endParaRPr>
            </a:p>
          </p:txBody>
        </p:sp>
      </p:grpSp>
      <p:grpSp>
        <p:nvGrpSpPr>
          <p:cNvPr id="18" name="Group 17">
            <a:extLst>
              <a:ext uri="{FF2B5EF4-FFF2-40B4-BE49-F238E27FC236}">
                <a16:creationId xmlns:a16="http://schemas.microsoft.com/office/drawing/2014/main" id="{53B62426-23C8-4031-8CBB-8DE80C65F076}"/>
              </a:ext>
            </a:extLst>
          </p:cNvPr>
          <p:cNvGrpSpPr/>
          <p:nvPr/>
        </p:nvGrpSpPr>
        <p:grpSpPr>
          <a:xfrm>
            <a:off x="3886403" y="4813706"/>
            <a:ext cx="2007409" cy="1282848"/>
            <a:chOff x="3015806" y="4983445"/>
            <a:chExt cx="2007409" cy="1282848"/>
          </a:xfrm>
        </p:grpSpPr>
        <p:pic>
          <p:nvPicPr>
            <p:cNvPr id="21" name="Graphic 20" descr="Gears with solid fill">
              <a:extLst>
                <a:ext uri="{FF2B5EF4-FFF2-40B4-BE49-F238E27FC236}">
                  <a16:creationId xmlns:a16="http://schemas.microsoft.com/office/drawing/2014/main" id="{FFC70507-06CF-427A-9F0D-6316CC1D52A9}"/>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74848" y="4983445"/>
              <a:ext cx="914400" cy="914400"/>
            </a:xfrm>
            <a:prstGeom prst="rect">
              <a:avLst/>
            </a:prstGeom>
          </p:spPr>
        </p:pic>
        <p:sp>
          <p:nvSpPr>
            <p:cNvPr id="20" name="TextBox 19">
              <a:extLst>
                <a:ext uri="{FF2B5EF4-FFF2-40B4-BE49-F238E27FC236}">
                  <a16:creationId xmlns:a16="http://schemas.microsoft.com/office/drawing/2014/main" id="{D6B1616D-2EAB-4C47-B497-A41042BAD9EB}"/>
                </a:ext>
              </a:extLst>
            </p:cNvPr>
            <p:cNvSpPr txBox="1"/>
            <p:nvPr/>
          </p:nvSpPr>
          <p:spPr>
            <a:xfrm>
              <a:off x="3015806" y="5721528"/>
              <a:ext cx="2007409" cy="544765"/>
            </a:xfrm>
            <a:prstGeom prst="rect">
              <a:avLst/>
            </a:prstGeom>
            <a:noFill/>
          </p:spPr>
          <p:txBody>
            <a:bodyPr wrap="none" lIns="182880" tIns="146304" rIns="182880" bIns="146304" rtlCol="0">
              <a:spAutoFit/>
            </a:bodyPr>
            <a:lstStyle/>
            <a:p>
              <a:pPr>
                <a:lnSpc>
                  <a:spcPct val="90000"/>
                </a:lnSpc>
                <a:spcAft>
                  <a:spcPts val="600"/>
                </a:spcAft>
              </a:pPr>
              <a:r>
                <a:rPr lang="en-US" sz="1800" dirty="0" err="1">
                  <a:gradFill>
                    <a:gsLst>
                      <a:gs pos="2917">
                        <a:schemeClr val="tx1"/>
                      </a:gs>
                      <a:gs pos="30000">
                        <a:schemeClr val="tx1"/>
                      </a:gs>
                    </a:gsLst>
                    <a:lin ang="5400000" scaled="0"/>
                  </a:gradFill>
                </a:rPr>
                <a:t>IntentRecognizer</a:t>
              </a:r>
              <a:endParaRPr lang="en-US" sz="1800" dirty="0">
                <a:gradFill>
                  <a:gsLst>
                    <a:gs pos="2917">
                      <a:schemeClr val="tx1"/>
                    </a:gs>
                    <a:gs pos="30000">
                      <a:schemeClr val="tx1"/>
                    </a:gs>
                  </a:gsLst>
                  <a:lin ang="5400000" scaled="0"/>
                </a:gradFill>
              </a:endParaRPr>
            </a:p>
          </p:txBody>
        </p:sp>
      </p:grpSp>
      <p:cxnSp>
        <p:nvCxnSpPr>
          <p:cNvPr id="23" name="Straight Arrow Connector 32">
            <a:extLst>
              <a:ext uri="{FF2B5EF4-FFF2-40B4-BE49-F238E27FC236}">
                <a16:creationId xmlns:a16="http://schemas.microsoft.com/office/drawing/2014/main" id="{C10B23F7-F0AA-4AB7-AC9A-1F3D39FD57D8}"/>
              </a:ext>
            </a:extLst>
          </p:cNvPr>
          <p:cNvCxnSpPr>
            <a:cxnSpLocks/>
            <a:stCxn id="8" idx="3"/>
            <a:endCxn id="25" idx="1"/>
          </p:cNvCxnSpPr>
          <p:nvPr/>
        </p:nvCxnSpPr>
        <p:spPr>
          <a:xfrm>
            <a:off x="3580411" y="4697055"/>
            <a:ext cx="923274" cy="693575"/>
          </a:xfrm>
          <a:prstGeom prst="bentConnector3">
            <a:avLst>
              <a:gd name="adj1" fmla="val 37546"/>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32">
            <a:extLst>
              <a:ext uri="{FF2B5EF4-FFF2-40B4-BE49-F238E27FC236}">
                <a16:creationId xmlns:a16="http://schemas.microsoft.com/office/drawing/2014/main" id="{0670F602-2308-4420-AD64-7C0FCBACEF0F}"/>
              </a:ext>
            </a:extLst>
          </p:cNvPr>
          <p:cNvCxnSpPr>
            <a:cxnSpLocks/>
            <a:stCxn id="13" idx="3"/>
            <a:endCxn id="25" idx="1"/>
          </p:cNvCxnSpPr>
          <p:nvPr/>
        </p:nvCxnSpPr>
        <p:spPr>
          <a:xfrm flipV="1">
            <a:off x="3618742" y="5390630"/>
            <a:ext cx="884943" cy="946380"/>
          </a:xfrm>
          <a:prstGeom prst="bentConnector3">
            <a:avLst>
              <a:gd name="adj1" fmla="val 34532"/>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63FC01B3-7388-424F-8C2E-05D45D7BE6CA}"/>
              </a:ext>
            </a:extLst>
          </p:cNvPr>
          <p:cNvSpPr/>
          <p:nvPr/>
        </p:nvSpPr>
        <p:spPr bwMode="auto">
          <a:xfrm>
            <a:off x="4503685" y="5229471"/>
            <a:ext cx="158758" cy="322318"/>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Speech Bubble: Rectangle 25">
            <a:extLst>
              <a:ext uri="{FF2B5EF4-FFF2-40B4-BE49-F238E27FC236}">
                <a16:creationId xmlns:a16="http://schemas.microsoft.com/office/drawing/2014/main" id="{4B6D3758-B797-4B2E-8591-896826DB0D5A}"/>
              </a:ext>
            </a:extLst>
          </p:cNvPr>
          <p:cNvSpPr/>
          <p:nvPr/>
        </p:nvSpPr>
        <p:spPr bwMode="auto">
          <a:xfrm>
            <a:off x="187700" y="3541905"/>
            <a:ext cx="1710239" cy="1479532"/>
          </a:xfrm>
          <a:prstGeom prst="wedgeRectCallout">
            <a:avLst>
              <a:gd name="adj1" fmla="val 69998"/>
              <a:gd name="adj2" fmla="val -3727"/>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Language Understanding Prediction resource location and key</a:t>
            </a:r>
          </a:p>
        </p:txBody>
      </p:sp>
      <p:sp>
        <p:nvSpPr>
          <p:cNvPr id="27" name="Speech Bubble: Rectangle 26">
            <a:extLst>
              <a:ext uri="{FF2B5EF4-FFF2-40B4-BE49-F238E27FC236}">
                <a16:creationId xmlns:a16="http://schemas.microsoft.com/office/drawing/2014/main" id="{E9A43572-B088-4479-9112-277593B7CFED}"/>
              </a:ext>
            </a:extLst>
          </p:cNvPr>
          <p:cNvSpPr/>
          <p:nvPr/>
        </p:nvSpPr>
        <p:spPr bwMode="auto">
          <a:xfrm>
            <a:off x="123617" y="5347420"/>
            <a:ext cx="1565611" cy="893857"/>
          </a:xfrm>
          <a:prstGeom prst="wedgeRectCallout">
            <a:avLst>
              <a:gd name="adj1" fmla="val 81423"/>
              <a:gd name="adj2" fmla="val 26103"/>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Microphone (default) or file</a:t>
            </a:r>
          </a:p>
        </p:txBody>
      </p:sp>
      <p:sp>
        <p:nvSpPr>
          <p:cNvPr id="28" name="Speech Bubble: Rectangle 27">
            <a:extLst>
              <a:ext uri="{FF2B5EF4-FFF2-40B4-BE49-F238E27FC236}">
                <a16:creationId xmlns:a16="http://schemas.microsoft.com/office/drawing/2014/main" id="{4D01D9D3-E64E-43E3-BE54-B5354BD7C701}"/>
              </a:ext>
            </a:extLst>
          </p:cNvPr>
          <p:cNvSpPr/>
          <p:nvPr/>
        </p:nvSpPr>
        <p:spPr bwMode="auto">
          <a:xfrm>
            <a:off x="3711843" y="3637450"/>
            <a:ext cx="2004526" cy="712817"/>
          </a:xfrm>
          <a:prstGeom prst="wedgeRectCallout">
            <a:avLst>
              <a:gd name="adj1" fmla="val 4167"/>
              <a:gd name="adj2" fmla="val 117512"/>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Model and intents to be recognized</a:t>
            </a:r>
          </a:p>
        </p:txBody>
      </p:sp>
      <p:sp>
        <p:nvSpPr>
          <p:cNvPr id="29" name="Rectangle 28">
            <a:extLst>
              <a:ext uri="{FF2B5EF4-FFF2-40B4-BE49-F238E27FC236}">
                <a16:creationId xmlns:a16="http://schemas.microsoft.com/office/drawing/2014/main" id="{254A65DC-C52F-4176-979C-2FB4AAA2F90D}"/>
              </a:ext>
            </a:extLst>
          </p:cNvPr>
          <p:cNvSpPr/>
          <p:nvPr/>
        </p:nvSpPr>
        <p:spPr>
          <a:xfrm>
            <a:off x="8212976" y="3892056"/>
            <a:ext cx="2302709" cy="2245922"/>
          </a:xfrm>
          <a:prstGeom prst="rect">
            <a:avLst/>
          </a:prstGeom>
          <a:solidFill>
            <a:schemeClr val="bg1">
              <a:lumMod val="95000"/>
            </a:schemeClr>
          </a:solidFill>
        </p:spPr>
        <p:txBody>
          <a:bodyPr wrap="square" numCol="1">
            <a:noAutofit/>
          </a:bodyPr>
          <a:lstStyle/>
          <a:p>
            <a:pPr marL="285750" lvl="0" indent="-285750" defTabSz="914367">
              <a:buFont typeface="Arial" panose="020B0604020202020204" pitchFamily="34" charset="0"/>
              <a:buChar char="•"/>
            </a:pPr>
            <a:r>
              <a:rPr lang="en-US" sz="2000" dirty="0">
                <a:solidFill>
                  <a:srgbClr val="1A1A1A"/>
                </a:solidFill>
              </a:rPr>
              <a:t>Duration</a:t>
            </a:r>
          </a:p>
          <a:p>
            <a:pPr marL="285750" lvl="0" indent="-285750" defTabSz="914367">
              <a:buFont typeface="Arial" panose="020B0604020202020204" pitchFamily="34" charset="0"/>
              <a:buChar char="•"/>
            </a:pPr>
            <a:r>
              <a:rPr lang="en-US" sz="2000" dirty="0" err="1">
                <a:solidFill>
                  <a:srgbClr val="1A1A1A"/>
                </a:solidFill>
              </a:rPr>
              <a:t>IntentId</a:t>
            </a:r>
            <a:r>
              <a:rPr lang="en-US" sz="2000" dirty="0">
                <a:solidFill>
                  <a:srgbClr val="1A1A1A"/>
                </a:solidFill>
              </a:rPr>
              <a:t>	</a:t>
            </a:r>
          </a:p>
          <a:p>
            <a:pPr marL="285750" lvl="0" indent="-285750" defTabSz="914367">
              <a:buFont typeface="Arial" panose="020B0604020202020204" pitchFamily="34" charset="0"/>
              <a:buChar char="•"/>
            </a:pPr>
            <a:r>
              <a:rPr lang="en-US" sz="2000" dirty="0" err="1">
                <a:solidFill>
                  <a:srgbClr val="1A1A1A"/>
                </a:solidFill>
              </a:rPr>
              <a:t>OffsetInTicks</a:t>
            </a:r>
            <a:r>
              <a:rPr lang="en-US" sz="2000" dirty="0">
                <a:solidFill>
                  <a:srgbClr val="1A1A1A"/>
                </a:solidFill>
              </a:rPr>
              <a:t>	</a:t>
            </a:r>
          </a:p>
          <a:p>
            <a:pPr marL="285750" lvl="0" indent="-285750" defTabSz="914367">
              <a:buFont typeface="Arial" panose="020B0604020202020204" pitchFamily="34" charset="0"/>
              <a:buChar char="•"/>
            </a:pPr>
            <a:r>
              <a:rPr lang="en-US" sz="2000" dirty="0">
                <a:solidFill>
                  <a:srgbClr val="1A1A1A"/>
                </a:solidFill>
              </a:rPr>
              <a:t>Properties	</a:t>
            </a:r>
          </a:p>
          <a:p>
            <a:pPr marL="285750" lvl="0" indent="-285750" defTabSz="914367">
              <a:buFont typeface="Arial" panose="020B0604020202020204" pitchFamily="34" charset="0"/>
              <a:buChar char="•"/>
            </a:pPr>
            <a:r>
              <a:rPr lang="en-US" sz="2000" dirty="0">
                <a:solidFill>
                  <a:srgbClr val="1A1A1A"/>
                </a:solidFill>
              </a:rPr>
              <a:t>Reason	</a:t>
            </a:r>
          </a:p>
          <a:p>
            <a:pPr marL="285750" lvl="0" indent="-285750" defTabSz="914367">
              <a:buFont typeface="Arial" panose="020B0604020202020204" pitchFamily="34" charset="0"/>
              <a:buChar char="•"/>
            </a:pPr>
            <a:r>
              <a:rPr lang="en-US" sz="2000" dirty="0" err="1">
                <a:solidFill>
                  <a:srgbClr val="1A1A1A"/>
                </a:solidFill>
              </a:rPr>
              <a:t>ResultId</a:t>
            </a:r>
            <a:r>
              <a:rPr lang="en-US" sz="2000" dirty="0">
                <a:solidFill>
                  <a:srgbClr val="1A1A1A"/>
                </a:solidFill>
              </a:rPr>
              <a:t>	</a:t>
            </a:r>
          </a:p>
          <a:p>
            <a:pPr marL="285750" lvl="0" indent="-285750" defTabSz="914367">
              <a:buFont typeface="Arial" panose="020B0604020202020204" pitchFamily="34" charset="0"/>
              <a:buChar char="•"/>
            </a:pPr>
            <a:r>
              <a:rPr lang="en-US" sz="2000" dirty="0">
                <a:solidFill>
                  <a:srgbClr val="1A1A1A"/>
                </a:solidFill>
              </a:rPr>
              <a:t>Text</a:t>
            </a:r>
          </a:p>
        </p:txBody>
      </p:sp>
      <p:cxnSp>
        <p:nvCxnSpPr>
          <p:cNvPr id="30" name="Straight Arrow Connector 32">
            <a:extLst>
              <a:ext uri="{FF2B5EF4-FFF2-40B4-BE49-F238E27FC236}">
                <a16:creationId xmlns:a16="http://schemas.microsoft.com/office/drawing/2014/main" id="{C3C4156B-1E31-4CDE-9434-4ABB15524BBD}"/>
              </a:ext>
            </a:extLst>
          </p:cNvPr>
          <p:cNvCxnSpPr>
            <a:cxnSpLocks/>
          </p:cNvCxnSpPr>
          <p:nvPr/>
        </p:nvCxnSpPr>
        <p:spPr>
          <a:xfrm>
            <a:off x="5506202" y="4882037"/>
            <a:ext cx="2676054" cy="0"/>
          </a:xfrm>
          <a:prstGeom prst="straightConnector1">
            <a:avLst/>
          </a:prstGeom>
          <a:ln w="76200">
            <a:solidFill>
              <a:schemeClr val="accent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494293B2-AFEE-4D15-9798-9B5ACFF24F28}"/>
              </a:ext>
            </a:extLst>
          </p:cNvPr>
          <p:cNvSpPr txBox="1"/>
          <p:nvPr/>
        </p:nvSpPr>
        <p:spPr>
          <a:xfrm>
            <a:off x="5348601" y="4384503"/>
            <a:ext cx="2676054" cy="544765"/>
          </a:xfrm>
          <a:prstGeom prst="rect">
            <a:avLst/>
          </a:prstGeom>
          <a:noFill/>
        </p:spPr>
        <p:txBody>
          <a:bodyPr wrap="none" lIns="182880" tIns="146304" rIns="182880" bIns="146304" rtlCol="0">
            <a:spAutoFit/>
          </a:bodyPr>
          <a:lstStyle/>
          <a:p>
            <a:pPr>
              <a:lnSpc>
                <a:spcPct val="90000"/>
              </a:lnSpc>
              <a:spcAft>
                <a:spcPts val="600"/>
              </a:spcAft>
            </a:pPr>
            <a:r>
              <a:rPr lang="en-US" sz="1800" dirty="0" err="1">
                <a:gradFill>
                  <a:gsLst>
                    <a:gs pos="2917">
                      <a:schemeClr val="tx1"/>
                    </a:gs>
                    <a:gs pos="30000">
                      <a:schemeClr val="tx1"/>
                    </a:gs>
                  </a:gsLst>
                  <a:lin ang="5400000" scaled="0"/>
                </a:gradFill>
              </a:rPr>
              <a:t>RecognizeOnceAsync</a:t>
            </a:r>
            <a:r>
              <a:rPr lang="en-US" sz="1800" dirty="0">
                <a:gradFill>
                  <a:gsLst>
                    <a:gs pos="2917">
                      <a:schemeClr val="tx1"/>
                    </a:gs>
                    <a:gs pos="30000">
                      <a:schemeClr val="tx1"/>
                    </a:gs>
                  </a:gsLst>
                  <a:lin ang="5400000" scaled="0"/>
                </a:gradFill>
              </a:rPr>
              <a:t>()</a:t>
            </a:r>
          </a:p>
        </p:txBody>
      </p:sp>
      <p:sp>
        <p:nvSpPr>
          <p:cNvPr id="32" name="Speech Bubble: Rectangle 31">
            <a:extLst>
              <a:ext uri="{FF2B5EF4-FFF2-40B4-BE49-F238E27FC236}">
                <a16:creationId xmlns:a16="http://schemas.microsoft.com/office/drawing/2014/main" id="{4A8E6E79-D454-41F4-B57F-BE6361E262D1}"/>
              </a:ext>
            </a:extLst>
          </p:cNvPr>
          <p:cNvSpPr/>
          <p:nvPr/>
        </p:nvSpPr>
        <p:spPr bwMode="auto">
          <a:xfrm>
            <a:off x="9669097" y="3358394"/>
            <a:ext cx="1287277" cy="486332"/>
          </a:xfrm>
          <a:prstGeom prst="wedgeRectCallout">
            <a:avLst>
              <a:gd name="adj1" fmla="val -63616"/>
              <a:gd name="adj2" fmla="val 154872"/>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Top Intent</a:t>
            </a:r>
          </a:p>
        </p:txBody>
      </p:sp>
      <p:sp>
        <p:nvSpPr>
          <p:cNvPr id="33" name="Speech Bubble: Rectangle 32">
            <a:extLst>
              <a:ext uri="{FF2B5EF4-FFF2-40B4-BE49-F238E27FC236}">
                <a16:creationId xmlns:a16="http://schemas.microsoft.com/office/drawing/2014/main" id="{EC61F639-161C-481E-B3BA-805F46A4FEFC}"/>
              </a:ext>
            </a:extLst>
          </p:cNvPr>
          <p:cNvSpPr/>
          <p:nvPr/>
        </p:nvSpPr>
        <p:spPr bwMode="auto">
          <a:xfrm>
            <a:off x="8859864" y="6324728"/>
            <a:ext cx="3159476" cy="452774"/>
          </a:xfrm>
          <a:prstGeom prst="wedgeRectCallout">
            <a:avLst>
              <a:gd name="adj1" fmla="val -42822"/>
              <a:gd name="adj2" fmla="val -129810"/>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Transcript of the spoken query</a:t>
            </a:r>
          </a:p>
        </p:txBody>
      </p:sp>
      <p:sp>
        <p:nvSpPr>
          <p:cNvPr id="34" name="Speech Bubble: Rectangle 33">
            <a:extLst>
              <a:ext uri="{FF2B5EF4-FFF2-40B4-BE49-F238E27FC236}">
                <a16:creationId xmlns:a16="http://schemas.microsoft.com/office/drawing/2014/main" id="{C9D3C399-5CA9-4CB4-9921-F66638F36EB1}"/>
              </a:ext>
            </a:extLst>
          </p:cNvPr>
          <p:cNvSpPr/>
          <p:nvPr/>
        </p:nvSpPr>
        <p:spPr bwMode="auto">
          <a:xfrm>
            <a:off x="10196162" y="5111406"/>
            <a:ext cx="1921884" cy="1129871"/>
          </a:xfrm>
          <a:prstGeom prst="wedgeRectCallout">
            <a:avLst>
              <a:gd name="adj1" fmla="val -91018"/>
              <a:gd name="adj2" fmla="val -29583"/>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Reason for result:</a:t>
            </a:r>
          </a:p>
          <a:p>
            <a:pPr marL="285750" indent="-285750" defTabSz="932472" fontAlgn="base">
              <a:lnSpc>
                <a:spcPct val="90000"/>
              </a:lnSpc>
              <a:spcBef>
                <a:spcPct val="0"/>
              </a:spcBef>
              <a:spcAft>
                <a:spcPct val="0"/>
              </a:spcAft>
              <a:buFont typeface="Arial" panose="020B0604020202020204" pitchFamily="34" charset="0"/>
              <a:buChar char="•"/>
            </a:pPr>
            <a:r>
              <a:rPr lang="en-US" sz="1200" dirty="0" err="1">
                <a:solidFill>
                  <a:schemeClr val="tx1"/>
                </a:solidFill>
                <a:ea typeface="Segoe UI" pitchFamily="34" charset="0"/>
                <a:cs typeface="Segoe UI" pitchFamily="34" charset="0"/>
              </a:rPr>
              <a:t>RecognizedIntent</a:t>
            </a:r>
            <a:endParaRPr lang="en-US" sz="1200" dirty="0">
              <a:solidFill>
                <a:schemeClr val="tx1"/>
              </a:solidFill>
              <a:ea typeface="Segoe UI" pitchFamily="34" charset="0"/>
              <a:cs typeface="Segoe UI" pitchFamily="34" charset="0"/>
            </a:endParaRPr>
          </a:p>
          <a:p>
            <a:pPr marL="285750" indent="-285750" defTabSz="932472" fontAlgn="base">
              <a:lnSpc>
                <a:spcPct val="90000"/>
              </a:lnSpc>
              <a:spcBef>
                <a:spcPct val="0"/>
              </a:spcBef>
              <a:spcAft>
                <a:spcPct val="0"/>
              </a:spcAft>
              <a:buFont typeface="Arial" panose="020B0604020202020204" pitchFamily="34" charset="0"/>
              <a:buChar char="•"/>
            </a:pPr>
            <a:r>
              <a:rPr lang="en-US" sz="1200" dirty="0" err="1">
                <a:solidFill>
                  <a:schemeClr val="tx1"/>
                </a:solidFill>
                <a:ea typeface="Segoe UI" pitchFamily="34" charset="0"/>
                <a:cs typeface="Segoe UI" pitchFamily="34" charset="0"/>
              </a:rPr>
              <a:t>RecognizedSpeech</a:t>
            </a:r>
            <a:endParaRPr lang="en-US" sz="1200" dirty="0">
              <a:solidFill>
                <a:schemeClr val="tx1"/>
              </a:solidFill>
              <a:ea typeface="Segoe UI" pitchFamily="34" charset="0"/>
              <a:cs typeface="Segoe UI" pitchFamily="34" charset="0"/>
            </a:endParaRPr>
          </a:p>
          <a:p>
            <a:pPr marL="285750" indent="-285750" defTabSz="932472" fontAlgn="base">
              <a:lnSpc>
                <a:spcPct val="90000"/>
              </a:lnSpc>
              <a:spcBef>
                <a:spcPct val="0"/>
              </a:spcBef>
              <a:spcAft>
                <a:spcPct val="0"/>
              </a:spcAft>
              <a:buFont typeface="Arial" panose="020B0604020202020204" pitchFamily="34" charset="0"/>
              <a:buChar char="•"/>
            </a:pPr>
            <a:r>
              <a:rPr lang="en-US" sz="1200" dirty="0" err="1">
                <a:solidFill>
                  <a:schemeClr val="tx1"/>
                </a:solidFill>
                <a:ea typeface="Segoe UI" pitchFamily="34" charset="0"/>
                <a:cs typeface="Segoe UI" pitchFamily="34" charset="0"/>
              </a:rPr>
              <a:t>NoMatch</a:t>
            </a:r>
            <a:endParaRPr lang="en-US" sz="1200" dirty="0">
              <a:solidFill>
                <a:schemeClr val="tx1"/>
              </a:solidFill>
              <a:ea typeface="Segoe UI" pitchFamily="34" charset="0"/>
              <a:cs typeface="Segoe UI" pitchFamily="34" charset="0"/>
            </a:endParaRPr>
          </a:p>
          <a:p>
            <a:pPr marL="285750" indent="-285750" defTabSz="932472" fontAlgn="base">
              <a:lnSpc>
                <a:spcPct val="90000"/>
              </a:lnSpc>
              <a:spcBef>
                <a:spcPct val="0"/>
              </a:spcBef>
              <a:spcAft>
                <a:spcPct val="0"/>
              </a:spcAft>
              <a:buFont typeface="Arial" panose="020B0604020202020204" pitchFamily="34" charset="0"/>
              <a:buChar char="•"/>
            </a:pPr>
            <a:r>
              <a:rPr lang="en-US" sz="1200" dirty="0">
                <a:solidFill>
                  <a:schemeClr val="tx1"/>
                </a:solidFill>
                <a:ea typeface="Segoe UI" pitchFamily="34" charset="0"/>
                <a:cs typeface="Segoe UI" pitchFamily="34" charset="0"/>
              </a:rPr>
              <a:t>Cancelled</a:t>
            </a:r>
          </a:p>
        </p:txBody>
      </p:sp>
      <p:sp>
        <p:nvSpPr>
          <p:cNvPr id="39" name="Speech Bubble: Rectangle 38">
            <a:extLst>
              <a:ext uri="{FF2B5EF4-FFF2-40B4-BE49-F238E27FC236}">
                <a16:creationId xmlns:a16="http://schemas.microsoft.com/office/drawing/2014/main" id="{58A80A05-14BE-404F-8499-25E8E79AD6EE}"/>
              </a:ext>
            </a:extLst>
          </p:cNvPr>
          <p:cNvSpPr/>
          <p:nvPr/>
        </p:nvSpPr>
        <p:spPr bwMode="auto">
          <a:xfrm>
            <a:off x="10389960" y="3985114"/>
            <a:ext cx="1767289" cy="1020905"/>
          </a:xfrm>
          <a:prstGeom prst="wedgeRectCallout">
            <a:avLst>
              <a:gd name="adj1" fmla="val -83768"/>
              <a:gd name="adj2" fmla="val 51794"/>
            </a:avLst>
          </a:prstGeom>
          <a:ln w="28575">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tx1"/>
                </a:solidFill>
                <a:ea typeface="Segoe UI" pitchFamily="34" charset="0"/>
                <a:cs typeface="Segoe UI" pitchFamily="34" charset="0"/>
              </a:rPr>
              <a:t>Includes Language Understanding response JSON</a:t>
            </a:r>
          </a:p>
        </p:txBody>
      </p:sp>
      <p:pic>
        <p:nvPicPr>
          <p:cNvPr id="41" name="Graphic 40" descr="Network with solid fill">
            <a:extLst>
              <a:ext uri="{FF2B5EF4-FFF2-40B4-BE49-F238E27FC236}">
                <a16:creationId xmlns:a16="http://schemas.microsoft.com/office/drawing/2014/main" id="{2F097A72-42B2-49AA-884C-4E8CEF243F5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331556" y="4631655"/>
            <a:ext cx="693575" cy="693575"/>
          </a:xfrm>
          <a:prstGeom prst="rect">
            <a:avLst/>
          </a:prstGeom>
        </p:spPr>
      </p:pic>
    </p:spTree>
    <p:extLst>
      <p:ext uri="{BB962C8B-B14F-4D97-AF65-F5344CB8AC3E}">
        <p14:creationId xmlns:p14="http://schemas.microsoft.com/office/powerpoint/2010/main" val="3048098382"/>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 Use the Speech and Language Understanding Services</a:t>
            </a:r>
          </a:p>
        </p:txBody>
      </p:sp>
      <p:sp>
        <p:nvSpPr>
          <p:cNvPr id="4" name="Text Placeholder 3">
            <a:extLst>
              <a:ext uri="{FF2B5EF4-FFF2-40B4-BE49-F238E27FC236}">
                <a16:creationId xmlns:a16="http://schemas.microsoft.com/office/drawing/2014/main" id="{6B1EE08B-F317-4561-A2AC-FFCCBDB1B14B}"/>
              </a:ext>
            </a:extLst>
          </p:cNvPr>
          <p:cNvSpPr>
            <a:spLocks noGrp="1"/>
          </p:cNvSpPr>
          <p:nvPr>
            <p:ph type="body" sz="quarter" idx="16"/>
          </p:nvPr>
        </p:nvSpPr>
        <p:spPr>
          <a:xfrm>
            <a:off x="466167" y="2063947"/>
            <a:ext cx="5435768" cy="2006600"/>
          </a:xfrm>
        </p:spPr>
        <p:txBody>
          <a:bodyPr/>
          <a:lstStyle/>
          <a:p>
            <a:r>
              <a:rPr lang="en-US" dirty="0"/>
              <a:t>Use the Speech SDK to recognize an intent</a:t>
            </a:r>
          </a:p>
        </p:txBody>
      </p:sp>
      <p:sp>
        <p:nvSpPr>
          <p:cNvPr id="5" name="Text Placeholder 4">
            <a:extLst>
              <a:ext uri="{FF2B5EF4-FFF2-40B4-BE49-F238E27FC236}">
                <a16:creationId xmlns:a16="http://schemas.microsoft.com/office/drawing/2014/main" id="{F98B940D-B23B-42E1-AE2A-1F002A979A85}"/>
              </a:ext>
            </a:extLst>
          </p:cNvPr>
          <p:cNvSpPr>
            <a:spLocks noGrp="1"/>
          </p:cNvSpPr>
          <p:nvPr>
            <p:ph type="body" sz="quarter" idx="17"/>
          </p:nvPr>
        </p:nvSpPr>
        <p:spPr>
          <a:xfrm>
            <a:off x="6371667" y="2063947"/>
            <a:ext cx="5435768" cy="2006600"/>
          </a:xfrm>
        </p:spPr>
        <p:txBody>
          <a:bodyPr/>
          <a:lstStyle/>
          <a:p>
            <a:r>
              <a:rPr lang="en-US" dirty="0"/>
              <a:t>Process the resulting prediction</a:t>
            </a:r>
          </a:p>
        </p:txBody>
      </p:sp>
      <p:grpSp>
        <p:nvGrpSpPr>
          <p:cNvPr id="16" name="Group 15" descr="Icon of three dots and outward pointing chevrons on left and right">
            <a:extLst>
              <a:ext uri="{FF2B5EF4-FFF2-40B4-BE49-F238E27FC236}">
                <a16:creationId xmlns:a16="http://schemas.microsoft.com/office/drawing/2014/main" id="{D42D2A7A-9AF8-47D0-9C63-FBA06B3ED551}"/>
              </a:ext>
            </a:extLst>
          </p:cNvPr>
          <p:cNvGrpSpPr/>
          <p:nvPr/>
        </p:nvGrpSpPr>
        <p:grpSpPr>
          <a:xfrm>
            <a:off x="5199803" y="3368315"/>
            <a:ext cx="702132" cy="702232"/>
            <a:chOff x="3088645" y="5729498"/>
            <a:chExt cx="648328" cy="648420"/>
          </a:xfrm>
        </p:grpSpPr>
        <p:grpSp>
          <p:nvGrpSpPr>
            <p:cNvPr id="18" name="Group 17">
              <a:extLst>
                <a:ext uri="{FF2B5EF4-FFF2-40B4-BE49-F238E27FC236}">
                  <a16:creationId xmlns:a16="http://schemas.microsoft.com/office/drawing/2014/main" id="{1DCF9D1F-F0C6-445F-9D2F-A5AAA7B8F3A5}"/>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0" name="Freeform 5">
                <a:extLst>
                  <a:ext uri="{FF2B5EF4-FFF2-40B4-BE49-F238E27FC236}">
                    <a16:creationId xmlns:a16="http://schemas.microsoft.com/office/drawing/2014/main" id="{FD95E47F-F18F-4A3E-BB91-10EF29A5055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1" name="Freeform 6">
                <a:extLst>
                  <a:ext uri="{FF2B5EF4-FFF2-40B4-BE49-F238E27FC236}">
                    <a16:creationId xmlns:a16="http://schemas.microsoft.com/office/drawing/2014/main" id="{51E5DE08-F2CF-4FD4-BC75-EAF44F8FA54E}"/>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19" name="Picture 18" descr="Icon of three dots and outward pointing chevrons on left and right">
              <a:extLst>
                <a:ext uri="{FF2B5EF4-FFF2-40B4-BE49-F238E27FC236}">
                  <a16:creationId xmlns:a16="http://schemas.microsoft.com/office/drawing/2014/main" id="{B01AD6D0-BEA3-4E6B-BBC7-0DEE63DD7F78}"/>
                </a:ext>
              </a:extLst>
            </p:cNvPr>
            <p:cNvPicPr>
              <a:picLocks noChangeAspect="1"/>
            </p:cNvPicPr>
            <p:nvPr/>
          </p:nvPicPr>
          <p:blipFill>
            <a:blip r:embed="rId3"/>
            <a:stretch>
              <a:fillRect/>
            </a:stretch>
          </p:blipFill>
          <p:spPr>
            <a:xfrm>
              <a:off x="3184209" y="5952822"/>
              <a:ext cx="457200" cy="201773"/>
            </a:xfrm>
            <a:prstGeom prst="rect">
              <a:avLst/>
            </a:prstGeom>
          </p:spPr>
        </p:pic>
      </p:grpSp>
      <p:grpSp>
        <p:nvGrpSpPr>
          <p:cNvPr id="22" name="Group 21" descr="Icon of three dots and outward pointing chevrons on left and right">
            <a:extLst>
              <a:ext uri="{FF2B5EF4-FFF2-40B4-BE49-F238E27FC236}">
                <a16:creationId xmlns:a16="http://schemas.microsoft.com/office/drawing/2014/main" id="{5C2149C9-4EC3-4D26-B371-B5C5DBBB707D}"/>
              </a:ext>
            </a:extLst>
          </p:cNvPr>
          <p:cNvGrpSpPr/>
          <p:nvPr/>
        </p:nvGrpSpPr>
        <p:grpSpPr>
          <a:xfrm>
            <a:off x="11105303" y="3368315"/>
            <a:ext cx="702132" cy="702232"/>
            <a:chOff x="3088645" y="5729498"/>
            <a:chExt cx="648328" cy="648420"/>
          </a:xfrm>
        </p:grpSpPr>
        <p:grpSp>
          <p:nvGrpSpPr>
            <p:cNvPr id="23" name="Group 22">
              <a:extLst>
                <a:ext uri="{FF2B5EF4-FFF2-40B4-BE49-F238E27FC236}">
                  <a16:creationId xmlns:a16="http://schemas.microsoft.com/office/drawing/2014/main" id="{C35745F1-9387-4667-BAAA-DECF14A86BDB}"/>
                </a:ext>
                <a:ext uri="{C183D7F6-B498-43B3-948B-1728B52AA6E4}">
                  <adec:decorative xmlns:adec="http://schemas.microsoft.com/office/drawing/2017/decorative" val="1"/>
                </a:ext>
              </a:extLst>
            </p:cNvPr>
            <p:cNvGrpSpPr/>
            <p:nvPr/>
          </p:nvGrpSpPr>
          <p:grpSpPr>
            <a:xfrm>
              <a:off x="3088645" y="5729498"/>
              <a:ext cx="648328" cy="648420"/>
              <a:chOff x="7962901" y="3032919"/>
              <a:chExt cx="981074" cy="981076"/>
            </a:xfrm>
          </p:grpSpPr>
          <p:sp>
            <p:nvSpPr>
              <p:cNvPr id="25" name="Freeform 5">
                <a:extLst>
                  <a:ext uri="{FF2B5EF4-FFF2-40B4-BE49-F238E27FC236}">
                    <a16:creationId xmlns:a16="http://schemas.microsoft.com/office/drawing/2014/main" id="{7E831AF9-BD46-4D80-BD5F-6AB3C924421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89495B3D-98DB-4ABB-83AC-245C0786FA84}"/>
                  </a:ext>
                </a:extLst>
              </p:cNvPr>
              <p:cNvSpPr>
                <a:spLocks noEditPoints="1"/>
              </p:cNvSpPr>
              <p:nvPr/>
            </p:nvSpPr>
            <p:spPr bwMode="auto">
              <a:xfrm>
                <a:off x="8031163" y="3102770"/>
                <a:ext cx="846137" cy="844550"/>
              </a:xfrm>
              <a:prstGeom prst="ellipse">
                <a:avLst/>
              </a:prstGeom>
              <a:noFill/>
              <a:ln w="28575">
                <a:solidFill>
                  <a:schemeClr val="tx2"/>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pic>
          <p:nvPicPr>
            <p:cNvPr id="24" name="Picture 23" descr="Icon of three dots and outward pointing chevrons on left and right">
              <a:extLst>
                <a:ext uri="{FF2B5EF4-FFF2-40B4-BE49-F238E27FC236}">
                  <a16:creationId xmlns:a16="http://schemas.microsoft.com/office/drawing/2014/main" id="{5FD10D5B-74D8-4179-A1B2-D0E020C9B62F}"/>
                </a:ext>
              </a:extLst>
            </p:cNvPr>
            <p:cNvPicPr>
              <a:picLocks noChangeAspect="1"/>
            </p:cNvPicPr>
            <p:nvPr/>
          </p:nvPicPr>
          <p:blipFill>
            <a:blip r:embed="rId3"/>
            <a:stretch>
              <a:fillRect/>
            </a:stretch>
          </p:blipFill>
          <p:spPr>
            <a:xfrm>
              <a:off x="3184209" y="5952822"/>
              <a:ext cx="457200" cy="201773"/>
            </a:xfrm>
            <a:prstGeom prst="rect">
              <a:avLst/>
            </a:prstGeom>
          </p:spPr>
        </p:pic>
      </p:grpSp>
    </p:spTree>
    <p:extLst>
      <p:ext uri="{BB962C8B-B14F-4D97-AF65-F5344CB8AC3E}">
        <p14:creationId xmlns:p14="http://schemas.microsoft.com/office/powerpoint/2010/main" val="375936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E5FCF-B252-4FCE-BD44-0A5779C8AFE7}"/>
              </a:ext>
            </a:extLst>
          </p:cNvPr>
          <p:cNvSpPr>
            <a:spLocks noGrp="1"/>
          </p:cNvSpPr>
          <p:nvPr>
            <p:ph type="title"/>
          </p:nvPr>
        </p:nvSpPr>
        <p:spPr/>
        <p:txBody>
          <a:bodyPr/>
          <a:lstStyle/>
          <a:p>
            <a:r>
              <a:rPr lang="en-US" dirty="0"/>
              <a:t>Module Review</a:t>
            </a:r>
          </a:p>
        </p:txBody>
      </p:sp>
      <p:sp>
        <p:nvSpPr>
          <p:cNvPr id="4" name="Text Placeholder 7">
            <a:extLst>
              <a:ext uri="{FF2B5EF4-FFF2-40B4-BE49-F238E27FC236}">
                <a16:creationId xmlns:a16="http://schemas.microsoft.com/office/drawing/2014/main" id="{9675D678-8D9C-404E-AD11-B3AD6027F0FC}"/>
              </a:ext>
            </a:extLst>
          </p:cNvPr>
          <p:cNvSpPr txBox="1">
            <a:spLocks/>
          </p:cNvSpPr>
          <p:nvPr/>
        </p:nvSpPr>
        <p:spPr>
          <a:xfrm>
            <a:off x="1308924" y="1212929"/>
            <a:ext cx="10554536" cy="1637219"/>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defTabSz="932742">
              <a:buSzTx/>
              <a:defRPr/>
            </a:pPr>
            <a:r>
              <a:rPr lang="en-US" sz="1800" spc="0" dirty="0"/>
              <a:t>Your app must interpret a command to book a flight to a specified city, such as "Book a flight to Paris." How should you model the </a:t>
            </a:r>
            <a:r>
              <a:rPr lang="en-US" sz="1800" i="1" spc="0" dirty="0"/>
              <a:t>city</a:t>
            </a:r>
            <a:r>
              <a:rPr lang="en-US" sz="1800" spc="0" dirty="0"/>
              <a:t> element of the command?</a:t>
            </a:r>
          </a:p>
          <a:p>
            <a:pPr marL="288925" indent="-288925" defTabSz="932742">
              <a:spcBef>
                <a:spcPts val="300"/>
              </a:spcBef>
              <a:spcAft>
                <a:spcPts val="600"/>
              </a:spcAft>
              <a:buSzTx/>
              <a:buFont typeface="Wingdings" panose="05000000000000000000" pitchFamily="2" charset="2"/>
              <a:buChar char="q"/>
              <a:defRPr/>
            </a:pPr>
            <a:r>
              <a:rPr lang="en-US" sz="1400" dirty="0"/>
              <a:t>As an intent.</a:t>
            </a:r>
          </a:p>
          <a:p>
            <a:pPr marL="288925" indent="-288925" defTabSz="932742">
              <a:spcBef>
                <a:spcPts val="300"/>
              </a:spcBef>
              <a:spcAft>
                <a:spcPts val="600"/>
              </a:spcAft>
              <a:buSzTx/>
              <a:buFont typeface="Wingdings" panose="05000000000000000000" pitchFamily="2" charset="2"/>
              <a:buChar char="q"/>
              <a:defRPr/>
            </a:pPr>
            <a:r>
              <a:rPr lang="en-US" sz="1400" dirty="0"/>
              <a:t>As an utterance.</a:t>
            </a:r>
          </a:p>
          <a:p>
            <a:pPr marL="288925" indent="-288925" defTabSz="932742">
              <a:spcBef>
                <a:spcPts val="300"/>
              </a:spcBef>
              <a:spcAft>
                <a:spcPts val="600"/>
              </a:spcAft>
              <a:buSzTx/>
              <a:buFont typeface="Wingdings" panose="05000000000000000000" pitchFamily="2" charset="2"/>
              <a:buChar char="q"/>
              <a:defRPr/>
            </a:pPr>
            <a:r>
              <a:rPr lang="en-US" sz="1400" dirty="0"/>
              <a:t>As an entity.</a:t>
            </a:r>
          </a:p>
        </p:txBody>
      </p:sp>
      <p:sp>
        <p:nvSpPr>
          <p:cNvPr id="5" name="Graphic 26" descr="Checkmark on Backing up and restoring databases">
            <a:extLst>
              <a:ext uri="{FF2B5EF4-FFF2-40B4-BE49-F238E27FC236}">
                <a16:creationId xmlns:a16="http://schemas.microsoft.com/office/drawing/2014/main" id="{55FD6304-2F37-4FEC-8FB1-C9BC50E98F54}"/>
              </a:ext>
            </a:extLst>
          </p:cNvPr>
          <p:cNvSpPr/>
          <p:nvPr/>
        </p:nvSpPr>
        <p:spPr>
          <a:xfrm>
            <a:off x="1409340" y="252621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cxnSp>
        <p:nvCxnSpPr>
          <p:cNvPr id="6" name="Straight Connector 5">
            <a:extLst>
              <a:ext uri="{FF2B5EF4-FFF2-40B4-BE49-F238E27FC236}">
                <a16:creationId xmlns:a16="http://schemas.microsoft.com/office/drawing/2014/main" id="{BD272431-34E9-43E7-9024-F449E9440CBA}"/>
              </a:ext>
              <a:ext uri="{C183D7F6-B498-43B3-948B-1728B52AA6E4}">
                <adec:decorative xmlns:adec="http://schemas.microsoft.com/office/drawing/2017/decorative" val="1"/>
              </a:ext>
            </a:extLst>
          </p:cNvPr>
          <p:cNvCxnSpPr>
            <a:cxnSpLocks/>
          </p:cNvCxnSpPr>
          <p:nvPr/>
        </p:nvCxnSpPr>
        <p:spPr>
          <a:xfrm>
            <a:off x="1383345" y="2961183"/>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Text Placeholder 9">
            <a:extLst>
              <a:ext uri="{FF2B5EF4-FFF2-40B4-BE49-F238E27FC236}">
                <a16:creationId xmlns:a16="http://schemas.microsoft.com/office/drawing/2014/main" id="{C2C59DA6-909C-4010-ADD9-B7AC43CD0A2B}"/>
              </a:ext>
            </a:extLst>
          </p:cNvPr>
          <p:cNvSpPr txBox="1">
            <a:spLocks/>
          </p:cNvSpPr>
          <p:nvPr/>
        </p:nvSpPr>
        <p:spPr>
          <a:xfrm>
            <a:off x="1308924" y="3062451"/>
            <a:ext cx="10617802" cy="1526341"/>
          </a:xfrm>
          <a:prstGeom prst="rect">
            <a:avLst/>
          </a:prstGeom>
        </p:spPr>
        <p:txBody>
          <a:bodyPr/>
          <a:lst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t>Your language model has multiple intents with similar utterances and many possible entity values.</a:t>
            </a:r>
          </a:p>
          <a:p>
            <a:pPr>
              <a:defRPr/>
            </a:pPr>
            <a:r>
              <a:rPr lang="en-US" sz="1800" dirty="0"/>
              <a:t>How can you minimize the number of utterances required to train the model?</a:t>
            </a:r>
          </a:p>
          <a:p>
            <a:pPr marL="288925" indent="-288925">
              <a:spcBef>
                <a:spcPts val="300"/>
              </a:spcBef>
              <a:spcAft>
                <a:spcPts val="600"/>
              </a:spcAft>
              <a:buFont typeface="Wingdings" panose="05000000000000000000" pitchFamily="2" charset="2"/>
              <a:buChar char="q"/>
              <a:defRPr/>
            </a:pPr>
            <a:r>
              <a:rPr lang="en-US" sz="1400" dirty="0"/>
              <a:t>Use Regular Expression entities.</a:t>
            </a:r>
          </a:p>
          <a:p>
            <a:pPr marL="288925" indent="-288925">
              <a:spcBef>
                <a:spcPts val="300"/>
              </a:spcBef>
              <a:spcAft>
                <a:spcPts val="600"/>
              </a:spcAft>
              <a:buFont typeface="Wingdings" panose="05000000000000000000" pitchFamily="2" charset="2"/>
              <a:buChar char="q"/>
              <a:defRPr/>
            </a:pPr>
            <a:r>
              <a:rPr lang="en-US" sz="1400" dirty="0"/>
              <a:t>Use Patterns and </a:t>
            </a:r>
            <a:r>
              <a:rPr lang="en-US" sz="1400" dirty="0" err="1"/>
              <a:t>Pattern.any</a:t>
            </a:r>
            <a:r>
              <a:rPr lang="en-US" sz="1400" dirty="0"/>
              <a:t>() entities.</a:t>
            </a:r>
          </a:p>
          <a:p>
            <a:pPr marL="288925" indent="-288925">
              <a:spcBef>
                <a:spcPts val="300"/>
              </a:spcBef>
              <a:spcAft>
                <a:spcPts val="600"/>
              </a:spcAft>
              <a:buFont typeface="Wingdings" panose="05000000000000000000" pitchFamily="2" charset="2"/>
              <a:buChar char="q"/>
              <a:defRPr/>
            </a:pPr>
            <a:r>
              <a:rPr lang="en-US" sz="1400" dirty="0"/>
              <a:t>Use List entities.</a:t>
            </a:r>
          </a:p>
        </p:txBody>
      </p:sp>
      <p:sp>
        <p:nvSpPr>
          <p:cNvPr id="8" name="Graphic 26" descr="Checkmark on Systems Administrator">
            <a:extLst>
              <a:ext uri="{FF2B5EF4-FFF2-40B4-BE49-F238E27FC236}">
                <a16:creationId xmlns:a16="http://schemas.microsoft.com/office/drawing/2014/main" id="{22D567B8-6090-4FC5-BA47-7A8393649D2D}"/>
              </a:ext>
            </a:extLst>
          </p:cNvPr>
          <p:cNvSpPr/>
          <p:nvPr/>
        </p:nvSpPr>
        <p:spPr>
          <a:xfrm>
            <a:off x="1409340" y="4041242"/>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1" name="Graphic 10" descr="Badge Question Mark with solid fill">
            <a:extLst>
              <a:ext uri="{FF2B5EF4-FFF2-40B4-BE49-F238E27FC236}">
                <a16:creationId xmlns:a16="http://schemas.microsoft.com/office/drawing/2014/main" id="{0BA30EB3-97CE-4081-8D65-1A4974C45F5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1212929"/>
            <a:ext cx="702232" cy="702232"/>
          </a:xfrm>
          <a:prstGeom prst="rect">
            <a:avLst/>
          </a:prstGeom>
        </p:spPr>
      </p:pic>
      <p:pic>
        <p:nvPicPr>
          <p:cNvPr id="12" name="Graphic 11" descr="Badge Question Mark with solid fill">
            <a:extLst>
              <a:ext uri="{FF2B5EF4-FFF2-40B4-BE49-F238E27FC236}">
                <a16:creationId xmlns:a16="http://schemas.microsoft.com/office/drawing/2014/main" id="{5F047AE5-0FF4-4E3A-90A8-BCCFD4126B3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3034469"/>
            <a:ext cx="702232" cy="702232"/>
          </a:xfrm>
          <a:prstGeom prst="rect">
            <a:avLst/>
          </a:prstGeom>
        </p:spPr>
      </p:pic>
      <p:cxnSp>
        <p:nvCxnSpPr>
          <p:cNvPr id="13" name="Straight Connector 12">
            <a:extLst>
              <a:ext uri="{FF2B5EF4-FFF2-40B4-BE49-F238E27FC236}">
                <a16:creationId xmlns:a16="http://schemas.microsoft.com/office/drawing/2014/main" id="{F52DDC64-86F9-448D-8714-4B7D4CE95F4B}"/>
              </a:ext>
              <a:ext uri="{C183D7F6-B498-43B3-948B-1728B52AA6E4}">
                <adec:decorative xmlns:adec="http://schemas.microsoft.com/office/drawing/2017/decorative" val="1"/>
              </a:ext>
            </a:extLst>
          </p:cNvPr>
          <p:cNvCxnSpPr>
            <a:cxnSpLocks/>
          </p:cNvCxnSpPr>
          <p:nvPr/>
        </p:nvCxnSpPr>
        <p:spPr>
          <a:xfrm>
            <a:off x="1383345" y="4709438"/>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9">
            <a:extLst>
              <a:ext uri="{FF2B5EF4-FFF2-40B4-BE49-F238E27FC236}">
                <a16:creationId xmlns:a16="http://schemas.microsoft.com/office/drawing/2014/main" id="{CA531125-EDEF-47AA-B911-60F102D6EE13}"/>
              </a:ext>
            </a:extLst>
          </p:cNvPr>
          <p:cNvSpPr txBox="1">
            <a:spLocks/>
          </p:cNvSpPr>
          <p:nvPr/>
        </p:nvSpPr>
        <p:spPr>
          <a:xfrm>
            <a:off x="1395160" y="4902945"/>
            <a:ext cx="10383899" cy="144371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defRPr/>
            </a:pPr>
            <a:r>
              <a:rPr lang="en-US" sz="1800" dirty="0">
                <a:latin typeface="+mj-lt"/>
              </a:rPr>
              <a:t>When using the Speech SDK to recognize intents from a Language Understanding model, how should you configure the </a:t>
            </a:r>
            <a:r>
              <a:rPr lang="en-US" sz="1800" dirty="0" err="1">
                <a:latin typeface="+mj-lt"/>
              </a:rPr>
              <a:t>SpeechConfig</a:t>
            </a:r>
            <a:r>
              <a:rPr lang="en-US" sz="1800" dirty="0">
                <a:latin typeface="+mj-lt"/>
              </a:rPr>
              <a:t> object?</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With the location and key of the Language Understanding prediction resource.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With the location and key of the Speech resource.</a:t>
            </a:r>
          </a:p>
          <a:p>
            <a:pPr marL="288925" indent="-288925">
              <a:lnSpc>
                <a:spcPct val="100000"/>
              </a:lnSpc>
              <a:spcBef>
                <a:spcPts val="300"/>
              </a:spcBef>
              <a:spcAft>
                <a:spcPts val="600"/>
              </a:spcAft>
              <a:buFont typeface="Wingdings" panose="05000000000000000000" pitchFamily="2" charset="2"/>
              <a:buChar char="q"/>
              <a:defRPr/>
            </a:pPr>
            <a:r>
              <a:rPr lang="en-US" sz="1400" spc="-49" dirty="0">
                <a:solidFill>
                  <a:srgbClr val="000000"/>
                </a:solidFill>
                <a:latin typeface="+mj-lt"/>
              </a:rPr>
              <a:t>With the location and key of the Language Understanding authoring resource.</a:t>
            </a:r>
          </a:p>
        </p:txBody>
      </p:sp>
      <p:sp>
        <p:nvSpPr>
          <p:cNvPr id="15" name="Graphic 26" descr="Checkmark on Systems Administrator">
            <a:extLst>
              <a:ext uri="{FF2B5EF4-FFF2-40B4-BE49-F238E27FC236}">
                <a16:creationId xmlns:a16="http://schemas.microsoft.com/office/drawing/2014/main" id="{3F06D7E1-BFF4-4D05-B86A-83E973F67485}"/>
              </a:ext>
            </a:extLst>
          </p:cNvPr>
          <p:cNvSpPr/>
          <p:nvPr/>
        </p:nvSpPr>
        <p:spPr>
          <a:xfrm>
            <a:off x="1409340" y="5452411"/>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a:p>
        </p:txBody>
      </p:sp>
      <p:pic>
        <p:nvPicPr>
          <p:cNvPr id="16" name="Graphic 15" descr="Badge Question Mark with solid fill">
            <a:extLst>
              <a:ext uri="{FF2B5EF4-FFF2-40B4-BE49-F238E27FC236}">
                <a16:creationId xmlns:a16="http://schemas.microsoft.com/office/drawing/2014/main" id="{9663BBAB-8C60-4BC2-9515-41D4A856F06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43074" y="4782724"/>
            <a:ext cx="702232" cy="702232"/>
          </a:xfrm>
          <a:prstGeom prst="rect">
            <a:avLst/>
          </a:prstGeom>
        </p:spPr>
      </p:pic>
    </p:spTree>
    <p:extLst>
      <p:ext uri="{BB962C8B-B14F-4D97-AF65-F5344CB8AC3E}">
        <p14:creationId xmlns:p14="http://schemas.microsoft.com/office/powerpoint/2010/main" val="19946676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1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Creating a Language Understanding App</a:t>
            </a:r>
          </a:p>
        </p:txBody>
      </p:sp>
      <p:pic>
        <p:nvPicPr>
          <p:cNvPr id="2" name="Picture 1" descr="Icon of three concentric arcs">
            <a:extLst>
              <a:ext uri="{FF2B5EF4-FFF2-40B4-BE49-F238E27FC236}">
                <a16:creationId xmlns:a16="http://schemas.microsoft.com/office/drawing/2014/main" id="{8AC2CBA1-CF1D-4600-9B90-30C8B73A53B3}"/>
              </a:ext>
            </a:extLst>
          </p:cNvPr>
          <p:cNvPicPr>
            <a:picLocks noChangeAspect="1"/>
          </p:cNvPicPr>
          <p:nvPr/>
        </p:nvPicPr>
        <p:blipFill>
          <a:blip r:embed="rId3"/>
          <a:stretch>
            <a:fillRect/>
          </a:stretch>
        </p:blipFill>
        <p:spPr>
          <a:xfrm>
            <a:off x="10094976" y="2779776"/>
            <a:ext cx="1280160" cy="1280160"/>
          </a:xfrm>
          <a:prstGeom prst="rect">
            <a:avLst/>
          </a:prstGeom>
        </p:spPr>
      </p:pic>
    </p:spTree>
    <p:extLst>
      <p:ext uri="{BB962C8B-B14F-4D97-AF65-F5344CB8AC3E}">
        <p14:creationId xmlns:p14="http://schemas.microsoft.com/office/powerpoint/2010/main" val="228175052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4BAAEE4-06F2-4F77-A7F2-710CB48A78E8}"/>
              </a:ext>
            </a:extLst>
          </p:cNvPr>
          <p:cNvSpPr/>
          <p:nvPr/>
        </p:nvSpPr>
        <p:spPr bwMode="auto">
          <a:xfrm>
            <a:off x="367778" y="2557352"/>
            <a:ext cx="11341269" cy="3213771"/>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4" name="Rectangle 33">
            <a:extLst>
              <a:ext uri="{FF2B5EF4-FFF2-40B4-BE49-F238E27FC236}">
                <a16:creationId xmlns:a16="http://schemas.microsoft.com/office/drawing/2014/main" id="{DB529BCE-5BE9-4674-A554-B5BD0007FA95}"/>
              </a:ext>
            </a:extLst>
          </p:cNvPr>
          <p:cNvSpPr/>
          <p:nvPr/>
        </p:nvSpPr>
        <p:spPr bwMode="auto">
          <a:xfrm>
            <a:off x="7014051" y="2656981"/>
            <a:ext cx="3421355" cy="300054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937832C6-F4A5-4728-82DE-85FDED224047}"/>
              </a:ext>
            </a:extLst>
          </p:cNvPr>
          <p:cNvSpPr>
            <a:spLocks noGrp="1"/>
          </p:cNvSpPr>
          <p:nvPr>
            <p:ph type="title"/>
          </p:nvPr>
        </p:nvSpPr>
        <p:spPr/>
        <p:txBody>
          <a:bodyPr/>
          <a:lstStyle/>
          <a:p>
            <a:r>
              <a:rPr lang="en-US" dirty="0"/>
              <a:t>Introduction to Language Understanding</a:t>
            </a:r>
          </a:p>
        </p:txBody>
      </p:sp>
      <p:sp>
        <p:nvSpPr>
          <p:cNvPr id="5" name="Content Placeholder 4">
            <a:extLst>
              <a:ext uri="{FF2B5EF4-FFF2-40B4-BE49-F238E27FC236}">
                <a16:creationId xmlns:a16="http://schemas.microsoft.com/office/drawing/2014/main" id="{F4951897-6AA6-4945-B9E9-02408B358409}"/>
              </a:ext>
            </a:extLst>
          </p:cNvPr>
          <p:cNvSpPr>
            <a:spLocks noGrp="1"/>
          </p:cNvSpPr>
          <p:nvPr>
            <p:ph sz="quarter" idx="10"/>
          </p:nvPr>
        </p:nvSpPr>
        <p:spPr>
          <a:xfrm>
            <a:off x="419100" y="1456897"/>
            <a:ext cx="11468100" cy="990015"/>
          </a:xfrm>
        </p:spPr>
        <p:txBody>
          <a:bodyPr/>
          <a:lstStyle/>
          <a:p>
            <a:r>
              <a:rPr lang="en-US" dirty="0"/>
              <a:t>Natural Language Processing (</a:t>
            </a:r>
            <a:r>
              <a:rPr lang="en-US" dirty="0">
                <a:highlight>
                  <a:srgbClr val="FFFF00"/>
                </a:highlight>
              </a:rPr>
              <a:t>NLP</a:t>
            </a:r>
            <a:r>
              <a:rPr lang="en-US" dirty="0"/>
              <a:t>) requires a </a:t>
            </a:r>
            <a:r>
              <a:rPr lang="en-US" i="1" dirty="0"/>
              <a:t>language model</a:t>
            </a:r>
            <a:r>
              <a:rPr lang="en-US" dirty="0"/>
              <a:t> to interpret user input</a:t>
            </a:r>
          </a:p>
          <a:p>
            <a:pPr lvl="1"/>
            <a:r>
              <a:rPr lang="en-US" dirty="0"/>
              <a:t>Often this activity is referred to as </a:t>
            </a:r>
            <a:r>
              <a:rPr lang="en-US" i="1" dirty="0"/>
              <a:t>Natural Language Understanding </a:t>
            </a:r>
            <a:r>
              <a:rPr lang="en-US" dirty="0"/>
              <a:t>(</a:t>
            </a:r>
            <a:r>
              <a:rPr lang="en-US" dirty="0">
                <a:highlight>
                  <a:srgbClr val="FFFF00"/>
                </a:highlight>
              </a:rPr>
              <a:t>NLU</a:t>
            </a:r>
            <a:r>
              <a:rPr lang="en-US" dirty="0"/>
              <a:t>)</a:t>
            </a:r>
          </a:p>
        </p:txBody>
      </p:sp>
      <p:pic>
        <p:nvPicPr>
          <p:cNvPr id="9" name="Graphic 8" descr="Browser window with solid fill">
            <a:extLst>
              <a:ext uri="{FF2B5EF4-FFF2-40B4-BE49-F238E27FC236}">
                <a16:creationId xmlns:a16="http://schemas.microsoft.com/office/drawing/2014/main" id="{D45A6927-1630-4B6C-ABC9-811C5A132F1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0408" y="4239340"/>
            <a:ext cx="1202260" cy="1202260"/>
          </a:xfrm>
          <a:prstGeom prst="rect">
            <a:avLst/>
          </a:prstGeom>
        </p:spPr>
      </p:pic>
      <p:pic>
        <p:nvPicPr>
          <p:cNvPr id="11" name="Graphic 10" descr="Chat bubble with solid fill">
            <a:extLst>
              <a:ext uri="{FF2B5EF4-FFF2-40B4-BE49-F238E27FC236}">
                <a16:creationId xmlns:a16="http://schemas.microsoft.com/office/drawing/2014/main" id="{854DCAF9-A86F-46B7-8737-11043688C4C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232724" y="3926070"/>
            <a:ext cx="914400" cy="914400"/>
          </a:xfrm>
          <a:prstGeom prst="rect">
            <a:avLst/>
          </a:prstGeom>
        </p:spPr>
      </p:pic>
      <p:grpSp>
        <p:nvGrpSpPr>
          <p:cNvPr id="14" name="Group 13">
            <a:extLst>
              <a:ext uri="{FF2B5EF4-FFF2-40B4-BE49-F238E27FC236}">
                <a16:creationId xmlns:a16="http://schemas.microsoft.com/office/drawing/2014/main" id="{5F8EEAF5-1422-4C1B-8341-70EF90433E39}"/>
              </a:ext>
            </a:extLst>
          </p:cNvPr>
          <p:cNvGrpSpPr/>
          <p:nvPr/>
        </p:nvGrpSpPr>
        <p:grpSpPr>
          <a:xfrm>
            <a:off x="8750408" y="2809188"/>
            <a:ext cx="1465675" cy="834216"/>
            <a:chOff x="6457039" y="3277584"/>
            <a:chExt cx="1465675" cy="834216"/>
          </a:xfrm>
        </p:grpSpPr>
        <p:sp>
          <p:nvSpPr>
            <p:cNvPr id="12" name="Graphic 2" descr="Network with solid fill">
              <a:extLst>
                <a:ext uri="{FF2B5EF4-FFF2-40B4-BE49-F238E27FC236}">
                  <a16:creationId xmlns:a16="http://schemas.microsoft.com/office/drawing/2014/main" id="{C8554843-836F-4D5F-BF15-C92F52163743}"/>
                </a:ext>
              </a:extLst>
            </p:cNvPr>
            <p:cNvSpPr/>
            <p:nvPr/>
          </p:nvSpPr>
          <p:spPr>
            <a:xfrm>
              <a:off x="6950816" y="3541303"/>
              <a:ext cx="441290" cy="414277"/>
            </a:xfrm>
            <a:custGeom>
              <a:avLst/>
              <a:gdLst>
                <a:gd name="connsiteX0" fmla="*/ 437723 w 441290"/>
                <a:gd name="connsiteY0" fmla="*/ 144887 h 414277"/>
                <a:gd name="connsiteX1" fmla="*/ 376131 w 441290"/>
                <a:gd name="connsiteY1" fmla="*/ 119664 h 414277"/>
                <a:gd name="connsiteX2" fmla="*/ 347388 w 441290"/>
                <a:gd name="connsiteY2" fmla="*/ 169524 h 414277"/>
                <a:gd name="connsiteX3" fmla="*/ 271719 w 441290"/>
                <a:gd name="connsiteY3" fmla="*/ 201200 h 414277"/>
                <a:gd name="connsiteX4" fmla="*/ 232417 w 441290"/>
                <a:gd name="connsiteY4" fmla="*/ 173630 h 414277"/>
                <a:gd name="connsiteX5" fmla="*/ 232417 w 441290"/>
                <a:gd name="connsiteY5" fmla="*/ 92094 h 414277"/>
                <a:gd name="connsiteX6" fmla="*/ 267612 w 441290"/>
                <a:gd name="connsiteY6" fmla="*/ 46927 h 414277"/>
                <a:gd name="connsiteX7" fmla="*/ 220685 w 441290"/>
                <a:gd name="connsiteY7" fmla="*/ 0 h 414277"/>
                <a:gd name="connsiteX8" fmla="*/ 220685 w 441290"/>
                <a:gd name="connsiteY8" fmla="*/ 0 h 414277"/>
                <a:gd name="connsiteX9" fmla="*/ 173758 w 441290"/>
                <a:gd name="connsiteY9" fmla="*/ 46927 h 414277"/>
                <a:gd name="connsiteX10" fmla="*/ 208954 w 441290"/>
                <a:gd name="connsiteY10" fmla="*/ 92094 h 414277"/>
                <a:gd name="connsiteX11" fmla="*/ 208954 w 441290"/>
                <a:gd name="connsiteY11" fmla="*/ 173043 h 414277"/>
                <a:gd name="connsiteX12" fmla="*/ 169652 w 441290"/>
                <a:gd name="connsiteY12" fmla="*/ 200613 h 414277"/>
                <a:gd name="connsiteX13" fmla="*/ 93983 w 441290"/>
                <a:gd name="connsiteY13" fmla="*/ 168937 h 414277"/>
                <a:gd name="connsiteX14" fmla="*/ 65240 w 441290"/>
                <a:gd name="connsiteY14" fmla="*/ 119077 h 414277"/>
                <a:gd name="connsiteX15" fmla="*/ 3648 w 441290"/>
                <a:gd name="connsiteY15" fmla="*/ 144301 h 414277"/>
                <a:gd name="connsiteX16" fmla="*/ 28871 w 441290"/>
                <a:gd name="connsiteY16" fmla="*/ 205892 h 414277"/>
                <a:gd name="connsiteX17" fmla="*/ 84011 w 441290"/>
                <a:gd name="connsiteY17" fmla="*/ 190641 h 414277"/>
                <a:gd name="connsiteX18" fmla="*/ 161440 w 441290"/>
                <a:gd name="connsiteY18" fmla="*/ 222317 h 414277"/>
                <a:gd name="connsiteX19" fmla="*/ 160854 w 441290"/>
                <a:gd name="connsiteY19" fmla="*/ 229942 h 414277"/>
                <a:gd name="connsiteX20" fmla="*/ 172585 w 441290"/>
                <a:gd name="connsiteY20" fmla="*/ 265138 h 414277"/>
                <a:gd name="connsiteX21" fmla="*/ 111580 w 441290"/>
                <a:gd name="connsiteY21" fmla="*/ 326729 h 414277"/>
                <a:gd name="connsiteX22" fmla="*/ 54681 w 441290"/>
                <a:gd name="connsiteY22" fmla="*/ 333768 h 414277"/>
                <a:gd name="connsiteX23" fmla="*/ 54681 w 441290"/>
                <a:gd name="connsiteY23" fmla="*/ 400053 h 414277"/>
                <a:gd name="connsiteX24" fmla="*/ 120966 w 441290"/>
                <a:gd name="connsiteY24" fmla="*/ 400053 h 414277"/>
                <a:gd name="connsiteX25" fmla="*/ 128005 w 441290"/>
                <a:gd name="connsiteY25" fmla="*/ 343154 h 414277"/>
                <a:gd name="connsiteX26" fmla="*/ 190183 w 441290"/>
                <a:gd name="connsiteY26" fmla="*/ 280975 h 414277"/>
                <a:gd name="connsiteX27" fmla="*/ 219512 w 441290"/>
                <a:gd name="connsiteY27" fmla="*/ 289188 h 414277"/>
                <a:gd name="connsiteX28" fmla="*/ 220685 w 441290"/>
                <a:gd name="connsiteY28" fmla="*/ 289188 h 414277"/>
                <a:gd name="connsiteX29" fmla="*/ 221859 w 441290"/>
                <a:gd name="connsiteY29" fmla="*/ 289188 h 414277"/>
                <a:gd name="connsiteX30" fmla="*/ 251188 w 441290"/>
                <a:gd name="connsiteY30" fmla="*/ 280975 h 414277"/>
                <a:gd name="connsiteX31" fmla="*/ 313366 w 441290"/>
                <a:gd name="connsiteY31" fmla="*/ 343154 h 414277"/>
                <a:gd name="connsiteX32" fmla="*/ 320405 w 441290"/>
                <a:gd name="connsiteY32" fmla="*/ 400639 h 414277"/>
                <a:gd name="connsiteX33" fmla="*/ 386690 w 441290"/>
                <a:gd name="connsiteY33" fmla="*/ 400639 h 414277"/>
                <a:gd name="connsiteX34" fmla="*/ 386690 w 441290"/>
                <a:gd name="connsiteY34" fmla="*/ 334355 h 414277"/>
                <a:gd name="connsiteX35" fmla="*/ 329791 w 441290"/>
                <a:gd name="connsiteY35" fmla="*/ 327316 h 414277"/>
                <a:gd name="connsiteX36" fmla="*/ 268786 w 441290"/>
                <a:gd name="connsiteY36" fmla="*/ 265724 h 414277"/>
                <a:gd name="connsiteX37" fmla="*/ 280517 w 441290"/>
                <a:gd name="connsiteY37" fmla="*/ 230529 h 414277"/>
                <a:gd name="connsiteX38" fmla="*/ 279931 w 441290"/>
                <a:gd name="connsiteY38" fmla="*/ 222903 h 414277"/>
                <a:gd name="connsiteX39" fmla="*/ 357360 w 441290"/>
                <a:gd name="connsiteY39" fmla="*/ 191228 h 414277"/>
                <a:gd name="connsiteX40" fmla="*/ 412500 w 441290"/>
                <a:gd name="connsiteY40" fmla="*/ 206479 h 414277"/>
                <a:gd name="connsiteX41" fmla="*/ 437723 w 441290"/>
                <a:gd name="connsiteY41" fmla="*/ 144887 h 414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441290" h="414277">
                  <a:moveTo>
                    <a:pt x="437723" y="144887"/>
                  </a:moveTo>
                  <a:cubicBezTo>
                    <a:pt x="427751" y="120837"/>
                    <a:pt x="400181" y="109692"/>
                    <a:pt x="376131" y="119664"/>
                  </a:cubicBezTo>
                  <a:cubicBezTo>
                    <a:pt x="356187" y="127876"/>
                    <a:pt x="344455" y="148993"/>
                    <a:pt x="347388" y="169524"/>
                  </a:cubicBezTo>
                  <a:lnTo>
                    <a:pt x="271719" y="201200"/>
                  </a:lnTo>
                  <a:cubicBezTo>
                    <a:pt x="263506" y="187121"/>
                    <a:pt x="248842" y="176563"/>
                    <a:pt x="232417" y="173630"/>
                  </a:cubicBezTo>
                  <a:lnTo>
                    <a:pt x="232417" y="92094"/>
                  </a:lnTo>
                  <a:cubicBezTo>
                    <a:pt x="252361" y="86815"/>
                    <a:pt x="267612" y="68631"/>
                    <a:pt x="267612" y="46927"/>
                  </a:cubicBezTo>
                  <a:cubicBezTo>
                    <a:pt x="267612" y="21117"/>
                    <a:pt x="246495" y="0"/>
                    <a:pt x="220685" y="0"/>
                  </a:cubicBezTo>
                  <a:lnTo>
                    <a:pt x="220685" y="0"/>
                  </a:lnTo>
                  <a:cubicBezTo>
                    <a:pt x="194876" y="0"/>
                    <a:pt x="173758" y="21117"/>
                    <a:pt x="173758" y="46927"/>
                  </a:cubicBezTo>
                  <a:cubicBezTo>
                    <a:pt x="173758" y="68631"/>
                    <a:pt x="189010" y="86815"/>
                    <a:pt x="208954" y="92094"/>
                  </a:cubicBezTo>
                  <a:lnTo>
                    <a:pt x="208954" y="173043"/>
                  </a:lnTo>
                  <a:cubicBezTo>
                    <a:pt x="191943" y="175976"/>
                    <a:pt x="177865" y="186535"/>
                    <a:pt x="169652" y="200613"/>
                  </a:cubicBezTo>
                  <a:lnTo>
                    <a:pt x="93983" y="168937"/>
                  </a:lnTo>
                  <a:cubicBezTo>
                    <a:pt x="96915" y="148407"/>
                    <a:pt x="85770" y="127290"/>
                    <a:pt x="65240" y="119077"/>
                  </a:cubicBezTo>
                  <a:cubicBezTo>
                    <a:pt x="41190" y="109105"/>
                    <a:pt x="13620" y="120250"/>
                    <a:pt x="3648" y="144301"/>
                  </a:cubicBezTo>
                  <a:cubicBezTo>
                    <a:pt x="-6324" y="168351"/>
                    <a:pt x="4821" y="195920"/>
                    <a:pt x="28871" y="205892"/>
                  </a:cubicBezTo>
                  <a:cubicBezTo>
                    <a:pt x="48815" y="214104"/>
                    <a:pt x="71692" y="207652"/>
                    <a:pt x="84011" y="190641"/>
                  </a:cubicBezTo>
                  <a:lnTo>
                    <a:pt x="161440" y="222317"/>
                  </a:lnTo>
                  <a:cubicBezTo>
                    <a:pt x="160854" y="224663"/>
                    <a:pt x="160854" y="227596"/>
                    <a:pt x="160854" y="229942"/>
                  </a:cubicBezTo>
                  <a:cubicBezTo>
                    <a:pt x="160854" y="242847"/>
                    <a:pt x="164960" y="255166"/>
                    <a:pt x="172585" y="265138"/>
                  </a:cubicBezTo>
                  <a:lnTo>
                    <a:pt x="111580" y="326729"/>
                  </a:lnTo>
                  <a:cubicBezTo>
                    <a:pt x="93396" y="316171"/>
                    <a:pt x="69932" y="318517"/>
                    <a:pt x="54681" y="333768"/>
                  </a:cubicBezTo>
                  <a:cubicBezTo>
                    <a:pt x="36497" y="351952"/>
                    <a:pt x="36497" y="381868"/>
                    <a:pt x="54681" y="400053"/>
                  </a:cubicBezTo>
                  <a:cubicBezTo>
                    <a:pt x="72865" y="418237"/>
                    <a:pt x="102781" y="418237"/>
                    <a:pt x="120966" y="400053"/>
                  </a:cubicBezTo>
                  <a:cubicBezTo>
                    <a:pt x="136217" y="384801"/>
                    <a:pt x="138563" y="361338"/>
                    <a:pt x="128005" y="343154"/>
                  </a:cubicBezTo>
                  <a:lnTo>
                    <a:pt x="190183" y="280975"/>
                  </a:lnTo>
                  <a:cubicBezTo>
                    <a:pt x="198982" y="286255"/>
                    <a:pt x="208954" y="289188"/>
                    <a:pt x="219512" y="289188"/>
                  </a:cubicBezTo>
                  <a:cubicBezTo>
                    <a:pt x="220099" y="289188"/>
                    <a:pt x="220099" y="289188"/>
                    <a:pt x="220685" y="289188"/>
                  </a:cubicBezTo>
                  <a:cubicBezTo>
                    <a:pt x="221272" y="289188"/>
                    <a:pt x="221272" y="289188"/>
                    <a:pt x="221859" y="289188"/>
                  </a:cubicBezTo>
                  <a:cubicBezTo>
                    <a:pt x="232417" y="289188"/>
                    <a:pt x="242389" y="286255"/>
                    <a:pt x="251188" y="280975"/>
                  </a:cubicBezTo>
                  <a:lnTo>
                    <a:pt x="313366" y="343154"/>
                  </a:lnTo>
                  <a:cubicBezTo>
                    <a:pt x="302808" y="361338"/>
                    <a:pt x="305154" y="384801"/>
                    <a:pt x="320405" y="400639"/>
                  </a:cubicBezTo>
                  <a:cubicBezTo>
                    <a:pt x="338590" y="418823"/>
                    <a:pt x="368505" y="418823"/>
                    <a:pt x="386690" y="400639"/>
                  </a:cubicBezTo>
                  <a:cubicBezTo>
                    <a:pt x="404874" y="382455"/>
                    <a:pt x="404874" y="352539"/>
                    <a:pt x="386690" y="334355"/>
                  </a:cubicBezTo>
                  <a:cubicBezTo>
                    <a:pt x="371438" y="319104"/>
                    <a:pt x="347975" y="316757"/>
                    <a:pt x="329791" y="327316"/>
                  </a:cubicBezTo>
                  <a:lnTo>
                    <a:pt x="268786" y="265724"/>
                  </a:lnTo>
                  <a:cubicBezTo>
                    <a:pt x="276411" y="255752"/>
                    <a:pt x="280517" y="244020"/>
                    <a:pt x="280517" y="230529"/>
                  </a:cubicBezTo>
                  <a:cubicBezTo>
                    <a:pt x="280517" y="228183"/>
                    <a:pt x="280517" y="225250"/>
                    <a:pt x="279931" y="222903"/>
                  </a:cubicBezTo>
                  <a:lnTo>
                    <a:pt x="357360" y="191228"/>
                  </a:lnTo>
                  <a:cubicBezTo>
                    <a:pt x="369679" y="207652"/>
                    <a:pt x="392556" y="214691"/>
                    <a:pt x="412500" y="206479"/>
                  </a:cubicBezTo>
                  <a:cubicBezTo>
                    <a:pt x="435963" y="195920"/>
                    <a:pt x="447695" y="168937"/>
                    <a:pt x="437723" y="144887"/>
                  </a:cubicBezTo>
                  <a:close/>
                </a:path>
              </a:pathLst>
            </a:custGeom>
            <a:solidFill>
              <a:schemeClr val="tx2"/>
            </a:solidFill>
            <a:ln w="5854" cap="flat">
              <a:noFill/>
              <a:prstDash val="solid"/>
              <a:miter/>
            </a:ln>
          </p:spPr>
          <p:txBody>
            <a:bodyPr rtlCol="0" anchor="ctr"/>
            <a:lstStyle/>
            <a:p>
              <a:endParaRPr lang="en-US"/>
            </a:p>
          </p:txBody>
        </p:sp>
        <p:sp>
          <p:nvSpPr>
            <p:cNvPr id="13" name="Graphic 6" descr="Cloud outline">
              <a:extLst>
                <a:ext uri="{FF2B5EF4-FFF2-40B4-BE49-F238E27FC236}">
                  <a16:creationId xmlns:a16="http://schemas.microsoft.com/office/drawing/2014/main" id="{CF78760B-DF30-4FCB-B8F9-6991600225A4}"/>
                </a:ext>
              </a:extLst>
            </p:cNvPr>
            <p:cNvSpPr/>
            <p:nvPr/>
          </p:nvSpPr>
          <p:spPr>
            <a:xfrm>
              <a:off x="6457039" y="3277584"/>
              <a:ext cx="1465675" cy="834216"/>
            </a:xfrm>
            <a:custGeom>
              <a:avLst/>
              <a:gdLst>
                <a:gd name="connsiteX0" fmla="*/ 248890 w 1465675"/>
                <a:gd name="connsiteY0" fmla="*/ 832826 h 834216"/>
                <a:gd name="connsiteX1" fmla="*/ 317745 w 1465675"/>
                <a:gd name="connsiteY1" fmla="*/ 834217 h 834216"/>
                <a:gd name="connsiteX2" fmla="*/ 1257150 w 1465675"/>
                <a:gd name="connsiteY2" fmla="*/ 834217 h 834216"/>
                <a:gd name="connsiteX3" fmla="*/ 1465674 w 1465675"/>
                <a:gd name="connsiteY3" fmla="*/ 624034 h 834216"/>
                <a:gd name="connsiteX4" fmla="*/ 1258888 w 1465675"/>
                <a:gd name="connsiteY4" fmla="*/ 415524 h 834216"/>
                <a:gd name="connsiteX5" fmla="*/ 1241505 w 1465675"/>
                <a:gd name="connsiteY5" fmla="*/ 415524 h 834216"/>
                <a:gd name="connsiteX6" fmla="*/ 1131993 w 1465675"/>
                <a:gd name="connsiteY6" fmla="*/ 203390 h 834216"/>
                <a:gd name="connsiteX7" fmla="*/ 893835 w 1465675"/>
                <a:gd name="connsiteY7" fmla="*/ 170363 h 834216"/>
                <a:gd name="connsiteX8" fmla="*/ 473077 w 1465675"/>
                <a:gd name="connsiteY8" fmla="*/ 34364 h 834216"/>
                <a:gd name="connsiteX9" fmla="*/ 302786 w 1465675"/>
                <a:gd name="connsiteY9" fmla="*/ 311199 h 834216"/>
                <a:gd name="connsiteX10" fmla="*/ 302786 w 1465675"/>
                <a:gd name="connsiteY10" fmla="*/ 314676 h 834216"/>
                <a:gd name="connsiteX11" fmla="*/ 261532 w 1465675"/>
                <a:gd name="connsiteY11" fmla="*/ 311315 h 834216"/>
                <a:gd name="connsiteX12" fmla="*/ 0 w 1465675"/>
                <a:gd name="connsiteY12" fmla="*/ 572240 h 834216"/>
                <a:gd name="connsiteX13" fmla="*/ 24640 w 1465675"/>
                <a:gd name="connsiteY13" fmla="*/ 683296 h 834216"/>
                <a:gd name="connsiteX14" fmla="*/ 248890 w 1465675"/>
                <a:gd name="connsiteY14" fmla="*/ 832826 h 834216"/>
                <a:gd name="connsiteX15" fmla="*/ 80235 w 1465675"/>
                <a:gd name="connsiteY15" fmla="*/ 436429 h 834216"/>
                <a:gd name="connsiteX16" fmla="*/ 261522 w 1465675"/>
                <a:gd name="connsiteY16" fmla="*/ 346078 h 834216"/>
                <a:gd name="connsiteX17" fmla="*/ 297157 w 1465675"/>
                <a:gd name="connsiteY17" fmla="*/ 348979 h 834216"/>
                <a:gd name="connsiteX18" fmla="*/ 337539 w 1465675"/>
                <a:gd name="connsiteY18" fmla="*/ 355585 h 834216"/>
                <a:gd name="connsiteX19" fmla="*/ 337539 w 1465675"/>
                <a:gd name="connsiteY19" fmla="*/ 311192 h 834216"/>
                <a:gd name="connsiteX20" fmla="*/ 617198 w 1465675"/>
                <a:gd name="connsiteY20" fmla="*/ 34955 h 834216"/>
                <a:gd name="connsiteX21" fmla="*/ 862900 w 1465675"/>
                <a:gd name="connsiteY21" fmla="*/ 186235 h 834216"/>
                <a:gd name="connsiteX22" fmla="*/ 876705 w 1465675"/>
                <a:gd name="connsiteY22" fmla="*/ 213125 h 834216"/>
                <a:gd name="connsiteX23" fmla="*/ 905252 w 1465675"/>
                <a:gd name="connsiteY23" fmla="*/ 203194 h 834216"/>
                <a:gd name="connsiteX24" fmla="*/ 1193572 w 1465675"/>
                <a:gd name="connsiteY24" fmla="*/ 339646 h 834216"/>
                <a:gd name="connsiteX25" fmla="*/ 1206738 w 1465675"/>
                <a:gd name="connsiteY25" fmla="*/ 415524 h 834216"/>
                <a:gd name="connsiteX26" fmla="*/ 1206738 w 1465675"/>
                <a:gd name="connsiteY26" fmla="*/ 450290 h 834216"/>
                <a:gd name="connsiteX27" fmla="*/ 1258887 w 1465675"/>
                <a:gd name="connsiteY27" fmla="*/ 450290 h 834216"/>
                <a:gd name="connsiteX28" fmla="*/ 1430891 w 1465675"/>
                <a:gd name="connsiteY28" fmla="*/ 627429 h 834216"/>
                <a:gd name="connsiteX29" fmla="*/ 1257150 w 1465675"/>
                <a:gd name="connsiteY29" fmla="*/ 799451 h 834216"/>
                <a:gd name="connsiteX30" fmla="*/ 281757 w 1465675"/>
                <a:gd name="connsiteY30" fmla="*/ 799451 h 834216"/>
                <a:gd name="connsiteX31" fmla="*/ 250778 w 1465675"/>
                <a:gd name="connsiteY31" fmla="*/ 798110 h 834216"/>
                <a:gd name="connsiteX32" fmla="*/ 34868 w 1465675"/>
                <a:gd name="connsiteY32" fmla="*/ 562744 h 834216"/>
                <a:gd name="connsiteX33" fmla="*/ 80230 w 1465675"/>
                <a:gd name="connsiteY33" fmla="*/ 436429 h 834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465675" h="834216">
                  <a:moveTo>
                    <a:pt x="248890" y="832826"/>
                  </a:moveTo>
                  <a:cubicBezTo>
                    <a:pt x="266466" y="833784"/>
                    <a:pt x="317745" y="834217"/>
                    <a:pt x="317745" y="834217"/>
                  </a:cubicBezTo>
                  <a:lnTo>
                    <a:pt x="1257150" y="834217"/>
                  </a:lnTo>
                  <a:cubicBezTo>
                    <a:pt x="1372773" y="833759"/>
                    <a:pt x="1466133" y="739657"/>
                    <a:pt x="1465674" y="624034"/>
                  </a:cubicBezTo>
                  <a:cubicBezTo>
                    <a:pt x="1465222" y="509736"/>
                    <a:pt x="1373179" y="416925"/>
                    <a:pt x="1258888" y="415524"/>
                  </a:cubicBezTo>
                  <a:lnTo>
                    <a:pt x="1241505" y="415524"/>
                  </a:lnTo>
                  <a:cubicBezTo>
                    <a:pt x="1241344" y="331290"/>
                    <a:pt x="1200569" y="252306"/>
                    <a:pt x="1131993" y="203390"/>
                  </a:cubicBezTo>
                  <a:cubicBezTo>
                    <a:pt x="1062515" y="154779"/>
                    <a:pt x="973920" y="142492"/>
                    <a:pt x="893835" y="170363"/>
                  </a:cubicBezTo>
                  <a:cubicBezTo>
                    <a:pt x="815201" y="16619"/>
                    <a:pt x="626821" y="-44270"/>
                    <a:pt x="473077" y="34364"/>
                  </a:cubicBezTo>
                  <a:cubicBezTo>
                    <a:pt x="369044" y="87573"/>
                    <a:pt x="303363" y="194349"/>
                    <a:pt x="302786" y="311199"/>
                  </a:cubicBezTo>
                  <a:lnTo>
                    <a:pt x="302786" y="314676"/>
                  </a:lnTo>
                  <a:cubicBezTo>
                    <a:pt x="289147" y="312444"/>
                    <a:pt x="275352" y="311321"/>
                    <a:pt x="261532" y="311315"/>
                  </a:cubicBezTo>
                  <a:cubicBezTo>
                    <a:pt x="117259" y="311149"/>
                    <a:pt x="168" y="427969"/>
                    <a:pt x="0" y="572240"/>
                  </a:cubicBezTo>
                  <a:cubicBezTo>
                    <a:pt x="-44" y="610620"/>
                    <a:pt x="8368" y="648537"/>
                    <a:pt x="24640" y="683296"/>
                  </a:cubicBezTo>
                  <a:cubicBezTo>
                    <a:pt x="66868" y="770007"/>
                    <a:pt x="152607" y="827180"/>
                    <a:pt x="248890" y="832826"/>
                  </a:cubicBezTo>
                  <a:close/>
                  <a:moveTo>
                    <a:pt x="80235" y="436429"/>
                  </a:moveTo>
                  <a:cubicBezTo>
                    <a:pt x="123606" y="380098"/>
                    <a:pt x="190433" y="346791"/>
                    <a:pt x="261522" y="346078"/>
                  </a:cubicBezTo>
                  <a:cubicBezTo>
                    <a:pt x="273459" y="346088"/>
                    <a:pt x="285375" y="347058"/>
                    <a:pt x="297157" y="348979"/>
                  </a:cubicBezTo>
                  <a:lnTo>
                    <a:pt x="337539" y="355585"/>
                  </a:lnTo>
                  <a:lnTo>
                    <a:pt x="337539" y="311192"/>
                  </a:lnTo>
                  <a:cubicBezTo>
                    <a:pt x="338483" y="157685"/>
                    <a:pt x="463691" y="34011"/>
                    <a:pt x="617198" y="34955"/>
                  </a:cubicBezTo>
                  <a:cubicBezTo>
                    <a:pt x="720908" y="35593"/>
                    <a:pt x="815636" y="93918"/>
                    <a:pt x="862900" y="186235"/>
                  </a:cubicBezTo>
                  <a:lnTo>
                    <a:pt x="876705" y="213125"/>
                  </a:lnTo>
                  <a:lnTo>
                    <a:pt x="905252" y="203194"/>
                  </a:lnTo>
                  <a:cubicBezTo>
                    <a:pt x="1022550" y="161257"/>
                    <a:pt x="1151634" y="222348"/>
                    <a:pt x="1193572" y="339646"/>
                  </a:cubicBezTo>
                  <a:cubicBezTo>
                    <a:pt x="1202277" y="363996"/>
                    <a:pt x="1206731" y="389664"/>
                    <a:pt x="1206738" y="415524"/>
                  </a:cubicBezTo>
                  <a:lnTo>
                    <a:pt x="1206738" y="450290"/>
                  </a:lnTo>
                  <a:lnTo>
                    <a:pt x="1258887" y="450290"/>
                  </a:lnTo>
                  <a:cubicBezTo>
                    <a:pt x="1355299" y="451709"/>
                    <a:pt x="1432309" y="531017"/>
                    <a:pt x="1430891" y="627429"/>
                  </a:cubicBezTo>
                  <a:cubicBezTo>
                    <a:pt x="1429491" y="722519"/>
                    <a:pt x="1352249" y="798999"/>
                    <a:pt x="1257150" y="799451"/>
                  </a:cubicBezTo>
                  <a:lnTo>
                    <a:pt x="281757" y="799451"/>
                  </a:lnTo>
                  <a:lnTo>
                    <a:pt x="250778" y="798110"/>
                  </a:lnTo>
                  <a:cubicBezTo>
                    <a:pt x="126161" y="792737"/>
                    <a:pt x="29495" y="687360"/>
                    <a:pt x="34868" y="562744"/>
                  </a:cubicBezTo>
                  <a:cubicBezTo>
                    <a:pt x="36840" y="517015"/>
                    <a:pt x="52659" y="472964"/>
                    <a:pt x="80230" y="436429"/>
                  </a:cubicBezTo>
                  <a:close/>
                </a:path>
              </a:pathLst>
            </a:custGeom>
            <a:solidFill>
              <a:srgbClr val="000000"/>
            </a:solidFill>
            <a:ln w="57150" cap="flat">
              <a:solidFill>
                <a:schemeClr val="accent1"/>
              </a:solidFill>
              <a:prstDash val="solid"/>
              <a:miter/>
            </a:ln>
          </p:spPr>
          <p:txBody>
            <a:bodyPr rtlCol="0" anchor="ctr"/>
            <a:lstStyle/>
            <a:p>
              <a:endParaRPr lang="en-US"/>
            </a:p>
          </p:txBody>
        </p:sp>
      </p:grpSp>
      <p:cxnSp>
        <p:nvCxnSpPr>
          <p:cNvPr id="16" name="Straight Arrow Connector 15">
            <a:extLst>
              <a:ext uri="{FF2B5EF4-FFF2-40B4-BE49-F238E27FC236}">
                <a16:creationId xmlns:a16="http://schemas.microsoft.com/office/drawing/2014/main" id="{F2B6F7A1-FC0A-4DA4-9295-48AE425AAE8D}"/>
              </a:ext>
            </a:extLst>
          </p:cNvPr>
          <p:cNvCxnSpPr>
            <a:stCxn id="11" idx="3"/>
            <a:endCxn id="9" idx="1"/>
          </p:cNvCxnSpPr>
          <p:nvPr/>
        </p:nvCxnSpPr>
        <p:spPr>
          <a:xfrm>
            <a:off x="8147124" y="4383270"/>
            <a:ext cx="603284" cy="457200"/>
          </a:xfrm>
          <a:prstGeom prst="bentConnector3">
            <a:avLst>
              <a:gd name="adj1" fmla="val 50000"/>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B1F6D5B-D865-4685-9441-A81A45FA838B}"/>
              </a:ext>
            </a:extLst>
          </p:cNvPr>
          <p:cNvCxnSpPr/>
          <p:nvPr/>
        </p:nvCxnSpPr>
        <p:spPr>
          <a:xfrm flipV="1">
            <a:off x="9127130" y="3738317"/>
            <a:ext cx="0" cy="644953"/>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07F96B-48CB-4172-AE35-1306E5B78697}"/>
              </a:ext>
            </a:extLst>
          </p:cNvPr>
          <p:cNvCxnSpPr>
            <a:cxnSpLocks/>
          </p:cNvCxnSpPr>
          <p:nvPr/>
        </p:nvCxnSpPr>
        <p:spPr>
          <a:xfrm>
            <a:off x="9410941" y="3738317"/>
            <a:ext cx="0" cy="644953"/>
          </a:xfrm>
          <a:prstGeom prst="straightConnector1">
            <a:avLst/>
          </a:prstGeom>
          <a:ln w="57150">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24" name="Graphic 23" descr="Single gear with solid fill">
            <a:extLst>
              <a:ext uri="{FF2B5EF4-FFF2-40B4-BE49-F238E27FC236}">
                <a16:creationId xmlns:a16="http://schemas.microsoft.com/office/drawing/2014/main" id="{BD88C2EB-ECF8-400A-ADCB-DA692993B2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91393" y="4659528"/>
            <a:ext cx="526618" cy="526618"/>
          </a:xfrm>
          <a:prstGeom prst="rect">
            <a:avLst/>
          </a:prstGeom>
        </p:spPr>
      </p:pic>
      <p:pic>
        <p:nvPicPr>
          <p:cNvPr id="27" name="Graphic 26" descr="Badge with solid fill">
            <a:extLst>
              <a:ext uri="{FF2B5EF4-FFF2-40B4-BE49-F238E27FC236}">
                <a16:creationId xmlns:a16="http://schemas.microsoft.com/office/drawing/2014/main" id="{4477EEE3-22E7-41E0-8F3D-DCE3F57DD0E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448250" y="3843185"/>
            <a:ext cx="336568" cy="336568"/>
          </a:xfrm>
          <a:prstGeom prst="rect">
            <a:avLst/>
          </a:prstGeom>
        </p:spPr>
      </p:pic>
      <p:pic>
        <p:nvPicPr>
          <p:cNvPr id="29" name="Graphic 28" descr="Badge 3 with solid fill">
            <a:extLst>
              <a:ext uri="{FF2B5EF4-FFF2-40B4-BE49-F238E27FC236}">
                <a16:creationId xmlns:a16="http://schemas.microsoft.com/office/drawing/2014/main" id="{C3816EEF-D6DB-4D1B-A501-23E9EB931F9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75901" y="4672186"/>
            <a:ext cx="336568" cy="336568"/>
          </a:xfrm>
          <a:prstGeom prst="rect">
            <a:avLst/>
          </a:prstGeom>
        </p:spPr>
      </p:pic>
      <p:pic>
        <p:nvPicPr>
          <p:cNvPr id="31" name="Graphic 30" descr="Badge 1 with solid fill">
            <a:extLst>
              <a:ext uri="{FF2B5EF4-FFF2-40B4-BE49-F238E27FC236}">
                <a16:creationId xmlns:a16="http://schemas.microsoft.com/office/drawing/2014/main" id="{112FB109-F345-4DE8-9DF0-99B5D8167D5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255615" y="4799067"/>
            <a:ext cx="336568" cy="336568"/>
          </a:xfrm>
          <a:prstGeom prst="rect">
            <a:avLst/>
          </a:prstGeom>
        </p:spPr>
      </p:pic>
      <p:sp>
        <p:nvSpPr>
          <p:cNvPr id="32" name="TextBox 31">
            <a:extLst>
              <a:ext uri="{FF2B5EF4-FFF2-40B4-BE49-F238E27FC236}">
                <a16:creationId xmlns:a16="http://schemas.microsoft.com/office/drawing/2014/main" id="{0DA99727-2604-41D8-966A-49F43DB775AA}"/>
              </a:ext>
            </a:extLst>
          </p:cNvPr>
          <p:cNvSpPr txBox="1"/>
          <p:nvPr/>
        </p:nvSpPr>
        <p:spPr>
          <a:xfrm>
            <a:off x="924970" y="3092320"/>
            <a:ext cx="5558473" cy="1834348"/>
          </a:xfrm>
          <a:prstGeom prst="rect">
            <a:avLst/>
          </a:prstGeom>
          <a:noFill/>
        </p:spPr>
        <p:txBody>
          <a:bodyPr wrap="square" lIns="182880" tIns="146304" rIns="182880" bIns="146304" rtlCol="0">
            <a:spAutoFit/>
          </a:bodyPr>
          <a:lstStyle/>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An app accepts natural language input from a user</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A language model is used to determine semantic meaning (the user's </a:t>
            </a:r>
            <a:r>
              <a:rPr lang="en-US" sz="2000" i="1" dirty="0">
                <a:gradFill>
                  <a:gsLst>
                    <a:gs pos="2917">
                      <a:schemeClr val="tx1"/>
                    </a:gs>
                    <a:gs pos="30000">
                      <a:schemeClr val="tx1"/>
                    </a:gs>
                  </a:gsLst>
                  <a:lin ang="5400000" scaled="0"/>
                </a:gradFill>
                <a:highlight>
                  <a:srgbClr val="FFFF00"/>
                </a:highlight>
              </a:rPr>
              <a:t>intent</a:t>
            </a:r>
            <a:r>
              <a:rPr lang="en-US" sz="2000" dirty="0">
                <a:gradFill>
                  <a:gsLst>
                    <a:gs pos="2917">
                      <a:schemeClr val="tx1"/>
                    </a:gs>
                    <a:gs pos="30000">
                      <a:schemeClr val="tx1"/>
                    </a:gs>
                  </a:gsLst>
                  <a:lin ang="5400000" scaled="0"/>
                </a:gradFill>
              </a:rPr>
              <a:t>)</a:t>
            </a:r>
          </a:p>
          <a:p>
            <a:pPr marL="457200" indent="-457200">
              <a:lnSpc>
                <a:spcPct val="90000"/>
              </a:lnSpc>
              <a:spcAft>
                <a:spcPts val="600"/>
              </a:spcAft>
              <a:buAutoNum type="arabicPeriod"/>
            </a:pPr>
            <a:r>
              <a:rPr lang="en-US" sz="2000" dirty="0">
                <a:gradFill>
                  <a:gsLst>
                    <a:gs pos="2917">
                      <a:schemeClr val="tx1"/>
                    </a:gs>
                    <a:gs pos="30000">
                      <a:schemeClr val="tx1"/>
                    </a:gs>
                  </a:gsLst>
                  <a:lin ang="5400000" scaled="0"/>
                </a:gradFill>
              </a:rPr>
              <a:t>The app performs an appropriate action</a:t>
            </a:r>
          </a:p>
        </p:txBody>
      </p:sp>
    </p:spTree>
    <p:extLst>
      <p:ext uri="{BB962C8B-B14F-4D97-AF65-F5344CB8AC3E}">
        <p14:creationId xmlns:p14="http://schemas.microsoft.com/office/powerpoint/2010/main" val="300902172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95D51-1527-4850-A83C-B7183ECFF98F}"/>
              </a:ext>
            </a:extLst>
          </p:cNvPr>
          <p:cNvSpPr>
            <a:spLocks noGrp="1"/>
          </p:cNvSpPr>
          <p:nvPr>
            <p:ph type="title"/>
          </p:nvPr>
        </p:nvSpPr>
        <p:spPr/>
        <p:txBody>
          <a:bodyPr/>
          <a:lstStyle/>
          <a:p>
            <a:r>
              <a:rPr lang="en-US" dirty="0"/>
              <a:t>Language Understanding Resources in Azure</a:t>
            </a:r>
          </a:p>
        </p:txBody>
      </p:sp>
      <p:sp>
        <p:nvSpPr>
          <p:cNvPr id="3" name="Content Placeholder 2">
            <a:extLst>
              <a:ext uri="{FF2B5EF4-FFF2-40B4-BE49-F238E27FC236}">
                <a16:creationId xmlns:a16="http://schemas.microsoft.com/office/drawing/2014/main" id="{010D47A5-7C84-420E-8744-3F390A7D89A5}"/>
              </a:ext>
            </a:extLst>
          </p:cNvPr>
          <p:cNvSpPr>
            <a:spLocks noGrp="1"/>
          </p:cNvSpPr>
          <p:nvPr>
            <p:ph sz="quarter" idx="10"/>
          </p:nvPr>
        </p:nvSpPr>
        <p:spPr>
          <a:xfrm>
            <a:off x="419100" y="1456897"/>
            <a:ext cx="11340811" cy="3600986"/>
          </a:xfrm>
        </p:spPr>
        <p:txBody>
          <a:bodyPr/>
          <a:lstStyle/>
          <a:p>
            <a:r>
              <a:rPr lang="en-US" dirty="0"/>
              <a:t>Language Understanding requires </a:t>
            </a:r>
            <a:r>
              <a:rPr lang="en-US" u="sng" dirty="0"/>
              <a:t>two</a:t>
            </a:r>
            <a:r>
              <a:rPr lang="en-US" dirty="0"/>
              <a:t> kinds of Azure resource:</a:t>
            </a:r>
          </a:p>
          <a:p>
            <a:pPr marL="342900" indent="-342900">
              <a:buFont typeface="Arial" panose="020B0604020202020204" pitchFamily="34" charset="0"/>
              <a:buChar char="•"/>
            </a:pPr>
            <a:r>
              <a:rPr lang="en-US" dirty="0"/>
              <a:t>Authoring resource</a:t>
            </a:r>
          </a:p>
          <a:p>
            <a:pPr marL="573088" lvl="1" indent="-342900">
              <a:buFont typeface="Arial" panose="020B0604020202020204" pitchFamily="34" charset="0"/>
              <a:buChar char="•"/>
            </a:pPr>
            <a:r>
              <a:rPr lang="en-US" dirty="0"/>
              <a:t>Used to train a language model (language understanding app)</a:t>
            </a:r>
          </a:p>
          <a:p>
            <a:pPr marL="342900" indent="-342900">
              <a:buFont typeface="Arial" panose="020B0604020202020204" pitchFamily="34" charset="0"/>
              <a:buChar char="•"/>
            </a:pPr>
            <a:r>
              <a:rPr lang="en-US" dirty="0"/>
              <a:t>Prediction resource</a:t>
            </a:r>
          </a:p>
          <a:p>
            <a:pPr marL="573088" lvl="1" indent="-342900">
              <a:buFont typeface="Arial" panose="020B0604020202020204" pitchFamily="34" charset="0"/>
              <a:buChar char="•"/>
            </a:pPr>
            <a:r>
              <a:rPr lang="en-US" dirty="0"/>
              <a:t>Hosts a trained model and processes requests from client apps</a:t>
            </a:r>
          </a:p>
          <a:p>
            <a:pPr marL="573088" lvl="1" indent="-342900">
              <a:buFont typeface="Arial" panose="020B0604020202020204" pitchFamily="34" charset="0"/>
              <a:buChar char="•"/>
            </a:pPr>
            <a:r>
              <a:rPr lang="en-US" dirty="0"/>
              <a:t>Can be a </a:t>
            </a:r>
            <a:r>
              <a:rPr lang="en-US" b="1" dirty="0"/>
              <a:t>Language Understanding</a:t>
            </a:r>
            <a:r>
              <a:rPr lang="en-US" dirty="0"/>
              <a:t> or a </a:t>
            </a:r>
            <a:r>
              <a:rPr lang="en-US" b="1" dirty="0"/>
              <a:t>Cognitive Services </a:t>
            </a:r>
            <a:r>
              <a:rPr lang="en-US" dirty="0"/>
              <a:t> resource</a:t>
            </a:r>
          </a:p>
          <a:p>
            <a:pPr marL="573088" lvl="1" indent="-342900">
              <a:buFont typeface="Arial" panose="020B0604020202020204" pitchFamily="34" charset="0"/>
              <a:buChar char="•"/>
            </a:pPr>
            <a:r>
              <a:rPr lang="en-US" dirty="0"/>
              <a:t>Must be in the appropriate geographical region for the authoring resource used to train the model:</a:t>
            </a:r>
          </a:p>
        </p:txBody>
      </p:sp>
      <p:graphicFrame>
        <p:nvGraphicFramePr>
          <p:cNvPr id="4" name="Table 4">
            <a:extLst>
              <a:ext uri="{FF2B5EF4-FFF2-40B4-BE49-F238E27FC236}">
                <a16:creationId xmlns:a16="http://schemas.microsoft.com/office/drawing/2014/main" id="{2A000659-4901-427B-8EA1-766C761F2AB3}"/>
              </a:ext>
            </a:extLst>
          </p:cNvPr>
          <p:cNvGraphicFramePr>
            <a:graphicFrameLocks noGrp="1"/>
          </p:cNvGraphicFramePr>
          <p:nvPr>
            <p:extLst>
              <p:ext uri="{D42A27DB-BD31-4B8C-83A1-F6EECF244321}">
                <p14:modId xmlns:p14="http://schemas.microsoft.com/office/powerpoint/2010/main" val="565559148"/>
              </p:ext>
            </p:extLst>
          </p:nvPr>
        </p:nvGraphicFramePr>
        <p:xfrm>
          <a:off x="1890012" y="4816115"/>
          <a:ext cx="8128000" cy="1518666"/>
        </p:xfrm>
        <a:graphic>
          <a:graphicData uri="http://schemas.openxmlformats.org/drawingml/2006/table">
            <a:tbl>
              <a:tblPr firstRow="1" bandRow="1">
                <a:tableStyleId>{5940675A-B579-460E-94D1-54222C63F5DA}</a:tableStyleId>
              </a:tblPr>
              <a:tblGrid>
                <a:gridCol w="2032000">
                  <a:extLst>
                    <a:ext uri="{9D8B030D-6E8A-4147-A177-3AD203B41FA5}">
                      <a16:colId xmlns:a16="http://schemas.microsoft.com/office/drawing/2014/main" val="4021410661"/>
                    </a:ext>
                  </a:extLst>
                </a:gridCol>
                <a:gridCol w="2032000">
                  <a:extLst>
                    <a:ext uri="{9D8B030D-6E8A-4147-A177-3AD203B41FA5}">
                      <a16:colId xmlns:a16="http://schemas.microsoft.com/office/drawing/2014/main" val="1460030307"/>
                    </a:ext>
                  </a:extLst>
                </a:gridCol>
                <a:gridCol w="2032000">
                  <a:extLst>
                    <a:ext uri="{9D8B030D-6E8A-4147-A177-3AD203B41FA5}">
                      <a16:colId xmlns:a16="http://schemas.microsoft.com/office/drawing/2014/main" val="3086495232"/>
                    </a:ext>
                  </a:extLst>
                </a:gridCol>
                <a:gridCol w="2032000">
                  <a:extLst>
                    <a:ext uri="{9D8B030D-6E8A-4147-A177-3AD203B41FA5}">
                      <a16:colId xmlns:a16="http://schemas.microsoft.com/office/drawing/2014/main" val="442587155"/>
                    </a:ext>
                  </a:extLst>
                </a:gridCol>
              </a:tblGrid>
              <a:tr h="370840">
                <a:tc>
                  <a:txBody>
                    <a:bodyPr/>
                    <a:lstStyle/>
                    <a:p>
                      <a:r>
                        <a:rPr lang="en-US" dirty="0"/>
                        <a:t>Authoring</a:t>
                      </a:r>
                    </a:p>
                  </a:txBody>
                  <a:tcPr>
                    <a:solidFill>
                      <a:schemeClr val="accent6"/>
                    </a:solidFill>
                  </a:tcPr>
                </a:tc>
                <a:tc>
                  <a:txBody>
                    <a:bodyPr/>
                    <a:lstStyle/>
                    <a:p>
                      <a:r>
                        <a:rPr lang="en-US" dirty="0"/>
                        <a:t>Asia Pacific</a:t>
                      </a:r>
                    </a:p>
                    <a:p>
                      <a:r>
                        <a:rPr lang="en-US" sz="1400" dirty="0"/>
                        <a:t>(Australia East)</a:t>
                      </a:r>
                    </a:p>
                  </a:txBody>
                  <a:tcPr>
                    <a:noFill/>
                  </a:tcPr>
                </a:tc>
                <a:tc>
                  <a:txBody>
                    <a:bodyPr/>
                    <a:lstStyle/>
                    <a:p>
                      <a:r>
                        <a:rPr lang="en-US" dirty="0"/>
                        <a:t>Europe</a:t>
                      </a:r>
                    </a:p>
                    <a:p>
                      <a:r>
                        <a:rPr lang="en-US" sz="1400" dirty="0"/>
                        <a:t>(West Europe)</a:t>
                      </a:r>
                    </a:p>
                  </a:txBody>
                  <a:tcPr>
                    <a:noFill/>
                  </a:tcPr>
                </a:tc>
                <a:tc>
                  <a:txBody>
                    <a:bodyPr/>
                    <a:lstStyle/>
                    <a:p>
                      <a:r>
                        <a:rPr lang="en-US" dirty="0"/>
                        <a:t>US</a:t>
                      </a:r>
                    </a:p>
                    <a:p>
                      <a:r>
                        <a:rPr lang="en-US" sz="1400" dirty="0"/>
                        <a:t>(West US)</a:t>
                      </a:r>
                    </a:p>
                  </a:txBody>
                  <a:tcPr>
                    <a:noFill/>
                  </a:tcPr>
                </a:tc>
                <a:extLst>
                  <a:ext uri="{0D108BD9-81ED-4DB2-BD59-A6C34878D82A}">
                    <a16:rowId xmlns:a16="http://schemas.microsoft.com/office/drawing/2014/main" val="2134783537"/>
                  </a:ext>
                </a:extLst>
              </a:tr>
              <a:tr h="370840">
                <a:tc>
                  <a:txBody>
                    <a:bodyPr/>
                    <a:lstStyle/>
                    <a:p>
                      <a:r>
                        <a:rPr lang="en-US" dirty="0"/>
                        <a:t>Prediction</a:t>
                      </a:r>
                    </a:p>
                  </a:txBody>
                  <a:tcPr>
                    <a:solidFill>
                      <a:schemeClr val="accent6"/>
                    </a:solidFill>
                  </a:tcPr>
                </a:tc>
                <a:tc>
                  <a:txBody>
                    <a:bodyPr/>
                    <a:lstStyle/>
                    <a:p>
                      <a:r>
                        <a:rPr lang="en-US" sz="1400" dirty="0"/>
                        <a:t>Australia East</a:t>
                      </a:r>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France Central</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North Europe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West Europe</a:t>
                      </a:r>
                    </a:p>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mn-lt"/>
                          <a:ea typeface="+mn-ea"/>
                          <a:cs typeface="+mn-cs"/>
                        </a:rPr>
                        <a:t>UK South</a:t>
                      </a:r>
                    </a:p>
                  </a:txBody>
                  <a:tcPr/>
                </a:tc>
                <a:tc>
                  <a:txBody>
                    <a:bodyPr/>
                    <a:lstStyle/>
                    <a:p>
                      <a:r>
                        <a:rPr lang="en-US" sz="1400" dirty="0"/>
                        <a:t>All other locations</a:t>
                      </a:r>
                    </a:p>
                  </a:txBody>
                  <a:tcPr/>
                </a:tc>
                <a:extLst>
                  <a:ext uri="{0D108BD9-81ED-4DB2-BD59-A6C34878D82A}">
                    <a16:rowId xmlns:a16="http://schemas.microsoft.com/office/drawing/2014/main" val="243829700"/>
                  </a:ext>
                </a:extLst>
              </a:tr>
            </a:tbl>
          </a:graphicData>
        </a:graphic>
      </p:graphicFrame>
    </p:spTree>
    <p:extLst>
      <p:ext uri="{BB962C8B-B14F-4D97-AF65-F5344CB8AC3E}">
        <p14:creationId xmlns:p14="http://schemas.microsoft.com/office/powerpoint/2010/main" val="2736926002"/>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ECE47-5D05-447E-8D50-DAB708F99686}"/>
              </a:ext>
            </a:extLst>
          </p:cNvPr>
          <p:cNvSpPr>
            <a:spLocks noGrp="1"/>
          </p:cNvSpPr>
          <p:nvPr>
            <p:ph type="title"/>
          </p:nvPr>
        </p:nvSpPr>
        <p:spPr/>
        <p:txBody>
          <a:bodyPr/>
          <a:lstStyle/>
          <a:p>
            <a:r>
              <a:rPr lang="en-US" dirty="0"/>
              <a:t>Intents and Utterances</a:t>
            </a:r>
          </a:p>
        </p:txBody>
      </p:sp>
      <p:sp>
        <p:nvSpPr>
          <p:cNvPr id="3" name="Content Placeholder 2">
            <a:extLst>
              <a:ext uri="{FF2B5EF4-FFF2-40B4-BE49-F238E27FC236}">
                <a16:creationId xmlns:a16="http://schemas.microsoft.com/office/drawing/2014/main" id="{8622D208-F330-45D6-ABFD-F779972BCE93}"/>
              </a:ext>
            </a:extLst>
          </p:cNvPr>
          <p:cNvSpPr>
            <a:spLocks noGrp="1"/>
          </p:cNvSpPr>
          <p:nvPr>
            <p:ph sz="quarter" idx="10"/>
          </p:nvPr>
        </p:nvSpPr>
        <p:spPr>
          <a:xfrm>
            <a:off x="419100" y="1456897"/>
            <a:ext cx="11340811" cy="1426031"/>
          </a:xfrm>
        </p:spPr>
        <p:txBody>
          <a:bodyPr/>
          <a:lstStyle/>
          <a:p>
            <a:r>
              <a:rPr lang="en-US" dirty="0"/>
              <a:t>To train a language understanding model:</a:t>
            </a:r>
          </a:p>
          <a:p>
            <a:pPr marL="342900" lvl="1" indent="-342900">
              <a:buFont typeface="Arial" panose="020B0604020202020204" pitchFamily="34" charset="0"/>
              <a:buChar char="•"/>
            </a:pPr>
            <a:r>
              <a:rPr lang="en-US" dirty="0"/>
              <a:t>Specify </a:t>
            </a:r>
            <a:r>
              <a:rPr lang="en-US" i="1" dirty="0"/>
              <a:t>utterances</a:t>
            </a:r>
            <a:r>
              <a:rPr lang="en-US" dirty="0"/>
              <a:t> that represent expected natural language input</a:t>
            </a:r>
          </a:p>
          <a:p>
            <a:pPr marL="342900" lvl="1" indent="-342900">
              <a:buFont typeface="Arial" panose="020B0604020202020204" pitchFamily="34" charset="0"/>
              <a:buChar char="•"/>
            </a:pPr>
            <a:r>
              <a:rPr lang="en-US" dirty="0"/>
              <a:t>Map utterances to </a:t>
            </a:r>
            <a:r>
              <a:rPr lang="en-US" i="1" dirty="0"/>
              <a:t>intents</a:t>
            </a:r>
            <a:r>
              <a:rPr lang="en-US" dirty="0"/>
              <a:t> that assign semantic meaning</a:t>
            </a:r>
          </a:p>
        </p:txBody>
      </p:sp>
      <p:graphicFrame>
        <p:nvGraphicFramePr>
          <p:cNvPr id="5" name="Table 5">
            <a:extLst>
              <a:ext uri="{FF2B5EF4-FFF2-40B4-BE49-F238E27FC236}">
                <a16:creationId xmlns:a16="http://schemas.microsoft.com/office/drawing/2014/main" id="{17D1F943-F42B-49FE-8589-FFD65A708B0F}"/>
              </a:ext>
            </a:extLst>
          </p:cNvPr>
          <p:cNvGraphicFramePr>
            <a:graphicFrameLocks noGrp="1"/>
          </p:cNvGraphicFramePr>
          <p:nvPr>
            <p:extLst>
              <p:ext uri="{D42A27DB-BD31-4B8C-83A1-F6EECF244321}">
                <p14:modId xmlns:p14="http://schemas.microsoft.com/office/powerpoint/2010/main" val="3138266921"/>
              </p:ext>
            </p:extLst>
          </p:nvPr>
        </p:nvGraphicFramePr>
        <p:xfrm>
          <a:off x="1424599" y="2991909"/>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09954574"/>
                    </a:ext>
                  </a:extLst>
                </a:gridCol>
                <a:gridCol w="4064000">
                  <a:extLst>
                    <a:ext uri="{9D8B030D-6E8A-4147-A177-3AD203B41FA5}">
                      <a16:colId xmlns:a16="http://schemas.microsoft.com/office/drawing/2014/main" val="2261434104"/>
                    </a:ext>
                  </a:extLst>
                </a:gridCol>
              </a:tblGrid>
              <a:tr h="370840">
                <a:tc>
                  <a:txBody>
                    <a:bodyPr/>
                    <a:lstStyle/>
                    <a:p>
                      <a:r>
                        <a:rPr lang="en-US" dirty="0"/>
                        <a:t>Utterance</a:t>
                      </a:r>
                    </a:p>
                  </a:txBody>
                  <a:tcPr/>
                </a:tc>
                <a:tc>
                  <a:txBody>
                    <a:bodyPr/>
                    <a:lstStyle/>
                    <a:p>
                      <a:r>
                        <a:rPr lang="en-US" dirty="0"/>
                        <a:t>Intent</a:t>
                      </a:r>
                    </a:p>
                  </a:txBody>
                  <a:tcPr/>
                </a:tc>
                <a:extLst>
                  <a:ext uri="{0D108BD9-81ED-4DB2-BD59-A6C34878D82A}">
                    <a16:rowId xmlns:a16="http://schemas.microsoft.com/office/drawing/2014/main" val="2239663207"/>
                  </a:ext>
                </a:extLst>
              </a:tr>
              <a:tr h="370840">
                <a:tc>
                  <a:txBody>
                    <a:bodyPr/>
                    <a:lstStyle/>
                    <a:p>
                      <a:r>
                        <a:rPr lang="en-US" dirty="0"/>
                        <a:t>What time is it?</a:t>
                      </a:r>
                    </a:p>
                  </a:txBody>
                  <a:tcPr>
                    <a:solidFill>
                      <a:srgbClr val="CCCED2"/>
                    </a:solidFill>
                  </a:tcPr>
                </a:tc>
                <a:tc rowSpan="2">
                  <a:txBody>
                    <a:bodyPr/>
                    <a:lstStyle/>
                    <a:p>
                      <a:r>
                        <a:rPr lang="en-US" dirty="0" err="1"/>
                        <a:t>GetTime</a:t>
                      </a:r>
                      <a:endParaRPr lang="en-US" dirty="0"/>
                    </a:p>
                  </a:txBody>
                  <a:tcPr anchor="ctr">
                    <a:solidFill>
                      <a:srgbClr val="CCCED2"/>
                    </a:solidFill>
                  </a:tcPr>
                </a:tc>
                <a:extLst>
                  <a:ext uri="{0D108BD9-81ED-4DB2-BD59-A6C34878D82A}">
                    <a16:rowId xmlns:a16="http://schemas.microsoft.com/office/drawing/2014/main" val="2121571236"/>
                  </a:ext>
                </a:extLst>
              </a:tr>
              <a:tr h="370840">
                <a:tc>
                  <a:txBody>
                    <a:bodyPr/>
                    <a:lstStyle/>
                    <a:p>
                      <a:pPr marL="0" algn="l" defTabSz="914367" rtl="0" eaLnBrk="1" latinLnBrk="0" hangingPunct="1"/>
                      <a:r>
                        <a:rPr lang="en-US" sz="1765" kern="1200" dirty="0">
                          <a:solidFill>
                            <a:schemeClr val="dk1"/>
                          </a:solidFill>
                          <a:latin typeface="+mn-lt"/>
                          <a:ea typeface="+mn-ea"/>
                          <a:cs typeface="+mn-cs"/>
                        </a:rPr>
                        <a:t>Tell me the time.</a:t>
                      </a:r>
                    </a:p>
                  </a:txBody>
                  <a:tcPr>
                    <a:solidFill>
                      <a:srgbClr val="CCCED2"/>
                    </a:solidFill>
                  </a:tcPr>
                </a:tc>
                <a:tc vMerge="1">
                  <a:txBody>
                    <a:bodyPr/>
                    <a:lstStyle/>
                    <a:p>
                      <a:r>
                        <a:rPr lang="en-US" dirty="0" err="1"/>
                        <a:t>GetTime</a:t>
                      </a:r>
                      <a:endParaRPr lang="en-US" dirty="0"/>
                    </a:p>
                  </a:txBody>
                  <a:tcPr/>
                </a:tc>
                <a:extLst>
                  <a:ext uri="{0D108BD9-81ED-4DB2-BD59-A6C34878D82A}">
                    <a16:rowId xmlns:a16="http://schemas.microsoft.com/office/drawing/2014/main" val="767295292"/>
                  </a:ext>
                </a:extLst>
              </a:tr>
              <a:tr h="370840">
                <a:tc>
                  <a:txBody>
                    <a:bodyPr/>
                    <a:lstStyle/>
                    <a:p>
                      <a:r>
                        <a:rPr lang="en-US" dirty="0"/>
                        <a:t>What is the weather forecast?</a:t>
                      </a:r>
                    </a:p>
                  </a:txBody>
                  <a:tcPr>
                    <a:solidFill>
                      <a:srgbClr val="EBEBEB"/>
                    </a:solidFill>
                  </a:tcPr>
                </a:tc>
                <a:tc rowSpan="2">
                  <a:txBody>
                    <a:bodyPr/>
                    <a:lstStyle/>
                    <a:p>
                      <a:r>
                        <a:rPr lang="en-US" dirty="0" err="1"/>
                        <a:t>GetWeather</a:t>
                      </a:r>
                      <a:endParaRPr lang="en-US" dirty="0"/>
                    </a:p>
                  </a:txBody>
                  <a:tcPr anchor="ctr">
                    <a:solidFill>
                      <a:srgbClr val="EBEBEB"/>
                    </a:solidFill>
                  </a:tcPr>
                </a:tc>
                <a:extLst>
                  <a:ext uri="{0D108BD9-81ED-4DB2-BD59-A6C34878D82A}">
                    <a16:rowId xmlns:a16="http://schemas.microsoft.com/office/drawing/2014/main" val="1341928135"/>
                  </a:ext>
                </a:extLst>
              </a:tr>
              <a:tr h="370840">
                <a:tc>
                  <a:txBody>
                    <a:bodyPr/>
                    <a:lstStyle/>
                    <a:p>
                      <a:r>
                        <a:rPr lang="en-US" dirty="0"/>
                        <a:t>Do I need an umbrella?</a:t>
                      </a:r>
                    </a:p>
                  </a:txBody>
                  <a:tcPr>
                    <a:solidFill>
                      <a:srgbClr val="EBEBEB"/>
                    </a:solidFill>
                  </a:tcPr>
                </a:tc>
                <a:tc vMerge="1">
                  <a:txBody>
                    <a:bodyPr/>
                    <a:lstStyle/>
                    <a:p>
                      <a:endParaRPr lang="en-US" dirty="0"/>
                    </a:p>
                  </a:txBody>
                  <a:tcPr/>
                </a:tc>
                <a:extLst>
                  <a:ext uri="{0D108BD9-81ED-4DB2-BD59-A6C34878D82A}">
                    <a16:rowId xmlns:a16="http://schemas.microsoft.com/office/drawing/2014/main" val="4109143216"/>
                  </a:ext>
                </a:extLst>
              </a:tr>
              <a:tr h="370840">
                <a:tc>
                  <a:txBody>
                    <a:bodyPr/>
                    <a:lstStyle/>
                    <a:p>
                      <a:r>
                        <a:rPr lang="en-US" dirty="0"/>
                        <a:t>Turn the light on.</a:t>
                      </a:r>
                    </a:p>
                  </a:txBody>
                  <a:tcPr>
                    <a:solidFill>
                      <a:srgbClr val="CCCED2"/>
                    </a:solidFill>
                  </a:tcPr>
                </a:tc>
                <a:tc rowSpan="2">
                  <a:txBody>
                    <a:bodyPr/>
                    <a:lstStyle/>
                    <a:p>
                      <a:r>
                        <a:rPr lang="en-US" dirty="0" err="1"/>
                        <a:t>TurnOnDevice</a:t>
                      </a:r>
                      <a:endParaRPr lang="en-US" dirty="0"/>
                    </a:p>
                  </a:txBody>
                  <a:tcPr anchor="ctr">
                    <a:solidFill>
                      <a:srgbClr val="CCCED2"/>
                    </a:solidFill>
                  </a:tcPr>
                </a:tc>
                <a:extLst>
                  <a:ext uri="{0D108BD9-81ED-4DB2-BD59-A6C34878D82A}">
                    <a16:rowId xmlns:a16="http://schemas.microsoft.com/office/drawing/2014/main" val="2317507630"/>
                  </a:ext>
                </a:extLst>
              </a:tr>
              <a:tr h="370840">
                <a:tc>
                  <a:txBody>
                    <a:bodyPr/>
                    <a:lstStyle/>
                    <a:p>
                      <a:r>
                        <a:rPr lang="en-US" dirty="0"/>
                        <a:t>Switch on the fan.</a:t>
                      </a:r>
                    </a:p>
                  </a:txBody>
                  <a:tcPr>
                    <a:solidFill>
                      <a:srgbClr val="CCCED2"/>
                    </a:solidFill>
                  </a:tcPr>
                </a:tc>
                <a:tc vMerge="1">
                  <a:txBody>
                    <a:bodyPr/>
                    <a:lstStyle/>
                    <a:p>
                      <a:endParaRPr lang="en-US" dirty="0"/>
                    </a:p>
                  </a:txBody>
                  <a:tcPr/>
                </a:tc>
                <a:extLst>
                  <a:ext uri="{0D108BD9-81ED-4DB2-BD59-A6C34878D82A}">
                    <a16:rowId xmlns:a16="http://schemas.microsoft.com/office/drawing/2014/main" val="3715336054"/>
                  </a:ext>
                </a:extLst>
              </a:tr>
              <a:tr h="370840">
                <a:tc>
                  <a:txBody>
                    <a:bodyPr/>
                    <a:lstStyle/>
                    <a:p>
                      <a:r>
                        <a:rPr lang="en-US" dirty="0"/>
                        <a:t>Hello</a:t>
                      </a:r>
                    </a:p>
                  </a:txBody>
                  <a:tcPr>
                    <a:solidFill>
                      <a:srgbClr val="EBEBEB"/>
                    </a:solidFill>
                  </a:tcPr>
                </a:tc>
                <a:tc>
                  <a:txBody>
                    <a:bodyPr/>
                    <a:lstStyle/>
                    <a:p>
                      <a:r>
                        <a:rPr lang="en-US" dirty="0"/>
                        <a:t>None</a:t>
                      </a:r>
                    </a:p>
                  </a:txBody>
                  <a:tcPr anchor="ctr">
                    <a:solidFill>
                      <a:srgbClr val="EBEBEB"/>
                    </a:solidFill>
                  </a:tcPr>
                </a:tc>
                <a:extLst>
                  <a:ext uri="{0D108BD9-81ED-4DB2-BD59-A6C34878D82A}">
                    <a16:rowId xmlns:a16="http://schemas.microsoft.com/office/drawing/2014/main" val="2044908696"/>
                  </a:ext>
                </a:extLst>
              </a:tr>
            </a:tbl>
          </a:graphicData>
        </a:graphic>
      </p:graphicFrame>
    </p:spTree>
    <p:extLst>
      <p:ext uri="{BB962C8B-B14F-4D97-AF65-F5344CB8AC3E}">
        <p14:creationId xmlns:p14="http://schemas.microsoft.com/office/powerpoint/2010/main" val="321548822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2B828-7380-405B-938B-8D70CF864F85}"/>
              </a:ext>
            </a:extLst>
          </p:cNvPr>
          <p:cNvSpPr>
            <a:spLocks noGrp="1"/>
          </p:cNvSpPr>
          <p:nvPr>
            <p:ph type="title"/>
          </p:nvPr>
        </p:nvSpPr>
        <p:spPr/>
        <p:txBody>
          <a:bodyPr/>
          <a:lstStyle/>
          <a:p>
            <a:r>
              <a:rPr lang="en-US" dirty="0"/>
              <a:t>Entities</a:t>
            </a:r>
          </a:p>
        </p:txBody>
      </p:sp>
      <p:sp>
        <p:nvSpPr>
          <p:cNvPr id="3" name="Content Placeholder 2">
            <a:extLst>
              <a:ext uri="{FF2B5EF4-FFF2-40B4-BE49-F238E27FC236}">
                <a16:creationId xmlns:a16="http://schemas.microsoft.com/office/drawing/2014/main" id="{9A1F583E-7CA0-4287-A41F-3603DB685D3E}"/>
              </a:ext>
            </a:extLst>
          </p:cNvPr>
          <p:cNvSpPr>
            <a:spLocks noGrp="1"/>
          </p:cNvSpPr>
          <p:nvPr>
            <p:ph sz="quarter" idx="10"/>
          </p:nvPr>
        </p:nvSpPr>
        <p:spPr>
          <a:xfrm>
            <a:off x="473854" y="1188600"/>
            <a:ext cx="11340811" cy="4755148"/>
          </a:xfrm>
        </p:spPr>
        <p:txBody>
          <a:bodyPr/>
          <a:lstStyle/>
          <a:p>
            <a:r>
              <a:rPr lang="en-US" dirty="0"/>
              <a:t>Define </a:t>
            </a:r>
            <a:r>
              <a:rPr lang="en-US" i="1" dirty="0"/>
              <a:t>entities</a:t>
            </a:r>
            <a:r>
              <a:rPr lang="en-US" dirty="0"/>
              <a:t> to add specific context to intents</a:t>
            </a:r>
          </a:p>
          <a:p>
            <a:endParaRPr lang="en-US" dirty="0"/>
          </a:p>
          <a:p>
            <a:endParaRPr lang="en-US" dirty="0"/>
          </a:p>
          <a:p>
            <a:endParaRPr lang="en-US" dirty="0"/>
          </a:p>
          <a:p>
            <a:endParaRPr lang="en-US" dirty="0"/>
          </a:p>
          <a:p>
            <a:endParaRPr lang="en-US" dirty="0"/>
          </a:p>
          <a:p>
            <a:endParaRPr lang="en-US" dirty="0"/>
          </a:p>
          <a:p>
            <a:endParaRPr lang="en-US" sz="200" dirty="0"/>
          </a:p>
          <a:p>
            <a:r>
              <a:rPr lang="en-US" dirty="0"/>
              <a:t>Entity types:</a:t>
            </a:r>
          </a:p>
          <a:p>
            <a:endParaRPr lang="en-US" dirty="0"/>
          </a:p>
        </p:txBody>
      </p:sp>
      <p:graphicFrame>
        <p:nvGraphicFramePr>
          <p:cNvPr id="5" name="Table 5">
            <a:extLst>
              <a:ext uri="{FF2B5EF4-FFF2-40B4-BE49-F238E27FC236}">
                <a16:creationId xmlns:a16="http://schemas.microsoft.com/office/drawing/2014/main" id="{88F6BEAE-76F4-4B4C-8DB9-054BE392F848}"/>
              </a:ext>
            </a:extLst>
          </p:cNvPr>
          <p:cNvGraphicFramePr>
            <a:graphicFrameLocks noGrp="1"/>
          </p:cNvGraphicFramePr>
          <p:nvPr>
            <p:extLst>
              <p:ext uri="{D42A27DB-BD31-4B8C-83A1-F6EECF244321}">
                <p14:modId xmlns:p14="http://schemas.microsoft.com/office/powerpoint/2010/main" val="1932352287"/>
              </p:ext>
            </p:extLst>
          </p:nvPr>
        </p:nvGraphicFramePr>
        <p:xfrm>
          <a:off x="1294115" y="1742598"/>
          <a:ext cx="9713278" cy="2966720"/>
        </p:xfrm>
        <a:graphic>
          <a:graphicData uri="http://schemas.openxmlformats.org/drawingml/2006/table">
            <a:tbl>
              <a:tblPr firstRow="1" bandRow="1">
                <a:tableStyleId>{5C22544A-7EE6-4342-B048-85BDC9FD1C3A}</a:tableStyleId>
              </a:tblPr>
              <a:tblGrid>
                <a:gridCol w="4355719">
                  <a:extLst>
                    <a:ext uri="{9D8B030D-6E8A-4147-A177-3AD203B41FA5}">
                      <a16:colId xmlns:a16="http://schemas.microsoft.com/office/drawing/2014/main" val="2809954574"/>
                    </a:ext>
                  </a:extLst>
                </a:gridCol>
                <a:gridCol w="1626616">
                  <a:extLst>
                    <a:ext uri="{9D8B030D-6E8A-4147-A177-3AD203B41FA5}">
                      <a16:colId xmlns:a16="http://schemas.microsoft.com/office/drawing/2014/main" val="1545988006"/>
                    </a:ext>
                  </a:extLst>
                </a:gridCol>
                <a:gridCol w="3730943">
                  <a:extLst>
                    <a:ext uri="{9D8B030D-6E8A-4147-A177-3AD203B41FA5}">
                      <a16:colId xmlns:a16="http://schemas.microsoft.com/office/drawing/2014/main" val="2923477513"/>
                    </a:ext>
                  </a:extLst>
                </a:gridCol>
              </a:tblGrid>
              <a:tr h="370840">
                <a:tc>
                  <a:txBody>
                    <a:bodyPr/>
                    <a:lstStyle/>
                    <a:p>
                      <a:r>
                        <a:rPr lang="en-US" dirty="0"/>
                        <a:t>Utterance</a:t>
                      </a:r>
                    </a:p>
                  </a:txBody>
                  <a:tcPr/>
                </a:tc>
                <a:tc>
                  <a:txBody>
                    <a:bodyPr/>
                    <a:lstStyle/>
                    <a:p>
                      <a:r>
                        <a:rPr lang="en-US" dirty="0"/>
                        <a:t>Intent</a:t>
                      </a:r>
                    </a:p>
                  </a:txBody>
                  <a:tcPr/>
                </a:tc>
                <a:tc>
                  <a:txBody>
                    <a:bodyPr/>
                    <a:lstStyle/>
                    <a:p>
                      <a:r>
                        <a:rPr lang="en-US" dirty="0"/>
                        <a:t>Entities</a:t>
                      </a:r>
                    </a:p>
                  </a:txBody>
                  <a:tcPr/>
                </a:tc>
                <a:extLst>
                  <a:ext uri="{0D108BD9-81ED-4DB2-BD59-A6C34878D82A}">
                    <a16:rowId xmlns:a16="http://schemas.microsoft.com/office/drawing/2014/main" val="2239663207"/>
                  </a:ext>
                </a:extLst>
              </a:tr>
              <a:tr h="370840">
                <a:tc>
                  <a:txBody>
                    <a:bodyPr/>
                    <a:lstStyle/>
                    <a:p>
                      <a:r>
                        <a:rPr lang="en-US" dirty="0"/>
                        <a:t>What is the time?</a:t>
                      </a:r>
                    </a:p>
                  </a:txBody>
                  <a:tcPr/>
                </a:tc>
                <a:tc>
                  <a:txBody>
                    <a:bodyPr/>
                    <a:lstStyle/>
                    <a:p>
                      <a:r>
                        <a:rPr lang="en-US" dirty="0" err="1"/>
                        <a:t>GetTime</a:t>
                      </a:r>
                      <a:endParaRPr lang="en-US" dirty="0"/>
                    </a:p>
                  </a:txBody>
                  <a:tcPr/>
                </a:tc>
                <a:tc>
                  <a:txBody>
                    <a:bodyPr/>
                    <a:lstStyle/>
                    <a:p>
                      <a:endParaRPr lang="en-US" dirty="0"/>
                    </a:p>
                  </a:txBody>
                  <a:tcPr/>
                </a:tc>
                <a:extLst>
                  <a:ext uri="{0D108BD9-81ED-4DB2-BD59-A6C34878D82A}">
                    <a16:rowId xmlns:a16="http://schemas.microsoft.com/office/drawing/2014/main" val="2121571236"/>
                  </a:ext>
                </a:extLst>
              </a:tr>
              <a:tr h="370840">
                <a:tc>
                  <a:txBody>
                    <a:bodyPr/>
                    <a:lstStyle/>
                    <a:p>
                      <a:r>
                        <a:rPr lang="en-US" dirty="0"/>
                        <a:t>What time is it in </a:t>
                      </a:r>
                      <a:r>
                        <a:rPr lang="en-US" u="sng" dirty="0"/>
                        <a:t>London?</a:t>
                      </a:r>
                    </a:p>
                  </a:txBody>
                  <a:tcPr/>
                </a:tc>
                <a:tc>
                  <a:txBody>
                    <a:bodyPr/>
                    <a:lstStyle/>
                    <a:p>
                      <a:r>
                        <a:rPr lang="en-US" dirty="0" err="1"/>
                        <a:t>GetTime</a:t>
                      </a:r>
                      <a:endParaRPr lang="en-US" dirty="0"/>
                    </a:p>
                  </a:txBody>
                  <a:tcPr/>
                </a:tc>
                <a:tc>
                  <a:txBody>
                    <a:bodyPr/>
                    <a:lstStyle/>
                    <a:p>
                      <a:r>
                        <a:rPr lang="en-US" dirty="0"/>
                        <a:t>Location (London)</a:t>
                      </a:r>
                    </a:p>
                  </a:txBody>
                  <a:tcPr/>
                </a:tc>
                <a:extLst>
                  <a:ext uri="{0D108BD9-81ED-4DB2-BD59-A6C34878D82A}">
                    <a16:rowId xmlns:a16="http://schemas.microsoft.com/office/drawing/2014/main" val="767295292"/>
                  </a:ext>
                </a:extLst>
              </a:tr>
              <a:tr h="370840">
                <a:tc>
                  <a:txBody>
                    <a:bodyPr/>
                    <a:lstStyle/>
                    <a:p>
                      <a:r>
                        <a:rPr lang="en-US" dirty="0"/>
                        <a:t>What's the weather forecast for </a:t>
                      </a:r>
                      <a:r>
                        <a:rPr lang="en-US" u="sng" dirty="0"/>
                        <a:t>Paris</a:t>
                      </a:r>
                      <a:r>
                        <a:rPr lang="en-US" dirty="0"/>
                        <a:t>?</a:t>
                      </a:r>
                    </a:p>
                  </a:txBody>
                  <a:tcPr/>
                </a:tc>
                <a:tc>
                  <a:txBody>
                    <a:bodyPr/>
                    <a:lstStyle/>
                    <a:p>
                      <a:r>
                        <a:rPr lang="en-US" dirty="0" err="1"/>
                        <a:t>GetWeather</a:t>
                      </a:r>
                      <a:endParaRPr lang="en-US" dirty="0"/>
                    </a:p>
                  </a:txBody>
                  <a:tcPr/>
                </a:tc>
                <a:tc>
                  <a:txBody>
                    <a:bodyPr/>
                    <a:lstStyle/>
                    <a:p>
                      <a:r>
                        <a:rPr lang="en-US" dirty="0"/>
                        <a:t>Location (Paris)</a:t>
                      </a:r>
                    </a:p>
                  </a:txBody>
                  <a:tcPr/>
                </a:tc>
                <a:extLst>
                  <a:ext uri="{0D108BD9-81ED-4DB2-BD59-A6C34878D82A}">
                    <a16:rowId xmlns:a16="http://schemas.microsoft.com/office/drawing/2014/main" val="1341928135"/>
                  </a:ext>
                </a:extLst>
              </a:tr>
              <a:tr h="370840">
                <a:tc>
                  <a:txBody>
                    <a:bodyPr/>
                    <a:lstStyle/>
                    <a:p>
                      <a:r>
                        <a:rPr lang="en-US" dirty="0"/>
                        <a:t>Will I need an umbrella </a:t>
                      </a:r>
                      <a:r>
                        <a:rPr lang="en-US" u="sng" dirty="0"/>
                        <a:t>tonight</a:t>
                      </a:r>
                      <a:r>
                        <a:rPr lang="en-US" dirty="0"/>
                        <a:t>?</a:t>
                      </a:r>
                    </a:p>
                  </a:txBody>
                  <a:tcPr/>
                </a:tc>
                <a:tc>
                  <a:txBody>
                    <a:bodyPr/>
                    <a:lstStyle/>
                    <a:p>
                      <a:r>
                        <a:rPr lang="en-US" dirty="0" err="1"/>
                        <a:t>GetWeather</a:t>
                      </a:r>
                      <a:endParaRPr lang="en-US" dirty="0"/>
                    </a:p>
                  </a:txBody>
                  <a:tcPr/>
                </a:tc>
                <a:tc>
                  <a:txBody>
                    <a:bodyPr/>
                    <a:lstStyle/>
                    <a:p>
                      <a:r>
                        <a:rPr lang="en-US" dirty="0"/>
                        <a:t>Time (tonight)</a:t>
                      </a:r>
                    </a:p>
                  </a:txBody>
                  <a:tcPr/>
                </a:tc>
                <a:extLst>
                  <a:ext uri="{0D108BD9-81ED-4DB2-BD59-A6C34878D82A}">
                    <a16:rowId xmlns:a16="http://schemas.microsoft.com/office/drawing/2014/main" val="4109143216"/>
                  </a:ext>
                </a:extLst>
              </a:tr>
              <a:tr h="370840">
                <a:tc>
                  <a:txBody>
                    <a:bodyPr/>
                    <a:lstStyle/>
                    <a:p>
                      <a:r>
                        <a:rPr lang="en-US" dirty="0"/>
                        <a:t>What's the forecast for </a:t>
                      </a:r>
                      <a:r>
                        <a:rPr lang="en-US" u="sng" dirty="0"/>
                        <a:t>Seattle</a:t>
                      </a:r>
                      <a:r>
                        <a:rPr lang="en-US" dirty="0"/>
                        <a:t> </a:t>
                      </a:r>
                      <a:r>
                        <a:rPr lang="en-US" u="sng" dirty="0"/>
                        <a:t>tomorrow</a:t>
                      </a:r>
                      <a:r>
                        <a:rPr lang="en-US" dirty="0"/>
                        <a:t>?</a:t>
                      </a:r>
                    </a:p>
                  </a:txBody>
                  <a:tcPr/>
                </a:tc>
                <a:tc>
                  <a:txBody>
                    <a:bodyPr/>
                    <a:lstStyle/>
                    <a:p>
                      <a:r>
                        <a:rPr lang="en-US" dirty="0" err="1"/>
                        <a:t>GetWeather</a:t>
                      </a:r>
                      <a:endParaRPr lang="en-US" dirty="0"/>
                    </a:p>
                  </a:txBody>
                  <a:tcPr/>
                </a:tc>
                <a:tc>
                  <a:txBody>
                    <a:bodyPr/>
                    <a:lstStyle/>
                    <a:p>
                      <a:r>
                        <a:rPr lang="en-US" dirty="0"/>
                        <a:t>Location (Seattle), Time (tomorrow)</a:t>
                      </a:r>
                    </a:p>
                  </a:txBody>
                  <a:tcPr/>
                </a:tc>
                <a:extLst>
                  <a:ext uri="{0D108BD9-81ED-4DB2-BD59-A6C34878D82A}">
                    <a16:rowId xmlns:a16="http://schemas.microsoft.com/office/drawing/2014/main" val="3500351227"/>
                  </a:ext>
                </a:extLst>
              </a:tr>
              <a:tr h="370840">
                <a:tc>
                  <a:txBody>
                    <a:bodyPr/>
                    <a:lstStyle/>
                    <a:p>
                      <a:r>
                        <a:rPr lang="en-US" dirty="0"/>
                        <a:t>Turn the </a:t>
                      </a:r>
                      <a:r>
                        <a:rPr lang="en-US" u="sng" dirty="0"/>
                        <a:t>light</a:t>
                      </a:r>
                      <a:r>
                        <a:rPr lang="en-US" dirty="0"/>
                        <a:t> on.</a:t>
                      </a:r>
                    </a:p>
                  </a:txBody>
                  <a:tcPr/>
                </a:tc>
                <a:tc>
                  <a:txBody>
                    <a:bodyPr/>
                    <a:lstStyle/>
                    <a:p>
                      <a:r>
                        <a:rPr lang="en-US" dirty="0" err="1"/>
                        <a:t>TurnOnDevice</a:t>
                      </a:r>
                      <a:endParaRPr lang="en-US" dirty="0"/>
                    </a:p>
                  </a:txBody>
                  <a:tcPr/>
                </a:tc>
                <a:tc>
                  <a:txBody>
                    <a:bodyPr/>
                    <a:lstStyle/>
                    <a:p>
                      <a:r>
                        <a:rPr lang="en-US" dirty="0"/>
                        <a:t>Device (light)</a:t>
                      </a:r>
                    </a:p>
                  </a:txBody>
                  <a:tcPr/>
                </a:tc>
                <a:extLst>
                  <a:ext uri="{0D108BD9-81ED-4DB2-BD59-A6C34878D82A}">
                    <a16:rowId xmlns:a16="http://schemas.microsoft.com/office/drawing/2014/main" val="2317507630"/>
                  </a:ext>
                </a:extLst>
              </a:tr>
              <a:tr h="370840">
                <a:tc>
                  <a:txBody>
                    <a:bodyPr/>
                    <a:lstStyle/>
                    <a:p>
                      <a:r>
                        <a:rPr lang="en-US" dirty="0"/>
                        <a:t>Switch on the </a:t>
                      </a:r>
                      <a:r>
                        <a:rPr lang="en-US" u="sng" dirty="0"/>
                        <a:t>fan</a:t>
                      </a:r>
                      <a:r>
                        <a:rPr lang="en-US" dirty="0"/>
                        <a:t>.</a:t>
                      </a:r>
                    </a:p>
                  </a:txBody>
                  <a:tcPr/>
                </a:tc>
                <a:tc>
                  <a:txBody>
                    <a:bodyPr/>
                    <a:lstStyle/>
                    <a:p>
                      <a:r>
                        <a:rPr lang="en-US" dirty="0" err="1"/>
                        <a:t>TurnOnDevice</a:t>
                      </a:r>
                      <a:endParaRPr lang="en-US" dirty="0"/>
                    </a:p>
                  </a:txBody>
                  <a:tcPr/>
                </a:tc>
                <a:tc>
                  <a:txBody>
                    <a:bodyPr/>
                    <a:lstStyle/>
                    <a:p>
                      <a:r>
                        <a:rPr lang="en-US" dirty="0"/>
                        <a:t>Device (fan)</a:t>
                      </a:r>
                    </a:p>
                  </a:txBody>
                  <a:tcPr/>
                </a:tc>
                <a:extLst>
                  <a:ext uri="{0D108BD9-81ED-4DB2-BD59-A6C34878D82A}">
                    <a16:rowId xmlns:a16="http://schemas.microsoft.com/office/drawing/2014/main" val="3715336054"/>
                  </a:ext>
                </a:extLst>
              </a:tr>
            </a:tbl>
          </a:graphicData>
        </a:graphic>
      </p:graphicFrame>
      <p:graphicFrame>
        <p:nvGraphicFramePr>
          <p:cNvPr id="6" name="Table 6">
            <a:extLst>
              <a:ext uri="{FF2B5EF4-FFF2-40B4-BE49-F238E27FC236}">
                <a16:creationId xmlns:a16="http://schemas.microsoft.com/office/drawing/2014/main" id="{816D6769-A779-4B23-8795-15383EC0181A}"/>
              </a:ext>
            </a:extLst>
          </p:cNvPr>
          <p:cNvGraphicFramePr>
            <a:graphicFrameLocks noGrp="1"/>
          </p:cNvGraphicFramePr>
          <p:nvPr>
            <p:extLst>
              <p:ext uri="{D42A27DB-BD31-4B8C-83A1-F6EECF244321}">
                <p14:modId xmlns:p14="http://schemas.microsoft.com/office/powerpoint/2010/main" val="2287917402"/>
              </p:ext>
            </p:extLst>
          </p:nvPr>
        </p:nvGraphicFramePr>
        <p:xfrm>
          <a:off x="1294114" y="5434028"/>
          <a:ext cx="9713277" cy="949960"/>
        </p:xfrm>
        <a:graphic>
          <a:graphicData uri="http://schemas.openxmlformats.org/drawingml/2006/table">
            <a:tbl>
              <a:tblPr firstRow="1" bandRow="1">
                <a:tableStyleId>{93296810-A885-4BE3-A3E7-6D5BEEA58F35}</a:tableStyleId>
              </a:tblPr>
              <a:tblGrid>
                <a:gridCol w="3360018">
                  <a:extLst>
                    <a:ext uri="{9D8B030D-6E8A-4147-A177-3AD203B41FA5}">
                      <a16:colId xmlns:a16="http://schemas.microsoft.com/office/drawing/2014/main" val="2324723236"/>
                    </a:ext>
                  </a:extLst>
                </a:gridCol>
                <a:gridCol w="3115500">
                  <a:extLst>
                    <a:ext uri="{9D8B030D-6E8A-4147-A177-3AD203B41FA5}">
                      <a16:colId xmlns:a16="http://schemas.microsoft.com/office/drawing/2014/main" val="3363279734"/>
                    </a:ext>
                  </a:extLst>
                </a:gridCol>
                <a:gridCol w="3237759">
                  <a:extLst>
                    <a:ext uri="{9D8B030D-6E8A-4147-A177-3AD203B41FA5}">
                      <a16:colId xmlns:a16="http://schemas.microsoft.com/office/drawing/2014/main" val="2392384597"/>
                    </a:ext>
                  </a:extLst>
                </a:gridCol>
              </a:tblGrid>
              <a:tr h="370840">
                <a:tc>
                  <a:txBody>
                    <a:bodyPr/>
                    <a:lstStyle/>
                    <a:p>
                      <a:r>
                        <a:rPr lang="en-US" b="0" dirty="0">
                          <a:solidFill>
                            <a:schemeClr val="tx1"/>
                          </a:solidFill>
                        </a:rPr>
                        <a:t>Machine Learned</a:t>
                      </a:r>
                    </a:p>
                  </a:txBody>
                  <a:tcPr/>
                </a:tc>
                <a:tc>
                  <a:txBody>
                    <a:bodyPr/>
                    <a:lstStyle/>
                    <a:p>
                      <a:r>
                        <a:rPr lang="en-US" b="0" dirty="0">
                          <a:solidFill>
                            <a:schemeClr val="tx1"/>
                          </a:solidFill>
                        </a:rPr>
                        <a:t>List</a:t>
                      </a:r>
                    </a:p>
                  </a:txBody>
                  <a:tcPr/>
                </a:tc>
                <a:tc>
                  <a:txBody>
                    <a:bodyPr/>
                    <a:lstStyle/>
                    <a:p>
                      <a:r>
                        <a:rPr lang="en-US" b="0" dirty="0">
                          <a:solidFill>
                            <a:schemeClr val="tx1"/>
                          </a:solidFill>
                        </a:rPr>
                        <a:t>Regular Expression</a:t>
                      </a:r>
                    </a:p>
                  </a:txBody>
                  <a:tcPr/>
                </a:tc>
                <a:extLst>
                  <a:ext uri="{0D108BD9-81ED-4DB2-BD59-A6C34878D82A}">
                    <a16:rowId xmlns:a16="http://schemas.microsoft.com/office/drawing/2014/main" val="2440632858"/>
                  </a:ext>
                </a:extLst>
              </a:tr>
              <a:tr h="370840">
                <a:tc>
                  <a:txBody>
                    <a:bodyPr/>
                    <a:lstStyle/>
                    <a:p>
                      <a:r>
                        <a:rPr lang="en-US" sz="1600" dirty="0">
                          <a:solidFill>
                            <a:schemeClr val="tx1"/>
                          </a:solidFill>
                        </a:rPr>
                        <a:t>Learned through training</a:t>
                      </a:r>
                    </a:p>
                  </a:txBody>
                  <a:tcPr/>
                </a:tc>
                <a:tc>
                  <a:txBody>
                    <a:bodyPr/>
                    <a:lstStyle/>
                    <a:p>
                      <a:r>
                        <a:rPr lang="en-US" sz="1600" dirty="0">
                          <a:solidFill>
                            <a:schemeClr val="tx1"/>
                          </a:solidFill>
                        </a:rPr>
                        <a:t>Term in a defined list</a:t>
                      </a:r>
                    </a:p>
                  </a:txBody>
                  <a:tcPr/>
                </a:tc>
                <a:tc>
                  <a:txBody>
                    <a:bodyPr/>
                    <a:lstStyle/>
                    <a:p>
                      <a:r>
                        <a:rPr lang="en-US" sz="1600" dirty="0">
                          <a:solidFill>
                            <a:schemeClr val="tx1"/>
                          </a:solidFill>
                        </a:rPr>
                        <a:t>Term that matches a regex string of characters</a:t>
                      </a:r>
                    </a:p>
                  </a:txBody>
                  <a:tcPr/>
                </a:tc>
                <a:extLst>
                  <a:ext uri="{0D108BD9-81ED-4DB2-BD59-A6C34878D82A}">
                    <a16:rowId xmlns:a16="http://schemas.microsoft.com/office/drawing/2014/main" val="1148242245"/>
                  </a:ext>
                </a:extLst>
              </a:tr>
            </a:tbl>
          </a:graphicData>
        </a:graphic>
      </p:graphicFrame>
    </p:spTree>
    <p:extLst>
      <p:ext uri="{BB962C8B-B14F-4D97-AF65-F5344CB8AC3E}">
        <p14:creationId xmlns:p14="http://schemas.microsoft.com/office/powerpoint/2010/main" val="335239867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3D9B9-A72D-41BB-AB5B-B20A7C01EBF1}"/>
              </a:ext>
            </a:extLst>
          </p:cNvPr>
          <p:cNvSpPr>
            <a:spLocks noGrp="1"/>
          </p:cNvSpPr>
          <p:nvPr>
            <p:ph type="title"/>
          </p:nvPr>
        </p:nvSpPr>
        <p:spPr/>
        <p:txBody>
          <a:bodyPr/>
          <a:lstStyle/>
          <a:p>
            <a:r>
              <a:rPr lang="en-US" dirty="0"/>
              <a:t>Patterns and </a:t>
            </a:r>
            <a:r>
              <a:rPr lang="en-US" dirty="0" err="1"/>
              <a:t>Pattern.any</a:t>
            </a:r>
            <a:r>
              <a:rPr lang="en-US" dirty="0"/>
              <a:t>() Entities</a:t>
            </a:r>
          </a:p>
        </p:txBody>
      </p:sp>
      <p:sp>
        <p:nvSpPr>
          <p:cNvPr id="3" name="Content Placeholder 2">
            <a:extLst>
              <a:ext uri="{FF2B5EF4-FFF2-40B4-BE49-F238E27FC236}">
                <a16:creationId xmlns:a16="http://schemas.microsoft.com/office/drawing/2014/main" id="{CA31E23A-DA25-4797-8BE4-7725C20066F3}"/>
              </a:ext>
            </a:extLst>
          </p:cNvPr>
          <p:cNvSpPr>
            <a:spLocks noGrp="1"/>
          </p:cNvSpPr>
          <p:nvPr>
            <p:ph sz="quarter" idx="10"/>
          </p:nvPr>
        </p:nvSpPr>
        <p:spPr>
          <a:xfrm>
            <a:off x="419100" y="1456897"/>
            <a:ext cx="11340811" cy="3606115"/>
          </a:xfrm>
        </p:spPr>
        <p:txBody>
          <a:bodyPr/>
          <a:lstStyle/>
          <a:p>
            <a:r>
              <a:rPr lang="en-US" dirty="0"/>
              <a:t>Patterns are used to disambiguate intents with similar utterances</a:t>
            </a:r>
          </a:p>
          <a:p>
            <a:pPr lvl="1"/>
            <a:r>
              <a:rPr lang="en-US" dirty="0"/>
              <a:t>Patterns use </a:t>
            </a:r>
            <a:r>
              <a:rPr lang="en-US" i="1" dirty="0"/>
              <a:t>template utterances </a:t>
            </a:r>
            <a:r>
              <a:rPr lang="en-US" dirty="0"/>
              <a:t>to reduce the number of samples</a:t>
            </a:r>
          </a:p>
          <a:p>
            <a:pPr lvl="1"/>
            <a:endParaRPr lang="en-US" dirty="0"/>
          </a:p>
          <a:p>
            <a:pPr lvl="1"/>
            <a:endParaRPr lang="en-US" dirty="0"/>
          </a:p>
          <a:p>
            <a:pPr lvl="1"/>
            <a:endParaRPr lang="en-US" dirty="0"/>
          </a:p>
          <a:p>
            <a:pPr lvl="1"/>
            <a:endParaRPr lang="en-US" dirty="0"/>
          </a:p>
          <a:p>
            <a:pPr lvl="1"/>
            <a:endParaRPr lang="en-US" dirty="0"/>
          </a:p>
          <a:p>
            <a:pPr lvl="1"/>
            <a:r>
              <a:rPr lang="en-US" dirty="0"/>
              <a:t>The pattern (including the position of the </a:t>
            </a:r>
            <a:r>
              <a:rPr lang="en-US" dirty="0" err="1"/>
              <a:t>pattern.any</a:t>
            </a:r>
            <a:r>
              <a:rPr lang="en-US" dirty="0"/>
              <a:t>() entity) helps identify intents</a:t>
            </a:r>
          </a:p>
        </p:txBody>
      </p:sp>
      <p:graphicFrame>
        <p:nvGraphicFramePr>
          <p:cNvPr id="5" name="Table 5">
            <a:extLst>
              <a:ext uri="{FF2B5EF4-FFF2-40B4-BE49-F238E27FC236}">
                <a16:creationId xmlns:a16="http://schemas.microsoft.com/office/drawing/2014/main" id="{9D582A4B-66AE-4331-95A9-D8CD34C546C6}"/>
              </a:ext>
            </a:extLst>
          </p:cNvPr>
          <p:cNvGraphicFramePr>
            <a:graphicFrameLocks noGrp="1"/>
          </p:cNvGraphicFramePr>
          <p:nvPr>
            <p:extLst>
              <p:ext uri="{D42A27DB-BD31-4B8C-83A1-F6EECF244321}">
                <p14:modId xmlns:p14="http://schemas.microsoft.com/office/powerpoint/2010/main" val="929380830"/>
              </p:ext>
            </p:extLst>
          </p:nvPr>
        </p:nvGraphicFramePr>
        <p:xfrm>
          <a:off x="1529558" y="4950852"/>
          <a:ext cx="8684451" cy="1483360"/>
        </p:xfrm>
        <a:graphic>
          <a:graphicData uri="http://schemas.openxmlformats.org/drawingml/2006/table">
            <a:tbl>
              <a:tblPr firstRow="1" bandRow="1">
                <a:tableStyleId>{5C22544A-7EE6-4342-B048-85BDC9FD1C3A}</a:tableStyleId>
              </a:tblPr>
              <a:tblGrid>
                <a:gridCol w="3417189">
                  <a:extLst>
                    <a:ext uri="{9D8B030D-6E8A-4147-A177-3AD203B41FA5}">
                      <a16:colId xmlns:a16="http://schemas.microsoft.com/office/drawing/2014/main" val="2809954574"/>
                    </a:ext>
                  </a:extLst>
                </a:gridCol>
                <a:gridCol w="1850454">
                  <a:extLst>
                    <a:ext uri="{9D8B030D-6E8A-4147-A177-3AD203B41FA5}">
                      <a16:colId xmlns:a16="http://schemas.microsoft.com/office/drawing/2014/main" val="1545988006"/>
                    </a:ext>
                  </a:extLst>
                </a:gridCol>
                <a:gridCol w="3416808">
                  <a:extLst>
                    <a:ext uri="{9D8B030D-6E8A-4147-A177-3AD203B41FA5}">
                      <a16:colId xmlns:a16="http://schemas.microsoft.com/office/drawing/2014/main" val="2923477513"/>
                    </a:ext>
                  </a:extLst>
                </a:gridCol>
              </a:tblGrid>
              <a:tr h="370840">
                <a:tc>
                  <a:txBody>
                    <a:bodyPr/>
                    <a:lstStyle/>
                    <a:p>
                      <a:r>
                        <a:rPr lang="en-US" dirty="0"/>
                        <a:t>Utterance</a:t>
                      </a:r>
                    </a:p>
                  </a:txBody>
                  <a:tcPr/>
                </a:tc>
                <a:tc>
                  <a:txBody>
                    <a:bodyPr/>
                    <a:lstStyle/>
                    <a:p>
                      <a:r>
                        <a:rPr lang="en-US" dirty="0"/>
                        <a:t>Intent</a:t>
                      </a:r>
                    </a:p>
                  </a:txBody>
                  <a:tcPr/>
                </a:tc>
                <a:tc>
                  <a:txBody>
                    <a:bodyPr/>
                    <a:lstStyle/>
                    <a:p>
                      <a:r>
                        <a:rPr lang="en-US" dirty="0"/>
                        <a:t>Entity</a:t>
                      </a:r>
                    </a:p>
                  </a:txBody>
                  <a:tcPr/>
                </a:tc>
                <a:extLst>
                  <a:ext uri="{0D108BD9-81ED-4DB2-BD59-A6C34878D82A}">
                    <a16:rowId xmlns:a16="http://schemas.microsoft.com/office/drawing/2014/main" val="2239663207"/>
                  </a:ext>
                </a:extLst>
              </a:tr>
              <a:tr h="370840">
                <a:tc>
                  <a:txBody>
                    <a:bodyPr/>
                    <a:lstStyle/>
                    <a:p>
                      <a:r>
                        <a:rPr lang="en-US" dirty="0"/>
                        <a:t>Turn the </a:t>
                      </a:r>
                      <a:r>
                        <a:rPr lang="en-US" i="0" u="sng" dirty="0"/>
                        <a:t>kitchen light</a:t>
                      </a:r>
                      <a:r>
                        <a:rPr lang="en-US" i="0" u="none" dirty="0"/>
                        <a:t> </a:t>
                      </a:r>
                      <a:r>
                        <a:rPr lang="en-US" dirty="0"/>
                        <a:t>on.</a:t>
                      </a:r>
                    </a:p>
                  </a:txBody>
                  <a:tcPr/>
                </a:tc>
                <a:tc>
                  <a:txBody>
                    <a:bodyPr/>
                    <a:lstStyle/>
                    <a:p>
                      <a:r>
                        <a:rPr lang="en-US" dirty="0" err="1"/>
                        <a:t>TurnOnDevice</a:t>
                      </a:r>
                      <a:endParaRPr lang="en-US" dirty="0"/>
                    </a:p>
                  </a:txBody>
                  <a:tcPr/>
                </a:tc>
                <a:tc>
                  <a:txBody>
                    <a:bodyPr/>
                    <a:lstStyle/>
                    <a:p>
                      <a:r>
                        <a:rPr lang="en-US" dirty="0" err="1"/>
                        <a:t>DeviceName</a:t>
                      </a:r>
                      <a:r>
                        <a:rPr lang="en-US" dirty="0"/>
                        <a:t> (kitchen light)</a:t>
                      </a:r>
                    </a:p>
                  </a:txBody>
                  <a:tcPr/>
                </a:tc>
                <a:extLst>
                  <a:ext uri="{0D108BD9-81ED-4DB2-BD59-A6C34878D82A}">
                    <a16:rowId xmlns:a16="http://schemas.microsoft.com/office/drawing/2014/main" val="2121571236"/>
                  </a:ext>
                </a:extLst>
              </a:tr>
              <a:tr h="370840">
                <a:tc>
                  <a:txBody>
                    <a:bodyPr/>
                    <a:lstStyle/>
                    <a:p>
                      <a:r>
                        <a:rPr lang="en-US" dirty="0"/>
                        <a:t>Is the </a:t>
                      </a:r>
                      <a:r>
                        <a:rPr lang="en-US" u="sng" dirty="0"/>
                        <a:t>bedroom lamp</a:t>
                      </a:r>
                      <a:r>
                        <a:rPr lang="en-US" u="none" dirty="0"/>
                        <a:t> </a:t>
                      </a:r>
                      <a:r>
                        <a:rPr lang="en-US" dirty="0"/>
                        <a:t>on?</a:t>
                      </a:r>
                      <a:endParaRPr lang="en-US" u="sng" dirty="0"/>
                    </a:p>
                  </a:txBody>
                  <a:tcPr/>
                </a:tc>
                <a:tc>
                  <a:txBody>
                    <a:bodyPr/>
                    <a:lstStyle/>
                    <a:p>
                      <a:r>
                        <a:rPr lang="en-US" dirty="0" err="1"/>
                        <a:t>GetDeviceStatus</a:t>
                      </a:r>
                      <a:endParaRPr lang="en-US"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err="1"/>
                        <a:t>DeviceName</a:t>
                      </a:r>
                      <a:r>
                        <a:rPr lang="en-US" dirty="0"/>
                        <a:t> (Bedroom lamp)</a:t>
                      </a:r>
                    </a:p>
                  </a:txBody>
                  <a:tcPr/>
                </a:tc>
                <a:extLst>
                  <a:ext uri="{0D108BD9-81ED-4DB2-BD59-A6C34878D82A}">
                    <a16:rowId xmlns:a16="http://schemas.microsoft.com/office/drawing/2014/main" val="767295292"/>
                  </a:ext>
                </a:extLst>
              </a:tr>
              <a:tr h="370840">
                <a:tc>
                  <a:txBody>
                    <a:bodyPr/>
                    <a:lstStyle/>
                    <a:p>
                      <a:r>
                        <a:rPr lang="en-US" dirty="0"/>
                        <a:t>Switch the </a:t>
                      </a:r>
                      <a:r>
                        <a:rPr lang="en-US" u="sng" dirty="0"/>
                        <a:t>TV</a:t>
                      </a:r>
                      <a:r>
                        <a:rPr lang="en-US" u="none" dirty="0"/>
                        <a:t> </a:t>
                      </a:r>
                      <a:r>
                        <a:rPr lang="en-US" dirty="0"/>
                        <a:t>off.</a:t>
                      </a:r>
                    </a:p>
                  </a:txBody>
                  <a:tcPr/>
                </a:tc>
                <a:tc>
                  <a:txBody>
                    <a:bodyPr/>
                    <a:lstStyle/>
                    <a:p>
                      <a:r>
                        <a:rPr lang="en-US" dirty="0" err="1"/>
                        <a:t>TurnOffDevice</a:t>
                      </a:r>
                      <a:endParaRPr lang="en-US" dirty="0"/>
                    </a:p>
                  </a:txBody>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err="1"/>
                        <a:t>DeviceName</a:t>
                      </a:r>
                      <a:r>
                        <a:rPr lang="en-US" dirty="0"/>
                        <a:t> (TV)</a:t>
                      </a:r>
                    </a:p>
                  </a:txBody>
                  <a:tcPr/>
                </a:tc>
                <a:extLst>
                  <a:ext uri="{0D108BD9-81ED-4DB2-BD59-A6C34878D82A}">
                    <a16:rowId xmlns:a16="http://schemas.microsoft.com/office/drawing/2014/main" val="1341928135"/>
                  </a:ext>
                </a:extLst>
              </a:tr>
            </a:tbl>
          </a:graphicData>
        </a:graphic>
      </p:graphicFrame>
      <p:graphicFrame>
        <p:nvGraphicFramePr>
          <p:cNvPr id="7" name="Table 5">
            <a:extLst>
              <a:ext uri="{FF2B5EF4-FFF2-40B4-BE49-F238E27FC236}">
                <a16:creationId xmlns:a16="http://schemas.microsoft.com/office/drawing/2014/main" id="{C92ED01F-9BBB-4A37-8B11-DEC0DED015B9}"/>
              </a:ext>
            </a:extLst>
          </p:cNvPr>
          <p:cNvGraphicFramePr>
            <a:graphicFrameLocks noGrp="1"/>
          </p:cNvGraphicFramePr>
          <p:nvPr>
            <p:extLst>
              <p:ext uri="{D42A27DB-BD31-4B8C-83A1-F6EECF244321}">
                <p14:modId xmlns:p14="http://schemas.microsoft.com/office/powerpoint/2010/main" val="1884739180"/>
              </p:ext>
            </p:extLst>
          </p:nvPr>
        </p:nvGraphicFramePr>
        <p:xfrm>
          <a:off x="1697135" y="2355472"/>
          <a:ext cx="8349298" cy="2225040"/>
        </p:xfrm>
        <a:graphic>
          <a:graphicData uri="http://schemas.openxmlformats.org/drawingml/2006/table">
            <a:tbl>
              <a:tblPr firstRow="1" bandRow="1">
                <a:tableStyleId>{5C22544A-7EE6-4342-B048-85BDC9FD1C3A}</a:tableStyleId>
              </a:tblPr>
              <a:tblGrid>
                <a:gridCol w="1850454">
                  <a:extLst>
                    <a:ext uri="{9D8B030D-6E8A-4147-A177-3AD203B41FA5}">
                      <a16:colId xmlns:a16="http://schemas.microsoft.com/office/drawing/2014/main" val="2809954574"/>
                    </a:ext>
                  </a:extLst>
                </a:gridCol>
                <a:gridCol w="3082036">
                  <a:extLst>
                    <a:ext uri="{9D8B030D-6E8A-4147-A177-3AD203B41FA5}">
                      <a16:colId xmlns:a16="http://schemas.microsoft.com/office/drawing/2014/main" val="1545988006"/>
                    </a:ext>
                  </a:extLst>
                </a:gridCol>
                <a:gridCol w="3416808">
                  <a:extLst>
                    <a:ext uri="{9D8B030D-6E8A-4147-A177-3AD203B41FA5}">
                      <a16:colId xmlns:a16="http://schemas.microsoft.com/office/drawing/2014/main" val="2923477513"/>
                    </a:ext>
                  </a:extLst>
                </a:gridCol>
              </a:tblGrid>
              <a:tr h="370840">
                <a:tc>
                  <a:txBody>
                    <a:bodyPr/>
                    <a:lstStyle/>
                    <a:p>
                      <a:r>
                        <a:rPr lang="en-US" dirty="0"/>
                        <a:t>Intent</a:t>
                      </a:r>
                    </a:p>
                  </a:txBody>
                  <a:tcPr/>
                </a:tc>
                <a:tc>
                  <a:txBody>
                    <a:bodyPr/>
                    <a:lstStyle/>
                    <a:p>
                      <a:r>
                        <a:rPr lang="en-US" dirty="0"/>
                        <a:t>Template Utterances</a:t>
                      </a:r>
                    </a:p>
                  </a:txBody>
                  <a:tcPr/>
                </a:tc>
                <a:tc>
                  <a:txBody>
                    <a:bodyPr/>
                    <a:lstStyle/>
                    <a:p>
                      <a:r>
                        <a:rPr lang="en-US" dirty="0" err="1"/>
                        <a:t>Pattern.any</a:t>
                      </a:r>
                      <a:r>
                        <a:rPr lang="en-US" dirty="0"/>
                        <a:t>() Entity</a:t>
                      </a:r>
                    </a:p>
                  </a:txBody>
                  <a:tcPr/>
                </a:tc>
                <a:extLst>
                  <a:ext uri="{0D108BD9-81ED-4DB2-BD59-A6C34878D82A}">
                    <a16:rowId xmlns:a16="http://schemas.microsoft.com/office/drawing/2014/main" val="2239663207"/>
                  </a:ext>
                </a:extLst>
              </a:tr>
              <a:tr h="370840">
                <a:tc rowSpan="2">
                  <a:txBody>
                    <a:bodyPr/>
                    <a:lstStyle/>
                    <a:p>
                      <a:r>
                        <a:rPr lang="en-US" dirty="0" err="1"/>
                        <a:t>TurnOnDevice</a:t>
                      </a:r>
                      <a:endParaRPr lang="en-US" dirty="0"/>
                    </a:p>
                  </a:txBody>
                  <a:tcPr>
                    <a:solidFill>
                      <a:srgbClr val="CCCED2"/>
                    </a:solidFill>
                  </a:tcPr>
                </a:tc>
                <a:tc>
                  <a:txBody>
                    <a:bodyPr/>
                    <a:lstStyle/>
                    <a:p>
                      <a:r>
                        <a:rPr lang="en-US" dirty="0"/>
                        <a:t>Turn the </a:t>
                      </a:r>
                      <a:r>
                        <a:rPr lang="en-US" i="0" u="none" dirty="0"/>
                        <a:t>{</a:t>
                      </a:r>
                      <a:r>
                        <a:rPr lang="en-US" i="0" u="none" dirty="0" err="1"/>
                        <a:t>DeviceName</a:t>
                      </a:r>
                      <a:r>
                        <a:rPr lang="en-US" i="0" u="none" dirty="0"/>
                        <a:t>} </a:t>
                      </a:r>
                      <a:r>
                        <a:rPr lang="en-US" dirty="0"/>
                        <a:t>on.</a:t>
                      </a:r>
                    </a:p>
                  </a:txBody>
                  <a:tcPr>
                    <a:solidFill>
                      <a:srgbClr val="CCCED2"/>
                    </a:solidFill>
                  </a:tcPr>
                </a:tc>
                <a:tc rowSpan="2">
                  <a:txBody>
                    <a:bodyPr/>
                    <a:lstStyle/>
                    <a:p>
                      <a:r>
                        <a:rPr lang="en-US" dirty="0" err="1"/>
                        <a:t>DeviceName</a:t>
                      </a:r>
                      <a:endParaRPr lang="en-US" dirty="0"/>
                    </a:p>
                  </a:txBody>
                  <a:tcPr>
                    <a:solidFill>
                      <a:srgbClr val="CCCED2"/>
                    </a:solidFill>
                  </a:tcPr>
                </a:tc>
                <a:extLst>
                  <a:ext uri="{0D108BD9-81ED-4DB2-BD59-A6C34878D82A}">
                    <a16:rowId xmlns:a16="http://schemas.microsoft.com/office/drawing/2014/main" val="2121571236"/>
                  </a:ext>
                </a:extLst>
              </a:tr>
              <a:tr h="370840">
                <a:tc vMerge="1">
                  <a:txBody>
                    <a:bodyPr/>
                    <a:lstStyle/>
                    <a:p>
                      <a:endParaRPr lang="en-US" u="sng" dirty="0"/>
                    </a:p>
                  </a:txBody>
                  <a:tcPr/>
                </a:tc>
                <a:tc>
                  <a:txBody>
                    <a:bodyPr/>
                    <a:lstStyle/>
                    <a:p>
                      <a:pPr marL="0" algn="l" defTabSz="914367" rtl="0" eaLnBrk="1" latinLnBrk="0" hangingPunct="1"/>
                      <a:r>
                        <a:rPr lang="en-US" sz="1765" kern="1200" dirty="0">
                          <a:solidFill>
                            <a:schemeClr val="dk1"/>
                          </a:solidFill>
                          <a:latin typeface="+mn-lt"/>
                          <a:ea typeface="+mn-ea"/>
                          <a:cs typeface="+mn-cs"/>
                        </a:rPr>
                        <a:t>Switch the {</a:t>
                      </a:r>
                      <a:r>
                        <a:rPr lang="en-US" sz="1765" kern="1200" dirty="0" err="1">
                          <a:solidFill>
                            <a:schemeClr val="dk1"/>
                          </a:solidFill>
                          <a:latin typeface="+mn-lt"/>
                          <a:ea typeface="+mn-ea"/>
                          <a:cs typeface="+mn-cs"/>
                        </a:rPr>
                        <a:t>DeviceName</a:t>
                      </a:r>
                      <a:r>
                        <a:rPr lang="en-US" sz="1765" kern="1200" dirty="0">
                          <a:solidFill>
                            <a:schemeClr val="dk1"/>
                          </a:solidFill>
                          <a:latin typeface="+mn-lt"/>
                          <a:ea typeface="+mn-ea"/>
                          <a:cs typeface="+mn-cs"/>
                        </a:rPr>
                        <a:t>} on.</a:t>
                      </a:r>
                    </a:p>
                  </a:txBody>
                  <a:tcPr>
                    <a:solidFill>
                      <a:srgbClr val="CCCED2"/>
                    </a:solidFill>
                  </a:tcPr>
                </a:tc>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US" dirty="0"/>
                    </a:p>
                  </a:txBody>
                  <a:tcPr/>
                </a:tc>
                <a:extLst>
                  <a:ext uri="{0D108BD9-81ED-4DB2-BD59-A6C34878D82A}">
                    <a16:rowId xmlns:a16="http://schemas.microsoft.com/office/drawing/2014/main" val="4272446632"/>
                  </a:ext>
                </a:extLst>
              </a:tr>
              <a:tr h="370840">
                <a:tc>
                  <a:txBody>
                    <a:bodyPr/>
                    <a:lstStyle/>
                    <a:p>
                      <a:r>
                        <a:rPr lang="en-US" dirty="0" err="1"/>
                        <a:t>GetDeviceStatus</a:t>
                      </a:r>
                      <a:endParaRPr lang="en-US" u="sng" dirty="0"/>
                    </a:p>
                  </a:txBody>
                  <a:tcPr>
                    <a:solidFill>
                      <a:srgbClr val="E8E8EA"/>
                    </a:solidFill>
                  </a:tcPr>
                </a:tc>
                <a:tc>
                  <a:txBody>
                    <a:bodyPr/>
                    <a:lstStyle/>
                    <a:p>
                      <a:r>
                        <a:rPr lang="en-US" dirty="0"/>
                        <a:t>Is the </a:t>
                      </a:r>
                      <a:r>
                        <a:rPr lang="en-US" i="0" u="none" dirty="0"/>
                        <a:t>{</a:t>
                      </a:r>
                      <a:r>
                        <a:rPr lang="en-US" i="0" u="none" dirty="0" err="1"/>
                        <a:t>DeviceName</a:t>
                      </a:r>
                      <a:r>
                        <a:rPr lang="en-US" i="0" u="none" dirty="0"/>
                        <a:t>} </a:t>
                      </a:r>
                      <a:r>
                        <a:rPr lang="en-US" dirty="0"/>
                        <a:t>on?</a:t>
                      </a:r>
                    </a:p>
                  </a:txBody>
                  <a:tcPr>
                    <a:solidFill>
                      <a:srgbClr val="E8E8EA"/>
                    </a:solid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err="1"/>
                        <a:t>DeviceName</a:t>
                      </a:r>
                      <a:endParaRPr lang="en-US" dirty="0"/>
                    </a:p>
                  </a:txBody>
                  <a:tcPr>
                    <a:solidFill>
                      <a:srgbClr val="E8E8EA"/>
                    </a:solidFill>
                  </a:tcPr>
                </a:tc>
                <a:extLst>
                  <a:ext uri="{0D108BD9-81ED-4DB2-BD59-A6C34878D82A}">
                    <a16:rowId xmlns:a16="http://schemas.microsoft.com/office/drawing/2014/main" val="767295292"/>
                  </a:ext>
                </a:extLst>
              </a:tr>
              <a:tr h="370840">
                <a:tc rowSpan="2">
                  <a:txBody>
                    <a:bodyPr/>
                    <a:lstStyle/>
                    <a:p>
                      <a:pPr marL="0" algn="l" defTabSz="914367" rtl="0" eaLnBrk="1" latinLnBrk="0" hangingPunct="1"/>
                      <a:r>
                        <a:rPr lang="en-US" sz="1765" kern="1200" dirty="0" err="1">
                          <a:solidFill>
                            <a:schemeClr val="dk1"/>
                          </a:solidFill>
                          <a:latin typeface="+mn-lt"/>
                          <a:ea typeface="+mn-ea"/>
                          <a:cs typeface="+mn-cs"/>
                        </a:rPr>
                        <a:t>TurnOffDevice</a:t>
                      </a:r>
                      <a:endParaRPr lang="en-US" sz="1765" kern="1200" dirty="0">
                        <a:solidFill>
                          <a:schemeClr val="dk1"/>
                        </a:solidFill>
                        <a:latin typeface="+mn-lt"/>
                        <a:ea typeface="+mn-ea"/>
                        <a:cs typeface="+mn-cs"/>
                      </a:endParaRPr>
                    </a:p>
                  </a:txBody>
                  <a:tcPr>
                    <a:solidFill>
                      <a:srgbClr val="CCCED2"/>
                    </a:solidFill>
                  </a:tcPr>
                </a:tc>
                <a:tc>
                  <a:txBody>
                    <a:bodyPr/>
                    <a:lstStyle/>
                    <a:p>
                      <a:pPr marL="0" algn="l" defTabSz="914367" rtl="0" eaLnBrk="1" latinLnBrk="0" hangingPunct="1"/>
                      <a:r>
                        <a:rPr lang="en-US" sz="1765" kern="1200" dirty="0">
                          <a:solidFill>
                            <a:schemeClr val="dk1"/>
                          </a:solidFill>
                          <a:latin typeface="+mn-lt"/>
                          <a:ea typeface="+mn-ea"/>
                          <a:cs typeface="+mn-cs"/>
                        </a:rPr>
                        <a:t>Turn the {</a:t>
                      </a:r>
                      <a:r>
                        <a:rPr lang="en-US" sz="1765" kern="1200" dirty="0" err="1">
                          <a:solidFill>
                            <a:schemeClr val="dk1"/>
                          </a:solidFill>
                          <a:latin typeface="+mn-lt"/>
                          <a:ea typeface="+mn-ea"/>
                          <a:cs typeface="+mn-cs"/>
                        </a:rPr>
                        <a:t>DeviceName</a:t>
                      </a:r>
                      <a:r>
                        <a:rPr lang="en-US" sz="1765" kern="1200" dirty="0">
                          <a:solidFill>
                            <a:schemeClr val="dk1"/>
                          </a:solidFill>
                          <a:latin typeface="+mn-lt"/>
                          <a:ea typeface="+mn-ea"/>
                          <a:cs typeface="+mn-cs"/>
                        </a:rPr>
                        <a:t>} off.</a:t>
                      </a:r>
                    </a:p>
                  </a:txBody>
                  <a:tcPr>
                    <a:solidFill>
                      <a:srgbClr val="CCCED2"/>
                    </a:solidFill>
                  </a:tcPr>
                </a:tc>
                <a:tc rowSpan="2">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765" kern="1200" dirty="0" err="1">
                          <a:solidFill>
                            <a:schemeClr val="dk1"/>
                          </a:solidFill>
                          <a:latin typeface="+mn-lt"/>
                          <a:ea typeface="+mn-ea"/>
                          <a:cs typeface="+mn-cs"/>
                        </a:rPr>
                        <a:t>DeviceName</a:t>
                      </a:r>
                      <a:endParaRPr lang="en-US" sz="1765" kern="1200" dirty="0">
                        <a:solidFill>
                          <a:schemeClr val="dk1"/>
                        </a:solidFill>
                        <a:latin typeface="+mn-lt"/>
                        <a:ea typeface="+mn-ea"/>
                        <a:cs typeface="+mn-cs"/>
                      </a:endParaRPr>
                    </a:p>
                  </a:txBody>
                  <a:tcPr>
                    <a:solidFill>
                      <a:srgbClr val="CCCED2"/>
                    </a:solidFill>
                  </a:tcPr>
                </a:tc>
                <a:extLst>
                  <a:ext uri="{0D108BD9-81ED-4DB2-BD59-A6C34878D82A}">
                    <a16:rowId xmlns:a16="http://schemas.microsoft.com/office/drawing/2014/main" val="237779766"/>
                  </a:ext>
                </a:extLst>
              </a:tr>
              <a:tr h="370840">
                <a:tc vMerge="1">
                  <a:txBody>
                    <a:bodyPr/>
                    <a:lstStyle/>
                    <a:p>
                      <a:pPr marL="0" algn="l" defTabSz="914367" rtl="0" eaLnBrk="1" latinLnBrk="0" hangingPunct="1"/>
                      <a:endParaRPr lang="en-US" sz="1765" kern="1200" dirty="0">
                        <a:solidFill>
                          <a:schemeClr val="dk1"/>
                        </a:solidFill>
                        <a:latin typeface="+mn-lt"/>
                        <a:ea typeface="+mn-ea"/>
                        <a:cs typeface="+mn-cs"/>
                      </a:endParaRPr>
                    </a:p>
                  </a:txBody>
                  <a:tcPr>
                    <a:solidFill>
                      <a:srgbClr val="CCCED2"/>
                    </a:solidFill>
                  </a:tcPr>
                </a:tc>
                <a:tc>
                  <a:txBody>
                    <a:bodyPr/>
                    <a:lstStyle/>
                    <a:p>
                      <a:pPr marL="0" algn="l" defTabSz="914367" rtl="0" eaLnBrk="1" latinLnBrk="0" hangingPunct="1"/>
                      <a:r>
                        <a:rPr lang="en-US" sz="1765" kern="1200" dirty="0">
                          <a:solidFill>
                            <a:schemeClr val="dk1"/>
                          </a:solidFill>
                          <a:latin typeface="+mn-lt"/>
                          <a:ea typeface="+mn-ea"/>
                          <a:cs typeface="+mn-cs"/>
                        </a:rPr>
                        <a:t>Switch the {</a:t>
                      </a:r>
                      <a:r>
                        <a:rPr lang="en-US" sz="1765" kern="1200" dirty="0" err="1">
                          <a:solidFill>
                            <a:schemeClr val="dk1"/>
                          </a:solidFill>
                          <a:latin typeface="+mn-lt"/>
                          <a:ea typeface="+mn-ea"/>
                          <a:cs typeface="+mn-cs"/>
                        </a:rPr>
                        <a:t>DeviceName</a:t>
                      </a:r>
                      <a:r>
                        <a:rPr lang="en-US" sz="1765" kern="1200" dirty="0">
                          <a:solidFill>
                            <a:schemeClr val="dk1"/>
                          </a:solidFill>
                          <a:latin typeface="+mn-lt"/>
                          <a:ea typeface="+mn-ea"/>
                          <a:cs typeface="+mn-cs"/>
                        </a:rPr>
                        <a:t>} off.</a:t>
                      </a:r>
                    </a:p>
                  </a:txBody>
                  <a:tcPr>
                    <a:solidFill>
                      <a:srgbClr val="CCCED2"/>
                    </a:solidFill>
                  </a:tcPr>
                </a:tc>
                <a:tc vMerge="1">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lang="en-US" sz="1765" kern="1200" dirty="0">
                        <a:solidFill>
                          <a:schemeClr val="dk1"/>
                        </a:solidFill>
                        <a:latin typeface="+mn-lt"/>
                        <a:ea typeface="+mn-ea"/>
                        <a:cs typeface="+mn-cs"/>
                      </a:endParaRPr>
                    </a:p>
                  </a:txBody>
                  <a:tcPr>
                    <a:solidFill>
                      <a:srgbClr val="CCCED2"/>
                    </a:solidFill>
                  </a:tcPr>
                </a:tc>
                <a:extLst>
                  <a:ext uri="{0D108BD9-81ED-4DB2-BD59-A6C34878D82A}">
                    <a16:rowId xmlns:a16="http://schemas.microsoft.com/office/drawing/2014/main" val="2929575482"/>
                  </a:ext>
                </a:extLst>
              </a:tr>
            </a:tbl>
          </a:graphicData>
        </a:graphic>
      </p:graphicFrame>
    </p:spTree>
    <p:extLst>
      <p:ext uri="{BB962C8B-B14F-4D97-AF65-F5344CB8AC3E}">
        <p14:creationId xmlns:p14="http://schemas.microsoft.com/office/powerpoint/2010/main" val="3472398207"/>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3C8108-47E6-4B6A-B71F-C21A11EB825C}"/>
              </a:ext>
            </a:extLst>
          </p:cNvPr>
          <p:cNvSpPr/>
          <p:nvPr/>
        </p:nvSpPr>
        <p:spPr bwMode="auto">
          <a:xfrm>
            <a:off x="1399891" y="2245363"/>
            <a:ext cx="9255333" cy="2945364"/>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D7DBBAAA-3847-48EA-BAD2-328BF7158A5C}"/>
              </a:ext>
            </a:extLst>
          </p:cNvPr>
          <p:cNvSpPr>
            <a:spLocks noGrp="1"/>
          </p:cNvSpPr>
          <p:nvPr>
            <p:ph type="title"/>
          </p:nvPr>
        </p:nvSpPr>
        <p:spPr/>
        <p:txBody>
          <a:bodyPr/>
          <a:lstStyle/>
          <a:p>
            <a:r>
              <a:rPr lang="en-US" dirty="0"/>
              <a:t>Prebuilt Models</a:t>
            </a:r>
          </a:p>
        </p:txBody>
      </p:sp>
      <p:sp>
        <p:nvSpPr>
          <p:cNvPr id="3" name="Content Placeholder 2">
            <a:extLst>
              <a:ext uri="{FF2B5EF4-FFF2-40B4-BE49-F238E27FC236}">
                <a16:creationId xmlns:a16="http://schemas.microsoft.com/office/drawing/2014/main" id="{DC0F0137-35C2-4D8B-9B50-A843036DC0BA}"/>
              </a:ext>
            </a:extLst>
          </p:cNvPr>
          <p:cNvSpPr>
            <a:spLocks noGrp="1"/>
          </p:cNvSpPr>
          <p:nvPr>
            <p:ph sz="quarter" idx="10"/>
          </p:nvPr>
        </p:nvSpPr>
        <p:spPr>
          <a:xfrm>
            <a:off x="1635669" y="2245363"/>
            <a:ext cx="9019555" cy="2672526"/>
          </a:xfrm>
        </p:spPr>
        <p:txBody>
          <a:bodyPr/>
          <a:lstStyle/>
          <a:p>
            <a:pPr marL="342900" indent="-342900">
              <a:buFont typeface="Arial" panose="020B0604020202020204" pitchFamily="34" charset="0"/>
              <a:buChar char="•"/>
            </a:pPr>
            <a:r>
              <a:rPr lang="en-US" dirty="0"/>
              <a:t>Domains (intents utterances and entities)</a:t>
            </a:r>
          </a:p>
          <a:p>
            <a:pPr marL="344488" lvl="2"/>
            <a:r>
              <a:rPr lang="en-US" dirty="0">
                <a:latin typeface="+mn-lt"/>
              </a:rPr>
              <a:t>Calendar, Email, Weather, </a:t>
            </a:r>
            <a:r>
              <a:rPr lang="en-US" dirty="0" err="1">
                <a:latin typeface="+mn-lt"/>
              </a:rPr>
              <a:t>RestaurantReservation</a:t>
            </a:r>
            <a:r>
              <a:rPr lang="en-US" dirty="0">
                <a:latin typeface="+mn-lt"/>
              </a:rPr>
              <a:t>, </a:t>
            </a:r>
            <a:r>
              <a:rPr lang="en-US" dirty="0" err="1">
                <a:latin typeface="+mn-lt"/>
              </a:rPr>
              <a:t>HomeAutomation</a:t>
            </a:r>
            <a:r>
              <a:rPr lang="en-US" dirty="0">
                <a:latin typeface="+mn-lt"/>
              </a:rPr>
              <a:t>, others…</a:t>
            </a:r>
          </a:p>
          <a:p>
            <a:pPr marL="342900" indent="-342900">
              <a:buFont typeface="Arial" panose="020B0604020202020204" pitchFamily="34" charset="0"/>
              <a:buChar char="•"/>
            </a:pPr>
            <a:r>
              <a:rPr lang="en-US" dirty="0"/>
              <a:t>Intents (intents and utterances only)</a:t>
            </a:r>
          </a:p>
          <a:p>
            <a:pPr marL="344488" lvl="2"/>
            <a:r>
              <a:rPr lang="en-US" dirty="0" err="1">
                <a:latin typeface="+mn-lt"/>
              </a:rPr>
              <a:t>CreateCalendarEntry</a:t>
            </a:r>
            <a:r>
              <a:rPr lang="en-US" dirty="0">
                <a:latin typeface="+mn-lt"/>
              </a:rPr>
              <a:t>, </a:t>
            </a:r>
            <a:r>
              <a:rPr lang="en-US" dirty="0" err="1">
                <a:latin typeface="+mn-lt"/>
              </a:rPr>
              <a:t>SendEmail</a:t>
            </a:r>
            <a:r>
              <a:rPr lang="en-US" dirty="0">
                <a:latin typeface="+mn-lt"/>
              </a:rPr>
              <a:t>, </a:t>
            </a:r>
            <a:r>
              <a:rPr lang="en-US" dirty="0" err="1">
                <a:latin typeface="+mn-lt"/>
              </a:rPr>
              <a:t>TurnOn</a:t>
            </a:r>
            <a:r>
              <a:rPr lang="en-US" dirty="0">
                <a:latin typeface="+mn-lt"/>
              </a:rPr>
              <a:t>, </a:t>
            </a:r>
            <a:r>
              <a:rPr lang="en-US" dirty="0" err="1">
                <a:latin typeface="+mn-lt"/>
              </a:rPr>
              <a:t>AddToDo</a:t>
            </a:r>
            <a:r>
              <a:rPr lang="en-US" dirty="0">
                <a:latin typeface="+mn-lt"/>
              </a:rPr>
              <a:t>, others…</a:t>
            </a:r>
          </a:p>
          <a:p>
            <a:pPr marL="342900" indent="-342900">
              <a:buFont typeface="Arial" panose="020B0604020202020204" pitchFamily="34" charset="0"/>
              <a:buChar char="•"/>
            </a:pPr>
            <a:r>
              <a:rPr lang="en-US" dirty="0"/>
              <a:t>Entities (entities only)</a:t>
            </a:r>
          </a:p>
          <a:p>
            <a:pPr marL="344488" lvl="2"/>
            <a:r>
              <a:rPr lang="en-US" dirty="0">
                <a:latin typeface="+mn-lt"/>
              </a:rPr>
              <a:t>Age, Email, </a:t>
            </a:r>
            <a:r>
              <a:rPr lang="en-US" dirty="0" err="1">
                <a:latin typeface="+mn-lt"/>
              </a:rPr>
              <a:t>PersonName</a:t>
            </a:r>
            <a:r>
              <a:rPr lang="en-US" dirty="0">
                <a:latin typeface="+mn-lt"/>
              </a:rPr>
              <a:t>, Number, Geography, </a:t>
            </a:r>
            <a:r>
              <a:rPr lang="en-US" dirty="0" err="1">
                <a:latin typeface="+mn-lt"/>
              </a:rPr>
              <a:t>DateTime</a:t>
            </a:r>
            <a:r>
              <a:rPr lang="en-US" dirty="0">
                <a:latin typeface="+mn-lt"/>
              </a:rPr>
              <a:t>, others…</a:t>
            </a:r>
          </a:p>
        </p:txBody>
      </p:sp>
      <p:sp>
        <p:nvSpPr>
          <p:cNvPr id="4" name="TextBox 3">
            <a:extLst>
              <a:ext uri="{FF2B5EF4-FFF2-40B4-BE49-F238E27FC236}">
                <a16:creationId xmlns:a16="http://schemas.microsoft.com/office/drawing/2014/main" id="{DF7B80E6-078B-4724-887A-D00AE9F615A0}"/>
              </a:ext>
            </a:extLst>
          </p:cNvPr>
          <p:cNvSpPr txBox="1"/>
          <p:nvPr/>
        </p:nvSpPr>
        <p:spPr>
          <a:xfrm>
            <a:off x="1242927" y="1691915"/>
            <a:ext cx="1172205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Predefined language model elements you can use as a starting point</a:t>
            </a:r>
          </a:p>
        </p:txBody>
      </p:sp>
    </p:spTree>
    <p:extLst>
      <p:ext uri="{BB962C8B-B14F-4D97-AF65-F5344CB8AC3E}">
        <p14:creationId xmlns:p14="http://schemas.microsoft.com/office/powerpoint/2010/main" val="3528283492"/>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F990F116-B58F-4255-B05B-DA3808E0E5C6}">
  <ds:schemaRefs>
    <ds:schemaRef ds:uri="http://purl.org/dc/terms/"/>
    <ds:schemaRef ds:uri="http://schemas.openxmlformats.org/package/2006/metadata/core-propertie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 ds:uri="a4bc753f-e3bb-4cba-8373-da173ea1515c"/>
    <ds:schemaRef ds:uri="10db0749-eddb-4627-97e5-bcd86b41c8cd"/>
    <ds:schemaRef ds:uri="http://www.w3.org/XML/1998/namespace"/>
    <ds:schemaRef ds:uri="http://schemas.microsoft.com/sharepoint/v3"/>
    <ds:schemaRef ds:uri="ed971524-76e7-40a8-a01a-f99956bd178c"/>
  </ds:schemaRefs>
</ds:datastoreItem>
</file>

<file path=customXml/itemProps3.xml><?xml version="1.0" encoding="utf-8"?>
<ds:datastoreItem xmlns:ds="http://schemas.openxmlformats.org/officeDocument/2006/customXml" ds:itemID="{EFD81588-4547-4651-9BE6-743973C9C2B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5490</TotalTime>
  <Words>1666</Words>
  <Application>Microsoft Office PowerPoint</Application>
  <PresentationFormat>Widescreen</PresentationFormat>
  <Paragraphs>301</Paragraphs>
  <Slides>23</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Consolas</vt:lpstr>
      <vt:lpstr>Segoe UI</vt:lpstr>
      <vt:lpstr>Segoe UI Light</vt:lpstr>
      <vt:lpstr>Segoe UI Semibold</vt:lpstr>
      <vt:lpstr>Wingdings</vt:lpstr>
      <vt:lpstr>Microsoft Power Platform Template</vt:lpstr>
      <vt:lpstr>Module 5: Creating Language Understanding Solutions NLP NLU NLG 意境 intent 主題 意境 範圍 詞彙 entity 相似 similarity 問句 utterance</vt:lpstr>
      <vt:lpstr> Module Agenda </vt:lpstr>
      <vt:lpstr>Lesson 1: Creating a Language Understanding App</vt:lpstr>
      <vt:lpstr>Introduction to Language Understanding</vt:lpstr>
      <vt:lpstr>Language Understanding Resources in Azure</vt:lpstr>
      <vt:lpstr>Intents and Utterances</vt:lpstr>
      <vt:lpstr>Entities</vt:lpstr>
      <vt:lpstr>Patterns and Pattern.any() Entities</vt:lpstr>
      <vt:lpstr>Prebuilt Models</vt:lpstr>
      <vt:lpstr>Training, Testing, Publishing, and Reviewing</vt:lpstr>
      <vt:lpstr>Lab – Create a Language Understanding App</vt:lpstr>
      <vt:lpstr>Lesson 2: Publishing and Using a Language Understanding App</vt:lpstr>
      <vt:lpstr>Publishing Configuration Options</vt:lpstr>
      <vt:lpstr>Processing Predictions</vt:lpstr>
      <vt:lpstr>Lab – Create a Language Understanding Client Application</vt:lpstr>
      <vt:lpstr>Using a Container</vt:lpstr>
      <vt:lpstr>Using Multiple Language Models</vt:lpstr>
      <vt:lpstr>Lesson 3: Using Language Understanding with Speech</vt:lpstr>
      <vt:lpstr>Speech and Language Understanding Integration</vt:lpstr>
      <vt:lpstr>Intent Recognition with the Speech SDK</vt:lpstr>
      <vt:lpstr>Lab – Use the Speech and Language Understanding Services</vt:lpstr>
      <vt:lpstr>Module Review</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PowerPoint Template</dc:title>
  <dc:creator>Celene Abramson</dc:creator>
  <cp:lastModifiedBy>Lewis Yang</cp:lastModifiedBy>
  <cp:revision>609</cp:revision>
  <dcterms:created xsi:type="dcterms:W3CDTF">2020-04-30T00:33:59Z</dcterms:created>
  <dcterms:modified xsi:type="dcterms:W3CDTF">2022-06-15T13:56:28Z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ContentTypeId">
    <vt:lpwstr>0x010100D38D393254D930438EAEFA57144E97A1</vt:lpwstr>
  </property>
  <property fmtid="{D5CDD505-2E9C-101B-9397-08002B2CF9AE}" pid="9" name="MSIP_Label_fb50d67e-2428-41a1-85f0-bee73fd61572_Enabled">
    <vt:lpwstr>true</vt:lpwstr>
  </property>
  <property fmtid="{D5CDD505-2E9C-101B-9397-08002B2CF9AE}" pid="10" name="MSIP_Label_fb50d67e-2428-41a1-85f0-bee73fd61572_SetDate">
    <vt:lpwstr>2022-06-15T10:55:03Z</vt:lpwstr>
  </property>
  <property fmtid="{D5CDD505-2E9C-101B-9397-08002B2CF9AE}" pid="11" name="MSIP_Label_fb50d67e-2428-41a1-85f0-bee73fd61572_Method">
    <vt:lpwstr>Privileged</vt:lpwstr>
  </property>
  <property fmtid="{D5CDD505-2E9C-101B-9397-08002B2CF9AE}" pid="12" name="MSIP_Label_fb50d67e-2428-41a1-85f0-bee73fd61572_Name">
    <vt:lpwstr>Public Information - no protection</vt:lpwstr>
  </property>
  <property fmtid="{D5CDD505-2E9C-101B-9397-08002B2CF9AE}" pid="13" name="MSIP_Label_fb50d67e-2428-41a1-85f0-bee73fd61572_SiteId">
    <vt:lpwstr>3e04753a-ae5b-42d4-a86d-d6f05460f9e4</vt:lpwstr>
  </property>
  <property fmtid="{D5CDD505-2E9C-101B-9397-08002B2CF9AE}" pid="14" name="MSIP_Label_fb50d67e-2428-41a1-85f0-bee73fd61572_ActionId">
    <vt:lpwstr>99d2e327-a32f-4bf4-aa99-c5426902765f</vt:lpwstr>
  </property>
  <property fmtid="{D5CDD505-2E9C-101B-9397-08002B2CF9AE}" pid="15" name="MSIP_Label_fb50d67e-2428-41a1-85f0-bee73fd61572_ContentBits">
    <vt:lpwstr>0</vt:lpwstr>
  </property>
</Properties>
</file>