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0"/>
  </p:notesMasterIdLst>
  <p:handoutMasterIdLst>
    <p:handoutMasterId r:id="rId21"/>
  </p:handoutMasterIdLst>
  <p:sldIdLst>
    <p:sldId id="1627" r:id="rId5"/>
    <p:sldId id="1778" r:id="rId6"/>
    <p:sldId id="1684" r:id="rId7"/>
    <p:sldId id="1873" r:id="rId8"/>
    <p:sldId id="1869" r:id="rId9"/>
    <p:sldId id="1861" r:id="rId10"/>
    <p:sldId id="1871" r:id="rId11"/>
    <p:sldId id="1864" r:id="rId12"/>
    <p:sldId id="1865" r:id="rId13"/>
    <p:sldId id="1867" r:id="rId14"/>
    <p:sldId id="1866" r:id="rId15"/>
    <p:sldId id="1872" r:id="rId16"/>
    <p:sldId id="1801" r:id="rId17"/>
    <p:sldId id="1895" r:id="rId18"/>
    <p:sldId id="1790"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CBEE"/>
    <a:srgbClr val="243A5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4" autoAdjust="0"/>
    <p:restoredTop sz="93933" autoAdjust="0"/>
  </p:normalViewPr>
  <p:slideViewPr>
    <p:cSldViewPr snapToGrid="0">
      <p:cViewPr varScale="1">
        <p:scale>
          <a:sx n="56" d="100"/>
          <a:sy n="56" d="100"/>
        </p:scale>
        <p:origin x="42" y="2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6/20/2022 9:39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6/20/2022 9:39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6/20/2022 9:39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387895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543124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6/20/2022 9:39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14</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15</a:t>
            </a:fld>
            <a:endParaRPr lang="en-US"/>
          </a:p>
        </p:txBody>
      </p:sp>
    </p:spTree>
    <p:extLst>
      <p:ext uri="{BB962C8B-B14F-4D97-AF65-F5344CB8AC3E}">
        <p14:creationId xmlns:p14="http://schemas.microsoft.com/office/powerpoint/2010/main" val="171326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16.svg"/><Relationship Id="rId2" Type="http://schemas.openxmlformats.org/officeDocument/2006/relationships/image" Target="../media/image17.png"/><Relationship Id="rId16"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5" Type="http://schemas.openxmlformats.org/officeDocument/2006/relationships/image" Target="../media/image3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40"/>
            <a:ext cx="6011449" cy="2173134"/>
          </a:xfrm>
        </p:spPr>
        <p:txBody>
          <a:bodyPr/>
          <a:lstStyle/>
          <a:p>
            <a:r>
              <a:rPr lang="en-US" dirty="0">
                <a:solidFill>
                  <a:schemeClr val="tx1"/>
                </a:solidFill>
              </a:rPr>
              <a:t>Module </a:t>
            </a:r>
            <a:r>
              <a:rPr lang="en-US" dirty="0"/>
              <a:t>6</a:t>
            </a:r>
            <a:r>
              <a:rPr lang="en-US" dirty="0">
                <a:solidFill>
                  <a:schemeClr val="tx1"/>
                </a:solidFill>
              </a:rPr>
              <a:t>:</a:t>
            </a:r>
            <a:br>
              <a:rPr lang="en-US" dirty="0">
                <a:solidFill>
                  <a:schemeClr val="tx1"/>
                </a:solidFill>
              </a:rPr>
            </a:br>
            <a:r>
              <a:rPr lang="en-US" dirty="0">
                <a:solidFill>
                  <a:schemeClr val="tx1"/>
                </a:solidFill>
              </a:rPr>
              <a:t>Building a Question Answering Solution</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6DC1D24-B38D-47AB-ABAB-EDF3DF3BD2C9}"/>
              </a:ext>
            </a:extLst>
          </p:cNvPr>
          <p:cNvSpPr/>
          <p:nvPr/>
        </p:nvSpPr>
        <p:spPr bwMode="auto">
          <a:xfrm>
            <a:off x="333531" y="2637206"/>
            <a:ext cx="5513777" cy="176275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65824967-1B1B-40ED-918D-820F80905B2B}"/>
              </a:ext>
            </a:extLst>
          </p:cNvPr>
          <p:cNvSpPr/>
          <p:nvPr/>
        </p:nvSpPr>
        <p:spPr bwMode="auto">
          <a:xfrm>
            <a:off x="6453518" y="892498"/>
            <a:ext cx="5513777" cy="54261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Creating Client Apps</a:t>
            </a:r>
          </a:p>
        </p:txBody>
      </p:sp>
      <p:sp>
        <p:nvSpPr>
          <p:cNvPr id="3" name="Content Placeholder 2">
            <a:extLst>
              <a:ext uri="{FF2B5EF4-FFF2-40B4-BE49-F238E27FC236}">
                <a16:creationId xmlns:a16="http://schemas.microsoft.com/office/drawing/2014/main" id="{3BC199A8-F21F-4CC4-809C-94FEE586823C}"/>
              </a:ext>
            </a:extLst>
          </p:cNvPr>
          <p:cNvSpPr>
            <a:spLocks noGrp="1"/>
          </p:cNvSpPr>
          <p:nvPr>
            <p:ph sz="quarter" idx="10"/>
          </p:nvPr>
        </p:nvSpPr>
        <p:spPr>
          <a:xfrm>
            <a:off x="419100" y="1452180"/>
            <a:ext cx="6034418" cy="1923604"/>
          </a:xfrm>
        </p:spPr>
        <p:txBody>
          <a:bodyPr/>
          <a:lstStyle/>
          <a:p>
            <a:r>
              <a:rPr lang="en-US" dirty="0"/>
              <a:t>REST Interface</a:t>
            </a:r>
          </a:p>
          <a:p>
            <a:pPr lvl="1"/>
            <a:r>
              <a:rPr lang="en-US" dirty="0"/>
              <a:t>Submit questions to the </a:t>
            </a:r>
            <a:r>
              <a:rPr lang="en-US" b="1" dirty="0" err="1"/>
              <a:t>generateAnswer</a:t>
            </a:r>
            <a:r>
              <a:rPr lang="en-US" dirty="0"/>
              <a:t> endpoint</a:t>
            </a:r>
          </a:p>
          <a:p>
            <a:endParaRPr lang="en-US" dirty="0"/>
          </a:p>
          <a:p>
            <a:pPr lvl="1"/>
            <a:endParaRPr lang="en-US" dirty="0"/>
          </a:p>
        </p:txBody>
      </p:sp>
      <p:sp>
        <p:nvSpPr>
          <p:cNvPr id="5" name="TextBox 4">
            <a:extLst>
              <a:ext uri="{FF2B5EF4-FFF2-40B4-BE49-F238E27FC236}">
                <a16:creationId xmlns:a16="http://schemas.microsoft.com/office/drawing/2014/main" id="{F7DDBC73-6C79-48FF-AEB6-8DE3A73E9218}"/>
              </a:ext>
            </a:extLst>
          </p:cNvPr>
          <p:cNvSpPr txBox="1"/>
          <p:nvPr/>
        </p:nvSpPr>
        <p:spPr>
          <a:xfrm>
            <a:off x="6590404" y="969377"/>
            <a:ext cx="5428207" cy="4981364"/>
          </a:xfrm>
          <a:prstGeom prst="rect">
            <a:avLst/>
          </a:prstGeom>
          <a:noFill/>
        </p:spPr>
        <p:txBody>
          <a:bodyPr wrap="square">
            <a:spAutoFit/>
          </a:bodyPr>
          <a:lstStyle/>
          <a:p>
            <a:r>
              <a:rPr lang="en-US" dirty="0">
                <a:latin typeface="Consolas" panose="020B0609020204030204" pitchFamily="49" charset="0"/>
              </a:rPr>
              <a:t>{</a:t>
            </a:r>
          </a:p>
          <a:p>
            <a:r>
              <a:rPr lang="en-US" dirty="0">
                <a:latin typeface="Consolas" panose="020B0609020204030204" pitchFamily="49" charset="0"/>
              </a:rPr>
              <a:t>  "answers":[</a:t>
            </a:r>
          </a:p>
          <a:p>
            <a:r>
              <a:rPr lang="en-US" dirty="0">
                <a:latin typeface="Consolas" panose="020B0609020204030204" pitchFamily="49" charset="0"/>
              </a:rPr>
              <a:t>    {"questions":[</a:t>
            </a:r>
          </a:p>
          <a:p>
            <a:r>
              <a:rPr lang="en-US" dirty="0">
                <a:latin typeface="Consolas" panose="020B0609020204030204" pitchFamily="49" charset="0"/>
              </a:rPr>
              <a:t>       "How do I book a hotel?"</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answer":"Call</a:t>
            </a:r>
            <a:r>
              <a:rPr lang="en-US" dirty="0">
                <a:latin typeface="Consolas" panose="020B0609020204030204" pitchFamily="49" charset="0"/>
              </a:rPr>
              <a:t> 555-123-4567 to book",</a:t>
            </a:r>
          </a:p>
          <a:p>
            <a:r>
              <a:rPr lang="en-US" dirty="0">
                <a:latin typeface="Consolas" panose="020B0609020204030204" pitchFamily="49" charset="0"/>
              </a:rPr>
              <a:t>     "score":76.55,</a:t>
            </a:r>
          </a:p>
          <a:p>
            <a:r>
              <a:rPr lang="en-US" dirty="0">
                <a:latin typeface="Consolas" panose="020B0609020204030204" pitchFamily="49" charset="0"/>
              </a:rPr>
              <a:t>     "id":2,</a:t>
            </a:r>
          </a:p>
          <a:p>
            <a:r>
              <a:rPr lang="en-US" dirty="0">
                <a:latin typeface="Consolas" panose="020B0609020204030204" pitchFamily="49" charset="0"/>
              </a:rPr>
              <a:t>     "</a:t>
            </a:r>
            <a:r>
              <a:rPr lang="en-US" dirty="0" err="1">
                <a:latin typeface="Consolas" panose="020B0609020204030204" pitchFamily="49" charset="0"/>
              </a:rPr>
              <a:t>source":"https</a:t>
            </a:r>
            <a:r>
              <a:rPr lang="en-US" dirty="0">
                <a:latin typeface="Consolas" panose="020B0609020204030204" pitchFamily="49" charset="0"/>
              </a:rPr>
              <a:t>://...source.docx",</a:t>
            </a:r>
          </a:p>
          <a:p>
            <a:r>
              <a:rPr lang="en-US" dirty="0">
                <a:latin typeface="Consolas" panose="020B0609020204030204" pitchFamily="49" charset="0"/>
              </a:rPr>
              <a:t>     "</a:t>
            </a:r>
            <a:r>
              <a:rPr lang="en-US" dirty="0" err="1">
                <a:latin typeface="Consolas" panose="020B0609020204030204" pitchFamily="49" charset="0"/>
              </a:rPr>
              <a:t>isDocumentText</a:t>
            </a:r>
            <a:r>
              <a:rPr lang="en-US" dirty="0">
                <a:latin typeface="Consolas" panose="020B0609020204030204" pitchFamily="49" charset="0"/>
              </a:rPr>
              <a:t>":false,</a:t>
            </a:r>
          </a:p>
          <a:p>
            <a:r>
              <a:rPr lang="en-US" dirty="0">
                <a:latin typeface="Consolas" panose="020B0609020204030204" pitchFamily="49" charset="0"/>
              </a:rPr>
              <a:t>     "metadata":[],</a:t>
            </a:r>
          </a:p>
          <a:p>
            <a:r>
              <a:rPr lang="en-US" dirty="0">
                <a:latin typeface="Consolas" panose="020B0609020204030204" pitchFamily="49" charset="0"/>
              </a:rPr>
              <a:t>     "context":{</a:t>
            </a:r>
          </a:p>
          <a:p>
            <a:r>
              <a:rPr lang="en-US" dirty="0">
                <a:latin typeface="Consolas" panose="020B0609020204030204" pitchFamily="49" charset="0"/>
              </a:rPr>
              <a:t>       "</a:t>
            </a:r>
            <a:r>
              <a:rPr lang="en-US" dirty="0" err="1">
                <a:latin typeface="Consolas" panose="020B0609020204030204" pitchFamily="49" charset="0"/>
              </a:rPr>
              <a:t>isContextOnly</a:t>
            </a:r>
            <a:r>
              <a:rPr lang="en-US" dirty="0">
                <a:latin typeface="Consolas" panose="020B0609020204030204" pitchFamily="49" charset="0"/>
              </a:rPr>
              <a:t>":false,</a:t>
            </a:r>
          </a:p>
          <a:p>
            <a:r>
              <a:rPr lang="en-US" dirty="0">
                <a:latin typeface="Consolas" panose="020B0609020204030204" pitchFamily="49" charset="0"/>
              </a:rPr>
              <a:t>       "prompts":[]</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6" name="TextBox 5">
            <a:extLst>
              <a:ext uri="{FF2B5EF4-FFF2-40B4-BE49-F238E27FC236}">
                <a16:creationId xmlns:a16="http://schemas.microsoft.com/office/drawing/2014/main" id="{681A7861-035F-49E4-9E9F-0481807D9968}"/>
              </a:ext>
            </a:extLst>
          </p:cNvPr>
          <p:cNvSpPr txBox="1"/>
          <p:nvPr/>
        </p:nvSpPr>
        <p:spPr>
          <a:xfrm>
            <a:off x="471845" y="3028631"/>
            <a:ext cx="5306395" cy="907171"/>
          </a:xfrm>
          <a:prstGeom prst="rect">
            <a:avLst/>
          </a:prstGeom>
          <a:noFill/>
        </p:spPr>
        <p:txBody>
          <a:bodyPr wrap="square">
            <a:spAutoFit/>
          </a:bodyPr>
          <a:lstStyle/>
          <a:p>
            <a:r>
              <a:rPr lang="en-US" dirty="0">
                <a:latin typeface="Consolas" panose="020B0609020204030204" pitchFamily="49" charset="0"/>
              </a:rPr>
              <a:t>{</a:t>
            </a:r>
          </a:p>
          <a:p>
            <a:r>
              <a:rPr lang="en-US" dirty="0">
                <a:latin typeface="Consolas" panose="020B0609020204030204" pitchFamily="49" charset="0"/>
              </a:rPr>
              <a:t>  "question": "I want to book a hotel."</a:t>
            </a:r>
          </a:p>
          <a:p>
            <a:r>
              <a:rPr lang="en-US" dirty="0">
                <a:latin typeface="Consolas" panose="020B0609020204030204" pitchFamily="49" charset="0"/>
              </a:rPr>
              <a:t>}</a:t>
            </a:r>
          </a:p>
        </p:txBody>
      </p:sp>
      <p:sp>
        <p:nvSpPr>
          <p:cNvPr id="9" name="Speech Bubble: Rectangle 8">
            <a:extLst>
              <a:ext uri="{FF2B5EF4-FFF2-40B4-BE49-F238E27FC236}">
                <a16:creationId xmlns:a16="http://schemas.microsoft.com/office/drawing/2014/main" id="{4303C60B-B8D9-4EE9-93E2-FC90DDEBF2B1}"/>
              </a:ext>
            </a:extLst>
          </p:cNvPr>
          <p:cNvSpPr/>
          <p:nvPr/>
        </p:nvSpPr>
        <p:spPr bwMode="auto">
          <a:xfrm>
            <a:off x="9576559" y="938843"/>
            <a:ext cx="2196798" cy="460009"/>
          </a:xfrm>
          <a:prstGeom prst="wedgeRectCallout">
            <a:avLst>
              <a:gd name="adj1" fmla="val -70685"/>
              <a:gd name="adj2" fmla="val 155034"/>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Best question match</a:t>
            </a:r>
          </a:p>
        </p:txBody>
      </p:sp>
      <p:sp>
        <p:nvSpPr>
          <p:cNvPr id="10" name="Speech Bubble: Rectangle 9">
            <a:extLst>
              <a:ext uri="{FF2B5EF4-FFF2-40B4-BE49-F238E27FC236}">
                <a16:creationId xmlns:a16="http://schemas.microsoft.com/office/drawing/2014/main" id="{0F7D4E5A-A9DA-4F87-A911-ED2EBEEA6811}"/>
              </a:ext>
            </a:extLst>
          </p:cNvPr>
          <p:cNvSpPr/>
          <p:nvPr/>
        </p:nvSpPr>
        <p:spPr bwMode="auto">
          <a:xfrm>
            <a:off x="10622370" y="1730360"/>
            <a:ext cx="1481810" cy="460009"/>
          </a:xfrm>
          <a:prstGeom prst="wedgeRectCallout">
            <a:avLst>
              <a:gd name="adj1" fmla="val -69370"/>
              <a:gd name="adj2" fmla="val 91949"/>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Answer text</a:t>
            </a:r>
          </a:p>
        </p:txBody>
      </p:sp>
      <p:sp>
        <p:nvSpPr>
          <p:cNvPr id="11" name="Speech Bubble: Rectangle 10">
            <a:extLst>
              <a:ext uri="{FF2B5EF4-FFF2-40B4-BE49-F238E27FC236}">
                <a16:creationId xmlns:a16="http://schemas.microsoft.com/office/drawing/2014/main" id="{26527FF5-28D8-4E46-ADBC-8C30CA107259}"/>
              </a:ext>
            </a:extLst>
          </p:cNvPr>
          <p:cNvSpPr/>
          <p:nvPr/>
        </p:nvSpPr>
        <p:spPr bwMode="auto">
          <a:xfrm>
            <a:off x="10622370" y="3532809"/>
            <a:ext cx="1481809" cy="921281"/>
          </a:xfrm>
          <a:prstGeom prst="wedgeRectCallout">
            <a:avLst>
              <a:gd name="adj1" fmla="val -72728"/>
              <a:gd name="adj2" fmla="val -64393"/>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Source document (if any)</a:t>
            </a:r>
          </a:p>
        </p:txBody>
      </p:sp>
      <p:sp>
        <p:nvSpPr>
          <p:cNvPr id="12" name="Speech Bubble: Rectangle 11">
            <a:extLst>
              <a:ext uri="{FF2B5EF4-FFF2-40B4-BE49-F238E27FC236}">
                <a16:creationId xmlns:a16="http://schemas.microsoft.com/office/drawing/2014/main" id="{848AC286-0E8F-4E57-A4C6-4E0179F7DC68}"/>
              </a:ext>
            </a:extLst>
          </p:cNvPr>
          <p:cNvSpPr/>
          <p:nvPr/>
        </p:nvSpPr>
        <p:spPr bwMode="auto">
          <a:xfrm>
            <a:off x="10438838" y="4610560"/>
            <a:ext cx="1321073" cy="921281"/>
          </a:xfrm>
          <a:prstGeom prst="wedgeRectCallout">
            <a:avLst>
              <a:gd name="adj1" fmla="val -151644"/>
              <a:gd name="adj2" fmla="val -40620"/>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Follow-up prompts (if any)</a:t>
            </a:r>
          </a:p>
        </p:txBody>
      </p:sp>
      <p:sp>
        <p:nvSpPr>
          <p:cNvPr id="13" name="Speech Bubble: Rectangle 12">
            <a:extLst>
              <a:ext uri="{FF2B5EF4-FFF2-40B4-BE49-F238E27FC236}">
                <a16:creationId xmlns:a16="http://schemas.microsoft.com/office/drawing/2014/main" id="{881F7CA6-B5F8-4941-B8A1-2652EBA19722}"/>
              </a:ext>
            </a:extLst>
          </p:cNvPr>
          <p:cNvSpPr/>
          <p:nvPr/>
        </p:nvSpPr>
        <p:spPr bwMode="auto">
          <a:xfrm>
            <a:off x="10036497" y="2680082"/>
            <a:ext cx="1956455" cy="460009"/>
          </a:xfrm>
          <a:prstGeom prst="wedgeRectCallout">
            <a:avLst>
              <a:gd name="adj1" fmla="val -100355"/>
              <a:gd name="adj2" fmla="val -30651"/>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Confidence score</a:t>
            </a:r>
          </a:p>
        </p:txBody>
      </p:sp>
      <p:sp>
        <p:nvSpPr>
          <p:cNvPr id="4" name="Arrow: Right 3">
            <a:extLst>
              <a:ext uri="{FF2B5EF4-FFF2-40B4-BE49-F238E27FC236}">
                <a16:creationId xmlns:a16="http://schemas.microsoft.com/office/drawing/2014/main" id="{1CA3DC0C-C2B9-44B6-A4EC-CAAA8D248B54}"/>
              </a:ext>
            </a:extLst>
          </p:cNvPr>
          <p:cNvSpPr/>
          <p:nvPr/>
        </p:nvSpPr>
        <p:spPr bwMode="auto">
          <a:xfrm>
            <a:off x="5526157" y="3240019"/>
            <a:ext cx="1346042" cy="5771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924915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Improving Question Answering Performance</a:t>
            </a:r>
          </a:p>
        </p:txBody>
      </p:sp>
      <p:sp>
        <p:nvSpPr>
          <p:cNvPr id="3" name="Content Placeholder 2">
            <a:extLst>
              <a:ext uri="{FF2B5EF4-FFF2-40B4-BE49-F238E27FC236}">
                <a16:creationId xmlns:a16="http://schemas.microsoft.com/office/drawing/2014/main" id="{B4A315D9-9ACE-4BC6-8799-C85D01E87EE3}"/>
              </a:ext>
            </a:extLst>
          </p:cNvPr>
          <p:cNvSpPr>
            <a:spLocks noGrp="1"/>
          </p:cNvSpPr>
          <p:nvPr>
            <p:ph sz="quarter" idx="10"/>
          </p:nvPr>
        </p:nvSpPr>
        <p:spPr>
          <a:xfrm>
            <a:off x="425595" y="1332488"/>
            <a:ext cx="5664876" cy="4462760"/>
          </a:xfrm>
        </p:spPr>
        <p:txBody>
          <a:bodyPr/>
          <a:lstStyle/>
          <a:p>
            <a:r>
              <a:rPr lang="en-US" sz="2000" dirty="0"/>
              <a:t>Enable </a:t>
            </a:r>
            <a:r>
              <a:rPr lang="en-US" sz="2000" i="1" dirty="0"/>
              <a:t>Active Learning</a:t>
            </a:r>
            <a:r>
              <a:rPr lang="en-US" sz="2000" dirty="0"/>
              <a:t> to suggest alternatives when multiple questions have similar scores for user input</a:t>
            </a:r>
          </a:p>
          <a:p>
            <a:pPr marL="342900" lvl="1" indent="-342900">
              <a:buFont typeface="Arial" panose="020B0604020202020204" pitchFamily="34" charset="0"/>
              <a:buChar char="•"/>
            </a:pPr>
            <a:r>
              <a:rPr lang="en-US" sz="1600" b="1" dirty="0"/>
              <a:t>Implicit</a:t>
            </a:r>
            <a:r>
              <a:rPr lang="en-US" sz="1600" dirty="0"/>
              <a:t>: The service identifies potential alternative phrases for questions; and presents suggestions in the Language Studio. Periodically review and accept / reject the suggestions.</a:t>
            </a:r>
          </a:p>
          <a:p>
            <a:pPr marL="342900" lvl="1" indent="-342900">
              <a:buFont typeface="Arial" panose="020B0604020202020204" pitchFamily="34" charset="0"/>
              <a:buChar char="•"/>
            </a:pPr>
            <a:r>
              <a:rPr lang="en-US" sz="1600" b="1" dirty="0"/>
              <a:t>Explicit</a:t>
            </a:r>
            <a:r>
              <a:rPr lang="en-US" sz="1600" dirty="0"/>
              <a:t>: The service returns multiple possible question matches to the user, and the user identifies the correct one. The client app then uses the REST API to submit feedback items, identifying the correct answer.</a:t>
            </a:r>
          </a:p>
          <a:p>
            <a:pPr lvl="1"/>
            <a:endParaRPr lang="en-US" dirty="0"/>
          </a:p>
          <a:p>
            <a:r>
              <a:rPr lang="en-US" sz="2000" dirty="0"/>
              <a:t>Create </a:t>
            </a:r>
            <a:r>
              <a:rPr lang="en-US" sz="2000" i="1" dirty="0"/>
              <a:t>Synonyms </a:t>
            </a:r>
            <a:r>
              <a:rPr lang="en-US" sz="2000" dirty="0"/>
              <a:t>for terms with the same meaning</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lang="en-US" sz="1600" dirty="0">
                <a:solidFill>
                  <a:srgbClr val="000000"/>
                </a:solidFill>
                <a:latin typeface="Segoe UI"/>
              </a:rPr>
              <a:t>Add synonyms to the knowledge base through the REST interface</a:t>
            </a: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p>
            <a:pPr lvl="1"/>
            <a:endParaRPr lang="en-US" dirty="0"/>
          </a:p>
        </p:txBody>
      </p:sp>
      <p:grpSp>
        <p:nvGrpSpPr>
          <p:cNvPr id="14" name="Group 13">
            <a:extLst>
              <a:ext uri="{FF2B5EF4-FFF2-40B4-BE49-F238E27FC236}">
                <a16:creationId xmlns:a16="http://schemas.microsoft.com/office/drawing/2014/main" id="{3D8212F3-5C7B-4EBD-9414-827BECA29E1A}"/>
              </a:ext>
            </a:extLst>
          </p:cNvPr>
          <p:cNvGrpSpPr/>
          <p:nvPr/>
        </p:nvGrpSpPr>
        <p:grpSpPr>
          <a:xfrm>
            <a:off x="8027245" y="4477430"/>
            <a:ext cx="2945555" cy="2024331"/>
            <a:chOff x="7447936" y="4170737"/>
            <a:chExt cx="2945555" cy="2024331"/>
          </a:xfrm>
        </p:grpSpPr>
        <p:sp>
          <p:nvSpPr>
            <p:cNvPr id="4" name="Rectangle 3">
              <a:extLst>
                <a:ext uri="{FF2B5EF4-FFF2-40B4-BE49-F238E27FC236}">
                  <a16:creationId xmlns:a16="http://schemas.microsoft.com/office/drawing/2014/main" id="{126CD1E7-964A-4358-9237-B5F1C6FFC87C}"/>
                </a:ext>
              </a:extLst>
            </p:cNvPr>
            <p:cNvSpPr/>
            <p:nvPr/>
          </p:nvSpPr>
          <p:spPr bwMode="auto">
            <a:xfrm>
              <a:off x="7488459" y="4170738"/>
              <a:ext cx="2586980" cy="2024330"/>
            </a:xfrm>
            <a:prstGeom prst="rect">
              <a:avLst/>
            </a:prstGeom>
            <a:solidFill>
              <a:schemeClr val="accent6"/>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B3560443-DC4B-4E01-92B9-AE7EFA3A4F84}"/>
                </a:ext>
              </a:extLst>
            </p:cNvPr>
            <p:cNvSpPr txBox="1"/>
            <p:nvPr/>
          </p:nvSpPr>
          <p:spPr>
            <a:xfrm>
              <a:off x="7447936" y="4170737"/>
              <a:ext cx="2945555" cy="1938992"/>
            </a:xfrm>
            <a:prstGeom prst="rect">
              <a:avLst/>
            </a:prstGeom>
            <a:noFill/>
          </p:spPr>
          <p:txBody>
            <a:bodyPr wrap="square">
              <a:spAutoFit/>
            </a:bodyPr>
            <a:lstStyle/>
            <a:p>
              <a:r>
                <a:rPr lang="en-US" sz="1200" dirty="0">
                  <a:latin typeface="Consolas" panose="020B0609020204030204" pitchFamily="49" charset="0"/>
                </a:rPr>
                <a:t>{</a:t>
              </a:r>
            </a:p>
            <a:p>
              <a:r>
                <a:rPr lang="en-US" sz="1200" dirty="0">
                  <a:latin typeface="Consolas" panose="020B0609020204030204" pitchFamily="49" charset="0"/>
                </a:rPr>
                <a:t> "synonyms": [</a:t>
              </a:r>
            </a:p>
            <a:p>
              <a:r>
                <a:rPr lang="en-US" sz="1200" dirty="0">
                  <a:latin typeface="Consolas" panose="020B0609020204030204" pitchFamily="49" charset="0"/>
                </a:rPr>
                <a:t>   {</a:t>
              </a:r>
            </a:p>
            <a:p>
              <a:r>
                <a:rPr lang="en-US" sz="1200" dirty="0">
                  <a:latin typeface="Consolas" panose="020B0609020204030204" pitchFamily="49" charset="0"/>
                </a:rPr>
                <a:t>     "alterations": [</a:t>
              </a:r>
            </a:p>
            <a:p>
              <a:r>
                <a:rPr lang="en-US" sz="1200" dirty="0">
                  <a:latin typeface="Consolas" panose="020B0609020204030204" pitchFamily="49" charset="0"/>
                </a:rPr>
                <a:t>      "reservation",</a:t>
              </a:r>
            </a:p>
            <a:p>
              <a:r>
                <a:rPr lang="en-US" sz="1200" dirty="0">
                  <a:latin typeface="Consolas" panose="020B0609020204030204" pitchFamily="49" charset="0"/>
                </a:rPr>
                <a:t>      "booking"</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a:t>
              </a:r>
            </a:p>
          </p:txBody>
        </p:sp>
      </p:grpSp>
      <p:sp>
        <p:nvSpPr>
          <p:cNvPr id="9" name="Rectangle 8">
            <a:extLst>
              <a:ext uri="{FF2B5EF4-FFF2-40B4-BE49-F238E27FC236}">
                <a16:creationId xmlns:a16="http://schemas.microsoft.com/office/drawing/2014/main" id="{134C3995-28A3-4B05-B0E0-249613418532}"/>
              </a:ext>
            </a:extLst>
          </p:cNvPr>
          <p:cNvSpPr/>
          <p:nvPr/>
        </p:nvSpPr>
        <p:spPr bwMode="auto">
          <a:xfrm>
            <a:off x="6321937" y="1008526"/>
            <a:ext cx="4505307" cy="2024330"/>
          </a:xfrm>
          <a:prstGeom prst="rect">
            <a:avLst/>
          </a:prstGeom>
          <a:solidFill>
            <a:schemeClr val="accent6"/>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F25FA777-BBCD-4F7C-9E21-4685BFE39658}"/>
              </a:ext>
            </a:extLst>
          </p:cNvPr>
          <p:cNvSpPr txBox="1"/>
          <p:nvPr/>
        </p:nvSpPr>
        <p:spPr>
          <a:xfrm>
            <a:off x="6387251" y="1030957"/>
            <a:ext cx="4374678" cy="1938992"/>
          </a:xfrm>
          <a:prstGeom prst="rect">
            <a:avLst/>
          </a:prstGeom>
          <a:noFill/>
        </p:spPr>
        <p:txBody>
          <a:bodyPr wrap="square">
            <a:spAutoFit/>
          </a:bodyPr>
          <a:lstStyle/>
          <a:p>
            <a:r>
              <a:rPr lang="en-US" sz="1200" dirty="0">
                <a:latin typeface="Consolas" panose="020B0609020204030204" pitchFamily="49" charset="0"/>
              </a:rPr>
              <a:t>{</a:t>
            </a:r>
          </a:p>
          <a:p>
            <a:r>
              <a:rPr lang="en-US" sz="1200" dirty="0">
                <a:latin typeface="Consolas" panose="020B0609020204030204" pitchFamily="49" charset="0"/>
              </a:rPr>
              <a:t> "answers":[</a:t>
            </a:r>
          </a:p>
          <a:p>
            <a:r>
              <a:rPr lang="en-US" sz="1200" dirty="0">
                <a:latin typeface="Consolas" panose="020B0609020204030204" pitchFamily="49" charset="0"/>
              </a:rPr>
              <a:t>  {"questions":["How do I book a hotel?"],</a:t>
            </a:r>
          </a:p>
          <a:p>
            <a:r>
              <a:rPr lang="en-US" sz="1200" dirty="0">
                <a:latin typeface="Consolas" panose="020B0609020204030204" pitchFamily="49" charset="0"/>
              </a:rPr>
              <a:t>   "</a:t>
            </a:r>
            <a:r>
              <a:rPr lang="en-US" sz="1200" dirty="0" err="1">
                <a:latin typeface="Consolas" panose="020B0609020204030204" pitchFamily="49" charset="0"/>
              </a:rPr>
              <a:t>answer":"Call</a:t>
            </a:r>
            <a:r>
              <a:rPr lang="en-US" sz="1200" dirty="0">
                <a:latin typeface="Consolas" panose="020B0609020204030204" pitchFamily="49" charset="0"/>
              </a:rPr>
              <a:t> 555-123-4567 to book.",</a:t>
            </a:r>
          </a:p>
          <a:p>
            <a:r>
              <a:rPr lang="en-US" sz="1200" dirty="0">
                <a:latin typeface="Consolas" panose="020B0609020204030204" pitchFamily="49" charset="0"/>
              </a:rPr>
              <a:t>   "score":76.55,</a:t>
            </a:r>
          </a:p>
          <a:p>
            <a:r>
              <a:rPr lang="en-US" sz="1200" dirty="0">
                <a:latin typeface="Consolas" panose="020B0609020204030204" pitchFamily="49" charset="0"/>
              </a:rPr>
              <a:t>   "id":2,</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a:t>
            </a:r>
          </a:p>
        </p:txBody>
      </p:sp>
      <p:grpSp>
        <p:nvGrpSpPr>
          <p:cNvPr id="13" name="Group 12">
            <a:extLst>
              <a:ext uri="{FF2B5EF4-FFF2-40B4-BE49-F238E27FC236}">
                <a16:creationId xmlns:a16="http://schemas.microsoft.com/office/drawing/2014/main" id="{A9D0EF5C-66DD-457F-A9CE-86A4C5824172}"/>
              </a:ext>
            </a:extLst>
          </p:cNvPr>
          <p:cNvGrpSpPr/>
          <p:nvPr/>
        </p:nvGrpSpPr>
        <p:grpSpPr>
          <a:xfrm>
            <a:off x="7829447" y="2166458"/>
            <a:ext cx="4164318" cy="1818136"/>
            <a:chOff x="7400096" y="1762138"/>
            <a:chExt cx="4164318" cy="1818136"/>
          </a:xfrm>
        </p:grpSpPr>
        <p:sp>
          <p:nvSpPr>
            <p:cNvPr id="12" name="Rectangle 11">
              <a:extLst>
                <a:ext uri="{FF2B5EF4-FFF2-40B4-BE49-F238E27FC236}">
                  <a16:creationId xmlns:a16="http://schemas.microsoft.com/office/drawing/2014/main" id="{82BC518E-A4D3-4AA7-B0F0-A88DC8E05B9C}"/>
                </a:ext>
              </a:extLst>
            </p:cNvPr>
            <p:cNvSpPr/>
            <p:nvPr/>
          </p:nvSpPr>
          <p:spPr bwMode="auto">
            <a:xfrm>
              <a:off x="7400096" y="1762138"/>
              <a:ext cx="4112257" cy="1795703"/>
            </a:xfrm>
            <a:prstGeom prst="rect">
              <a:avLst/>
            </a:prstGeom>
            <a:solidFill>
              <a:schemeClr val="accent6"/>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34E75983-0119-431C-95DA-4026A8216FC7}"/>
                </a:ext>
              </a:extLst>
            </p:cNvPr>
            <p:cNvSpPr txBox="1"/>
            <p:nvPr/>
          </p:nvSpPr>
          <p:spPr>
            <a:xfrm>
              <a:off x="7452157" y="1825948"/>
              <a:ext cx="4112257" cy="1754326"/>
            </a:xfrm>
            <a:prstGeom prst="rect">
              <a:avLst/>
            </a:prstGeom>
            <a:noFill/>
          </p:spPr>
          <p:txBody>
            <a:bodyPr wrap="square">
              <a:spAutoFit/>
            </a:bodyPr>
            <a:lstStyle/>
            <a:p>
              <a:r>
                <a:rPr lang="en-US" sz="1200" dirty="0">
                  <a:latin typeface="Consolas" panose="020B0609020204030204" pitchFamily="49" charset="0"/>
                </a:rPr>
                <a:t>{</a:t>
              </a:r>
            </a:p>
            <a:p>
              <a:r>
                <a:rPr lang="en-US" sz="1200" dirty="0">
                  <a:latin typeface="Consolas" panose="020B0609020204030204" pitchFamily="49" charset="0"/>
                </a:rPr>
                <a:t> "records": [</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userId</a:t>
              </a:r>
              <a:r>
                <a:rPr lang="en-US" sz="1200" dirty="0">
                  <a:latin typeface="Consolas" panose="020B0609020204030204" pitchFamily="49" charset="0"/>
                </a:rPr>
                <a:t>": "user1",</a:t>
              </a:r>
            </a:p>
            <a:p>
              <a:r>
                <a:rPr lang="en-US" sz="1200" dirty="0">
                  <a:latin typeface="Consolas" panose="020B0609020204030204" pitchFamily="49" charset="0"/>
                </a:rPr>
                <a:t>   "</a:t>
              </a:r>
              <a:r>
                <a:rPr lang="en-US" sz="1200" dirty="0" err="1">
                  <a:latin typeface="Consolas" panose="020B0609020204030204" pitchFamily="49" charset="0"/>
                </a:rPr>
                <a:t>userQuestion</a:t>
              </a:r>
              <a:r>
                <a:rPr lang="en-US" sz="1200" dirty="0">
                  <a:latin typeface="Consolas" panose="020B0609020204030204" pitchFamily="49" charset="0"/>
                </a:rPr>
                <a:t>": "I want to book a hotel.",</a:t>
              </a:r>
            </a:p>
            <a:p>
              <a:r>
                <a:rPr lang="en-US" sz="1200" dirty="0">
                  <a:latin typeface="Consolas" panose="020B0609020204030204" pitchFamily="49" charset="0"/>
                </a:rPr>
                <a:t>   "</a:t>
              </a:r>
              <a:r>
                <a:rPr lang="en-US" sz="1200" dirty="0" err="1">
                  <a:latin typeface="Consolas" panose="020B0609020204030204" pitchFamily="49" charset="0"/>
                </a:rPr>
                <a:t>qnaId</a:t>
              </a:r>
              <a:r>
                <a:rPr lang="en-US" sz="1200" dirty="0">
                  <a:latin typeface="Consolas" panose="020B0609020204030204" pitchFamily="49" charset="0"/>
                </a:rPr>
                <a:t>": 2</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a:t>
              </a:r>
            </a:p>
          </p:txBody>
        </p:sp>
      </p:grpSp>
      <p:sp>
        <p:nvSpPr>
          <p:cNvPr id="15" name="Rectangle: Rounded Corners 14">
            <a:extLst>
              <a:ext uri="{FF2B5EF4-FFF2-40B4-BE49-F238E27FC236}">
                <a16:creationId xmlns:a16="http://schemas.microsoft.com/office/drawing/2014/main" id="{D49DF024-9393-41A7-A81E-22B0FB220F1E}"/>
              </a:ext>
            </a:extLst>
          </p:cNvPr>
          <p:cNvSpPr/>
          <p:nvPr/>
        </p:nvSpPr>
        <p:spPr bwMode="auto">
          <a:xfrm>
            <a:off x="6672651" y="1946293"/>
            <a:ext cx="772413" cy="293557"/>
          </a:xfrm>
          <a:custGeom>
            <a:avLst/>
            <a:gdLst>
              <a:gd name="connsiteX0" fmla="*/ 0 w 772413"/>
              <a:gd name="connsiteY0" fmla="*/ 48927 h 293557"/>
              <a:gd name="connsiteX1" fmla="*/ 48927 w 772413"/>
              <a:gd name="connsiteY1" fmla="*/ 0 h 293557"/>
              <a:gd name="connsiteX2" fmla="*/ 723486 w 772413"/>
              <a:gd name="connsiteY2" fmla="*/ 0 h 293557"/>
              <a:gd name="connsiteX3" fmla="*/ 772413 w 772413"/>
              <a:gd name="connsiteY3" fmla="*/ 48927 h 293557"/>
              <a:gd name="connsiteX4" fmla="*/ 772413 w 772413"/>
              <a:gd name="connsiteY4" fmla="*/ 244630 h 293557"/>
              <a:gd name="connsiteX5" fmla="*/ 723486 w 772413"/>
              <a:gd name="connsiteY5" fmla="*/ 293557 h 293557"/>
              <a:gd name="connsiteX6" fmla="*/ 48927 w 772413"/>
              <a:gd name="connsiteY6" fmla="*/ 293557 h 293557"/>
              <a:gd name="connsiteX7" fmla="*/ 0 w 772413"/>
              <a:gd name="connsiteY7" fmla="*/ 244630 h 293557"/>
              <a:gd name="connsiteX8" fmla="*/ 0 w 772413"/>
              <a:gd name="connsiteY8" fmla="*/ 48927 h 29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413" h="293557" extrusionOk="0">
                <a:moveTo>
                  <a:pt x="0" y="48927"/>
                </a:moveTo>
                <a:cubicBezTo>
                  <a:pt x="-1627" y="20844"/>
                  <a:pt x="21703" y="577"/>
                  <a:pt x="48927" y="0"/>
                </a:cubicBezTo>
                <a:cubicBezTo>
                  <a:pt x="246623" y="-32908"/>
                  <a:pt x="412349" y="52703"/>
                  <a:pt x="723486" y="0"/>
                </a:cubicBezTo>
                <a:cubicBezTo>
                  <a:pt x="753357" y="2256"/>
                  <a:pt x="768935" y="24661"/>
                  <a:pt x="772413" y="48927"/>
                </a:cubicBezTo>
                <a:cubicBezTo>
                  <a:pt x="779608" y="117682"/>
                  <a:pt x="786719" y="199223"/>
                  <a:pt x="772413" y="244630"/>
                </a:cubicBezTo>
                <a:cubicBezTo>
                  <a:pt x="772480" y="270835"/>
                  <a:pt x="754492" y="292258"/>
                  <a:pt x="723486" y="293557"/>
                </a:cubicBezTo>
                <a:cubicBezTo>
                  <a:pt x="412141" y="249806"/>
                  <a:pt x="369932" y="255062"/>
                  <a:pt x="48927" y="293557"/>
                </a:cubicBezTo>
                <a:cubicBezTo>
                  <a:pt x="22310" y="293420"/>
                  <a:pt x="-3151" y="273229"/>
                  <a:pt x="0" y="244630"/>
                </a:cubicBezTo>
                <a:cubicBezTo>
                  <a:pt x="5843" y="202025"/>
                  <a:pt x="11382" y="142213"/>
                  <a:pt x="0" y="48927"/>
                </a:cubicBezTo>
                <a:close/>
              </a:path>
            </a:pathLst>
          </a:custGeom>
          <a:noFill/>
          <a:ln w="28575">
            <a:solidFill>
              <a:srgbClr val="FF0000"/>
            </a:solidFill>
            <a:headEnd type="none" w="med" len="med"/>
            <a:tailEnd type="none" w="med" len="med"/>
            <a:extLst>
              <a:ext uri="{C807C97D-BFC1-408E-A445-0C87EB9F89A2}">
                <ask:lineSketchStyleProps xmlns:ask="http://schemas.microsoft.com/office/drawing/2018/sketchyshapes" sd="1463584171">
                  <a:prstGeom prst="roundRect">
                    <a:avLst/>
                  </a:prstGeom>
                  <ask:type>
                    <ask:lineSketchCurved/>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EB00F191-7256-415A-B8D3-D3E9F4850C2F}"/>
              </a:ext>
            </a:extLst>
          </p:cNvPr>
          <p:cNvSpPr/>
          <p:nvPr/>
        </p:nvSpPr>
        <p:spPr bwMode="auto">
          <a:xfrm>
            <a:off x="8188383" y="3169228"/>
            <a:ext cx="927219" cy="293557"/>
          </a:xfrm>
          <a:custGeom>
            <a:avLst/>
            <a:gdLst>
              <a:gd name="connsiteX0" fmla="*/ 0 w 927219"/>
              <a:gd name="connsiteY0" fmla="*/ 48927 h 293557"/>
              <a:gd name="connsiteX1" fmla="*/ 48927 w 927219"/>
              <a:gd name="connsiteY1" fmla="*/ 0 h 293557"/>
              <a:gd name="connsiteX2" fmla="*/ 878292 w 927219"/>
              <a:gd name="connsiteY2" fmla="*/ 0 h 293557"/>
              <a:gd name="connsiteX3" fmla="*/ 927219 w 927219"/>
              <a:gd name="connsiteY3" fmla="*/ 48927 h 293557"/>
              <a:gd name="connsiteX4" fmla="*/ 927219 w 927219"/>
              <a:gd name="connsiteY4" fmla="*/ 244630 h 293557"/>
              <a:gd name="connsiteX5" fmla="*/ 878292 w 927219"/>
              <a:gd name="connsiteY5" fmla="*/ 293557 h 293557"/>
              <a:gd name="connsiteX6" fmla="*/ 48927 w 927219"/>
              <a:gd name="connsiteY6" fmla="*/ 293557 h 293557"/>
              <a:gd name="connsiteX7" fmla="*/ 0 w 927219"/>
              <a:gd name="connsiteY7" fmla="*/ 244630 h 293557"/>
              <a:gd name="connsiteX8" fmla="*/ 0 w 927219"/>
              <a:gd name="connsiteY8" fmla="*/ 48927 h 29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219" h="293557" extrusionOk="0">
                <a:moveTo>
                  <a:pt x="0" y="48927"/>
                </a:moveTo>
                <a:cubicBezTo>
                  <a:pt x="-1627" y="20844"/>
                  <a:pt x="21703" y="577"/>
                  <a:pt x="48927" y="0"/>
                </a:cubicBezTo>
                <a:cubicBezTo>
                  <a:pt x="304951" y="-5325"/>
                  <a:pt x="775424" y="-36908"/>
                  <a:pt x="878292" y="0"/>
                </a:cubicBezTo>
                <a:cubicBezTo>
                  <a:pt x="908163" y="2256"/>
                  <a:pt x="923741" y="24661"/>
                  <a:pt x="927219" y="48927"/>
                </a:cubicBezTo>
                <a:cubicBezTo>
                  <a:pt x="934414" y="117682"/>
                  <a:pt x="941525" y="199223"/>
                  <a:pt x="927219" y="244630"/>
                </a:cubicBezTo>
                <a:cubicBezTo>
                  <a:pt x="927286" y="270835"/>
                  <a:pt x="909298" y="292258"/>
                  <a:pt x="878292" y="293557"/>
                </a:cubicBezTo>
                <a:cubicBezTo>
                  <a:pt x="683407" y="282139"/>
                  <a:pt x="313517" y="252885"/>
                  <a:pt x="48927" y="293557"/>
                </a:cubicBezTo>
                <a:cubicBezTo>
                  <a:pt x="22310" y="293420"/>
                  <a:pt x="-3151" y="273229"/>
                  <a:pt x="0" y="244630"/>
                </a:cubicBezTo>
                <a:cubicBezTo>
                  <a:pt x="5843" y="202025"/>
                  <a:pt x="11382" y="142213"/>
                  <a:pt x="0" y="48927"/>
                </a:cubicBezTo>
                <a:close/>
              </a:path>
            </a:pathLst>
          </a:custGeom>
          <a:noFill/>
          <a:ln w="28575">
            <a:solidFill>
              <a:srgbClr val="FF0000"/>
            </a:solidFill>
            <a:headEnd type="none" w="med" len="med"/>
            <a:tailEnd type="none" w="med" len="med"/>
            <a:extLst>
              <a:ext uri="{C807C97D-BFC1-408E-A445-0C87EB9F89A2}">
                <ask:lineSketchStyleProps xmlns:ask="http://schemas.microsoft.com/office/drawing/2018/sketchyshapes" sd="1463584171">
                  <a:prstGeom prst="roundRect">
                    <a:avLst/>
                  </a:prstGeom>
                  <ask:type>
                    <ask:lineSketchCurved/>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Connector: Elbow 17">
            <a:extLst>
              <a:ext uri="{FF2B5EF4-FFF2-40B4-BE49-F238E27FC236}">
                <a16:creationId xmlns:a16="http://schemas.microsoft.com/office/drawing/2014/main" id="{15F5E6F5-39A2-433B-B5ED-248EA2045BE5}"/>
              </a:ext>
            </a:extLst>
          </p:cNvPr>
          <p:cNvCxnSpPr>
            <a:stCxn id="15" idx="3"/>
            <a:endCxn id="16" idx="1"/>
          </p:cNvCxnSpPr>
          <p:nvPr/>
        </p:nvCxnSpPr>
        <p:spPr>
          <a:xfrm>
            <a:off x="7445064" y="2093072"/>
            <a:ext cx="743319" cy="1222935"/>
          </a:xfrm>
          <a:prstGeom prst="bentConnector3">
            <a:avLst>
              <a:gd name="adj1" fmla="val 33954"/>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897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4A98-C817-4C07-BAA2-B1FDBFF3FC6E}"/>
              </a:ext>
            </a:extLst>
          </p:cNvPr>
          <p:cNvSpPr>
            <a:spLocks noGrp="1"/>
          </p:cNvSpPr>
          <p:nvPr>
            <p:ph type="title"/>
          </p:nvPr>
        </p:nvSpPr>
        <p:spPr/>
        <p:txBody>
          <a:bodyPr/>
          <a:lstStyle/>
          <a:p>
            <a:r>
              <a:rPr lang="en-US" dirty="0"/>
              <a:t>Creating a Question Answering Bot</a:t>
            </a:r>
          </a:p>
        </p:txBody>
      </p:sp>
      <p:sp>
        <p:nvSpPr>
          <p:cNvPr id="3" name="Content Placeholder 2">
            <a:extLst>
              <a:ext uri="{FF2B5EF4-FFF2-40B4-BE49-F238E27FC236}">
                <a16:creationId xmlns:a16="http://schemas.microsoft.com/office/drawing/2014/main" id="{5D1CCA12-CA8B-4D0B-B848-FA457E8550E8}"/>
              </a:ext>
            </a:extLst>
          </p:cNvPr>
          <p:cNvSpPr>
            <a:spLocks noGrp="1"/>
          </p:cNvSpPr>
          <p:nvPr>
            <p:ph sz="quarter" idx="10"/>
          </p:nvPr>
        </p:nvSpPr>
        <p:spPr>
          <a:xfrm>
            <a:off x="419101" y="1897058"/>
            <a:ext cx="5569183" cy="3154710"/>
          </a:xfrm>
        </p:spPr>
        <p:txBody>
          <a:bodyPr/>
          <a:lstStyle/>
          <a:p>
            <a:r>
              <a:rPr lang="en-US" i="1" dirty="0"/>
              <a:t>Bots</a:t>
            </a:r>
            <a:r>
              <a:rPr lang="en-US" dirty="0"/>
              <a:t> are a common form of conversational app</a:t>
            </a:r>
          </a:p>
          <a:p>
            <a:r>
              <a:rPr lang="en-US" dirty="0"/>
              <a:t>The Azure Bot Service provides a cloud platform for delivering bot solutions</a:t>
            </a:r>
          </a:p>
          <a:p>
            <a:r>
              <a:rPr lang="en-US" dirty="0"/>
              <a:t>Question Answering knowledge bases can be easily integrated into a new bot</a:t>
            </a:r>
          </a:p>
          <a:p>
            <a:endParaRPr lang="en-US" dirty="0"/>
          </a:p>
        </p:txBody>
      </p:sp>
      <p:grpSp>
        <p:nvGrpSpPr>
          <p:cNvPr id="4" name="Group 3">
            <a:extLst>
              <a:ext uri="{FF2B5EF4-FFF2-40B4-BE49-F238E27FC236}">
                <a16:creationId xmlns:a16="http://schemas.microsoft.com/office/drawing/2014/main" id="{4B4F8B78-2CDD-4C32-8290-601329F8942B}"/>
              </a:ext>
            </a:extLst>
          </p:cNvPr>
          <p:cNvGrpSpPr/>
          <p:nvPr/>
        </p:nvGrpSpPr>
        <p:grpSpPr>
          <a:xfrm>
            <a:off x="5904360" y="1897058"/>
            <a:ext cx="6005009" cy="3397981"/>
            <a:chOff x="3093495" y="1315717"/>
            <a:chExt cx="6005009" cy="3397981"/>
          </a:xfrm>
        </p:grpSpPr>
        <p:sp>
          <p:nvSpPr>
            <p:cNvPr id="5" name="Rectangle 4">
              <a:extLst>
                <a:ext uri="{FF2B5EF4-FFF2-40B4-BE49-F238E27FC236}">
                  <a16:creationId xmlns:a16="http://schemas.microsoft.com/office/drawing/2014/main" id="{A24665EF-0D37-43A5-9CDD-F4F7C4BB888B}"/>
                </a:ext>
              </a:extLst>
            </p:cNvPr>
            <p:cNvSpPr/>
            <p:nvPr/>
          </p:nvSpPr>
          <p:spPr>
            <a:xfrm>
              <a:off x="3093495" y="1315717"/>
              <a:ext cx="6005009" cy="3397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User">
              <a:extLst>
                <a:ext uri="{FF2B5EF4-FFF2-40B4-BE49-F238E27FC236}">
                  <a16:creationId xmlns:a16="http://schemas.microsoft.com/office/drawing/2014/main" id="{79A0C011-A1A6-40F8-98A5-CD0D822BB8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4617" y="2522783"/>
              <a:ext cx="952043" cy="952043"/>
            </a:xfrm>
            <a:prstGeom prst="rect">
              <a:avLst/>
            </a:prstGeom>
          </p:spPr>
        </p:pic>
        <p:pic>
          <p:nvPicPr>
            <p:cNvPr id="7" name="Graphic 6" descr="Email">
              <a:extLst>
                <a:ext uri="{FF2B5EF4-FFF2-40B4-BE49-F238E27FC236}">
                  <a16:creationId xmlns:a16="http://schemas.microsoft.com/office/drawing/2014/main" id="{11E11E3F-EE93-4A1F-84A2-0923E104D9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8617" y="2735328"/>
              <a:ext cx="590819" cy="590819"/>
            </a:xfrm>
            <a:prstGeom prst="rect">
              <a:avLst/>
            </a:prstGeom>
          </p:spPr>
        </p:pic>
        <p:pic>
          <p:nvPicPr>
            <p:cNvPr id="8" name="Graphic 7" descr="User">
              <a:extLst>
                <a:ext uri="{FF2B5EF4-FFF2-40B4-BE49-F238E27FC236}">
                  <a16:creationId xmlns:a16="http://schemas.microsoft.com/office/drawing/2014/main" id="{53D0D99F-62C4-4FBB-8F6D-D2E7FD71D9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4617" y="1422062"/>
              <a:ext cx="952043" cy="952043"/>
            </a:xfrm>
            <a:prstGeom prst="rect">
              <a:avLst/>
            </a:prstGeom>
          </p:spPr>
        </p:pic>
        <p:grpSp>
          <p:nvGrpSpPr>
            <p:cNvPr id="9" name="Group 8">
              <a:extLst>
                <a:ext uri="{FF2B5EF4-FFF2-40B4-BE49-F238E27FC236}">
                  <a16:creationId xmlns:a16="http://schemas.microsoft.com/office/drawing/2014/main" id="{88E38512-D771-4D0F-8030-7186152DBF88}"/>
                </a:ext>
              </a:extLst>
            </p:cNvPr>
            <p:cNvGrpSpPr/>
            <p:nvPr/>
          </p:nvGrpSpPr>
          <p:grpSpPr>
            <a:xfrm>
              <a:off x="4129805" y="1422062"/>
              <a:ext cx="952043" cy="952043"/>
              <a:chOff x="3283601" y="1391764"/>
              <a:chExt cx="914400" cy="914400"/>
            </a:xfrm>
          </p:grpSpPr>
          <p:pic>
            <p:nvPicPr>
              <p:cNvPr id="16" name="Graphic 15" descr="Browser window">
                <a:extLst>
                  <a:ext uri="{FF2B5EF4-FFF2-40B4-BE49-F238E27FC236}">
                    <a16:creationId xmlns:a16="http://schemas.microsoft.com/office/drawing/2014/main" id="{8E94CC4B-CDD1-4595-933B-DFB6432FFD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83601" y="1391764"/>
                <a:ext cx="914400" cy="914400"/>
              </a:xfrm>
              <a:prstGeom prst="rect">
                <a:avLst/>
              </a:prstGeom>
            </p:spPr>
          </p:pic>
          <p:pic>
            <p:nvPicPr>
              <p:cNvPr id="17" name="Graphic 16" descr="Chat">
                <a:extLst>
                  <a:ext uri="{FF2B5EF4-FFF2-40B4-BE49-F238E27FC236}">
                    <a16:creationId xmlns:a16="http://schemas.microsoft.com/office/drawing/2014/main" id="{2B16D66F-8ED2-4D3F-A69D-ECCE41EAEF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93797" y="1649905"/>
                <a:ext cx="494543" cy="494543"/>
              </a:xfrm>
              <a:prstGeom prst="rect">
                <a:avLst/>
              </a:prstGeom>
            </p:spPr>
          </p:pic>
        </p:grpSp>
        <p:cxnSp>
          <p:nvCxnSpPr>
            <p:cNvPr id="10" name="Connector: Elbow 9">
              <a:extLst>
                <a:ext uri="{FF2B5EF4-FFF2-40B4-BE49-F238E27FC236}">
                  <a16:creationId xmlns:a16="http://schemas.microsoft.com/office/drawing/2014/main" id="{7AC604EA-3331-412C-85E1-356FB4F966DB}"/>
                </a:ext>
              </a:extLst>
            </p:cNvPr>
            <p:cNvCxnSpPr/>
            <p:nvPr/>
          </p:nvCxnSpPr>
          <p:spPr>
            <a:xfrm>
              <a:off x="5081848" y="1898083"/>
              <a:ext cx="951520" cy="1008837"/>
            </a:xfrm>
            <a:prstGeom prst="bentConnector3">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23E25C7-080D-4AA3-8166-39FEB21391E6}"/>
                </a:ext>
              </a:extLst>
            </p:cNvPr>
            <p:cNvCxnSpPr>
              <a:cxnSpLocks/>
            </p:cNvCxnSpPr>
            <p:nvPr/>
          </p:nvCxnSpPr>
          <p:spPr>
            <a:xfrm flipV="1">
              <a:off x="4746893" y="2906921"/>
              <a:ext cx="1286475" cy="1207049"/>
            </a:xfrm>
            <a:prstGeom prst="bentConnector3">
              <a:avLst>
                <a:gd name="adj1" fmla="val 62989"/>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DACB92-A253-47E7-AF62-6B5640C53022}"/>
                </a:ext>
              </a:extLst>
            </p:cNvPr>
            <p:cNvCxnSpPr>
              <a:cxnSpLocks/>
            </p:cNvCxnSpPr>
            <p:nvPr/>
          </p:nvCxnSpPr>
          <p:spPr>
            <a:xfrm flipV="1">
              <a:off x="4863556" y="2906921"/>
              <a:ext cx="1469688" cy="1"/>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 name="Graphic 12" descr="Call center">
              <a:extLst>
                <a:ext uri="{FF2B5EF4-FFF2-40B4-BE49-F238E27FC236}">
                  <a16:creationId xmlns:a16="http://schemas.microsoft.com/office/drawing/2014/main" id="{ECC418E3-9033-436A-8E45-3929F0B4DE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74617" y="3621609"/>
              <a:ext cx="952043" cy="952043"/>
            </a:xfrm>
            <a:prstGeom prst="rect">
              <a:avLst/>
            </a:prstGeom>
          </p:spPr>
        </p:pic>
        <p:pic>
          <p:nvPicPr>
            <p:cNvPr id="14" name="Graphic 13" descr="Speech">
              <a:extLst>
                <a:ext uri="{FF2B5EF4-FFF2-40B4-BE49-F238E27FC236}">
                  <a16:creationId xmlns:a16="http://schemas.microsoft.com/office/drawing/2014/main" id="{347DDF30-0E08-4421-A20D-B5DC4F32F6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4110017" y="3580658"/>
              <a:ext cx="710187" cy="710187"/>
            </a:xfrm>
            <a:prstGeom prst="rect">
              <a:avLst/>
            </a:prstGeom>
          </p:spPr>
        </p:pic>
        <p:pic>
          <p:nvPicPr>
            <p:cNvPr id="15" name="Graphic 14">
              <a:extLst>
                <a:ext uri="{FF2B5EF4-FFF2-40B4-BE49-F238E27FC236}">
                  <a16:creationId xmlns:a16="http://schemas.microsoft.com/office/drawing/2014/main" id="{D9C5DF45-1288-4EA7-B723-6D299B71AE4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66628" y="2557384"/>
              <a:ext cx="762322" cy="762322"/>
            </a:xfrm>
            <a:prstGeom prst="rect">
              <a:avLst/>
            </a:prstGeom>
          </p:spPr>
        </p:pic>
        <p:cxnSp>
          <p:nvCxnSpPr>
            <p:cNvPr id="27" name="Straight Arrow Connector 26">
              <a:extLst>
                <a:ext uri="{FF2B5EF4-FFF2-40B4-BE49-F238E27FC236}">
                  <a16:creationId xmlns:a16="http://schemas.microsoft.com/office/drawing/2014/main" id="{5DD493F7-419A-4253-B0D6-E1908992A3D2}"/>
                </a:ext>
              </a:extLst>
            </p:cNvPr>
            <p:cNvCxnSpPr>
              <a:cxnSpLocks/>
              <a:stCxn id="15" idx="3"/>
            </p:cNvCxnSpPr>
            <p:nvPr/>
          </p:nvCxnSpPr>
          <p:spPr>
            <a:xfrm>
              <a:off x="7128950" y="2938545"/>
              <a:ext cx="616852" cy="0"/>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234933D2-7DD1-4CAB-BB8A-88118503BFDE}"/>
              </a:ext>
            </a:extLst>
          </p:cNvPr>
          <p:cNvSpPr txBox="1"/>
          <p:nvPr/>
        </p:nvSpPr>
        <p:spPr>
          <a:xfrm>
            <a:off x="9100273" y="2641514"/>
            <a:ext cx="8309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Bot</a:t>
            </a:r>
          </a:p>
        </p:txBody>
      </p:sp>
      <p:pic>
        <p:nvPicPr>
          <p:cNvPr id="23" name="Graphic 22" descr="Database with solid fill">
            <a:extLst>
              <a:ext uri="{FF2B5EF4-FFF2-40B4-BE49-F238E27FC236}">
                <a16:creationId xmlns:a16="http://schemas.microsoft.com/office/drawing/2014/main" id="{0CDD4A24-F522-415D-A368-D248B69BB00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953741" y="2703293"/>
            <a:ext cx="1186851" cy="1186851"/>
          </a:xfrm>
          <a:prstGeom prst="rect">
            <a:avLst/>
          </a:prstGeom>
        </p:spPr>
      </p:pic>
      <p:graphicFrame>
        <p:nvGraphicFramePr>
          <p:cNvPr id="25" name="Table 14">
            <a:extLst>
              <a:ext uri="{FF2B5EF4-FFF2-40B4-BE49-F238E27FC236}">
                <a16:creationId xmlns:a16="http://schemas.microsoft.com/office/drawing/2014/main" id="{AFCE1D3E-D846-4B59-B4DC-CCFD7C794461}"/>
              </a:ext>
            </a:extLst>
          </p:cNvPr>
          <p:cNvGraphicFramePr>
            <a:graphicFrameLocks noGrp="1"/>
          </p:cNvGraphicFramePr>
          <p:nvPr>
            <p:extLst>
              <p:ext uri="{D42A27DB-BD31-4B8C-83A1-F6EECF244321}">
                <p14:modId xmlns:p14="http://schemas.microsoft.com/office/powerpoint/2010/main" val="72389738"/>
              </p:ext>
            </p:extLst>
          </p:nvPr>
        </p:nvGraphicFramePr>
        <p:xfrm>
          <a:off x="10653865" y="3069054"/>
          <a:ext cx="810260" cy="1097280"/>
        </p:xfrm>
        <a:graphic>
          <a:graphicData uri="http://schemas.openxmlformats.org/drawingml/2006/table">
            <a:tbl>
              <a:tblPr firstRow="1" bandRow="1">
                <a:tableStyleId>{93296810-A885-4BE3-A3E7-6D5BEEA58F35}</a:tableStyleId>
              </a:tblPr>
              <a:tblGrid>
                <a:gridCol w="405130">
                  <a:extLst>
                    <a:ext uri="{9D8B030D-6E8A-4147-A177-3AD203B41FA5}">
                      <a16:colId xmlns:a16="http://schemas.microsoft.com/office/drawing/2014/main" val="2135421923"/>
                    </a:ext>
                  </a:extLst>
                </a:gridCol>
                <a:gridCol w="405130">
                  <a:extLst>
                    <a:ext uri="{9D8B030D-6E8A-4147-A177-3AD203B41FA5}">
                      <a16:colId xmlns:a16="http://schemas.microsoft.com/office/drawing/2014/main" val="3508698557"/>
                    </a:ext>
                  </a:extLst>
                </a:gridCol>
              </a:tblGrid>
              <a:tr h="170049">
                <a:tc>
                  <a:txBody>
                    <a:bodyPr/>
                    <a:lstStyle/>
                    <a:p>
                      <a:r>
                        <a:rPr lang="en-US" sz="1200" dirty="0">
                          <a:solidFill>
                            <a:schemeClr val="tx1"/>
                          </a:solidFill>
                        </a:rPr>
                        <a:t>Q</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200" dirty="0">
                          <a:solidFill>
                            <a:schemeClr val="tx1"/>
                          </a:solidFill>
                        </a:rPr>
                        <a:t>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32665261"/>
                  </a:ext>
                </a:extLst>
              </a:tr>
              <a:tr h="170049">
                <a:tc>
                  <a:txBody>
                    <a:bodyPr/>
                    <a:lstStyle/>
                    <a:p>
                      <a:r>
                        <a:rPr lang="en-US" sz="1200" dirty="0"/>
                        <a:t>---</a:t>
                      </a:r>
                    </a:p>
                  </a:txBody>
                  <a:tcPr>
                    <a:lnL w="12700" cap="flat" cmpd="sng" algn="ctr">
                      <a:solidFill>
                        <a:schemeClr val="tx1"/>
                      </a:solidFill>
                      <a:prstDash val="solid"/>
                      <a:round/>
                      <a:headEnd type="none" w="med" len="med"/>
                      <a:tailEnd type="none" w="med" len="med"/>
                    </a:lnL>
                  </a:tcPr>
                </a:tc>
                <a:tc>
                  <a:txBody>
                    <a:bodyPr/>
                    <a:lstStyle/>
                    <a:p>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95102339"/>
                  </a:ext>
                </a:extLst>
              </a:tr>
              <a:tr h="170049">
                <a:tc>
                  <a:txBody>
                    <a:bodyPr/>
                    <a:lstStyle/>
                    <a:p>
                      <a:r>
                        <a:rPr lang="en-US" sz="1200" dirty="0"/>
                        <a:t>---</a:t>
                      </a:r>
                    </a:p>
                  </a:txBody>
                  <a:tcPr>
                    <a:lnL w="12700" cap="flat" cmpd="sng" algn="ctr">
                      <a:solidFill>
                        <a:schemeClr val="tx1"/>
                      </a:solidFill>
                      <a:prstDash val="solid"/>
                      <a:round/>
                      <a:headEnd type="none" w="med" len="med"/>
                      <a:tailEnd type="none" w="med" len="med"/>
                    </a:lnL>
                  </a:tcPr>
                </a:tc>
                <a:tc>
                  <a:txBody>
                    <a:bodyPr/>
                    <a:lstStyle/>
                    <a:p>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355478"/>
                  </a:ext>
                </a:extLst>
              </a:tr>
              <a:tr h="170049">
                <a:tc>
                  <a:txBody>
                    <a:bodyPr/>
                    <a:lstStyle/>
                    <a:p>
                      <a:r>
                        <a:rPr lang="en-US" sz="1200" dirty="0"/>
                        <a: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351065"/>
                  </a:ext>
                </a:extLst>
              </a:tr>
            </a:tbl>
          </a:graphicData>
        </a:graphic>
      </p:graphicFrame>
    </p:spTree>
    <p:extLst>
      <p:ext uri="{BB962C8B-B14F-4D97-AF65-F5344CB8AC3E}">
        <p14:creationId xmlns:p14="http://schemas.microsoft.com/office/powerpoint/2010/main" val="11445398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Create a Question Answering Solution</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Create  knowledge base</a:t>
            </a:r>
          </a:p>
        </p:txBody>
      </p:sp>
      <p:sp>
        <p:nvSpPr>
          <p:cNvPr id="5" name="Text Placeholder 4">
            <a:extLst>
              <a:ext uri="{FF2B5EF4-FFF2-40B4-BE49-F238E27FC236}">
                <a16:creationId xmlns:a16="http://schemas.microsoft.com/office/drawing/2014/main" id="{F98B940D-B23B-42E1-AE2A-1F002A979A85}"/>
              </a:ext>
            </a:extLst>
          </p:cNvPr>
          <p:cNvSpPr>
            <a:spLocks noGrp="1"/>
          </p:cNvSpPr>
          <p:nvPr>
            <p:ph type="body" sz="quarter" idx="17"/>
          </p:nvPr>
        </p:nvSpPr>
        <p:spPr>
          <a:xfrm>
            <a:off x="6371667" y="2063947"/>
            <a:ext cx="5435768" cy="2006600"/>
          </a:xfrm>
        </p:spPr>
        <p:txBody>
          <a:bodyPr/>
          <a:lstStyle/>
          <a:p>
            <a:r>
              <a:rPr lang="en-US" dirty="0"/>
              <a:t>Create a Question Answering bot</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11105303" y="3368315"/>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212929"/>
            <a:ext cx="10554536" cy="1637219"/>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You want to create a knowledge base from an existing FAQ document.</a:t>
            </a:r>
          </a:p>
          <a:p>
            <a:pPr defTabSz="932742">
              <a:buSzTx/>
              <a:defRPr/>
            </a:pPr>
            <a:r>
              <a:rPr lang="en-US" sz="1800" spc="0" dirty="0"/>
              <a:t>What should you do?</a:t>
            </a:r>
          </a:p>
          <a:p>
            <a:pPr marL="288925" indent="-288925" defTabSz="932742">
              <a:spcBef>
                <a:spcPts val="300"/>
              </a:spcBef>
              <a:spcAft>
                <a:spcPts val="600"/>
              </a:spcAft>
              <a:buSzTx/>
              <a:buFont typeface="Wingdings" panose="05000000000000000000" pitchFamily="2" charset="2"/>
              <a:buChar char="q"/>
              <a:defRPr/>
            </a:pPr>
            <a:r>
              <a:rPr lang="en-US" sz="1400" dirty="0"/>
              <a:t>Create an empty knowledge base and manually enter the FAQ questions and </a:t>
            </a:r>
            <a:r>
              <a:rPr lang="en-US" sz="1400"/>
              <a:t>answers.</a:t>
            </a:r>
            <a:endParaRPr lang="en-US" sz="1400" dirty="0"/>
          </a:p>
          <a:p>
            <a:pPr marL="288925" indent="-288925" defTabSz="932742">
              <a:spcBef>
                <a:spcPts val="300"/>
              </a:spcBef>
              <a:spcAft>
                <a:spcPts val="600"/>
              </a:spcAft>
              <a:buSzTx/>
              <a:buFont typeface="Wingdings" panose="05000000000000000000" pitchFamily="2" charset="2"/>
              <a:buChar char="q"/>
              <a:defRPr/>
            </a:pPr>
            <a:r>
              <a:rPr lang="en-US" sz="1400" dirty="0"/>
              <a:t>Create a new knowledge base, importing the existing FAQ document.</a:t>
            </a:r>
          </a:p>
          <a:p>
            <a:pPr marL="288925" indent="-288925" defTabSz="932742">
              <a:spcBef>
                <a:spcPts val="300"/>
              </a:spcBef>
              <a:spcAft>
                <a:spcPts val="600"/>
              </a:spcAft>
              <a:buSzTx/>
              <a:buFont typeface="Wingdings" panose="05000000000000000000" pitchFamily="2" charset="2"/>
              <a:buChar char="q"/>
              <a:defRPr/>
            </a:pPr>
            <a:r>
              <a:rPr lang="en-US" sz="1400" dirty="0"/>
              <a:t>Create a new knowledge base, selecting only the </a:t>
            </a:r>
            <a:r>
              <a:rPr lang="en-US" sz="1400" i="1" dirty="0"/>
              <a:t>Professional</a:t>
            </a:r>
            <a:r>
              <a:rPr lang="en-US" sz="1400" dirty="0"/>
              <a:t> chit-chat source.</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09340" y="220074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08924" y="3062451"/>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How can you add a multi-turn context for a question in an existing knowledge base?</a:t>
            </a:r>
          </a:p>
          <a:p>
            <a:pPr marL="288925" indent="-288925">
              <a:spcBef>
                <a:spcPts val="300"/>
              </a:spcBef>
              <a:spcAft>
                <a:spcPts val="600"/>
              </a:spcAft>
              <a:buFont typeface="Wingdings" panose="05000000000000000000" pitchFamily="2" charset="2"/>
              <a:buChar char="q"/>
              <a:defRPr/>
            </a:pPr>
            <a:r>
              <a:rPr lang="en-US" sz="1400" dirty="0"/>
              <a:t>Add synonyms to the knowledge base.</a:t>
            </a:r>
          </a:p>
          <a:p>
            <a:pPr marL="288925" indent="-288925">
              <a:spcBef>
                <a:spcPts val="300"/>
              </a:spcBef>
              <a:spcAft>
                <a:spcPts val="600"/>
              </a:spcAft>
              <a:buFont typeface="Wingdings" panose="05000000000000000000" pitchFamily="2" charset="2"/>
              <a:buChar char="q"/>
              <a:defRPr/>
            </a:pPr>
            <a:r>
              <a:rPr lang="en-US" sz="1400" dirty="0"/>
              <a:t>Add alternative phrasing to the question.</a:t>
            </a:r>
          </a:p>
          <a:p>
            <a:pPr marL="288925" indent="-288925">
              <a:spcBef>
                <a:spcPts val="300"/>
              </a:spcBef>
              <a:spcAft>
                <a:spcPts val="600"/>
              </a:spcAft>
              <a:buFont typeface="Wingdings" panose="05000000000000000000" pitchFamily="2" charset="2"/>
              <a:buChar char="q"/>
              <a:defRPr/>
            </a:pPr>
            <a:r>
              <a:rPr lang="en-US" sz="1400" dirty="0"/>
              <a:t>Add a follow-up prompt to the question.</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09340" y="409882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1212929"/>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How can you enable users to use your knowledge base though email?</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Add </a:t>
            </a:r>
            <a:r>
              <a:rPr lang="en-US" sz="1400" i="1" spc="-49" dirty="0">
                <a:solidFill>
                  <a:srgbClr val="000000"/>
                </a:solidFill>
                <a:latin typeface="+mj-lt"/>
              </a:rPr>
              <a:t>Friendly</a:t>
            </a:r>
            <a:r>
              <a:rPr lang="en-US" sz="1400" spc="-49" dirty="0">
                <a:solidFill>
                  <a:srgbClr val="000000"/>
                </a:solidFill>
                <a:latin typeface="+mj-lt"/>
              </a:rPr>
              <a:t> Chit-chat to the knowledge base.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Enable Active Learning for the knowledge base and include the user's email address as the </a:t>
            </a:r>
            <a:r>
              <a:rPr lang="en-US" sz="1400" spc="-49" dirty="0" err="1">
                <a:solidFill>
                  <a:srgbClr val="000000"/>
                </a:solidFill>
                <a:latin typeface="+mj-lt"/>
              </a:rPr>
              <a:t>userId</a:t>
            </a:r>
            <a:r>
              <a:rPr lang="en-US" sz="1400" spc="-49" dirty="0">
                <a:solidFill>
                  <a:srgbClr val="000000"/>
                </a:solidFill>
                <a:latin typeface="+mj-lt"/>
              </a:rPr>
              <a:t> parameter in responses.</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Create a bot based on your </a:t>
            </a:r>
            <a:r>
              <a:rPr lang="en-US" sz="1400" spc="-49">
                <a:solidFill>
                  <a:srgbClr val="000000"/>
                </a:solidFill>
                <a:latin typeface="+mj-lt"/>
              </a:rPr>
              <a:t>knowledge base </a:t>
            </a:r>
            <a:r>
              <a:rPr lang="en-US" sz="1400" spc="-49" dirty="0">
                <a:solidFill>
                  <a:srgbClr val="000000"/>
                </a:solidFill>
                <a:latin typeface="+mj-lt"/>
              </a:rPr>
              <a:t>and configure an email channel.</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9340" y="599843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Creating a Knowledge Base</a:t>
            </a:r>
          </a:p>
        </p:txBody>
      </p:sp>
      <p:sp>
        <p:nvSpPr>
          <p:cNvPr id="2" name="Text Placeholder 1"/>
          <p:cNvSpPr>
            <a:spLocks noGrp="1"/>
          </p:cNvSpPr>
          <p:nvPr>
            <p:ph type="body" sz="quarter" idx="15"/>
          </p:nvPr>
        </p:nvSpPr>
        <p:spPr/>
        <p:txBody>
          <a:bodyPr/>
          <a:lstStyle/>
          <a:p>
            <a:pPr lvl="1"/>
            <a:r>
              <a:rPr lang="en-US" sz="2400" dirty="0"/>
              <a:t>Publishing and Using a Knowledge Base</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Creating a Knowledge Base</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E0643CD-59E5-426D-B1E2-3CDF80CBEACA}"/>
              </a:ext>
            </a:extLst>
          </p:cNvPr>
          <p:cNvSpPr/>
          <p:nvPr/>
        </p:nvSpPr>
        <p:spPr bwMode="auto">
          <a:xfrm>
            <a:off x="418643" y="1801424"/>
            <a:ext cx="5878432" cy="258960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5895D51-1527-4850-A83C-B7183ECFF98F}"/>
              </a:ext>
            </a:extLst>
          </p:cNvPr>
          <p:cNvSpPr>
            <a:spLocks noGrp="1"/>
          </p:cNvSpPr>
          <p:nvPr>
            <p:ph type="title"/>
          </p:nvPr>
        </p:nvSpPr>
        <p:spPr/>
        <p:txBody>
          <a:bodyPr/>
          <a:lstStyle/>
          <a:p>
            <a:r>
              <a:rPr lang="en-US" dirty="0"/>
              <a:t>Introduction to Question Answering</a:t>
            </a:r>
          </a:p>
        </p:txBody>
      </p:sp>
      <p:sp>
        <p:nvSpPr>
          <p:cNvPr id="3" name="Content Placeholder 2">
            <a:extLst>
              <a:ext uri="{FF2B5EF4-FFF2-40B4-BE49-F238E27FC236}">
                <a16:creationId xmlns:a16="http://schemas.microsoft.com/office/drawing/2014/main" id="{010D47A5-7C84-420E-8744-3F390A7D89A5}"/>
              </a:ext>
            </a:extLst>
          </p:cNvPr>
          <p:cNvSpPr>
            <a:spLocks noGrp="1"/>
          </p:cNvSpPr>
          <p:nvPr>
            <p:ph sz="quarter" idx="10"/>
          </p:nvPr>
        </p:nvSpPr>
        <p:spPr>
          <a:xfrm>
            <a:off x="637943" y="1958022"/>
            <a:ext cx="5430682" cy="2657138"/>
          </a:xfrm>
        </p:spPr>
        <p:txBody>
          <a:bodyPr/>
          <a:lstStyle/>
          <a:p>
            <a:pPr marL="342900" indent="-342900">
              <a:buFont typeface="Arial" panose="020B0604020202020204" pitchFamily="34" charset="0"/>
              <a:buChar char="•"/>
            </a:pPr>
            <a:r>
              <a:rPr lang="en-US" dirty="0"/>
              <a:t>Knowledge base of question and answer pairs with natural language understanding</a:t>
            </a:r>
          </a:p>
          <a:p>
            <a:pPr marL="342900" indent="-342900">
              <a:buFont typeface="Arial" panose="020B0604020202020204" pitchFamily="34" charset="0"/>
              <a:buChar char="•"/>
            </a:pPr>
            <a:r>
              <a:rPr lang="en-US" dirty="0"/>
              <a:t>Published as a REST endpoint for applications to consume</a:t>
            </a:r>
          </a:p>
          <a:p>
            <a:endParaRPr lang="en-US" dirty="0"/>
          </a:p>
        </p:txBody>
      </p:sp>
      <p:pic>
        <p:nvPicPr>
          <p:cNvPr id="4" name="Content Placeholder 2" descr="Browser window with solid fill">
            <a:extLst>
              <a:ext uri="{FF2B5EF4-FFF2-40B4-BE49-F238E27FC236}">
                <a16:creationId xmlns:a16="http://schemas.microsoft.com/office/drawing/2014/main" id="{5E898138-F525-4CAB-BD6F-323351085A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68644" y="2562736"/>
            <a:ext cx="1637426" cy="1637426"/>
          </a:xfrm>
          <a:prstGeom prst="rect">
            <a:avLst/>
          </a:prstGeom>
        </p:spPr>
      </p:pic>
      <p:pic>
        <p:nvPicPr>
          <p:cNvPr id="5" name="Graphic 4" descr="Speech outline">
            <a:extLst>
              <a:ext uri="{FF2B5EF4-FFF2-40B4-BE49-F238E27FC236}">
                <a16:creationId xmlns:a16="http://schemas.microsoft.com/office/drawing/2014/main" id="{027F035C-E7FC-49D7-A0C1-4913DAA925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64428" y="3219635"/>
            <a:ext cx="601049" cy="601049"/>
          </a:xfrm>
          <a:prstGeom prst="rect">
            <a:avLst/>
          </a:prstGeom>
        </p:spPr>
      </p:pic>
      <p:pic>
        <p:nvPicPr>
          <p:cNvPr id="6" name="Graphic 5" descr="Database with solid fill">
            <a:extLst>
              <a:ext uri="{FF2B5EF4-FFF2-40B4-BE49-F238E27FC236}">
                <a16:creationId xmlns:a16="http://schemas.microsoft.com/office/drawing/2014/main" id="{4A8A44A4-7568-4D24-84C2-738BA9A0AE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95249" y="2372190"/>
            <a:ext cx="1186851" cy="1186851"/>
          </a:xfrm>
          <a:prstGeom prst="rect">
            <a:avLst/>
          </a:prstGeom>
        </p:spPr>
      </p:pic>
      <p:graphicFrame>
        <p:nvGraphicFramePr>
          <p:cNvPr id="7" name="Table 14">
            <a:extLst>
              <a:ext uri="{FF2B5EF4-FFF2-40B4-BE49-F238E27FC236}">
                <a16:creationId xmlns:a16="http://schemas.microsoft.com/office/drawing/2014/main" id="{A3ACD0D3-C1E8-45D4-9A9B-EC93C84E7187}"/>
              </a:ext>
            </a:extLst>
          </p:cNvPr>
          <p:cNvGraphicFramePr>
            <a:graphicFrameLocks noGrp="1"/>
          </p:cNvGraphicFramePr>
          <p:nvPr>
            <p:extLst>
              <p:ext uri="{D42A27DB-BD31-4B8C-83A1-F6EECF244321}">
                <p14:modId xmlns:p14="http://schemas.microsoft.com/office/powerpoint/2010/main" val="3745976906"/>
              </p:ext>
            </p:extLst>
          </p:nvPr>
        </p:nvGraphicFramePr>
        <p:xfrm>
          <a:off x="8995373" y="2737951"/>
          <a:ext cx="810260" cy="1097280"/>
        </p:xfrm>
        <a:graphic>
          <a:graphicData uri="http://schemas.openxmlformats.org/drawingml/2006/table">
            <a:tbl>
              <a:tblPr firstRow="1" bandRow="1">
                <a:tableStyleId>{93296810-A885-4BE3-A3E7-6D5BEEA58F35}</a:tableStyleId>
              </a:tblPr>
              <a:tblGrid>
                <a:gridCol w="405130">
                  <a:extLst>
                    <a:ext uri="{9D8B030D-6E8A-4147-A177-3AD203B41FA5}">
                      <a16:colId xmlns:a16="http://schemas.microsoft.com/office/drawing/2014/main" val="2135421923"/>
                    </a:ext>
                  </a:extLst>
                </a:gridCol>
                <a:gridCol w="405130">
                  <a:extLst>
                    <a:ext uri="{9D8B030D-6E8A-4147-A177-3AD203B41FA5}">
                      <a16:colId xmlns:a16="http://schemas.microsoft.com/office/drawing/2014/main" val="3508698557"/>
                    </a:ext>
                  </a:extLst>
                </a:gridCol>
              </a:tblGrid>
              <a:tr h="170049">
                <a:tc>
                  <a:txBody>
                    <a:bodyPr/>
                    <a:lstStyle/>
                    <a:p>
                      <a:r>
                        <a:rPr lang="en-US" sz="1200" dirty="0">
                          <a:solidFill>
                            <a:schemeClr val="tx1"/>
                          </a:solidFill>
                        </a:rPr>
                        <a:t>Q</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200" dirty="0">
                          <a:solidFill>
                            <a:schemeClr val="tx1"/>
                          </a:solidFill>
                        </a:rPr>
                        <a:t>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32665261"/>
                  </a:ext>
                </a:extLst>
              </a:tr>
              <a:tr h="170049">
                <a:tc>
                  <a:txBody>
                    <a:bodyPr/>
                    <a:lstStyle/>
                    <a:p>
                      <a:r>
                        <a:rPr lang="en-US" sz="1200" dirty="0"/>
                        <a:t>---</a:t>
                      </a:r>
                    </a:p>
                  </a:txBody>
                  <a:tcPr>
                    <a:lnL w="12700" cap="flat" cmpd="sng" algn="ctr">
                      <a:solidFill>
                        <a:schemeClr val="tx1"/>
                      </a:solidFill>
                      <a:prstDash val="solid"/>
                      <a:round/>
                      <a:headEnd type="none" w="med" len="med"/>
                      <a:tailEnd type="none" w="med" len="med"/>
                    </a:lnL>
                  </a:tcPr>
                </a:tc>
                <a:tc>
                  <a:txBody>
                    <a:bodyPr/>
                    <a:lstStyle/>
                    <a:p>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95102339"/>
                  </a:ext>
                </a:extLst>
              </a:tr>
              <a:tr h="170049">
                <a:tc>
                  <a:txBody>
                    <a:bodyPr/>
                    <a:lstStyle/>
                    <a:p>
                      <a:r>
                        <a:rPr lang="en-US" sz="1200" dirty="0"/>
                        <a:t>---</a:t>
                      </a:r>
                    </a:p>
                  </a:txBody>
                  <a:tcPr>
                    <a:lnL w="12700" cap="flat" cmpd="sng" algn="ctr">
                      <a:solidFill>
                        <a:schemeClr val="tx1"/>
                      </a:solidFill>
                      <a:prstDash val="solid"/>
                      <a:round/>
                      <a:headEnd type="none" w="med" len="med"/>
                      <a:tailEnd type="none" w="med" len="med"/>
                    </a:lnL>
                  </a:tcPr>
                </a:tc>
                <a:tc>
                  <a:txBody>
                    <a:bodyPr/>
                    <a:lstStyle/>
                    <a:p>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355478"/>
                  </a:ext>
                </a:extLst>
              </a:tr>
              <a:tr h="170049">
                <a:tc>
                  <a:txBody>
                    <a:bodyPr/>
                    <a:lstStyle/>
                    <a:p>
                      <a:r>
                        <a:rPr lang="en-US" sz="1200" dirty="0"/>
                        <a: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351065"/>
                  </a:ext>
                </a:extLst>
              </a:tr>
            </a:tbl>
          </a:graphicData>
        </a:graphic>
      </p:graphicFrame>
      <p:pic>
        <p:nvPicPr>
          <p:cNvPr id="8" name="Graphic 7" descr="Speech outline">
            <a:extLst>
              <a:ext uri="{FF2B5EF4-FFF2-40B4-BE49-F238E27FC236}">
                <a16:creationId xmlns:a16="http://schemas.microsoft.com/office/drawing/2014/main" id="{927AF048-3678-4C7B-A73A-C8FFDB6BFF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686308" y="3111376"/>
            <a:ext cx="601049" cy="601049"/>
          </a:xfrm>
          <a:prstGeom prst="rect">
            <a:avLst/>
          </a:prstGeom>
        </p:spPr>
      </p:pic>
      <p:sp>
        <p:nvSpPr>
          <p:cNvPr id="9" name="TextBox 8">
            <a:extLst>
              <a:ext uri="{FF2B5EF4-FFF2-40B4-BE49-F238E27FC236}">
                <a16:creationId xmlns:a16="http://schemas.microsoft.com/office/drawing/2014/main" id="{1AFC592A-FD72-4509-A2EB-A4F014126FC7}"/>
              </a:ext>
            </a:extLst>
          </p:cNvPr>
          <p:cNvSpPr txBox="1"/>
          <p:nvPr/>
        </p:nvSpPr>
        <p:spPr>
          <a:xfrm>
            <a:off x="6745092" y="3089417"/>
            <a:ext cx="503984" cy="627864"/>
          </a:xfrm>
          <a:prstGeom prst="rect">
            <a:avLst/>
          </a:prstGeom>
          <a:noFill/>
        </p:spPr>
        <p:txBody>
          <a:bodyPr wrap="non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a:t>
            </a:r>
          </a:p>
        </p:txBody>
      </p:sp>
      <p:sp>
        <p:nvSpPr>
          <p:cNvPr id="10" name="TextBox 9">
            <a:extLst>
              <a:ext uri="{FF2B5EF4-FFF2-40B4-BE49-F238E27FC236}">
                <a16:creationId xmlns:a16="http://schemas.microsoft.com/office/drawing/2014/main" id="{FFF5E3A4-CFD7-41C8-8011-377DD4928DDC}"/>
              </a:ext>
            </a:extLst>
          </p:cNvPr>
          <p:cNvSpPr txBox="1"/>
          <p:nvPr/>
        </p:nvSpPr>
        <p:spPr>
          <a:xfrm>
            <a:off x="7337461" y="3203210"/>
            <a:ext cx="452688"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a:t>
            </a:r>
          </a:p>
        </p:txBody>
      </p:sp>
      <p:cxnSp>
        <p:nvCxnSpPr>
          <p:cNvPr id="11" name="Straight Arrow Connector 10">
            <a:extLst>
              <a:ext uri="{FF2B5EF4-FFF2-40B4-BE49-F238E27FC236}">
                <a16:creationId xmlns:a16="http://schemas.microsoft.com/office/drawing/2014/main" id="{C99BAE41-F918-48F2-A5CE-D407268A84C2}"/>
              </a:ext>
            </a:extLst>
          </p:cNvPr>
          <p:cNvCxnSpPr/>
          <p:nvPr/>
        </p:nvCxnSpPr>
        <p:spPr>
          <a:xfrm>
            <a:off x="8202222" y="3186711"/>
            <a:ext cx="624202" cy="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89CAD53-F1DF-4FC4-872C-A91CE2925E6E}"/>
              </a:ext>
            </a:extLst>
          </p:cNvPr>
          <p:cNvCxnSpPr>
            <a:cxnSpLocks/>
          </p:cNvCxnSpPr>
          <p:nvPr/>
        </p:nvCxnSpPr>
        <p:spPr>
          <a:xfrm flipH="1">
            <a:off x="8037046" y="3471891"/>
            <a:ext cx="624202" cy="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4908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C01C0C-18FB-4077-B7E3-FF4A0ED70276}"/>
              </a:ext>
            </a:extLst>
          </p:cNvPr>
          <p:cNvSpPr/>
          <p:nvPr/>
        </p:nvSpPr>
        <p:spPr bwMode="auto">
          <a:xfrm>
            <a:off x="228829" y="1390763"/>
            <a:ext cx="5627042" cy="45807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1726A61F-A56A-4DDC-B348-9A3CAAFDA697}"/>
              </a:ext>
            </a:extLst>
          </p:cNvPr>
          <p:cNvSpPr/>
          <p:nvPr/>
        </p:nvSpPr>
        <p:spPr bwMode="auto">
          <a:xfrm>
            <a:off x="6261513" y="1390763"/>
            <a:ext cx="5627042" cy="45807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5895D51-1527-4850-A83C-B7183ECFF98F}"/>
              </a:ext>
            </a:extLst>
          </p:cNvPr>
          <p:cNvSpPr>
            <a:spLocks noGrp="1"/>
          </p:cNvSpPr>
          <p:nvPr>
            <p:ph type="title"/>
          </p:nvPr>
        </p:nvSpPr>
        <p:spPr/>
        <p:txBody>
          <a:bodyPr/>
          <a:lstStyle/>
          <a:p>
            <a:r>
              <a:rPr lang="en-US" dirty="0"/>
              <a:t>Question Answering vs Language Understanding</a:t>
            </a:r>
          </a:p>
        </p:txBody>
      </p:sp>
      <p:sp>
        <p:nvSpPr>
          <p:cNvPr id="3" name="Content Placeholder 2">
            <a:extLst>
              <a:ext uri="{FF2B5EF4-FFF2-40B4-BE49-F238E27FC236}">
                <a16:creationId xmlns:a16="http://schemas.microsoft.com/office/drawing/2014/main" id="{010D47A5-7C84-420E-8744-3F390A7D89A5}"/>
              </a:ext>
            </a:extLst>
          </p:cNvPr>
          <p:cNvSpPr>
            <a:spLocks noGrp="1"/>
          </p:cNvSpPr>
          <p:nvPr>
            <p:ph sz="quarter" idx="10"/>
          </p:nvPr>
        </p:nvSpPr>
        <p:spPr>
          <a:xfrm>
            <a:off x="418643" y="1532596"/>
            <a:ext cx="5247990" cy="4708981"/>
          </a:xfrm>
        </p:spPr>
        <p:txBody>
          <a:bodyPr/>
          <a:lstStyle/>
          <a:p>
            <a:r>
              <a:rPr lang="en-US" dirty="0"/>
              <a:t>Question Answering</a:t>
            </a:r>
          </a:p>
          <a:p>
            <a:pPr marL="342900" lvl="1" indent="-342900">
              <a:buFont typeface="Arial" panose="020B0604020202020204" pitchFamily="34" charset="0"/>
              <a:buChar char="•"/>
            </a:pPr>
            <a:r>
              <a:rPr lang="en-US" dirty="0"/>
              <a:t>User submits a question, expecting an answer</a:t>
            </a:r>
          </a:p>
          <a:p>
            <a:pPr marL="342900" lvl="1" indent="-342900">
              <a:buFont typeface="Arial" panose="020B0604020202020204" pitchFamily="34" charset="0"/>
              <a:buChar char="•"/>
            </a:pPr>
            <a:r>
              <a:rPr lang="en-US" dirty="0"/>
              <a:t>Service uses natural language understanding to match the question to an answer in the knowledge base</a:t>
            </a:r>
          </a:p>
          <a:p>
            <a:pPr marL="342900" lvl="1" indent="-342900">
              <a:buFont typeface="Arial" panose="020B0604020202020204" pitchFamily="34" charset="0"/>
              <a:buChar char="•"/>
            </a:pPr>
            <a:r>
              <a:rPr lang="en-US" dirty="0"/>
              <a:t>Response is a static answer to a known question</a:t>
            </a:r>
          </a:p>
          <a:p>
            <a:pPr marL="342900" lvl="1" indent="-342900">
              <a:buFont typeface="Arial" panose="020B0604020202020204" pitchFamily="34" charset="0"/>
              <a:buChar char="•"/>
            </a:pPr>
            <a:r>
              <a:rPr lang="en-US" dirty="0"/>
              <a:t>Client application presents the answer to the user</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endParaRPr lang="en-US" dirty="0"/>
          </a:p>
        </p:txBody>
      </p:sp>
      <p:sp>
        <p:nvSpPr>
          <p:cNvPr id="4" name="Content Placeholder 2">
            <a:extLst>
              <a:ext uri="{FF2B5EF4-FFF2-40B4-BE49-F238E27FC236}">
                <a16:creationId xmlns:a16="http://schemas.microsoft.com/office/drawing/2014/main" id="{12802317-1F3D-4136-A2D5-7AD8B723972D}"/>
              </a:ext>
            </a:extLst>
          </p:cNvPr>
          <p:cNvSpPr txBox="1">
            <a:spLocks/>
          </p:cNvSpPr>
          <p:nvPr/>
        </p:nvSpPr>
        <p:spPr>
          <a:xfrm>
            <a:off x="6403873" y="1517127"/>
            <a:ext cx="5247990" cy="4580741"/>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Language Understanding</a:t>
            </a:r>
          </a:p>
          <a:p>
            <a:pPr marL="342900" lvl="1" indent="-342900">
              <a:buFont typeface="Arial" panose="020B0604020202020204" pitchFamily="34" charset="0"/>
              <a:buChar char="•"/>
            </a:pPr>
            <a:r>
              <a:rPr lang="en-US" dirty="0"/>
              <a:t>User submits an utterance, expecting an appropriate response or action</a:t>
            </a:r>
          </a:p>
          <a:p>
            <a:pPr marL="342900" lvl="1" indent="-342900">
              <a:buFont typeface="Arial" panose="020B0604020202020204" pitchFamily="34" charset="0"/>
              <a:buChar char="•"/>
            </a:pPr>
            <a:r>
              <a:rPr lang="en-US" dirty="0"/>
              <a:t>Service uses natural language understanding to interpret the utterance, match it to an intent, and identify entities</a:t>
            </a:r>
          </a:p>
          <a:p>
            <a:pPr marL="342900" lvl="1" indent="-342900">
              <a:buFont typeface="Arial" panose="020B0604020202020204" pitchFamily="34" charset="0"/>
              <a:buChar char="•"/>
            </a:pPr>
            <a:r>
              <a:rPr lang="en-US" dirty="0"/>
              <a:t>Response indicates the most likely intent and referenced entities</a:t>
            </a:r>
          </a:p>
          <a:p>
            <a:pPr marL="342900" lvl="1" indent="-342900">
              <a:buFont typeface="Arial" panose="020B0604020202020204" pitchFamily="34" charset="0"/>
              <a:buChar char="•"/>
            </a:pPr>
            <a:r>
              <a:rPr lang="en-US" dirty="0"/>
              <a:t>Client application is responsible for performing appropriate action based on the detected intent</a:t>
            </a:r>
          </a:p>
          <a:p>
            <a:pPr marL="3429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27369260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CE47-5D05-447E-8D50-DAB708F99686}"/>
              </a:ext>
            </a:extLst>
          </p:cNvPr>
          <p:cNvSpPr>
            <a:spLocks noGrp="1"/>
          </p:cNvSpPr>
          <p:nvPr>
            <p:ph type="title"/>
          </p:nvPr>
        </p:nvSpPr>
        <p:spPr/>
        <p:txBody>
          <a:bodyPr/>
          <a:lstStyle/>
          <a:p>
            <a:r>
              <a:rPr lang="en-US" dirty="0"/>
              <a:t>Creating a Knowledge Base</a:t>
            </a:r>
          </a:p>
        </p:txBody>
      </p:sp>
      <p:sp>
        <p:nvSpPr>
          <p:cNvPr id="3" name="Content Placeholder 2">
            <a:extLst>
              <a:ext uri="{FF2B5EF4-FFF2-40B4-BE49-F238E27FC236}">
                <a16:creationId xmlns:a16="http://schemas.microsoft.com/office/drawing/2014/main" id="{8622D208-F330-45D6-ABFD-F779972BCE93}"/>
              </a:ext>
            </a:extLst>
          </p:cNvPr>
          <p:cNvSpPr>
            <a:spLocks noGrp="1"/>
          </p:cNvSpPr>
          <p:nvPr>
            <p:ph sz="quarter" idx="10"/>
          </p:nvPr>
        </p:nvSpPr>
        <p:spPr>
          <a:xfrm>
            <a:off x="419100" y="1456897"/>
            <a:ext cx="11340811" cy="4042132"/>
          </a:xfrm>
        </p:spPr>
        <p:txBody>
          <a:bodyPr/>
          <a:lstStyle/>
          <a:p>
            <a:r>
              <a:rPr lang="en-US" dirty="0"/>
              <a:t>Use the Language Studio portal</a:t>
            </a:r>
          </a:p>
          <a:p>
            <a:pPr marL="457200" lvl="1" indent="-457200">
              <a:buFont typeface="+mj-lt"/>
              <a:buAutoNum type="arabicPeriod"/>
            </a:pPr>
            <a:r>
              <a:rPr lang="en-US" dirty="0"/>
              <a:t>Create a </a:t>
            </a:r>
            <a:r>
              <a:rPr lang="en-US" b="1" dirty="0"/>
              <a:t>Language service </a:t>
            </a:r>
            <a:r>
              <a:rPr lang="en-US" dirty="0"/>
              <a:t>Azure resource in your Azure subscription</a:t>
            </a:r>
          </a:p>
          <a:p>
            <a:pPr marL="457200" lvl="1" indent="-457200">
              <a:buFont typeface="+mj-lt"/>
              <a:buAutoNum type="arabicPeriod"/>
            </a:pPr>
            <a:r>
              <a:rPr lang="en-US" dirty="0"/>
              <a:t>In Language Studio, connect to your resource and create a new knowledge base</a:t>
            </a:r>
          </a:p>
          <a:p>
            <a:pPr marL="457200" lvl="1" indent="-457200">
              <a:buFont typeface="+mj-lt"/>
              <a:buAutoNum type="arabicPeriod"/>
            </a:pPr>
            <a:r>
              <a:rPr lang="en-US" dirty="0"/>
              <a:t>Name the knowledge base</a:t>
            </a:r>
          </a:p>
          <a:p>
            <a:pPr marL="457200" lvl="1" indent="-457200">
              <a:buFont typeface="+mj-lt"/>
              <a:buAutoNum type="arabicPeriod"/>
            </a:pPr>
            <a:r>
              <a:rPr lang="en-US" dirty="0"/>
              <a:t>Populate the knowledge base:</a:t>
            </a:r>
          </a:p>
          <a:p>
            <a:pPr marL="914400" lvl="1" indent="-457200">
              <a:buFont typeface="Arial" panose="020B0604020202020204" pitchFamily="34" charset="0"/>
              <a:buChar char="•"/>
            </a:pPr>
            <a:r>
              <a:rPr lang="en-US" dirty="0"/>
              <a:t>Import from existing FAQ web page</a:t>
            </a:r>
          </a:p>
          <a:p>
            <a:pPr marL="914400" lvl="1" indent="-457200">
              <a:buFont typeface="Arial" panose="020B0604020202020204" pitchFamily="34" charset="0"/>
              <a:buChar char="•"/>
            </a:pPr>
            <a:r>
              <a:rPr lang="en-US" dirty="0"/>
              <a:t>Upload document files</a:t>
            </a:r>
          </a:p>
          <a:p>
            <a:pPr marL="914400" lvl="1" indent="-457200">
              <a:buFont typeface="Arial" panose="020B0604020202020204" pitchFamily="34" charset="0"/>
              <a:buChar char="•"/>
            </a:pPr>
            <a:r>
              <a:rPr lang="en-US" dirty="0"/>
              <a:t>Add pre-defined "chit-chat" pairs</a:t>
            </a:r>
          </a:p>
          <a:p>
            <a:pPr marL="457200" lvl="1" indent="-457200">
              <a:buFont typeface="+mj-lt"/>
              <a:buAutoNum type="arabicPeriod" startAt="5"/>
            </a:pPr>
            <a:r>
              <a:rPr lang="en-US" dirty="0"/>
              <a:t>Create the knowledge base and edit question and answer pairs </a:t>
            </a:r>
          </a:p>
        </p:txBody>
      </p:sp>
    </p:spTree>
    <p:extLst>
      <p:ext uri="{BB962C8B-B14F-4D97-AF65-F5344CB8AC3E}">
        <p14:creationId xmlns:p14="http://schemas.microsoft.com/office/powerpoint/2010/main" val="3215488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2A79-16E7-44FB-8FB3-E709EFD5F73E}"/>
              </a:ext>
            </a:extLst>
          </p:cNvPr>
          <p:cNvSpPr/>
          <p:nvPr/>
        </p:nvSpPr>
        <p:spPr bwMode="auto">
          <a:xfrm>
            <a:off x="264876" y="1990397"/>
            <a:ext cx="6017518" cy="264464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1BA5253-1F98-4B94-8BA7-6FD8D8D01813}"/>
              </a:ext>
            </a:extLst>
          </p:cNvPr>
          <p:cNvSpPr>
            <a:spLocks noGrp="1"/>
          </p:cNvSpPr>
          <p:nvPr>
            <p:ph type="title"/>
          </p:nvPr>
        </p:nvSpPr>
        <p:spPr/>
        <p:txBody>
          <a:bodyPr/>
          <a:lstStyle/>
          <a:p>
            <a:r>
              <a:rPr lang="en-US" dirty="0"/>
              <a:t>Multi-Turn Conversation</a:t>
            </a:r>
          </a:p>
        </p:txBody>
      </p:sp>
      <p:sp>
        <p:nvSpPr>
          <p:cNvPr id="3" name="Content Placeholder 2">
            <a:extLst>
              <a:ext uri="{FF2B5EF4-FFF2-40B4-BE49-F238E27FC236}">
                <a16:creationId xmlns:a16="http://schemas.microsoft.com/office/drawing/2014/main" id="{E5EF840E-F7C5-489B-9598-3628AA699E18}"/>
              </a:ext>
            </a:extLst>
          </p:cNvPr>
          <p:cNvSpPr>
            <a:spLocks noGrp="1"/>
          </p:cNvSpPr>
          <p:nvPr>
            <p:ph sz="quarter" idx="10"/>
          </p:nvPr>
        </p:nvSpPr>
        <p:spPr>
          <a:xfrm>
            <a:off x="480927" y="2094753"/>
            <a:ext cx="5959798" cy="2103140"/>
          </a:xfrm>
        </p:spPr>
        <p:txBody>
          <a:bodyPr/>
          <a:lstStyle/>
          <a:p>
            <a:r>
              <a:rPr lang="en-US" dirty="0"/>
              <a:t>Add follow-up prompts to define multi-turn exchanges</a:t>
            </a:r>
          </a:p>
          <a:p>
            <a:pPr marL="342900" lvl="1" indent="-342900">
              <a:buFont typeface="Arial" panose="020B0604020202020204" pitchFamily="34" charset="0"/>
              <a:buChar char="•"/>
            </a:pPr>
            <a:r>
              <a:rPr lang="en-US" dirty="0"/>
              <a:t>Can reference existing question and answer pairs</a:t>
            </a:r>
          </a:p>
          <a:p>
            <a:pPr marL="342900" lvl="1" indent="-342900">
              <a:buFont typeface="Arial" panose="020B0604020202020204" pitchFamily="34" charset="0"/>
              <a:buChar char="•"/>
            </a:pPr>
            <a:r>
              <a:rPr lang="en-US" dirty="0"/>
              <a:t>Can be restricted to follow-up responses only</a:t>
            </a:r>
          </a:p>
        </p:txBody>
      </p:sp>
      <p:sp>
        <p:nvSpPr>
          <p:cNvPr id="4" name="Speech Bubble: Rectangle 3">
            <a:extLst>
              <a:ext uri="{FF2B5EF4-FFF2-40B4-BE49-F238E27FC236}">
                <a16:creationId xmlns:a16="http://schemas.microsoft.com/office/drawing/2014/main" id="{070D490D-985B-491B-861B-26376AED6324}"/>
              </a:ext>
            </a:extLst>
          </p:cNvPr>
          <p:cNvSpPr/>
          <p:nvPr/>
        </p:nvSpPr>
        <p:spPr bwMode="auto">
          <a:xfrm>
            <a:off x="7386381" y="1407119"/>
            <a:ext cx="2425624" cy="815843"/>
          </a:xfrm>
          <a:prstGeom prst="wedgeRectCallout">
            <a:avLst>
              <a:gd name="adj1" fmla="val -77041"/>
              <a:gd name="adj2" fmla="val 105042"/>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How can I cancel a reservation?</a:t>
            </a:r>
          </a:p>
        </p:txBody>
      </p:sp>
      <p:sp>
        <p:nvSpPr>
          <p:cNvPr id="5" name="Speech Bubble: Rectangle 4">
            <a:extLst>
              <a:ext uri="{FF2B5EF4-FFF2-40B4-BE49-F238E27FC236}">
                <a16:creationId xmlns:a16="http://schemas.microsoft.com/office/drawing/2014/main" id="{15739C3A-8922-4136-8838-04E27D309FCB}"/>
              </a:ext>
            </a:extLst>
          </p:cNvPr>
          <p:cNvSpPr/>
          <p:nvPr/>
        </p:nvSpPr>
        <p:spPr bwMode="auto">
          <a:xfrm>
            <a:off x="8288917" y="2569452"/>
            <a:ext cx="2425624" cy="2065587"/>
          </a:xfrm>
          <a:prstGeom prst="wedgeRectCallout">
            <a:avLst>
              <a:gd name="adj1" fmla="val 93388"/>
              <a:gd name="adj2" fmla="val 39398"/>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Cancellation policies depend on the type of reservation</a:t>
            </a:r>
          </a:p>
        </p:txBody>
      </p:sp>
      <p:sp>
        <p:nvSpPr>
          <p:cNvPr id="6" name="Rectangle 5">
            <a:extLst>
              <a:ext uri="{FF2B5EF4-FFF2-40B4-BE49-F238E27FC236}">
                <a16:creationId xmlns:a16="http://schemas.microsoft.com/office/drawing/2014/main" id="{0135FE25-3DFF-4302-B0E9-772AFB7CC8A3}"/>
              </a:ext>
            </a:extLst>
          </p:cNvPr>
          <p:cNvSpPr/>
          <p:nvPr/>
        </p:nvSpPr>
        <p:spPr bwMode="auto">
          <a:xfrm>
            <a:off x="8387931" y="3431000"/>
            <a:ext cx="2223490" cy="492510"/>
          </a:xfrm>
          <a:prstGeom prst="rect">
            <a:avLst/>
          </a:prstGeom>
          <a:ln w="3810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2"/>
                </a:solidFill>
                <a:ea typeface="Segoe UI" pitchFamily="34" charset="0"/>
                <a:cs typeface="Segoe UI" pitchFamily="34" charset="0"/>
              </a:rPr>
              <a:t>Hotel cancellations</a:t>
            </a:r>
          </a:p>
        </p:txBody>
      </p:sp>
      <p:sp>
        <p:nvSpPr>
          <p:cNvPr id="7" name="Rectangle 6">
            <a:extLst>
              <a:ext uri="{FF2B5EF4-FFF2-40B4-BE49-F238E27FC236}">
                <a16:creationId xmlns:a16="http://schemas.microsoft.com/office/drawing/2014/main" id="{D0503689-724A-4D3F-A685-06CFB1B510DB}"/>
              </a:ext>
            </a:extLst>
          </p:cNvPr>
          <p:cNvSpPr/>
          <p:nvPr/>
        </p:nvSpPr>
        <p:spPr bwMode="auto">
          <a:xfrm>
            <a:off x="8387931" y="4049586"/>
            <a:ext cx="2223490" cy="492510"/>
          </a:xfrm>
          <a:prstGeom prst="rect">
            <a:avLst/>
          </a:prstGeom>
          <a:ln w="3810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2"/>
                </a:solidFill>
                <a:ea typeface="Segoe UI" pitchFamily="34" charset="0"/>
                <a:cs typeface="Segoe UI" pitchFamily="34" charset="0"/>
              </a:rPr>
              <a:t>Flight cancellations</a:t>
            </a:r>
          </a:p>
        </p:txBody>
      </p:sp>
      <p:sp>
        <p:nvSpPr>
          <p:cNvPr id="8" name="Speech Bubble: Rectangle 7">
            <a:extLst>
              <a:ext uri="{FF2B5EF4-FFF2-40B4-BE49-F238E27FC236}">
                <a16:creationId xmlns:a16="http://schemas.microsoft.com/office/drawing/2014/main" id="{9BFB65BD-C4CF-4968-A310-B055717B580C}"/>
              </a:ext>
            </a:extLst>
          </p:cNvPr>
          <p:cNvSpPr/>
          <p:nvPr/>
        </p:nvSpPr>
        <p:spPr bwMode="auto">
          <a:xfrm>
            <a:off x="8288917" y="4890131"/>
            <a:ext cx="2425624" cy="709148"/>
          </a:xfrm>
          <a:prstGeom prst="wedgeRectCallout">
            <a:avLst>
              <a:gd name="adj1" fmla="val 96323"/>
              <a:gd name="adj2" fmla="val 61135"/>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To cancel a flight, call 555-123 4567</a:t>
            </a:r>
          </a:p>
        </p:txBody>
      </p:sp>
      <p:cxnSp>
        <p:nvCxnSpPr>
          <p:cNvPr id="10" name="Straight Arrow Connector 9">
            <a:extLst>
              <a:ext uri="{FF2B5EF4-FFF2-40B4-BE49-F238E27FC236}">
                <a16:creationId xmlns:a16="http://schemas.microsoft.com/office/drawing/2014/main" id="{7AB85040-39E5-4FF5-A19A-B823A59BD4C5}"/>
              </a:ext>
            </a:extLst>
          </p:cNvPr>
          <p:cNvCxnSpPr>
            <a:stCxn id="7" idx="1"/>
            <a:endCxn id="8" idx="1"/>
          </p:cNvCxnSpPr>
          <p:nvPr/>
        </p:nvCxnSpPr>
        <p:spPr>
          <a:xfrm rot="10800000" flipV="1">
            <a:off x="8288917" y="4295841"/>
            <a:ext cx="99014" cy="948864"/>
          </a:xfrm>
          <a:prstGeom prst="bentConnector3">
            <a:avLst>
              <a:gd name="adj1" fmla="val 745625"/>
            </a:avLst>
          </a:prstGeom>
          <a:ln w="76200">
            <a:solidFill>
              <a:srgbClr val="4BCBEE"/>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4649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Publishing and Using a Knowledge Base</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Testing and Publishing a Knowledge Base</a:t>
            </a:r>
          </a:p>
        </p:txBody>
      </p:sp>
      <p:sp>
        <p:nvSpPr>
          <p:cNvPr id="5" name="Content Placeholder 4">
            <a:extLst>
              <a:ext uri="{FF2B5EF4-FFF2-40B4-BE49-F238E27FC236}">
                <a16:creationId xmlns:a16="http://schemas.microsoft.com/office/drawing/2014/main" id="{F4951897-6AA6-4945-B9E9-02408B358409}"/>
              </a:ext>
            </a:extLst>
          </p:cNvPr>
          <p:cNvSpPr>
            <a:spLocks noGrp="1"/>
          </p:cNvSpPr>
          <p:nvPr>
            <p:ph sz="quarter" idx="10"/>
          </p:nvPr>
        </p:nvSpPr>
        <p:spPr>
          <a:xfrm>
            <a:off x="782589" y="1644320"/>
            <a:ext cx="9627940" cy="2667397"/>
          </a:xfrm>
        </p:spPr>
        <p:txBody>
          <a:bodyPr/>
          <a:lstStyle/>
          <a:p>
            <a:r>
              <a:rPr lang="en-US" dirty="0"/>
              <a:t>Test interactively in Language Studio</a:t>
            </a:r>
          </a:p>
          <a:p>
            <a:pPr marL="342900" lvl="1" indent="-342900">
              <a:buFont typeface="Arial" panose="020B0604020202020204" pitchFamily="34" charset="0"/>
              <a:buChar char="•"/>
            </a:pPr>
            <a:r>
              <a:rPr lang="en-US" dirty="0"/>
              <a:t>Inspect results to see confidence scores</a:t>
            </a:r>
          </a:p>
          <a:p>
            <a:pPr marL="342900" lvl="1" indent="-342900">
              <a:buFont typeface="Arial" panose="020B0604020202020204" pitchFamily="34" charset="0"/>
              <a:buChar char="•"/>
            </a:pPr>
            <a:r>
              <a:rPr lang="en-US" dirty="0"/>
              <a:t>Add alternative phrases to improve scores as necessary</a:t>
            </a:r>
          </a:p>
          <a:p>
            <a:r>
              <a:rPr lang="en-US" dirty="0"/>
              <a:t>Publish the trained knowledge base</a:t>
            </a:r>
          </a:p>
          <a:p>
            <a:pPr marL="342900" lvl="1" indent="-342900">
              <a:buFont typeface="Arial" panose="020B0604020202020204" pitchFamily="34" charset="0"/>
              <a:buChar char="•"/>
            </a:pPr>
            <a:r>
              <a:rPr lang="en-US" dirty="0"/>
              <a:t>Creates an HTTP REST-based endpoint for</a:t>
            </a:r>
            <a:r>
              <a:rPr lang="en-US" b="1" dirty="0"/>
              <a:t> </a:t>
            </a:r>
            <a:r>
              <a:rPr lang="en-US" dirty="0"/>
              <a:t>client apps to consume</a:t>
            </a:r>
          </a:p>
        </p:txBody>
      </p:sp>
    </p:spTree>
    <p:extLst>
      <p:ext uri="{BB962C8B-B14F-4D97-AF65-F5344CB8AC3E}">
        <p14:creationId xmlns:p14="http://schemas.microsoft.com/office/powerpoint/2010/main" val="150242806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5200</TotalTime>
  <Words>978</Words>
  <Application>Microsoft Office PowerPoint</Application>
  <PresentationFormat>Widescreen</PresentationFormat>
  <Paragraphs>170</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Consolas</vt:lpstr>
      <vt:lpstr>Segoe UI</vt:lpstr>
      <vt:lpstr>Segoe UI Light</vt:lpstr>
      <vt:lpstr>Segoe UI Semibold</vt:lpstr>
      <vt:lpstr>Wingdings</vt:lpstr>
      <vt:lpstr>Microsoft Power Platform Template</vt:lpstr>
      <vt:lpstr>Module 6: Building a Question Answering Solution</vt:lpstr>
      <vt:lpstr> Module Agenda </vt:lpstr>
      <vt:lpstr>Lesson 1: Creating a Knowledge Base</vt:lpstr>
      <vt:lpstr>Introduction to Question Answering</vt:lpstr>
      <vt:lpstr>Question Answering vs Language Understanding</vt:lpstr>
      <vt:lpstr>Creating a Knowledge Base</vt:lpstr>
      <vt:lpstr>Multi-Turn Conversation</vt:lpstr>
      <vt:lpstr>Lesson 2: Publishing and Using a Knowledge Base</vt:lpstr>
      <vt:lpstr>Testing and Publishing a Knowledge Base</vt:lpstr>
      <vt:lpstr>Creating Client Apps</vt:lpstr>
      <vt:lpstr>Improving Question Answering Performance</vt:lpstr>
      <vt:lpstr>Creating a Question Answering Bot</vt:lpstr>
      <vt:lpstr>Lab – Create a Question Answering Solution</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Lewis Yang</cp:lastModifiedBy>
  <cp:revision>621</cp:revision>
  <dcterms:created xsi:type="dcterms:W3CDTF">2020-04-30T00:33:59Z</dcterms:created>
  <dcterms:modified xsi:type="dcterms:W3CDTF">2022-06-20T13:40:15Z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ContentTypeId">
    <vt:lpwstr>0x010100D38D393254D930438EAEFA57144E97A1</vt:lpwstr>
  </property>
  <property fmtid="{D5CDD505-2E9C-101B-9397-08002B2CF9AE}" pid="9" name="MSIP_Label_fb50d67e-2428-41a1-85f0-bee73fd61572_Enabled">
    <vt:lpwstr>true</vt:lpwstr>
  </property>
  <property fmtid="{D5CDD505-2E9C-101B-9397-08002B2CF9AE}" pid="10" name="MSIP_Label_fb50d67e-2428-41a1-85f0-bee73fd61572_SetDate">
    <vt:lpwstr>2022-06-20T13:39:45Z</vt:lpwstr>
  </property>
  <property fmtid="{D5CDD505-2E9C-101B-9397-08002B2CF9AE}" pid="11" name="MSIP_Label_fb50d67e-2428-41a1-85f0-bee73fd61572_Method">
    <vt:lpwstr>Privileged</vt:lpwstr>
  </property>
  <property fmtid="{D5CDD505-2E9C-101B-9397-08002B2CF9AE}" pid="12" name="MSIP_Label_fb50d67e-2428-41a1-85f0-bee73fd61572_Name">
    <vt:lpwstr>Public Information - no protection</vt:lpwstr>
  </property>
  <property fmtid="{D5CDD505-2E9C-101B-9397-08002B2CF9AE}" pid="13" name="MSIP_Label_fb50d67e-2428-41a1-85f0-bee73fd61572_SiteId">
    <vt:lpwstr>3e04753a-ae5b-42d4-a86d-d6f05460f9e4</vt:lpwstr>
  </property>
  <property fmtid="{D5CDD505-2E9C-101B-9397-08002B2CF9AE}" pid="14" name="MSIP_Label_fb50d67e-2428-41a1-85f0-bee73fd61572_ActionId">
    <vt:lpwstr>62c211fe-6ae6-4bad-8fa0-996fbef6cb4e</vt:lpwstr>
  </property>
  <property fmtid="{D5CDD505-2E9C-101B-9397-08002B2CF9AE}" pid="15" name="MSIP_Label_fb50d67e-2428-41a1-85f0-bee73fd61572_ContentBits">
    <vt:lpwstr>0</vt:lpwstr>
  </property>
</Properties>
</file>