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8"/>
  </p:notesMasterIdLst>
  <p:handoutMasterIdLst>
    <p:handoutMasterId r:id="rId19"/>
  </p:handoutMasterIdLst>
  <p:sldIdLst>
    <p:sldId id="1627" r:id="rId5"/>
    <p:sldId id="1778" r:id="rId6"/>
    <p:sldId id="1684" r:id="rId7"/>
    <p:sldId id="1868" r:id="rId8"/>
    <p:sldId id="1875" r:id="rId9"/>
    <p:sldId id="1874" r:id="rId10"/>
    <p:sldId id="1864" r:id="rId11"/>
    <p:sldId id="1865" r:id="rId12"/>
    <p:sldId id="1867" r:id="rId13"/>
    <p:sldId id="1866" r:id="rId14"/>
    <p:sldId id="1801" r:id="rId15"/>
    <p:sldId id="1895" r:id="rId16"/>
    <p:sldId id="1790"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100"/>
    <a:srgbClr val="243A5E"/>
    <a:srgbClr val="4BCBEE"/>
    <a:srgbClr val="1392B4"/>
    <a:srgbClr val="0B556A"/>
    <a:srgbClr val="59B4D9"/>
    <a:srgbClr val="EBEBEB"/>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03" autoAdjust="0"/>
    <p:restoredTop sz="94884" autoAdjust="0"/>
  </p:normalViewPr>
  <p:slideViewPr>
    <p:cSldViewPr snapToGrid="0">
      <p:cViewPr varScale="1">
        <p:scale>
          <a:sx n="81" d="100"/>
          <a:sy n="81" d="100"/>
        </p:scale>
        <p:origin x="60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6/29/2022 7:07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6/29/2022 7:07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12</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13</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6/29/2022 7:07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99612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95779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738967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53264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6/29/2022 7:07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42788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39"/>
            <a:ext cx="6229466" cy="2205987"/>
          </a:xfrm>
        </p:spPr>
        <p:txBody>
          <a:bodyPr/>
          <a:lstStyle/>
          <a:p>
            <a:r>
              <a:rPr lang="en-US" dirty="0">
                <a:solidFill>
                  <a:schemeClr val="tx1"/>
                </a:solidFill>
              </a:rPr>
              <a:t>Module 10:</a:t>
            </a:r>
            <a:br>
              <a:rPr lang="en-US" dirty="0">
                <a:solidFill>
                  <a:schemeClr val="tx1"/>
                </a:solidFill>
              </a:rPr>
            </a:br>
            <a:r>
              <a:rPr lang="en-US" dirty="0">
                <a:solidFill>
                  <a:schemeClr val="tx1"/>
                </a:solidFill>
              </a:rPr>
              <a:t>Detecting, Analyzing, and Recognizing Faces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Persisted Face Recognition</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651578" y="1456897"/>
            <a:ext cx="11108333" cy="5037276"/>
          </a:xfrm>
        </p:spPr>
        <p:txBody>
          <a:bodyPr/>
          <a:lstStyle/>
          <a:p>
            <a:r>
              <a:rPr lang="en-US" dirty="0"/>
              <a:t>Train a facial recognition model using face images</a:t>
            </a:r>
          </a:p>
          <a:p>
            <a:pPr marL="457200" lvl="1" indent="-457200">
              <a:buFont typeface="+mj-lt"/>
              <a:buAutoNum type="arabicPeriod"/>
            </a:pPr>
            <a:r>
              <a:rPr lang="en-US" dirty="0"/>
              <a:t>Create a </a:t>
            </a:r>
            <a:r>
              <a:rPr lang="en-US" b="1" dirty="0"/>
              <a:t>Person Group</a:t>
            </a:r>
            <a:r>
              <a:rPr lang="en-US" dirty="0"/>
              <a:t> for the people you want to identify</a:t>
            </a:r>
          </a:p>
          <a:p>
            <a:pPr marL="457200" lvl="1" indent="-457200">
              <a:buFont typeface="+mj-lt"/>
              <a:buAutoNum type="arabicPeriod"/>
            </a:pPr>
            <a:r>
              <a:rPr lang="en-US" dirty="0"/>
              <a:t>Add a </a:t>
            </a:r>
            <a:r>
              <a:rPr lang="en-US" b="1" dirty="0"/>
              <a:t>Person</a:t>
            </a:r>
            <a:r>
              <a:rPr lang="en-US" dirty="0"/>
              <a:t> for each individual</a:t>
            </a:r>
          </a:p>
          <a:p>
            <a:pPr marL="457200" lvl="1" indent="-457200">
              <a:buFont typeface="+mj-lt"/>
              <a:buAutoNum type="arabicPeriod"/>
            </a:pPr>
            <a:r>
              <a:rPr lang="en-US" dirty="0"/>
              <a:t>Add multiple detected </a:t>
            </a:r>
            <a:r>
              <a:rPr lang="en-US" b="1" dirty="0"/>
              <a:t>Faces</a:t>
            </a:r>
            <a:r>
              <a:rPr lang="en-US" dirty="0"/>
              <a:t> to each person</a:t>
            </a:r>
          </a:p>
          <a:p>
            <a:pPr marL="684213" lvl="1"/>
            <a:r>
              <a:rPr lang="en-US" sz="1800" dirty="0"/>
              <a:t>These become </a:t>
            </a:r>
            <a:r>
              <a:rPr lang="en-US" sz="1800" i="1" dirty="0"/>
              <a:t>persisted faces</a:t>
            </a:r>
            <a:endParaRPr lang="en-US" sz="1800" dirty="0"/>
          </a:p>
          <a:p>
            <a:pPr marL="457200" lvl="1" indent="-457200">
              <a:buFont typeface="+mj-lt"/>
              <a:buAutoNum type="arabicPeriod" startAt="4"/>
            </a:pPr>
            <a:r>
              <a:rPr lang="en-US" dirty="0"/>
              <a:t>Train the model</a:t>
            </a:r>
          </a:p>
          <a:p>
            <a:endParaRPr lang="en-US" dirty="0"/>
          </a:p>
          <a:p>
            <a:r>
              <a:rPr lang="en-US" dirty="0"/>
              <a:t>Use the model for facial recognition</a:t>
            </a:r>
          </a:p>
          <a:p>
            <a:pPr marL="342900" lvl="1" indent="-342900">
              <a:buFont typeface="Arial" panose="020B0604020202020204" pitchFamily="34" charset="0"/>
              <a:buChar char="•"/>
            </a:pPr>
            <a:r>
              <a:rPr lang="en-US" i="1" dirty="0"/>
              <a:t>Identify</a:t>
            </a:r>
            <a:r>
              <a:rPr lang="en-US" dirty="0"/>
              <a:t> an individual person</a:t>
            </a:r>
            <a:endParaRPr lang="en-US" i="1" dirty="0"/>
          </a:p>
          <a:p>
            <a:pPr marL="342900" lvl="1" indent="-342900">
              <a:buFont typeface="Arial" panose="020B0604020202020204" pitchFamily="34" charset="0"/>
              <a:buChar char="•"/>
            </a:pPr>
            <a:r>
              <a:rPr lang="en-US" i="1" dirty="0"/>
              <a:t>Verify</a:t>
            </a:r>
            <a:r>
              <a:rPr lang="en-US" dirty="0"/>
              <a:t> the face of an individual person</a:t>
            </a:r>
          </a:p>
          <a:p>
            <a:pPr marL="342900" lvl="1" indent="-342900">
              <a:buFont typeface="Arial" panose="020B0604020202020204" pitchFamily="34" charset="0"/>
              <a:buChar char="•"/>
            </a:pPr>
            <a:r>
              <a:rPr lang="en-US" i="1" dirty="0"/>
              <a:t>Find similar</a:t>
            </a:r>
            <a:r>
              <a:rPr lang="en-US" dirty="0"/>
              <a:t> faces to a persisted face</a:t>
            </a:r>
          </a:p>
        </p:txBody>
      </p:sp>
      <p:grpSp>
        <p:nvGrpSpPr>
          <p:cNvPr id="18" name="Group 17">
            <a:extLst>
              <a:ext uri="{FF2B5EF4-FFF2-40B4-BE49-F238E27FC236}">
                <a16:creationId xmlns:a16="http://schemas.microsoft.com/office/drawing/2014/main" id="{7151512D-3523-4545-91C5-1DEE9DC31D69}"/>
              </a:ext>
            </a:extLst>
          </p:cNvPr>
          <p:cNvGrpSpPr/>
          <p:nvPr/>
        </p:nvGrpSpPr>
        <p:grpSpPr>
          <a:xfrm>
            <a:off x="8300781" y="1456897"/>
            <a:ext cx="3546266" cy="4609411"/>
            <a:chOff x="7994156" y="1041252"/>
            <a:chExt cx="3546266" cy="4609411"/>
          </a:xfrm>
        </p:grpSpPr>
        <p:sp>
          <p:nvSpPr>
            <p:cNvPr id="16" name="Rectangle 15">
              <a:extLst>
                <a:ext uri="{FF2B5EF4-FFF2-40B4-BE49-F238E27FC236}">
                  <a16:creationId xmlns:a16="http://schemas.microsoft.com/office/drawing/2014/main" id="{F721D2DA-3634-471B-A1EB-B381F1E133DD}"/>
                </a:ext>
              </a:extLst>
            </p:cNvPr>
            <p:cNvSpPr/>
            <p:nvPr/>
          </p:nvSpPr>
          <p:spPr bwMode="auto">
            <a:xfrm>
              <a:off x="7994156" y="1120690"/>
              <a:ext cx="3546266" cy="452997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3EB5C85-A1DF-41A8-8FC8-C575C762DDC6}"/>
                </a:ext>
              </a:extLst>
            </p:cNvPr>
            <p:cNvSpPr/>
            <p:nvPr/>
          </p:nvSpPr>
          <p:spPr bwMode="auto">
            <a:xfrm>
              <a:off x="8350060" y="1713816"/>
              <a:ext cx="1341485" cy="37321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4AB7873D-E0D4-456F-85CF-4E96CAA003F5}"/>
                </a:ext>
              </a:extLst>
            </p:cNvPr>
            <p:cNvSpPr/>
            <p:nvPr/>
          </p:nvSpPr>
          <p:spPr bwMode="auto">
            <a:xfrm>
              <a:off x="9878396" y="1713816"/>
              <a:ext cx="1341485" cy="37321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Content Placeholder 8" descr="Office worker female with solid fill">
              <a:extLst>
                <a:ext uri="{FF2B5EF4-FFF2-40B4-BE49-F238E27FC236}">
                  <a16:creationId xmlns:a16="http://schemas.microsoft.com/office/drawing/2014/main" id="{A6F43925-D47E-412D-A121-5EF4D8FFF1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1021" y="2113523"/>
              <a:ext cx="1198860" cy="1198860"/>
            </a:xfrm>
            <a:prstGeom prst="rect">
              <a:avLst/>
            </a:prstGeom>
          </p:spPr>
        </p:pic>
        <p:pic>
          <p:nvPicPr>
            <p:cNvPr id="7" name="Graphic 6" descr="Office worker male with solid fill">
              <a:extLst>
                <a:ext uri="{FF2B5EF4-FFF2-40B4-BE49-F238E27FC236}">
                  <a16:creationId xmlns:a16="http://schemas.microsoft.com/office/drawing/2014/main" id="{7E4EEF5E-7DE9-4CC5-9545-40F310E376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338" y="2113523"/>
              <a:ext cx="1198860" cy="1198860"/>
            </a:xfrm>
            <a:prstGeom prst="rect">
              <a:avLst/>
            </a:prstGeom>
          </p:spPr>
        </p:pic>
        <p:pic>
          <p:nvPicPr>
            <p:cNvPr id="8" name="Graphic 7" descr="Office worker male with solid fill">
              <a:extLst>
                <a:ext uri="{FF2B5EF4-FFF2-40B4-BE49-F238E27FC236}">
                  <a16:creationId xmlns:a16="http://schemas.microsoft.com/office/drawing/2014/main" id="{F2A7A32C-B32B-4445-A858-EEAC44A68A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338" y="3180323"/>
              <a:ext cx="1198860" cy="1198860"/>
            </a:xfrm>
            <a:prstGeom prst="rect">
              <a:avLst/>
            </a:prstGeom>
          </p:spPr>
        </p:pic>
        <p:pic>
          <p:nvPicPr>
            <p:cNvPr id="9" name="Graphic 8" descr="Office worker male with solid fill">
              <a:extLst>
                <a:ext uri="{FF2B5EF4-FFF2-40B4-BE49-F238E27FC236}">
                  <a16:creationId xmlns:a16="http://schemas.microsoft.com/office/drawing/2014/main" id="{0570B00A-EA9A-493A-B747-C71F59EEC6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338" y="4247123"/>
              <a:ext cx="1198860" cy="1198860"/>
            </a:xfrm>
            <a:prstGeom prst="rect">
              <a:avLst/>
            </a:prstGeom>
          </p:spPr>
        </p:pic>
        <p:pic>
          <p:nvPicPr>
            <p:cNvPr id="10" name="Content Placeholder 8" descr="Office worker female with solid fill">
              <a:extLst>
                <a:ext uri="{FF2B5EF4-FFF2-40B4-BE49-F238E27FC236}">
                  <a16:creationId xmlns:a16="http://schemas.microsoft.com/office/drawing/2014/main" id="{8B06403C-E731-448B-899B-F71DFE885D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6294" y="3174852"/>
              <a:ext cx="1198860" cy="1198860"/>
            </a:xfrm>
            <a:prstGeom prst="rect">
              <a:avLst/>
            </a:prstGeom>
          </p:spPr>
        </p:pic>
        <p:pic>
          <p:nvPicPr>
            <p:cNvPr id="11" name="Content Placeholder 8" descr="Office worker female with solid fill">
              <a:extLst>
                <a:ext uri="{FF2B5EF4-FFF2-40B4-BE49-F238E27FC236}">
                  <a16:creationId xmlns:a16="http://schemas.microsoft.com/office/drawing/2014/main" id="{CE6EA7F8-375B-4130-AD88-D03E9E6152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567" y="4285456"/>
              <a:ext cx="1198860" cy="1198860"/>
            </a:xfrm>
            <a:prstGeom prst="rect">
              <a:avLst/>
            </a:prstGeom>
          </p:spPr>
        </p:pic>
        <p:sp>
          <p:nvSpPr>
            <p:cNvPr id="14" name="TextBox 13">
              <a:extLst>
                <a:ext uri="{FF2B5EF4-FFF2-40B4-BE49-F238E27FC236}">
                  <a16:creationId xmlns:a16="http://schemas.microsoft.com/office/drawing/2014/main" id="{FBE037FB-AE2D-47F4-85E7-054CF9DF8E9D}"/>
                </a:ext>
              </a:extLst>
            </p:cNvPr>
            <p:cNvSpPr txBox="1"/>
            <p:nvPr/>
          </p:nvSpPr>
          <p:spPr>
            <a:xfrm>
              <a:off x="10218599" y="1631488"/>
              <a:ext cx="6610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Jo</a:t>
              </a:r>
            </a:p>
          </p:txBody>
        </p:sp>
        <p:sp>
          <p:nvSpPr>
            <p:cNvPr id="15" name="TextBox 14">
              <a:extLst>
                <a:ext uri="{FF2B5EF4-FFF2-40B4-BE49-F238E27FC236}">
                  <a16:creationId xmlns:a16="http://schemas.microsoft.com/office/drawing/2014/main" id="{1B09DA5B-8767-412C-A2BA-E5BC19638010}"/>
                </a:ext>
              </a:extLst>
            </p:cNvPr>
            <p:cNvSpPr txBox="1"/>
            <p:nvPr/>
          </p:nvSpPr>
          <p:spPr>
            <a:xfrm>
              <a:off x="8570622" y="1631488"/>
              <a:ext cx="632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Jan</a:t>
              </a:r>
            </a:p>
          </p:txBody>
        </p:sp>
        <p:sp>
          <p:nvSpPr>
            <p:cNvPr id="17" name="TextBox 16">
              <a:extLst>
                <a:ext uri="{FF2B5EF4-FFF2-40B4-BE49-F238E27FC236}">
                  <a16:creationId xmlns:a16="http://schemas.microsoft.com/office/drawing/2014/main" id="{2CAA5C0A-5805-4789-9343-4A7726191FB8}"/>
                </a:ext>
              </a:extLst>
            </p:cNvPr>
            <p:cNvSpPr txBox="1"/>
            <p:nvPr/>
          </p:nvSpPr>
          <p:spPr>
            <a:xfrm>
              <a:off x="8420990" y="1041252"/>
              <a:ext cx="26925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Authorized Users</a:t>
              </a:r>
            </a:p>
          </p:txBody>
        </p:sp>
      </p:grpSp>
      <p:sp>
        <p:nvSpPr>
          <p:cNvPr id="19" name="Speech Bubble: Rectangle 18">
            <a:extLst>
              <a:ext uri="{FF2B5EF4-FFF2-40B4-BE49-F238E27FC236}">
                <a16:creationId xmlns:a16="http://schemas.microsoft.com/office/drawing/2014/main" id="{E711961A-446B-42FB-B967-FF25D80CE465}"/>
              </a:ext>
            </a:extLst>
          </p:cNvPr>
          <p:cNvSpPr/>
          <p:nvPr/>
        </p:nvSpPr>
        <p:spPr bwMode="auto">
          <a:xfrm>
            <a:off x="6223432" y="3289427"/>
            <a:ext cx="2003400" cy="510535"/>
          </a:xfrm>
          <a:prstGeom prst="wedgeRectCallout">
            <a:avLst>
              <a:gd name="adj1" fmla="val 66079"/>
              <a:gd name="adj2" fmla="val -2848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Person Group</a:t>
            </a:r>
          </a:p>
        </p:txBody>
      </p:sp>
      <p:sp>
        <p:nvSpPr>
          <p:cNvPr id="20" name="Speech Bubble: Rectangle 19">
            <a:extLst>
              <a:ext uri="{FF2B5EF4-FFF2-40B4-BE49-F238E27FC236}">
                <a16:creationId xmlns:a16="http://schemas.microsoft.com/office/drawing/2014/main" id="{D001EC33-6153-4CE3-A596-E11230055B3E}"/>
              </a:ext>
            </a:extLst>
          </p:cNvPr>
          <p:cNvSpPr/>
          <p:nvPr/>
        </p:nvSpPr>
        <p:spPr bwMode="auto">
          <a:xfrm>
            <a:off x="6549938" y="4272434"/>
            <a:ext cx="2003400" cy="510535"/>
          </a:xfrm>
          <a:prstGeom prst="wedgeRectCallout">
            <a:avLst>
              <a:gd name="adj1" fmla="val 75098"/>
              <a:gd name="adj2" fmla="val -377099"/>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Person</a:t>
            </a:r>
          </a:p>
        </p:txBody>
      </p:sp>
      <p:sp>
        <p:nvSpPr>
          <p:cNvPr id="21" name="Speech Bubble: Rectangle 20">
            <a:extLst>
              <a:ext uri="{FF2B5EF4-FFF2-40B4-BE49-F238E27FC236}">
                <a16:creationId xmlns:a16="http://schemas.microsoft.com/office/drawing/2014/main" id="{AE369748-AFEB-4E5D-A6C6-CF7E0DDB9E4A}"/>
              </a:ext>
            </a:extLst>
          </p:cNvPr>
          <p:cNvSpPr/>
          <p:nvPr/>
        </p:nvSpPr>
        <p:spPr bwMode="auto">
          <a:xfrm>
            <a:off x="6818842" y="5521384"/>
            <a:ext cx="2003400" cy="510535"/>
          </a:xfrm>
          <a:prstGeom prst="wedgeRectCallout">
            <a:avLst>
              <a:gd name="adj1" fmla="val 57607"/>
              <a:gd name="adj2" fmla="val -21515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Persisted face</a:t>
            </a: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Detect, Analyze, and Recognize Faces</a:t>
            </a:r>
          </a:p>
        </p:txBody>
      </p:sp>
      <p:sp>
        <p:nvSpPr>
          <p:cNvPr id="3" name="Text Placeholder 3">
            <a:extLst>
              <a:ext uri="{FF2B5EF4-FFF2-40B4-BE49-F238E27FC236}">
                <a16:creationId xmlns:a16="http://schemas.microsoft.com/office/drawing/2014/main" id="{6E269CED-EF8B-45F5-A3CD-D3785141681F}"/>
              </a:ext>
            </a:extLst>
          </p:cNvPr>
          <p:cNvSpPr txBox="1">
            <a:spLocks/>
          </p:cNvSpPr>
          <p:nvPr/>
        </p:nvSpPr>
        <p:spPr>
          <a:xfrm>
            <a:off x="466167" y="2063947"/>
            <a:ext cx="5435768" cy="2006600"/>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Detect faces with the </a:t>
            </a:r>
            <a:r>
              <a:rPr lang="en-US" dirty="0">
                <a:highlight>
                  <a:srgbClr val="FF00FF"/>
                </a:highlight>
              </a:rPr>
              <a:t>Computer Vision </a:t>
            </a:r>
            <a:r>
              <a:rPr lang="en-US" dirty="0"/>
              <a:t>service</a:t>
            </a:r>
          </a:p>
        </p:txBody>
      </p:sp>
      <p:sp>
        <p:nvSpPr>
          <p:cNvPr id="4" name="Text Placeholder 4">
            <a:extLst>
              <a:ext uri="{FF2B5EF4-FFF2-40B4-BE49-F238E27FC236}">
                <a16:creationId xmlns:a16="http://schemas.microsoft.com/office/drawing/2014/main" id="{A2B84371-0A9C-43E1-B604-5D6124576D01}"/>
              </a:ext>
            </a:extLst>
          </p:cNvPr>
          <p:cNvSpPr txBox="1">
            <a:spLocks/>
          </p:cNvSpPr>
          <p:nvPr/>
        </p:nvSpPr>
        <p:spPr>
          <a:xfrm>
            <a:off x="6371667" y="2063947"/>
            <a:ext cx="5435768" cy="2006600"/>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Detect, analyze, and recognize faces with the </a:t>
            </a:r>
            <a:r>
              <a:rPr lang="en-US" dirty="0">
                <a:highlight>
                  <a:srgbClr val="FFFF00"/>
                </a:highlight>
              </a:rPr>
              <a:t>Face service</a:t>
            </a:r>
          </a:p>
        </p:txBody>
      </p:sp>
      <p:grpSp>
        <p:nvGrpSpPr>
          <p:cNvPr id="5" name="Group 4" descr="Icon of three dots and outward pointing chevrons on left and right">
            <a:extLst>
              <a:ext uri="{FF2B5EF4-FFF2-40B4-BE49-F238E27FC236}">
                <a16:creationId xmlns:a16="http://schemas.microsoft.com/office/drawing/2014/main" id="{7D1CB07B-051F-4DB8-90B3-99EDE0821B25}"/>
              </a:ext>
            </a:extLst>
          </p:cNvPr>
          <p:cNvGrpSpPr/>
          <p:nvPr/>
        </p:nvGrpSpPr>
        <p:grpSpPr>
          <a:xfrm>
            <a:off x="5199803" y="3368315"/>
            <a:ext cx="702132" cy="702232"/>
            <a:chOff x="3088645" y="5729498"/>
            <a:chExt cx="648328" cy="648420"/>
          </a:xfrm>
        </p:grpSpPr>
        <p:grpSp>
          <p:nvGrpSpPr>
            <p:cNvPr id="6" name="Group 5">
              <a:extLst>
                <a:ext uri="{FF2B5EF4-FFF2-40B4-BE49-F238E27FC236}">
                  <a16:creationId xmlns:a16="http://schemas.microsoft.com/office/drawing/2014/main" id="{1D12E9B4-1A6B-4500-94D1-E736C034BFF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F3EF60B0-A7FE-4AB4-ADBE-A59285FB7A2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09F8C6A5-4419-4B58-BC55-287A6E45538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dots and outward pointing chevrons on left and right">
              <a:extLst>
                <a:ext uri="{FF2B5EF4-FFF2-40B4-BE49-F238E27FC236}">
                  <a16:creationId xmlns:a16="http://schemas.microsoft.com/office/drawing/2014/main" id="{AFA6726A-6C02-4488-8412-9792CFFE0CBB}"/>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10" name="Group 9" descr="Icon of three dots and outward pointing chevrons on left and right">
            <a:extLst>
              <a:ext uri="{FF2B5EF4-FFF2-40B4-BE49-F238E27FC236}">
                <a16:creationId xmlns:a16="http://schemas.microsoft.com/office/drawing/2014/main" id="{F157198D-0E71-4DA6-96EA-9D5050597F8A}"/>
              </a:ext>
            </a:extLst>
          </p:cNvPr>
          <p:cNvGrpSpPr/>
          <p:nvPr/>
        </p:nvGrpSpPr>
        <p:grpSpPr>
          <a:xfrm>
            <a:off x="11105303" y="3368315"/>
            <a:ext cx="702132" cy="702232"/>
            <a:chOff x="3088645" y="5729498"/>
            <a:chExt cx="648328" cy="648420"/>
          </a:xfrm>
        </p:grpSpPr>
        <p:grpSp>
          <p:nvGrpSpPr>
            <p:cNvPr id="11" name="Group 10">
              <a:extLst>
                <a:ext uri="{FF2B5EF4-FFF2-40B4-BE49-F238E27FC236}">
                  <a16:creationId xmlns:a16="http://schemas.microsoft.com/office/drawing/2014/main" id="{ED7A5C8F-A6F8-425B-A876-975D927B876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3" name="Freeform 5">
                <a:extLst>
                  <a:ext uri="{FF2B5EF4-FFF2-40B4-BE49-F238E27FC236}">
                    <a16:creationId xmlns:a16="http://schemas.microsoft.com/office/drawing/2014/main" id="{5DD11AB2-1516-4988-8243-FFC4ADD529C8}"/>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8886B38D-13D9-422B-9101-B558DB52954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three dots and outward pointing chevrons on left and right">
              <a:extLst>
                <a:ext uri="{FF2B5EF4-FFF2-40B4-BE49-F238E27FC236}">
                  <a16:creationId xmlns:a16="http://schemas.microsoft.com/office/drawing/2014/main" id="{16DC9E89-2E43-44D5-B73E-A76252AB4817}"/>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434843"/>
            <a:ext cx="10554536" cy="141530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Which of the following facial features can the Computer Vision service predict?</a:t>
            </a:r>
          </a:p>
          <a:p>
            <a:pPr marL="288925" indent="-288925" defTabSz="932742">
              <a:spcBef>
                <a:spcPts val="300"/>
              </a:spcBef>
              <a:spcAft>
                <a:spcPts val="600"/>
              </a:spcAft>
              <a:buSzTx/>
              <a:buFont typeface="Wingdings" panose="05000000000000000000" pitchFamily="2" charset="2"/>
              <a:buChar char="q"/>
              <a:defRPr/>
            </a:pPr>
            <a:r>
              <a:rPr lang="en-US" sz="1400" dirty="0"/>
              <a:t>Age</a:t>
            </a:r>
          </a:p>
          <a:p>
            <a:pPr marL="288925" indent="-288925" defTabSz="932742">
              <a:spcBef>
                <a:spcPts val="300"/>
              </a:spcBef>
              <a:spcAft>
                <a:spcPts val="600"/>
              </a:spcAft>
              <a:buSzTx/>
              <a:buFont typeface="Wingdings" panose="05000000000000000000" pitchFamily="2" charset="2"/>
              <a:buChar char="q"/>
              <a:defRPr/>
            </a:pPr>
            <a:r>
              <a:rPr lang="en-US" sz="1400" dirty="0"/>
              <a:t>Type of eye-classes</a:t>
            </a:r>
          </a:p>
          <a:p>
            <a:pPr marL="288925" indent="-288925" defTabSz="932742">
              <a:spcBef>
                <a:spcPts val="300"/>
              </a:spcBef>
              <a:spcAft>
                <a:spcPts val="600"/>
              </a:spcAft>
              <a:buSzTx/>
              <a:buFont typeface="Wingdings" panose="05000000000000000000" pitchFamily="2" charset="2"/>
              <a:buChar char="q"/>
              <a:defRPr/>
            </a:pPr>
            <a:r>
              <a:rPr lang="en-US" sz="1400" dirty="0"/>
              <a:t>Hair color</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14768" y="179264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need to create a facial recognition solution that can identify named employees. Which service should you use?</a:t>
            </a:r>
          </a:p>
          <a:p>
            <a:pPr marL="288925" indent="-288925">
              <a:spcBef>
                <a:spcPts val="300"/>
              </a:spcBef>
              <a:spcAft>
                <a:spcPts val="600"/>
              </a:spcAft>
              <a:buFont typeface="Wingdings" panose="05000000000000000000" pitchFamily="2" charset="2"/>
              <a:buChar char="q"/>
              <a:defRPr/>
            </a:pPr>
            <a:r>
              <a:rPr lang="en-US" sz="1400" dirty="0"/>
              <a:t>Computer Vision</a:t>
            </a:r>
          </a:p>
          <a:p>
            <a:pPr marL="288925" indent="-288925">
              <a:spcBef>
                <a:spcPts val="300"/>
              </a:spcBef>
              <a:spcAft>
                <a:spcPts val="600"/>
              </a:spcAft>
              <a:buFont typeface="Wingdings" panose="05000000000000000000" pitchFamily="2" charset="2"/>
              <a:buChar char="q"/>
              <a:defRPr/>
            </a:pPr>
            <a:r>
              <a:rPr lang="en-US" sz="1400" dirty="0"/>
              <a:t>Personalizer</a:t>
            </a:r>
          </a:p>
          <a:p>
            <a:pPr marL="288925" indent="-288925">
              <a:spcBef>
                <a:spcPts val="300"/>
              </a:spcBef>
              <a:spcAft>
                <a:spcPts val="600"/>
              </a:spcAft>
              <a:buFont typeface="Wingdings" panose="05000000000000000000" pitchFamily="2" charset="2"/>
              <a:buChar char="q"/>
              <a:defRPr/>
            </a:pPr>
            <a:r>
              <a:rPr lang="en-US" sz="1400" dirty="0"/>
              <a:t>Face</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3796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692" y="1286214"/>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need to verify that the person in a photo taken at hospital reception is the same person in a photo taken at a ward entrance ten minutes later. What should you do?</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Create a People Group and add a person for every hospital visitor with multiple photographs to train a facial recognition model.</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Verify the face in the ward photo by comparing it to the detected face ID from the reception photo.</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Compare the Age, head pose, and hair color for the faces in the reception and ward photo's.</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7907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Detecting Faces with the </a:t>
            </a:r>
            <a:r>
              <a:rPr lang="en-US" sz="2400" b="1" dirty="0"/>
              <a:t>Computer Vision </a:t>
            </a:r>
            <a:r>
              <a:rPr lang="en-US" sz="2400" dirty="0"/>
              <a:t>Service</a:t>
            </a:r>
          </a:p>
        </p:txBody>
      </p:sp>
      <p:sp>
        <p:nvSpPr>
          <p:cNvPr id="2" name="Text Placeholder 1"/>
          <p:cNvSpPr>
            <a:spLocks noGrp="1"/>
          </p:cNvSpPr>
          <p:nvPr>
            <p:ph type="body" sz="quarter" idx="15"/>
          </p:nvPr>
        </p:nvSpPr>
        <p:spPr/>
        <p:txBody>
          <a:bodyPr/>
          <a:lstStyle/>
          <a:p>
            <a:pPr lvl="1"/>
            <a:r>
              <a:rPr lang="en-US" sz="2400" dirty="0"/>
              <a:t>Using the </a:t>
            </a:r>
            <a:r>
              <a:rPr lang="en-US" sz="2400" b="1" dirty="0"/>
              <a:t>Face</a:t>
            </a:r>
            <a:r>
              <a:rPr lang="en-US" sz="2400" dirty="0"/>
              <a:t> Service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Detecting Faces with the Computer Vision Service</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357B0ED-9623-4247-A9C9-5FA26D5E6BC7}"/>
              </a:ext>
            </a:extLst>
          </p:cNvPr>
          <p:cNvSpPr/>
          <p:nvPr/>
        </p:nvSpPr>
        <p:spPr bwMode="auto">
          <a:xfrm>
            <a:off x="8747854" y="4626488"/>
            <a:ext cx="914400" cy="914400"/>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49739324-226F-497C-9DAD-984B5EB71681}"/>
              </a:ext>
            </a:extLst>
          </p:cNvPr>
          <p:cNvSpPr>
            <a:spLocks noGrp="1"/>
          </p:cNvSpPr>
          <p:nvPr>
            <p:ph type="title"/>
          </p:nvPr>
        </p:nvSpPr>
        <p:spPr/>
        <p:txBody>
          <a:bodyPr/>
          <a:lstStyle/>
          <a:p>
            <a:r>
              <a:rPr lang="en-US" dirty="0"/>
              <a:t>Options for Face Detection, Analysis, and Recognition</a:t>
            </a:r>
          </a:p>
        </p:txBody>
      </p:sp>
      <p:pic>
        <p:nvPicPr>
          <p:cNvPr id="9" name="Content Placeholder 8" descr="Office worker female with solid fill">
            <a:extLst>
              <a:ext uri="{FF2B5EF4-FFF2-40B4-BE49-F238E27FC236}">
                <a16:creationId xmlns:a16="http://schemas.microsoft.com/office/drawing/2014/main" id="{1CAB5041-8045-4BE4-9B06-CADEC67C998E}"/>
              </a:ext>
            </a:extLst>
          </p:cNvPr>
          <p:cNvPicPr>
            <a:picLocks noGrp="1" noChangeAspect="1"/>
          </p:cNvPicPr>
          <p:nvPr>
            <p:ph sz="quarter" idx="10"/>
          </p:nvPr>
        </p:nvPicPr>
        <p:blipFill>
          <a:blip r:embed="rId3">
            <a:extLst>
              <a:ext uri="{96DAC541-7B7A-43D3-8B79-37D633B846F1}">
                <asvg:svgBlip xmlns:asvg="http://schemas.microsoft.com/office/drawing/2016/SVG/main" r:embed="rId4"/>
              </a:ext>
            </a:extLst>
          </a:blip>
          <a:stretch>
            <a:fillRect/>
          </a:stretch>
        </p:blipFill>
        <p:spPr>
          <a:xfrm>
            <a:off x="8747854" y="4626488"/>
            <a:ext cx="914400" cy="914400"/>
          </a:xfrm>
        </p:spPr>
      </p:pic>
      <p:cxnSp>
        <p:nvCxnSpPr>
          <p:cNvPr id="5" name="Straight Arrow Connector 4">
            <a:extLst>
              <a:ext uri="{FF2B5EF4-FFF2-40B4-BE49-F238E27FC236}">
                <a16:creationId xmlns:a16="http://schemas.microsoft.com/office/drawing/2014/main" id="{DCE280EE-C758-49D5-AEC8-D18C35AD6586}"/>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9946AE4A-880D-4788-B823-DB1B75530F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65053" y="2932833"/>
            <a:ext cx="1680003" cy="992334"/>
          </a:xfrm>
          <a:prstGeom prst="rect">
            <a:avLst/>
          </a:prstGeom>
        </p:spPr>
      </p:pic>
      <p:sp>
        <p:nvSpPr>
          <p:cNvPr id="12" name="Rectangle 11">
            <a:extLst>
              <a:ext uri="{FF2B5EF4-FFF2-40B4-BE49-F238E27FC236}">
                <a16:creationId xmlns:a16="http://schemas.microsoft.com/office/drawing/2014/main" id="{437C11E4-07F4-4C1F-B206-8D94187EDFA9}"/>
              </a:ext>
            </a:extLst>
          </p:cNvPr>
          <p:cNvSpPr/>
          <p:nvPr/>
        </p:nvSpPr>
        <p:spPr bwMode="auto">
          <a:xfrm>
            <a:off x="7586146" y="1891672"/>
            <a:ext cx="914400" cy="914400"/>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Content Placeholder 8" descr="Office worker female with solid fill">
            <a:extLst>
              <a:ext uri="{FF2B5EF4-FFF2-40B4-BE49-F238E27FC236}">
                <a16:creationId xmlns:a16="http://schemas.microsoft.com/office/drawing/2014/main" id="{5243BA47-2A53-4EE3-A26F-F42C36F67B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6146" y="1891672"/>
            <a:ext cx="914400" cy="914400"/>
          </a:xfrm>
          <a:prstGeom prst="rect">
            <a:avLst/>
          </a:prstGeom>
        </p:spPr>
      </p:pic>
      <p:sp>
        <p:nvSpPr>
          <p:cNvPr id="14" name="Rectangle 13">
            <a:extLst>
              <a:ext uri="{FF2B5EF4-FFF2-40B4-BE49-F238E27FC236}">
                <a16:creationId xmlns:a16="http://schemas.microsoft.com/office/drawing/2014/main" id="{EEB81380-99B3-4F0D-8FF7-C9533FEE85C4}"/>
              </a:ext>
            </a:extLst>
          </p:cNvPr>
          <p:cNvSpPr/>
          <p:nvPr/>
        </p:nvSpPr>
        <p:spPr bwMode="auto">
          <a:xfrm>
            <a:off x="7901072" y="2036867"/>
            <a:ext cx="295675" cy="323052"/>
          </a:xfrm>
          <a:prstGeom prst="rect">
            <a:avLst/>
          </a:prstGeom>
          <a:noFill/>
          <a:ln w="28575">
            <a:solidFill>
              <a:srgbClr val="FF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76C653EE-4824-40DE-9FED-C27436533CC5}"/>
              </a:ext>
            </a:extLst>
          </p:cNvPr>
          <p:cNvCxnSpPr>
            <a:cxnSpLocks/>
            <a:stCxn id="7" idx="1"/>
            <a:endCxn id="13" idx="2"/>
          </p:cNvCxnSpPr>
          <p:nvPr/>
        </p:nvCxnSpPr>
        <p:spPr>
          <a:xfrm rot="10800000">
            <a:off x="8043347" y="2806072"/>
            <a:ext cx="321707" cy="622928"/>
          </a:xfrm>
          <a:prstGeom prst="bentConnector2">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8CBB730-7B5B-4D25-8EF6-843C5C566E6B}"/>
              </a:ext>
            </a:extLst>
          </p:cNvPr>
          <p:cNvSpPr/>
          <p:nvPr/>
        </p:nvSpPr>
        <p:spPr bwMode="auto">
          <a:xfrm>
            <a:off x="9945152" y="1891672"/>
            <a:ext cx="914400" cy="914400"/>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Content Placeholder 8" descr="Office worker female with solid fill">
            <a:extLst>
              <a:ext uri="{FF2B5EF4-FFF2-40B4-BE49-F238E27FC236}">
                <a16:creationId xmlns:a16="http://schemas.microsoft.com/office/drawing/2014/main" id="{B81BCEB3-5CDC-4225-B293-FF765B0E11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45152" y="1891672"/>
            <a:ext cx="914400" cy="914400"/>
          </a:xfrm>
          <a:prstGeom prst="rect">
            <a:avLst/>
          </a:prstGeom>
        </p:spPr>
      </p:pic>
      <p:sp>
        <p:nvSpPr>
          <p:cNvPr id="23" name="Rectangle 22">
            <a:extLst>
              <a:ext uri="{FF2B5EF4-FFF2-40B4-BE49-F238E27FC236}">
                <a16:creationId xmlns:a16="http://schemas.microsoft.com/office/drawing/2014/main" id="{398DCA3B-2263-4A78-B8D8-E47ED0F3E4AB}"/>
              </a:ext>
            </a:extLst>
          </p:cNvPr>
          <p:cNvSpPr/>
          <p:nvPr/>
        </p:nvSpPr>
        <p:spPr bwMode="auto">
          <a:xfrm>
            <a:off x="10260078" y="2036867"/>
            <a:ext cx="295675" cy="323052"/>
          </a:xfrm>
          <a:prstGeom prst="rect">
            <a:avLst/>
          </a:prstGeom>
          <a:noFill/>
          <a:ln w="28575">
            <a:solidFill>
              <a:srgbClr val="FF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Arrow Connector 14">
            <a:extLst>
              <a:ext uri="{FF2B5EF4-FFF2-40B4-BE49-F238E27FC236}">
                <a16:creationId xmlns:a16="http://schemas.microsoft.com/office/drawing/2014/main" id="{EE288C0E-4ACE-4F56-B7F3-780C8EEAF33C}"/>
              </a:ext>
            </a:extLst>
          </p:cNvPr>
          <p:cNvCxnSpPr>
            <a:cxnSpLocks/>
            <a:stCxn id="7" idx="3"/>
            <a:endCxn id="22" idx="2"/>
          </p:cNvCxnSpPr>
          <p:nvPr/>
        </p:nvCxnSpPr>
        <p:spPr>
          <a:xfrm flipV="1">
            <a:off x="10045056" y="2806072"/>
            <a:ext cx="357296" cy="622928"/>
          </a:xfrm>
          <a:prstGeom prst="bentConnector2">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6A0109B-DA1E-45E3-8EF8-25EBD16B8BE7}"/>
              </a:ext>
            </a:extLst>
          </p:cNvPr>
          <p:cNvSpPr txBox="1"/>
          <p:nvPr/>
        </p:nvSpPr>
        <p:spPr>
          <a:xfrm>
            <a:off x="7205702" y="3358088"/>
            <a:ext cx="1294844"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Computer Vision</a:t>
            </a:r>
          </a:p>
        </p:txBody>
      </p:sp>
      <p:sp>
        <p:nvSpPr>
          <p:cNvPr id="28" name="TextBox 27">
            <a:extLst>
              <a:ext uri="{FF2B5EF4-FFF2-40B4-BE49-F238E27FC236}">
                <a16:creationId xmlns:a16="http://schemas.microsoft.com/office/drawing/2014/main" id="{58BFA004-502B-4C8F-8381-6BDF6D628A90}"/>
              </a:ext>
            </a:extLst>
          </p:cNvPr>
          <p:cNvSpPr txBox="1"/>
          <p:nvPr/>
        </p:nvSpPr>
        <p:spPr>
          <a:xfrm>
            <a:off x="10110525" y="3358087"/>
            <a:ext cx="76886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Face</a:t>
            </a:r>
          </a:p>
        </p:txBody>
      </p:sp>
      <p:sp>
        <p:nvSpPr>
          <p:cNvPr id="29" name="TextBox 28">
            <a:extLst>
              <a:ext uri="{FF2B5EF4-FFF2-40B4-BE49-F238E27FC236}">
                <a16:creationId xmlns:a16="http://schemas.microsoft.com/office/drawing/2014/main" id="{75E74205-9232-4C39-860A-B05EEAF56700}"/>
              </a:ext>
            </a:extLst>
          </p:cNvPr>
          <p:cNvSpPr txBox="1"/>
          <p:nvPr/>
        </p:nvSpPr>
        <p:spPr>
          <a:xfrm>
            <a:off x="6564298" y="1858668"/>
            <a:ext cx="1032975" cy="8156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Age</a:t>
            </a:r>
          </a:p>
          <a:p>
            <a:pPr>
              <a:lnSpc>
                <a:spcPct val="90000"/>
              </a:lnSpc>
              <a:spcAft>
                <a:spcPts val="600"/>
              </a:spcAft>
            </a:pPr>
            <a:r>
              <a:rPr lang="en-US" sz="1400" dirty="0">
                <a:gradFill>
                  <a:gsLst>
                    <a:gs pos="2917">
                      <a:schemeClr val="tx1"/>
                    </a:gs>
                    <a:gs pos="30000">
                      <a:schemeClr val="tx1"/>
                    </a:gs>
                  </a:gsLst>
                  <a:lin ang="5400000" scaled="0"/>
                </a:gradFill>
              </a:rPr>
              <a:t>Gender</a:t>
            </a:r>
          </a:p>
        </p:txBody>
      </p:sp>
      <p:cxnSp>
        <p:nvCxnSpPr>
          <p:cNvPr id="31" name="Straight Arrow Connector 30">
            <a:extLst>
              <a:ext uri="{FF2B5EF4-FFF2-40B4-BE49-F238E27FC236}">
                <a16:creationId xmlns:a16="http://schemas.microsoft.com/office/drawing/2014/main" id="{335C5A09-780C-4027-B5A8-865FFA5054C0}"/>
              </a:ext>
            </a:extLst>
          </p:cNvPr>
          <p:cNvCxnSpPr>
            <a:cxnSpLocks/>
            <a:endCxn id="14" idx="1"/>
          </p:cNvCxnSpPr>
          <p:nvPr/>
        </p:nvCxnSpPr>
        <p:spPr>
          <a:xfrm flipV="1">
            <a:off x="7205702" y="2198393"/>
            <a:ext cx="695370" cy="17725"/>
          </a:xfrm>
          <a:prstGeom prst="straightConnector1">
            <a:avLst/>
          </a:prstGeom>
          <a:ln w="38100">
            <a:solidFill>
              <a:srgbClr val="FF00FF"/>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08F791-D819-4C0D-AEF9-13924236D7F2}"/>
              </a:ext>
            </a:extLst>
          </p:cNvPr>
          <p:cNvSpPr txBox="1"/>
          <p:nvPr/>
        </p:nvSpPr>
        <p:spPr>
          <a:xfrm>
            <a:off x="10959456" y="1651646"/>
            <a:ext cx="1387682" cy="1843582"/>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Features</a:t>
            </a:r>
          </a:p>
          <a:p>
            <a:pPr>
              <a:lnSpc>
                <a:spcPct val="90000"/>
              </a:lnSpc>
              <a:spcAft>
                <a:spcPts val="600"/>
              </a:spcAft>
            </a:pPr>
            <a:r>
              <a:rPr lang="en-US" sz="1400" dirty="0">
                <a:gradFill>
                  <a:gsLst>
                    <a:gs pos="2917">
                      <a:schemeClr val="tx1"/>
                    </a:gs>
                    <a:gs pos="30000">
                      <a:schemeClr val="tx1"/>
                    </a:gs>
                  </a:gsLst>
                  <a:lin ang="5400000" scaled="0"/>
                </a:gradFill>
              </a:rPr>
              <a:t>Emotions</a:t>
            </a:r>
          </a:p>
          <a:p>
            <a:pPr>
              <a:lnSpc>
                <a:spcPct val="90000"/>
              </a:lnSpc>
              <a:spcAft>
                <a:spcPts val="600"/>
              </a:spcAft>
            </a:pPr>
            <a:r>
              <a:rPr lang="en-US" sz="1400" dirty="0">
                <a:gradFill>
                  <a:gsLst>
                    <a:gs pos="2917">
                      <a:schemeClr val="tx1"/>
                    </a:gs>
                    <a:gs pos="30000">
                      <a:schemeClr val="tx1"/>
                    </a:gs>
                  </a:gsLst>
                  <a:lin ang="5400000" scaled="0"/>
                </a:gradFill>
              </a:rPr>
              <a:t>Head pose</a:t>
            </a:r>
          </a:p>
          <a:p>
            <a:pPr>
              <a:lnSpc>
                <a:spcPct val="90000"/>
              </a:lnSpc>
              <a:spcAft>
                <a:spcPts val="600"/>
              </a:spcAft>
            </a:pPr>
            <a:r>
              <a:rPr lang="en-US" sz="1400" dirty="0">
                <a:gradFill>
                  <a:gsLst>
                    <a:gs pos="2917">
                      <a:schemeClr val="tx1"/>
                    </a:gs>
                    <a:gs pos="30000">
                      <a:schemeClr val="tx1"/>
                    </a:gs>
                  </a:gsLst>
                  <a:lin ang="5400000" scaled="0"/>
                </a:gradFill>
              </a:rPr>
              <a:t>Verification</a:t>
            </a:r>
          </a:p>
          <a:p>
            <a:pPr>
              <a:lnSpc>
                <a:spcPct val="90000"/>
              </a:lnSpc>
              <a:spcAft>
                <a:spcPts val="600"/>
              </a:spcAft>
            </a:pPr>
            <a:r>
              <a:rPr lang="en-US" sz="1400" dirty="0">
                <a:gradFill>
                  <a:gsLst>
                    <a:gs pos="2917">
                      <a:schemeClr val="tx1"/>
                    </a:gs>
                    <a:gs pos="30000">
                      <a:schemeClr val="tx1"/>
                    </a:gs>
                  </a:gsLst>
                  <a:lin ang="5400000" scaled="0"/>
                </a:gradFill>
              </a:rPr>
              <a:t>Recognition</a:t>
            </a:r>
          </a:p>
          <a:p>
            <a:pPr>
              <a:lnSpc>
                <a:spcPct val="90000"/>
              </a:lnSpc>
              <a:spcAft>
                <a:spcPts val="600"/>
              </a:spcAft>
            </a:pPr>
            <a:endParaRPr lang="en-US" sz="1400" dirty="0">
              <a:gradFill>
                <a:gsLst>
                  <a:gs pos="2917">
                    <a:schemeClr val="tx1"/>
                  </a:gs>
                  <a:gs pos="30000">
                    <a:schemeClr val="tx1"/>
                  </a:gs>
                </a:gsLst>
                <a:lin ang="5400000" scaled="0"/>
              </a:gradFill>
            </a:endParaRPr>
          </a:p>
        </p:txBody>
      </p:sp>
      <p:cxnSp>
        <p:nvCxnSpPr>
          <p:cNvPr id="34" name="Straight Arrow Connector 33">
            <a:extLst>
              <a:ext uri="{FF2B5EF4-FFF2-40B4-BE49-F238E27FC236}">
                <a16:creationId xmlns:a16="http://schemas.microsoft.com/office/drawing/2014/main" id="{0311710E-7353-416D-B2C0-3596C8DC1829}"/>
              </a:ext>
            </a:extLst>
          </p:cNvPr>
          <p:cNvCxnSpPr>
            <a:cxnSpLocks/>
            <a:endCxn id="23" idx="3"/>
          </p:cNvCxnSpPr>
          <p:nvPr/>
        </p:nvCxnSpPr>
        <p:spPr>
          <a:xfrm flipH="1">
            <a:off x="10555753" y="2198393"/>
            <a:ext cx="537507" cy="0"/>
          </a:xfrm>
          <a:prstGeom prst="straightConnector1">
            <a:avLst/>
          </a:prstGeom>
          <a:ln w="38100">
            <a:solidFill>
              <a:srgbClr val="FF00FF"/>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865558C-59CF-4DDC-A2A2-581212475476}"/>
              </a:ext>
            </a:extLst>
          </p:cNvPr>
          <p:cNvSpPr/>
          <p:nvPr/>
        </p:nvSpPr>
        <p:spPr>
          <a:xfrm>
            <a:off x="425823" y="1269984"/>
            <a:ext cx="6151122" cy="5210335"/>
          </a:xfrm>
          <a:prstGeom prst="rect">
            <a:avLst/>
          </a:prstGeom>
          <a:solidFill>
            <a:schemeClr val="bg1">
              <a:lumMod val="95000"/>
            </a:schemeClr>
          </a:solidFill>
        </p:spPr>
        <p:txBody>
          <a:bodyPr wrap="square" numCol="1">
            <a:noAutofit/>
          </a:bodyPr>
          <a:lstStyle/>
          <a:p>
            <a:pPr marL="285750" indent="-285750">
              <a:buFont typeface="Arial" panose="020B0604020202020204" pitchFamily="34" charset="0"/>
              <a:buChar char="•"/>
            </a:pPr>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Computer Vision Service</a:t>
            </a:r>
          </a:p>
          <a:p>
            <a:pPr marL="742933" lvl="1" indent="-285750">
              <a:buFont typeface="Arial" panose="020B0604020202020204" pitchFamily="34" charset="0"/>
              <a:buChar char="•"/>
            </a:pPr>
            <a:r>
              <a:rPr lang="en-US" sz="2000" dirty="0">
                <a:solidFill>
                  <a:srgbClr val="1A1A1A"/>
                </a:solidFill>
              </a:rPr>
              <a:t>Face detection</a:t>
            </a:r>
          </a:p>
          <a:p>
            <a:pPr marL="742933" lvl="1" indent="-285750">
              <a:buFont typeface="Arial" panose="020B0604020202020204" pitchFamily="34" charset="0"/>
              <a:buChar char="•"/>
            </a:pPr>
            <a:r>
              <a:rPr lang="en-US" sz="2000" dirty="0">
                <a:solidFill>
                  <a:srgbClr val="1A1A1A"/>
                </a:solidFill>
              </a:rPr>
              <a:t>Limited facial feature analysis:</a:t>
            </a:r>
          </a:p>
          <a:p>
            <a:pPr marL="285750" indent="-285750">
              <a:buFont typeface="Arial" panose="020B0604020202020204" pitchFamily="34" charset="0"/>
              <a:buChar char="•"/>
            </a:pPr>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Face Service</a:t>
            </a:r>
          </a:p>
          <a:p>
            <a:pPr marL="742933" lvl="1" indent="-285750">
              <a:buFont typeface="Arial" panose="020B0604020202020204" pitchFamily="34" charset="0"/>
              <a:buChar char="•"/>
            </a:pPr>
            <a:r>
              <a:rPr lang="en-US" sz="2000" dirty="0">
                <a:solidFill>
                  <a:srgbClr val="1A1A1A"/>
                </a:solidFill>
              </a:rPr>
              <a:t>Face detection</a:t>
            </a:r>
          </a:p>
          <a:p>
            <a:pPr marL="742933" lvl="1" indent="-285750">
              <a:buFont typeface="Arial" panose="020B0604020202020204" pitchFamily="34" charset="0"/>
              <a:buChar char="•"/>
            </a:pPr>
            <a:r>
              <a:rPr lang="en-US" sz="2000" dirty="0">
                <a:solidFill>
                  <a:srgbClr val="1A1A1A"/>
                </a:solidFill>
              </a:rPr>
              <a:t>Comprehensive facial feature analysis</a:t>
            </a:r>
          </a:p>
          <a:p>
            <a:pPr marL="742933" lvl="1" indent="-285750">
              <a:buFont typeface="Arial" panose="020B0604020202020204" pitchFamily="34" charset="0"/>
              <a:buChar char="•"/>
            </a:pPr>
            <a:r>
              <a:rPr lang="en-US" sz="2000" dirty="0">
                <a:solidFill>
                  <a:srgbClr val="1A1A1A"/>
                </a:solidFill>
              </a:rPr>
              <a:t>Face comparison and verification</a:t>
            </a:r>
          </a:p>
          <a:p>
            <a:pPr marL="742933" lvl="1" indent="-285750">
              <a:buFont typeface="Arial" panose="020B0604020202020204" pitchFamily="34" charset="0"/>
              <a:buChar char="•"/>
            </a:pPr>
            <a:r>
              <a:rPr lang="en-US" sz="2000" dirty="0">
                <a:solidFill>
                  <a:srgbClr val="1A1A1A"/>
                </a:solidFill>
              </a:rPr>
              <a:t>Facial recognition</a:t>
            </a:r>
          </a:p>
          <a:p>
            <a:pPr marL="742933" lvl="1" indent="-285750">
              <a:buFont typeface="Arial" panose="020B0604020202020204" pitchFamily="34" charset="0"/>
              <a:buChar char="•"/>
            </a:pPr>
            <a:endParaRPr lang="en-US" sz="2400" dirty="0">
              <a:solidFill>
                <a:srgbClr val="1A1A1A"/>
              </a:solidFill>
            </a:endParaRPr>
          </a:p>
        </p:txBody>
      </p:sp>
    </p:spTree>
    <p:extLst>
      <p:ext uri="{BB962C8B-B14F-4D97-AF65-F5344CB8AC3E}">
        <p14:creationId xmlns:p14="http://schemas.microsoft.com/office/powerpoint/2010/main" val="4151425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A5C1-B85E-4923-BB51-56A59960F2E3}"/>
              </a:ext>
            </a:extLst>
          </p:cNvPr>
          <p:cNvSpPr>
            <a:spLocks noGrp="1"/>
          </p:cNvSpPr>
          <p:nvPr>
            <p:ph type="title"/>
          </p:nvPr>
        </p:nvSpPr>
        <p:spPr/>
        <p:txBody>
          <a:bodyPr/>
          <a:lstStyle/>
          <a:p>
            <a:r>
              <a:rPr lang="en-US" dirty="0"/>
              <a:t>Considerations for Face Detection and Facial Recognition</a:t>
            </a:r>
          </a:p>
        </p:txBody>
      </p:sp>
      <p:sp>
        <p:nvSpPr>
          <p:cNvPr id="3" name="Content Placeholder 2">
            <a:extLst>
              <a:ext uri="{FF2B5EF4-FFF2-40B4-BE49-F238E27FC236}">
                <a16:creationId xmlns:a16="http://schemas.microsoft.com/office/drawing/2014/main" id="{2310B856-D028-45F0-B351-4E3026EBF5EE}"/>
              </a:ext>
            </a:extLst>
          </p:cNvPr>
          <p:cNvSpPr>
            <a:spLocks noGrp="1"/>
          </p:cNvSpPr>
          <p:nvPr>
            <p:ph sz="quarter" idx="10"/>
          </p:nvPr>
        </p:nvSpPr>
        <p:spPr>
          <a:xfrm>
            <a:off x="418643" y="1483847"/>
            <a:ext cx="11340811" cy="4714111"/>
          </a:xfrm>
        </p:spPr>
        <p:txBody>
          <a:bodyPr/>
          <a:lstStyle/>
          <a:p>
            <a:pPr lvl="1"/>
            <a:r>
              <a:rPr lang="en-US" dirty="0"/>
              <a:t>Principles of responsible AI apply to all kinds of application, but systems that rely on facial data can be particularly problematic</a:t>
            </a:r>
          </a:p>
          <a:p>
            <a:endParaRPr lang="en-US" sz="1800" dirty="0"/>
          </a:p>
          <a:p>
            <a:r>
              <a:rPr lang="en-US" dirty="0"/>
              <a:t>Data privacy and security</a:t>
            </a:r>
          </a:p>
          <a:p>
            <a:pPr marL="342900" lvl="1" indent="-342900">
              <a:buFont typeface="Arial" panose="020B0604020202020204" pitchFamily="34" charset="0"/>
              <a:buChar char="•"/>
            </a:pPr>
            <a:r>
              <a:rPr lang="en-US" dirty="0"/>
              <a:t>Systems based on facial data should protect individual privacy, ensuring that personally identifiable data is not accessed inappropriately</a:t>
            </a:r>
          </a:p>
          <a:p>
            <a:r>
              <a:rPr lang="en-US" dirty="0"/>
              <a:t>Transparency</a:t>
            </a:r>
          </a:p>
          <a:p>
            <a:pPr marL="342900" lvl="1" indent="-342900">
              <a:buFont typeface="Arial" panose="020B0604020202020204" pitchFamily="34" charset="0"/>
              <a:buChar char="•"/>
            </a:pPr>
            <a:r>
              <a:rPr lang="en-US" dirty="0"/>
              <a:t>Users should be informed about how their image will be used, and who will have access to it.</a:t>
            </a:r>
          </a:p>
          <a:p>
            <a:r>
              <a:rPr lang="en-US" dirty="0"/>
              <a:t>Fairness and Inclusiveness</a:t>
            </a:r>
          </a:p>
          <a:p>
            <a:pPr marL="342900" lvl="1" indent="-342900">
              <a:buFont typeface="Arial" panose="020B0604020202020204" pitchFamily="34" charset="0"/>
              <a:buChar char="•"/>
            </a:pPr>
            <a:r>
              <a:rPr lang="en-US" dirty="0"/>
              <a:t>Facial recognition should not be used in a manner that is prejudicial to individuals based on their appearance, or to unfairly target individuals</a:t>
            </a:r>
          </a:p>
        </p:txBody>
      </p:sp>
    </p:spTree>
    <p:extLst>
      <p:ext uri="{BB962C8B-B14F-4D97-AF65-F5344CB8AC3E}">
        <p14:creationId xmlns:p14="http://schemas.microsoft.com/office/powerpoint/2010/main" val="12159160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Face Detection with the Computer Vision Service</a:t>
            </a:r>
          </a:p>
        </p:txBody>
      </p:sp>
      <p:sp>
        <p:nvSpPr>
          <p:cNvPr id="5" name="Rectangle 4">
            <a:extLst>
              <a:ext uri="{FF2B5EF4-FFF2-40B4-BE49-F238E27FC236}">
                <a16:creationId xmlns:a16="http://schemas.microsoft.com/office/drawing/2014/main" id="{D847787F-9CC8-4776-A8F1-C3491B1D0FA7}"/>
              </a:ext>
            </a:extLst>
          </p:cNvPr>
          <p:cNvSpPr/>
          <p:nvPr/>
        </p:nvSpPr>
        <p:spPr>
          <a:xfrm>
            <a:off x="153781" y="2464903"/>
            <a:ext cx="5942220" cy="3898601"/>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3" name="Rectangle 2">
            <a:extLst>
              <a:ext uri="{FF2B5EF4-FFF2-40B4-BE49-F238E27FC236}">
                <a16:creationId xmlns:a16="http://schemas.microsoft.com/office/drawing/2014/main" id="{A944AFD6-7423-4FEE-B5BE-9D5AEDE047DC}"/>
              </a:ext>
            </a:extLst>
          </p:cNvPr>
          <p:cNvSpPr>
            <a:spLocks noChangeArrowheads="1"/>
          </p:cNvSpPr>
          <p:nvPr/>
        </p:nvSpPr>
        <p:spPr bwMode="auto">
          <a:xfrm>
            <a:off x="247661" y="2939366"/>
            <a:ext cx="5197561" cy="128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Body: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"http://path-to-image}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lang="en-US" altLang="en-US" sz="1600" b="1" dirty="0">
                <a:solidFill>
                  <a:srgbClr val="333333"/>
                </a:solidFill>
                <a:latin typeface="Courier New" panose="02070309020205020404" pitchFamily="49" charset="0"/>
                <a:cs typeface="Courier New" panose="02070309020205020404" pitchFamily="49" charset="0"/>
              </a:rPr>
              <a:t>b</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inary-image-data]</a:t>
            </a:r>
            <a:endParaRPr kumimoji="0" lang="en-US" altLang="en-US" sz="3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A59839C-AA9D-4FE9-8961-1B77F4BA82D5}"/>
              </a:ext>
            </a:extLst>
          </p:cNvPr>
          <p:cNvSpPr/>
          <p:nvPr/>
        </p:nvSpPr>
        <p:spPr>
          <a:xfrm>
            <a:off x="6924390" y="1211963"/>
            <a:ext cx="5019949" cy="5205543"/>
          </a:xfrm>
          <a:prstGeom prst="rect">
            <a:avLst/>
          </a:prstGeom>
          <a:solidFill>
            <a:schemeClr val="bg1">
              <a:lumMod val="95000"/>
            </a:schemeClr>
          </a:solidFill>
        </p:spPr>
        <p:txBody>
          <a:bodyPr wrap="square" numCol="1">
            <a:noAutofit/>
          </a:bodyPr>
          <a:lstStyle/>
          <a:p>
            <a:endParaRPr lang="en-US" sz="2400" dirty="0">
              <a:solidFill>
                <a:srgbClr val="1A1A1A"/>
              </a:solidFill>
            </a:endParaRPr>
          </a:p>
        </p:txBody>
      </p:sp>
      <p:sp>
        <p:nvSpPr>
          <p:cNvPr id="7" name="Rectangle 6">
            <a:extLst>
              <a:ext uri="{FF2B5EF4-FFF2-40B4-BE49-F238E27FC236}">
                <a16:creationId xmlns:a16="http://schemas.microsoft.com/office/drawing/2014/main" id="{0831DC88-A27E-4C7C-B189-BB9FB1E5FB89}"/>
              </a:ext>
            </a:extLst>
          </p:cNvPr>
          <p:cNvSpPr>
            <a:spLocks noChangeArrowheads="1"/>
          </p:cNvSpPr>
          <p:nvPr/>
        </p:nvSpPr>
        <p:spPr bwMode="auto">
          <a:xfrm>
            <a:off x="7087999" y="1250474"/>
            <a:ext cx="5188666" cy="547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"age":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"gender": "Female",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faceRectangle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"top": 225,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"left": 237,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"width": 130,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"height": 130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"age": 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"gender": "Female",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faceRectangle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"top": 309,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"left": 534,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"width": 119,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"height": 119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Arrow: Right 7">
            <a:extLst>
              <a:ext uri="{FF2B5EF4-FFF2-40B4-BE49-F238E27FC236}">
                <a16:creationId xmlns:a16="http://schemas.microsoft.com/office/drawing/2014/main" id="{7126AD2E-4679-4691-A50E-2625D08445B3}"/>
              </a:ext>
            </a:extLst>
          </p:cNvPr>
          <p:cNvSpPr/>
          <p:nvPr/>
        </p:nvSpPr>
        <p:spPr bwMode="auto">
          <a:xfrm>
            <a:off x="5755699"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3864BDEE-A3E1-4441-9324-D4CC0D1080AA}"/>
              </a:ext>
            </a:extLst>
          </p:cNvPr>
          <p:cNvSpPr txBox="1"/>
          <p:nvPr/>
        </p:nvSpPr>
        <p:spPr>
          <a:xfrm>
            <a:off x="384659" y="1299198"/>
            <a:ext cx="6152602"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Use the </a:t>
            </a:r>
            <a:r>
              <a:rPr lang="en-US" sz="1800" b="1" dirty="0">
                <a:gradFill>
                  <a:gsLst>
                    <a:gs pos="2917">
                      <a:schemeClr val="tx1"/>
                    </a:gs>
                    <a:gs pos="30000">
                      <a:schemeClr val="tx1"/>
                    </a:gs>
                  </a:gsLst>
                  <a:lin ang="5400000" scaled="0"/>
                </a:gradFill>
              </a:rPr>
              <a:t>Analyze Image</a:t>
            </a:r>
            <a:r>
              <a:rPr lang="en-US" sz="1800" dirty="0">
                <a:gradFill>
                  <a:gsLst>
                    <a:gs pos="2917">
                      <a:schemeClr val="tx1"/>
                    </a:gs>
                    <a:gs pos="30000">
                      <a:schemeClr val="tx1"/>
                    </a:gs>
                  </a:gsLst>
                  <a:lin ang="5400000" scaled="0"/>
                </a:gradFill>
              </a:rPr>
              <a:t> function, specifying </a:t>
            </a:r>
            <a:r>
              <a:rPr lang="en-US" sz="1800" b="1" dirty="0">
                <a:gradFill>
                  <a:gsLst>
                    <a:gs pos="2917">
                      <a:schemeClr val="tx1"/>
                    </a:gs>
                    <a:gs pos="30000">
                      <a:schemeClr val="tx1"/>
                    </a:gs>
                  </a:gsLst>
                  <a:lin ang="5400000" scaled="0"/>
                </a:gradFill>
              </a:rPr>
              <a:t>Faces</a:t>
            </a:r>
            <a:r>
              <a:rPr lang="en-US" sz="1800" dirty="0">
                <a:gradFill>
                  <a:gsLst>
                    <a:gs pos="2917">
                      <a:schemeClr val="tx1"/>
                    </a:gs>
                    <a:gs pos="30000">
                      <a:schemeClr val="tx1"/>
                    </a:gs>
                  </a:gsLst>
                  <a:lin ang="5400000" scaled="0"/>
                </a:gradFill>
              </a:rPr>
              <a:t> as a visual feature</a:t>
            </a:r>
            <a:endParaRPr lang="en-US" sz="14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8C66A585-32D9-4E84-856E-F57A9A1B85E6}"/>
              </a:ext>
            </a:extLst>
          </p:cNvPr>
          <p:cNvSpPr txBox="1"/>
          <p:nvPr/>
        </p:nvSpPr>
        <p:spPr>
          <a:xfrm>
            <a:off x="133725" y="2525182"/>
            <a:ext cx="6403536" cy="307777"/>
          </a:xfrm>
          <a:prstGeom prst="rect">
            <a:avLst/>
          </a:prstGeom>
          <a:noFill/>
        </p:spPr>
        <p:txBody>
          <a:bodyPr wrap="square">
            <a:spAutoFit/>
          </a:bodyPr>
          <a:lstStyle/>
          <a:p>
            <a:r>
              <a:rPr lang="en-US" sz="1400" b="1" i="0" dirty="0">
                <a:solidFill>
                  <a:srgbClr val="505050"/>
                </a:solidFill>
                <a:effectLst/>
                <a:latin typeface="wf_segoe-ui_normal"/>
              </a:rPr>
              <a:t>https://{endpoint}/vision/v3.1/analyze?visualFeatures="Faces"</a:t>
            </a:r>
            <a:endParaRPr lang="en-US" sz="1400" dirty="0"/>
          </a:p>
        </p:txBody>
      </p:sp>
      <p:pic>
        <p:nvPicPr>
          <p:cNvPr id="11" name="Picture 10" descr="A picture containing two people">
            <a:extLst>
              <a:ext uri="{FF2B5EF4-FFF2-40B4-BE49-F238E27FC236}">
                <a16:creationId xmlns:a16="http://schemas.microsoft.com/office/drawing/2014/main" id="{8C94ECAA-73B1-4B59-85E4-D5E118065CC5}"/>
              </a:ext>
            </a:extLst>
          </p:cNvPr>
          <p:cNvPicPr>
            <a:picLocks noChangeAspect="1"/>
          </p:cNvPicPr>
          <p:nvPr/>
        </p:nvPicPr>
        <p:blipFill>
          <a:blip r:embed="rId3"/>
          <a:stretch>
            <a:fillRect/>
          </a:stretch>
        </p:blipFill>
        <p:spPr>
          <a:xfrm>
            <a:off x="1279658" y="3988034"/>
            <a:ext cx="3241227" cy="2158708"/>
          </a:xfrm>
          <a:prstGeom prst="rect">
            <a:avLst/>
          </a:prstGeom>
        </p:spPr>
      </p:pic>
    </p:spTree>
    <p:extLst>
      <p:ext uri="{BB962C8B-B14F-4D97-AF65-F5344CB8AC3E}">
        <p14:creationId xmlns:p14="http://schemas.microsoft.com/office/powerpoint/2010/main" val="24866318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Using the Face Service</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The Face Service</a:t>
            </a:r>
          </a:p>
        </p:txBody>
      </p:sp>
      <p:cxnSp>
        <p:nvCxnSpPr>
          <p:cNvPr id="2" name="Straight Arrow Connector 1">
            <a:extLst>
              <a:ext uri="{FF2B5EF4-FFF2-40B4-BE49-F238E27FC236}">
                <a16:creationId xmlns:a16="http://schemas.microsoft.com/office/drawing/2014/main" id="{0DDFD5E5-F665-4856-8A53-154EE0163917}"/>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EB5C1D17-19BA-4CCA-AE10-DC8BBB59BE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5053" y="2932833"/>
            <a:ext cx="1680003" cy="992334"/>
          </a:xfrm>
          <a:prstGeom prst="rect">
            <a:avLst/>
          </a:prstGeom>
        </p:spPr>
      </p:pic>
      <p:sp>
        <p:nvSpPr>
          <p:cNvPr id="9" name="Rectangle 8">
            <a:extLst>
              <a:ext uri="{FF2B5EF4-FFF2-40B4-BE49-F238E27FC236}">
                <a16:creationId xmlns:a16="http://schemas.microsoft.com/office/drawing/2014/main" id="{BE423FEC-54F6-47C3-A46B-923969E68835}"/>
              </a:ext>
            </a:extLst>
          </p:cNvPr>
          <p:cNvSpPr/>
          <p:nvPr/>
        </p:nvSpPr>
        <p:spPr>
          <a:xfrm>
            <a:off x="418643" y="1508041"/>
            <a:ext cx="6151122"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Face detection</a:t>
            </a:r>
          </a:p>
          <a:p>
            <a:pPr marL="285750" indent="-285750">
              <a:buFont typeface="Arial" panose="020B0604020202020204" pitchFamily="34" charset="0"/>
              <a:buChar char="•"/>
            </a:pPr>
            <a:r>
              <a:rPr lang="en-US" sz="2400" dirty="0">
                <a:solidFill>
                  <a:srgbClr val="1A1A1A"/>
                </a:solidFill>
              </a:rPr>
              <a:t>Face attribute analysis</a:t>
            </a:r>
          </a:p>
          <a:p>
            <a:pPr marL="285750" indent="-285750">
              <a:buFont typeface="Arial" panose="020B0604020202020204" pitchFamily="34" charset="0"/>
              <a:buChar char="•"/>
            </a:pPr>
            <a:r>
              <a:rPr lang="en-US" sz="2400" dirty="0">
                <a:solidFill>
                  <a:srgbClr val="1A1A1A"/>
                </a:solidFill>
              </a:rPr>
              <a:t>Facial landmark location</a:t>
            </a:r>
          </a:p>
          <a:p>
            <a:pPr marL="742933" lvl="1" indent="-285750">
              <a:buFont typeface="Arial" panose="020B0604020202020204" pitchFamily="34" charset="0"/>
              <a:buChar char="•"/>
            </a:pPr>
            <a:r>
              <a:rPr lang="en-US" sz="2000" dirty="0">
                <a:solidFill>
                  <a:srgbClr val="1A1A1A"/>
                </a:solidFill>
              </a:rPr>
              <a:t>Nose, eyes, mouth, …</a:t>
            </a:r>
          </a:p>
          <a:p>
            <a:pPr marL="285750" indent="-285750">
              <a:buFont typeface="Arial" panose="020B0604020202020204" pitchFamily="34" charset="0"/>
              <a:buChar char="•"/>
            </a:pPr>
            <a:r>
              <a:rPr lang="en-US" sz="2400" dirty="0">
                <a:solidFill>
                  <a:srgbClr val="1A1A1A"/>
                </a:solidFill>
              </a:rPr>
              <a:t>Face comparison</a:t>
            </a:r>
          </a:p>
          <a:p>
            <a:pPr marL="285750" indent="-285750">
              <a:buFont typeface="Arial" panose="020B0604020202020204" pitchFamily="34" charset="0"/>
              <a:buChar char="•"/>
            </a:pPr>
            <a:r>
              <a:rPr lang="en-US" sz="2400" dirty="0">
                <a:solidFill>
                  <a:srgbClr val="1A1A1A"/>
                </a:solidFill>
              </a:rPr>
              <a:t>Facial recognition</a:t>
            </a:r>
          </a:p>
          <a:p>
            <a:pPr marL="285750"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Can be used as:</a:t>
            </a:r>
          </a:p>
          <a:p>
            <a:pPr marL="742933" lvl="1" indent="-285750">
              <a:buFont typeface="Arial" panose="020B0604020202020204" pitchFamily="34" charset="0"/>
              <a:buChar char="•"/>
            </a:pPr>
            <a:r>
              <a:rPr lang="en-US" sz="2000" dirty="0">
                <a:solidFill>
                  <a:srgbClr val="1A1A1A"/>
                </a:solidFill>
              </a:rPr>
              <a:t>Standalone </a:t>
            </a:r>
            <a:r>
              <a:rPr lang="en-US" sz="2000" b="1" dirty="0">
                <a:solidFill>
                  <a:srgbClr val="1A1A1A"/>
                </a:solidFill>
              </a:rPr>
              <a:t>Face </a:t>
            </a:r>
            <a:r>
              <a:rPr lang="en-US" sz="2000" dirty="0">
                <a:solidFill>
                  <a:srgbClr val="1A1A1A"/>
                </a:solidFill>
              </a:rPr>
              <a:t>resource</a:t>
            </a:r>
            <a:endParaRPr lang="en-US" sz="2000" b="1" dirty="0">
              <a:solidFill>
                <a:srgbClr val="1A1A1A"/>
              </a:solidFill>
            </a:endParaRPr>
          </a:p>
          <a:p>
            <a:pPr marL="742933" lvl="1" indent="-285750">
              <a:buFont typeface="Arial" panose="020B0604020202020204" pitchFamily="34" charset="0"/>
              <a:buChar char="•"/>
            </a:pPr>
            <a:r>
              <a:rPr lang="en-US" sz="2000" dirty="0">
                <a:solidFill>
                  <a:srgbClr val="1A1A1A"/>
                </a:solidFill>
              </a:rPr>
              <a:t>Multi-service </a:t>
            </a:r>
            <a:r>
              <a:rPr lang="en-US" sz="2000" b="1" dirty="0">
                <a:solidFill>
                  <a:srgbClr val="1A1A1A"/>
                </a:solidFill>
              </a:rPr>
              <a:t>Cognitive Services</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13" name="TextBox 12">
            <a:extLst>
              <a:ext uri="{FF2B5EF4-FFF2-40B4-BE49-F238E27FC236}">
                <a16:creationId xmlns:a16="http://schemas.microsoft.com/office/drawing/2014/main" id="{0E8F0347-9B4E-4B1E-AB7A-1C65FC978738}"/>
              </a:ext>
            </a:extLst>
          </p:cNvPr>
          <p:cNvSpPr txBox="1"/>
          <p:nvPr/>
        </p:nvSpPr>
        <p:spPr>
          <a:xfrm>
            <a:off x="7750753" y="1800979"/>
            <a:ext cx="180536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Facial Landmarks</a:t>
            </a:r>
          </a:p>
        </p:txBody>
      </p:sp>
      <p:sp>
        <p:nvSpPr>
          <p:cNvPr id="15" name="TextBox 14">
            <a:extLst>
              <a:ext uri="{FF2B5EF4-FFF2-40B4-BE49-F238E27FC236}">
                <a16:creationId xmlns:a16="http://schemas.microsoft.com/office/drawing/2014/main" id="{87107EA0-6BAA-486E-93D3-6777EF9C34A5}"/>
              </a:ext>
            </a:extLst>
          </p:cNvPr>
          <p:cNvSpPr txBox="1"/>
          <p:nvPr/>
        </p:nvSpPr>
        <p:spPr>
          <a:xfrm>
            <a:off x="6684765" y="2356390"/>
            <a:ext cx="1537087" cy="2726900"/>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Face Attributes:</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Age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Gender</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Emotions</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Smile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Head pose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Hair</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Facial hair</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Glasses</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Makeup</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Blur</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Exposure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Noise</a:t>
            </a:r>
          </a:p>
          <a:p>
            <a:pPr marL="285750" indent="-285750">
              <a:lnSpc>
                <a:spcPct val="90000"/>
              </a:lnSpc>
              <a:buFont typeface="Arial" panose="020B0604020202020204" pitchFamily="34" charset="0"/>
              <a:buChar char="•"/>
            </a:pPr>
            <a:r>
              <a:rPr lang="en-US" sz="1200" dirty="0">
                <a:gradFill>
                  <a:gsLst>
                    <a:gs pos="2917">
                      <a:schemeClr val="tx1"/>
                    </a:gs>
                    <a:gs pos="30000">
                      <a:schemeClr val="tx1"/>
                    </a:gs>
                  </a:gsLst>
                  <a:lin ang="5400000" scaled="0"/>
                </a:gradFill>
              </a:rPr>
              <a:t>Occlusion</a:t>
            </a:r>
          </a:p>
        </p:txBody>
      </p:sp>
      <p:cxnSp>
        <p:nvCxnSpPr>
          <p:cNvPr id="19" name="Straight Arrow Connector 18">
            <a:extLst>
              <a:ext uri="{FF2B5EF4-FFF2-40B4-BE49-F238E27FC236}">
                <a16:creationId xmlns:a16="http://schemas.microsoft.com/office/drawing/2014/main" id="{32B604C4-81F5-4065-B2A7-E3968683DB6E}"/>
              </a:ext>
            </a:extLst>
          </p:cNvPr>
          <p:cNvCxnSpPr>
            <a:cxnSpLocks/>
          </p:cNvCxnSpPr>
          <p:nvPr/>
        </p:nvCxnSpPr>
        <p:spPr>
          <a:xfrm flipH="1" flipV="1">
            <a:off x="7851913" y="2825061"/>
            <a:ext cx="696649" cy="36035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61B934-2545-47CF-A418-2473A92CFB7D}"/>
              </a:ext>
            </a:extLst>
          </p:cNvPr>
          <p:cNvCxnSpPr>
            <a:cxnSpLocks/>
          </p:cNvCxnSpPr>
          <p:nvPr/>
        </p:nvCxnSpPr>
        <p:spPr>
          <a:xfrm flipH="1" flipV="1">
            <a:off x="8644616" y="2193081"/>
            <a:ext cx="379078" cy="72000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06DC67D-E3DD-45AF-9B48-BAFB6C32E081}"/>
              </a:ext>
            </a:extLst>
          </p:cNvPr>
          <p:cNvCxnSpPr>
            <a:cxnSpLocks/>
          </p:cNvCxnSpPr>
          <p:nvPr/>
        </p:nvCxnSpPr>
        <p:spPr>
          <a:xfrm flipV="1">
            <a:off x="9477860" y="2193081"/>
            <a:ext cx="330007" cy="659286"/>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89D3C92-2804-47CF-BD9A-BC6486D1777E}"/>
              </a:ext>
            </a:extLst>
          </p:cNvPr>
          <p:cNvCxnSpPr>
            <a:cxnSpLocks/>
          </p:cNvCxnSpPr>
          <p:nvPr/>
        </p:nvCxnSpPr>
        <p:spPr>
          <a:xfrm flipV="1">
            <a:off x="9880383" y="2806072"/>
            <a:ext cx="625601" cy="34769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1" name="Content Placeholder 8" descr="Office worker female with solid fill">
            <a:extLst>
              <a:ext uri="{FF2B5EF4-FFF2-40B4-BE49-F238E27FC236}">
                <a16:creationId xmlns:a16="http://schemas.microsoft.com/office/drawing/2014/main" id="{96104F80-B413-4694-85DB-61EE535616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14723" y="1279813"/>
            <a:ext cx="731323" cy="731323"/>
          </a:xfrm>
          <a:prstGeom prst="rect">
            <a:avLst/>
          </a:prstGeom>
        </p:spPr>
      </p:pic>
      <p:sp>
        <p:nvSpPr>
          <p:cNvPr id="33" name="Rectangle 32">
            <a:extLst>
              <a:ext uri="{FF2B5EF4-FFF2-40B4-BE49-F238E27FC236}">
                <a16:creationId xmlns:a16="http://schemas.microsoft.com/office/drawing/2014/main" id="{91339A8B-1133-4E14-AE35-98CCA7BCB993}"/>
              </a:ext>
            </a:extLst>
          </p:cNvPr>
          <p:cNvSpPr/>
          <p:nvPr/>
        </p:nvSpPr>
        <p:spPr bwMode="auto">
          <a:xfrm>
            <a:off x="8355047" y="1403108"/>
            <a:ext cx="236476" cy="258372"/>
          </a:xfrm>
          <a:prstGeom prst="rect">
            <a:avLst/>
          </a:prstGeom>
          <a:noFill/>
          <a:ln w="28575">
            <a:solidFill>
              <a:srgbClr val="FF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D6616E95-465E-480D-ACEB-53813F427E29}"/>
              </a:ext>
            </a:extLst>
          </p:cNvPr>
          <p:cNvSpPr/>
          <p:nvPr/>
        </p:nvSpPr>
        <p:spPr bwMode="auto">
          <a:xfrm>
            <a:off x="8747854" y="4626488"/>
            <a:ext cx="914400" cy="914400"/>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Content Placeholder 8" descr="Office worker female with solid fill">
            <a:extLst>
              <a:ext uri="{FF2B5EF4-FFF2-40B4-BE49-F238E27FC236}">
                <a16:creationId xmlns:a16="http://schemas.microsoft.com/office/drawing/2014/main" id="{9223FBB6-D8E7-4811-AF78-64466FF040D2}"/>
              </a:ext>
            </a:extLst>
          </p:cNvPr>
          <p:cNvPicPr>
            <a:picLocks noGrp="1" noChangeAspect="1"/>
          </p:cNvPicPr>
          <p:nvPr>
            <p:ph sz="quarter" idx="10"/>
          </p:nvPr>
        </p:nvPicPr>
        <p:blipFill>
          <a:blip r:embed="rId5">
            <a:extLst>
              <a:ext uri="{96DAC541-7B7A-43D3-8B79-37D633B846F1}">
                <asvg:svgBlip xmlns:asvg="http://schemas.microsoft.com/office/drawing/2016/SVG/main" r:embed="rId6"/>
              </a:ext>
            </a:extLst>
          </a:blip>
          <a:stretch>
            <a:fillRect/>
          </a:stretch>
        </p:blipFill>
        <p:spPr>
          <a:xfrm>
            <a:off x="8747854" y="4626488"/>
            <a:ext cx="914400" cy="914400"/>
          </a:xfrm>
        </p:spPr>
      </p:pic>
      <p:pic>
        <p:nvPicPr>
          <p:cNvPr id="41" name="Content Placeholder 8" descr="Office worker female with solid fill">
            <a:extLst>
              <a:ext uri="{FF2B5EF4-FFF2-40B4-BE49-F238E27FC236}">
                <a16:creationId xmlns:a16="http://schemas.microsoft.com/office/drawing/2014/main" id="{6D673734-4139-49E4-BB70-C9ABCB3E15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7396" y="1261098"/>
            <a:ext cx="731323" cy="731323"/>
          </a:xfrm>
          <a:prstGeom prst="rect">
            <a:avLst/>
          </a:prstGeom>
        </p:spPr>
      </p:pic>
      <p:pic>
        <p:nvPicPr>
          <p:cNvPr id="43" name="Graphic 42" descr="Office worker female outline">
            <a:extLst>
              <a:ext uri="{FF2B5EF4-FFF2-40B4-BE49-F238E27FC236}">
                <a16:creationId xmlns:a16="http://schemas.microsoft.com/office/drawing/2014/main" id="{4EB5D1C6-60DF-4506-BEAD-A617015BC8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20130" y="1281020"/>
            <a:ext cx="712600" cy="712600"/>
          </a:xfrm>
          <a:prstGeom prst="rect">
            <a:avLst/>
          </a:prstGeom>
        </p:spPr>
      </p:pic>
      <p:sp>
        <p:nvSpPr>
          <p:cNvPr id="46" name="TextBox 45">
            <a:extLst>
              <a:ext uri="{FF2B5EF4-FFF2-40B4-BE49-F238E27FC236}">
                <a16:creationId xmlns:a16="http://schemas.microsoft.com/office/drawing/2014/main" id="{4F28FC0D-72D3-4298-829E-730D51B2BB4B}"/>
              </a:ext>
            </a:extLst>
          </p:cNvPr>
          <p:cNvSpPr txBox="1"/>
          <p:nvPr/>
        </p:nvSpPr>
        <p:spPr>
          <a:xfrm>
            <a:off x="9884706" y="1250083"/>
            <a:ext cx="5103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t>
            </a:r>
          </a:p>
        </p:txBody>
      </p:sp>
      <p:sp>
        <p:nvSpPr>
          <p:cNvPr id="47" name="TextBox 46">
            <a:extLst>
              <a:ext uri="{FF2B5EF4-FFF2-40B4-BE49-F238E27FC236}">
                <a16:creationId xmlns:a16="http://schemas.microsoft.com/office/drawing/2014/main" id="{7CB3BAED-49DA-411C-BD4C-3F8688BDAC46}"/>
              </a:ext>
            </a:extLst>
          </p:cNvPr>
          <p:cNvSpPr txBox="1"/>
          <p:nvPr/>
        </p:nvSpPr>
        <p:spPr>
          <a:xfrm>
            <a:off x="9379490" y="1822011"/>
            <a:ext cx="16234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Face Comparison</a:t>
            </a:r>
          </a:p>
        </p:txBody>
      </p:sp>
      <p:pic>
        <p:nvPicPr>
          <p:cNvPr id="49" name="Content Placeholder 8" descr="Office worker female with solid fill">
            <a:extLst>
              <a:ext uri="{FF2B5EF4-FFF2-40B4-BE49-F238E27FC236}">
                <a16:creationId xmlns:a16="http://schemas.microsoft.com/office/drawing/2014/main" id="{FF7AAAF4-D2D3-43AD-AC03-C22981A035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83676" y="2273915"/>
            <a:ext cx="731323" cy="731323"/>
          </a:xfrm>
          <a:prstGeom prst="rect">
            <a:avLst/>
          </a:prstGeom>
        </p:spPr>
      </p:pic>
      <p:sp>
        <p:nvSpPr>
          <p:cNvPr id="55" name="TextBox 54">
            <a:extLst>
              <a:ext uri="{FF2B5EF4-FFF2-40B4-BE49-F238E27FC236}">
                <a16:creationId xmlns:a16="http://schemas.microsoft.com/office/drawing/2014/main" id="{835A8060-31B9-4488-BEA3-63E4E36907F1}"/>
              </a:ext>
            </a:extLst>
          </p:cNvPr>
          <p:cNvSpPr txBox="1"/>
          <p:nvPr/>
        </p:nvSpPr>
        <p:spPr>
          <a:xfrm>
            <a:off x="10191219" y="2833547"/>
            <a:ext cx="180036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Facial Recognition</a:t>
            </a:r>
          </a:p>
        </p:txBody>
      </p:sp>
      <p:sp>
        <p:nvSpPr>
          <p:cNvPr id="57" name="Callout: Line 56">
            <a:extLst>
              <a:ext uri="{FF2B5EF4-FFF2-40B4-BE49-F238E27FC236}">
                <a16:creationId xmlns:a16="http://schemas.microsoft.com/office/drawing/2014/main" id="{AE0697E8-CCE1-4C6F-8738-C65E70388422}"/>
              </a:ext>
            </a:extLst>
          </p:cNvPr>
          <p:cNvSpPr/>
          <p:nvPr/>
        </p:nvSpPr>
        <p:spPr bwMode="auto">
          <a:xfrm>
            <a:off x="11509394" y="2193082"/>
            <a:ext cx="482190" cy="239568"/>
          </a:xfrm>
          <a:prstGeom prst="borderCallout1">
            <a:avLst>
              <a:gd name="adj1" fmla="val 52913"/>
              <a:gd name="adj2" fmla="val -9469"/>
              <a:gd name="adj3" fmla="val 126628"/>
              <a:gd name="adj4" fmla="val -78504"/>
            </a:avLst>
          </a:prstGeom>
          <a:ln w="28575">
            <a:solidFill>
              <a:schemeClr val="accent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accent1"/>
                </a:solidFill>
                <a:ea typeface="Segoe UI" pitchFamily="34" charset="0"/>
                <a:cs typeface="Segoe UI" pitchFamily="34" charset="0"/>
              </a:rPr>
              <a:t>Jo</a:t>
            </a:r>
          </a:p>
        </p:txBody>
      </p:sp>
      <p:pic>
        <p:nvPicPr>
          <p:cNvPr id="58" name="Content Placeholder 8" descr="Office worker female with solid fill">
            <a:extLst>
              <a:ext uri="{FF2B5EF4-FFF2-40B4-BE49-F238E27FC236}">
                <a16:creationId xmlns:a16="http://schemas.microsoft.com/office/drawing/2014/main" id="{2E4D7BB4-DF76-4E89-AF35-5C2C9DBFE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79912" y="1791401"/>
            <a:ext cx="731323" cy="731323"/>
          </a:xfrm>
          <a:prstGeom prst="rect">
            <a:avLst/>
          </a:prstGeom>
        </p:spPr>
      </p:pic>
    </p:spTree>
    <p:extLst>
      <p:ext uri="{BB962C8B-B14F-4D97-AF65-F5344CB8AC3E}">
        <p14:creationId xmlns:p14="http://schemas.microsoft.com/office/powerpoint/2010/main" val="15024280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Detected Face Identification</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782989" y="1456897"/>
            <a:ext cx="10976922" cy="2236510"/>
          </a:xfrm>
        </p:spPr>
        <p:txBody>
          <a:bodyPr/>
          <a:lstStyle/>
          <a:p>
            <a:r>
              <a:rPr lang="en-US" dirty="0"/>
              <a:t>Every </a:t>
            </a:r>
            <a:r>
              <a:rPr lang="en-US" i="1" dirty="0"/>
              <a:t>detected face </a:t>
            </a:r>
            <a:r>
              <a:rPr lang="en-US" dirty="0"/>
              <a:t>is assigned an anonymous ID</a:t>
            </a:r>
          </a:p>
          <a:p>
            <a:pPr marL="342900" lvl="1" indent="-342900">
              <a:buFont typeface="Arial" panose="020B0604020202020204" pitchFamily="34" charset="0"/>
              <a:buChar char="•"/>
            </a:pPr>
            <a:r>
              <a:rPr lang="en-US" dirty="0"/>
              <a:t>Retained in your service resource </a:t>
            </a:r>
            <a:r>
              <a:rPr lang="en-US" dirty="0">
                <a:highlight>
                  <a:srgbClr val="FFFF00"/>
                </a:highlight>
              </a:rPr>
              <a:t>for 24 hours</a:t>
            </a:r>
          </a:p>
          <a:p>
            <a:pPr marL="342900" lvl="1" indent="-342900">
              <a:buFont typeface="Arial" panose="020B0604020202020204" pitchFamily="34" charset="0"/>
              <a:buChar char="•"/>
            </a:pPr>
            <a:r>
              <a:rPr lang="en-US" dirty="0"/>
              <a:t>Can be used to compare faces in multiple images</a:t>
            </a:r>
          </a:p>
          <a:p>
            <a:pPr marL="569913" lvl="1" indent="-342900">
              <a:buFont typeface="Arial" panose="020B0604020202020204" pitchFamily="34" charset="0"/>
              <a:buChar char="•"/>
            </a:pPr>
            <a:r>
              <a:rPr lang="en-US" sz="1800" i="1" dirty="0"/>
              <a:t>Verify</a:t>
            </a:r>
            <a:r>
              <a:rPr lang="en-US" sz="1800" dirty="0"/>
              <a:t> faces to determine if they're the same individual</a:t>
            </a:r>
          </a:p>
          <a:p>
            <a:pPr marL="569913" lvl="1" indent="-342900">
              <a:buFont typeface="Arial" panose="020B0604020202020204" pitchFamily="34" charset="0"/>
              <a:buChar char="•"/>
            </a:pPr>
            <a:r>
              <a:rPr lang="en-US" sz="1800" i="1" dirty="0"/>
              <a:t>Find similar</a:t>
            </a:r>
            <a:r>
              <a:rPr lang="en-US" sz="1800" dirty="0"/>
              <a:t> faces to identify faces with similar features </a:t>
            </a:r>
            <a:endParaRPr lang="en-US" sz="1800" i="1" dirty="0"/>
          </a:p>
        </p:txBody>
      </p:sp>
      <p:sp>
        <p:nvSpPr>
          <p:cNvPr id="4" name="Rectangle 3">
            <a:extLst>
              <a:ext uri="{FF2B5EF4-FFF2-40B4-BE49-F238E27FC236}">
                <a16:creationId xmlns:a16="http://schemas.microsoft.com/office/drawing/2014/main" id="{B91BF4BA-9C03-4252-AD15-C9A594C913C2}"/>
              </a:ext>
            </a:extLst>
          </p:cNvPr>
          <p:cNvSpPr/>
          <p:nvPr/>
        </p:nvSpPr>
        <p:spPr bwMode="auto">
          <a:xfrm>
            <a:off x="3080762" y="3772320"/>
            <a:ext cx="2318028" cy="2318028"/>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Content Placeholder 8" descr="Office worker female with solid fill">
            <a:extLst>
              <a:ext uri="{FF2B5EF4-FFF2-40B4-BE49-F238E27FC236}">
                <a16:creationId xmlns:a16="http://schemas.microsoft.com/office/drawing/2014/main" id="{680677CD-E479-404A-9805-981DA2B119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0762" y="3772320"/>
            <a:ext cx="2318028" cy="2318028"/>
          </a:xfrm>
          <a:prstGeom prst="rect">
            <a:avLst/>
          </a:prstGeom>
        </p:spPr>
      </p:pic>
      <p:sp>
        <p:nvSpPr>
          <p:cNvPr id="6" name="Rectangle 5">
            <a:extLst>
              <a:ext uri="{FF2B5EF4-FFF2-40B4-BE49-F238E27FC236}">
                <a16:creationId xmlns:a16="http://schemas.microsoft.com/office/drawing/2014/main" id="{E2A7B8E2-F67A-48CE-A02D-9C5D77F5AB8C}"/>
              </a:ext>
            </a:extLst>
          </p:cNvPr>
          <p:cNvSpPr/>
          <p:nvPr/>
        </p:nvSpPr>
        <p:spPr bwMode="auto">
          <a:xfrm>
            <a:off x="5834000" y="3772320"/>
            <a:ext cx="3550917" cy="2318028"/>
          </a:xfrm>
          <a:prstGeom prst="rect">
            <a:avLst/>
          </a:prstGeom>
          <a:solidFill>
            <a:schemeClr val="accent6"/>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Content Placeholder 8" descr="Office worker female with solid fill">
            <a:extLst>
              <a:ext uri="{FF2B5EF4-FFF2-40B4-BE49-F238E27FC236}">
                <a16:creationId xmlns:a16="http://schemas.microsoft.com/office/drawing/2014/main" id="{449F1552-DFE4-4536-B616-73012FFD9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53035" y="3772320"/>
            <a:ext cx="1894506" cy="1894506"/>
          </a:xfrm>
          <a:prstGeom prst="rect">
            <a:avLst/>
          </a:prstGeom>
        </p:spPr>
      </p:pic>
      <p:pic>
        <p:nvPicPr>
          <p:cNvPr id="9" name="Graphic 8" descr="Office worker male with solid fill">
            <a:extLst>
              <a:ext uri="{FF2B5EF4-FFF2-40B4-BE49-F238E27FC236}">
                <a16:creationId xmlns:a16="http://schemas.microsoft.com/office/drawing/2014/main" id="{A2A1A9BA-9809-46D7-B7F6-F02F640F05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62762" y="4077287"/>
            <a:ext cx="2013061" cy="2013061"/>
          </a:xfrm>
          <a:prstGeom prst="rect">
            <a:avLst/>
          </a:prstGeom>
        </p:spPr>
      </p:pic>
      <p:sp>
        <p:nvSpPr>
          <p:cNvPr id="12" name="Callout: Line 11">
            <a:extLst>
              <a:ext uri="{FF2B5EF4-FFF2-40B4-BE49-F238E27FC236}">
                <a16:creationId xmlns:a16="http://schemas.microsoft.com/office/drawing/2014/main" id="{155C3150-2B25-4D22-A6C2-D5006B3AB371}"/>
              </a:ext>
            </a:extLst>
          </p:cNvPr>
          <p:cNvSpPr/>
          <p:nvPr/>
        </p:nvSpPr>
        <p:spPr bwMode="auto">
          <a:xfrm>
            <a:off x="1062234" y="4964033"/>
            <a:ext cx="1583317" cy="265022"/>
          </a:xfrm>
          <a:prstGeom prst="borderCallout1">
            <a:avLst>
              <a:gd name="adj1" fmla="val 46715"/>
              <a:gd name="adj2" fmla="val 102341"/>
              <a:gd name="adj3" fmla="val -121296"/>
              <a:gd name="adj4" fmla="val 197154"/>
            </a:avLst>
          </a:prstGeom>
          <a:ln w="28575">
            <a:solidFill>
              <a:schemeClr val="accent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accent1"/>
                </a:solidFill>
                <a:ea typeface="Segoe UI" pitchFamily="34" charset="0"/>
                <a:cs typeface="Segoe UI" pitchFamily="34" charset="0"/>
              </a:rPr>
              <a:t>abcd-12345</a:t>
            </a:r>
          </a:p>
        </p:txBody>
      </p:sp>
      <p:sp>
        <p:nvSpPr>
          <p:cNvPr id="13" name="Callout: Line 12">
            <a:extLst>
              <a:ext uri="{FF2B5EF4-FFF2-40B4-BE49-F238E27FC236}">
                <a16:creationId xmlns:a16="http://schemas.microsoft.com/office/drawing/2014/main" id="{A4D19372-9F66-4659-9B68-487A7F052A02}"/>
              </a:ext>
            </a:extLst>
          </p:cNvPr>
          <p:cNvSpPr/>
          <p:nvPr/>
        </p:nvSpPr>
        <p:spPr bwMode="auto">
          <a:xfrm>
            <a:off x="8971648" y="4180131"/>
            <a:ext cx="1552164" cy="265022"/>
          </a:xfrm>
          <a:prstGeom prst="borderCallout1">
            <a:avLst>
              <a:gd name="adj1" fmla="val 46715"/>
              <a:gd name="adj2" fmla="val 1308"/>
              <a:gd name="adj3" fmla="val 99769"/>
              <a:gd name="adj4" fmla="val -29841"/>
            </a:avLst>
          </a:prstGeom>
          <a:ln w="28575">
            <a:solidFill>
              <a:schemeClr val="accent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accent1"/>
                </a:solidFill>
                <a:ea typeface="Segoe UI" pitchFamily="34" charset="0"/>
                <a:cs typeface="Segoe UI" pitchFamily="34" charset="0"/>
              </a:rPr>
              <a:t>abcd-12345</a:t>
            </a:r>
          </a:p>
        </p:txBody>
      </p:sp>
      <p:sp>
        <p:nvSpPr>
          <p:cNvPr id="14" name="Callout: Line 13">
            <a:extLst>
              <a:ext uri="{FF2B5EF4-FFF2-40B4-BE49-F238E27FC236}">
                <a16:creationId xmlns:a16="http://schemas.microsoft.com/office/drawing/2014/main" id="{3F7FDAE7-0ADC-4250-87CA-BB7903B65E56}"/>
              </a:ext>
            </a:extLst>
          </p:cNvPr>
          <p:cNvSpPr/>
          <p:nvPr/>
        </p:nvSpPr>
        <p:spPr bwMode="auto">
          <a:xfrm>
            <a:off x="5479791" y="3915109"/>
            <a:ext cx="1583317" cy="265022"/>
          </a:xfrm>
          <a:prstGeom prst="borderCallout1">
            <a:avLst>
              <a:gd name="adj1" fmla="val 102498"/>
              <a:gd name="adj2" fmla="val 59113"/>
              <a:gd name="adj3" fmla="val 351826"/>
              <a:gd name="adj4" fmla="val 97212"/>
            </a:avLst>
          </a:prstGeom>
          <a:ln w="28575">
            <a:solidFill>
              <a:schemeClr val="accent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accent1"/>
                </a:solidFill>
                <a:ea typeface="Segoe UI" pitchFamily="34" charset="0"/>
                <a:cs typeface="Segoe UI" pitchFamily="34" charset="0"/>
              </a:rPr>
              <a:t>zyxw-09876</a:t>
            </a:r>
          </a:p>
        </p:txBody>
      </p:sp>
      <p:sp>
        <p:nvSpPr>
          <p:cNvPr id="15" name="TextBox 14">
            <a:extLst>
              <a:ext uri="{FF2B5EF4-FFF2-40B4-BE49-F238E27FC236}">
                <a16:creationId xmlns:a16="http://schemas.microsoft.com/office/drawing/2014/main" id="{A10D6F63-2925-4728-A3FD-D100378A593E}"/>
              </a:ext>
            </a:extLst>
          </p:cNvPr>
          <p:cNvSpPr txBox="1"/>
          <p:nvPr/>
        </p:nvSpPr>
        <p:spPr>
          <a:xfrm>
            <a:off x="9513679" y="3595690"/>
            <a:ext cx="762068" cy="849463"/>
          </a:xfrm>
          <a:prstGeom prst="rect">
            <a:avLst/>
          </a:prstGeom>
          <a:noFill/>
        </p:spPr>
        <p:txBody>
          <a:bodyPr wrap="none" lIns="182880" tIns="146304" rIns="182880" bIns="146304" rtlCol="0">
            <a:spAutoFit/>
          </a:bodyPr>
          <a:lstStyle/>
          <a:p>
            <a:pPr>
              <a:lnSpc>
                <a:spcPct val="90000"/>
              </a:lnSpc>
              <a:spcAft>
                <a:spcPts val="600"/>
              </a:spcAft>
            </a:pPr>
            <a:r>
              <a:rPr lang="en-US" sz="4400" b="1" dirty="0">
                <a:solidFill>
                  <a:srgbClr val="00B050"/>
                </a:solidFill>
                <a:sym typeface="Wingdings 2" panose="05020102010507070707" pitchFamily="18" charset="2"/>
              </a:rPr>
              <a:t></a:t>
            </a:r>
            <a:endParaRPr lang="en-US" sz="4400" b="1" dirty="0">
              <a:solidFill>
                <a:srgbClr val="00B050"/>
              </a:solidFill>
            </a:endParaRPr>
          </a:p>
        </p:txBody>
      </p:sp>
      <p:sp>
        <p:nvSpPr>
          <p:cNvPr id="16" name="TextBox 15">
            <a:extLst>
              <a:ext uri="{FF2B5EF4-FFF2-40B4-BE49-F238E27FC236}">
                <a16:creationId xmlns:a16="http://schemas.microsoft.com/office/drawing/2014/main" id="{16DE76EE-249D-4F86-8A3F-84799160AE5B}"/>
              </a:ext>
            </a:extLst>
          </p:cNvPr>
          <p:cNvSpPr txBox="1"/>
          <p:nvPr/>
        </p:nvSpPr>
        <p:spPr>
          <a:xfrm>
            <a:off x="1754546" y="4379592"/>
            <a:ext cx="762068" cy="849463"/>
          </a:xfrm>
          <a:prstGeom prst="rect">
            <a:avLst/>
          </a:prstGeom>
          <a:noFill/>
        </p:spPr>
        <p:txBody>
          <a:bodyPr wrap="none" lIns="182880" tIns="146304" rIns="182880" bIns="146304" rtlCol="0">
            <a:spAutoFit/>
          </a:bodyPr>
          <a:lstStyle/>
          <a:p>
            <a:pPr>
              <a:lnSpc>
                <a:spcPct val="90000"/>
              </a:lnSpc>
              <a:spcAft>
                <a:spcPts val="600"/>
              </a:spcAft>
            </a:pPr>
            <a:r>
              <a:rPr lang="en-US" sz="4400" b="1" dirty="0">
                <a:solidFill>
                  <a:srgbClr val="00B050"/>
                </a:solidFill>
                <a:sym typeface="Wingdings 2" panose="05020102010507070707" pitchFamily="18" charset="2"/>
              </a:rPr>
              <a:t></a:t>
            </a:r>
            <a:endParaRPr lang="en-US" sz="4400" b="1" dirty="0">
              <a:solidFill>
                <a:srgbClr val="00B050"/>
              </a:solidFill>
            </a:endParaRPr>
          </a:p>
        </p:txBody>
      </p:sp>
    </p:spTree>
    <p:extLst>
      <p:ext uri="{BB962C8B-B14F-4D97-AF65-F5344CB8AC3E}">
        <p14:creationId xmlns:p14="http://schemas.microsoft.com/office/powerpoint/2010/main" val="492491553"/>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5240</TotalTime>
  <Words>796</Words>
  <Application>Microsoft Office PowerPoint</Application>
  <PresentationFormat>Widescreen</PresentationFormat>
  <Paragraphs>166</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wf_segoe-ui_normal</vt:lpstr>
      <vt:lpstr>Arial</vt:lpstr>
      <vt:lpstr>Courier New</vt:lpstr>
      <vt:lpstr>Segoe UI</vt:lpstr>
      <vt:lpstr>Segoe UI Light</vt:lpstr>
      <vt:lpstr>Segoe UI Semibold</vt:lpstr>
      <vt:lpstr>Wingdings</vt:lpstr>
      <vt:lpstr>Microsoft Power Platform Template</vt:lpstr>
      <vt:lpstr>Module 10: Detecting, Analyzing, and Recognizing Faces</vt:lpstr>
      <vt:lpstr> Module Agenda </vt:lpstr>
      <vt:lpstr>Lesson 1: Detecting Faces with the Computer Vision Service</vt:lpstr>
      <vt:lpstr>Options for Face Detection, Analysis, and Recognition</vt:lpstr>
      <vt:lpstr>Considerations for Face Detection and Facial Recognition</vt:lpstr>
      <vt:lpstr>Face Detection with the Computer Vision Service</vt:lpstr>
      <vt:lpstr>Lesson 2: Using the Face Service</vt:lpstr>
      <vt:lpstr>The Face Service</vt:lpstr>
      <vt:lpstr>Detected Face Identification</vt:lpstr>
      <vt:lpstr>Persisted Face Recognition</vt:lpstr>
      <vt:lpstr>Lab – Detect, Analyze, and Recognize Faces</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Lewis Yang</cp:lastModifiedBy>
  <cp:revision>605</cp:revision>
  <dcterms:created xsi:type="dcterms:W3CDTF">2020-04-30T00:33:59Z</dcterms:created>
  <dcterms:modified xsi:type="dcterms:W3CDTF">2022-06-29T14:49:37Z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ContentTypeId">
    <vt:lpwstr>0x010100D38D393254D930438EAEFA57144E97A1</vt:lpwstr>
  </property>
  <property fmtid="{D5CDD505-2E9C-101B-9397-08002B2CF9AE}" pid="9" name="MSIP_Label_fb50d67e-2428-41a1-85f0-bee73fd61572_Enabled">
    <vt:lpwstr>true</vt:lpwstr>
  </property>
  <property fmtid="{D5CDD505-2E9C-101B-9397-08002B2CF9AE}" pid="10" name="MSIP_Label_fb50d67e-2428-41a1-85f0-bee73fd61572_SetDate">
    <vt:lpwstr>2022-06-29T11:08:01Z</vt:lpwstr>
  </property>
  <property fmtid="{D5CDD505-2E9C-101B-9397-08002B2CF9AE}" pid="11" name="MSIP_Label_fb50d67e-2428-41a1-85f0-bee73fd61572_Method">
    <vt:lpwstr>Privileged</vt:lpwstr>
  </property>
  <property fmtid="{D5CDD505-2E9C-101B-9397-08002B2CF9AE}" pid="12" name="MSIP_Label_fb50d67e-2428-41a1-85f0-bee73fd61572_Name">
    <vt:lpwstr>Public Information - no protection</vt:lpwstr>
  </property>
  <property fmtid="{D5CDD505-2E9C-101B-9397-08002B2CF9AE}" pid="13" name="MSIP_Label_fb50d67e-2428-41a1-85f0-bee73fd61572_SiteId">
    <vt:lpwstr>3e04753a-ae5b-42d4-a86d-d6f05460f9e4</vt:lpwstr>
  </property>
  <property fmtid="{D5CDD505-2E9C-101B-9397-08002B2CF9AE}" pid="14" name="MSIP_Label_fb50d67e-2428-41a1-85f0-bee73fd61572_ActionId">
    <vt:lpwstr>e5d85ce2-e7e2-4f65-9c63-3b508d2a9ff8</vt:lpwstr>
  </property>
  <property fmtid="{D5CDD505-2E9C-101B-9397-08002B2CF9AE}" pid="15" name="MSIP_Label_fb50d67e-2428-41a1-85f0-bee73fd61572_ContentBits">
    <vt:lpwstr>0</vt:lpwstr>
  </property>
</Properties>
</file>