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1"/>
  </p:notesMasterIdLst>
  <p:handoutMasterIdLst>
    <p:handoutMasterId r:id="rId22"/>
  </p:handoutMasterIdLst>
  <p:sldIdLst>
    <p:sldId id="1627" r:id="rId5"/>
    <p:sldId id="1778" r:id="rId6"/>
    <p:sldId id="1684" r:id="rId7"/>
    <p:sldId id="1868" r:id="rId8"/>
    <p:sldId id="1869" r:id="rId9"/>
    <p:sldId id="1860" r:id="rId10"/>
    <p:sldId id="1871" r:id="rId11"/>
    <p:sldId id="1864" r:id="rId12"/>
    <p:sldId id="1798" r:id="rId13"/>
    <p:sldId id="1867" r:id="rId14"/>
    <p:sldId id="1866" r:id="rId15"/>
    <p:sldId id="1872" r:id="rId16"/>
    <p:sldId id="1874" r:id="rId17"/>
    <p:sldId id="1801" r:id="rId18"/>
    <p:sldId id="1895" r:id="rId19"/>
    <p:sldId id="1790" r:id="rId2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83" autoAdjust="0"/>
    <p:restoredTop sz="96370" autoAdjust="0"/>
  </p:normalViewPr>
  <p:slideViewPr>
    <p:cSldViewPr snapToGrid="0">
      <p:cViewPr varScale="1">
        <p:scale>
          <a:sx n="81" d="100"/>
          <a:sy n="81" d="100"/>
        </p:scale>
        <p:origin x="510"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7/4/2022 7:07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7/4/2022 7:06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7/4/2022 7:06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7/4/2022 7:06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74278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slide animation to reveal the correct answers.</a:t>
            </a:r>
          </a:p>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15</a:t>
            </a:fld>
            <a:endParaRPr lang="en-US"/>
          </a:p>
        </p:txBody>
      </p:sp>
    </p:spTree>
    <p:extLst>
      <p:ext uri="{BB962C8B-B14F-4D97-AF65-F5344CB8AC3E}">
        <p14:creationId xmlns:p14="http://schemas.microsoft.com/office/powerpoint/2010/main" val="34198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16</a:t>
            </a:fld>
            <a:endParaRPr lang="en-US"/>
          </a:p>
        </p:txBody>
      </p:sp>
    </p:spTree>
    <p:extLst>
      <p:ext uri="{BB962C8B-B14F-4D97-AF65-F5344CB8AC3E}">
        <p14:creationId xmlns:p14="http://schemas.microsoft.com/office/powerpoint/2010/main" val="1713269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6DBB60A6-4F30-44C8-AA64-6CF2E695EED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2012" y="499153"/>
            <a:ext cx="2351988" cy="33501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svg"/><Relationship Id="rId18" Type="http://schemas.openxmlformats.org/officeDocument/2006/relationships/image" Target="../media/image33.png"/><Relationship Id="rId3" Type="http://schemas.openxmlformats.org/officeDocument/2006/relationships/image" Target="../media/image20.svg"/><Relationship Id="rId21" Type="http://schemas.openxmlformats.org/officeDocument/2006/relationships/image" Target="../media/image36.svg"/><Relationship Id="rId7" Type="http://schemas.openxmlformats.org/officeDocument/2006/relationships/image" Target="../media/image12.svg"/><Relationship Id="rId12" Type="http://schemas.openxmlformats.org/officeDocument/2006/relationships/image" Target="../media/image27.png"/><Relationship Id="rId17" Type="http://schemas.openxmlformats.org/officeDocument/2006/relationships/image" Target="../media/image32.svg"/><Relationship Id="rId25" Type="http://schemas.openxmlformats.org/officeDocument/2006/relationships/image" Target="../media/image40.svg"/><Relationship Id="rId2" Type="http://schemas.openxmlformats.org/officeDocument/2006/relationships/image" Target="../media/image19.png"/><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8.xml"/><Relationship Id="rId6" Type="http://schemas.openxmlformats.org/officeDocument/2006/relationships/image" Target="../media/image11.png"/><Relationship Id="rId11" Type="http://schemas.openxmlformats.org/officeDocument/2006/relationships/image" Target="../media/image26.svg"/><Relationship Id="rId24" Type="http://schemas.openxmlformats.org/officeDocument/2006/relationships/image" Target="../media/image39.png"/><Relationship Id="rId5" Type="http://schemas.openxmlformats.org/officeDocument/2006/relationships/image" Target="../media/image22.svg"/><Relationship Id="rId15" Type="http://schemas.openxmlformats.org/officeDocument/2006/relationships/image" Target="../media/image30.svg"/><Relationship Id="rId23" Type="http://schemas.openxmlformats.org/officeDocument/2006/relationships/image" Target="../media/image38.svg"/><Relationship Id="rId10" Type="http://schemas.openxmlformats.org/officeDocument/2006/relationships/image" Target="../media/image25.png"/><Relationship Id="rId19" Type="http://schemas.openxmlformats.org/officeDocument/2006/relationships/image" Target="../media/image34.svg"/><Relationship Id="rId4" Type="http://schemas.openxmlformats.org/officeDocument/2006/relationships/image" Target="../media/image21.png"/><Relationship Id="rId9" Type="http://schemas.openxmlformats.org/officeDocument/2006/relationships/image" Target="../media/image24.svg"/><Relationship Id="rId14" Type="http://schemas.openxmlformats.org/officeDocument/2006/relationships/image" Target="../media/image29.png"/><Relationship Id="rId22" Type="http://schemas.openxmlformats.org/officeDocument/2006/relationships/image" Target="../media/image37.png"/></Relationships>
</file>

<file path=ppt/slides/_rels/slide12.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27.png"/><Relationship Id="rId18" Type="http://schemas.openxmlformats.org/officeDocument/2006/relationships/image" Target="../media/image34.svg"/><Relationship Id="rId26" Type="http://schemas.openxmlformats.org/officeDocument/2006/relationships/image" Target="../media/image32.svg"/><Relationship Id="rId3" Type="http://schemas.openxmlformats.org/officeDocument/2006/relationships/image" Target="../media/image21.png"/><Relationship Id="rId21" Type="http://schemas.openxmlformats.org/officeDocument/2006/relationships/image" Target="../media/image37.png"/><Relationship Id="rId7" Type="http://schemas.openxmlformats.org/officeDocument/2006/relationships/image" Target="../media/image11.png"/><Relationship Id="rId12" Type="http://schemas.openxmlformats.org/officeDocument/2006/relationships/image" Target="../media/image26.svg"/><Relationship Id="rId17" Type="http://schemas.openxmlformats.org/officeDocument/2006/relationships/image" Target="../media/image33.png"/><Relationship Id="rId25" Type="http://schemas.openxmlformats.org/officeDocument/2006/relationships/image" Target="../media/image31.png"/><Relationship Id="rId2" Type="http://schemas.openxmlformats.org/officeDocument/2006/relationships/image" Target="../media/image41.png"/><Relationship Id="rId16" Type="http://schemas.openxmlformats.org/officeDocument/2006/relationships/image" Target="../media/image30.svg"/><Relationship Id="rId20" Type="http://schemas.openxmlformats.org/officeDocument/2006/relationships/image" Target="../media/image36.svg"/><Relationship Id="rId29" Type="http://schemas.openxmlformats.org/officeDocument/2006/relationships/image" Target="../media/image44.png"/><Relationship Id="rId1" Type="http://schemas.openxmlformats.org/officeDocument/2006/relationships/slideLayout" Target="../slideLayouts/slideLayout8.xml"/><Relationship Id="rId6" Type="http://schemas.openxmlformats.org/officeDocument/2006/relationships/image" Target="../media/image20.svg"/><Relationship Id="rId11" Type="http://schemas.openxmlformats.org/officeDocument/2006/relationships/image" Target="../media/image25.png"/><Relationship Id="rId24" Type="http://schemas.openxmlformats.org/officeDocument/2006/relationships/image" Target="../media/image40.sv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9.png"/><Relationship Id="rId28" Type="http://schemas.openxmlformats.org/officeDocument/2006/relationships/image" Target="../media/image43.svg"/><Relationship Id="rId10" Type="http://schemas.openxmlformats.org/officeDocument/2006/relationships/image" Target="../media/image24.svg"/><Relationship Id="rId19" Type="http://schemas.openxmlformats.org/officeDocument/2006/relationships/image" Target="../media/image35.png"/><Relationship Id="rId4" Type="http://schemas.openxmlformats.org/officeDocument/2006/relationships/image" Target="../media/image22.svg"/><Relationship Id="rId9" Type="http://schemas.openxmlformats.org/officeDocument/2006/relationships/image" Target="../media/image23.png"/><Relationship Id="rId14" Type="http://schemas.openxmlformats.org/officeDocument/2006/relationships/image" Target="../media/image28.svg"/><Relationship Id="rId22" Type="http://schemas.openxmlformats.org/officeDocument/2006/relationships/image" Target="../media/image38.svg"/><Relationship Id="rId27" Type="http://schemas.openxmlformats.org/officeDocument/2006/relationships/image" Target="../media/image42.png"/><Relationship Id="rId30" Type="http://schemas.openxmlformats.org/officeDocument/2006/relationships/image" Target="../media/image45.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47.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7.sv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79" y="2984739"/>
            <a:ext cx="6481337" cy="2205987"/>
          </a:xfrm>
        </p:spPr>
        <p:txBody>
          <a:bodyPr/>
          <a:lstStyle/>
          <a:p>
            <a:r>
              <a:rPr lang="en-US" dirty="0">
                <a:solidFill>
                  <a:schemeClr val="tx1"/>
                </a:solidFill>
              </a:rPr>
              <a:t>Module 11:</a:t>
            </a:r>
            <a:br>
              <a:rPr lang="en-US" dirty="0">
                <a:solidFill>
                  <a:schemeClr val="tx1"/>
                </a:solidFill>
              </a:rPr>
            </a:br>
            <a:r>
              <a:rPr lang="en-US" dirty="0">
                <a:solidFill>
                  <a:schemeClr val="tx1"/>
                </a:solidFill>
              </a:rPr>
              <a:t>Reading Text in Images and Documents</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1177FE-DDA2-4393-9080-4DA654F3AF47}"/>
              </a:ext>
            </a:extLst>
          </p:cNvPr>
          <p:cNvSpPr/>
          <p:nvPr/>
        </p:nvSpPr>
        <p:spPr bwMode="auto">
          <a:xfrm>
            <a:off x="418644" y="1775012"/>
            <a:ext cx="3693168" cy="472141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D42965A8-A919-48DE-BAA0-3FDE67C27AE6}"/>
              </a:ext>
            </a:extLst>
          </p:cNvPr>
          <p:cNvSpPr/>
          <p:nvPr/>
        </p:nvSpPr>
        <p:spPr bwMode="auto">
          <a:xfrm>
            <a:off x="4242693" y="1775010"/>
            <a:ext cx="3693168" cy="472141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1038C856-098A-4AC4-A4D8-ADCB7E12BDD2}"/>
              </a:ext>
            </a:extLst>
          </p:cNvPr>
          <p:cNvSpPr/>
          <p:nvPr/>
        </p:nvSpPr>
        <p:spPr bwMode="auto">
          <a:xfrm>
            <a:off x="8066743" y="1775011"/>
            <a:ext cx="3693168" cy="472141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9D09CED6-3A32-49F2-AB66-BF9BE8C24A4A}"/>
              </a:ext>
            </a:extLst>
          </p:cNvPr>
          <p:cNvSpPr>
            <a:spLocks noGrp="1"/>
          </p:cNvSpPr>
          <p:nvPr>
            <p:ph type="title"/>
          </p:nvPr>
        </p:nvSpPr>
        <p:spPr/>
        <p:txBody>
          <a:bodyPr/>
          <a:lstStyle/>
          <a:p>
            <a:r>
              <a:rPr lang="en-US" dirty="0"/>
              <a:t>Prebuilt Models</a:t>
            </a:r>
          </a:p>
        </p:txBody>
      </p:sp>
      <p:sp>
        <p:nvSpPr>
          <p:cNvPr id="3" name="Content Placeholder 2">
            <a:extLst>
              <a:ext uri="{FF2B5EF4-FFF2-40B4-BE49-F238E27FC236}">
                <a16:creationId xmlns:a16="http://schemas.microsoft.com/office/drawing/2014/main" id="{3BC199A8-F21F-4CC4-809C-94FEE586823C}"/>
              </a:ext>
            </a:extLst>
          </p:cNvPr>
          <p:cNvSpPr>
            <a:spLocks noGrp="1"/>
          </p:cNvSpPr>
          <p:nvPr>
            <p:ph sz="quarter" idx="10"/>
          </p:nvPr>
        </p:nvSpPr>
        <p:spPr>
          <a:xfrm>
            <a:off x="1711489" y="1380415"/>
            <a:ext cx="1583018" cy="553998"/>
          </a:xfrm>
        </p:spPr>
        <p:txBody>
          <a:bodyPr/>
          <a:lstStyle/>
          <a:p>
            <a:r>
              <a:rPr lang="en-US" sz="2000" dirty="0"/>
              <a:t>Receipt</a:t>
            </a:r>
          </a:p>
        </p:txBody>
      </p:sp>
      <p:sp>
        <p:nvSpPr>
          <p:cNvPr id="7" name="Content Placeholder 2">
            <a:extLst>
              <a:ext uri="{FF2B5EF4-FFF2-40B4-BE49-F238E27FC236}">
                <a16:creationId xmlns:a16="http://schemas.microsoft.com/office/drawing/2014/main" id="{341D306F-11CF-493A-9E63-F35195538555}"/>
              </a:ext>
            </a:extLst>
          </p:cNvPr>
          <p:cNvSpPr txBox="1">
            <a:spLocks/>
          </p:cNvSpPr>
          <p:nvPr/>
        </p:nvSpPr>
        <p:spPr>
          <a:xfrm>
            <a:off x="5613377" y="1380415"/>
            <a:ext cx="1816846" cy="553998"/>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t>Invoice</a:t>
            </a:r>
          </a:p>
        </p:txBody>
      </p:sp>
      <p:sp>
        <p:nvSpPr>
          <p:cNvPr id="8" name="Content Placeholder 2">
            <a:extLst>
              <a:ext uri="{FF2B5EF4-FFF2-40B4-BE49-F238E27FC236}">
                <a16:creationId xmlns:a16="http://schemas.microsoft.com/office/drawing/2014/main" id="{2C56BD5E-E3F8-4C6D-A9F5-3FC5E466BB41}"/>
              </a:ext>
            </a:extLst>
          </p:cNvPr>
          <p:cNvSpPr txBox="1">
            <a:spLocks/>
          </p:cNvSpPr>
          <p:nvPr/>
        </p:nvSpPr>
        <p:spPr>
          <a:xfrm>
            <a:off x="8954967" y="1380415"/>
            <a:ext cx="2398805" cy="553998"/>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t>Business Card</a:t>
            </a:r>
          </a:p>
        </p:txBody>
      </p:sp>
      <p:grpSp>
        <p:nvGrpSpPr>
          <p:cNvPr id="13" name="Group 12">
            <a:extLst>
              <a:ext uri="{FF2B5EF4-FFF2-40B4-BE49-F238E27FC236}">
                <a16:creationId xmlns:a16="http://schemas.microsoft.com/office/drawing/2014/main" id="{0720802E-7080-4A1C-A4D2-4FCF25573F95}"/>
              </a:ext>
            </a:extLst>
          </p:cNvPr>
          <p:cNvGrpSpPr/>
          <p:nvPr/>
        </p:nvGrpSpPr>
        <p:grpSpPr>
          <a:xfrm>
            <a:off x="1385796" y="1881196"/>
            <a:ext cx="1626346" cy="1457104"/>
            <a:chOff x="1385796" y="1881196"/>
            <a:chExt cx="1626346" cy="1457104"/>
          </a:xfrm>
        </p:grpSpPr>
        <p:sp>
          <p:nvSpPr>
            <p:cNvPr id="9" name="Rectangle 8">
              <a:extLst>
                <a:ext uri="{FF2B5EF4-FFF2-40B4-BE49-F238E27FC236}">
                  <a16:creationId xmlns:a16="http://schemas.microsoft.com/office/drawing/2014/main" id="{04D81B07-C452-4AC4-9A58-021CB0FDFB0E}"/>
                </a:ext>
              </a:extLst>
            </p:cNvPr>
            <p:cNvSpPr/>
            <p:nvPr/>
          </p:nvSpPr>
          <p:spPr bwMode="auto">
            <a:xfrm>
              <a:off x="1440330" y="1960283"/>
              <a:ext cx="1398494" cy="1320800"/>
            </a:xfrm>
            <a:prstGeom prst="rect">
              <a:avLst/>
            </a:prstGeom>
            <a:solidFill>
              <a:schemeClr val="bg1"/>
            </a:solidFill>
            <a:ln>
              <a:solidFill>
                <a:schemeClr val="bg1">
                  <a:lumMod val="85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2BBE769B-60CC-41B7-B996-B55C6146B562}"/>
                </a:ext>
              </a:extLst>
            </p:cNvPr>
            <p:cNvSpPr txBox="1"/>
            <p:nvPr/>
          </p:nvSpPr>
          <p:spPr>
            <a:xfrm>
              <a:off x="1542676" y="1881196"/>
              <a:ext cx="1469465" cy="447815"/>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Fourth Coffee</a:t>
              </a:r>
            </a:p>
          </p:txBody>
        </p:sp>
        <p:sp>
          <p:nvSpPr>
            <p:cNvPr id="11" name="TextBox 10">
              <a:extLst>
                <a:ext uri="{FF2B5EF4-FFF2-40B4-BE49-F238E27FC236}">
                  <a16:creationId xmlns:a16="http://schemas.microsoft.com/office/drawing/2014/main" id="{B48DFD86-443C-4301-9F06-129FF1BBD47D}"/>
                </a:ext>
              </a:extLst>
            </p:cNvPr>
            <p:cNvSpPr txBox="1"/>
            <p:nvPr/>
          </p:nvSpPr>
          <p:spPr>
            <a:xfrm>
              <a:off x="1385796" y="2097300"/>
              <a:ext cx="1626346" cy="406265"/>
            </a:xfrm>
            <a:prstGeom prst="rect">
              <a:avLst/>
            </a:prstGeom>
            <a:noFill/>
          </p:spPr>
          <p:txBody>
            <a:bodyPr wrap="square" lIns="182880" tIns="146304" rIns="182880" bIns="146304" rtlCol="0">
              <a:spAutoFit/>
            </a:bodyPr>
            <a:lstStyle/>
            <a:p>
              <a:pPr>
                <a:lnSpc>
                  <a:spcPct val="90000"/>
                </a:lnSpc>
                <a:spcAft>
                  <a:spcPts val="600"/>
                </a:spcAft>
              </a:pPr>
              <a:r>
                <a:rPr lang="en-US" sz="8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1/1/2021: 09:34</a:t>
              </a:r>
            </a:p>
          </p:txBody>
        </p:sp>
        <p:sp>
          <p:nvSpPr>
            <p:cNvPr id="12" name="TextBox 11">
              <a:extLst>
                <a:ext uri="{FF2B5EF4-FFF2-40B4-BE49-F238E27FC236}">
                  <a16:creationId xmlns:a16="http://schemas.microsoft.com/office/drawing/2014/main" id="{868AFE72-ECC3-4110-8387-9193656E533D}"/>
                </a:ext>
              </a:extLst>
            </p:cNvPr>
            <p:cNvSpPr txBox="1"/>
            <p:nvPr/>
          </p:nvSpPr>
          <p:spPr>
            <a:xfrm>
              <a:off x="1385796" y="2313404"/>
              <a:ext cx="1626346" cy="1024896"/>
            </a:xfrm>
            <a:prstGeom prst="rect">
              <a:avLst/>
            </a:prstGeom>
            <a:noFill/>
          </p:spPr>
          <p:txBody>
            <a:bodyPr wrap="square" lIns="182880" tIns="146304" rIns="182880" bIns="146304" rtlCol="0">
              <a:spAutoFit/>
            </a:bodyPr>
            <a:lstStyle/>
            <a:p>
              <a:pPr defTabSz="687388">
                <a:lnSpc>
                  <a:spcPct val="90000"/>
                </a:lnSpc>
                <a:spcAft>
                  <a:spcPts val="600"/>
                </a:spcAft>
                <a:tabLst>
                  <a:tab pos="687388" algn="l"/>
                  <a:tab pos="854075" algn="l"/>
                </a:tabLst>
              </a:pPr>
              <a:r>
                <a:rPr lang="en-US" sz="9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Latte	1	$1.29</a:t>
              </a:r>
            </a:p>
            <a:p>
              <a:pPr defTabSz="687388">
                <a:lnSpc>
                  <a:spcPct val="90000"/>
                </a:lnSpc>
                <a:spcAft>
                  <a:spcPts val="600"/>
                </a:spcAft>
                <a:tabLst>
                  <a:tab pos="687388" algn="l"/>
                  <a:tab pos="854075" algn="l"/>
                </a:tabLst>
              </a:pPr>
              <a:r>
                <a:rPr lang="en-US" sz="9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Cake	1	$2.46</a:t>
              </a:r>
            </a:p>
            <a:p>
              <a:pPr defTabSz="687388">
                <a:lnSpc>
                  <a:spcPct val="90000"/>
                </a:lnSpc>
                <a:spcAft>
                  <a:spcPts val="600"/>
                </a:spcAft>
                <a:tabLst>
                  <a:tab pos="687388" algn="l"/>
                  <a:tab pos="854075" algn="l"/>
                </a:tabLst>
              </a:pPr>
              <a:r>
                <a:rPr lang="en-US" sz="9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	----------</a:t>
              </a:r>
            </a:p>
            <a:p>
              <a:pPr defTabSz="687388">
                <a:lnSpc>
                  <a:spcPct val="90000"/>
                </a:lnSpc>
                <a:spcAft>
                  <a:spcPts val="600"/>
                </a:spcAft>
                <a:tabLst>
                  <a:tab pos="687388" algn="l"/>
                  <a:tab pos="854075" algn="l"/>
                </a:tabLst>
              </a:pPr>
              <a:r>
                <a:rPr lang="en-US" sz="9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        Total:		$3.75    </a:t>
              </a:r>
            </a:p>
          </p:txBody>
        </p:sp>
      </p:grpSp>
      <p:grpSp>
        <p:nvGrpSpPr>
          <p:cNvPr id="24" name="Group 23">
            <a:extLst>
              <a:ext uri="{FF2B5EF4-FFF2-40B4-BE49-F238E27FC236}">
                <a16:creationId xmlns:a16="http://schemas.microsoft.com/office/drawing/2014/main" id="{7B28EF22-EA4F-4B42-A0C8-E4F6019EFBEB}"/>
              </a:ext>
            </a:extLst>
          </p:cNvPr>
          <p:cNvGrpSpPr/>
          <p:nvPr/>
        </p:nvGrpSpPr>
        <p:grpSpPr>
          <a:xfrm>
            <a:off x="5247039" y="1849530"/>
            <a:ext cx="1626346" cy="1456067"/>
            <a:chOff x="5167409" y="1861042"/>
            <a:chExt cx="1626346" cy="1456067"/>
          </a:xfrm>
        </p:grpSpPr>
        <p:grpSp>
          <p:nvGrpSpPr>
            <p:cNvPr id="14" name="Group 13">
              <a:extLst>
                <a:ext uri="{FF2B5EF4-FFF2-40B4-BE49-F238E27FC236}">
                  <a16:creationId xmlns:a16="http://schemas.microsoft.com/office/drawing/2014/main" id="{6B2BBE82-A02E-4E3B-9140-6B13F1C16FFC}"/>
                </a:ext>
              </a:extLst>
            </p:cNvPr>
            <p:cNvGrpSpPr/>
            <p:nvPr/>
          </p:nvGrpSpPr>
          <p:grpSpPr>
            <a:xfrm>
              <a:off x="5167409" y="1861042"/>
              <a:ext cx="1626346" cy="1399887"/>
              <a:chOff x="1385796" y="1881196"/>
              <a:chExt cx="1626346" cy="1399887"/>
            </a:xfrm>
          </p:grpSpPr>
          <p:sp>
            <p:nvSpPr>
              <p:cNvPr id="15" name="Rectangle 14">
                <a:extLst>
                  <a:ext uri="{FF2B5EF4-FFF2-40B4-BE49-F238E27FC236}">
                    <a16:creationId xmlns:a16="http://schemas.microsoft.com/office/drawing/2014/main" id="{03937453-AB28-4842-8566-D9062406D196}"/>
                  </a:ext>
                </a:extLst>
              </p:cNvPr>
              <p:cNvSpPr/>
              <p:nvPr/>
            </p:nvSpPr>
            <p:spPr bwMode="auto">
              <a:xfrm>
                <a:off x="1440330" y="1960283"/>
                <a:ext cx="1398494" cy="1320800"/>
              </a:xfrm>
              <a:prstGeom prst="rect">
                <a:avLst/>
              </a:prstGeom>
              <a:solidFill>
                <a:schemeClr val="bg1"/>
              </a:solidFill>
              <a:ln>
                <a:solidFill>
                  <a:schemeClr val="bg1">
                    <a:lumMod val="85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a:extLst>
                  <a:ext uri="{FF2B5EF4-FFF2-40B4-BE49-F238E27FC236}">
                    <a16:creationId xmlns:a16="http://schemas.microsoft.com/office/drawing/2014/main" id="{745679B1-288B-4AC0-9085-C34655B0FE52}"/>
                  </a:ext>
                </a:extLst>
              </p:cNvPr>
              <p:cNvSpPr txBox="1"/>
              <p:nvPr/>
            </p:nvSpPr>
            <p:spPr>
              <a:xfrm>
                <a:off x="1385796" y="1881196"/>
                <a:ext cx="1626346" cy="447815"/>
              </a:xfrm>
              <a:prstGeom prst="rect">
                <a:avLst/>
              </a:prstGeom>
              <a:noFill/>
            </p:spPr>
            <p:txBody>
              <a:bodyPr wrap="square" lIns="182880" tIns="146304" rIns="182880" bIns="146304" rtlCol="0">
                <a:spAutoFit/>
              </a:bodyPr>
              <a:lstStyle/>
              <a:p>
                <a:pPr algn="ctr">
                  <a:lnSpc>
                    <a:spcPct val="90000"/>
                  </a:lnSpc>
                  <a:spcAft>
                    <a:spcPts val="600"/>
                  </a:spcAft>
                </a:pPr>
                <a:r>
                  <a:rPr lang="en-US" sz="11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Contoso</a:t>
                </a:r>
              </a:p>
            </p:txBody>
          </p:sp>
          <p:sp>
            <p:nvSpPr>
              <p:cNvPr id="17" name="TextBox 16">
                <a:extLst>
                  <a:ext uri="{FF2B5EF4-FFF2-40B4-BE49-F238E27FC236}">
                    <a16:creationId xmlns:a16="http://schemas.microsoft.com/office/drawing/2014/main" id="{BE139D36-2916-434A-B571-8BBD54CCB29E}"/>
                  </a:ext>
                </a:extLst>
              </p:cNvPr>
              <p:cNvSpPr txBox="1"/>
              <p:nvPr/>
            </p:nvSpPr>
            <p:spPr>
              <a:xfrm>
                <a:off x="1385796" y="2214418"/>
                <a:ext cx="1626346" cy="406265"/>
              </a:xfrm>
              <a:prstGeom prst="rect">
                <a:avLst/>
              </a:prstGeom>
              <a:noFill/>
            </p:spPr>
            <p:txBody>
              <a:bodyPr wrap="square" lIns="182880" tIns="146304" rIns="182880" bIns="146304" rtlCol="0">
                <a:spAutoFit/>
              </a:bodyPr>
              <a:lstStyle/>
              <a:p>
                <a:pPr>
                  <a:lnSpc>
                    <a:spcPct val="90000"/>
                  </a:lnSpc>
                  <a:spcAft>
                    <a:spcPts val="600"/>
                  </a:spcAft>
                </a:pPr>
                <a:r>
                  <a:rPr lang="en-US" sz="8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Date: 1/1/2021</a:t>
                </a:r>
              </a:p>
            </p:txBody>
          </p:sp>
        </p:grpSp>
        <p:sp>
          <p:nvSpPr>
            <p:cNvPr id="19" name="TextBox 18">
              <a:extLst>
                <a:ext uri="{FF2B5EF4-FFF2-40B4-BE49-F238E27FC236}">
                  <a16:creationId xmlns:a16="http://schemas.microsoft.com/office/drawing/2014/main" id="{24846FAF-F8BA-40B6-946C-D9ED60FD0D0B}"/>
                </a:ext>
              </a:extLst>
            </p:cNvPr>
            <p:cNvSpPr txBox="1"/>
            <p:nvPr/>
          </p:nvSpPr>
          <p:spPr>
            <a:xfrm>
              <a:off x="5167409" y="2030807"/>
              <a:ext cx="1222129" cy="420115"/>
            </a:xfrm>
            <a:prstGeom prst="rect">
              <a:avLst/>
            </a:prstGeom>
            <a:noFill/>
          </p:spPr>
          <p:txBody>
            <a:bodyPr wrap="none" lIns="182880" tIns="146304" rIns="182880" bIns="146304" rtlCol="0">
              <a:spAutoFit/>
            </a:bodyPr>
            <a:lstStyle/>
            <a:p>
              <a:pPr>
                <a:lnSpc>
                  <a:spcPct val="90000"/>
                </a:lnSpc>
                <a:spcAft>
                  <a:spcPts val="600"/>
                </a:spcAft>
              </a:pPr>
              <a:r>
                <a:rPr lang="en-US" sz="900" dirty="0">
                  <a:gradFill>
                    <a:gsLst>
                      <a:gs pos="2917">
                        <a:schemeClr val="tx1"/>
                      </a:gs>
                      <a:gs pos="30000">
                        <a:schemeClr val="tx1"/>
                      </a:gs>
                    </a:gsLst>
                    <a:lin ang="5400000" scaled="0"/>
                  </a:gradFill>
                </a:rPr>
                <a:t>Invoice No: 1234</a:t>
              </a:r>
            </a:p>
          </p:txBody>
        </p:sp>
        <p:sp>
          <p:nvSpPr>
            <p:cNvPr id="21" name="TextBox 20">
              <a:extLst>
                <a:ext uri="{FF2B5EF4-FFF2-40B4-BE49-F238E27FC236}">
                  <a16:creationId xmlns:a16="http://schemas.microsoft.com/office/drawing/2014/main" id="{8795900B-F8D1-4ED3-93CC-C13E43D6BC31}"/>
                </a:ext>
              </a:extLst>
            </p:cNvPr>
            <p:cNvSpPr txBox="1"/>
            <p:nvPr/>
          </p:nvSpPr>
          <p:spPr>
            <a:xfrm>
              <a:off x="5779822" y="2910844"/>
              <a:ext cx="840615" cy="406265"/>
            </a:xfrm>
            <a:prstGeom prst="rect">
              <a:avLst/>
            </a:prstGeom>
            <a:noFill/>
          </p:spPr>
          <p:txBody>
            <a:bodyPr wrap="none" lIns="182880" tIns="146304" rIns="182880" bIns="146304" rtlCol="0">
              <a:spAutoFit/>
            </a:bodyPr>
            <a:lstStyle/>
            <a:p>
              <a:pPr>
                <a:lnSpc>
                  <a:spcPct val="90000"/>
                </a:lnSpc>
                <a:spcAft>
                  <a:spcPts val="600"/>
                </a:spcAft>
              </a:pPr>
              <a:r>
                <a:rPr lang="en-US" sz="700" dirty="0">
                  <a:gradFill>
                    <a:gsLst>
                      <a:gs pos="2917">
                        <a:schemeClr val="tx1"/>
                      </a:gs>
                      <a:gs pos="30000">
                        <a:schemeClr val="tx1"/>
                      </a:gs>
                    </a:gsLst>
                    <a:lin ang="5400000" scaled="0"/>
                  </a:gradFill>
                </a:rPr>
                <a:t>Total: 3.99</a:t>
              </a:r>
            </a:p>
          </p:txBody>
        </p:sp>
        <p:pic>
          <p:nvPicPr>
            <p:cNvPr id="23" name="Picture 22">
              <a:extLst>
                <a:ext uri="{FF2B5EF4-FFF2-40B4-BE49-F238E27FC236}">
                  <a16:creationId xmlns:a16="http://schemas.microsoft.com/office/drawing/2014/main" id="{0A40E4A5-AC40-4A31-9D45-81A8320B8301}"/>
                </a:ext>
              </a:extLst>
            </p:cNvPr>
            <p:cNvPicPr>
              <a:picLocks noChangeAspect="1"/>
            </p:cNvPicPr>
            <p:nvPr/>
          </p:nvPicPr>
          <p:blipFill>
            <a:blip r:embed="rId2"/>
            <a:stretch>
              <a:fillRect/>
            </a:stretch>
          </p:blipFill>
          <p:spPr>
            <a:xfrm>
              <a:off x="5416653" y="2472314"/>
              <a:ext cx="1127858" cy="481626"/>
            </a:xfrm>
            <a:prstGeom prst="rect">
              <a:avLst/>
            </a:prstGeom>
          </p:spPr>
        </p:pic>
      </p:grpSp>
      <p:grpSp>
        <p:nvGrpSpPr>
          <p:cNvPr id="29" name="Group 28">
            <a:extLst>
              <a:ext uri="{FF2B5EF4-FFF2-40B4-BE49-F238E27FC236}">
                <a16:creationId xmlns:a16="http://schemas.microsoft.com/office/drawing/2014/main" id="{87487DA9-BBD5-4F67-BA18-F95D4E418704}"/>
              </a:ext>
            </a:extLst>
          </p:cNvPr>
          <p:cNvGrpSpPr/>
          <p:nvPr/>
        </p:nvGrpSpPr>
        <p:grpSpPr>
          <a:xfrm>
            <a:off x="9152305" y="1882876"/>
            <a:ext cx="1398494" cy="890207"/>
            <a:chOff x="9152305" y="1882876"/>
            <a:chExt cx="1398494" cy="890207"/>
          </a:xfrm>
        </p:grpSpPr>
        <p:sp>
          <p:nvSpPr>
            <p:cNvPr id="25" name="Rectangle 24">
              <a:extLst>
                <a:ext uri="{FF2B5EF4-FFF2-40B4-BE49-F238E27FC236}">
                  <a16:creationId xmlns:a16="http://schemas.microsoft.com/office/drawing/2014/main" id="{63C9492A-59B4-4915-AA2D-ED5DF54F44A6}"/>
                </a:ext>
              </a:extLst>
            </p:cNvPr>
            <p:cNvSpPr/>
            <p:nvPr/>
          </p:nvSpPr>
          <p:spPr bwMode="auto">
            <a:xfrm>
              <a:off x="9180992" y="1960283"/>
              <a:ext cx="1243107" cy="812800"/>
            </a:xfrm>
            <a:prstGeom prst="rect">
              <a:avLst/>
            </a:prstGeom>
            <a:solidFill>
              <a:schemeClr val="bg1"/>
            </a:solidFill>
            <a:ln>
              <a:solidFill>
                <a:schemeClr val="bg1">
                  <a:lumMod val="85000"/>
                </a:schemeClr>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a:extLst>
                <a:ext uri="{FF2B5EF4-FFF2-40B4-BE49-F238E27FC236}">
                  <a16:creationId xmlns:a16="http://schemas.microsoft.com/office/drawing/2014/main" id="{5F5DEAC7-741D-484C-8712-3824431AC3D3}"/>
                </a:ext>
              </a:extLst>
            </p:cNvPr>
            <p:cNvSpPr txBox="1"/>
            <p:nvPr/>
          </p:nvSpPr>
          <p:spPr>
            <a:xfrm>
              <a:off x="9468387" y="1882876"/>
              <a:ext cx="1082412"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Fabricam</a:t>
              </a:r>
              <a:endParaRPr lang="en-US" sz="1400" dirty="0">
                <a:gradFill>
                  <a:gsLst>
                    <a:gs pos="2917">
                      <a:schemeClr val="tx1"/>
                    </a:gs>
                    <a:gs pos="30000">
                      <a:schemeClr val="tx1"/>
                    </a:gs>
                  </a:gsLst>
                  <a:lin ang="5400000" scaled="0"/>
                </a:gradFill>
              </a:endParaRPr>
            </a:p>
          </p:txBody>
        </p:sp>
        <p:sp>
          <p:nvSpPr>
            <p:cNvPr id="28" name="TextBox 27">
              <a:extLst>
                <a:ext uri="{FF2B5EF4-FFF2-40B4-BE49-F238E27FC236}">
                  <a16:creationId xmlns:a16="http://schemas.microsoft.com/office/drawing/2014/main" id="{D3BFD177-64A4-4E57-A330-77218467C160}"/>
                </a:ext>
              </a:extLst>
            </p:cNvPr>
            <p:cNvSpPr txBox="1"/>
            <p:nvPr/>
          </p:nvSpPr>
          <p:spPr>
            <a:xfrm>
              <a:off x="9152305" y="2252161"/>
              <a:ext cx="1398494" cy="461665"/>
            </a:xfrm>
            <a:prstGeom prst="rect">
              <a:avLst/>
            </a:prstGeom>
            <a:noFill/>
          </p:spPr>
          <p:txBody>
            <a:bodyPr wrap="square">
              <a:spAutoFit/>
            </a:bodyPr>
            <a:lstStyle/>
            <a:p>
              <a:r>
                <a:rPr lang="en-US" sz="700" b="0" i="0" dirty="0">
                  <a:solidFill>
                    <a:srgbClr val="444444"/>
                  </a:solidFill>
                  <a:effectLst/>
                  <a:latin typeface="Segoe UI" panose="020B0502040204020203" pitchFamily="34" charset="0"/>
                </a:rPr>
                <a:t>Hank </a:t>
              </a:r>
              <a:r>
                <a:rPr lang="en-US" sz="700" b="0" i="0" dirty="0" err="1">
                  <a:solidFill>
                    <a:srgbClr val="444444"/>
                  </a:solidFill>
                  <a:effectLst/>
                  <a:latin typeface="Segoe UI" panose="020B0502040204020203" pitchFamily="34" charset="0"/>
                </a:rPr>
                <a:t>Zoeng</a:t>
              </a:r>
              <a:endParaRPr lang="en-US" sz="700" b="0" i="0" dirty="0">
                <a:solidFill>
                  <a:srgbClr val="444444"/>
                </a:solidFill>
                <a:effectLst/>
                <a:latin typeface="Segoe UI" panose="020B0502040204020203" pitchFamily="34" charset="0"/>
              </a:endParaRPr>
            </a:p>
            <a:p>
              <a:r>
                <a:rPr lang="en-US" sz="700" dirty="0">
                  <a:solidFill>
                    <a:srgbClr val="444444"/>
                  </a:solidFill>
                  <a:latin typeface="Segoe UI" panose="020B0502040204020203" pitchFamily="34" charset="0"/>
                </a:rPr>
                <a:t>Sales director</a:t>
              </a:r>
            </a:p>
            <a:p>
              <a:r>
                <a:rPr lang="en-US" sz="700" dirty="0">
                  <a:solidFill>
                    <a:srgbClr val="444444"/>
                  </a:solidFill>
                  <a:latin typeface="Segoe UI" panose="020B0502040204020203" pitchFamily="34" charset="0"/>
                </a:rPr>
                <a:t>hank@fabrikam.com</a:t>
              </a:r>
            </a:p>
            <a:p>
              <a:r>
                <a:rPr lang="en-US" sz="700" dirty="0">
                  <a:solidFill>
                    <a:srgbClr val="444444"/>
                  </a:solidFill>
                  <a:latin typeface="Segoe UI" panose="020B0502040204020203" pitchFamily="34" charset="0"/>
                </a:rPr>
                <a:t>555-123-4567</a:t>
              </a:r>
              <a:endParaRPr lang="en-US" sz="700" dirty="0"/>
            </a:p>
          </p:txBody>
        </p:sp>
      </p:grpSp>
      <p:sp>
        <p:nvSpPr>
          <p:cNvPr id="32" name="TextBox 31">
            <a:extLst>
              <a:ext uri="{FF2B5EF4-FFF2-40B4-BE49-F238E27FC236}">
                <a16:creationId xmlns:a16="http://schemas.microsoft.com/office/drawing/2014/main" id="{7B727832-7A60-40E4-A7BA-18E68143FF5E}"/>
              </a:ext>
            </a:extLst>
          </p:cNvPr>
          <p:cNvSpPr txBox="1"/>
          <p:nvPr/>
        </p:nvSpPr>
        <p:spPr>
          <a:xfrm>
            <a:off x="494231" y="4363588"/>
            <a:ext cx="3257943" cy="2163669"/>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  "</a:t>
            </a:r>
            <a:r>
              <a:rPr lang="en-US" sz="1200" dirty="0" err="1">
                <a:gradFill>
                  <a:gsLst>
                    <a:gs pos="2917">
                      <a:schemeClr val="tx1"/>
                    </a:gs>
                    <a:gs pos="30000">
                      <a:schemeClr val="tx1"/>
                    </a:gs>
                  </a:gsLst>
                  <a:lin ang="5400000" scaled="0"/>
                </a:gradFill>
                <a:latin typeface="Consolas" panose="020B0609020204030204" pitchFamily="49" charset="0"/>
              </a:rPr>
              <a:t>MerchantName</a:t>
            </a:r>
            <a:r>
              <a:rPr lang="en-US" sz="1200" dirty="0">
                <a:gradFill>
                  <a:gsLst>
                    <a:gs pos="2917">
                      <a:schemeClr val="tx1"/>
                    </a:gs>
                    <a:gs pos="30000">
                      <a:schemeClr val="tx1"/>
                    </a:gs>
                  </a:gsLst>
                  <a:lin ang="5400000" scaled="0"/>
                </a:gradFill>
                <a:latin typeface="Consolas" panose="020B0609020204030204" pitchFamily="49" charset="0"/>
              </a:rPr>
              <a:t>": "Fourth Coffee",</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  "</a:t>
            </a:r>
            <a:r>
              <a:rPr lang="en-US" sz="1200" dirty="0" err="1">
                <a:gradFill>
                  <a:gsLst>
                    <a:gs pos="2917">
                      <a:schemeClr val="tx1"/>
                    </a:gs>
                    <a:gs pos="30000">
                      <a:schemeClr val="tx1"/>
                    </a:gs>
                  </a:gsLst>
                  <a:lin ang="5400000" scaled="0"/>
                </a:gradFill>
                <a:latin typeface="Consolas" panose="020B0609020204030204" pitchFamily="49" charset="0"/>
              </a:rPr>
              <a:t>TransactionDate</a:t>
            </a:r>
            <a:r>
              <a:rPr lang="en-US" sz="1200" dirty="0">
                <a:gradFill>
                  <a:gsLst>
                    <a:gs pos="2917">
                      <a:schemeClr val="tx1"/>
                    </a:gs>
                    <a:gs pos="30000">
                      <a:schemeClr val="tx1"/>
                    </a:gs>
                  </a:gsLst>
                  <a:lin ang="5400000" scaled="0"/>
                </a:gradFill>
                <a:latin typeface="Consolas" panose="020B0609020204030204" pitchFamily="49" charset="0"/>
              </a:rPr>
              <a:t>": 2021-01-01,</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  "</a:t>
            </a:r>
            <a:r>
              <a:rPr lang="en-US" sz="1200" dirty="0" err="1">
                <a:gradFill>
                  <a:gsLst>
                    <a:gs pos="2917">
                      <a:schemeClr val="tx1"/>
                    </a:gs>
                    <a:gs pos="30000">
                      <a:schemeClr val="tx1"/>
                    </a:gs>
                  </a:gsLst>
                  <a:lin ang="5400000" scaled="0"/>
                </a:gradFill>
                <a:latin typeface="Consolas" panose="020B0609020204030204" pitchFamily="49" charset="0"/>
              </a:rPr>
              <a:t>TransactionTime</a:t>
            </a:r>
            <a:r>
              <a:rPr lang="en-US" sz="1200" dirty="0">
                <a:gradFill>
                  <a:gsLst>
                    <a:gs pos="2917">
                      <a:schemeClr val="tx1"/>
                    </a:gs>
                    <a:gs pos="30000">
                      <a:schemeClr val="tx1"/>
                    </a:gs>
                  </a:gsLst>
                  <a:lin ang="5400000" scaled="0"/>
                </a:gradFill>
                <a:latin typeface="Consolas" panose="020B0609020204030204" pitchFamily="49" charset="0"/>
              </a:rPr>
              <a:t>": 09:34,</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  "Items" [</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    ...],</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  "Total": 3.75</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a:t>
            </a:r>
          </a:p>
        </p:txBody>
      </p:sp>
      <p:cxnSp>
        <p:nvCxnSpPr>
          <p:cNvPr id="34" name="Straight Arrow Connector 33">
            <a:extLst>
              <a:ext uri="{FF2B5EF4-FFF2-40B4-BE49-F238E27FC236}">
                <a16:creationId xmlns:a16="http://schemas.microsoft.com/office/drawing/2014/main" id="{F3425B19-44B9-4CBC-8DA2-C1EF363BB9EB}"/>
              </a:ext>
            </a:extLst>
          </p:cNvPr>
          <p:cNvCxnSpPr/>
          <p:nvPr/>
        </p:nvCxnSpPr>
        <p:spPr>
          <a:xfrm>
            <a:off x="2085788" y="3338300"/>
            <a:ext cx="0" cy="1227724"/>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A6FFC40-9613-4492-B3BB-0D0DDC09FA3C}"/>
              </a:ext>
            </a:extLst>
          </p:cNvPr>
          <p:cNvSpPr txBox="1"/>
          <p:nvPr/>
        </p:nvSpPr>
        <p:spPr>
          <a:xfrm>
            <a:off x="1176576" y="3433232"/>
            <a:ext cx="1675459" cy="378565"/>
          </a:xfrm>
          <a:prstGeom prst="rect">
            <a:avLst/>
          </a:prstGeom>
          <a:solidFill>
            <a:schemeClr val="accent6"/>
          </a:solidFill>
          <a:ln>
            <a:solidFill>
              <a:schemeClr val="accent1"/>
            </a:solidFill>
          </a:ln>
        </p:spPr>
        <p:txBody>
          <a:bodyPr wrap="none" lIns="91440" tIns="91440" rIns="91440" bIns="91440"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rPr>
              <a:t>Analyze Receipt</a:t>
            </a:r>
          </a:p>
        </p:txBody>
      </p:sp>
      <p:sp>
        <p:nvSpPr>
          <p:cNvPr id="31" name="TextBox 30">
            <a:extLst>
              <a:ext uri="{FF2B5EF4-FFF2-40B4-BE49-F238E27FC236}">
                <a16:creationId xmlns:a16="http://schemas.microsoft.com/office/drawing/2014/main" id="{18FA35D9-400A-4596-A461-3CA445BB4300}"/>
              </a:ext>
            </a:extLst>
          </p:cNvPr>
          <p:cNvSpPr txBox="1"/>
          <p:nvPr/>
        </p:nvSpPr>
        <p:spPr>
          <a:xfrm>
            <a:off x="634009" y="3963359"/>
            <a:ext cx="2861040" cy="378565"/>
          </a:xfrm>
          <a:prstGeom prst="rect">
            <a:avLst/>
          </a:prstGeom>
          <a:solidFill>
            <a:schemeClr val="accent6"/>
          </a:solidFill>
          <a:ln>
            <a:solidFill>
              <a:schemeClr val="accent1"/>
            </a:solidFill>
          </a:ln>
        </p:spPr>
        <p:txBody>
          <a:bodyPr wrap="none" lIns="91440" tIns="91440" rIns="91440" bIns="91440"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rPr>
              <a:t>Get Analyze Receipt Result</a:t>
            </a:r>
          </a:p>
        </p:txBody>
      </p:sp>
      <p:sp>
        <p:nvSpPr>
          <p:cNvPr id="35" name="TextBox 34">
            <a:extLst>
              <a:ext uri="{FF2B5EF4-FFF2-40B4-BE49-F238E27FC236}">
                <a16:creationId xmlns:a16="http://schemas.microsoft.com/office/drawing/2014/main" id="{EE4518D3-4973-45DB-9ED8-4946FBCA7297}"/>
              </a:ext>
            </a:extLst>
          </p:cNvPr>
          <p:cNvSpPr txBox="1"/>
          <p:nvPr/>
        </p:nvSpPr>
        <p:spPr>
          <a:xfrm>
            <a:off x="4404261" y="4341924"/>
            <a:ext cx="2663230" cy="2163669"/>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  "</a:t>
            </a:r>
            <a:r>
              <a:rPr lang="en-US" sz="1200" dirty="0" err="1">
                <a:gradFill>
                  <a:gsLst>
                    <a:gs pos="2917">
                      <a:schemeClr val="tx1"/>
                    </a:gs>
                    <a:gs pos="30000">
                      <a:schemeClr val="tx1"/>
                    </a:gs>
                  </a:gsLst>
                  <a:lin ang="5400000" scaled="0"/>
                </a:gradFill>
                <a:latin typeface="Consolas" panose="020B0609020204030204" pitchFamily="49" charset="0"/>
              </a:rPr>
              <a:t>VendorName</a:t>
            </a:r>
            <a:r>
              <a:rPr lang="en-US" sz="1200" dirty="0">
                <a:gradFill>
                  <a:gsLst>
                    <a:gs pos="2917">
                      <a:schemeClr val="tx1"/>
                    </a:gs>
                    <a:gs pos="30000">
                      <a:schemeClr val="tx1"/>
                    </a:gs>
                  </a:gsLst>
                  <a:lin ang="5400000" scaled="0"/>
                </a:gradFill>
                <a:latin typeface="Consolas" panose="020B0609020204030204" pitchFamily="49" charset="0"/>
              </a:rPr>
              <a:t>": "Contoso",</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  "</a:t>
            </a:r>
            <a:r>
              <a:rPr lang="en-US" sz="1200" dirty="0" err="1">
                <a:gradFill>
                  <a:gsLst>
                    <a:gs pos="2917">
                      <a:schemeClr val="tx1"/>
                    </a:gs>
                    <a:gs pos="30000">
                      <a:schemeClr val="tx1"/>
                    </a:gs>
                  </a:gsLst>
                  <a:lin ang="5400000" scaled="0"/>
                </a:gradFill>
                <a:latin typeface="Consolas" panose="020B0609020204030204" pitchFamily="49" charset="0"/>
              </a:rPr>
              <a:t>InvoiceNumber</a:t>
            </a:r>
            <a:r>
              <a:rPr lang="en-US" sz="1200" dirty="0">
                <a:gradFill>
                  <a:gsLst>
                    <a:gs pos="2917">
                      <a:schemeClr val="tx1"/>
                    </a:gs>
                    <a:gs pos="30000">
                      <a:schemeClr val="tx1"/>
                    </a:gs>
                  </a:gsLst>
                  <a:lin ang="5400000" scaled="0"/>
                </a:gradFill>
                <a:latin typeface="Consolas" panose="020B0609020204030204" pitchFamily="49" charset="0"/>
              </a:rPr>
              <a:t>": 1234,</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  "</a:t>
            </a:r>
            <a:r>
              <a:rPr lang="en-US" sz="1200" dirty="0" err="1">
                <a:gradFill>
                  <a:gsLst>
                    <a:gs pos="2917">
                      <a:schemeClr val="tx1"/>
                    </a:gs>
                    <a:gs pos="30000">
                      <a:schemeClr val="tx1"/>
                    </a:gs>
                  </a:gsLst>
                  <a:lin ang="5400000" scaled="0"/>
                </a:gradFill>
                <a:latin typeface="Consolas" panose="020B0609020204030204" pitchFamily="49" charset="0"/>
              </a:rPr>
              <a:t>InvoiceDate</a:t>
            </a:r>
            <a:r>
              <a:rPr lang="en-US" sz="1200" dirty="0">
                <a:gradFill>
                  <a:gsLst>
                    <a:gs pos="2917">
                      <a:schemeClr val="tx1"/>
                    </a:gs>
                    <a:gs pos="30000">
                      <a:schemeClr val="tx1"/>
                    </a:gs>
                  </a:gsLst>
                  <a:lin ang="5400000" scaled="0"/>
                </a:gradFill>
                <a:latin typeface="Consolas" panose="020B0609020204030204" pitchFamily="49" charset="0"/>
              </a:rPr>
              <a:t>": 2021-01-01</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  "Tables" [</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    ...],</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  "</a:t>
            </a:r>
            <a:r>
              <a:rPr lang="en-US" sz="1200" dirty="0" err="1">
                <a:gradFill>
                  <a:gsLst>
                    <a:gs pos="2917">
                      <a:schemeClr val="tx1"/>
                    </a:gs>
                    <a:gs pos="30000">
                      <a:schemeClr val="tx1"/>
                    </a:gs>
                  </a:gsLst>
                  <a:lin ang="5400000" scaled="0"/>
                </a:gradFill>
                <a:latin typeface="Consolas" panose="020B0609020204030204" pitchFamily="49" charset="0"/>
              </a:rPr>
              <a:t>TotalInvoiceAmount</a:t>
            </a:r>
            <a:r>
              <a:rPr lang="en-US" sz="1200" dirty="0">
                <a:gradFill>
                  <a:gsLst>
                    <a:gs pos="2917">
                      <a:schemeClr val="tx1"/>
                    </a:gs>
                    <a:gs pos="30000">
                      <a:schemeClr val="tx1"/>
                    </a:gs>
                  </a:gsLst>
                  <a:lin ang="5400000" scaled="0"/>
                </a:gradFill>
                <a:latin typeface="Consolas" panose="020B0609020204030204" pitchFamily="49" charset="0"/>
              </a:rPr>
              <a:t>": 3.99</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a:t>
            </a:r>
          </a:p>
        </p:txBody>
      </p:sp>
      <p:cxnSp>
        <p:nvCxnSpPr>
          <p:cNvPr id="36" name="Straight Arrow Connector 35">
            <a:extLst>
              <a:ext uri="{FF2B5EF4-FFF2-40B4-BE49-F238E27FC236}">
                <a16:creationId xmlns:a16="http://schemas.microsoft.com/office/drawing/2014/main" id="{767235D1-9423-4FF4-A1D5-2ED0993D3F12}"/>
              </a:ext>
            </a:extLst>
          </p:cNvPr>
          <p:cNvCxnSpPr/>
          <p:nvPr/>
        </p:nvCxnSpPr>
        <p:spPr>
          <a:xfrm>
            <a:off x="5995818" y="3316636"/>
            <a:ext cx="0" cy="1227724"/>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C7901A5-E2BC-4441-B5E7-99D678A30B7B}"/>
              </a:ext>
            </a:extLst>
          </p:cNvPr>
          <p:cNvSpPr txBox="1"/>
          <p:nvPr/>
        </p:nvSpPr>
        <p:spPr>
          <a:xfrm>
            <a:off x="5086606" y="3411568"/>
            <a:ext cx="1672782" cy="378565"/>
          </a:xfrm>
          <a:prstGeom prst="rect">
            <a:avLst/>
          </a:prstGeom>
          <a:solidFill>
            <a:schemeClr val="accent6"/>
          </a:solidFill>
          <a:ln>
            <a:solidFill>
              <a:schemeClr val="accent1"/>
            </a:solidFill>
          </a:ln>
        </p:spPr>
        <p:txBody>
          <a:bodyPr wrap="square" lIns="91440" tIns="91440" rIns="91440" bIns="91440"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rPr>
              <a:t>Analyze Invoice</a:t>
            </a:r>
          </a:p>
        </p:txBody>
      </p:sp>
      <p:sp>
        <p:nvSpPr>
          <p:cNvPr id="38" name="TextBox 37">
            <a:extLst>
              <a:ext uri="{FF2B5EF4-FFF2-40B4-BE49-F238E27FC236}">
                <a16:creationId xmlns:a16="http://schemas.microsoft.com/office/drawing/2014/main" id="{90DB7F84-2ACA-4263-9AE9-47D262F0F4EB}"/>
              </a:ext>
            </a:extLst>
          </p:cNvPr>
          <p:cNvSpPr txBox="1"/>
          <p:nvPr/>
        </p:nvSpPr>
        <p:spPr>
          <a:xfrm>
            <a:off x="4544039" y="3941695"/>
            <a:ext cx="2669320" cy="378565"/>
          </a:xfrm>
          <a:prstGeom prst="rect">
            <a:avLst/>
          </a:prstGeom>
          <a:solidFill>
            <a:schemeClr val="accent6"/>
          </a:solidFill>
          <a:ln>
            <a:solidFill>
              <a:schemeClr val="accent1"/>
            </a:solidFill>
          </a:ln>
        </p:spPr>
        <p:txBody>
          <a:bodyPr wrap="none" lIns="91440" tIns="91440" rIns="91440" bIns="91440"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rPr>
              <a:t>Get Analyze Invoice Result</a:t>
            </a:r>
          </a:p>
        </p:txBody>
      </p:sp>
      <p:sp>
        <p:nvSpPr>
          <p:cNvPr id="39" name="TextBox 38">
            <a:extLst>
              <a:ext uri="{FF2B5EF4-FFF2-40B4-BE49-F238E27FC236}">
                <a16:creationId xmlns:a16="http://schemas.microsoft.com/office/drawing/2014/main" id="{07D089D6-9CDD-4BB4-9883-965BE9707857}"/>
              </a:ext>
            </a:extLst>
          </p:cNvPr>
          <p:cNvSpPr txBox="1"/>
          <p:nvPr/>
        </p:nvSpPr>
        <p:spPr>
          <a:xfrm>
            <a:off x="8314291" y="4320260"/>
            <a:ext cx="3383478" cy="2163669"/>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  "</a:t>
            </a:r>
            <a:r>
              <a:rPr lang="en-US" sz="1200" dirty="0" err="1">
                <a:gradFill>
                  <a:gsLst>
                    <a:gs pos="2917">
                      <a:schemeClr val="tx1"/>
                    </a:gs>
                    <a:gs pos="30000">
                      <a:schemeClr val="tx1"/>
                    </a:gs>
                  </a:gsLst>
                  <a:lin ang="5400000" scaled="0"/>
                </a:gradFill>
                <a:latin typeface="Consolas" panose="020B0609020204030204" pitchFamily="49" charset="0"/>
              </a:rPr>
              <a:t>ContactNames</a:t>
            </a:r>
            <a:r>
              <a:rPr lang="en-US" sz="1200" dirty="0">
                <a:gradFill>
                  <a:gsLst>
                    <a:gs pos="2917">
                      <a:schemeClr val="tx1"/>
                    </a:gs>
                    <a:gs pos="30000">
                      <a:schemeClr val="tx1"/>
                    </a:gs>
                  </a:gsLst>
                  <a:lin ang="5400000" scaled="0"/>
                </a:gradFill>
                <a:latin typeface="Consolas" panose="020B0609020204030204" pitchFamily="49" charset="0"/>
              </a:rPr>
              <a:t>": [</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    {</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      "FirstName": "Hank",</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      "</a:t>
            </a:r>
            <a:r>
              <a:rPr lang="en-US" sz="1200" dirty="0" err="1">
                <a:gradFill>
                  <a:gsLst>
                    <a:gs pos="2917">
                      <a:schemeClr val="tx1"/>
                    </a:gs>
                    <a:gs pos="30000">
                      <a:schemeClr val="tx1"/>
                    </a:gs>
                  </a:gsLst>
                  <a:lin ang="5400000" scaled="0"/>
                </a:gradFill>
                <a:latin typeface="Consolas" panose="020B0609020204030204" pitchFamily="49" charset="0"/>
              </a:rPr>
              <a:t>LastName</a:t>
            </a:r>
            <a:r>
              <a:rPr lang="en-US" sz="1200" dirty="0">
                <a:gradFill>
                  <a:gsLst>
                    <a:gs pos="2917">
                      <a:schemeClr val="tx1"/>
                    </a:gs>
                    <a:gs pos="30000">
                      <a:schemeClr val="tx1"/>
                    </a:gs>
                  </a:gsLst>
                  <a:lin ang="5400000" scaled="0"/>
                </a:gradFill>
                <a:latin typeface="Consolas" panose="020B0609020204030204" pitchFamily="49" charset="0"/>
              </a:rPr>
              <a:t>": "</a:t>
            </a:r>
            <a:r>
              <a:rPr lang="en-US" sz="1200" dirty="0" err="1">
                <a:gradFill>
                  <a:gsLst>
                    <a:gs pos="2917">
                      <a:schemeClr val="tx1"/>
                    </a:gs>
                    <a:gs pos="30000">
                      <a:schemeClr val="tx1"/>
                    </a:gs>
                  </a:gsLst>
                  <a:lin ang="5400000" scaled="0"/>
                </a:gradFill>
                <a:latin typeface="Consolas" panose="020B0609020204030204" pitchFamily="49" charset="0"/>
              </a:rPr>
              <a:t>Zoeng</a:t>
            </a:r>
            <a:r>
              <a:rPr lang="en-US" sz="1200" dirty="0">
                <a:gradFill>
                  <a:gsLst>
                    <a:gs pos="2917">
                      <a:schemeClr val="tx1"/>
                    </a:gs>
                    <a:gs pos="30000">
                      <a:schemeClr val="tx1"/>
                    </a:gs>
                  </a:gsLst>
                  <a:lin ang="5400000" scaled="0"/>
                </a:gradFill>
                <a:latin typeface="Consolas" panose="020B0609020204030204" pitchFamily="49" charset="0"/>
              </a:rPr>
              <a:t>"</a:t>
            </a:r>
          </a:p>
          <a:p>
            <a:pPr>
              <a:lnSpc>
                <a:spcPct val="90000"/>
              </a:lnSpc>
              <a:spcAft>
                <a:spcPts val="600"/>
              </a:spcAft>
            </a:pPr>
            <a:r>
              <a:rPr lang="en-US" sz="1200">
                <a:gradFill>
                  <a:gsLst>
                    <a:gs pos="2917">
                      <a:schemeClr val="tx1"/>
                    </a:gs>
                    <a:gs pos="30000">
                      <a:schemeClr val="tx1"/>
                    </a:gs>
                  </a:gsLst>
                  <a:lin ang="5400000" scaled="0"/>
                </a:gradFill>
                <a:latin typeface="Consolas" panose="020B0609020204030204" pitchFamily="49" charset="0"/>
              </a:rPr>
              <a:t>    }],</a:t>
            </a:r>
            <a:endParaRPr lang="en-US" sz="1200" dirty="0">
              <a:gradFill>
                <a:gsLst>
                  <a:gs pos="2917">
                    <a:schemeClr val="tx1"/>
                  </a:gs>
                  <a:gs pos="30000">
                    <a:schemeClr val="tx1"/>
                  </a:gs>
                </a:gsLst>
                <a:lin ang="5400000" scaled="0"/>
              </a:gradFill>
              <a:latin typeface="Consolas" panose="020B0609020204030204" pitchFamily="49" charset="0"/>
            </a:endParaRP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    ...</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a:t>
            </a:r>
          </a:p>
        </p:txBody>
      </p:sp>
      <p:cxnSp>
        <p:nvCxnSpPr>
          <p:cNvPr id="40" name="Straight Arrow Connector 39">
            <a:extLst>
              <a:ext uri="{FF2B5EF4-FFF2-40B4-BE49-F238E27FC236}">
                <a16:creationId xmlns:a16="http://schemas.microsoft.com/office/drawing/2014/main" id="{008A6845-F9DB-4C03-AFA3-F4994C4833F3}"/>
              </a:ext>
            </a:extLst>
          </p:cNvPr>
          <p:cNvCxnSpPr>
            <a:cxnSpLocks/>
          </p:cNvCxnSpPr>
          <p:nvPr/>
        </p:nvCxnSpPr>
        <p:spPr>
          <a:xfrm>
            <a:off x="9905848" y="2899332"/>
            <a:ext cx="0" cy="1623364"/>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94ACC89-95EA-4CFF-A8BA-6A93403E59B8}"/>
              </a:ext>
            </a:extLst>
          </p:cNvPr>
          <p:cNvSpPr txBox="1"/>
          <p:nvPr/>
        </p:nvSpPr>
        <p:spPr>
          <a:xfrm>
            <a:off x="8789415" y="3332449"/>
            <a:ext cx="2266386" cy="378565"/>
          </a:xfrm>
          <a:prstGeom prst="rect">
            <a:avLst/>
          </a:prstGeom>
          <a:solidFill>
            <a:schemeClr val="accent6"/>
          </a:solidFill>
          <a:ln>
            <a:solidFill>
              <a:schemeClr val="accent1"/>
            </a:solidFill>
          </a:ln>
        </p:spPr>
        <p:txBody>
          <a:bodyPr wrap="square" lIns="91440" tIns="91440" rIns="91440" bIns="91440"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rPr>
              <a:t>Analyze Business Card</a:t>
            </a:r>
          </a:p>
        </p:txBody>
      </p:sp>
      <p:sp>
        <p:nvSpPr>
          <p:cNvPr id="42" name="TextBox 41">
            <a:extLst>
              <a:ext uri="{FF2B5EF4-FFF2-40B4-BE49-F238E27FC236}">
                <a16:creationId xmlns:a16="http://schemas.microsoft.com/office/drawing/2014/main" id="{A84796B7-4B87-459A-B3B4-26F46CE99B51}"/>
              </a:ext>
            </a:extLst>
          </p:cNvPr>
          <p:cNvSpPr txBox="1"/>
          <p:nvPr/>
        </p:nvSpPr>
        <p:spPr>
          <a:xfrm>
            <a:off x="8246873" y="3930498"/>
            <a:ext cx="3351470" cy="378565"/>
          </a:xfrm>
          <a:prstGeom prst="rect">
            <a:avLst/>
          </a:prstGeom>
          <a:solidFill>
            <a:schemeClr val="accent6"/>
          </a:solidFill>
          <a:ln>
            <a:solidFill>
              <a:schemeClr val="accent1"/>
            </a:solidFill>
          </a:ln>
        </p:spPr>
        <p:txBody>
          <a:bodyPr wrap="square" lIns="91440" tIns="91440" rIns="91440" bIns="91440" rtlCol="0">
            <a:spAutoFit/>
          </a:bodyPr>
          <a:lstStyle/>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rPr>
              <a:t>Get Analyze Business Card Result</a:t>
            </a:r>
          </a:p>
        </p:txBody>
      </p:sp>
      <p:sp>
        <p:nvSpPr>
          <p:cNvPr id="43" name="TextBox 42">
            <a:extLst>
              <a:ext uri="{FF2B5EF4-FFF2-40B4-BE49-F238E27FC236}">
                <a16:creationId xmlns:a16="http://schemas.microsoft.com/office/drawing/2014/main" id="{B0DE7AC0-1414-4983-826B-6821CCD2B430}"/>
              </a:ext>
            </a:extLst>
          </p:cNvPr>
          <p:cNvSpPr txBox="1"/>
          <p:nvPr/>
        </p:nvSpPr>
        <p:spPr>
          <a:xfrm>
            <a:off x="2153102" y="949662"/>
            <a:ext cx="10015461" cy="553998"/>
          </a:xfrm>
          <a:prstGeom prst="rect">
            <a:avLst/>
          </a:prstGeom>
        </p:spPr>
        <p:txBody>
          <a:bodyPr vert="horz" wrap="square" lIns="0" tIns="91440" rIns="146304" bIns="91440" rtlCol="0">
            <a:spAutoFit/>
          </a:bodyPr>
          <a:lstStyle>
            <a:lvl1pPr marR="0" indent="0" fontAlgn="auto">
              <a:lnSpc>
                <a:spcPct val="100000"/>
              </a:lnSpc>
              <a:spcBef>
                <a:spcPts val="392"/>
              </a:spcBef>
              <a:spcAft>
                <a:spcPts val="588"/>
              </a:spcAft>
              <a:buClrTx/>
              <a:buSzPct val="90000"/>
              <a:buFont typeface="Wingdings" panose="05000000000000000000" pitchFamily="2" charset="2"/>
              <a:buNone/>
              <a:tabLst/>
              <a:defRPr sz="2400" spc="-49" baseline="0">
                <a:solidFill>
                  <a:srgbClr val="000000"/>
                </a:solidFill>
                <a:latin typeface="+mj-lt"/>
              </a:defRPr>
            </a:lvl1pPr>
            <a:lvl2pPr marL="0" marR="0" indent="0" fontAlgn="auto">
              <a:lnSpc>
                <a:spcPct val="100000"/>
              </a:lnSpc>
              <a:spcBef>
                <a:spcPts val="392"/>
              </a:spcBef>
              <a:spcAft>
                <a:spcPts val="588"/>
              </a:spcAft>
              <a:buClrTx/>
              <a:buSzPct val="90000"/>
              <a:buFontTx/>
              <a:buNone/>
              <a:tabLst/>
              <a:defRPr sz="2000" spc="0" baseline="0"/>
            </a:lvl2pPr>
            <a:lvl3pPr marL="0" marR="0" indent="0" fontAlgn="auto">
              <a:lnSpc>
                <a:spcPct val="100000"/>
              </a:lnSpc>
              <a:spcBef>
                <a:spcPts val="392"/>
              </a:spcBef>
              <a:spcAft>
                <a:spcPts val="588"/>
              </a:spcAft>
              <a:buClrTx/>
              <a:buSzPct val="90000"/>
              <a:buFont typeface="Wingdings" panose="05000000000000000000" pitchFamily="2" charset="2"/>
              <a:buNone/>
              <a:tabLst/>
              <a:defRPr sz="1600" spc="0" baseline="0">
                <a:latin typeface="+mj-lt"/>
              </a:defRPr>
            </a:lvl3pPr>
            <a:lvl4pPr marL="0" marR="0" indent="0" fontAlgn="auto">
              <a:lnSpc>
                <a:spcPct val="100000"/>
              </a:lnSpc>
              <a:spcBef>
                <a:spcPts val="392"/>
              </a:spcBef>
              <a:spcAft>
                <a:spcPts val="588"/>
              </a:spcAft>
              <a:buClrTx/>
              <a:buSzPct val="90000"/>
              <a:buFont typeface="Wingdings" panose="05000000000000000000" pitchFamily="2" charset="2"/>
              <a:buNone/>
              <a:tabLst/>
              <a:defRPr sz="1600" spc="0" baseline="0"/>
            </a:lvl4pPr>
            <a:lvl5pPr marL="0" marR="0" indent="0" fontAlgn="auto">
              <a:lnSpc>
                <a:spcPct val="100000"/>
              </a:lnSpc>
              <a:spcBef>
                <a:spcPts val="392"/>
              </a:spcBef>
              <a:spcAft>
                <a:spcPts val="588"/>
              </a:spcAft>
              <a:buClrTx/>
              <a:buSzPct val="90000"/>
              <a:buFont typeface="Wingdings" panose="05000000000000000000" pitchFamily="2" charset="2"/>
              <a:buNone/>
              <a:tabLst/>
              <a:defRPr sz="1200" b="1" spc="0" baseline="0"/>
            </a:lvl5pPr>
            <a:lvl6pPr marL="2285916" indent="0">
              <a:spcBef>
                <a:spcPct val="20000"/>
              </a:spcBef>
              <a:buFont typeface="Arial" pitchFamily="34" charset="0"/>
              <a:buNone/>
              <a:defRPr sz="1961"/>
            </a:lvl6pPr>
            <a:lvl7pPr marL="0" indent="0">
              <a:lnSpc>
                <a:spcPct val="100000"/>
              </a:lnSpc>
              <a:spcBef>
                <a:spcPts val="392"/>
              </a:spcBef>
              <a:spcAft>
                <a:spcPts val="588"/>
              </a:spcAft>
              <a:buFont typeface="Arial" pitchFamily="34" charset="0"/>
              <a:buNone/>
              <a:defRPr sz="1200"/>
            </a:lvl7pPr>
            <a:lvl8pPr marL="3428877" indent="-228592">
              <a:spcBef>
                <a:spcPct val="20000"/>
              </a:spcBef>
              <a:buFont typeface="Arial" pitchFamily="34" charset="0"/>
              <a:buChar char="•"/>
              <a:defRPr sz="1961"/>
            </a:lvl8pPr>
            <a:lvl9pPr marL="3886061" indent="-228592">
              <a:spcBef>
                <a:spcPct val="20000"/>
              </a:spcBef>
              <a:buFont typeface="Arial" pitchFamily="34" charset="0"/>
              <a:buChar char="•"/>
              <a:defRPr sz="1961"/>
            </a:lvl9pPr>
          </a:lstStyle>
          <a:p>
            <a:r>
              <a:rPr lang="en-US" sz="2000" dirty="0"/>
              <a:t>REST API: https://{endpoint}/formrecognizer/v2.1-preview.2/prebuilt/</a:t>
            </a:r>
          </a:p>
        </p:txBody>
      </p:sp>
    </p:spTree>
    <p:extLst>
      <p:ext uri="{BB962C8B-B14F-4D97-AF65-F5344CB8AC3E}">
        <p14:creationId xmlns:p14="http://schemas.microsoft.com/office/powerpoint/2010/main" val="49249155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7A22E0AF-2D51-4776-B178-E0CEDD747A62}"/>
              </a:ext>
            </a:extLst>
          </p:cNvPr>
          <p:cNvSpPr/>
          <p:nvPr/>
        </p:nvSpPr>
        <p:spPr bwMode="auto">
          <a:xfrm>
            <a:off x="454096" y="1503103"/>
            <a:ext cx="5568908" cy="407522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3A5E04DC-72B9-49CA-AF83-44D0D5AD2930}"/>
              </a:ext>
            </a:extLst>
          </p:cNvPr>
          <p:cNvSpPr>
            <a:spLocks noGrp="1"/>
          </p:cNvSpPr>
          <p:nvPr>
            <p:ph type="title"/>
          </p:nvPr>
        </p:nvSpPr>
        <p:spPr/>
        <p:txBody>
          <a:bodyPr/>
          <a:lstStyle/>
          <a:p>
            <a:r>
              <a:rPr lang="en-US" dirty="0"/>
              <a:t>Training Custom Models without Labels (</a:t>
            </a:r>
            <a:r>
              <a:rPr lang="en-US" i="1" dirty="0"/>
              <a:t>Unsupervised</a:t>
            </a:r>
            <a:r>
              <a:rPr lang="en-US" dirty="0"/>
              <a:t>)</a:t>
            </a:r>
          </a:p>
        </p:txBody>
      </p:sp>
      <p:sp>
        <p:nvSpPr>
          <p:cNvPr id="3" name="Content Placeholder 2">
            <a:extLst>
              <a:ext uri="{FF2B5EF4-FFF2-40B4-BE49-F238E27FC236}">
                <a16:creationId xmlns:a16="http://schemas.microsoft.com/office/drawing/2014/main" id="{B4A315D9-9ACE-4BC6-8799-C85D01E87EE3}"/>
              </a:ext>
            </a:extLst>
          </p:cNvPr>
          <p:cNvSpPr>
            <a:spLocks noGrp="1"/>
          </p:cNvSpPr>
          <p:nvPr>
            <p:ph sz="quarter" idx="10"/>
          </p:nvPr>
        </p:nvSpPr>
        <p:spPr>
          <a:xfrm>
            <a:off x="666413" y="1914582"/>
            <a:ext cx="5292900" cy="3031599"/>
          </a:xfrm>
        </p:spPr>
        <p:txBody>
          <a:bodyPr/>
          <a:lstStyle/>
          <a:p>
            <a:pPr marL="457200" lvl="1" indent="-457200">
              <a:buFont typeface="+mj-lt"/>
              <a:buAutoNum type="arabicPeriod"/>
            </a:pPr>
            <a:r>
              <a:rPr lang="en-US" dirty="0"/>
              <a:t>Upload at least 5 sample image or PDF forms to an </a:t>
            </a:r>
            <a:r>
              <a:rPr lang="en-US" dirty="0">
                <a:highlight>
                  <a:srgbClr val="FFFF00"/>
                </a:highlight>
              </a:rPr>
              <a:t>Azure Storage blob container</a:t>
            </a:r>
          </a:p>
          <a:p>
            <a:pPr marL="457200" lvl="1" indent="-457200">
              <a:buFont typeface="+mj-lt"/>
              <a:buAutoNum type="arabicPeriod"/>
            </a:pPr>
            <a:r>
              <a:rPr lang="en-US" dirty="0"/>
              <a:t>Generate a shared access security (SAS) URL for the container</a:t>
            </a:r>
          </a:p>
          <a:p>
            <a:pPr marL="457200" lvl="1" indent="-457200">
              <a:buFont typeface="+mj-lt"/>
              <a:buAutoNum type="arabicPeriod"/>
            </a:pPr>
            <a:r>
              <a:rPr lang="en-US" dirty="0"/>
              <a:t>Use the </a:t>
            </a:r>
            <a:r>
              <a:rPr lang="en-US" b="1" dirty="0"/>
              <a:t>Train Custom Model</a:t>
            </a:r>
            <a:r>
              <a:rPr lang="en-US" dirty="0"/>
              <a:t> API to start training using the forms</a:t>
            </a:r>
          </a:p>
          <a:p>
            <a:pPr marL="457200" lvl="1" indent="-457200">
              <a:buFont typeface="+mj-lt"/>
              <a:buAutoNum type="arabicPeriod"/>
            </a:pPr>
            <a:r>
              <a:rPr lang="en-US" dirty="0"/>
              <a:t>Use the </a:t>
            </a:r>
            <a:r>
              <a:rPr lang="en-US" b="1" dirty="0"/>
              <a:t>Get Custom Model </a:t>
            </a:r>
            <a:r>
              <a:rPr lang="en-US" dirty="0"/>
              <a:t>API to get the trained model ID</a:t>
            </a:r>
          </a:p>
        </p:txBody>
      </p:sp>
      <p:pic>
        <p:nvPicPr>
          <p:cNvPr id="5" name="Graphic 4" descr="Network with solid fill">
            <a:extLst>
              <a:ext uri="{FF2B5EF4-FFF2-40B4-BE49-F238E27FC236}">
                <a16:creationId xmlns:a16="http://schemas.microsoft.com/office/drawing/2014/main" id="{2761D273-1BCD-4203-A244-62C4857C6D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59272" y="4388590"/>
            <a:ext cx="658838" cy="658838"/>
          </a:xfrm>
          <a:prstGeom prst="rect">
            <a:avLst/>
          </a:prstGeom>
        </p:spPr>
      </p:pic>
      <p:pic>
        <p:nvPicPr>
          <p:cNvPr id="13" name="Graphic 12" descr="Cloud with solid fill">
            <a:extLst>
              <a:ext uri="{FF2B5EF4-FFF2-40B4-BE49-F238E27FC236}">
                <a16:creationId xmlns:a16="http://schemas.microsoft.com/office/drawing/2014/main" id="{9614D85B-A7B6-451D-AAA6-0111F0BBA2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658237" y="900871"/>
            <a:ext cx="1470295" cy="1470295"/>
          </a:xfrm>
          <a:prstGeom prst="rect">
            <a:avLst/>
          </a:prstGeom>
        </p:spPr>
      </p:pic>
      <p:pic>
        <p:nvPicPr>
          <p:cNvPr id="15" name="Graphic 14">
            <a:extLst>
              <a:ext uri="{FF2B5EF4-FFF2-40B4-BE49-F238E27FC236}">
                <a16:creationId xmlns:a16="http://schemas.microsoft.com/office/drawing/2014/main" id="{4D6138BB-697E-489B-8F58-288FB044BD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689029" y="2932831"/>
            <a:ext cx="1151558" cy="680195"/>
          </a:xfrm>
          <a:prstGeom prst="rect">
            <a:avLst/>
          </a:prstGeom>
        </p:spPr>
      </p:pic>
      <p:pic>
        <p:nvPicPr>
          <p:cNvPr id="9" name="Graphic 8" descr="List outline">
            <a:extLst>
              <a:ext uri="{FF2B5EF4-FFF2-40B4-BE49-F238E27FC236}">
                <a16:creationId xmlns:a16="http://schemas.microsoft.com/office/drawing/2014/main" id="{17777C09-5CBB-4D16-A4ED-1567871C43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59272" y="1464428"/>
            <a:ext cx="575779" cy="575779"/>
          </a:xfrm>
          <a:prstGeom prst="rect">
            <a:avLst/>
          </a:prstGeom>
        </p:spPr>
      </p:pic>
      <p:pic>
        <p:nvPicPr>
          <p:cNvPr id="11" name="Graphic 10" descr="Folder with solid fill">
            <a:extLst>
              <a:ext uri="{FF2B5EF4-FFF2-40B4-BE49-F238E27FC236}">
                <a16:creationId xmlns:a16="http://schemas.microsoft.com/office/drawing/2014/main" id="{D37DA23E-9C51-47C4-8349-1DBA98DBB78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689029" y="1503103"/>
            <a:ext cx="914400" cy="914400"/>
          </a:xfrm>
          <a:prstGeom prst="rect">
            <a:avLst/>
          </a:prstGeom>
        </p:spPr>
      </p:pic>
      <p:cxnSp>
        <p:nvCxnSpPr>
          <p:cNvPr id="19" name="Straight Arrow Connector 18">
            <a:extLst>
              <a:ext uri="{FF2B5EF4-FFF2-40B4-BE49-F238E27FC236}">
                <a16:creationId xmlns:a16="http://schemas.microsoft.com/office/drawing/2014/main" id="{2EDA25C7-08B9-473B-872E-ACD92293CA3D}"/>
              </a:ext>
            </a:extLst>
          </p:cNvPr>
          <p:cNvCxnSpPr/>
          <p:nvPr/>
        </p:nvCxnSpPr>
        <p:spPr>
          <a:xfrm>
            <a:off x="9261231" y="2278966"/>
            <a:ext cx="0" cy="626902"/>
          </a:xfrm>
          <a:prstGeom prst="straightConnector1">
            <a:avLst/>
          </a:prstGeom>
          <a:ln w="57150">
            <a:solidFill>
              <a:schemeClr val="accent6">
                <a:lumMod val="90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Key with solid fill">
            <a:extLst>
              <a:ext uri="{FF2B5EF4-FFF2-40B4-BE49-F238E27FC236}">
                <a16:creationId xmlns:a16="http://schemas.microsoft.com/office/drawing/2014/main" id="{B44DC740-60C0-4341-A6BB-5CA3DC1E3DE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08148" y="2204640"/>
            <a:ext cx="626903" cy="626903"/>
          </a:xfrm>
          <a:prstGeom prst="rect">
            <a:avLst/>
          </a:prstGeom>
        </p:spPr>
      </p:pic>
      <p:cxnSp>
        <p:nvCxnSpPr>
          <p:cNvPr id="21" name="Straight Arrow Connector 20">
            <a:extLst>
              <a:ext uri="{FF2B5EF4-FFF2-40B4-BE49-F238E27FC236}">
                <a16:creationId xmlns:a16="http://schemas.microsoft.com/office/drawing/2014/main" id="{C6DC0963-8356-4230-9CF7-7AD4A5CD5E39}"/>
              </a:ext>
            </a:extLst>
          </p:cNvPr>
          <p:cNvCxnSpPr>
            <a:cxnSpLocks/>
            <a:endCxn id="5" idx="0"/>
          </p:cNvCxnSpPr>
          <p:nvPr/>
        </p:nvCxnSpPr>
        <p:spPr>
          <a:xfrm>
            <a:off x="9262900" y="3642805"/>
            <a:ext cx="25791" cy="745785"/>
          </a:xfrm>
          <a:prstGeom prst="straightConnector1">
            <a:avLst/>
          </a:prstGeom>
          <a:ln w="57150">
            <a:solidFill>
              <a:schemeClr val="accent6">
                <a:lumMod val="90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7" name="Graphic 6" descr="Gears with solid fill">
            <a:extLst>
              <a:ext uri="{FF2B5EF4-FFF2-40B4-BE49-F238E27FC236}">
                <a16:creationId xmlns:a16="http://schemas.microsoft.com/office/drawing/2014/main" id="{A7D5FC1E-C424-41D4-A8AF-54054269EB4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5987" y="3607107"/>
            <a:ext cx="605407" cy="605407"/>
          </a:xfrm>
          <a:prstGeom prst="rect">
            <a:avLst/>
          </a:prstGeom>
        </p:spPr>
      </p:pic>
      <p:pic>
        <p:nvPicPr>
          <p:cNvPr id="24" name="Graphic 23" descr="Programmer male with solid fill">
            <a:extLst>
              <a:ext uri="{FF2B5EF4-FFF2-40B4-BE49-F238E27FC236}">
                <a16:creationId xmlns:a16="http://schemas.microsoft.com/office/drawing/2014/main" id="{7D036444-ADAB-475B-B062-EF08456A49B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434210" y="2841794"/>
            <a:ext cx="1174412" cy="1174412"/>
          </a:xfrm>
          <a:prstGeom prst="rect">
            <a:avLst/>
          </a:prstGeom>
        </p:spPr>
      </p:pic>
      <p:sp>
        <p:nvSpPr>
          <p:cNvPr id="27" name="Left Brace 26">
            <a:extLst>
              <a:ext uri="{FF2B5EF4-FFF2-40B4-BE49-F238E27FC236}">
                <a16:creationId xmlns:a16="http://schemas.microsoft.com/office/drawing/2014/main" id="{22AA42C4-BF4C-4146-9188-7465F50A64EF}"/>
              </a:ext>
            </a:extLst>
          </p:cNvPr>
          <p:cNvSpPr/>
          <p:nvPr/>
        </p:nvSpPr>
        <p:spPr>
          <a:xfrm>
            <a:off x="7729556" y="2228473"/>
            <a:ext cx="405501" cy="2757268"/>
          </a:xfrm>
          <a:prstGeom prst="leftBrace">
            <a:avLst/>
          </a:prstGeom>
          <a:ln w="38100">
            <a:solidFill>
              <a:schemeClr val="accent5"/>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9" name="Graphic 28" descr="Badge with solid fill">
            <a:extLst>
              <a:ext uri="{FF2B5EF4-FFF2-40B4-BE49-F238E27FC236}">
                <a16:creationId xmlns:a16="http://schemas.microsoft.com/office/drawing/2014/main" id="{D5E6B89E-009A-4BC3-85E4-291995DC1EC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535051" y="2278966"/>
            <a:ext cx="448773" cy="448773"/>
          </a:xfrm>
          <a:prstGeom prst="rect">
            <a:avLst/>
          </a:prstGeom>
        </p:spPr>
      </p:pic>
      <p:pic>
        <p:nvPicPr>
          <p:cNvPr id="31" name="Graphic 30" descr="Badge 3 with solid fill">
            <a:extLst>
              <a:ext uri="{FF2B5EF4-FFF2-40B4-BE49-F238E27FC236}">
                <a16:creationId xmlns:a16="http://schemas.microsoft.com/office/drawing/2014/main" id="{2284B471-1B12-49FE-8956-91957F319EA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538581" y="3632043"/>
            <a:ext cx="448773" cy="448773"/>
          </a:xfrm>
          <a:prstGeom prst="rect">
            <a:avLst/>
          </a:prstGeom>
        </p:spPr>
      </p:pic>
      <p:pic>
        <p:nvPicPr>
          <p:cNvPr id="33" name="Graphic 32" descr="Badge 1 with solid fill">
            <a:extLst>
              <a:ext uri="{FF2B5EF4-FFF2-40B4-BE49-F238E27FC236}">
                <a16:creationId xmlns:a16="http://schemas.microsoft.com/office/drawing/2014/main" id="{B694D6B0-4673-4D34-B1D5-E08E240268F5}"/>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535050" y="1418729"/>
            <a:ext cx="448773" cy="448773"/>
          </a:xfrm>
          <a:prstGeom prst="rect">
            <a:avLst/>
          </a:prstGeom>
        </p:spPr>
      </p:pic>
      <p:pic>
        <p:nvPicPr>
          <p:cNvPr id="37" name="Graphic 36" descr="Badge 4 with solid fill">
            <a:extLst>
              <a:ext uri="{FF2B5EF4-FFF2-40B4-BE49-F238E27FC236}">
                <a16:creationId xmlns:a16="http://schemas.microsoft.com/office/drawing/2014/main" id="{F154758B-C505-4BFE-8F47-2244FE0FA392}"/>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9538581" y="4536968"/>
            <a:ext cx="448773" cy="448773"/>
          </a:xfrm>
          <a:prstGeom prst="rect">
            <a:avLst/>
          </a:prstGeom>
        </p:spPr>
      </p:pic>
    </p:spTree>
    <p:extLst>
      <p:ext uri="{BB962C8B-B14F-4D97-AF65-F5344CB8AC3E}">
        <p14:creationId xmlns:p14="http://schemas.microsoft.com/office/powerpoint/2010/main" val="3201897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8CA95C1D-34B4-4A36-ADCE-3447D487C1FC}"/>
              </a:ext>
            </a:extLst>
          </p:cNvPr>
          <p:cNvSpPr/>
          <p:nvPr/>
        </p:nvSpPr>
        <p:spPr bwMode="auto">
          <a:xfrm>
            <a:off x="449941" y="1327360"/>
            <a:ext cx="5376954" cy="484894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1" name="Picture 30">
            <a:extLst>
              <a:ext uri="{FF2B5EF4-FFF2-40B4-BE49-F238E27FC236}">
                <a16:creationId xmlns:a16="http://schemas.microsoft.com/office/drawing/2014/main" id="{182B8F45-EA4A-4755-92FB-60A28B68659B}"/>
              </a:ext>
            </a:extLst>
          </p:cNvPr>
          <p:cNvPicPr>
            <a:picLocks noChangeAspect="1"/>
          </p:cNvPicPr>
          <p:nvPr/>
        </p:nvPicPr>
        <p:blipFill>
          <a:blip r:embed="rId2"/>
          <a:stretch>
            <a:fillRect/>
          </a:stretch>
        </p:blipFill>
        <p:spPr>
          <a:xfrm>
            <a:off x="9121543" y="1296766"/>
            <a:ext cx="575642" cy="575642"/>
          </a:xfrm>
          <a:prstGeom prst="rect">
            <a:avLst/>
          </a:prstGeom>
        </p:spPr>
      </p:pic>
      <p:pic>
        <p:nvPicPr>
          <p:cNvPr id="25" name="Graphic 24" descr="Cloud with solid fill">
            <a:extLst>
              <a:ext uri="{FF2B5EF4-FFF2-40B4-BE49-F238E27FC236}">
                <a16:creationId xmlns:a16="http://schemas.microsoft.com/office/drawing/2014/main" id="{167572C1-BD43-4EEB-9639-04445039A3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58237" y="900871"/>
            <a:ext cx="1470295" cy="1470295"/>
          </a:xfrm>
          <a:prstGeom prst="rect">
            <a:avLst/>
          </a:prstGeom>
        </p:spPr>
      </p:pic>
      <p:sp>
        <p:nvSpPr>
          <p:cNvPr id="2" name="Title 1">
            <a:extLst>
              <a:ext uri="{FF2B5EF4-FFF2-40B4-BE49-F238E27FC236}">
                <a16:creationId xmlns:a16="http://schemas.microsoft.com/office/drawing/2014/main" id="{3A5E04DC-72B9-49CA-AF83-44D0D5AD2930}"/>
              </a:ext>
            </a:extLst>
          </p:cNvPr>
          <p:cNvSpPr>
            <a:spLocks noGrp="1"/>
          </p:cNvSpPr>
          <p:nvPr>
            <p:ph type="title"/>
          </p:nvPr>
        </p:nvSpPr>
        <p:spPr/>
        <p:txBody>
          <a:bodyPr/>
          <a:lstStyle/>
          <a:p>
            <a:r>
              <a:rPr lang="en-US" dirty="0"/>
              <a:t>Training Custom Models with Labels (</a:t>
            </a:r>
            <a:r>
              <a:rPr lang="en-US" i="1" dirty="0"/>
              <a:t>Supervised</a:t>
            </a:r>
            <a:r>
              <a:rPr lang="en-US" dirty="0"/>
              <a:t>)</a:t>
            </a:r>
          </a:p>
        </p:txBody>
      </p:sp>
      <p:sp>
        <p:nvSpPr>
          <p:cNvPr id="4" name="Content Placeholder 2">
            <a:extLst>
              <a:ext uri="{FF2B5EF4-FFF2-40B4-BE49-F238E27FC236}">
                <a16:creationId xmlns:a16="http://schemas.microsoft.com/office/drawing/2014/main" id="{A087DDC4-FDEA-48ED-9C2E-803A46E258F6}"/>
              </a:ext>
            </a:extLst>
          </p:cNvPr>
          <p:cNvSpPr>
            <a:spLocks noGrp="1"/>
          </p:cNvSpPr>
          <p:nvPr>
            <p:ph sz="quarter" idx="10"/>
          </p:nvPr>
        </p:nvSpPr>
        <p:spPr>
          <a:xfrm>
            <a:off x="662258" y="1418729"/>
            <a:ext cx="5076678" cy="4955203"/>
          </a:xfrm>
        </p:spPr>
        <p:txBody>
          <a:bodyPr/>
          <a:lstStyle/>
          <a:p>
            <a:pPr marL="457200" lvl="1" indent="-457200">
              <a:buFont typeface="+mj-lt"/>
              <a:buAutoNum type="arabicPeriod"/>
            </a:pPr>
            <a:r>
              <a:rPr lang="en-US" dirty="0"/>
              <a:t>Store sample forms with JSON files containing layout and label field information in Azure blob container</a:t>
            </a:r>
          </a:p>
          <a:p>
            <a:pPr marL="457200" lvl="1" indent="-457200">
              <a:buFont typeface="+mj-lt"/>
              <a:buAutoNum type="arabicPeriod"/>
            </a:pPr>
            <a:r>
              <a:rPr lang="en-US" dirty="0"/>
              <a:t>Generate a shared access security (SAS) URL for the container</a:t>
            </a:r>
          </a:p>
          <a:p>
            <a:pPr marL="457200" lvl="1" indent="-457200">
              <a:buFont typeface="+mj-lt"/>
              <a:buAutoNum type="arabicPeriod"/>
            </a:pPr>
            <a:r>
              <a:rPr lang="en-US" dirty="0"/>
              <a:t>Use the </a:t>
            </a:r>
            <a:r>
              <a:rPr lang="en-US" b="1" dirty="0"/>
              <a:t>Train Custom Model</a:t>
            </a:r>
            <a:r>
              <a:rPr lang="en-US" dirty="0"/>
              <a:t> API with the </a:t>
            </a:r>
            <a:r>
              <a:rPr lang="en-US" b="1" dirty="0" err="1"/>
              <a:t>useLabelFile</a:t>
            </a:r>
            <a:r>
              <a:rPr lang="en-US" dirty="0"/>
              <a:t> parameter set to </a:t>
            </a:r>
            <a:r>
              <a:rPr lang="en-US" b="1" dirty="0"/>
              <a:t>true</a:t>
            </a:r>
            <a:r>
              <a:rPr lang="en-US" dirty="0"/>
              <a:t> </a:t>
            </a:r>
          </a:p>
          <a:p>
            <a:pPr marL="457200" lvl="1" indent="-457200">
              <a:buFont typeface="+mj-lt"/>
              <a:buAutoNum type="arabicPeriod"/>
            </a:pPr>
            <a:r>
              <a:rPr lang="en-US" dirty="0"/>
              <a:t>Use the </a:t>
            </a:r>
            <a:r>
              <a:rPr lang="en-US" b="1" dirty="0"/>
              <a:t>Get Custom Model </a:t>
            </a:r>
            <a:r>
              <a:rPr lang="en-US" dirty="0"/>
              <a:t>API to get the trained model ID</a:t>
            </a:r>
          </a:p>
          <a:p>
            <a:pPr marL="458788" lvl="1" indent="3175"/>
            <a:r>
              <a:rPr lang="en-US" i="1" dirty="0"/>
              <a:t>or</a:t>
            </a:r>
          </a:p>
          <a:p>
            <a:pPr marL="458788" lvl="1" indent="-457200">
              <a:buFont typeface="+mj-lt"/>
              <a:buAutoNum type="arabicPeriod" startAt="5"/>
            </a:pPr>
            <a:r>
              <a:rPr lang="en-US" dirty="0"/>
              <a:t>Use the Sample Labeling Tool to label and train</a:t>
            </a:r>
          </a:p>
          <a:p>
            <a:pPr marL="457200" lvl="1" indent="-457200">
              <a:buFont typeface="+mj-lt"/>
              <a:buAutoNum type="arabicPeriod" startAt="5"/>
            </a:pPr>
            <a:endParaRPr lang="en-US" dirty="0"/>
          </a:p>
        </p:txBody>
      </p:sp>
      <p:pic>
        <p:nvPicPr>
          <p:cNvPr id="5" name="Graphic 4" descr="Network with solid fill">
            <a:extLst>
              <a:ext uri="{FF2B5EF4-FFF2-40B4-BE49-F238E27FC236}">
                <a16:creationId xmlns:a16="http://schemas.microsoft.com/office/drawing/2014/main" id="{72C75BDC-989C-4E4A-8D9A-5674BE0751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59272" y="4388590"/>
            <a:ext cx="658838" cy="658838"/>
          </a:xfrm>
          <a:prstGeom prst="rect">
            <a:avLst/>
          </a:prstGeom>
        </p:spPr>
      </p:pic>
      <p:pic>
        <p:nvPicPr>
          <p:cNvPr id="6" name="Graphic 5">
            <a:extLst>
              <a:ext uri="{FF2B5EF4-FFF2-40B4-BE49-F238E27FC236}">
                <a16:creationId xmlns:a16="http://schemas.microsoft.com/office/drawing/2014/main" id="{93BAB611-4658-42E8-BD1E-BB830A8931F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89029" y="2932831"/>
            <a:ext cx="1151558" cy="680195"/>
          </a:xfrm>
          <a:prstGeom prst="rect">
            <a:avLst/>
          </a:prstGeom>
        </p:spPr>
      </p:pic>
      <p:pic>
        <p:nvPicPr>
          <p:cNvPr id="7" name="Graphic 6" descr="List outline">
            <a:extLst>
              <a:ext uri="{FF2B5EF4-FFF2-40B4-BE49-F238E27FC236}">
                <a16:creationId xmlns:a16="http://schemas.microsoft.com/office/drawing/2014/main" id="{24E94229-0591-44EB-8F76-98556FC504B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769563" y="1340839"/>
            <a:ext cx="575779" cy="575779"/>
          </a:xfrm>
          <a:prstGeom prst="rect">
            <a:avLst/>
          </a:prstGeom>
        </p:spPr>
      </p:pic>
      <p:pic>
        <p:nvPicPr>
          <p:cNvPr id="8" name="Graphic 7" descr="Folder with solid fill">
            <a:extLst>
              <a:ext uri="{FF2B5EF4-FFF2-40B4-BE49-F238E27FC236}">
                <a16:creationId xmlns:a16="http://schemas.microsoft.com/office/drawing/2014/main" id="{70392619-EBC1-4922-8590-75A846C0245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703710" y="1498151"/>
            <a:ext cx="914400" cy="914400"/>
          </a:xfrm>
          <a:prstGeom prst="rect">
            <a:avLst/>
          </a:prstGeom>
        </p:spPr>
      </p:pic>
      <p:cxnSp>
        <p:nvCxnSpPr>
          <p:cNvPr id="9" name="Straight Arrow Connector 8">
            <a:extLst>
              <a:ext uri="{FF2B5EF4-FFF2-40B4-BE49-F238E27FC236}">
                <a16:creationId xmlns:a16="http://schemas.microsoft.com/office/drawing/2014/main" id="{3CED30C9-153C-4266-99B7-B57EAEA74B0D}"/>
              </a:ext>
            </a:extLst>
          </p:cNvPr>
          <p:cNvCxnSpPr/>
          <p:nvPr/>
        </p:nvCxnSpPr>
        <p:spPr>
          <a:xfrm>
            <a:off x="9261231" y="2278966"/>
            <a:ext cx="0" cy="626902"/>
          </a:xfrm>
          <a:prstGeom prst="straightConnector1">
            <a:avLst/>
          </a:prstGeom>
          <a:ln w="57150">
            <a:solidFill>
              <a:schemeClr val="accent6">
                <a:lumMod val="90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0" name="Graphic 9" descr="Key with solid fill">
            <a:extLst>
              <a:ext uri="{FF2B5EF4-FFF2-40B4-BE49-F238E27FC236}">
                <a16:creationId xmlns:a16="http://schemas.microsoft.com/office/drawing/2014/main" id="{015F54EC-0E5C-4B91-9362-70690BB998E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908148" y="2204640"/>
            <a:ext cx="626903" cy="626903"/>
          </a:xfrm>
          <a:prstGeom prst="rect">
            <a:avLst/>
          </a:prstGeom>
        </p:spPr>
      </p:pic>
      <p:cxnSp>
        <p:nvCxnSpPr>
          <p:cNvPr id="11" name="Straight Arrow Connector 10">
            <a:extLst>
              <a:ext uri="{FF2B5EF4-FFF2-40B4-BE49-F238E27FC236}">
                <a16:creationId xmlns:a16="http://schemas.microsoft.com/office/drawing/2014/main" id="{6558201D-E01B-4CF4-AC3A-C44309DF495F}"/>
              </a:ext>
            </a:extLst>
          </p:cNvPr>
          <p:cNvCxnSpPr>
            <a:cxnSpLocks/>
            <a:endCxn id="5" idx="0"/>
          </p:cNvCxnSpPr>
          <p:nvPr/>
        </p:nvCxnSpPr>
        <p:spPr>
          <a:xfrm>
            <a:off x="9262900" y="3642805"/>
            <a:ext cx="25791" cy="745785"/>
          </a:xfrm>
          <a:prstGeom prst="straightConnector1">
            <a:avLst/>
          </a:prstGeom>
          <a:ln w="57150">
            <a:solidFill>
              <a:schemeClr val="accent6">
                <a:lumMod val="90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Gears with solid fill">
            <a:extLst>
              <a:ext uri="{FF2B5EF4-FFF2-40B4-BE49-F238E27FC236}">
                <a16:creationId xmlns:a16="http://schemas.microsoft.com/office/drawing/2014/main" id="{97DBCF78-6EED-41A6-BEF0-5E25493BAD8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985987" y="3607107"/>
            <a:ext cx="605407" cy="605407"/>
          </a:xfrm>
          <a:prstGeom prst="rect">
            <a:avLst/>
          </a:prstGeom>
        </p:spPr>
      </p:pic>
      <p:pic>
        <p:nvPicPr>
          <p:cNvPr id="15" name="Graphic 14" descr="Badge with solid fill">
            <a:extLst>
              <a:ext uri="{FF2B5EF4-FFF2-40B4-BE49-F238E27FC236}">
                <a16:creationId xmlns:a16="http://schemas.microsoft.com/office/drawing/2014/main" id="{499A9B90-A725-4F79-B35B-48F89E4B912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535051" y="2278966"/>
            <a:ext cx="448773" cy="448773"/>
          </a:xfrm>
          <a:prstGeom prst="rect">
            <a:avLst/>
          </a:prstGeom>
        </p:spPr>
      </p:pic>
      <p:pic>
        <p:nvPicPr>
          <p:cNvPr id="16" name="Graphic 15" descr="Badge 3 with solid fill">
            <a:extLst>
              <a:ext uri="{FF2B5EF4-FFF2-40B4-BE49-F238E27FC236}">
                <a16:creationId xmlns:a16="http://schemas.microsoft.com/office/drawing/2014/main" id="{717C6E6D-8E02-4A28-B81F-82CF8A56A44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538581" y="3632043"/>
            <a:ext cx="448773" cy="448773"/>
          </a:xfrm>
          <a:prstGeom prst="rect">
            <a:avLst/>
          </a:prstGeom>
        </p:spPr>
      </p:pic>
      <p:pic>
        <p:nvPicPr>
          <p:cNvPr id="17" name="Graphic 16" descr="Badge 1 with solid fill">
            <a:extLst>
              <a:ext uri="{FF2B5EF4-FFF2-40B4-BE49-F238E27FC236}">
                <a16:creationId xmlns:a16="http://schemas.microsoft.com/office/drawing/2014/main" id="{B61A41C8-F359-40F5-AFC5-D685E768D62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535050" y="1418729"/>
            <a:ext cx="448773" cy="448773"/>
          </a:xfrm>
          <a:prstGeom prst="rect">
            <a:avLst/>
          </a:prstGeom>
        </p:spPr>
      </p:pic>
      <p:pic>
        <p:nvPicPr>
          <p:cNvPr id="19" name="Graphic 18" descr="Badge 4 with solid fill">
            <a:extLst>
              <a:ext uri="{FF2B5EF4-FFF2-40B4-BE49-F238E27FC236}">
                <a16:creationId xmlns:a16="http://schemas.microsoft.com/office/drawing/2014/main" id="{1777A49D-E886-452D-8DF0-A5D517A35D8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538581" y="4536968"/>
            <a:ext cx="448773" cy="448773"/>
          </a:xfrm>
          <a:prstGeom prst="rect">
            <a:avLst/>
          </a:prstGeom>
        </p:spPr>
      </p:pic>
      <p:pic>
        <p:nvPicPr>
          <p:cNvPr id="21" name="Graphic 20" descr="Programmer male with solid fill">
            <a:extLst>
              <a:ext uri="{FF2B5EF4-FFF2-40B4-BE49-F238E27FC236}">
                <a16:creationId xmlns:a16="http://schemas.microsoft.com/office/drawing/2014/main" id="{4C0568F6-7481-4E35-9B52-C00132AEE33C}"/>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6434210" y="2841794"/>
            <a:ext cx="1174412" cy="1174412"/>
          </a:xfrm>
          <a:prstGeom prst="rect">
            <a:avLst/>
          </a:prstGeom>
        </p:spPr>
      </p:pic>
      <p:sp>
        <p:nvSpPr>
          <p:cNvPr id="23" name="Left Brace 22">
            <a:extLst>
              <a:ext uri="{FF2B5EF4-FFF2-40B4-BE49-F238E27FC236}">
                <a16:creationId xmlns:a16="http://schemas.microsoft.com/office/drawing/2014/main" id="{58F4FDC0-6CF9-428F-A40C-654894907CA0}"/>
              </a:ext>
            </a:extLst>
          </p:cNvPr>
          <p:cNvSpPr/>
          <p:nvPr/>
        </p:nvSpPr>
        <p:spPr>
          <a:xfrm>
            <a:off x="7729556" y="2228473"/>
            <a:ext cx="405501" cy="2757268"/>
          </a:xfrm>
          <a:prstGeom prst="leftBrace">
            <a:avLst/>
          </a:prstGeom>
          <a:ln w="38100">
            <a:solidFill>
              <a:schemeClr val="accent5"/>
            </a:solidFill>
            <a:prstDash val="sys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7" name="Group 36">
            <a:extLst>
              <a:ext uri="{FF2B5EF4-FFF2-40B4-BE49-F238E27FC236}">
                <a16:creationId xmlns:a16="http://schemas.microsoft.com/office/drawing/2014/main" id="{BF2D2EDD-44A9-4852-8397-AFEF9C560B1E}"/>
              </a:ext>
            </a:extLst>
          </p:cNvPr>
          <p:cNvGrpSpPr/>
          <p:nvPr/>
        </p:nvGrpSpPr>
        <p:grpSpPr>
          <a:xfrm>
            <a:off x="6264812" y="4662416"/>
            <a:ext cx="1404277" cy="1404277"/>
            <a:chOff x="6264812" y="4662416"/>
            <a:chExt cx="1404277" cy="1404277"/>
          </a:xfrm>
        </p:grpSpPr>
        <p:pic>
          <p:nvPicPr>
            <p:cNvPr id="33" name="Graphic 32" descr="Browser window with solid fill">
              <a:extLst>
                <a:ext uri="{FF2B5EF4-FFF2-40B4-BE49-F238E27FC236}">
                  <a16:creationId xmlns:a16="http://schemas.microsoft.com/office/drawing/2014/main" id="{54F99136-5514-4E5B-9574-9E8465C2AA65}"/>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6264812" y="4662416"/>
              <a:ext cx="1404277" cy="1404277"/>
            </a:xfrm>
            <a:prstGeom prst="rect">
              <a:avLst/>
            </a:prstGeom>
          </p:spPr>
        </p:pic>
        <p:pic>
          <p:nvPicPr>
            <p:cNvPr id="34" name="Graphic 33" descr="List outline">
              <a:extLst>
                <a:ext uri="{FF2B5EF4-FFF2-40B4-BE49-F238E27FC236}">
                  <a16:creationId xmlns:a16="http://schemas.microsoft.com/office/drawing/2014/main" id="{4DC4B6F9-397A-4F09-ABCF-F07F4A23839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79060" y="5161531"/>
              <a:ext cx="575779" cy="575779"/>
            </a:xfrm>
            <a:prstGeom prst="rect">
              <a:avLst/>
            </a:prstGeom>
          </p:spPr>
        </p:pic>
        <p:sp>
          <p:nvSpPr>
            <p:cNvPr id="35" name="Rectangle 34">
              <a:extLst>
                <a:ext uri="{FF2B5EF4-FFF2-40B4-BE49-F238E27FC236}">
                  <a16:creationId xmlns:a16="http://schemas.microsoft.com/office/drawing/2014/main" id="{BD16E9F5-C87E-4E6E-982D-E8523A71B749}"/>
                </a:ext>
              </a:extLst>
            </p:cNvPr>
            <p:cNvSpPr/>
            <p:nvPr/>
          </p:nvSpPr>
          <p:spPr bwMode="auto">
            <a:xfrm>
              <a:off x="6807515" y="5284763"/>
              <a:ext cx="318868" cy="84406"/>
            </a:xfrm>
            <a:prstGeom prst="rect">
              <a:avLst/>
            </a:prstGeom>
            <a:no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a:extLst>
                <a:ext uri="{FF2B5EF4-FFF2-40B4-BE49-F238E27FC236}">
                  <a16:creationId xmlns:a16="http://schemas.microsoft.com/office/drawing/2014/main" id="{79601619-FDC0-45B9-B813-0A6EF91AA367}"/>
                </a:ext>
              </a:extLst>
            </p:cNvPr>
            <p:cNvSpPr/>
            <p:nvPr/>
          </p:nvSpPr>
          <p:spPr bwMode="auto">
            <a:xfrm>
              <a:off x="6814902" y="5463521"/>
              <a:ext cx="318868" cy="84406"/>
            </a:xfrm>
            <a:prstGeom prst="rect">
              <a:avLst/>
            </a:prstGeom>
            <a:no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39" name="Straight Arrow Connector 38">
            <a:extLst>
              <a:ext uri="{FF2B5EF4-FFF2-40B4-BE49-F238E27FC236}">
                <a16:creationId xmlns:a16="http://schemas.microsoft.com/office/drawing/2014/main" id="{E5B82AD4-93D3-4C16-84F2-9C6D07CD2F86}"/>
              </a:ext>
            </a:extLst>
          </p:cNvPr>
          <p:cNvCxnSpPr>
            <a:stCxn id="21" idx="2"/>
          </p:cNvCxnSpPr>
          <p:nvPr/>
        </p:nvCxnSpPr>
        <p:spPr>
          <a:xfrm>
            <a:off x="7021416" y="4016206"/>
            <a:ext cx="0" cy="879351"/>
          </a:xfrm>
          <a:prstGeom prst="straightConnector1">
            <a:avLst/>
          </a:prstGeom>
          <a:ln w="38100">
            <a:solidFill>
              <a:schemeClr val="accent5"/>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80AF702-80DF-4849-9E6E-894C11394F69}"/>
              </a:ext>
            </a:extLst>
          </p:cNvPr>
          <p:cNvCxnSpPr>
            <a:cxnSpLocks/>
            <a:stCxn id="33" idx="3"/>
            <a:endCxn id="5" idx="2"/>
          </p:cNvCxnSpPr>
          <p:nvPr/>
        </p:nvCxnSpPr>
        <p:spPr>
          <a:xfrm flipV="1">
            <a:off x="7669089" y="5047428"/>
            <a:ext cx="1619602" cy="317127"/>
          </a:xfrm>
          <a:prstGeom prst="bentConnector2">
            <a:avLst/>
          </a:prstGeom>
          <a:ln w="38100">
            <a:solidFill>
              <a:schemeClr val="accent5"/>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pic>
        <p:nvPicPr>
          <p:cNvPr id="44" name="Graphic 43" descr="Badge 5 with solid fill">
            <a:extLst>
              <a:ext uri="{FF2B5EF4-FFF2-40B4-BE49-F238E27FC236}">
                <a16:creationId xmlns:a16="http://schemas.microsoft.com/office/drawing/2014/main" id="{D54F00E8-2F92-4F73-890A-52C1441F343D}"/>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6503427" y="4442496"/>
            <a:ext cx="448772" cy="448772"/>
          </a:xfrm>
          <a:prstGeom prst="rect">
            <a:avLst/>
          </a:prstGeom>
        </p:spPr>
      </p:pic>
    </p:spTree>
    <p:extLst>
      <p:ext uri="{BB962C8B-B14F-4D97-AF65-F5344CB8AC3E}">
        <p14:creationId xmlns:p14="http://schemas.microsoft.com/office/powerpoint/2010/main" val="350144563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7832C6-F4A5-4728-82DE-85FDED224047}"/>
              </a:ext>
            </a:extLst>
          </p:cNvPr>
          <p:cNvSpPr>
            <a:spLocks noGrp="1"/>
          </p:cNvSpPr>
          <p:nvPr>
            <p:ph type="title"/>
          </p:nvPr>
        </p:nvSpPr>
        <p:spPr/>
        <p:txBody>
          <a:bodyPr/>
          <a:lstStyle/>
          <a:p>
            <a:r>
              <a:rPr lang="en-US" dirty="0"/>
              <a:t>Using a Custom Model</a:t>
            </a:r>
          </a:p>
        </p:txBody>
      </p:sp>
      <p:sp>
        <p:nvSpPr>
          <p:cNvPr id="6" name="Content Placeholder 2">
            <a:extLst>
              <a:ext uri="{FF2B5EF4-FFF2-40B4-BE49-F238E27FC236}">
                <a16:creationId xmlns:a16="http://schemas.microsoft.com/office/drawing/2014/main" id="{27346AE5-442F-4E26-94CE-CC7E75C8D6C7}"/>
              </a:ext>
            </a:extLst>
          </p:cNvPr>
          <p:cNvSpPr>
            <a:spLocks noGrp="1"/>
          </p:cNvSpPr>
          <p:nvPr>
            <p:ph sz="quarter" idx="10"/>
          </p:nvPr>
        </p:nvSpPr>
        <p:spPr>
          <a:xfrm>
            <a:off x="314177" y="1368210"/>
            <a:ext cx="7159657" cy="928459"/>
          </a:xfrm>
        </p:spPr>
        <p:txBody>
          <a:bodyPr/>
          <a:lstStyle/>
          <a:p>
            <a:pPr marL="457200" indent="-457200">
              <a:buFont typeface="+mj-lt"/>
              <a:buAutoNum type="arabicPeriod"/>
            </a:pPr>
            <a:r>
              <a:rPr lang="en-US" sz="2000" dirty="0">
                <a:latin typeface="+mn-lt"/>
              </a:rPr>
              <a:t>Call the </a:t>
            </a:r>
            <a:r>
              <a:rPr lang="en-US" sz="2000" b="1" dirty="0">
                <a:latin typeface="+mn-lt"/>
              </a:rPr>
              <a:t>Analyze Form</a:t>
            </a:r>
            <a:r>
              <a:rPr lang="en-US" sz="2000" dirty="0">
                <a:latin typeface="+mn-lt"/>
              </a:rPr>
              <a:t> function to get a result ID</a:t>
            </a:r>
          </a:p>
          <a:p>
            <a:pPr marL="457200" indent="-457200">
              <a:buFont typeface="+mj-lt"/>
              <a:buAutoNum type="arabicPeriod"/>
            </a:pPr>
            <a:r>
              <a:rPr lang="en-US" sz="2000" dirty="0">
                <a:latin typeface="+mn-lt"/>
              </a:rPr>
              <a:t>Call the </a:t>
            </a:r>
            <a:r>
              <a:rPr lang="en-US" sz="2000" b="1" dirty="0">
                <a:latin typeface="+mn-lt"/>
              </a:rPr>
              <a:t>Get Analyze Form Result </a:t>
            </a:r>
            <a:r>
              <a:rPr lang="en-US" sz="2000" dirty="0">
                <a:latin typeface="+mn-lt"/>
              </a:rPr>
              <a:t>function to get the results</a:t>
            </a:r>
          </a:p>
        </p:txBody>
      </p:sp>
      <p:sp>
        <p:nvSpPr>
          <p:cNvPr id="7" name="Rectangle 6">
            <a:extLst>
              <a:ext uri="{FF2B5EF4-FFF2-40B4-BE49-F238E27FC236}">
                <a16:creationId xmlns:a16="http://schemas.microsoft.com/office/drawing/2014/main" id="{718E16CF-E211-4843-9F44-D8D0F82D5A00}"/>
              </a:ext>
            </a:extLst>
          </p:cNvPr>
          <p:cNvSpPr/>
          <p:nvPr/>
        </p:nvSpPr>
        <p:spPr>
          <a:xfrm>
            <a:off x="7567715" y="440494"/>
            <a:ext cx="4376624" cy="6230272"/>
          </a:xfrm>
          <a:prstGeom prst="rect">
            <a:avLst/>
          </a:prstGeom>
          <a:solidFill>
            <a:schemeClr val="bg1">
              <a:lumMod val="95000"/>
            </a:schemeClr>
          </a:solidFill>
        </p:spPr>
        <p:txBody>
          <a:bodyPr wrap="square" numCol="1">
            <a:noAutofit/>
          </a:bodyPr>
          <a:lstStyle/>
          <a:p>
            <a:endParaRPr lang="en-US" sz="2400" dirty="0">
              <a:solidFill>
                <a:srgbClr val="1A1A1A"/>
              </a:solidFill>
            </a:endParaRPr>
          </a:p>
        </p:txBody>
      </p:sp>
      <p:sp>
        <p:nvSpPr>
          <p:cNvPr id="8" name="Rectangle 7">
            <a:extLst>
              <a:ext uri="{FF2B5EF4-FFF2-40B4-BE49-F238E27FC236}">
                <a16:creationId xmlns:a16="http://schemas.microsoft.com/office/drawing/2014/main" id="{0C0E03A8-8A6D-48CA-AEB0-4A1285676A4F}"/>
              </a:ext>
            </a:extLst>
          </p:cNvPr>
          <p:cNvSpPr>
            <a:spLocks noChangeArrowheads="1"/>
          </p:cNvSpPr>
          <p:nvPr/>
        </p:nvSpPr>
        <p:spPr bwMode="auto">
          <a:xfrm>
            <a:off x="7619461" y="440494"/>
            <a:ext cx="4606560" cy="6583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"status": "succeeded",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createdDateTime</a:t>
            </a: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"2020-08-21T00:46Z",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lastUpdatedDateTime</a:t>
            </a: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"2020-08-21T00:46Z",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analyzeResult</a:t>
            </a: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"version": "2.0.0",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readResults</a:t>
            </a: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333333"/>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333333"/>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pageResults</a:t>
            </a: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333333"/>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"page</a:t>
            </a:r>
            <a:r>
              <a:rPr lang="en-US" altLang="en-US" sz="1200" b="1" dirty="0">
                <a:solidFill>
                  <a:srgbClr val="333333"/>
                </a:solidFill>
                <a:latin typeface="Courier New" panose="02070309020205020404" pitchFamily="49" charset="0"/>
                <a:cs typeface="Courier New" panose="02070309020205020404" pitchFamily="49" charset="0"/>
              </a:rPr>
              <a:t>": 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333333"/>
                </a:solidFill>
                <a:latin typeface="Courier New" panose="02070309020205020404" pitchFamily="49" charset="0"/>
                <a:cs typeface="Courier New" panose="02070309020205020404" pitchFamily="49" charset="0"/>
              </a:rPr>
              <a:t>        "</a:t>
            </a:r>
            <a:r>
              <a:rPr lang="en-US" altLang="en-US" sz="1200" b="1" dirty="0" err="1">
                <a:solidFill>
                  <a:srgbClr val="333333"/>
                </a:solidFill>
                <a:latin typeface="Courier New" panose="02070309020205020404" pitchFamily="49" charset="0"/>
                <a:cs typeface="Courier New" panose="02070309020205020404" pitchFamily="49" charset="0"/>
              </a:rPr>
              <a:t>keyValuePairs</a:t>
            </a:r>
            <a:r>
              <a:rPr lang="en-US" altLang="en-US" sz="1200" b="1" dirty="0">
                <a:solidFill>
                  <a:srgbClr val="333333"/>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333333"/>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333333"/>
                </a:solidFill>
                <a:latin typeface="Courier New" panose="02070309020205020404" pitchFamily="49" charset="0"/>
                <a:cs typeface="Courier New" panose="02070309020205020404" pitchFamily="49" charset="0"/>
              </a:rPr>
              <a:t>            "Key":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333333"/>
                </a:solidFill>
                <a:latin typeface="Courier New" panose="02070309020205020404" pitchFamily="49" charset="0"/>
                <a:cs typeface="Courier New" panose="02070309020205020404" pitchFamily="49" charset="0"/>
              </a:rPr>
              <a:t>              "Text": "Order Date",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333333"/>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333333"/>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333333"/>
                </a:solidFill>
                <a:latin typeface="Courier New" panose="02070309020205020404" pitchFamily="49" charset="0"/>
                <a:cs typeface="Courier New" panose="02070309020205020404" pitchFamily="49" charset="0"/>
              </a:rPr>
              <a:t>            "Value":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333333"/>
                </a:solidFill>
                <a:latin typeface="Courier New" panose="02070309020205020404" pitchFamily="49" charset="0"/>
                <a:cs typeface="Courier New" panose="02070309020205020404" pitchFamily="49" charset="0"/>
              </a:rPr>
              <a:t>               "Text": "01/01/2021",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333333"/>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333333"/>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333333"/>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333333"/>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333333"/>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333333"/>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333333"/>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sz="1200" b="1" dirty="0">
                <a:solidFill>
                  <a:srgbClr val="333333"/>
                </a:solidFill>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documentResults</a:t>
            </a: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p>
          <a:p>
            <a:pPr defTabSz="914400" eaLnBrk="0" fontAlgn="base" hangingPunct="0">
              <a:spcBef>
                <a:spcPct val="0"/>
              </a:spcBef>
              <a:spcAft>
                <a:spcPct val="0"/>
              </a:spcAf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sz="1200" b="1" dirty="0">
                <a:solidFill>
                  <a:srgbClr val="333333"/>
                </a:solidFill>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defTabSz="914400" eaLnBrk="0" fontAlgn="base" hangingPunct="0">
              <a:spcBef>
                <a:spcPct val="0"/>
              </a:spcBef>
              <a:spcAft>
                <a:spcPct val="0"/>
              </a:spcAft>
            </a:pPr>
            <a:r>
              <a:rPr lang="en-US" altLang="en-US" sz="1200" b="1" dirty="0">
                <a:solidFill>
                  <a:srgbClr val="333333"/>
                </a:solidFill>
                <a:latin typeface="Courier New" panose="02070309020205020404" pitchFamily="49" charset="0"/>
                <a:cs typeface="Courier New" panose="02070309020205020404" pitchFamily="49" charset="0"/>
              </a:rPr>
              <a:t>}</a:t>
            </a:r>
            <a:endPar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B94BBB83-B52D-4E41-AD3D-E4EF97C11022}"/>
              </a:ext>
            </a:extLst>
          </p:cNvPr>
          <p:cNvSpPr/>
          <p:nvPr/>
        </p:nvSpPr>
        <p:spPr>
          <a:xfrm>
            <a:off x="153781" y="2464903"/>
            <a:ext cx="5678409" cy="1754485"/>
          </a:xfrm>
          <a:prstGeom prst="rect">
            <a:avLst/>
          </a:prstGeom>
          <a:solidFill>
            <a:schemeClr val="bg1">
              <a:lumMod val="95000"/>
            </a:schemeClr>
          </a:solidFill>
        </p:spPr>
        <p:txBody>
          <a:bodyPr wrap="square" numCol="1">
            <a:noAutofit/>
          </a:bodyPr>
          <a:lstStyle/>
          <a:p>
            <a:pPr lvl="0" defTabSz="914367"/>
            <a:endParaRPr lang="en-US" sz="3200" dirty="0">
              <a:solidFill>
                <a:srgbClr val="1A1A1A"/>
              </a:solidFill>
            </a:endParaRPr>
          </a:p>
        </p:txBody>
      </p:sp>
      <p:sp>
        <p:nvSpPr>
          <p:cNvPr id="10" name="Rectangle 9">
            <a:extLst>
              <a:ext uri="{FF2B5EF4-FFF2-40B4-BE49-F238E27FC236}">
                <a16:creationId xmlns:a16="http://schemas.microsoft.com/office/drawing/2014/main" id="{B0D6F296-1592-457E-BC76-1B3402F41A20}"/>
              </a:ext>
            </a:extLst>
          </p:cNvPr>
          <p:cNvSpPr>
            <a:spLocks noChangeArrowheads="1"/>
          </p:cNvSpPr>
          <p:nvPr/>
        </p:nvSpPr>
        <p:spPr bwMode="auto">
          <a:xfrm>
            <a:off x="231288" y="3130796"/>
            <a:ext cx="5197561" cy="128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Body: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333333"/>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"source": "http://path-to-form"</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333333"/>
                </a:solidFill>
                <a:latin typeface="Courier New" panose="02070309020205020404" pitchFamily="49" charset="0"/>
                <a:cs typeface="Courier New" panose="02070309020205020404" pitchFamily="49" charset="0"/>
              </a:rPr>
              <a:t>}</a:t>
            </a:r>
            <a:endParaRPr kumimoji="0" lang="en-US" altLang="en-US" sz="16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4CDACD75-B939-42EA-99AB-90E37B8D941A}"/>
              </a:ext>
            </a:extLst>
          </p:cNvPr>
          <p:cNvSpPr txBox="1"/>
          <p:nvPr/>
        </p:nvSpPr>
        <p:spPr>
          <a:xfrm>
            <a:off x="88594" y="2536751"/>
            <a:ext cx="7250514" cy="523220"/>
          </a:xfrm>
          <a:prstGeom prst="rect">
            <a:avLst/>
          </a:prstGeom>
          <a:noFill/>
        </p:spPr>
        <p:txBody>
          <a:bodyPr wrap="square">
            <a:spAutoFit/>
          </a:bodyPr>
          <a:lstStyle/>
          <a:p>
            <a:r>
              <a:rPr lang="en-US" sz="1400" b="1" i="0" dirty="0">
                <a:solidFill>
                  <a:srgbClr val="505050"/>
                </a:solidFill>
                <a:effectLst/>
                <a:latin typeface="wf_segoe-ui_normal"/>
              </a:rPr>
              <a:t>https://{endpoint}/formrecognizer/v2.0/custom/models/{modelId}/analyze</a:t>
            </a:r>
            <a:endParaRPr lang="en-US" sz="1400" dirty="0"/>
          </a:p>
        </p:txBody>
      </p:sp>
      <p:sp>
        <p:nvSpPr>
          <p:cNvPr id="19" name="Rectangle 18">
            <a:extLst>
              <a:ext uri="{FF2B5EF4-FFF2-40B4-BE49-F238E27FC236}">
                <a16:creationId xmlns:a16="http://schemas.microsoft.com/office/drawing/2014/main" id="{C49CA281-161C-4FE4-937C-86A4212B30F7}"/>
              </a:ext>
            </a:extLst>
          </p:cNvPr>
          <p:cNvSpPr/>
          <p:nvPr/>
        </p:nvSpPr>
        <p:spPr>
          <a:xfrm>
            <a:off x="153781" y="4650799"/>
            <a:ext cx="7080141" cy="838991"/>
          </a:xfrm>
          <a:prstGeom prst="rect">
            <a:avLst/>
          </a:prstGeom>
          <a:solidFill>
            <a:schemeClr val="bg1">
              <a:lumMod val="95000"/>
            </a:schemeClr>
          </a:solidFill>
        </p:spPr>
        <p:txBody>
          <a:bodyPr wrap="square" numCol="1">
            <a:noAutofit/>
          </a:bodyPr>
          <a:lstStyle/>
          <a:p>
            <a:pPr lvl="0" defTabSz="914367"/>
            <a:endParaRPr lang="en-US" sz="3200" dirty="0">
              <a:solidFill>
                <a:srgbClr val="1A1A1A"/>
              </a:solidFill>
            </a:endParaRPr>
          </a:p>
        </p:txBody>
      </p:sp>
      <p:sp>
        <p:nvSpPr>
          <p:cNvPr id="21" name="TextBox 20">
            <a:extLst>
              <a:ext uri="{FF2B5EF4-FFF2-40B4-BE49-F238E27FC236}">
                <a16:creationId xmlns:a16="http://schemas.microsoft.com/office/drawing/2014/main" id="{4C6F45DE-D37D-4D35-8C51-32D09EDB5CE7}"/>
              </a:ext>
            </a:extLst>
          </p:cNvPr>
          <p:cNvSpPr txBox="1"/>
          <p:nvPr/>
        </p:nvSpPr>
        <p:spPr>
          <a:xfrm>
            <a:off x="164309" y="4866178"/>
            <a:ext cx="7211796" cy="307777"/>
          </a:xfrm>
          <a:prstGeom prst="rect">
            <a:avLst/>
          </a:prstGeom>
          <a:noFill/>
        </p:spPr>
        <p:txBody>
          <a:bodyPr wrap="square">
            <a:spAutoFit/>
          </a:bodyPr>
          <a:lstStyle/>
          <a:p>
            <a:r>
              <a:rPr lang="en-US" sz="1400" b="1" i="0" dirty="0">
                <a:solidFill>
                  <a:srgbClr val="505050"/>
                </a:solidFill>
                <a:effectLst/>
                <a:latin typeface="wf_segoe-ui_normal"/>
              </a:rPr>
              <a:t>https://{endpoint}/formrecognizer/v2.0/custom/models/{modelId}/analyzeResults/{resultId}</a:t>
            </a:r>
            <a:endParaRPr lang="en-US" sz="1400" dirty="0"/>
          </a:p>
        </p:txBody>
      </p:sp>
      <p:sp>
        <p:nvSpPr>
          <p:cNvPr id="11" name="Arrow: Right 10">
            <a:extLst>
              <a:ext uri="{FF2B5EF4-FFF2-40B4-BE49-F238E27FC236}">
                <a16:creationId xmlns:a16="http://schemas.microsoft.com/office/drawing/2014/main" id="{79B27308-CED4-49B9-B5C5-3E8CDE39C708}"/>
              </a:ext>
            </a:extLst>
          </p:cNvPr>
          <p:cNvSpPr/>
          <p:nvPr/>
        </p:nvSpPr>
        <p:spPr bwMode="auto">
          <a:xfrm>
            <a:off x="6826614" y="4015057"/>
            <a:ext cx="1385288" cy="10896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Arrow: Right 21">
            <a:extLst>
              <a:ext uri="{FF2B5EF4-FFF2-40B4-BE49-F238E27FC236}">
                <a16:creationId xmlns:a16="http://schemas.microsoft.com/office/drawing/2014/main" id="{44D1C7FE-C187-43DB-95F9-65FECF338CEE}"/>
              </a:ext>
            </a:extLst>
          </p:cNvPr>
          <p:cNvSpPr/>
          <p:nvPr/>
        </p:nvSpPr>
        <p:spPr bwMode="auto">
          <a:xfrm>
            <a:off x="4647673" y="2852921"/>
            <a:ext cx="1385288" cy="10896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extBox 1">
            <a:extLst>
              <a:ext uri="{FF2B5EF4-FFF2-40B4-BE49-F238E27FC236}">
                <a16:creationId xmlns:a16="http://schemas.microsoft.com/office/drawing/2014/main" id="{5356D1D0-FF03-40CC-99E7-F0DFE9FC3316}"/>
              </a:ext>
            </a:extLst>
          </p:cNvPr>
          <p:cNvSpPr txBox="1"/>
          <p:nvPr/>
        </p:nvSpPr>
        <p:spPr>
          <a:xfrm>
            <a:off x="6000803" y="3138706"/>
            <a:ext cx="1036694" cy="517065"/>
          </a:xfrm>
          <a:prstGeom prst="rect">
            <a:avLst/>
          </a:prstGeom>
          <a:noFill/>
        </p:spPr>
        <p:txBody>
          <a:bodyPr wrap="none" lIns="182880" tIns="146304" rIns="182880" bIns="146304" rtlCol="0">
            <a:spAutoFit/>
          </a:bodyPr>
          <a:lstStyle/>
          <a:p>
            <a:pPr>
              <a:lnSpc>
                <a:spcPct val="90000"/>
              </a:lnSpc>
              <a:spcAft>
                <a:spcPts val="600"/>
              </a:spcAft>
            </a:pPr>
            <a:r>
              <a:rPr lang="en-US" sz="1600" dirty="0" err="1">
                <a:gradFill>
                  <a:gsLst>
                    <a:gs pos="2917">
                      <a:schemeClr val="tx1"/>
                    </a:gs>
                    <a:gs pos="30000">
                      <a:schemeClr val="tx1"/>
                    </a:gs>
                  </a:gsLst>
                  <a:lin ang="5400000" scaled="0"/>
                </a:gradFill>
              </a:rPr>
              <a:t>resultid</a:t>
            </a:r>
            <a:endParaRPr lang="en-US" sz="1600" dirty="0">
              <a:gradFill>
                <a:gsLst>
                  <a:gs pos="2917">
                    <a:schemeClr val="tx1"/>
                  </a:gs>
                  <a:gs pos="30000">
                    <a:schemeClr val="tx1"/>
                  </a:gs>
                </a:gsLst>
                <a:lin ang="5400000" scaled="0"/>
              </a:gradFill>
            </a:endParaRPr>
          </a:p>
        </p:txBody>
      </p:sp>
      <p:sp>
        <p:nvSpPr>
          <p:cNvPr id="3" name="Speech Bubble: Rectangle 2">
            <a:extLst>
              <a:ext uri="{FF2B5EF4-FFF2-40B4-BE49-F238E27FC236}">
                <a16:creationId xmlns:a16="http://schemas.microsoft.com/office/drawing/2014/main" id="{1F8C3F82-0E92-4970-9BF4-C0611FDC6DC5}"/>
              </a:ext>
            </a:extLst>
          </p:cNvPr>
          <p:cNvSpPr/>
          <p:nvPr/>
        </p:nvSpPr>
        <p:spPr bwMode="auto">
          <a:xfrm>
            <a:off x="9701899" y="2239663"/>
            <a:ext cx="2336320" cy="466360"/>
          </a:xfrm>
          <a:prstGeom prst="wedgeRectCallout">
            <a:avLst>
              <a:gd name="adj1" fmla="val -61630"/>
              <a:gd name="adj2" fmla="val 74609"/>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Fields from unsupervised models are in </a:t>
            </a:r>
            <a:r>
              <a:rPr lang="en-US" sz="1400" b="1" dirty="0" err="1">
                <a:solidFill>
                  <a:schemeClr val="tx1"/>
                </a:solidFill>
                <a:ea typeface="Segoe UI" pitchFamily="34" charset="0"/>
                <a:cs typeface="Segoe UI" pitchFamily="34" charset="0"/>
              </a:rPr>
              <a:t>pageResults</a:t>
            </a:r>
            <a:endParaRPr lang="en-US" sz="1400" b="1" dirty="0">
              <a:solidFill>
                <a:schemeClr val="tx1"/>
              </a:solidFill>
              <a:ea typeface="Segoe UI" pitchFamily="34" charset="0"/>
              <a:cs typeface="Segoe UI" pitchFamily="34" charset="0"/>
            </a:endParaRPr>
          </a:p>
        </p:txBody>
      </p:sp>
      <p:sp>
        <p:nvSpPr>
          <p:cNvPr id="23" name="Speech Bubble: Rectangle 22">
            <a:extLst>
              <a:ext uri="{FF2B5EF4-FFF2-40B4-BE49-F238E27FC236}">
                <a16:creationId xmlns:a16="http://schemas.microsoft.com/office/drawing/2014/main" id="{4DB817AB-4399-4A48-ADFC-702C6E955367}"/>
              </a:ext>
            </a:extLst>
          </p:cNvPr>
          <p:cNvSpPr/>
          <p:nvPr/>
        </p:nvSpPr>
        <p:spPr bwMode="auto">
          <a:xfrm>
            <a:off x="9371786" y="4873212"/>
            <a:ext cx="2488720" cy="466360"/>
          </a:xfrm>
          <a:prstGeom prst="wedgeRectCallout">
            <a:avLst>
              <a:gd name="adj1" fmla="val -45499"/>
              <a:gd name="adj2" fmla="val 120862"/>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Fields from supervised models are in </a:t>
            </a:r>
            <a:r>
              <a:rPr lang="en-US" sz="1400" b="1" dirty="0" err="1">
                <a:solidFill>
                  <a:schemeClr val="tx1"/>
                </a:solidFill>
                <a:ea typeface="Segoe UI" pitchFamily="34" charset="0"/>
                <a:cs typeface="Segoe UI" pitchFamily="34" charset="0"/>
              </a:rPr>
              <a:t>documentResults</a:t>
            </a:r>
            <a:endParaRPr lang="en-US" sz="1400" b="1" dirty="0">
              <a:solidFill>
                <a:schemeClr val="tx1"/>
              </a:solidFill>
              <a:ea typeface="Segoe UI" pitchFamily="34" charset="0"/>
              <a:cs typeface="Segoe UI" pitchFamily="34" charset="0"/>
            </a:endParaRPr>
          </a:p>
        </p:txBody>
      </p:sp>
      <p:sp>
        <p:nvSpPr>
          <p:cNvPr id="24" name="Speech Bubble: Rectangle 23">
            <a:extLst>
              <a:ext uri="{FF2B5EF4-FFF2-40B4-BE49-F238E27FC236}">
                <a16:creationId xmlns:a16="http://schemas.microsoft.com/office/drawing/2014/main" id="{4826EC17-E6A0-4986-847E-5963F3190C51}"/>
              </a:ext>
            </a:extLst>
          </p:cNvPr>
          <p:cNvSpPr/>
          <p:nvPr/>
        </p:nvSpPr>
        <p:spPr bwMode="auto">
          <a:xfrm>
            <a:off x="9830638" y="1446996"/>
            <a:ext cx="2336320" cy="611576"/>
          </a:xfrm>
          <a:prstGeom prst="wedgeRectCallout">
            <a:avLst>
              <a:gd name="adj1" fmla="val -93744"/>
              <a:gd name="adj2" fmla="val 42406"/>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if </a:t>
            </a:r>
            <a:r>
              <a:rPr lang="en-US" sz="1400" b="1" dirty="0" err="1">
                <a:solidFill>
                  <a:schemeClr val="tx1"/>
                </a:solidFill>
                <a:ea typeface="Segoe UI" pitchFamily="34" charset="0"/>
                <a:cs typeface="Segoe UI" pitchFamily="34" charset="0"/>
              </a:rPr>
              <a:t>includeTextDetails</a:t>
            </a:r>
            <a:r>
              <a:rPr lang="en-US" sz="1400" dirty="0">
                <a:solidFill>
                  <a:schemeClr val="tx1"/>
                </a:solidFill>
                <a:ea typeface="Segoe UI" pitchFamily="34" charset="0"/>
                <a:cs typeface="Segoe UI" pitchFamily="34" charset="0"/>
              </a:rPr>
              <a:t> is true, </a:t>
            </a:r>
            <a:r>
              <a:rPr lang="en-US" sz="1400" b="1" dirty="0" err="1">
                <a:solidFill>
                  <a:schemeClr val="tx1"/>
                </a:solidFill>
                <a:ea typeface="Segoe UI" pitchFamily="34" charset="0"/>
                <a:cs typeface="Segoe UI" pitchFamily="34" charset="0"/>
              </a:rPr>
              <a:t>readResults</a:t>
            </a:r>
            <a:r>
              <a:rPr lang="en-US" sz="1400" dirty="0">
                <a:solidFill>
                  <a:schemeClr val="tx1"/>
                </a:solidFill>
                <a:ea typeface="Segoe UI" pitchFamily="34" charset="0"/>
                <a:cs typeface="Segoe UI" pitchFamily="34" charset="0"/>
              </a:rPr>
              <a:t> includes bounding box information</a:t>
            </a:r>
          </a:p>
        </p:txBody>
      </p:sp>
    </p:spTree>
    <p:extLst>
      <p:ext uri="{BB962C8B-B14F-4D97-AF65-F5344CB8AC3E}">
        <p14:creationId xmlns:p14="http://schemas.microsoft.com/office/powerpoint/2010/main" val="218988390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a:t>
            </a:r>
            <a:r>
              <a:rPr lang="en-US"/>
              <a:t>– Extract Data from Forms</a:t>
            </a:r>
            <a:endParaRPr lang="en-US" dirty="0"/>
          </a:p>
        </p:txBody>
      </p:sp>
      <p:sp>
        <p:nvSpPr>
          <p:cNvPr id="3" name="Text Placeholder 3">
            <a:extLst>
              <a:ext uri="{FF2B5EF4-FFF2-40B4-BE49-F238E27FC236}">
                <a16:creationId xmlns:a16="http://schemas.microsoft.com/office/drawing/2014/main" id="{DCD2A818-72F6-4988-BAE0-F9366F6BF27E}"/>
              </a:ext>
            </a:extLst>
          </p:cNvPr>
          <p:cNvSpPr txBox="1">
            <a:spLocks/>
          </p:cNvSpPr>
          <p:nvPr/>
        </p:nvSpPr>
        <p:spPr>
          <a:xfrm>
            <a:off x="466167" y="2063947"/>
            <a:ext cx="5435768" cy="2006600"/>
          </a:xfrm>
          <a:prstGeom prst="rect">
            <a:avLst/>
          </a:prstGeom>
          <a:ln w="28575">
            <a:solidFill>
              <a:schemeClr val="tx2"/>
            </a:solidFill>
          </a:ln>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Train a  custom model with unlabeled forms</a:t>
            </a:r>
          </a:p>
        </p:txBody>
      </p:sp>
      <p:grpSp>
        <p:nvGrpSpPr>
          <p:cNvPr id="4" name="Group 3" descr="Icon of three dots and outward pointing chevrons on left and right">
            <a:extLst>
              <a:ext uri="{FF2B5EF4-FFF2-40B4-BE49-F238E27FC236}">
                <a16:creationId xmlns:a16="http://schemas.microsoft.com/office/drawing/2014/main" id="{BB0B9B1F-9AF2-4C13-A2CD-DD8ED2A97D78}"/>
              </a:ext>
            </a:extLst>
          </p:cNvPr>
          <p:cNvGrpSpPr/>
          <p:nvPr/>
        </p:nvGrpSpPr>
        <p:grpSpPr>
          <a:xfrm>
            <a:off x="5199803" y="3368315"/>
            <a:ext cx="702132" cy="702232"/>
            <a:chOff x="3088645" y="5729498"/>
            <a:chExt cx="648328" cy="648420"/>
          </a:xfrm>
        </p:grpSpPr>
        <p:grpSp>
          <p:nvGrpSpPr>
            <p:cNvPr id="5" name="Group 4">
              <a:extLst>
                <a:ext uri="{FF2B5EF4-FFF2-40B4-BE49-F238E27FC236}">
                  <a16:creationId xmlns:a16="http://schemas.microsoft.com/office/drawing/2014/main" id="{B154A186-21F8-488B-9269-F21B8115154C}"/>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7" name="Freeform 5">
                <a:extLst>
                  <a:ext uri="{FF2B5EF4-FFF2-40B4-BE49-F238E27FC236}">
                    <a16:creationId xmlns:a16="http://schemas.microsoft.com/office/drawing/2014/main" id="{FE753086-B2C2-44C3-B828-FB4B872E7277}"/>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Freeform 6">
                <a:extLst>
                  <a:ext uri="{FF2B5EF4-FFF2-40B4-BE49-F238E27FC236}">
                    <a16:creationId xmlns:a16="http://schemas.microsoft.com/office/drawing/2014/main" id="{9DF44FDB-7B59-424A-A9AC-6F7C2D450B5A}"/>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6" name="Picture 5" descr="Icon of three dots and outward pointing chevrons on left and right">
              <a:extLst>
                <a:ext uri="{FF2B5EF4-FFF2-40B4-BE49-F238E27FC236}">
                  <a16:creationId xmlns:a16="http://schemas.microsoft.com/office/drawing/2014/main" id="{E8D28C71-6917-4B00-9DDB-D759B5881FBC}"/>
                </a:ext>
              </a:extLst>
            </p:cNvPr>
            <p:cNvPicPr>
              <a:picLocks noChangeAspect="1"/>
            </p:cNvPicPr>
            <p:nvPr/>
          </p:nvPicPr>
          <p:blipFill>
            <a:blip r:embed="rId3"/>
            <a:stretch>
              <a:fillRect/>
            </a:stretch>
          </p:blipFill>
          <p:spPr>
            <a:xfrm>
              <a:off x="3184209" y="5952822"/>
              <a:ext cx="457200" cy="201773"/>
            </a:xfrm>
            <a:prstGeom prst="rect">
              <a:avLst/>
            </a:prstGeom>
          </p:spPr>
        </p:pic>
      </p:grpSp>
      <p:sp>
        <p:nvSpPr>
          <p:cNvPr id="9" name="Text Placeholder 3">
            <a:extLst>
              <a:ext uri="{FF2B5EF4-FFF2-40B4-BE49-F238E27FC236}">
                <a16:creationId xmlns:a16="http://schemas.microsoft.com/office/drawing/2014/main" id="{0AAD8D2B-4633-4A5E-A0A0-7CF673CE1603}"/>
              </a:ext>
            </a:extLst>
          </p:cNvPr>
          <p:cNvSpPr txBox="1">
            <a:spLocks/>
          </p:cNvSpPr>
          <p:nvPr/>
        </p:nvSpPr>
        <p:spPr>
          <a:xfrm>
            <a:off x="6290065" y="2063947"/>
            <a:ext cx="5435768" cy="2006600"/>
          </a:xfrm>
          <a:prstGeom prst="rect">
            <a:avLst/>
          </a:prstGeom>
          <a:ln w="28575">
            <a:solidFill>
              <a:schemeClr val="tx2"/>
            </a:solidFill>
          </a:ln>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Train a  custom model with labeled forms</a:t>
            </a:r>
          </a:p>
          <a:p>
            <a:endParaRPr lang="en-US" dirty="0"/>
          </a:p>
        </p:txBody>
      </p:sp>
      <p:grpSp>
        <p:nvGrpSpPr>
          <p:cNvPr id="10" name="Group 9" descr="Icon of three dots and outward pointing chevrons on left and right">
            <a:extLst>
              <a:ext uri="{FF2B5EF4-FFF2-40B4-BE49-F238E27FC236}">
                <a16:creationId xmlns:a16="http://schemas.microsoft.com/office/drawing/2014/main" id="{F2277C3C-9291-4961-8D91-6D4659BBD8B0}"/>
              </a:ext>
            </a:extLst>
          </p:cNvPr>
          <p:cNvGrpSpPr/>
          <p:nvPr/>
        </p:nvGrpSpPr>
        <p:grpSpPr>
          <a:xfrm>
            <a:off x="11023701" y="3368315"/>
            <a:ext cx="702132" cy="702232"/>
            <a:chOff x="3088645" y="5729498"/>
            <a:chExt cx="648328" cy="648420"/>
          </a:xfrm>
        </p:grpSpPr>
        <p:grpSp>
          <p:nvGrpSpPr>
            <p:cNvPr id="11" name="Group 10">
              <a:extLst>
                <a:ext uri="{FF2B5EF4-FFF2-40B4-BE49-F238E27FC236}">
                  <a16:creationId xmlns:a16="http://schemas.microsoft.com/office/drawing/2014/main" id="{032CA414-F309-46EE-9F07-AF711FDC4DC8}"/>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13" name="Freeform 5">
                <a:extLst>
                  <a:ext uri="{FF2B5EF4-FFF2-40B4-BE49-F238E27FC236}">
                    <a16:creationId xmlns:a16="http://schemas.microsoft.com/office/drawing/2014/main" id="{D0BFE95F-9F1A-4F1F-BE06-7CA8B76C0B80}"/>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4" name="Freeform 6">
                <a:extLst>
                  <a:ext uri="{FF2B5EF4-FFF2-40B4-BE49-F238E27FC236}">
                    <a16:creationId xmlns:a16="http://schemas.microsoft.com/office/drawing/2014/main" id="{E19B4860-EFA2-43AC-9D4E-EAAC656157EB}"/>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2" name="Picture 11" descr="Icon of three dots and outward pointing chevrons on left and right">
              <a:extLst>
                <a:ext uri="{FF2B5EF4-FFF2-40B4-BE49-F238E27FC236}">
                  <a16:creationId xmlns:a16="http://schemas.microsoft.com/office/drawing/2014/main" id="{29682517-C0A0-4A3F-B648-7D0AB1E55395}"/>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141198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5FCF-B252-4FCE-BD44-0A5779C8AFE7}"/>
              </a:ext>
            </a:extLst>
          </p:cNvPr>
          <p:cNvSpPr>
            <a:spLocks noGrp="1"/>
          </p:cNvSpPr>
          <p:nvPr>
            <p:ph type="title"/>
          </p:nvPr>
        </p:nvSpPr>
        <p:spPr/>
        <p:txBody>
          <a:bodyPr/>
          <a:lstStyle/>
          <a:p>
            <a:r>
              <a:rPr lang="en-US" dirty="0"/>
              <a:t>Module Review</a:t>
            </a:r>
          </a:p>
        </p:txBody>
      </p:sp>
      <p:sp>
        <p:nvSpPr>
          <p:cNvPr id="4" name="Text Placeholder 7">
            <a:extLst>
              <a:ext uri="{FF2B5EF4-FFF2-40B4-BE49-F238E27FC236}">
                <a16:creationId xmlns:a16="http://schemas.microsoft.com/office/drawing/2014/main" id="{9675D678-8D9C-404E-AD11-B3AD6027F0FC}"/>
              </a:ext>
            </a:extLst>
          </p:cNvPr>
          <p:cNvSpPr txBox="1">
            <a:spLocks/>
          </p:cNvSpPr>
          <p:nvPr/>
        </p:nvSpPr>
        <p:spPr>
          <a:xfrm>
            <a:off x="1308924" y="1314197"/>
            <a:ext cx="10554536" cy="153595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742">
              <a:buSzTx/>
              <a:defRPr/>
            </a:pPr>
            <a:r>
              <a:rPr lang="en-US" sz="1800" spc="0" dirty="0"/>
              <a:t>You have scanned a letter into PDF format and need to extract the text it contains. What should you do?</a:t>
            </a:r>
          </a:p>
          <a:p>
            <a:pPr marL="288925" indent="-288925" defTabSz="932742">
              <a:spcBef>
                <a:spcPts val="300"/>
              </a:spcBef>
              <a:spcAft>
                <a:spcPts val="600"/>
              </a:spcAft>
              <a:buSzTx/>
              <a:buFont typeface="Wingdings" panose="05000000000000000000" pitchFamily="2" charset="2"/>
              <a:buChar char="q"/>
              <a:defRPr/>
            </a:pPr>
            <a:r>
              <a:rPr lang="en-US" sz="1400" dirty="0"/>
              <a:t>Use the OCR API of the Computer Vision service.</a:t>
            </a:r>
          </a:p>
          <a:p>
            <a:pPr marL="288925" indent="-288925" defTabSz="932742">
              <a:spcBef>
                <a:spcPts val="300"/>
              </a:spcBef>
              <a:spcAft>
                <a:spcPts val="600"/>
              </a:spcAft>
              <a:buSzTx/>
              <a:buFont typeface="Wingdings" panose="05000000000000000000" pitchFamily="2" charset="2"/>
              <a:buChar char="q"/>
              <a:defRPr/>
            </a:pPr>
            <a:r>
              <a:rPr lang="en-US" sz="1400" dirty="0"/>
              <a:t>Use the Read API of the Computer Vision service.</a:t>
            </a:r>
          </a:p>
          <a:p>
            <a:pPr marL="288925" indent="-288925" defTabSz="932742">
              <a:spcBef>
                <a:spcPts val="300"/>
              </a:spcBef>
              <a:spcAft>
                <a:spcPts val="600"/>
              </a:spcAft>
              <a:buSzTx/>
              <a:buFont typeface="Wingdings" panose="05000000000000000000" pitchFamily="2" charset="2"/>
              <a:buChar char="q"/>
              <a:defRPr/>
            </a:pPr>
            <a:r>
              <a:rPr lang="en-US" sz="1400" dirty="0"/>
              <a:t>Use the Form Recognizer service</a:t>
            </a:r>
          </a:p>
        </p:txBody>
      </p:sp>
      <p:sp>
        <p:nvSpPr>
          <p:cNvPr id="5" name="Graphic 26" descr="Checkmark on Backing up and restoring databases">
            <a:extLst>
              <a:ext uri="{FF2B5EF4-FFF2-40B4-BE49-F238E27FC236}">
                <a16:creationId xmlns:a16="http://schemas.microsoft.com/office/drawing/2014/main" id="{55FD6304-2F37-4FEC-8FB1-C9BC50E98F54}"/>
              </a:ext>
            </a:extLst>
          </p:cNvPr>
          <p:cNvSpPr/>
          <p:nvPr/>
        </p:nvSpPr>
        <p:spPr>
          <a:xfrm>
            <a:off x="1409340" y="228870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6" name="Straight Connector 5">
            <a:extLst>
              <a:ext uri="{FF2B5EF4-FFF2-40B4-BE49-F238E27FC236}">
                <a16:creationId xmlns:a16="http://schemas.microsoft.com/office/drawing/2014/main" id="{BD272431-34E9-43E7-9024-F449E9440CBA}"/>
              </a:ext>
              <a:ext uri="{C183D7F6-B498-43B3-948B-1728B52AA6E4}">
                <adec:decorative xmlns:adec="http://schemas.microsoft.com/office/drawing/2017/decorative" val="1"/>
              </a:ext>
            </a:extLst>
          </p:cNvPr>
          <p:cNvCxnSpPr>
            <a:cxnSpLocks/>
          </p:cNvCxnSpPr>
          <p:nvPr/>
        </p:nvCxnSpPr>
        <p:spPr>
          <a:xfrm>
            <a:off x="1383345" y="296118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9">
            <a:extLst>
              <a:ext uri="{FF2B5EF4-FFF2-40B4-BE49-F238E27FC236}">
                <a16:creationId xmlns:a16="http://schemas.microsoft.com/office/drawing/2014/main" id="{C2C59DA6-909C-4010-ADD9-B7AC43CD0A2B}"/>
              </a:ext>
            </a:extLst>
          </p:cNvPr>
          <p:cNvSpPr txBox="1">
            <a:spLocks/>
          </p:cNvSpPr>
          <p:nvPr/>
        </p:nvSpPr>
        <p:spPr>
          <a:xfrm>
            <a:off x="1308924" y="3062451"/>
            <a:ext cx="10617802" cy="1526341"/>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t>You need to build an application that submits expense claims, extracting the merchant, date, and amount from scanned receipts. What's the best way to do this?</a:t>
            </a:r>
          </a:p>
          <a:p>
            <a:pPr marL="288925" indent="-288925" defTabSz="932742">
              <a:spcBef>
                <a:spcPts val="300"/>
              </a:spcBef>
              <a:spcAft>
                <a:spcPts val="600"/>
              </a:spcAft>
              <a:buSzTx/>
              <a:buFont typeface="Wingdings" panose="05000000000000000000" pitchFamily="2" charset="2"/>
              <a:buChar char="q"/>
              <a:defRPr/>
            </a:pPr>
            <a:r>
              <a:rPr lang="en-US" sz="1400" dirty="0"/>
              <a:t>Use the OCR API of the Computer Vision service.</a:t>
            </a:r>
          </a:p>
          <a:p>
            <a:pPr marL="288925" indent="-288925" defTabSz="932742">
              <a:spcBef>
                <a:spcPts val="300"/>
              </a:spcBef>
              <a:spcAft>
                <a:spcPts val="600"/>
              </a:spcAft>
              <a:buSzTx/>
              <a:buFont typeface="Wingdings" panose="05000000000000000000" pitchFamily="2" charset="2"/>
              <a:buChar char="q"/>
              <a:defRPr/>
            </a:pPr>
            <a:r>
              <a:rPr lang="en-US" sz="1400" dirty="0"/>
              <a:t>Use the Read API of the Computer Vision service.</a:t>
            </a:r>
          </a:p>
          <a:p>
            <a:pPr marL="288925" indent="-288925" defTabSz="932742">
              <a:spcBef>
                <a:spcPts val="300"/>
              </a:spcBef>
              <a:spcAft>
                <a:spcPts val="600"/>
              </a:spcAft>
              <a:buSzTx/>
              <a:buFont typeface="Wingdings" panose="05000000000000000000" pitchFamily="2" charset="2"/>
              <a:buChar char="q"/>
              <a:defRPr/>
            </a:pPr>
            <a:r>
              <a:rPr lang="en-US" sz="1400" dirty="0"/>
              <a:t>Use the Form Recognizer service</a:t>
            </a:r>
          </a:p>
        </p:txBody>
      </p:sp>
      <p:sp>
        <p:nvSpPr>
          <p:cNvPr id="8" name="Graphic 26" descr="Checkmark on Systems Administrator">
            <a:extLst>
              <a:ext uri="{FF2B5EF4-FFF2-40B4-BE49-F238E27FC236}">
                <a16:creationId xmlns:a16="http://schemas.microsoft.com/office/drawing/2014/main" id="{22D567B8-6090-4FC5-BA47-7A8393649D2D}"/>
              </a:ext>
            </a:extLst>
          </p:cNvPr>
          <p:cNvSpPr/>
          <p:nvPr/>
        </p:nvSpPr>
        <p:spPr>
          <a:xfrm>
            <a:off x="1409340" y="437960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1" name="Graphic 10" descr="Badge Question Mark with solid fill">
            <a:extLst>
              <a:ext uri="{FF2B5EF4-FFF2-40B4-BE49-F238E27FC236}">
                <a16:creationId xmlns:a16="http://schemas.microsoft.com/office/drawing/2014/main" id="{0BA30EB3-97CE-4081-8D65-1A4974C45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6692" y="1286214"/>
            <a:ext cx="702232" cy="702232"/>
          </a:xfrm>
          <a:prstGeom prst="rect">
            <a:avLst/>
          </a:prstGeom>
        </p:spPr>
      </p:pic>
      <p:pic>
        <p:nvPicPr>
          <p:cNvPr id="12" name="Graphic 11" descr="Badge Question Mark with solid fill">
            <a:extLst>
              <a:ext uri="{FF2B5EF4-FFF2-40B4-BE49-F238E27FC236}">
                <a16:creationId xmlns:a16="http://schemas.microsoft.com/office/drawing/2014/main" id="{5F047AE5-0FF4-4E3A-90A8-BCCFD4126B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3034469"/>
            <a:ext cx="702232" cy="702232"/>
          </a:xfrm>
          <a:prstGeom prst="rect">
            <a:avLst/>
          </a:prstGeom>
        </p:spPr>
      </p:pic>
      <p:cxnSp>
        <p:nvCxnSpPr>
          <p:cNvPr id="13" name="Straight Connector 12">
            <a:extLst>
              <a:ext uri="{FF2B5EF4-FFF2-40B4-BE49-F238E27FC236}">
                <a16:creationId xmlns:a16="http://schemas.microsoft.com/office/drawing/2014/main" id="{F52DDC64-86F9-448D-8714-4B7D4CE95F4B}"/>
              </a:ext>
              <a:ext uri="{C183D7F6-B498-43B3-948B-1728B52AA6E4}">
                <adec:decorative xmlns:adec="http://schemas.microsoft.com/office/drawing/2017/decorative" val="1"/>
              </a:ext>
            </a:extLst>
          </p:cNvPr>
          <p:cNvCxnSpPr>
            <a:cxnSpLocks/>
          </p:cNvCxnSpPr>
          <p:nvPr/>
        </p:nvCxnSpPr>
        <p:spPr>
          <a:xfrm>
            <a:off x="1383345" y="4709438"/>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9">
            <a:extLst>
              <a:ext uri="{FF2B5EF4-FFF2-40B4-BE49-F238E27FC236}">
                <a16:creationId xmlns:a16="http://schemas.microsoft.com/office/drawing/2014/main" id="{CA531125-EDEF-47AA-B911-60F102D6EE13}"/>
              </a:ext>
            </a:extLst>
          </p:cNvPr>
          <p:cNvSpPr txBox="1">
            <a:spLocks/>
          </p:cNvSpPr>
          <p:nvPr/>
        </p:nvSpPr>
        <p:spPr>
          <a:xfrm>
            <a:off x="1395160" y="4902945"/>
            <a:ext cx="10383899" cy="144371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latin typeface="+mj-lt"/>
              </a:rPr>
              <a:t>You need to extract only data from specific fields in cargo manifest forms using Form Recognizer? What should you do?</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Use a prebuilt model.</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Train a model with unlabeled sample forms.</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Train a model with labeled sample forms.</a:t>
            </a:r>
          </a:p>
        </p:txBody>
      </p:sp>
      <p:sp>
        <p:nvSpPr>
          <p:cNvPr id="15" name="Graphic 26" descr="Checkmark on Systems Administrator">
            <a:extLst>
              <a:ext uri="{FF2B5EF4-FFF2-40B4-BE49-F238E27FC236}">
                <a16:creationId xmlns:a16="http://schemas.microsoft.com/office/drawing/2014/main" id="{3F06D7E1-BFF4-4D05-B86A-83E973F67485}"/>
              </a:ext>
            </a:extLst>
          </p:cNvPr>
          <p:cNvSpPr/>
          <p:nvPr/>
        </p:nvSpPr>
        <p:spPr>
          <a:xfrm>
            <a:off x="1394216" y="613040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6" name="Graphic 15" descr="Badge Question Mark with solid fill">
            <a:extLst>
              <a:ext uri="{FF2B5EF4-FFF2-40B4-BE49-F238E27FC236}">
                <a16:creationId xmlns:a16="http://schemas.microsoft.com/office/drawing/2014/main" id="{9663BBAB-8C60-4BC2-9515-41D4A856F0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4782724"/>
            <a:ext cx="702232" cy="702232"/>
          </a:xfrm>
          <a:prstGeom prst="rect">
            <a:avLst/>
          </a:prstGeom>
        </p:spPr>
      </p:pic>
    </p:spTree>
    <p:extLst>
      <p:ext uri="{BB962C8B-B14F-4D97-AF65-F5344CB8AC3E}">
        <p14:creationId xmlns:p14="http://schemas.microsoft.com/office/powerpoint/2010/main" val="1994667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858947"/>
            <a:ext cx="1959432" cy="910151"/>
          </a:xfrm>
        </p:spPr>
        <p:txBody>
          <a:bodyPr tIns="0" rIns="0" bIns="0">
            <a:noAutofit/>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a:xfrm>
            <a:off x="4078288" y="1913147"/>
            <a:ext cx="7695070" cy="875013"/>
          </a:xfrm>
        </p:spPr>
        <p:txBody>
          <a:bodyPr/>
          <a:lstStyle/>
          <a:p>
            <a:pPr lvl="1"/>
            <a:r>
              <a:rPr lang="en-US" sz="2400" dirty="0"/>
              <a:t>Reading text with the </a:t>
            </a:r>
            <a:r>
              <a:rPr lang="en-US" sz="2400" b="1" dirty="0"/>
              <a:t>Computer Vision </a:t>
            </a:r>
            <a:r>
              <a:rPr lang="en-US" sz="2400" dirty="0"/>
              <a:t>Service</a:t>
            </a:r>
          </a:p>
        </p:txBody>
      </p:sp>
      <p:sp>
        <p:nvSpPr>
          <p:cNvPr id="2" name="Text Placeholder 1"/>
          <p:cNvSpPr>
            <a:spLocks noGrp="1"/>
          </p:cNvSpPr>
          <p:nvPr>
            <p:ph type="body" sz="quarter" idx="15"/>
          </p:nvPr>
        </p:nvSpPr>
        <p:spPr/>
        <p:txBody>
          <a:bodyPr/>
          <a:lstStyle/>
          <a:p>
            <a:pPr lvl="1"/>
            <a:r>
              <a:rPr lang="en-US" sz="2400" dirty="0"/>
              <a:t>Extracting Information from Forms with the </a:t>
            </a:r>
            <a:r>
              <a:rPr lang="en-US" sz="2400" b="1" dirty="0"/>
              <a:t>Form Recognizer </a:t>
            </a:r>
            <a:r>
              <a:rPr lang="en-US" sz="2400" dirty="0"/>
              <a:t>service</a:t>
            </a:r>
          </a:p>
        </p:txBody>
      </p:sp>
      <p:grpSp>
        <p:nvGrpSpPr>
          <p:cNvPr id="15" name="Group 14" descr="Icon of three concentric arcs">
            <a:extLst>
              <a:ext uri="{FF2B5EF4-FFF2-40B4-BE49-F238E27FC236}">
                <a16:creationId xmlns:a16="http://schemas.microsoft.com/office/drawing/2014/main" id="{608CDF18-AECC-4FDF-A8F1-216844CC0AD2}"/>
              </a:ext>
            </a:extLst>
          </p:cNvPr>
          <p:cNvGrpSpPr/>
          <p:nvPr/>
        </p:nvGrpSpPr>
        <p:grpSpPr>
          <a:xfrm>
            <a:off x="3032806" y="1999539"/>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6" name="Group 15" descr="Icon of three concentric arcs">
            <a:extLst>
              <a:ext uri="{FF2B5EF4-FFF2-40B4-BE49-F238E27FC236}">
                <a16:creationId xmlns:a16="http://schemas.microsoft.com/office/drawing/2014/main" id="{F7D2742C-258D-4457-A554-39B2F2764011}"/>
              </a:ext>
            </a:extLst>
          </p:cNvPr>
          <p:cNvGrpSpPr/>
          <p:nvPr/>
        </p:nvGrpSpPr>
        <p:grpSpPr>
          <a:xfrm>
            <a:off x="3032805" y="3077884"/>
            <a:ext cx="702132" cy="702231"/>
            <a:chOff x="3031669" y="1620003"/>
            <a:chExt cx="702132" cy="702231"/>
          </a:xfrm>
        </p:grpSpPr>
        <p:grpSp>
          <p:nvGrpSpPr>
            <p:cNvPr id="18" name="Group 17">
              <a:extLst>
                <a:ext uri="{FF2B5EF4-FFF2-40B4-BE49-F238E27FC236}">
                  <a16:creationId xmlns:a16="http://schemas.microsoft.com/office/drawing/2014/main" id="{C413A325-B81D-4D2F-950A-198CE359AC36}"/>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0" name="Freeform 5">
                <a:extLst>
                  <a:ext uri="{FF2B5EF4-FFF2-40B4-BE49-F238E27FC236}">
                    <a16:creationId xmlns:a16="http://schemas.microsoft.com/office/drawing/2014/main" id="{35869918-01D1-4B9B-A286-0DE83B66B79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33A05620-826A-482E-BF44-D02B94CD800F}"/>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concentric arcs">
              <a:extLst>
                <a:ext uri="{FF2B5EF4-FFF2-40B4-BE49-F238E27FC236}">
                  <a16:creationId xmlns:a16="http://schemas.microsoft.com/office/drawing/2014/main" id="{1EE1F0E3-5C92-4994-A22A-15C3A5803535}"/>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Reading text with the Computer Vision Service</a:t>
            </a:r>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9324-226F-497C-9DAD-984B5EB71681}"/>
              </a:ext>
            </a:extLst>
          </p:cNvPr>
          <p:cNvSpPr>
            <a:spLocks noGrp="1"/>
          </p:cNvSpPr>
          <p:nvPr>
            <p:ph type="title"/>
          </p:nvPr>
        </p:nvSpPr>
        <p:spPr/>
        <p:txBody>
          <a:bodyPr/>
          <a:lstStyle/>
          <a:p>
            <a:r>
              <a:rPr lang="en-US" dirty="0"/>
              <a:t>Computer Vision Options for Reading Text</a:t>
            </a:r>
          </a:p>
        </p:txBody>
      </p:sp>
      <p:cxnSp>
        <p:nvCxnSpPr>
          <p:cNvPr id="5" name="Straight Arrow Connector 4">
            <a:extLst>
              <a:ext uri="{FF2B5EF4-FFF2-40B4-BE49-F238E27FC236}">
                <a16:creationId xmlns:a16="http://schemas.microsoft.com/office/drawing/2014/main" id="{A790978A-7E42-4AC9-939E-5DBD6E4C609C}"/>
              </a:ext>
            </a:extLst>
          </p:cNvPr>
          <p:cNvCxnSpPr>
            <a:cxnSpLocks/>
          </p:cNvCxnSpPr>
          <p:nvPr/>
        </p:nvCxnSpPr>
        <p:spPr>
          <a:xfrm flipV="1">
            <a:off x="9205054" y="4051928"/>
            <a:ext cx="1" cy="505163"/>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EF66D368-9F25-4FF0-816A-D37399E33B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65053" y="2932833"/>
            <a:ext cx="1680003" cy="992334"/>
          </a:xfrm>
          <a:prstGeom prst="rect">
            <a:avLst/>
          </a:prstGeom>
        </p:spPr>
      </p:pic>
      <p:sp>
        <p:nvSpPr>
          <p:cNvPr id="9" name="Rectangle 8">
            <a:extLst>
              <a:ext uri="{FF2B5EF4-FFF2-40B4-BE49-F238E27FC236}">
                <a16:creationId xmlns:a16="http://schemas.microsoft.com/office/drawing/2014/main" id="{B3194649-DE51-4C39-89AF-11F210B8599F}"/>
              </a:ext>
            </a:extLst>
          </p:cNvPr>
          <p:cNvSpPr/>
          <p:nvPr/>
        </p:nvSpPr>
        <p:spPr>
          <a:xfrm>
            <a:off x="418643" y="1508041"/>
            <a:ext cx="6151122" cy="5018694"/>
          </a:xfrm>
          <a:prstGeom prst="rect">
            <a:avLst/>
          </a:prstGeom>
          <a:solidFill>
            <a:schemeClr val="bg1">
              <a:lumMod val="95000"/>
            </a:schemeClr>
          </a:solidFill>
        </p:spPr>
        <p:txBody>
          <a:bodyPr wrap="square" numCol="1">
            <a:noAutofit/>
          </a:bodyPr>
          <a:lstStyle/>
          <a:p>
            <a:pPr marL="285750" indent="-285750">
              <a:buFont typeface="Arial" panose="020B0604020202020204" pitchFamily="34" charset="0"/>
              <a:buChar char="•"/>
            </a:pPr>
            <a:endParaRPr lang="en-US" sz="1000" dirty="0">
              <a:solidFill>
                <a:srgbClr val="1A1A1A"/>
              </a:solidFill>
            </a:endParaRPr>
          </a:p>
          <a:p>
            <a:pPr marL="285750" indent="-285750">
              <a:buFont typeface="Arial" panose="020B0604020202020204" pitchFamily="34" charset="0"/>
              <a:buChar char="•"/>
            </a:pPr>
            <a:r>
              <a:rPr lang="en-US" sz="2400" dirty="0">
                <a:solidFill>
                  <a:srgbClr val="1A1A1A"/>
                </a:solidFill>
              </a:rPr>
              <a:t>OCR API:</a:t>
            </a:r>
          </a:p>
          <a:p>
            <a:pPr marL="742933" lvl="1" indent="-285750">
              <a:buFont typeface="Arial" panose="020B0604020202020204" pitchFamily="34" charset="0"/>
              <a:buChar char="•"/>
            </a:pPr>
            <a:r>
              <a:rPr lang="en-US" sz="2000" dirty="0">
                <a:solidFill>
                  <a:srgbClr val="1A1A1A"/>
                </a:solidFill>
              </a:rPr>
              <a:t>Read </a:t>
            </a:r>
            <a:r>
              <a:rPr lang="en-US" sz="2000" dirty="0">
                <a:solidFill>
                  <a:srgbClr val="1A1A1A"/>
                </a:solidFill>
                <a:highlight>
                  <a:srgbClr val="FFFF00"/>
                </a:highlight>
              </a:rPr>
              <a:t>small to medium </a:t>
            </a:r>
            <a:r>
              <a:rPr lang="en-US" sz="2000" dirty="0">
                <a:solidFill>
                  <a:srgbClr val="1A1A1A"/>
                </a:solidFill>
              </a:rPr>
              <a:t>volumes of text from images</a:t>
            </a:r>
          </a:p>
          <a:p>
            <a:pPr marL="742933" lvl="1" indent="-285750">
              <a:buFont typeface="Arial" panose="020B0604020202020204" pitchFamily="34" charset="0"/>
              <a:buChar char="•"/>
            </a:pPr>
            <a:r>
              <a:rPr lang="en-US" sz="2000" dirty="0">
                <a:solidFill>
                  <a:srgbClr val="1A1A1A"/>
                </a:solidFill>
              </a:rPr>
              <a:t>Supports text in multiple languages</a:t>
            </a:r>
          </a:p>
          <a:p>
            <a:pPr marL="742933" lvl="1" indent="-285750">
              <a:buFont typeface="Arial" panose="020B0604020202020204" pitchFamily="34" charset="0"/>
              <a:buChar char="•"/>
            </a:pPr>
            <a:r>
              <a:rPr lang="en-US" sz="2000" dirty="0">
                <a:solidFill>
                  <a:srgbClr val="1A1A1A"/>
                </a:solidFill>
              </a:rPr>
              <a:t>Uses a single call to get immediate results</a:t>
            </a:r>
          </a:p>
          <a:p>
            <a:pPr marL="742933" lvl="1" indent="-285750">
              <a:buFont typeface="Arial" panose="020B0604020202020204" pitchFamily="34" charset="0"/>
              <a:buChar char="•"/>
            </a:pPr>
            <a:endParaRPr lang="en-US" sz="2000" dirty="0">
              <a:solidFill>
                <a:srgbClr val="1A1A1A"/>
              </a:solidFill>
            </a:endParaRPr>
          </a:p>
          <a:p>
            <a:pPr marL="285750" indent="-285750">
              <a:buFont typeface="Arial" panose="020B0604020202020204" pitchFamily="34" charset="0"/>
              <a:buChar char="•"/>
            </a:pPr>
            <a:r>
              <a:rPr lang="en-US" sz="2400" dirty="0">
                <a:solidFill>
                  <a:srgbClr val="1A1A1A"/>
                </a:solidFill>
              </a:rPr>
              <a:t>Read API:</a:t>
            </a:r>
          </a:p>
          <a:p>
            <a:pPr marL="742933" lvl="1" indent="-285750">
              <a:buFont typeface="Arial" panose="020B0604020202020204" pitchFamily="34" charset="0"/>
              <a:buChar char="•"/>
            </a:pPr>
            <a:r>
              <a:rPr lang="en-US" sz="2000" dirty="0">
                <a:solidFill>
                  <a:srgbClr val="1A1A1A"/>
                </a:solidFill>
              </a:rPr>
              <a:t>Optimized for reading large volumes of text from images and PDF documents</a:t>
            </a:r>
          </a:p>
          <a:p>
            <a:pPr marL="742933" lvl="1" indent="-285750">
              <a:buFont typeface="Arial" panose="020B0604020202020204" pitchFamily="34" charset="0"/>
              <a:buChar char="•"/>
            </a:pPr>
            <a:r>
              <a:rPr lang="en-US" sz="2000" dirty="0">
                <a:solidFill>
                  <a:srgbClr val="1A1A1A"/>
                </a:solidFill>
              </a:rPr>
              <a:t>Newer model with greater accuracy performance</a:t>
            </a:r>
          </a:p>
          <a:p>
            <a:pPr marL="742933" lvl="1" indent="-285750">
              <a:buFont typeface="Arial" panose="020B0604020202020204" pitchFamily="34" charset="0"/>
              <a:buChar char="•"/>
            </a:pPr>
            <a:r>
              <a:rPr lang="en-US" sz="2000" dirty="0">
                <a:solidFill>
                  <a:srgbClr val="1A1A1A"/>
                </a:solidFill>
              </a:rPr>
              <a:t>Reads printed text in multiple languages, and </a:t>
            </a:r>
            <a:r>
              <a:rPr lang="en-US" sz="2000" dirty="0">
                <a:solidFill>
                  <a:srgbClr val="1A1A1A"/>
                </a:solidFill>
                <a:highlight>
                  <a:srgbClr val="FFFF00"/>
                </a:highlight>
              </a:rPr>
              <a:t>handwritten text </a:t>
            </a:r>
            <a:r>
              <a:rPr lang="en-US" sz="2000" dirty="0">
                <a:solidFill>
                  <a:srgbClr val="1A1A1A"/>
                </a:solidFill>
              </a:rPr>
              <a:t>in English</a:t>
            </a:r>
          </a:p>
          <a:p>
            <a:pPr marL="742933" lvl="1" indent="-285750">
              <a:buFont typeface="Arial" panose="020B0604020202020204" pitchFamily="34" charset="0"/>
              <a:buChar char="•"/>
            </a:pPr>
            <a:r>
              <a:rPr lang="en-US" sz="2000" dirty="0">
                <a:solidFill>
                  <a:srgbClr val="1A1A1A"/>
                </a:solidFill>
              </a:rPr>
              <a:t>Uses an asynchronous programming model</a:t>
            </a:r>
          </a:p>
          <a:p>
            <a:pPr marL="742933" lvl="1" indent="-285750">
              <a:buFont typeface="Arial" panose="020B0604020202020204" pitchFamily="34" charset="0"/>
              <a:buChar char="•"/>
            </a:pPr>
            <a:endParaRPr lang="en-US" sz="2400" dirty="0">
              <a:solidFill>
                <a:srgbClr val="1A1A1A"/>
              </a:solidFill>
            </a:endParaRPr>
          </a:p>
        </p:txBody>
      </p:sp>
      <p:pic>
        <p:nvPicPr>
          <p:cNvPr id="11" name="Graphic 10" descr="Document with solid fill">
            <a:extLst>
              <a:ext uri="{FF2B5EF4-FFF2-40B4-BE49-F238E27FC236}">
                <a16:creationId xmlns:a16="http://schemas.microsoft.com/office/drawing/2014/main" id="{3AAA99DB-04DC-4F9B-8AFC-FF9A6A3614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12257" y="4517592"/>
            <a:ext cx="1280491" cy="1280491"/>
          </a:xfrm>
          <a:prstGeom prst="rect">
            <a:avLst/>
          </a:prstGeom>
        </p:spPr>
      </p:pic>
      <p:sp>
        <p:nvSpPr>
          <p:cNvPr id="13" name="TextBox 12">
            <a:extLst>
              <a:ext uri="{FF2B5EF4-FFF2-40B4-BE49-F238E27FC236}">
                <a16:creationId xmlns:a16="http://schemas.microsoft.com/office/drawing/2014/main" id="{2102D7F7-CEFE-4572-AA44-74045379EA7F}"/>
              </a:ext>
            </a:extLst>
          </p:cNvPr>
          <p:cNvSpPr txBox="1"/>
          <p:nvPr/>
        </p:nvSpPr>
        <p:spPr>
          <a:xfrm>
            <a:off x="7030961" y="2589876"/>
            <a:ext cx="1467410" cy="2769989"/>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Read</a:t>
            </a:r>
          </a:p>
          <a:p>
            <a:pPr marL="169863" marR="0" lvl="0" indent="-169863"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Async function – poll for results</a:t>
            </a:r>
          </a:p>
          <a:p>
            <a:pPr marL="169863" marR="0" lvl="0" indent="-169863"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Reads text in images and PDF documents</a:t>
            </a:r>
            <a:endParaRPr lang="en-US" sz="1800" dirty="0">
              <a:gradFill>
                <a:gsLst>
                  <a:gs pos="2917">
                    <a:schemeClr val="tx1"/>
                  </a:gs>
                  <a:gs pos="30000">
                    <a:schemeClr val="tx1"/>
                  </a:gs>
                </a:gsLst>
                <a:lin ang="5400000" scaled="0"/>
              </a:gradFill>
            </a:endParaRPr>
          </a:p>
        </p:txBody>
      </p:sp>
      <p:cxnSp>
        <p:nvCxnSpPr>
          <p:cNvPr id="21" name="Straight Arrow Connector 20">
            <a:extLst>
              <a:ext uri="{FF2B5EF4-FFF2-40B4-BE49-F238E27FC236}">
                <a16:creationId xmlns:a16="http://schemas.microsoft.com/office/drawing/2014/main" id="{7BCDA945-825E-4D7E-BA37-151A45B689F6}"/>
              </a:ext>
            </a:extLst>
          </p:cNvPr>
          <p:cNvCxnSpPr>
            <a:cxnSpLocks/>
          </p:cNvCxnSpPr>
          <p:nvPr/>
        </p:nvCxnSpPr>
        <p:spPr>
          <a:xfrm flipH="1" flipV="1">
            <a:off x="7851913" y="2825061"/>
            <a:ext cx="696649" cy="360354"/>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AEA068F-0064-4D0F-935A-C4859068A624}"/>
              </a:ext>
            </a:extLst>
          </p:cNvPr>
          <p:cNvCxnSpPr>
            <a:cxnSpLocks/>
          </p:cNvCxnSpPr>
          <p:nvPr/>
        </p:nvCxnSpPr>
        <p:spPr>
          <a:xfrm flipV="1">
            <a:off x="9824860" y="2768048"/>
            <a:ext cx="661919" cy="388810"/>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ED9D576-CCAB-475F-A869-048AABE1FC19}"/>
              </a:ext>
            </a:extLst>
          </p:cNvPr>
          <p:cNvSpPr txBox="1"/>
          <p:nvPr/>
        </p:nvSpPr>
        <p:spPr>
          <a:xfrm>
            <a:off x="10380935" y="2458465"/>
            <a:ext cx="1880838" cy="2055947"/>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OCR</a:t>
            </a:r>
          </a:p>
          <a:p>
            <a:pPr marL="169863" indent="-169863">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Single function call with immediate results</a:t>
            </a:r>
          </a:p>
          <a:p>
            <a:pPr marL="169863" indent="-169863">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Reads text in images</a:t>
            </a:r>
          </a:p>
        </p:txBody>
      </p:sp>
    </p:spTree>
    <p:extLst>
      <p:ext uri="{BB962C8B-B14F-4D97-AF65-F5344CB8AC3E}">
        <p14:creationId xmlns:p14="http://schemas.microsoft.com/office/powerpoint/2010/main" val="41514259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BA9C6-C711-4916-BBCE-81EDB1B0AFB4}"/>
              </a:ext>
            </a:extLst>
          </p:cNvPr>
          <p:cNvSpPr>
            <a:spLocks noGrp="1"/>
          </p:cNvSpPr>
          <p:nvPr>
            <p:ph type="title"/>
          </p:nvPr>
        </p:nvSpPr>
        <p:spPr/>
        <p:txBody>
          <a:bodyPr/>
          <a:lstStyle/>
          <a:p>
            <a:r>
              <a:rPr lang="en-US" dirty="0"/>
              <a:t>Using the OCR API</a:t>
            </a:r>
          </a:p>
        </p:txBody>
      </p:sp>
      <p:sp>
        <p:nvSpPr>
          <p:cNvPr id="3" name="Content Placeholder 2">
            <a:extLst>
              <a:ext uri="{FF2B5EF4-FFF2-40B4-BE49-F238E27FC236}">
                <a16:creationId xmlns:a16="http://schemas.microsoft.com/office/drawing/2014/main" id="{3DD5ECFC-E6E6-42CF-852B-F887844BFEF8}"/>
              </a:ext>
            </a:extLst>
          </p:cNvPr>
          <p:cNvSpPr>
            <a:spLocks noGrp="1"/>
          </p:cNvSpPr>
          <p:nvPr>
            <p:ph sz="quarter" idx="10"/>
          </p:nvPr>
        </p:nvSpPr>
        <p:spPr>
          <a:xfrm>
            <a:off x="336969" y="1357082"/>
            <a:ext cx="5336599" cy="492443"/>
          </a:xfrm>
        </p:spPr>
        <p:txBody>
          <a:bodyPr/>
          <a:lstStyle/>
          <a:p>
            <a:r>
              <a:rPr lang="en-US" sz="2000" dirty="0">
                <a:latin typeface="+mn-lt"/>
              </a:rPr>
              <a:t>Call the </a:t>
            </a:r>
            <a:r>
              <a:rPr lang="en-US" sz="2000" b="1" dirty="0">
                <a:latin typeface="+mn-lt"/>
              </a:rPr>
              <a:t>OCR</a:t>
            </a:r>
            <a:r>
              <a:rPr lang="en-US" sz="2000" dirty="0">
                <a:latin typeface="+mn-lt"/>
              </a:rPr>
              <a:t> function</a:t>
            </a:r>
          </a:p>
        </p:txBody>
      </p:sp>
      <p:sp>
        <p:nvSpPr>
          <p:cNvPr id="5" name="Rectangle 4">
            <a:extLst>
              <a:ext uri="{FF2B5EF4-FFF2-40B4-BE49-F238E27FC236}">
                <a16:creationId xmlns:a16="http://schemas.microsoft.com/office/drawing/2014/main" id="{E5AF970E-8E2D-4375-8935-CD6F8EF05FF1}"/>
              </a:ext>
            </a:extLst>
          </p:cNvPr>
          <p:cNvSpPr/>
          <p:nvPr/>
        </p:nvSpPr>
        <p:spPr>
          <a:xfrm>
            <a:off x="6924390" y="1022295"/>
            <a:ext cx="5019949" cy="5395212"/>
          </a:xfrm>
          <a:prstGeom prst="rect">
            <a:avLst/>
          </a:prstGeom>
          <a:solidFill>
            <a:schemeClr val="bg1">
              <a:lumMod val="95000"/>
            </a:schemeClr>
          </a:solidFill>
        </p:spPr>
        <p:txBody>
          <a:bodyPr wrap="square" numCol="1">
            <a:noAutofit/>
          </a:bodyPr>
          <a:lstStyle/>
          <a:p>
            <a:endParaRPr lang="en-US" sz="2400" dirty="0">
              <a:solidFill>
                <a:srgbClr val="1A1A1A"/>
              </a:solidFill>
            </a:endParaRPr>
          </a:p>
        </p:txBody>
      </p:sp>
      <p:sp>
        <p:nvSpPr>
          <p:cNvPr id="7" name="Rectangle 6">
            <a:extLst>
              <a:ext uri="{FF2B5EF4-FFF2-40B4-BE49-F238E27FC236}">
                <a16:creationId xmlns:a16="http://schemas.microsoft.com/office/drawing/2014/main" id="{C5559C29-E4B6-4D4F-9A02-E8DDE7FFF90C}"/>
              </a:ext>
            </a:extLst>
          </p:cNvPr>
          <p:cNvSpPr>
            <a:spLocks noChangeArrowheads="1"/>
          </p:cNvSpPr>
          <p:nvPr/>
        </p:nvSpPr>
        <p:spPr bwMode="auto">
          <a:xfrm>
            <a:off x="7082523" y="1022294"/>
            <a:ext cx="5188666" cy="5690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"language": "</a:t>
            </a:r>
            <a:r>
              <a:rPr kumimoji="0" lang="en-US" altLang="en-US" sz="14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en</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textAngle</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0.00000,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"orientation": "Up",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"regions":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boundingBox</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"462,379,497,75",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"lines":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boundingBox</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"462,379,497,74",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"words":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boundingBox</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"462,379,41,73",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"text": "Hello"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boundingBox</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"523,379,153,73",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"text":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endParaRPr kumimoji="0" lang="en-US" altLang="en-US" sz="32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F44BBFD2-605F-41E8-9BB5-F36777115067}"/>
              </a:ext>
            </a:extLst>
          </p:cNvPr>
          <p:cNvSpPr/>
          <p:nvPr/>
        </p:nvSpPr>
        <p:spPr>
          <a:xfrm>
            <a:off x="153781" y="2464903"/>
            <a:ext cx="5942220" cy="3898601"/>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11" name="Rectangle 10">
            <a:extLst>
              <a:ext uri="{FF2B5EF4-FFF2-40B4-BE49-F238E27FC236}">
                <a16:creationId xmlns:a16="http://schemas.microsoft.com/office/drawing/2014/main" id="{A61255BC-52E9-4B24-B80B-8CC0BFAD077D}"/>
              </a:ext>
            </a:extLst>
          </p:cNvPr>
          <p:cNvSpPr>
            <a:spLocks noChangeArrowheads="1"/>
          </p:cNvSpPr>
          <p:nvPr/>
        </p:nvSpPr>
        <p:spPr bwMode="auto">
          <a:xfrm>
            <a:off x="406487" y="3867576"/>
            <a:ext cx="5197561" cy="128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Body: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333333"/>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url</a:t>
            </a:r>
            <a:r>
              <a:rPr kumimoji="0" lang="en-US" altLang="en-US" sz="16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"http://path-to-image}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333333"/>
                </a:solidFill>
                <a:latin typeface="Courier New" panose="02070309020205020404" pitchFamily="49" charset="0"/>
                <a:cs typeface="Courier New" panose="02070309020205020404" pitchFamily="49" charset="0"/>
              </a:rPr>
              <a:t> 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lang="en-US" altLang="en-US" sz="1600" b="1" dirty="0">
                <a:solidFill>
                  <a:srgbClr val="333333"/>
                </a:solidFill>
                <a:latin typeface="Courier New" panose="02070309020205020404" pitchFamily="49" charset="0"/>
                <a:cs typeface="Courier New" panose="02070309020205020404" pitchFamily="49" charset="0"/>
              </a:rPr>
              <a:t>b</a:t>
            </a:r>
            <a:r>
              <a:rPr kumimoji="0" lang="en-US" altLang="en-US" sz="16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inary-image-data]</a:t>
            </a:r>
            <a:endParaRPr kumimoji="0" lang="en-US" altLang="en-US" sz="3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3" name="Arrow: Right 12">
            <a:extLst>
              <a:ext uri="{FF2B5EF4-FFF2-40B4-BE49-F238E27FC236}">
                <a16:creationId xmlns:a16="http://schemas.microsoft.com/office/drawing/2014/main" id="{98E8462A-E42E-4329-80F8-3405CF783E50}"/>
              </a:ext>
            </a:extLst>
          </p:cNvPr>
          <p:cNvSpPr/>
          <p:nvPr/>
        </p:nvSpPr>
        <p:spPr bwMode="auto">
          <a:xfrm>
            <a:off x="5755699" y="3869395"/>
            <a:ext cx="1385288" cy="10896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a:extLst>
              <a:ext uri="{FF2B5EF4-FFF2-40B4-BE49-F238E27FC236}">
                <a16:creationId xmlns:a16="http://schemas.microsoft.com/office/drawing/2014/main" id="{74C2A050-FBBE-456C-9F5C-D6DC1CFA6046}"/>
              </a:ext>
            </a:extLst>
          </p:cNvPr>
          <p:cNvSpPr txBox="1"/>
          <p:nvPr/>
        </p:nvSpPr>
        <p:spPr>
          <a:xfrm>
            <a:off x="153781" y="2887692"/>
            <a:ext cx="6403536" cy="307777"/>
          </a:xfrm>
          <a:prstGeom prst="rect">
            <a:avLst/>
          </a:prstGeom>
          <a:noFill/>
        </p:spPr>
        <p:txBody>
          <a:bodyPr wrap="square">
            <a:spAutoFit/>
          </a:bodyPr>
          <a:lstStyle/>
          <a:p>
            <a:r>
              <a:rPr lang="en-US" sz="1400" b="1" i="0" dirty="0">
                <a:solidFill>
                  <a:srgbClr val="505050"/>
                </a:solidFill>
                <a:effectLst/>
                <a:latin typeface="wf_segoe-ui_normal"/>
              </a:rPr>
              <a:t>https://{endpoint}/vision/v3.1/ocr[?language][&amp;detectOrientation]</a:t>
            </a:r>
            <a:endParaRPr lang="en-US" sz="1400" dirty="0"/>
          </a:p>
        </p:txBody>
      </p:sp>
      <p:sp>
        <p:nvSpPr>
          <p:cNvPr id="17" name="Speech Bubble: Rectangle 16">
            <a:extLst>
              <a:ext uri="{FF2B5EF4-FFF2-40B4-BE49-F238E27FC236}">
                <a16:creationId xmlns:a16="http://schemas.microsoft.com/office/drawing/2014/main" id="{C79D505C-69E1-4EF7-B0C9-E3CFDD6A93CB}"/>
              </a:ext>
            </a:extLst>
          </p:cNvPr>
          <p:cNvSpPr/>
          <p:nvPr/>
        </p:nvSpPr>
        <p:spPr bwMode="auto">
          <a:xfrm>
            <a:off x="9524186" y="1911080"/>
            <a:ext cx="2336320" cy="233170"/>
          </a:xfrm>
          <a:prstGeom prst="wedgeRectCallout">
            <a:avLst>
              <a:gd name="adj1" fmla="val -88525"/>
              <a:gd name="adj2" fmla="val -5831"/>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Regions of text in the image</a:t>
            </a:r>
          </a:p>
        </p:txBody>
      </p:sp>
      <p:sp>
        <p:nvSpPr>
          <p:cNvPr id="18" name="Speech Bubble: Rectangle 17">
            <a:extLst>
              <a:ext uri="{FF2B5EF4-FFF2-40B4-BE49-F238E27FC236}">
                <a16:creationId xmlns:a16="http://schemas.microsoft.com/office/drawing/2014/main" id="{CBD59C07-16FB-4253-B8C0-1644F9C86265}"/>
              </a:ext>
            </a:extLst>
          </p:cNvPr>
          <p:cNvSpPr/>
          <p:nvPr/>
        </p:nvSpPr>
        <p:spPr bwMode="auto">
          <a:xfrm>
            <a:off x="9694418" y="2609466"/>
            <a:ext cx="2249921" cy="233170"/>
          </a:xfrm>
          <a:prstGeom prst="wedgeRectCallout">
            <a:avLst>
              <a:gd name="adj1" fmla="val -88608"/>
              <a:gd name="adj2" fmla="val -26965"/>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Lines of text in the region</a:t>
            </a:r>
          </a:p>
        </p:txBody>
      </p:sp>
      <p:sp>
        <p:nvSpPr>
          <p:cNvPr id="19" name="Speech Bubble: Rectangle 18">
            <a:extLst>
              <a:ext uri="{FF2B5EF4-FFF2-40B4-BE49-F238E27FC236}">
                <a16:creationId xmlns:a16="http://schemas.microsoft.com/office/drawing/2014/main" id="{DEC2D6A6-F40B-4073-B4DA-FF3B23A711A2}"/>
              </a:ext>
            </a:extLst>
          </p:cNvPr>
          <p:cNvSpPr/>
          <p:nvPr/>
        </p:nvSpPr>
        <p:spPr bwMode="auto">
          <a:xfrm>
            <a:off x="9694419" y="3218052"/>
            <a:ext cx="1913534" cy="206385"/>
          </a:xfrm>
          <a:prstGeom prst="wedgeRectCallout">
            <a:avLst>
              <a:gd name="adj1" fmla="val -74015"/>
              <a:gd name="adj2" fmla="val -1104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Words in the line</a:t>
            </a:r>
          </a:p>
        </p:txBody>
      </p:sp>
    </p:spTree>
    <p:extLst>
      <p:ext uri="{BB962C8B-B14F-4D97-AF65-F5344CB8AC3E}">
        <p14:creationId xmlns:p14="http://schemas.microsoft.com/office/powerpoint/2010/main" val="176254171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7832C6-F4A5-4728-82DE-85FDED224047}"/>
              </a:ext>
            </a:extLst>
          </p:cNvPr>
          <p:cNvSpPr>
            <a:spLocks noGrp="1"/>
          </p:cNvSpPr>
          <p:nvPr>
            <p:ph type="title"/>
          </p:nvPr>
        </p:nvSpPr>
        <p:spPr/>
        <p:txBody>
          <a:bodyPr/>
          <a:lstStyle/>
          <a:p>
            <a:r>
              <a:rPr lang="en-US" dirty="0"/>
              <a:t>Using the Read API</a:t>
            </a:r>
          </a:p>
        </p:txBody>
      </p:sp>
      <p:sp>
        <p:nvSpPr>
          <p:cNvPr id="6" name="Content Placeholder 2">
            <a:extLst>
              <a:ext uri="{FF2B5EF4-FFF2-40B4-BE49-F238E27FC236}">
                <a16:creationId xmlns:a16="http://schemas.microsoft.com/office/drawing/2014/main" id="{27346AE5-442F-4E26-94CE-CC7E75C8D6C7}"/>
              </a:ext>
            </a:extLst>
          </p:cNvPr>
          <p:cNvSpPr>
            <a:spLocks noGrp="1"/>
          </p:cNvSpPr>
          <p:nvPr>
            <p:ph sz="quarter" idx="10"/>
          </p:nvPr>
        </p:nvSpPr>
        <p:spPr>
          <a:xfrm>
            <a:off x="336969" y="1357082"/>
            <a:ext cx="6587421" cy="928459"/>
          </a:xfrm>
        </p:spPr>
        <p:txBody>
          <a:bodyPr/>
          <a:lstStyle/>
          <a:p>
            <a:pPr marL="457200" indent="-457200">
              <a:buFont typeface="+mj-lt"/>
              <a:buAutoNum type="arabicPeriod"/>
            </a:pPr>
            <a:r>
              <a:rPr lang="en-US" sz="2000" dirty="0">
                <a:latin typeface="+mn-lt"/>
              </a:rPr>
              <a:t>Call the </a:t>
            </a:r>
            <a:r>
              <a:rPr lang="en-US" sz="2000" b="1" dirty="0">
                <a:latin typeface="+mn-lt"/>
              </a:rPr>
              <a:t>Read</a:t>
            </a:r>
            <a:r>
              <a:rPr lang="en-US" sz="2000" dirty="0">
                <a:latin typeface="+mn-lt"/>
              </a:rPr>
              <a:t> function to get an operation ID</a:t>
            </a:r>
          </a:p>
          <a:p>
            <a:pPr marL="457200" indent="-457200">
              <a:buFont typeface="+mj-lt"/>
              <a:buAutoNum type="arabicPeriod"/>
            </a:pPr>
            <a:r>
              <a:rPr lang="en-US" sz="2000" dirty="0">
                <a:latin typeface="+mn-lt"/>
              </a:rPr>
              <a:t>Call the </a:t>
            </a:r>
            <a:r>
              <a:rPr lang="en-US" sz="2000" b="1" dirty="0">
                <a:latin typeface="+mn-lt"/>
              </a:rPr>
              <a:t>Get Read Result </a:t>
            </a:r>
            <a:r>
              <a:rPr lang="en-US" sz="2000" dirty="0">
                <a:latin typeface="+mn-lt"/>
              </a:rPr>
              <a:t>function to get the results</a:t>
            </a:r>
          </a:p>
        </p:txBody>
      </p:sp>
      <p:sp>
        <p:nvSpPr>
          <p:cNvPr id="7" name="Rectangle 6">
            <a:extLst>
              <a:ext uri="{FF2B5EF4-FFF2-40B4-BE49-F238E27FC236}">
                <a16:creationId xmlns:a16="http://schemas.microsoft.com/office/drawing/2014/main" id="{718E16CF-E211-4843-9F44-D8D0F82D5A00}"/>
              </a:ext>
            </a:extLst>
          </p:cNvPr>
          <p:cNvSpPr/>
          <p:nvPr/>
        </p:nvSpPr>
        <p:spPr>
          <a:xfrm>
            <a:off x="6992471" y="831436"/>
            <a:ext cx="4951868" cy="5733487"/>
          </a:xfrm>
          <a:prstGeom prst="rect">
            <a:avLst/>
          </a:prstGeom>
          <a:solidFill>
            <a:schemeClr val="bg1">
              <a:lumMod val="95000"/>
            </a:schemeClr>
          </a:solidFill>
        </p:spPr>
        <p:txBody>
          <a:bodyPr wrap="square" numCol="1">
            <a:noAutofit/>
          </a:bodyPr>
          <a:lstStyle/>
          <a:p>
            <a:endParaRPr lang="en-US" sz="2400" dirty="0">
              <a:solidFill>
                <a:srgbClr val="1A1A1A"/>
              </a:solidFill>
            </a:endParaRPr>
          </a:p>
        </p:txBody>
      </p:sp>
      <p:sp>
        <p:nvSpPr>
          <p:cNvPr id="8" name="Rectangle 7">
            <a:extLst>
              <a:ext uri="{FF2B5EF4-FFF2-40B4-BE49-F238E27FC236}">
                <a16:creationId xmlns:a16="http://schemas.microsoft.com/office/drawing/2014/main" id="{0C0E03A8-8A6D-48CA-AEB0-4A1285676A4F}"/>
              </a:ext>
            </a:extLst>
          </p:cNvPr>
          <p:cNvSpPr>
            <a:spLocks noChangeArrowheads="1"/>
          </p:cNvSpPr>
          <p:nvPr/>
        </p:nvSpPr>
        <p:spPr bwMode="auto">
          <a:xfrm>
            <a:off x="7082523" y="853012"/>
            <a:ext cx="5188666" cy="6029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"status": "succeeded",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createdDateTime</a:t>
            </a: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"2019-10-03T14:32:04Z",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lastUpdatedDateTime</a:t>
            </a: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"2019-10-03T14:38:14Z",</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analyzeResult</a:t>
            </a: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"version": "v3.0",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readResults</a:t>
            </a: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"page":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"language": "</a:t>
            </a:r>
            <a:r>
              <a:rPr kumimoji="0" lang="en-US" altLang="en-US" sz="12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en</a:t>
            </a: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"angle": 49.59, "width": 600,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"height": 400, "unit": "pixel",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"lines":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boundingBox</a:t>
            </a: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20,61,204,64,204,84,20,81],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"text": "Hello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"words":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boundingBox</a:t>
            </a: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20,62,48,62,48,83,20,82],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"text": "Hello",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"confidence": 0.91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boundingBox</a:t>
            </a: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51,62,105,63,105,83,51,83],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"text":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"confidence": 0.164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333333"/>
                </a:solidFill>
                <a:latin typeface="Courier New" panose="02070309020205020404" pitchFamily="49" charset="0"/>
                <a:cs typeface="Courier New" panose="02070309020205020404" pitchFamily="49" charset="0"/>
              </a:rPr>
              <a:t> ...</a:t>
            </a:r>
            <a:endParaRPr kumimoji="0" lang="en-US" altLang="en-US" sz="12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B94BBB83-B52D-4E41-AD3D-E4EF97C11022}"/>
              </a:ext>
            </a:extLst>
          </p:cNvPr>
          <p:cNvSpPr/>
          <p:nvPr/>
        </p:nvSpPr>
        <p:spPr>
          <a:xfrm>
            <a:off x="153781" y="2464903"/>
            <a:ext cx="4699113" cy="1754485"/>
          </a:xfrm>
          <a:prstGeom prst="rect">
            <a:avLst/>
          </a:prstGeom>
          <a:solidFill>
            <a:schemeClr val="bg1">
              <a:lumMod val="95000"/>
            </a:schemeClr>
          </a:solidFill>
        </p:spPr>
        <p:txBody>
          <a:bodyPr wrap="square" numCol="1">
            <a:noAutofit/>
          </a:bodyPr>
          <a:lstStyle/>
          <a:p>
            <a:pPr lvl="0" defTabSz="914367"/>
            <a:endParaRPr lang="en-US" sz="3200" dirty="0">
              <a:solidFill>
                <a:srgbClr val="1A1A1A"/>
              </a:solidFill>
            </a:endParaRPr>
          </a:p>
        </p:txBody>
      </p:sp>
      <p:sp>
        <p:nvSpPr>
          <p:cNvPr id="10" name="Rectangle 9">
            <a:extLst>
              <a:ext uri="{FF2B5EF4-FFF2-40B4-BE49-F238E27FC236}">
                <a16:creationId xmlns:a16="http://schemas.microsoft.com/office/drawing/2014/main" id="{B0D6F296-1592-457E-BC76-1B3402F41A20}"/>
              </a:ext>
            </a:extLst>
          </p:cNvPr>
          <p:cNvSpPr>
            <a:spLocks noChangeArrowheads="1"/>
          </p:cNvSpPr>
          <p:nvPr/>
        </p:nvSpPr>
        <p:spPr bwMode="auto">
          <a:xfrm>
            <a:off x="231288" y="3130796"/>
            <a:ext cx="5197561" cy="128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Body: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333333"/>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url</a:t>
            </a:r>
            <a:r>
              <a:rPr kumimoji="0" lang="en-US" altLang="en-US" sz="16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"http://path-to-image}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333333"/>
                </a:solidFill>
                <a:latin typeface="Courier New" panose="02070309020205020404" pitchFamily="49" charset="0"/>
                <a:cs typeface="Courier New" panose="02070309020205020404" pitchFamily="49" charset="0"/>
              </a:rPr>
              <a:t> 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lang="en-US" altLang="en-US" sz="1600" b="1" dirty="0">
                <a:solidFill>
                  <a:srgbClr val="333333"/>
                </a:solidFill>
                <a:latin typeface="Courier New" panose="02070309020205020404" pitchFamily="49" charset="0"/>
                <a:cs typeface="Courier New" panose="02070309020205020404" pitchFamily="49" charset="0"/>
              </a:rPr>
              <a:t>b</a:t>
            </a:r>
            <a:r>
              <a:rPr kumimoji="0" lang="en-US" altLang="en-US" sz="16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inary-image-data]</a:t>
            </a:r>
            <a:endParaRPr kumimoji="0" lang="en-US" altLang="en-US" sz="36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4CDACD75-B939-42EA-99AB-90E37B8D941A}"/>
              </a:ext>
            </a:extLst>
          </p:cNvPr>
          <p:cNvSpPr txBox="1"/>
          <p:nvPr/>
        </p:nvSpPr>
        <p:spPr>
          <a:xfrm>
            <a:off x="153781" y="2543236"/>
            <a:ext cx="6403536" cy="307777"/>
          </a:xfrm>
          <a:prstGeom prst="rect">
            <a:avLst/>
          </a:prstGeom>
          <a:noFill/>
        </p:spPr>
        <p:txBody>
          <a:bodyPr wrap="square">
            <a:spAutoFit/>
          </a:bodyPr>
          <a:lstStyle/>
          <a:p>
            <a:r>
              <a:rPr lang="en-US" sz="1400" b="1" i="0" dirty="0">
                <a:solidFill>
                  <a:srgbClr val="505050"/>
                </a:solidFill>
                <a:effectLst/>
                <a:latin typeface="wf_segoe-ui_normal"/>
              </a:rPr>
              <a:t>https://{endpoint}/vision/v3.1/read/analyze[?language]</a:t>
            </a:r>
            <a:endParaRPr lang="en-US" sz="1400" dirty="0"/>
          </a:p>
        </p:txBody>
      </p:sp>
      <p:sp>
        <p:nvSpPr>
          <p:cNvPr id="14" name="Speech Bubble: Rectangle 13">
            <a:extLst>
              <a:ext uri="{FF2B5EF4-FFF2-40B4-BE49-F238E27FC236}">
                <a16:creationId xmlns:a16="http://schemas.microsoft.com/office/drawing/2014/main" id="{119292D0-308D-45A7-A1D7-77717E69EA85}"/>
              </a:ext>
            </a:extLst>
          </p:cNvPr>
          <p:cNvSpPr/>
          <p:nvPr/>
        </p:nvSpPr>
        <p:spPr bwMode="auto">
          <a:xfrm>
            <a:off x="9434364" y="2244270"/>
            <a:ext cx="1388381" cy="233170"/>
          </a:xfrm>
          <a:prstGeom prst="wedgeRectCallout">
            <a:avLst>
              <a:gd name="adj1" fmla="val -99573"/>
              <a:gd name="adj2" fmla="val 43423"/>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Result per page</a:t>
            </a:r>
          </a:p>
        </p:txBody>
      </p:sp>
      <p:sp>
        <p:nvSpPr>
          <p:cNvPr id="15" name="Speech Bubble: Rectangle 14">
            <a:extLst>
              <a:ext uri="{FF2B5EF4-FFF2-40B4-BE49-F238E27FC236}">
                <a16:creationId xmlns:a16="http://schemas.microsoft.com/office/drawing/2014/main" id="{9ABB71DA-80D8-4AED-BD0D-89CCC922968F}"/>
              </a:ext>
            </a:extLst>
          </p:cNvPr>
          <p:cNvSpPr/>
          <p:nvPr/>
        </p:nvSpPr>
        <p:spPr bwMode="auto">
          <a:xfrm>
            <a:off x="9792963" y="4113839"/>
            <a:ext cx="1913534" cy="206385"/>
          </a:xfrm>
          <a:prstGeom prst="wedgeRectCallout">
            <a:avLst>
              <a:gd name="adj1" fmla="val -74015"/>
              <a:gd name="adj2" fmla="val -1104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Words in the line</a:t>
            </a:r>
          </a:p>
        </p:txBody>
      </p:sp>
      <p:sp>
        <p:nvSpPr>
          <p:cNvPr id="16" name="Speech Bubble: Rectangle 15">
            <a:extLst>
              <a:ext uri="{FF2B5EF4-FFF2-40B4-BE49-F238E27FC236}">
                <a16:creationId xmlns:a16="http://schemas.microsoft.com/office/drawing/2014/main" id="{47D43DF2-856C-4024-A0F5-32105CC6FE0C}"/>
              </a:ext>
            </a:extLst>
          </p:cNvPr>
          <p:cNvSpPr/>
          <p:nvPr/>
        </p:nvSpPr>
        <p:spPr bwMode="auto">
          <a:xfrm>
            <a:off x="9535182" y="3078884"/>
            <a:ext cx="2061286" cy="233170"/>
          </a:xfrm>
          <a:prstGeom prst="wedgeRectCallout">
            <a:avLst>
              <a:gd name="adj1" fmla="val -86151"/>
              <a:gd name="adj2" fmla="val 41411"/>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Lines of text in the page</a:t>
            </a:r>
          </a:p>
        </p:txBody>
      </p:sp>
      <p:sp>
        <p:nvSpPr>
          <p:cNvPr id="17" name="Speech Bubble: Rectangle 16">
            <a:extLst>
              <a:ext uri="{FF2B5EF4-FFF2-40B4-BE49-F238E27FC236}">
                <a16:creationId xmlns:a16="http://schemas.microsoft.com/office/drawing/2014/main" id="{0C2286F6-C544-415F-BBE1-38431E7CF182}"/>
              </a:ext>
            </a:extLst>
          </p:cNvPr>
          <p:cNvSpPr/>
          <p:nvPr/>
        </p:nvSpPr>
        <p:spPr bwMode="auto">
          <a:xfrm>
            <a:off x="10609961" y="3810305"/>
            <a:ext cx="1286617" cy="206385"/>
          </a:xfrm>
          <a:prstGeom prst="wedgeRectCallout">
            <a:avLst>
              <a:gd name="adj1" fmla="val -74015"/>
              <a:gd name="adj2" fmla="val -1104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Line of text</a:t>
            </a:r>
          </a:p>
        </p:txBody>
      </p:sp>
      <p:sp>
        <p:nvSpPr>
          <p:cNvPr id="18" name="Speech Bubble: Rectangle 17">
            <a:extLst>
              <a:ext uri="{FF2B5EF4-FFF2-40B4-BE49-F238E27FC236}">
                <a16:creationId xmlns:a16="http://schemas.microsoft.com/office/drawing/2014/main" id="{555DF95F-3C0A-456B-A034-3A492424C7D6}"/>
              </a:ext>
            </a:extLst>
          </p:cNvPr>
          <p:cNvSpPr/>
          <p:nvPr/>
        </p:nvSpPr>
        <p:spPr bwMode="auto">
          <a:xfrm>
            <a:off x="10549001" y="4715282"/>
            <a:ext cx="1286617" cy="406727"/>
          </a:xfrm>
          <a:prstGeom prst="wedgeRectCallout">
            <a:avLst>
              <a:gd name="adj1" fmla="val -91874"/>
              <a:gd name="adj2" fmla="val -3180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individual word text</a:t>
            </a:r>
          </a:p>
        </p:txBody>
      </p:sp>
      <p:sp>
        <p:nvSpPr>
          <p:cNvPr id="19" name="Rectangle 18">
            <a:extLst>
              <a:ext uri="{FF2B5EF4-FFF2-40B4-BE49-F238E27FC236}">
                <a16:creationId xmlns:a16="http://schemas.microsoft.com/office/drawing/2014/main" id="{C49CA281-161C-4FE4-937C-86A4212B30F7}"/>
              </a:ext>
            </a:extLst>
          </p:cNvPr>
          <p:cNvSpPr/>
          <p:nvPr/>
        </p:nvSpPr>
        <p:spPr>
          <a:xfrm>
            <a:off x="183477" y="5085026"/>
            <a:ext cx="5942220" cy="838991"/>
          </a:xfrm>
          <a:prstGeom prst="rect">
            <a:avLst/>
          </a:prstGeom>
          <a:solidFill>
            <a:schemeClr val="bg1">
              <a:lumMod val="95000"/>
            </a:schemeClr>
          </a:solidFill>
        </p:spPr>
        <p:txBody>
          <a:bodyPr wrap="square" numCol="1">
            <a:noAutofit/>
          </a:bodyPr>
          <a:lstStyle/>
          <a:p>
            <a:pPr lvl="0" defTabSz="914367"/>
            <a:endParaRPr lang="en-US" sz="3200" dirty="0">
              <a:solidFill>
                <a:srgbClr val="1A1A1A"/>
              </a:solidFill>
            </a:endParaRPr>
          </a:p>
        </p:txBody>
      </p:sp>
      <p:sp>
        <p:nvSpPr>
          <p:cNvPr id="21" name="TextBox 20">
            <a:extLst>
              <a:ext uri="{FF2B5EF4-FFF2-40B4-BE49-F238E27FC236}">
                <a16:creationId xmlns:a16="http://schemas.microsoft.com/office/drawing/2014/main" id="{4C6F45DE-D37D-4D35-8C51-32D09EDB5CE7}"/>
              </a:ext>
            </a:extLst>
          </p:cNvPr>
          <p:cNvSpPr txBox="1"/>
          <p:nvPr/>
        </p:nvSpPr>
        <p:spPr>
          <a:xfrm>
            <a:off x="194004" y="5300405"/>
            <a:ext cx="6403536" cy="307777"/>
          </a:xfrm>
          <a:prstGeom prst="rect">
            <a:avLst/>
          </a:prstGeom>
          <a:noFill/>
        </p:spPr>
        <p:txBody>
          <a:bodyPr wrap="square">
            <a:spAutoFit/>
          </a:bodyPr>
          <a:lstStyle/>
          <a:p>
            <a:r>
              <a:rPr lang="en-US" sz="1400" b="1" i="0" dirty="0">
                <a:solidFill>
                  <a:srgbClr val="505050"/>
                </a:solidFill>
                <a:effectLst/>
                <a:latin typeface="wf_segoe-ui_normal"/>
              </a:rPr>
              <a:t>https://{endpoint}/vision/v3.1/read/analyzeResults/{operationId}</a:t>
            </a:r>
            <a:endParaRPr lang="en-US" sz="1400" dirty="0"/>
          </a:p>
        </p:txBody>
      </p:sp>
      <p:sp>
        <p:nvSpPr>
          <p:cNvPr id="11" name="Arrow: Right 10">
            <a:extLst>
              <a:ext uri="{FF2B5EF4-FFF2-40B4-BE49-F238E27FC236}">
                <a16:creationId xmlns:a16="http://schemas.microsoft.com/office/drawing/2014/main" id="{79B27308-CED4-49B9-B5C5-3E8CDE39C708}"/>
              </a:ext>
            </a:extLst>
          </p:cNvPr>
          <p:cNvSpPr/>
          <p:nvPr/>
        </p:nvSpPr>
        <p:spPr bwMode="auto">
          <a:xfrm>
            <a:off x="5817552" y="4956110"/>
            <a:ext cx="1385288" cy="10896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Arrow: Right 21">
            <a:extLst>
              <a:ext uri="{FF2B5EF4-FFF2-40B4-BE49-F238E27FC236}">
                <a16:creationId xmlns:a16="http://schemas.microsoft.com/office/drawing/2014/main" id="{44D1C7FE-C187-43DB-95F9-65FECF338CEE}"/>
              </a:ext>
            </a:extLst>
          </p:cNvPr>
          <p:cNvSpPr/>
          <p:nvPr/>
        </p:nvSpPr>
        <p:spPr bwMode="auto">
          <a:xfrm>
            <a:off x="4327080" y="2865383"/>
            <a:ext cx="1385288" cy="10896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extBox 1">
            <a:extLst>
              <a:ext uri="{FF2B5EF4-FFF2-40B4-BE49-F238E27FC236}">
                <a16:creationId xmlns:a16="http://schemas.microsoft.com/office/drawing/2014/main" id="{5356D1D0-FF03-40CC-99E7-F0DFE9FC3316}"/>
              </a:ext>
            </a:extLst>
          </p:cNvPr>
          <p:cNvSpPr txBox="1"/>
          <p:nvPr/>
        </p:nvSpPr>
        <p:spPr>
          <a:xfrm>
            <a:off x="5583954" y="3132343"/>
            <a:ext cx="1417696" cy="517065"/>
          </a:xfrm>
          <a:prstGeom prst="rect">
            <a:avLst/>
          </a:prstGeom>
          <a:noFill/>
        </p:spPr>
        <p:txBody>
          <a:bodyPr wrap="none" lIns="182880" tIns="146304" rIns="182880" bIns="146304" rtlCol="0">
            <a:spAutoFit/>
          </a:bodyPr>
          <a:lstStyle/>
          <a:p>
            <a:pPr>
              <a:lnSpc>
                <a:spcPct val="90000"/>
              </a:lnSpc>
              <a:spcAft>
                <a:spcPts val="600"/>
              </a:spcAft>
            </a:pPr>
            <a:r>
              <a:rPr lang="en-US" sz="1600" dirty="0" err="1">
                <a:gradFill>
                  <a:gsLst>
                    <a:gs pos="2917">
                      <a:schemeClr val="tx1"/>
                    </a:gs>
                    <a:gs pos="30000">
                      <a:schemeClr val="tx1"/>
                    </a:gs>
                  </a:gsLst>
                  <a:lin ang="5400000" scaled="0"/>
                </a:gradFill>
              </a:rPr>
              <a:t>operationid</a:t>
            </a: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0090217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A447-59D8-4B5B-9A5E-230B8B5933A4}"/>
              </a:ext>
            </a:extLst>
          </p:cNvPr>
          <p:cNvSpPr>
            <a:spLocks noGrp="1"/>
          </p:cNvSpPr>
          <p:nvPr>
            <p:ph type="title"/>
          </p:nvPr>
        </p:nvSpPr>
        <p:spPr/>
        <p:txBody>
          <a:bodyPr/>
          <a:lstStyle/>
          <a:p>
            <a:r>
              <a:rPr lang="en-US" dirty="0"/>
              <a:t>Lab - Read Text in Images</a:t>
            </a:r>
          </a:p>
        </p:txBody>
      </p:sp>
      <p:sp>
        <p:nvSpPr>
          <p:cNvPr id="4" name="Text Placeholder 3">
            <a:extLst>
              <a:ext uri="{FF2B5EF4-FFF2-40B4-BE49-F238E27FC236}">
                <a16:creationId xmlns:a16="http://schemas.microsoft.com/office/drawing/2014/main" id="{E7509319-2FA4-4B93-8C6D-5ABAD6E5B77F}"/>
              </a:ext>
            </a:extLst>
          </p:cNvPr>
          <p:cNvSpPr txBox="1">
            <a:spLocks/>
          </p:cNvSpPr>
          <p:nvPr/>
        </p:nvSpPr>
        <p:spPr>
          <a:xfrm>
            <a:off x="466167" y="2063947"/>
            <a:ext cx="5435768" cy="2006600"/>
          </a:xfrm>
          <a:prstGeom prst="rect">
            <a:avLst/>
          </a:prstGeom>
          <a:ln w="28575">
            <a:solidFill>
              <a:schemeClr val="tx2"/>
            </a:solidFill>
          </a:ln>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Use the OCR API</a:t>
            </a:r>
          </a:p>
        </p:txBody>
      </p:sp>
      <p:grpSp>
        <p:nvGrpSpPr>
          <p:cNvPr id="5" name="Group 4" descr="Icon of three dots and outward pointing chevrons on left and right">
            <a:extLst>
              <a:ext uri="{FF2B5EF4-FFF2-40B4-BE49-F238E27FC236}">
                <a16:creationId xmlns:a16="http://schemas.microsoft.com/office/drawing/2014/main" id="{3081D1B8-9D3B-4D85-9F9B-E56C756FC2DF}"/>
              </a:ext>
            </a:extLst>
          </p:cNvPr>
          <p:cNvGrpSpPr/>
          <p:nvPr/>
        </p:nvGrpSpPr>
        <p:grpSpPr>
          <a:xfrm>
            <a:off x="5199803" y="3368315"/>
            <a:ext cx="702132" cy="702232"/>
            <a:chOff x="3088645" y="5729498"/>
            <a:chExt cx="648328" cy="648420"/>
          </a:xfrm>
        </p:grpSpPr>
        <p:grpSp>
          <p:nvGrpSpPr>
            <p:cNvPr id="6" name="Group 5">
              <a:extLst>
                <a:ext uri="{FF2B5EF4-FFF2-40B4-BE49-F238E27FC236}">
                  <a16:creationId xmlns:a16="http://schemas.microsoft.com/office/drawing/2014/main" id="{3C0A9C56-39A3-45A0-A44F-96FCA4009F28}"/>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8" name="Freeform 5">
                <a:extLst>
                  <a:ext uri="{FF2B5EF4-FFF2-40B4-BE49-F238E27FC236}">
                    <a16:creationId xmlns:a16="http://schemas.microsoft.com/office/drawing/2014/main" id="{0CE95539-6414-4844-A8C6-FE3C0BDFC1BC}"/>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Freeform 6">
                <a:extLst>
                  <a:ext uri="{FF2B5EF4-FFF2-40B4-BE49-F238E27FC236}">
                    <a16:creationId xmlns:a16="http://schemas.microsoft.com/office/drawing/2014/main" id="{48743047-E0BF-4A6A-87E4-59D2F204A3F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descr="Icon of three dots and outward pointing chevrons on left and right">
              <a:extLst>
                <a:ext uri="{FF2B5EF4-FFF2-40B4-BE49-F238E27FC236}">
                  <a16:creationId xmlns:a16="http://schemas.microsoft.com/office/drawing/2014/main" id="{9A8D4460-E619-40F9-9797-0ECE679EA1A8}"/>
                </a:ext>
              </a:extLst>
            </p:cNvPr>
            <p:cNvPicPr>
              <a:picLocks noChangeAspect="1"/>
            </p:cNvPicPr>
            <p:nvPr/>
          </p:nvPicPr>
          <p:blipFill>
            <a:blip r:embed="rId2"/>
            <a:stretch>
              <a:fillRect/>
            </a:stretch>
          </p:blipFill>
          <p:spPr>
            <a:xfrm>
              <a:off x="3184209" y="5952822"/>
              <a:ext cx="457200" cy="201773"/>
            </a:xfrm>
            <a:prstGeom prst="rect">
              <a:avLst/>
            </a:prstGeom>
          </p:spPr>
        </p:pic>
      </p:grpSp>
      <p:sp>
        <p:nvSpPr>
          <p:cNvPr id="10" name="Text Placeholder 3">
            <a:extLst>
              <a:ext uri="{FF2B5EF4-FFF2-40B4-BE49-F238E27FC236}">
                <a16:creationId xmlns:a16="http://schemas.microsoft.com/office/drawing/2014/main" id="{00325AC0-0A91-4A79-9FDC-D10AD379A89F}"/>
              </a:ext>
            </a:extLst>
          </p:cNvPr>
          <p:cNvSpPr txBox="1">
            <a:spLocks/>
          </p:cNvSpPr>
          <p:nvPr/>
        </p:nvSpPr>
        <p:spPr>
          <a:xfrm>
            <a:off x="6290065" y="2063947"/>
            <a:ext cx="5435768" cy="2006600"/>
          </a:xfrm>
          <a:prstGeom prst="rect">
            <a:avLst/>
          </a:prstGeom>
          <a:ln w="28575">
            <a:solidFill>
              <a:schemeClr val="tx2"/>
            </a:solidFill>
          </a:ln>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Use the Read API</a:t>
            </a:r>
          </a:p>
        </p:txBody>
      </p:sp>
      <p:grpSp>
        <p:nvGrpSpPr>
          <p:cNvPr id="11" name="Group 10" descr="Icon of three dots and outward pointing chevrons on left and right">
            <a:extLst>
              <a:ext uri="{FF2B5EF4-FFF2-40B4-BE49-F238E27FC236}">
                <a16:creationId xmlns:a16="http://schemas.microsoft.com/office/drawing/2014/main" id="{5D581980-EF10-4390-B20E-E37A188F897E}"/>
              </a:ext>
            </a:extLst>
          </p:cNvPr>
          <p:cNvGrpSpPr/>
          <p:nvPr/>
        </p:nvGrpSpPr>
        <p:grpSpPr>
          <a:xfrm>
            <a:off x="11023701" y="3368315"/>
            <a:ext cx="702132" cy="702232"/>
            <a:chOff x="3088645" y="5729498"/>
            <a:chExt cx="648328" cy="648420"/>
          </a:xfrm>
        </p:grpSpPr>
        <p:grpSp>
          <p:nvGrpSpPr>
            <p:cNvPr id="12" name="Group 11">
              <a:extLst>
                <a:ext uri="{FF2B5EF4-FFF2-40B4-BE49-F238E27FC236}">
                  <a16:creationId xmlns:a16="http://schemas.microsoft.com/office/drawing/2014/main" id="{B45C7E2E-1FF3-4F56-8C4C-740157781C2E}"/>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14" name="Freeform 5">
                <a:extLst>
                  <a:ext uri="{FF2B5EF4-FFF2-40B4-BE49-F238E27FC236}">
                    <a16:creationId xmlns:a16="http://schemas.microsoft.com/office/drawing/2014/main" id="{D87105CA-3CA3-46E3-B2B8-8D9C98FD3750}"/>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5" name="Freeform 6">
                <a:extLst>
                  <a:ext uri="{FF2B5EF4-FFF2-40B4-BE49-F238E27FC236}">
                    <a16:creationId xmlns:a16="http://schemas.microsoft.com/office/drawing/2014/main" id="{FD421FF0-3D2A-4F57-A8E0-94C4499A1BE9}"/>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3" name="Picture 12" descr="Icon of three dots and outward pointing chevrons on left and right">
              <a:extLst>
                <a:ext uri="{FF2B5EF4-FFF2-40B4-BE49-F238E27FC236}">
                  <a16:creationId xmlns:a16="http://schemas.microsoft.com/office/drawing/2014/main" id="{6B12EC24-FC09-4193-A452-A0C5C8D4B958}"/>
                </a:ext>
              </a:extLst>
            </p:cNvPr>
            <p:cNvPicPr>
              <a:picLocks noChangeAspect="1"/>
            </p:cNvPicPr>
            <p:nvPr/>
          </p:nvPicPr>
          <p:blipFill>
            <a:blip r:embed="rId2"/>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8648992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a:t>
            </a:r>
            <a:r>
              <a:rPr lang="en-US" sz="3600" dirty="0"/>
              <a:t>Extracting Information from Forms with the Form Recognizer service </a:t>
            </a:r>
            <a:r>
              <a:rPr lang="zh-TW" altLang="en-US" sz="3600" dirty="0"/>
              <a:t>報帳</a:t>
            </a:r>
            <a:endParaRPr lang="en-US" dirty="0"/>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9481061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DC8-3147-4BB0-B44B-37EE38FF779C}"/>
              </a:ext>
            </a:extLst>
          </p:cNvPr>
          <p:cNvSpPr>
            <a:spLocks noGrp="1"/>
          </p:cNvSpPr>
          <p:nvPr>
            <p:ph type="title"/>
          </p:nvPr>
        </p:nvSpPr>
        <p:spPr/>
        <p:txBody>
          <a:bodyPr/>
          <a:lstStyle/>
          <a:p>
            <a:r>
              <a:rPr lang="en-US" dirty="0"/>
              <a:t>The Form Recognizer Service</a:t>
            </a:r>
          </a:p>
        </p:txBody>
      </p:sp>
      <p:cxnSp>
        <p:nvCxnSpPr>
          <p:cNvPr id="4" name="Straight Arrow Connector 3">
            <a:extLst>
              <a:ext uri="{FF2B5EF4-FFF2-40B4-BE49-F238E27FC236}">
                <a16:creationId xmlns:a16="http://schemas.microsoft.com/office/drawing/2014/main" id="{12A58C78-9536-499A-84B9-BE330F4EAB00}"/>
              </a:ext>
            </a:extLst>
          </p:cNvPr>
          <p:cNvCxnSpPr>
            <a:cxnSpLocks/>
          </p:cNvCxnSpPr>
          <p:nvPr/>
        </p:nvCxnSpPr>
        <p:spPr>
          <a:xfrm flipV="1">
            <a:off x="9205054" y="4051928"/>
            <a:ext cx="1" cy="505163"/>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27A52521-EA47-4677-8EB5-A4CC2B7457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65053" y="2932833"/>
            <a:ext cx="1680003" cy="992334"/>
          </a:xfrm>
          <a:prstGeom prst="rect">
            <a:avLst/>
          </a:prstGeom>
        </p:spPr>
      </p:pic>
      <p:sp>
        <p:nvSpPr>
          <p:cNvPr id="18" name="Rectangle 17">
            <a:extLst>
              <a:ext uri="{FF2B5EF4-FFF2-40B4-BE49-F238E27FC236}">
                <a16:creationId xmlns:a16="http://schemas.microsoft.com/office/drawing/2014/main" id="{8B9F482E-7321-4FB1-BE14-3D39D2B29CBD}"/>
              </a:ext>
            </a:extLst>
          </p:cNvPr>
          <p:cNvSpPr/>
          <p:nvPr/>
        </p:nvSpPr>
        <p:spPr>
          <a:xfrm>
            <a:off x="418643" y="1508041"/>
            <a:ext cx="6151122" cy="4855464"/>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285750" indent="-285750">
              <a:buFont typeface="Arial" panose="020B0604020202020204" pitchFamily="34" charset="0"/>
              <a:buChar char="•"/>
            </a:pPr>
            <a:r>
              <a:rPr lang="en-US" sz="2400" dirty="0">
                <a:solidFill>
                  <a:srgbClr val="1A1A1A"/>
                </a:solidFill>
              </a:rPr>
              <a:t>Data extraction from forms:</a:t>
            </a:r>
          </a:p>
          <a:p>
            <a:pPr marL="742933" lvl="1" indent="-285750">
              <a:buFont typeface="Arial" panose="020B0604020202020204" pitchFamily="34" charset="0"/>
              <a:buChar char="•"/>
            </a:pPr>
            <a:r>
              <a:rPr lang="en-US" sz="2000" dirty="0">
                <a:solidFill>
                  <a:srgbClr val="1A1A1A"/>
                </a:solidFill>
              </a:rPr>
              <a:t>Prebuilt models for common form types</a:t>
            </a:r>
          </a:p>
          <a:p>
            <a:pPr marL="742933" lvl="1" indent="-285750">
              <a:buFont typeface="Arial" panose="020B0604020202020204" pitchFamily="34" charset="0"/>
              <a:buChar char="•"/>
            </a:pPr>
            <a:r>
              <a:rPr lang="en-US" sz="2000" dirty="0">
                <a:solidFill>
                  <a:srgbClr val="1A1A1A"/>
                </a:solidFill>
              </a:rPr>
              <a:t>Train custom models for your own forms:</a:t>
            </a:r>
          </a:p>
          <a:p>
            <a:pPr marL="1200117" lvl="2" indent="-285750">
              <a:buFont typeface="Arial" panose="020B0604020202020204" pitchFamily="34" charset="0"/>
              <a:buChar char="•"/>
            </a:pPr>
            <a:r>
              <a:rPr lang="en-US" sz="2000" dirty="0">
                <a:solidFill>
                  <a:srgbClr val="1A1A1A"/>
                </a:solidFill>
              </a:rPr>
              <a:t>Unsupervised (unlabeled forms)</a:t>
            </a:r>
          </a:p>
          <a:p>
            <a:pPr marL="1200117" lvl="2" indent="-285750">
              <a:buFont typeface="Arial" panose="020B0604020202020204" pitchFamily="34" charset="0"/>
              <a:buChar char="•"/>
            </a:pPr>
            <a:r>
              <a:rPr lang="en-US" sz="2000" dirty="0">
                <a:solidFill>
                  <a:srgbClr val="1A1A1A"/>
                </a:solidFill>
              </a:rPr>
              <a:t>Supervised (labeled forms)</a:t>
            </a:r>
          </a:p>
          <a:p>
            <a:pPr marL="742933" lvl="1" indent="-285750">
              <a:buFont typeface="Arial" panose="020B0604020202020204" pitchFamily="34" charset="0"/>
              <a:buChar char="•"/>
            </a:pPr>
            <a:endParaRPr lang="en-US" sz="2000" dirty="0">
              <a:solidFill>
                <a:srgbClr val="1A1A1A"/>
              </a:solidFill>
            </a:endParaRPr>
          </a:p>
          <a:p>
            <a:pPr marL="285750" indent="-285750">
              <a:buFont typeface="Arial" panose="020B0604020202020204" pitchFamily="34" charset="0"/>
              <a:buChar char="•"/>
            </a:pPr>
            <a:r>
              <a:rPr lang="en-US" sz="2400" dirty="0">
                <a:solidFill>
                  <a:srgbClr val="1A1A1A"/>
                </a:solidFill>
              </a:rPr>
              <a:t>Provision as:</a:t>
            </a:r>
          </a:p>
          <a:p>
            <a:pPr marL="742933" lvl="1" indent="-285750">
              <a:buFont typeface="Arial" panose="020B0604020202020204" pitchFamily="34" charset="0"/>
              <a:buChar char="•"/>
            </a:pPr>
            <a:r>
              <a:rPr lang="en-US" sz="2400" dirty="0">
                <a:solidFill>
                  <a:srgbClr val="1A1A1A"/>
                </a:solidFill>
              </a:rPr>
              <a:t>Single-service </a:t>
            </a:r>
            <a:r>
              <a:rPr lang="en-US" sz="2400" b="1" dirty="0">
                <a:solidFill>
                  <a:srgbClr val="1A1A1A"/>
                </a:solidFill>
              </a:rPr>
              <a:t>Form Recognizer</a:t>
            </a:r>
            <a:r>
              <a:rPr lang="en-US" sz="2400" dirty="0">
                <a:solidFill>
                  <a:srgbClr val="1A1A1A"/>
                </a:solidFill>
              </a:rPr>
              <a:t> resource</a:t>
            </a:r>
          </a:p>
          <a:p>
            <a:pPr marL="742933" lvl="1" indent="-285750">
              <a:buFont typeface="Arial" panose="020B0604020202020204" pitchFamily="34" charset="0"/>
              <a:buChar char="•"/>
            </a:pPr>
            <a:r>
              <a:rPr lang="en-US" sz="2400" dirty="0">
                <a:solidFill>
                  <a:srgbClr val="1A1A1A"/>
                </a:solidFill>
              </a:rPr>
              <a:t>Multi-service </a:t>
            </a:r>
            <a:r>
              <a:rPr lang="en-US" sz="2400" b="1" dirty="0">
                <a:solidFill>
                  <a:srgbClr val="1A1A1A"/>
                </a:solidFill>
              </a:rPr>
              <a:t>Cognitive Services</a:t>
            </a:r>
            <a:r>
              <a:rPr lang="en-US" sz="2400" dirty="0">
                <a:solidFill>
                  <a:srgbClr val="1A1A1A"/>
                </a:solidFill>
              </a:rPr>
              <a:t> resource</a:t>
            </a:r>
          </a:p>
        </p:txBody>
      </p:sp>
      <p:sp>
        <p:nvSpPr>
          <p:cNvPr id="11" name="TextBox 10">
            <a:extLst>
              <a:ext uri="{FF2B5EF4-FFF2-40B4-BE49-F238E27FC236}">
                <a16:creationId xmlns:a16="http://schemas.microsoft.com/office/drawing/2014/main" id="{19F8348E-F560-4748-A41D-EA6A11876871}"/>
              </a:ext>
            </a:extLst>
          </p:cNvPr>
          <p:cNvSpPr txBox="1"/>
          <p:nvPr/>
        </p:nvSpPr>
        <p:spPr>
          <a:xfrm>
            <a:off x="6586386" y="2278683"/>
            <a:ext cx="1825693" cy="130189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Prebuilt Models:</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Receipts</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Invoices</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Business Cards</a:t>
            </a:r>
          </a:p>
        </p:txBody>
      </p:sp>
      <p:cxnSp>
        <p:nvCxnSpPr>
          <p:cNvPr id="26" name="Straight Arrow Connector 25">
            <a:extLst>
              <a:ext uri="{FF2B5EF4-FFF2-40B4-BE49-F238E27FC236}">
                <a16:creationId xmlns:a16="http://schemas.microsoft.com/office/drawing/2014/main" id="{3DB51C3A-21B6-4AA1-9CE7-4475BAAD0542}"/>
              </a:ext>
            </a:extLst>
          </p:cNvPr>
          <p:cNvCxnSpPr>
            <a:cxnSpLocks/>
          </p:cNvCxnSpPr>
          <p:nvPr/>
        </p:nvCxnSpPr>
        <p:spPr>
          <a:xfrm flipH="1" flipV="1">
            <a:off x="7851913" y="2825061"/>
            <a:ext cx="696649" cy="360354"/>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37F7D17-68E3-4817-9465-D148EC588610}"/>
              </a:ext>
            </a:extLst>
          </p:cNvPr>
          <p:cNvCxnSpPr>
            <a:cxnSpLocks/>
          </p:cNvCxnSpPr>
          <p:nvPr/>
        </p:nvCxnSpPr>
        <p:spPr>
          <a:xfrm flipV="1">
            <a:off x="9824860" y="2768048"/>
            <a:ext cx="661919" cy="388810"/>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897A821C-BBD3-4B03-A3CB-AB9704B87D40}"/>
              </a:ext>
            </a:extLst>
          </p:cNvPr>
          <p:cNvGrpSpPr/>
          <p:nvPr/>
        </p:nvGrpSpPr>
        <p:grpSpPr>
          <a:xfrm>
            <a:off x="8661793" y="4517592"/>
            <a:ext cx="1269968" cy="1269968"/>
            <a:chOff x="8655817" y="4517592"/>
            <a:chExt cx="1269968" cy="1269968"/>
          </a:xfrm>
        </p:grpSpPr>
        <p:pic>
          <p:nvPicPr>
            <p:cNvPr id="5" name="Graphic 4" descr="Paper with solid fill">
              <a:extLst>
                <a:ext uri="{FF2B5EF4-FFF2-40B4-BE49-F238E27FC236}">
                  <a16:creationId xmlns:a16="http://schemas.microsoft.com/office/drawing/2014/main" id="{7A8B51C4-DC17-47C0-8C67-E73BA06200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55817" y="4517592"/>
              <a:ext cx="1269968" cy="1269968"/>
            </a:xfrm>
            <a:prstGeom prst="rect">
              <a:avLst/>
            </a:prstGeom>
          </p:spPr>
        </p:pic>
        <p:sp>
          <p:nvSpPr>
            <p:cNvPr id="6" name="TextBox 5">
              <a:extLst>
                <a:ext uri="{FF2B5EF4-FFF2-40B4-BE49-F238E27FC236}">
                  <a16:creationId xmlns:a16="http://schemas.microsoft.com/office/drawing/2014/main" id="{F5040078-21C1-4CC9-9D41-DF5E8A33898D}"/>
                </a:ext>
              </a:extLst>
            </p:cNvPr>
            <p:cNvSpPr txBox="1"/>
            <p:nvPr/>
          </p:nvSpPr>
          <p:spPr>
            <a:xfrm>
              <a:off x="8846080" y="4763248"/>
              <a:ext cx="879087" cy="906402"/>
            </a:xfrm>
            <a:prstGeom prst="rect">
              <a:avLst/>
            </a:prstGeom>
            <a:noFill/>
          </p:spPr>
          <p:txBody>
            <a:bodyPr wrap="none" lIns="182880" tIns="146304" rIns="182880" bIns="146304" rtlCol="0">
              <a:spAutoFit/>
            </a:bodyPr>
            <a:lstStyle/>
            <a:p>
              <a:pPr>
                <a:lnSpc>
                  <a:spcPct val="90000"/>
                </a:lnSpc>
                <a:spcAft>
                  <a:spcPts val="600"/>
                </a:spcAft>
              </a:pPr>
              <a:r>
                <a:rPr lang="en-US" sz="1100" dirty="0">
                  <a:gradFill>
                    <a:gsLst>
                      <a:gs pos="2917">
                        <a:schemeClr val="tx1"/>
                      </a:gs>
                      <a:gs pos="30000">
                        <a:schemeClr val="tx1"/>
                      </a:gs>
                    </a:gsLst>
                    <a:lin ang="5400000" scaled="0"/>
                  </a:gradFill>
                </a:rPr>
                <a:t>F1: _____</a:t>
              </a:r>
            </a:p>
            <a:p>
              <a:pPr>
                <a:lnSpc>
                  <a:spcPct val="90000"/>
                </a:lnSpc>
                <a:spcAft>
                  <a:spcPts val="600"/>
                </a:spcAft>
              </a:pPr>
              <a:r>
                <a:rPr lang="en-US" sz="1100" dirty="0">
                  <a:gradFill>
                    <a:gsLst>
                      <a:gs pos="2917">
                        <a:schemeClr val="tx1"/>
                      </a:gs>
                      <a:gs pos="30000">
                        <a:schemeClr val="tx1"/>
                      </a:gs>
                    </a:gsLst>
                    <a:lin ang="5400000" scaled="0"/>
                  </a:gradFill>
                </a:rPr>
                <a:t>F2: _____</a:t>
              </a:r>
            </a:p>
            <a:p>
              <a:pPr>
                <a:lnSpc>
                  <a:spcPct val="90000"/>
                </a:lnSpc>
                <a:spcAft>
                  <a:spcPts val="600"/>
                </a:spcAft>
              </a:pPr>
              <a:r>
                <a:rPr lang="en-US" sz="1100" dirty="0">
                  <a:gradFill>
                    <a:gsLst>
                      <a:gs pos="2917">
                        <a:schemeClr val="tx1"/>
                      </a:gs>
                      <a:gs pos="30000">
                        <a:schemeClr val="tx1"/>
                      </a:gs>
                    </a:gsLst>
                    <a:lin ang="5400000" scaled="0"/>
                  </a:gradFill>
                </a:rPr>
                <a:t>F3: _____</a:t>
              </a:r>
            </a:p>
          </p:txBody>
        </p:sp>
      </p:grpSp>
      <p:sp>
        <p:nvSpPr>
          <p:cNvPr id="19" name="TextBox 18">
            <a:extLst>
              <a:ext uri="{FF2B5EF4-FFF2-40B4-BE49-F238E27FC236}">
                <a16:creationId xmlns:a16="http://schemas.microsoft.com/office/drawing/2014/main" id="{D63AD5B9-5862-47A6-BB7F-D44F10040892}"/>
              </a:ext>
            </a:extLst>
          </p:cNvPr>
          <p:cNvSpPr txBox="1"/>
          <p:nvPr/>
        </p:nvSpPr>
        <p:spPr>
          <a:xfrm>
            <a:off x="10331200" y="2278682"/>
            <a:ext cx="1831271" cy="1058751"/>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Custom Models:</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Unsupervised</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Supervised</a:t>
            </a:r>
          </a:p>
        </p:txBody>
      </p:sp>
    </p:spTree>
    <p:extLst>
      <p:ext uri="{BB962C8B-B14F-4D97-AF65-F5344CB8AC3E}">
        <p14:creationId xmlns:p14="http://schemas.microsoft.com/office/powerpoint/2010/main" val="2242229344"/>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a4bc753f-e3bb-4cba-8373-da173ea1515c"/>
    <ds:schemaRef ds:uri="10db0749-eddb-4627-97e5-bcd86b41c8cd"/>
    <ds:schemaRef ds:uri="http://www.w3.org/XML/1998/namespace"/>
    <ds:schemaRef ds:uri="http://schemas.microsoft.com/sharepoint/v3"/>
    <ds:schemaRef ds:uri="ed971524-76e7-40a8-a01a-f99956bd178c"/>
  </ds:schemaRefs>
</ds:datastoreItem>
</file>

<file path=customXml/itemProps3.xml><?xml version="1.0" encoding="utf-8"?>
<ds:datastoreItem xmlns:ds="http://schemas.openxmlformats.org/officeDocument/2006/customXml" ds:itemID="{EFD81588-4547-4651-9BE6-743973C9C2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5301</TotalTime>
  <Words>1411</Words>
  <Application>Microsoft Office PowerPoint</Application>
  <PresentationFormat>Widescreen</PresentationFormat>
  <Paragraphs>270</Paragraphs>
  <Slides>16</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wf_segoe-ui_normal</vt:lpstr>
      <vt:lpstr>Arial</vt:lpstr>
      <vt:lpstr>Consolas</vt:lpstr>
      <vt:lpstr>Courier New</vt:lpstr>
      <vt:lpstr>Segoe UI</vt:lpstr>
      <vt:lpstr>Segoe UI Light</vt:lpstr>
      <vt:lpstr>Segoe UI Semibold</vt:lpstr>
      <vt:lpstr>Wingdings</vt:lpstr>
      <vt:lpstr>Microsoft Power Platform Template</vt:lpstr>
      <vt:lpstr>Module 11: Reading Text in Images and Documents</vt:lpstr>
      <vt:lpstr> Module Agenda </vt:lpstr>
      <vt:lpstr>Lesson 1: Reading text with the Computer Vision Service</vt:lpstr>
      <vt:lpstr>Computer Vision Options for Reading Text</vt:lpstr>
      <vt:lpstr>Using the OCR API</vt:lpstr>
      <vt:lpstr>Using the Read API</vt:lpstr>
      <vt:lpstr>Lab - Read Text in Images</vt:lpstr>
      <vt:lpstr>Lesson 2: Extracting Information from Forms with the Form Recognizer service 報帳</vt:lpstr>
      <vt:lpstr>The Form Recognizer Service</vt:lpstr>
      <vt:lpstr>Prebuilt Models</vt:lpstr>
      <vt:lpstr>Training Custom Models without Labels (Unsupervised)</vt:lpstr>
      <vt:lpstr>Training Custom Models with Labels (Supervised)</vt:lpstr>
      <vt:lpstr>Using a Custom Model</vt:lpstr>
      <vt:lpstr>Lab – Extract Data from Forms</vt:lpstr>
      <vt:lpstr>Module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Celene Abramson</dc:creator>
  <cp:lastModifiedBy>Lewis Yang</cp:lastModifiedBy>
  <cp:revision>610</cp:revision>
  <dcterms:created xsi:type="dcterms:W3CDTF">2020-04-30T00:33:59Z</dcterms:created>
  <dcterms:modified xsi:type="dcterms:W3CDTF">2022-07-04T11:07:06Z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ContentTypeId">
    <vt:lpwstr>0x010100D38D393254D930438EAEFA57144E97A1</vt:lpwstr>
  </property>
  <property fmtid="{D5CDD505-2E9C-101B-9397-08002B2CF9AE}" pid="9" name="MSIP_Label_fb50d67e-2428-41a1-85f0-bee73fd61572_Enabled">
    <vt:lpwstr>true</vt:lpwstr>
  </property>
  <property fmtid="{D5CDD505-2E9C-101B-9397-08002B2CF9AE}" pid="10" name="MSIP_Label_fb50d67e-2428-41a1-85f0-bee73fd61572_SetDate">
    <vt:lpwstr>2022-07-01T11:03:58Z</vt:lpwstr>
  </property>
  <property fmtid="{D5CDD505-2E9C-101B-9397-08002B2CF9AE}" pid="11" name="MSIP_Label_fb50d67e-2428-41a1-85f0-bee73fd61572_Method">
    <vt:lpwstr>Privileged</vt:lpwstr>
  </property>
  <property fmtid="{D5CDD505-2E9C-101B-9397-08002B2CF9AE}" pid="12" name="MSIP_Label_fb50d67e-2428-41a1-85f0-bee73fd61572_Name">
    <vt:lpwstr>Public Information - no protection</vt:lpwstr>
  </property>
  <property fmtid="{D5CDD505-2E9C-101B-9397-08002B2CF9AE}" pid="13" name="MSIP_Label_fb50d67e-2428-41a1-85f0-bee73fd61572_SiteId">
    <vt:lpwstr>3e04753a-ae5b-42d4-a86d-d6f05460f9e4</vt:lpwstr>
  </property>
  <property fmtid="{D5CDD505-2E9C-101B-9397-08002B2CF9AE}" pid="14" name="MSIP_Label_fb50d67e-2428-41a1-85f0-bee73fd61572_ActionId">
    <vt:lpwstr>8b83da98-348d-4121-9120-9f31b781edb0</vt:lpwstr>
  </property>
  <property fmtid="{D5CDD505-2E9C-101B-9397-08002B2CF9AE}" pid="15" name="MSIP_Label_fb50d67e-2428-41a1-85f0-bee73fd61572_ContentBits">
    <vt:lpwstr>0</vt:lpwstr>
  </property>
</Properties>
</file>