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9" r:id="rId3"/>
    <p:sldId id="271" r:id="rId4"/>
    <p:sldId id="274" r:id="rId5"/>
    <p:sldId id="260" r:id="rId6"/>
    <p:sldId id="273" r:id="rId7"/>
    <p:sldId id="285" r:id="rId8"/>
    <p:sldId id="272" r:id="rId9"/>
    <p:sldId id="261" r:id="rId10"/>
    <p:sldId id="275" r:id="rId11"/>
    <p:sldId id="262" r:id="rId12"/>
    <p:sldId id="276" r:id="rId13"/>
    <p:sldId id="277" r:id="rId14"/>
    <p:sldId id="278" r:id="rId15"/>
    <p:sldId id="279" r:id="rId16"/>
    <p:sldId id="263" r:id="rId17"/>
    <p:sldId id="286" r:id="rId18"/>
    <p:sldId id="280" r:id="rId19"/>
    <p:sldId id="281" r:id="rId20"/>
    <p:sldId id="264" r:id="rId21"/>
    <p:sldId id="282" r:id="rId22"/>
    <p:sldId id="265" r:id="rId23"/>
    <p:sldId id="283" r:id="rId24"/>
    <p:sldId id="266" r:id="rId25"/>
    <p:sldId id="270" r:id="rId26"/>
    <p:sldId id="284" r:id="rId27"/>
    <p:sldId id="258" r:id="rId28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8" autoAdjust="0"/>
  </p:normalViewPr>
  <p:slideViewPr>
    <p:cSldViewPr>
      <p:cViewPr varScale="1">
        <p:scale>
          <a:sx n="82" d="100"/>
          <a:sy n="82" d="100"/>
        </p:scale>
        <p:origin x="14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86"/>
    </p:cViewPr>
  </p:sorterViewPr>
  <p:notesViewPr>
    <p:cSldViewPr>
      <p:cViewPr varScale="1">
        <p:scale>
          <a:sx n="57" d="100"/>
          <a:sy n="57" d="100"/>
        </p:scale>
        <p:origin x="-3317" y="-8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0218"/>
            <a:ext cx="2946400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75E0FD8-B778-4C66-AA6F-56C358D8E9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95DF829-CD17-4FE2-80F1-3A345623F9B4}" type="datetimeFigureOut">
              <a:rPr lang="zh-TW" altLang="en-US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2020/9/23</a:t>
            </a:fld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頁首版面配置區 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altLang="zh-TW">
                <a:solidFill>
                  <a:schemeClr val="bg1">
                    <a:lumMod val="65000"/>
                  </a:schemeClr>
                </a:solidFill>
              </a:rPr>
              <a:t>2.0</a:t>
            </a:r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615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2933E01-6474-41DE-BB7E-24BE599F5228}" type="datetimeFigureOut">
              <a:rPr lang="zh-TW" altLang="en-US"/>
              <a:pPr>
                <a:defRPr/>
              </a:pPr>
              <a:t>2020/9/23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FE0E58-CA24-49C2-BA23-6B749917B16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11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6CE7A28-46CD-49A0-8D55-4DFC95E7F199}" type="slidenum">
              <a:rPr lang="zh-TW" altLang="en-US" smtClean="0"/>
              <a:pPr eaLnBrk="1" hangingPunct="1"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39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1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50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01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10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1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6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97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2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32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77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79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2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1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57.png"/><Relationship Id="rId5" Type="http://schemas.openxmlformats.org/officeDocument/2006/relationships/image" Target="../media/image230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220.png"/><Relationship Id="rId9" Type="http://schemas.openxmlformats.org/officeDocument/2006/relationships/image" Target="../media/image55.png"/><Relationship Id="rId14" Type="http://schemas.openxmlformats.org/officeDocument/2006/relationships/image" Target="../media/image4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80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jpg"/><Relationship Id="rId5" Type="http://schemas.openxmlformats.org/officeDocument/2006/relationships/image" Target="../media/image330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png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7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jpg"/><Relationship Id="rId5" Type="http://schemas.openxmlformats.org/officeDocument/2006/relationships/image" Target="../media/image79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jp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11" Type="http://schemas.openxmlformats.org/officeDocument/2006/relationships/image" Target="../media/image22.png"/><Relationship Id="rId5" Type="http://schemas.openxmlformats.org/officeDocument/2006/relationships/image" Target="../media/image13.e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jpg"/><Relationship Id="rId7" Type="http://schemas.openxmlformats.org/officeDocument/2006/relationships/image" Target="../media/image1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349500"/>
            <a:ext cx="9137650" cy="1295400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zh-TW">
                <a:latin typeface="Benguiat Bk BT" pitchFamily="18" charset="0"/>
              </a:rPr>
              <a:t>2.0 Fundamentals of Speech Recognition</a:t>
            </a:r>
            <a:endParaRPr lang="en-US" altLang="zh-TW">
              <a:latin typeface="Benguiat Bk BT" pitchFamily="18" charset="0"/>
              <a:ea typeface="全真魏碑體"/>
              <a:cs typeface="全真魏碑體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395288" y="4149725"/>
            <a:ext cx="804227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82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447675" indent="-1809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400" b="1">
                <a:latin typeface="Times New Roman" pitchFamily="18" charset="0"/>
              </a:rPr>
              <a:t>References for 2.0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zh-TW" sz="2000">
                <a:latin typeface="Times New Roman" pitchFamily="18" charset="0"/>
                <a:ea typeface="全真魏碑體"/>
                <a:cs typeface="全真魏碑體"/>
              </a:rPr>
              <a:t>1.3, 3.3, 3.4, 4.2, 4.3, 6.4, 7.2, 7.3, of Bechetti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3116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Simplified HMM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5" name="文字方塊 1"/>
          <p:cNvSpPr txBox="1">
            <a:spLocks noChangeArrowheads="1"/>
          </p:cNvSpPr>
          <p:nvPr/>
        </p:nvSpPr>
        <p:spPr bwMode="auto">
          <a:xfrm>
            <a:off x="395288" y="3944669"/>
            <a:ext cx="3600647" cy="4924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600" dirty="0"/>
              <a:t>RGBGGBBGRRR……</a:t>
            </a:r>
            <a:endParaRPr lang="zh-TW" altLang="en-US" sz="2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92" y="2420888"/>
            <a:ext cx="5184648" cy="178308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355977" y="21328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1</a:t>
            </a:r>
            <a:endParaRPr lang="zh-TW" altLang="en-US" sz="2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57286" y="21348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2</a:t>
            </a:r>
            <a:endParaRPr lang="zh-TW" altLang="en-US" sz="2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956376" y="21328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3</a:t>
            </a:r>
            <a:endParaRPr lang="zh-TW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086888"/>
              </p:ext>
            </p:extLst>
          </p:nvPr>
        </p:nvGraphicFramePr>
        <p:xfrm>
          <a:off x="1476375" y="95250"/>
          <a:ext cx="6229350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Document" r:id="rId3" imgW="7005369" imgH="7479858" progId="Word.Document.8">
                  <p:embed/>
                </p:oleObj>
              </mc:Choice>
              <mc:Fallback>
                <p:oleObj name="Document" r:id="rId3" imgW="7005369" imgH="7479858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95250"/>
                        <a:ext cx="6229350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字方塊 2"/>
          <p:cNvSpPr txBox="1">
            <a:spLocks noChangeArrowheads="1"/>
          </p:cNvSpPr>
          <p:nvPr/>
        </p:nvSpPr>
        <p:spPr bwMode="auto">
          <a:xfrm>
            <a:off x="179388" y="323850"/>
            <a:ext cx="51530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Time and Frequency Domains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908050"/>
            <a:ext cx="69850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2" name="文字方塊 1"/>
          <p:cNvSpPr txBox="1">
            <a:spLocks noChangeArrowheads="1"/>
          </p:cNvSpPr>
          <p:nvPr/>
        </p:nvSpPr>
        <p:spPr bwMode="auto">
          <a:xfrm>
            <a:off x="684213" y="2205038"/>
            <a:ext cx="935037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X[k]</a:t>
            </a:r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6096" y="1340768"/>
            <a:ext cx="15121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time domain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6388" y="1916832"/>
            <a:ext cx="3144044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1-1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mapping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Fourier Transform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Fast Fourier Transform (FFT)</a:t>
            </a:r>
          </a:p>
          <a:p>
            <a:endParaRPr lang="en-US" altLang="zh-TW" sz="1000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      </a:t>
            </a:r>
            <a:r>
              <a:rPr lang="en-US" altLang="zh-TW" dirty="0">
                <a:solidFill>
                  <a:schemeClr val="tx1"/>
                </a:solidFill>
              </a:rPr>
              <a:t>frequency domain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51731" y="4005064"/>
                <a:ext cx="4428381" cy="936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80000"/>
                  </a:lnSpc>
                </a:pPr>
                <a:endParaRPr lang="en-US" altLang="zh-TW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 (</m:t>
                          </m:r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31" y="4005064"/>
                <a:ext cx="4428381" cy="936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152001" y="4869160"/>
                <a:ext cx="3383488" cy="18808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 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acc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acc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altLang="zh-TW" i="1" dirty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endParaRPr lang="en-US" altLang="zh-TW" sz="1000" b="0" i="1" dirty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001" y="4869160"/>
                <a:ext cx="3383488" cy="18808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2260817" y="6206866"/>
            <a:ext cx="288032" cy="2880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640173" y="6165304"/>
            <a:ext cx="666129" cy="3600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563834" y="4517416"/>
            <a:ext cx="840999" cy="3960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504549" y="4509120"/>
            <a:ext cx="782437" cy="3960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3262745" y="4800598"/>
            <a:ext cx="581906" cy="1508721"/>
          </a:xfrm>
          <a:custGeom>
            <a:avLst/>
            <a:gdLst>
              <a:gd name="connsiteX0" fmla="*/ 0 w 581906"/>
              <a:gd name="connsiteY0" fmla="*/ 0 h 1392382"/>
              <a:gd name="connsiteX1" fmla="*/ 581891 w 581906"/>
              <a:gd name="connsiteY1" fmla="*/ 623455 h 1392382"/>
              <a:gd name="connsiteX2" fmla="*/ 20782 w 581906"/>
              <a:gd name="connsiteY2" fmla="*/ 1392382 h 1392382"/>
              <a:gd name="connsiteX3" fmla="*/ 20782 w 581906"/>
              <a:gd name="connsiteY3" fmla="*/ 1392382 h 1392382"/>
              <a:gd name="connsiteX4" fmla="*/ 228600 w 581906"/>
              <a:gd name="connsiteY4" fmla="*/ 1177636 h 139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906" h="1392382">
                <a:moveTo>
                  <a:pt x="0" y="0"/>
                </a:moveTo>
                <a:cubicBezTo>
                  <a:pt x="289213" y="195695"/>
                  <a:pt x="578427" y="391391"/>
                  <a:pt x="581891" y="623455"/>
                </a:cubicBezTo>
                <a:cubicBezTo>
                  <a:pt x="585355" y="855519"/>
                  <a:pt x="20782" y="1392382"/>
                  <a:pt x="20782" y="1392382"/>
                </a:cubicBezTo>
                <a:lnTo>
                  <a:pt x="20782" y="1392382"/>
                </a:lnTo>
                <a:lnTo>
                  <a:pt x="228600" y="1177636"/>
                </a:lnTo>
              </a:path>
            </a:pathLst>
          </a:custGeom>
          <a:noFill/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1557530" y="4911436"/>
            <a:ext cx="744779" cy="1319569"/>
          </a:xfrm>
          <a:custGeom>
            <a:avLst/>
            <a:gdLst>
              <a:gd name="connsiteX0" fmla="*/ 312834 w 744779"/>
              <a:gd name="connsiteY0" fmla="*/ 0 h 1319569"/>
              <a:gd name="connsiteX1" fmla="*/ 14961 w 744779"/>
              <a:gd name="connsiteY1" fmla="*/ 422564 h 1319569"/>
              <a:gd name="connsiteX2" fmla="*/ 728470 w 744779"/>
              <a:gd name="connsiteY2" fmla="*/ 1295400 h 1319569"/>
              <a:gd name="connsiteX3" fmla="*/ 513725 w 744779"/>
              <a:gd name="connsiteY3" fmla="*/ 1073728 h 1319569"/>
              <a:gd name="connsiteX4" fmla="*/ 499870 w 744779"/>
              <a:gd name="connsiteY4" fmla="*/ 1052946 h 131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779" h="1319569">
                <a:moveTo>
                  <a:pt x="312834" y="0"/>
                </a:moveTo>
                <a:cubicBezTo>
                  <a:pt x="129261" y="103332"/>
                  <a:pt x="-54312" y="206664"/>
                  <a:pt x="14961" y="422564"/>
                </a:cubicBezTo>
                <a:cubicBezTo>
                  <a:pt x="84234" y="638464"/>
                  <a:pt x="645343" y="1186873"/>
                  <a:pt x="728470" y="1295400"/>
                </a:cubicBezTo>
                <a:cubicBezTo>
                  <a:pt x="811597" y="1403927"/>
                  <a:pt x="551825" y="1114137"/>
                  <a:pt x="513725" y="1073728"/>
                </a:cubicBezTo>
                <a:cubicBezTo>
                  <a:pt x="475625" y="1033319"/>
                  <a:pt x="487747" y="1043132"/>
                  <a:pt x="499870" y="1052946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3971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Pre-emphasis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8" y="2133600"/>
            <a:ext cx="5410200" cy="215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619250" y="4652963"/>
            <a:ext cx="6430963" cy="1985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000" indent="-180000"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Pre-emphasis</a:t>
            </a:r>
            <a:endParaRPr lang="zh-TW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H(z) = 1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</a:t>
            </a:r>
            <a:r>
              <a:rPr lang="en-US" altLang="zh-TW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0 &lt;&lt; a &lt; 1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x[n] = 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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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pre-emphasis of spectrum at higher frequencies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63688" y="2204864"/>
                <a:ext cx="935682" cy="6480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zh-TW" alt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𝜔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204864"/>
                <a:ext cx="935682" cy="648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660232" y="3717032"/>
                <a:ext cx="576064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𝜔</m:t>
                      </m:r>
                    </m:oMath>
                  </m:oMathPara>
                </a14:m>
                <a:endParaRPr lang="zh-TW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3717032"/>
                <a:ext cx="576064" cy="5040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字方塊 3"/>
          <p:cNvSpPr txBox="1">
            <a:spLocks noChangeArrowheads="1"/>
          </p:cNvSpPr>
          <p:nvPr/>
        </p:nvSpPr>
        <p:spPr bwMode="auto">
          <a:xfrm>
            <a:off x="395288" y="720725"/>
            <a:ext cx="33877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Endpoint Detection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1354138"/>
            <a:ext cx="7142162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96125" y="3970299"/>
            <a:ext cx="7768363" cy="2695546"/>
          </a:xfrm>
          <a:prstGeom prst="rect">
            <a:avLst/>
          </a:prstGeom>
          <a:blipFill rotWithShape="1">
            <a:blip r:embed="rId3"/>
            <a:stretch>
              <a:fillRect l="-1020" t="-1357" b="-4977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524328" y="2348880"/>
                <a:ext cx="576064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2348880"/>
                <a:ext cx="576064" cy="5040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740352" y="1340768"/>
                <a:ext cx="576064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1340768"/>
                <a:ext cx="576064" cy="504056"/>
              </a:xfrm>
              <a:prstGeom prst="rect">
                <a:avLst/>
              </a:prstGeom>
              <a:blipFill rotWithShape="1">
                <a:blip r:embed="rId5"/>
                <a:stretch>
                  <a:fillRect l="-10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3494980" y="3204687"/>
            <a:ext cx="129304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>
                <a:solidFill>
                  <a:schemeClr val="tx1"/>
                </a:solidFill>
              </a:rPr>
              <a:t>Endpoint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600" y="3068960"/>
            <a:ext cx="151216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>
                <a:solidFill>
                  <a:srgbClr val="FF0000"/>
                </a:solidFill>
              </a:rPr>
              <a:t>Threshold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字方塊 5"/>
          <p:cNvSpPr txBox="1">
            <a:spLocks noChangeArrowheads="1"/>
          </p:cNvSpPr>
          <p:nvPr/>
        </p:nvSpPr>
        <p:spPr bwMode="auto">
          <a:xfrm>
            <a:off x="5003800" y="1655763"/>
            <a:ext cx="3109913" cy="493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2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</a:t>
            </a: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u="sng">
                <a:latin typeface="Times New Roman" pitchFamily="18" charset="0"/>
                <a:cs typeface="Times New Roman" pitchFamily="18" charset="0"/>
              </a:rPr>
              <a:t>Hamming Window</a:t>
            </a:r>
            <a:endParaRPr lang="zh-TW" altLang="en-US" sz="2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文字方塊 6"/>
          <p:cNvSpPr txBox="1">
            <a:spLocks noChangeArrowheads="1"/>
          </p:cNvSpPr>
          <p:nvPr/>
        </p:nvSpPr>
        <p:spPr bwMode="auto">
          <a:xfrm>
            <a:off x="684213" y="1655763"/>
            <a:ext cx="3384550" cy="493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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u="sng" dirty="0">
                <a:latin typeface="Times New Roman" pitchFamily="18" charset="0"/>
                <a:cs typeface="Times New Roman" pitchFamily="18" charset="0"/>
              </a:rPr>
              <a:t>Rectangular Window</a:t>
            </a:r>
            <a:endParaRPr lang="zh-TW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4" name="文字方塊 3"/>
          <p:cNvSpPr txBox="1">
            <a:spLocks noChangeArrowheads="1"/>
          </p:cNvSpPr>
          <p:nvPr/>
        </p:nvSpPr>
        <p:spPr bwMode="auto">
          <a:xfrm>
            <a:off x="395288" y="720725"/>
            <a:ext cx="33877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 dirty="0">
                <a:latin typeface="Times New Roman" pitchFamily="18" charset="0"/>
                <a:cs typeface="Times New Roman" pitchFamily="18" charset="0"/>
              </a:rPr>
              <a:t>Endpoint Detection</a:t>
            </a:r>
            <a:endParaRPr lang="zh-TW" altLang="en-US" sz="32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3"/>
          <a:stretch>
            <a:fillRect/>
          </a:stretch>
        </p:blipFill>
        <p:spPr bwMode="auto">
          <a:xfrm>
            <a:off x="608013" y="2492375"/>
            <a:ext cx="3963987" cy="163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2301875"/>
            <a:ext cx="3419475" cy="13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18"/>
          <a:stretch>
            <a:fillRect/>
          </a:stretch>
        </p:blipFill>
        <p:spPr bwMode="auto">
          <a:xfrm>
            <a:off x="434975" y="4978400"/>
            <a:ext cx="3963988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95536" y="4005064"/>
                <a:ext cx="3528392" cy="1013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])</m:t>
                              </m:r>
                            </m:e>
                            <m:sup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05064"/>
                <a:ext cx="3528392" cy="101361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447354" y="2204864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354" y="2204864"/>
                <a:ext cx="648072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5607" b="-1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498404" y="3861048"/>
                <a:ext cx="4644008" cy="261565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Hamming window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0.54−0.46</m:t>
                              </m:r>
                              <m:func>
                                <m:func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f>
                                    <m:f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TW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altLang="zh-TW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US" altLang="zh-TW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0, </m:t>
                              </m:r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else</m:t>
                              </m:r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nary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/>
                        <a:cs typeface="Times New Roman" panose="02020603050405020304" pitchFamily="18" charset="0"/>
                      </a:rPr>
                      <m:t>{ • }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some operator</a:t>
                </a:r>
              </a:p>
              <a:p>
                <a:r>
                  <a:rPr lang="en-US" altLang="zh-TW" dirty="0">
                    <a:cs typeface="Times New Roman" panose="02020603050405020304" pitchFamily="18" charset="0"/>
                  </a:rPr>
                  <a:t>w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window shape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404" y="3861048"/>
                <a:ext cx="4644008" cy="2615652"/>
              </a:xfrm>
              <a:prstGeom prst="rect">
                <a:avLst/>
              </a:prstGeom>
              <a:blipFill>
                <a:blip r:embed="rId6"/>
                <a:stretch>
                  <a:fillRect l="-3150" t="-1166" b="-9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599892" y="2357264"/>
                <a:ext cx="6480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892" y="2357264"/>
                <a:ext cx="648072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3774" b="-1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650775" y="2852936"/>
                <a:ext cx="20114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775" y="2852936"/>
                <a:ext cx="201145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5152" r="-12121" b="-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836881" y="3131676"/>
                <a:ext cx="59625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881" y="3131676"/>
                <a:ext cx="596253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13265" r="-3061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547664" y="2708920"/>
                <a:ext cx="19236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708920"/>
                <a:ext cx="192360" cy="276999"/>
              </a:xfrm>
              <a:prstGeom prst="rect">
                <a:avLst/>
              </a:prstGeom>
              <a:blipFill rotWithShape="1">
                <a:blip r:embed="rId10"/>
                <a:stretch>
                  <a:fillRect l="-29032" r="-25806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715344" y="3152001"/>
                <a:ext cx="19236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344" y="3152001"/>
                <a:ext cx="192360" cy="276999"/>
              </a:xfrm>
              <a:prstGeom prst="rect">
                <a:avLst/>
              </a:prstGeom>
              <a:blipFill rotWithShape="1">
                <a:blip r:embed="rId11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763688" y="3850897"/>
                <a:ext cx="20114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850897"/>
                <a:ext cx="201145" cy="276999"/>
              </a:xfrm>
              <a:prstGeom prst="rect">
                <a:avLst/>
              </a:prstGeom>
              <a:blipFill rotWithShape="1">
                <a:blip r:embed="rId12"/>
                <a:stretch>
                  <a:fillRect l="-12121" r="-15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774010" y="3728065"/>
                <a:ext cx="262059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010" y="3728065"/>
                <a:ext cx="262059" cy="276999"/>
              </a:xfrm>
              <a:prstGeom prst="rect">
                <a:avLst/>
              </a:prstGeom>
              <a:blipFill rotWithShape="1">
                <a:blip r:embed="rId13"/>
                <a:stretch>
                  <a:fillRect l="-6667" r="-888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483768" y="3858227"/>
                <a:ext cx="100424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L</m:t>
                      </m:r>
                      <m: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858227"/>
                <a:ext cx="1004249" cy="276999"/>
              </a:xfrm>
              <a:prstGeom prst="rect">
                <a:avLst/>
              </a:prstGeom>
              <a:blipFill rotWithShape="1">
                <a:blip r:embed="rId14"/>
                <a:stretch>
                  <a:fillRect l="-1818" r="-484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7984084" y="2195572"/>
                <a:ext cx="69160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084" y="2195572"/>
                <a:ext cx="691604" cy="369332"/>
              </a:xfrm>
              <a:prstGeom prst="rect">
                <a:avLst/>
              </a:prstGeom>
              <a:blipFill rotWithShape="1">
                <a:blip r:embed="rId15"/>
                <a:stretch>
                  <a:fillRect r="-6195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580112" y="3356992"/>
                <a:ext cx="19236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356992"/>
                <a:ext cx="192360" cy="276999"/>
              </a:xfrm>
              <a:prstGeom prst="rect">
                <a:avLst/>
              </a:prstGeom>
              <a:blipFill rotWithShape="1">
                <a:blip r:embed="rId16"/>
                <a:stretch>
                  <a:fillRect l="-25000" r="-25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576147" y="3310731"/>
                <a:ext cx="59625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47" y="3310731"/>
                <a:ext cx="596253" cy="276999"/>
              </a:xfrm>
              <a:prstGeom prst="rect">
                <a:avLst/>
              </a:prstGeom>
              <a:blipFill rotWithShape="1">
                <a:blip r:embed="rId17"/>
                <a:stretch>
                  <a:fillRect l="-14286" r="-2041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244408" y="3068960"/>
                <a:ext cx="26205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3068960"/>
                <a:ext cx="262059" cy="276999"/>
              </a:xfrm>
              <a:prstGeom prst="rect">
                <a:avLst/>
              </a:prstGeom>
              <a:blipFill rotWithShape="1">
                <a:blip r:embed="rId18"/>
                <a:stretch>
                  <a:fillRect l="-9302" r="-116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物件 1"/>
          <p:cNvGraphicFramePr>
            <a:graphicFrameLocks noChangeAspect="1"/>
          </p:cNvGraphicFramePr>
          <p:nvPr/>
        </p:nvGraphicFramePr>
        <p:xfrm>
          <a:off x="395288" y="352425"/>
          <a:ext cx="8343900" cy="602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Document" r:id="rId3" imgW="7182057" imgH="5200577" progId="Word.Document.8">
                  <p:embed/>
                </p:oleObj>
              </mc:Choice>
              <mc:Fallback>
                <p:oleObj name="Document" r:id="rId3" imgW="7182057" imgH="5200577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52425"/>
                        <a:ext cx="8343900" cy="602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字方塊 1"/>
          <p:cNvSpPr txBox="1">
            <a:spLocks noChangeArrowheads="1"/>
          </p:cNvSpPr>
          <p:nvPr/>
        </p:nvSpPr>
        <p:spPr bwMode="auto">
          <a:xfrm>
            <a:off x="107950" y="179388"/>
            <a:ext cx="90011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800" b="1" u="sng" dirty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Peripheral Processing for Human Perception</a:t>
            </a:r>
            <a:r>
              <a:rPr lang="en-US" altLang="zh-TW" sz="28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altLang="zh-TW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(P.34 of 7.0 )</a:t>
            </a:r>
            <a:endParaRPr lang="zh-TW" altLang="en-US" sz="2400" b="1" u="sng" dirty="0">
              <a:solidFill>
                <a:schemeClr val="tx2"/>
              </a:solidFill>
              <a:latin typeface="Times New Roman" pitchFamily="18" charset="0"/>
              <a:ea typeface="+mj-ea"/>
              <a:cs typeface="+mj-cs"/>
            </a:endParaRPr>
          </a:p>
        </p:txBody>
      </p:sp>
      <p:pic>
        <p:nvPicPr>
          <p:cNvPr id="18435" name="Picture 6" descr="Basilar membrane analysis of sound frequenc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312863"/>
            <a:ext cx="5715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8" descr="http://www.ehealthmd.com/yms_images/ear1_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1412875"/>
            <a:ext cx="3619501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字方塊 1"/>
          <p:cNvSpPr txBox="1">
            <a:spLocks noChangeArrowheads="1"/>
          </p:cNvSpPr>
          <p:nvPr/>
        </p:nvSpPr>
        <p:spPr bwMode="auto">
          <a:xfrm>
            <a:off x="395288" y="720725"/>
            <a:ext cx="3767137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Mel-scale Filter Bank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28775"/>
            <a:ext cx="7146925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092280" y="2420888"/>
                <a:ext cx="32266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𝜔</m:t>
                      </m:r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420888"/>
                <a:ext cx="322667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20755" b="-17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236296" y="4149080"/>
                <a:ext cx="936300" cy="5760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2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zh-TW" alt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</m:func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149080"/>
                <a:ext cx="936300" cy="576064"/>
              </a:xfrm>
              <a:prstGeom prst="rect">
                <a:avLst/>
              </a:prstGeom>
              <a:blipFill rotWithShape="1">
                <a:blip r:embed="rId4"/>
                <a:stretch>
                  <a:fillRect l="-1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417685" y="5898758"/>
                <a:ext cx="32266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𝜔</m:t>
                      </m:r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685" y="5898758"/>
                <a:ext cx="322667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22642" b="-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563888" y="5949280"/>
                <a:ext cx="32266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𝜔</m:t>
                      </m:r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949280"/>
                <a:ext cx="322667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22642" b="-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634526" y="5063560"/>
                <a:ext cx="79345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altLang="zh-TW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zh-TW" altLang="en-US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𝜔</m:t>
                      </m:r>
                      <m:r>
                        <a:rPr lang="en-US" altLang="zh-TW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526" y="5063560"/>
                <a:ext cx="793457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11538" b="-38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方塊 5"/>
          <p:cNvSpPr txBox="1">
            <a:spLocks noChangeArrowheads="1"/>
          </p:cNvSpPr>
          <p:nvPr/>
        </p:nvSpPr>
        <p:spPr bwMode="auto">
          <a:xfrm>
            <a:off x="395288" y="720725"/>
            <a:ext cx="3176587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Delta Coefficients</a:t>
            </a:r>
            <a:endParaRPr lang="zh-TW" altLang="en-US" sz="32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412875"/>
            <a:ext cx="5091112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023965"/>
              </p:ext>
            </p:extLst>
          </p:nvPr>
        </p:nvGraphicFramePr>
        <p:xfrm>
          <a:off x="2203450" y="76200"/>
          <a:ext cx="5797550" cy="653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Document" r:id="rId3" imgW="8173721" imgH="9219698" progId="Word.Document.8">
                  <p:embed/>
                </p:oleObj>
              </mc:Choice>
              <mc:Fallback>
                <p:oleObj name="Document" r:id="rId3" imgW="8173721" imgH="9219698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76200"/>
                        <a:ext cx="5797550" cy="653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2857662" y="3384700"/>
                <a:ext cx="2880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/>
                        </a:rPr>
                        <m:t>∈</m:t>
                      </m:r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662" y="3384700"/>
                <a:ext cx="288032" cy="400110"/>
              </a:xfrm>
              <a:prstGeom prst="rect">
                <a:avLst/>
              </a:prstGeom>
              <a:blipFill rotWithShape="1">
                <a:blip r:embed="rId6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093240"/>
              </p:ext>
            </p:extLst>
          </p:nvPr>
        </p:nvGraphicFramePr>
        <p:xfrm>
          <a:off x="1076325" y="123825"/>
          <a:ext cx="6819900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name="Document" r:id="rId3" imgW="7692093" imgH="7472127" progId="Word.Document.8">
                  <p:embed/>
                </p:oleObj>
              </mc:Choice>
              <mc:Fallback>
                <p:oleObj name="Document" r:id="rId3" imgW="7692093" imgH="747212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123825"/>
                        <a:ext cx="6819900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文字方塊 6"/>
          <p:cNvSpPr txBox="1">
            <a:spLocks noChangeArrowheads="1"/>
          </p:cNvSpPr>
          <p:nvPr/>
        </p:nvSpPr>
        <p:spPr bwMode="auto">
          <a:xfrm>
            <a:off x="2265363" y="4005263"/>
            <a:ext cx="1611312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2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</a:t>
            </a: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u="sng">
                <a:latin typeface="Times New Roman" pitchFamily="18" charset="0"/>
                <a:cs typeface="Times New Roman" pitchFamily="18" charset="0"/>
              </a:rPr>
              <a:t>tri-gram</a:t>
            </a:r>
            <a:endParaRPr lang="zh-TW" altLang="en-US" sz="26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" y="766800"/>
            <a:ext cx="4567291" cy="2765694"/>
          </a:xfrm>
          <a:prstGeom prst="rect">
            <a:avLst/>
          </a:prstGeom>
        </p:spPr>
      </p:pic>
      <p:sp>
        <p:nvSpPr>
          <p:cNvPr id="21509" name="文字方塊 3"/>
          <p:cNvSpPr txBox="1">
            <a:spLocks noChangeArrowheads="1"/>
          </p:cNvSpPr>
          <p:nvPr/>
        </p:nvSpPr>
        <p:spPr bwMode="auto">
          <a:xfrm>
            <a:off x="1189906" y="1700808"/>
            <a:ext cx="489426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 dirty="0"/>
              <a:t>W</a:t>
            </a:r>
            <a:r>
              <a:rPr lang="en-US" altLang="zh-TW" b="1" baseline="-25000" dirty="0"/>
              <a:t>1</a:t>
            </a:r>
            <a:r>
              <a:rPr lang="en-US" altLang="zh-TW" b="1" dirty="0"/>
              <a:t>   </a:t>
            </a:r>
            <a:r>
              <a:rPr lang="zh-TW" altLang="en-US" b="1" dirty="0"/>
              <a:t> </a:t>
            </a:r>
            <a:r>
              <a:rPr lang="en-US" altLang="zh-TW" b="1" dirty="0"/>
              <a:t>W</a:t>
            </a:r>
            <a:r>
              <a:rPr lang="en-US" altLang="zh-TW" b="1" baseline="-25000" dirty="0"/>
              <a:t>2</a:t>
            </a:r>
            <a:r>
              <a:rPr lang="en-US" altLang="zh-TW" b="1" dirty="0"/>
              <a:t>  </a:t>
            </a:r>
            <a:r>
              <a:rPr lang="zh-TW" altLang="en-US" b="1" dirty="0"/>
              <a:t>   </a:t>
            </a:r>
            <a:r>
              <a:rPr lang="en-US" altLang="zh-TW" b="1" dirty="0"/>
              <a:t>W</a:t>
            </a:r>
            <a:r>
              <a:rPr lang="en-US" altLang="zh-TW" b="1" baseline="-25000" dirty="0"/>
              <a:t>3</a:t>
            </a:r>
            <a:r>
              <a:rPr lang="en-US" altLang="zh-TW" b="1" dirty="0"/>
              <a:t> </a:t>
            </a:r>
            <a:r>
              <a:rPr lang="zh-TW" altLang="en-US" b="1" dirty="0"/>
              <a:t>  </a:t>
            </a:r>
            <a:r>
              <a:rPr lang="en-US" altLang="zh-TW" b="1" dirty="0"/>
              <a:t> W</a:t>
            </a:r>
            <a:r>
              <a:rPr lang="en-US" altLang="zh-TW" b="1" baseline="-25000" dirty="0"/>
              <a:t>4</a:t>
            </a:r>
            <a:r>
              <a:rPr lang="en-US" altLang="zh-TW" b="1" dirty="0"/>
              <a:t> </a:t>
            </a:r>
            <a:r>
              <a:rPr lang="zh-TW" altLang="en-US" b="1" dirty="0"/>
              <a:t>  </a:t>
            </a:r>
            <a:r>
              <a:rPr lang="en-US" altLang="zh-TW" b="1" dirty="0"/>
              <a:t> W</a:t>
            </a:r>
            <a:r>
              <a:rPr lang="en-US" altLang="zh-TW" b="1" baseline="-25000" dirty="0"/>
              <a:t>5</a:t>
            </a:r>
            <a:r>
              <a:rPr lang="en-US" altLang="zh-TW" b="1" dirty="0"/>
              <a:t>  </a:t>
            </a:r>
            <a:r>
              <a:rPr lang="zh-TW" altLang="en-US" b="1" dirty="0"/>
              <a:t>  </a:t>
            </a:r>
            <a:r>
              <a:rPr lang="en-US" altLang="zh-TW" b="1" dirty="0"/>
              <a:t>W</a:t>
            </a:r>
            <a:r>
              <a:rPr lang="en-US" altLang="zh-TW" b="1" baseline="-25000" dirty="0"/>
              <a:t>6  </a:t>
            </a:r>
            <a:r>
              <a:rPr lang="zh-TW" altLang="en-US" b="1" baseline="-25000" dirty="0"/>
              <a:t>   </a:t>
            </a:r>
            <a:r>
              <a:rPr lang="en-US" altLang="zh-TW" b="1" baseline="-25000" dirty="0"/>
              <a:t>......</a:t>
            </a:r>
            <a:r>
              <a:rPr lang="en-US" altLang="zh-TW" b="1" dirty="0"/>
              <a:t> </a:t>
            </a:r>
            <a:r>
              <a:rPr lang="zh-TW" altLang="en-US" b="1" dirty="0"/>
              <a:t>   </a:t>
            </a:r>
            <a:r>
              <a:rPr lang="en-US" altLang="zh-TW" b="1" dirty="0"/>
              <a:t>W</a:t>
            </a:r>
            <a:r>
              <a:rPr lang="en-US" altLang="zh-TW" b="1" baseline="-25000" dirty="0"/>
              <a:t>R</a:t>
            </a:r>
            <a:endParaRPr lang="zh-TW" altLang="en-US" b="1" baseline="-25000" dirty="0"/>
          </a:p>
        </p:txBody>
      </p:sp>
      <p:grpSp>
        <p:nvGrpSpPr>
          <p:cNvPr id="21510" name="群組 3"/>
          <p:cNvGrpSpPr>
            <a:grpSpLocks/>
          </p:cNvGrpSpPr>
          <p:nvPr/>
        </p:nvGrpSpPr>
        <p:grpSpPr bwMode="auto">
          <a:xfrm>
            <a:off x="3925888" y="4292600"/>
            <a:ext cx="4894262" cy="2495550"/>
            <a:chOff x="3709988" y="4362450"/>
            <a:chExt cx="4894262" cy="2495550"/>
          </a:xfrm>
        </p:grpSpPr>
        <p:grpSp>
          <p:nvGrpSpPr>
            <p:cNvPr id="21512" name="群組 4"/>
            <p:cNvGrpSpPr>
              <a:grpSpLocks/>
            </p:cNvGrpSpPr>
            <p:nvPr/>
          </p:nvGrpSpPr>
          <p:grpSpPr bwMode="auto">
            <a:xfrm>
              <a:off x="3778250" y="4362450"/>
              <a:ext cx="4319588" cy="2495550"/>
              <a:chOff x="3348038" y="4292600"/>
              <a:chExt cx="4319966" cy="2495550"/>
            </a:xfrm>
          </p:grpSpPr>
          <p:pic>
            <p:nvPicPr>
              <p:cNvPr id="21514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8038" y="4292600"/>
                <a:ext cx="4319587" cy="2495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矩形 2"/>
              <p:cNvSpPr/>
              <p:nvPr/>
            </p:nvSpPr>
            <p:spPr>
              <a:xfrm>
                <a:off x="5291308" y="5157788"/>
                <a:ext cx="2376696" cy="1539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  <p:sp>
          <p:nvSpPr>
            <p:cNvPr id="21513" name="文字方塊 12"/>
            <p:cNvSpPr txBox="1">
              <a:spLocks noChangeArrowheads="1"/>
            </p:cNvSpPr>
            <p:nvPr/>
          </p:nvSpPr>
          <p:spPr bwMode="auto">
            <a:xfrm>
              <a:off x="3709988" y="5373688"/>
              <a:ext cx="4894262" cy="368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b="1"/>
                <a:t>W</a:t>
              </a:r>
              <a:r>
                <a:rPr lang="en-US" altLang="zh-TW" b="1" baseline="-25000"/>
                <a:t>1</a:t>
              </a:r>
              <a:r>
                <a:rPr lang="en-US" altLang="zh-TW" b="1"/>
                <a:t>   </a:t>
              </a:r>
              <a:r>
                <a:rPr lang="zh-TW" altLang="en-US" b="1"/>
                <a:t> </a:t>
              </a:r>
              <a:r>
                <a:rPr lang="en-US" altLang="zh-TW" b="1"/>
                <a:t>W</a:t>
              </a:r>
              <a:r>
                <a:rPr lang="en-US" altLang="zh-TW" b="1" baseline="-25000"/>
                <a:t>2</a:t>
              </a:r>
              <a:r>
                <a:rPr lang="en-US" altLang="zh-TW" b="1"/>
                <a:t>  </a:t>
              </a:r>
              <a:r>
                <a:rPr lang="zh-TW" altLang="en-US" b="1"/>
                <a:t>   </a:t>
              </a:r>
              <a:r>
                <a:rPr lang="en-US" altLang="zh-TW" b="1"/>
                <a:t>W</a:t>
              </a:r>
              <a:r>
                <a:rPr lang="en-US" altLang="zh-TW" b="1" baseline="-25000"/>
                <a:t>3</a:t>
              </a:r>
              <a:r>
                <a:rPr lang="en-US" altLang="zh-TW" b="1"/>
                <a:t> </a:t>
              </a:r>
              <a:r>
                <a:rPr lang="zh-TW" altLang="en-US" b="1"/>
                <a:t>  </a:t>
              </a:r>
              <a:r>
                <a:rPr lang="en-US" altLang="zh-TW" b="1"/>
                <a:t>W</a:t>
              </a:r>
              <a:r>
                <a:rPr lang="en-US" altLang="zh-TW" b="1" baseline="-25000"/>
                <a:t>4</a:t>
              </a:r>
              <a:r>
                <a:rPr lang="en-US" altLang="zh-TW" b="1"/>
                <a:t> </a:t>
              </a:r>
              <a:r>
                <a:rPr lang="zh-TW" altLang="en-US" b="1"/>
                <a:t>  </a:t>
              </a:r>
              <a:r>
                <a:rPr lang="en-US" altLang="zh-TW" b="1"/>
                <a:t>W</a:t>
              </a:r>
              <a:r>
                <a:rPr lang="en-US" altLang="zh-TW" b="1" baseline="-25000"/>
                <a:t>5</a:t>
              </a:r>
              <a:r>
                <a:rPr lang="en-US" altLang="zh-TW" b="1"/>
                <a:t>  </a:t>
              </a:r>
              <a:r>
                <a:rPr lang="zh-TW" altLang="en-US" b="1"/>
                <a:t>  </a:t>
              </a:r>
              <a:r>
                <a:rPr lang="en-US" altLang="zh-TW" b="1"/>
                <a:t>W</a:t>
              </a:r>
              <a:r>
                <a:rPr lang="en-US" altLang="zh-TW" b="1" baseline="-25000"/>
                <a:t>6 </a:t>
              </a:r>
              <a:r>
                <a:rPr lang="zh-TW" altLang="en-US" b="1" baseline="-25000"/>
                <a:t>   </a:t>
              </a:r>
              <a:r>
                <a:rPr lang="en-US" altLang="zh-TW" b="1" baseline="-25000"/>
                <a:t> </a:t>
              </a:r>
              <a:r>
                <a:rPr lang="zh-TW" altLang="en-US" b="1" baseline="-25000"/>
                <a:t> </a:t>
              </a:r>
              <a:r>
                <a:rPr lang="en-US" altLang="zh-TW" b="1" baseline="-25000"/>
                <a:t>......</a:t>
              </a:r>
              <a:r>
                <a:rPr lang="en-US" altLang="zh-TW" b="1"/>
                <a:t> </a:t>
              </a:r>
              <a:r>
                <a:rPr lang="zh-TW" altLang="en-US" b="1"/>
                <a:t>     </a:t>
              </a:r>
              <a:r>
                <a:rPr lang="en-US" altLang="zh-TW" b="1"/>
                <a:t>W</a:t>
              </a:r>
              <a:r>
                <a:rPr lang="en-US" altLang="zh-TW" b="1" baseline="-25000"/>
                <a:t>R</a:t>
              </a:r>
              <a:endParaRPr lang="zh-TW" altLang="en-US" b="1" baseline="-25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95936" y="404664"/>
                <a:ext cx="5112568" cy="1044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altLang="zh-TW" sz="2200" b="0" i="1" smtClean="0">
                              <a:latin typeface="Cambria Math"/>
                            </a:rPr>
                            <m:t>𝑅</m:t>
                          </m:r>
                        </m:sup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zh-TW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04664"/>
                <a:ext cx="5112568" cy="10442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-10506" y="5841124"/>
                <a:ext cx="5662626" cy="1001043"/>
              </a:xfrm>
              <a:prstGeom prst="rect">
                <a:avLst/>
              </a:prstGeom>
            </p:spPr>
            <p:txBody>
              <a:bodyPr wrap="square" r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1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altLang="zh-TW" sz="21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1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1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1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altLang="zh-TW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100" b="0" i="1" smtClean="0">
                              <a:latin typeface="Cambria Math"/>
                            </a:rPr>
                            <m:t>=3</m:t>
                          </m:r>
                        </m:sub>
                        <m:sup>
                          <m:r>
                            <a:rPr lang="en-US" altLang="zh-TW" sz="21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100" b="0" i="1" smtClean="0">
                              <a:latin typeface="Cambria Math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en-US" altLang="zh-TW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1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1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zh-TW" sz="21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10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zh-TW" sz="21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06" y="5841124"/>
                <a:ext cx="5662626" cy="10010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7" name="文字方塊 5"/>
          <p:cNvSpPr txBox="1">
            <a:spLocks noChangeArrowheads="1"/>
          </p:cNvSpPr>
          <p:nvPr/>
        </p:nvSpPr>
        <p:spPr bwMode="auto">
          <a:xfrm>
            <a:off x="468313" y="404813"/>
            <a:ext cx="146050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 dirty="0">
                <a:latin typeface="Times New Roman" pitchFamily="18" charset="0"/>
                <a:cs typeface="Times New Roman" pitchFamily="18" charset="0"/>
              </a:rPr>
              <a:t>N-gram</a:t>
            </a:r>
            <a:endParaRPr lang="zh-TW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068960"/>
            <a:ext cx="4567291" cy="5453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348683" y="2780928"/>
                <a:ext cx="28721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/>
                          <a:ea typeface="Cambria Math"/>
                          <a:cs typeface="Arial"/>
                        </a:rPr>
                        <m:t>⋮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683" y="2780928"/>
                <a:ext cx="287213" cy="43088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406400" y="115888"/>
          <a:ext cx="8126413" cy="666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" name="Document" r:id="rId3" imgW="7859265" imgH="6446597" progId="Word.Document.8">
                  <p:embed/>
                </p:oleObj>
              </mc:Choice>
              <mc:Fallback>
                <p:oleObj name="Document" r:id="rId3" imgW="7859265" imgH="644659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15888"/>
                        <a:ext cx="8126413" cy="666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>
            <a:spLocks noChangeAspect="1"/>
          </p:cNvSpPr>
          <p:nvPr/>
        </p:nvSpPr>
        <p:spPr bwMode="auto">
          <a:xfrm>
            <a:off x="1979613" y="333375"/>
            <a:ext cx="6048375" cy="15081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TW" sz="2400" dirty="0">
                <a:latin typeface="+mn-lt"/>
                <a:ea typeface="MS Gothic" pitchFamily="49" charset="-128"/>
                <a:cs typeface="Andalus" pitchFamily="18" charset="-78"/>
              </a:rPr>
              <a:t>   </a:t>
            </a:r>
            <a:r>
              <a:rPr lang="en-US" altLang="zh-TW" sz="2400" spc="300" dirty="0">
                <a:latin typeface="+mn-lt"/>
                <a:ea typeface="MS Gothic" pitchFamily="49" charset="-128"/>
                <a:cs typeface="Andalus" pitchFamily="18" charset="-78"/>
              </a:rPr>
              <a:t>… this ………            50000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TW" sz="2400" dirty="0">
                <a:latin typeface="+mn-lt"/>
                <a:ea typeface="MS Gothic" pitchFamily="49" charset="-128"/>
                <a:cs typeface="Andalus" pitchFamily="18" charset="-78"/>
              </a:rPr>
              <a:t>   </a:t>
            </a:r>
            <a:r>
              <a:rPr lang="en-US" altLang="zh-TW" sz="2400" spc="300" dirty="0">
                <a:latin typeface="+mn-lt"/>
                <a:ea typeface="MS Gothic" pitchFamily="49" charset="-128"/>
                <a:cs typeface="Andalus" pitchFamily="18" charset="-78"/>
              </a:rPr>
              <a:t>… this is ……             500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TW" sz="2400" spc="300" dirty="0">
                <a:latin typeface="+mn-lt"/>
                <a:ea typeface="MS Gothic" pitchFamily="49" charset="-128"/>
                <a:cs typeface="Andalus" pitchFamily="18" charset="-78"/>
              </a:rPr>
              <a:t>  … this is a …               5</a:t>
            </a:r>
            <a:endParaRPr lang="zh-TW" altLang="en-US" sz="2400" spc="300" dirty="0">
              <a:latin typeface="+mn-lt"/>
              <a:ea typeface="MS Gothic" pitchFamily="49" charset="-128"/>
              <a:cs typeface="Andalus" pitchFamily="18" charset="-78"/>
            </a:endParaRPr>
          </a:p>
        </p:txBody>
      </p:sp>
      <p:sp>
        <p:nvSpPr>
          <p:cNvPr id="7" name="文字方塊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195736" y="3212976"/>
            <a:ext cx="5616624" cy="3183500"/>
          </a:xfrm>
          <a:prstGeom prst="rect">
            <a:avLst/>
          </a:prstGeom>
          <a:blipFill rotWithShape="1">
            <a:blip r:embed="rId2"/>
            <a:stretch>
              <a:fillRect l="-1627" t="-1533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915816" y="1844824"/>
                <a:ext cx="4032448" cy="754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dirty="0"/>
                  <a:t>Prob [ is| this 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000" b="0" i="1" smtClean="0">
                            <a:latin typeface="Cambria Math"/>
                          </a:rPr>
                          <m:t>500</m:t>
                        </m:r>
                      </m:num>
                      <m:den>
                        <m:r>
                          <a:rPr lang="en-US" altLang="zh-TW" sz="3000" b="0" i="1" smtClean="0">
                            <a:latin typeface="Cambria Math"/>
                          </a:rPr>
                          <m:t>50000</m:t>
                        </m:r>
                      </m:den>
                    </m:f>
                  </m:oMath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844824"/>
                <a:ext cx="4032448" cy="754694"/>
              </a:xfrm>
              <a:prstGeom prst="rect">
                <a:avLst/>
              </a:prstGeom>
              <a:blipFill rotWithShape="1">
                <a:blip r:embed="rId3"/>
                <a:stretch>
                  <a:fillRect l="-3474" b="-105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915816" y="2564904"/>
                <a:ext cx="3888432" cy="754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dirty="0"/>
                  <a:t>Prob [ a| this is 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0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altLang="zh-TW" sz="3000" b="0" i="1" smtClean="0">
                            <a:latin typeface="Cambria Math"/>
                          </a:rPr>
                          <m:t>500</m:t>
                        </m:r>
                      </m:den>
                    </m:f>
                  </m:oMath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564904"/>
                <a:ext cx="3888432" cy="754694"/>
              </a:xfrm>
              <a:prstGeom prst="rect">
                <a:avLst/>
              </a:prstGeom>
              <a:blipFill rotWithShape="1">
                <a:blip r:embed="rId4"/>
                <a:stretch>
                  <a:fillRect l="-3605"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565123"/>
              </p:ext>
            </p:extLst>
          </p:nvPr>
        </p:nvGraphicFramePr>
        <p:xfrm>
          <a:off x="266700" y="266700"/>
          <a:ext cx="8542338" cy="618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" name="Document" r:id="rId3" imgW="10442014" imgH="7543024" progId="Word.Document.8">
                  <p:embed/>
                </p:oleObj>
              </mc:Choice>
              <mc:Fallback>
                <p:oleObj name="Document" r:id="rId3" imgW="10442014" imgH="7543024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266700"/>
                        <a:ext cx="8542338" cy="618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5004048" y="191683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Posteriori Probability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A Posteriori (MAP) Principle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字方塊 1"/>
          <p:cNvSpPr txBox="1">
            <a:spLocks noChangeArrowheads="1"/>
          </p:cNvSpPr>
          <p:nvPr/>
        </p:nvSpPr>
        <p:spPr bwMode="auto">
          <a:xfrm>
            <a:off x="360363" y="360363"/>
            <a:ext cx="6794500" cy="585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Maximum A Posteriori Principle (MAP)</a:t>
            </a:r>
            <a:endParaRPr lang="zh-TW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文字方塊 1"/>
          <p:cNvSpPr txBox="1">
            <a:spLocks noChangeArrowheads="1"/>
          </p:cNvSpPr>
          <p:nvPr/>
        </p:nvSpPr>
        <p:spPr bwMode="auto">
          <a:xfrm>
            <a:off x="900113" y="4437063"/>
            <a:ext cx="1725612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</a:t>
            </a:r>
            <a:r>
              <a:rPr lang="zh-TW" altLang="en-US" sz="28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TW" sz="2400" u="sng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Problem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</a:t>
            </a:r>
            <a:endParaRPr lang="zh-TW" altLang="en-US" sz="28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6" name="文字方塊 1"/>
          <p:cNvSpPr txBox="1">
            <a:spLocks noChangeArrowheads="1"/>
          </p:cNvSpPr>
          <p:nvPr/>
        </p:nvSpPr>
        <p:spPr bwMode="auto">
          <a:xfrm>
            <a:off x="544513" y="1052513"/>
            <a:ext cx="4756150" cy="1816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2400" dirty="0"/>
          </a:p>
          <a:p>
            <a:pPr eaLnBrk="1" hangingPunct="1"/>
            <a:r>
              <a:rPr lang="en-US" altLang="zh-TW" sz="2400" dirty="0"/>
              <a:t>W : {</a:t>
            </a:r>
            <a:r>
              <a:rPr lang="zh-TW" altLang="en-US" sz="2400" dirty="0"/>
              <a:t>  </a:t>
            </a:r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, </a:t>
            </a:r>
            <a:r>
              <a:rPr lang="zh-TW" altLang="en-US" sz="2400" dirty="0"/>
              <a:t> </a:t>
            </a:r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</a:t>
            </a:r>
            <a:r>
              <a:rPr lang="zh-TW" altLang="en-US" sz="2400" dirty="0"/>
              <a:t> </a:t>
            </a:r>
            <a:r>
              <a:rPr lang="en-US" altLang="zh-TW" sz="2400" dirty="0"/>
              <a:t>,</a:t>
            </a:r>
            <a:r>
              <a:rPr lang="zh-TW" altLang="en-US" sz="2400" dirty="0"/>
              <a:t>  </a:t>
            </a:r>
            <a:r>
              <a:rPr lang="en-US" altLang="zh-TW" sz="2400" dirty="0"/>
              <a:t>w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}</a:t>
            </a:r>
          </a:p>
          <a:p>
            <a:pPr eaLnBrk="1" hangingPunct="1"/>
            <a:r>
              <a:rPr lang="en-US" altLang="zh-TW" sz="2400" dirty="0"/>
              <a:t>           ↑        ↑       ↑</a:t>
            </a:r>
          </a:p>
          <a:p>
            <a:pPr eaLnBrk="1" hangingPunct="1"/>
            <a:r>
              <a:rPr lang="en-US" altLang="zh-TW" sz="2400" dirty="0"/>
              <a:t>         </a:t>
            </a:r>
            <a:r>
              <a:rPr lang="en-US" altLang="zh-TW" sz="1600" dirty="0"/>
              <a:t>sunny     rainy     cloudy</a:t>
            </a:r>
          </a:p>
          <a:p>
            <a:pPr eaLnBrk="1" hangingPunct="1"/>
            <a:endParaRPr lang="zh-TW" altLang="en-US" sz="1600" dirty="0"/>
          </a:p>
        </p:txBody>
      </p:sp>
      <p:sp>
        <p:nvSpPr>
          <p:cNvPr id="25607" name="文字方塊 2"/>
          <p:cNvSpPr txBox="1">
            <a:spLocks noChangeArrowheads="1"/>
          </p:cNvSpPr>
          <p:nvPr/>
        </p:nvSpPr>
        <p:spPr bwMode="auto">
          <a:xfrm>
            <a:off x="5508625" y="1101725"/>
            <a:ext cx="3095625" cy="1354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   P(w</a:t>
            </a:r>
            <a:r>
              <a:rPr lang="en-US" altLang="zh-TW" baseline="-25000" dirty="0"/>
              <a:t>1</a:t>
            </a:r>
            <a:r>
              <a:rPr lang="en-US" altLang="zh-TW" dirty="0"/>
              <a:t>)</a:t>
            </a:r>
          </a:p>
          <a:p>
            <a:pPr eaLnBrk="1" hangingPunct="1"/>
            <a:r>
              <a:rPr lang="en-US" altLang="zh-TW" dirty="0"/>
              <a:t>   P(w</a:t>
            </a:r>
            <a:r>
              <a:rPr lang="en-US" altLang="zh-TW" baseline="-25000" dirty="0"/>
              <a:t>2</a:t>
            </a:r>
            <a:r>
              <a:rPr lang="en-US" altLang="zh-TW" dirty="0"/>
              <a:t>)</a:t>
            </a:r>
          </a:p>
          <a:p>
            <a:pPr eaLnBrk="1" hangingPunct="1"/>
            <a:r>
              <a:rPr lang="en-US" altLang="zh-TW" dirty="0"/>
              <a:t>+ P(w</a:t>
            </a:r>
            <a:r>
              <a:rPr lang="en-US" altLang="zh-TW" baseline="-25000" dirty="0"/>
              <a:t>3</a:t>
            </a:r>
            <a:r>
              <a:rPr lang="en-US" altLang="zh-TW" dirty="0"/>
              <a:t>)</a:t>
            </a:r>
          </a:p>
          <a:p>
            <a:pPr eaLnBrk="1" hangingPunct="1"/>
            <a:endParaRPr lang="en-US" altLang="zh-TW" sz="1000" dirty="0"/>
          </a:p>
          <a:p>
            <a:pPr eaLnBrk="1" hangingPunct="1"/>
            <a:r>
              <a:rPr lang="en-US" altLang="zh-TW" dirty="0"/>
              <a:t>       1.0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5435600" y="2060575"/>
            <a:ext cx="1368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9" name="文字方塊 9"/>
          <p:cNvSpPr txBox="1">
            <a:spLocks noChangeArrowheads="1"/>
          </p:cNvSpPr>
          <p:nvPr/>
        </p:nvSpPr>
        <p:spPr bwMode="auto">
          <a:xfrm>
            <a:off x="7308850" y="2455863"/>
            <a:ext cx="792163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10" name="文字方塊 10"/>
          <p:cNvSpPr txBox="1">
            <a:spLocks noChangeArrowheads="1"/>
          </p:cNvSpPr>
          <p:nvPr/>
        </p:nvSpPr>
        <p:spPr bwMode="auto">
          <a:xfrm>
            <a:off x="8459788" y="2133600"/>
            <a:ext cx="347662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114995" y="3212976"/>
                <a:ext cx="7273429" cy="50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altLang="zh-TW" sz="24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, 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⋯)</m:t>
                    </m:r>
                  </m:oMath>
                </a14:m>
                <a:r>
                  <a:rPr lang="zh-TW" altLang="en-US" sz="2400" dirty="0"/>
                  <a:t>                  </a:t>
                </a:r>
                <a:r>
                  <a:rPr lang="en-US" altLang="zh-TW" sz="2200" dirty="0"/>
                  <a:t>weather parameters</a:t>
                </a:r>
                <a:endParaRPr lang="zh-TW" altLang="en-US" sz="22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95" y="3212976"/>
                <a:ext cx="7273429" cy="508857"/>
              </a:xfrm>
              <a:prstGeom prst="rect">
                <a:avLst/>
              </a:prstGeom>
              <a:blipFill rotWithShape="1">
                <a:blip r:embed="rId4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097440" y="5363347"/>
                <a:ext cx="5185197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𝑂</m:t>
                        </m:r>
                      </m:e>
                    </m:acc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today, to predict W for tomorrow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440" y="5363347"/>
                <a:ext cx="5185197" cy="404791"/>
              </a:xfrm>
              <a:prstGeom prst="rect">
                <a:avLst/>
              </a:prstGeom>
              <a:blipFill rotWithShape="1">
                <a:blip r:embed="rId5"/>
                <a:stretch>
                  <a:fillRect l="-940" b="-24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文字方塊 1"/>
          <p:cNvSpPr txBox="1">
            <a:spLocks noChangeArrowheads="1"/>
          </p:cNvSpPr>
          <p:nvPr/>
        </p:nvSpPr>
        <p:spPr bwMode="auto">
          <a:xfrm>
            <a:off x="360363" y="360363"/>
            <a:ext cx="6794500" cy="585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Maximum A Posteriori Principle (MAP)</a:t>
            </a:r>
            <a:endParaRPr lang="zh-TW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9" name="文字方塊 5"/>
          <p:cNvSpPr txBox="1">
            <a:spLocks noChangeArrowheads="1"/>
          </p:cNvSpPr>
          <p:nvPr/>
        </p:nvSpPr>
        <p:spPr bwMode="auto">
          <a:xfrm>
            <a:off x="900113" y="939800"/>
            <a:ext cx="19621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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TW" sz="2400" u="sng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Approach 1</a:t>
            </a:r>
            <a:endParaRPr lang="zh-TW" alt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30" name="文字方塊 6"/>
          <p:cNvSpPr txBox="1">
            <a:spLocks noChangeArrowheads="1"/>
          </p:cNvSpPr>
          <p:nvPr/>
        </p:nvSpPr>
        <p:spPr bwMode="auto">
          <a:xfrm>
            <a:off x="900113" y="2204864"/>
            <a:ext cx="196215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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TW" sz="2400" u="sng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Approach 2</a:t>
            </a:r>
            <a:endParaRPr lang="zh-TW" alt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5" name="文字方塊 3"/>
              <p:cNvSpPr txBox="1">
                <a:spLocks noChangeArrowheads="1"/>
              </p:cNvSpPr>
              <p:nvPr/>
            </p:nvSpPr>
            <p:spPr bwMode="auto">
              <a:xfrm>
                <a:off x="900113" y="1464087"/>
                <a:ext cx="4895850" cy="705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TW" dirty="0"/>
                  <a:t>Comparing P(w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), P(w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), P(w</a:t>
                </a:r>
                <a:r>
                  <a:rPr lang="en-US" altLang="zh-TW" baseline="-25000" dirty="0"/>
                  <a:t>3</a:t>
                </a:r>
                <a:r>
                  <a:rPr lang="en-US" altLang="zh-TW" dirty="0"/>
                  <a:t>)</a:t>
                </a:r>
              </a:p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altLang="zh-TW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/>
                  <a:t>not used?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6635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1464087"/>
                <a:ext cx="4895850" cy="705642"/>
              </a:xfrm>
              <a:prstGeom prst="rect">
                <a:avLst/>
              </a:prstGeom>
              <a:blipFill rotWithShape="1">
                <a:blip r:embed="rId2"/>
                <a:stretch>
                  <a:fillRect l="-1121" t="-4310" b="-9483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123794" y="3172891"/>
                <a:ext cx="7912702" cy="1112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𝑃</m:t>
                    </m:r>
                    <m:r>
                      <a:rPr lang="en-US" altLang="zh-TW" sz="2000" b="0" i="1" smtClean="0">
                        <a:latin typeface="Cambria Math"/>
                      </a:rPr>
                      <m:t>(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zh-TW" sz="2000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𝑂</m:t>
                            </m:r>
                          </m:e>
                        </m:acc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 )</m:t>
                    </m:r>
                    <m:r>
                      <m:rPr>
                        <m:nor/>
                      </m:rPr>
                      <a:rPr lang="en-US" altLang="zh-TW" sz="2000" b="0" i="0" smtClean="0">
                        <a:latin typeface="Cambria Math"/>
                      </a:rPr>
                      <m:t> =   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𝑂</m:t>
                            </m:r>
                          </m:e>
                        </m:acc>
                        <m:r>
                          <a:rPr lang="en-US" altLang="zh-TW" sz="2000" b="0" i="1" smtClean="0">
                            <a:latin typeface="Cambria Math"/>
                          </a:rPr>
                          <m:t>|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TW" sz="2000" b="0" i="1" smtClean="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/>
                          </a:rPr>
                          <m:t>   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𝑂</m:t>
                            </m:r>
                          </m:e>
                        </m:acc>
                        <m:r>
                          <a:rPr lang="en-US" altLang="zh-TW" sz="20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</m:acc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TW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𝑂</m:t>
                            </m:r>
                          </m:e>
                        </m:acc>
                        <m:r>
                          <a:rPr lang="en-US" altLang="zh-TW" sz="20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𝑖</m:t>
                    </m:r>
                    <m:r>
                      <a:rPr lang="en-US" altLang="zh-TW" sz="2000" b="0" i="1" smtClean="0">
                        <a:latin typeface="Cambria Math"/>
                      </a:rPr>
                      <m:t>=1, 2, 3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94" y="3172891"/>
                <a:ext cx="7912702" cy="11124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123200" y="4696189"/>
                <a:ext cx="7912702" cy="90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/>
                      </a:rPr>
                      <m:t>𝑃</m:t>
                    </m:r>
                    <m:r>
                      <a:rPr lang="en-US" altLang="zh-TW" sz="2000" i="1" smtClean="0">
                        <a:latin typeface="Cambria Math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altLang="zh-TW" sz="2000" i="1">
                        <a:latin typeface="Cambria Math"/>
                      </a:rPr>
                      <m:t>|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zh-TW" sz="2000" i="1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altLang="zh-TW" sz="2000">
                        <a:latin typeface="Cambria Math"/>
                      </a:rPr>
                      <m:t> 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altLang="zh-TW" sz="200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zh-TW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dirty="0"/>
                  <a:t>              </a:t>
                </a:r>
                <a:r>
                  <a:rPr lang="zh-TW" altLang="en-US" sz="2000" dirty="0"/>
                  <a:t>    </a:t>
                </a:r>
                <a:r>
                  <a:rPr lang="en-US" altLang="zh-TW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𝑂</m:t>
                            </m:r>
                          </m:e>
                        </m:acc>
                        <m:d>
                          <m:dPr>
                            <m:begChr m:val="|"/>
                            <m:endChr m:val="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sz="2000" i="1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altLang="zh-TW" sz="2000" i="1">
                        <a:latin typeface="Cambria Math"/>
                      </a:rPr>
                      <m:t> </m:t>
                    </m:r>
                    <m:r>
                      <a:rPr lang="en-US" altLang="zh-TW" sz="2000" i="1">
                        <a:latin typeface="Cambria Math"/>
                      </a:rPr>
                      <m:t>𝑃</m:t>
                    </m:r>
                    <m:r>
                      <a:rPr lang="en-US" altLang="zh-TW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dirty="0"/>
                  <a:t>           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𝑖</m:t>
                    </m:r>
                    <m:r>
                      <a:rPr lang="en-US" altLang="zh-TW" sz="2000" b="0" i="1" smtClean="0">
                        <a:latin typeface="Cambria Math"/>
                      </a:rPr>
                      <m:t>=1, 2, 3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00" y="4696189"/>
                <a:ext cx="7912702" cy="90486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橢圓 1"/>
          <p:cNvSpPr/>
          <p:nvPr/>
        </p:nvSpPr>
        <p:spPr>
          <a:xfrm>
            <a:off x="1180697" y="3321096"/>
            <a:ext cx="1116000" cy="104400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11560" y="2780928"/>
            <a:ext cx="25425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Posteriori Probability</a:t>
            </a:r>
          </a:p>
          <a:p>
            <a:pPr>
              <a:lnSpc>
                <a:spcPct val="8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     事後機率</a:t>
            </a:r>
          </a:p>
        </p:txBody>
      </p:sp>
      <p:cxnSp>
        <p:nvCxnSpPr>
          <p:cNvPr id="10" name="直線單箭頭接點 9"/>
          <p:cNvCxnSpPr>
            <a:endCxn id="2" idx="7"/>
          </p:cNvCxnSpPr>
          <p:nvPr/>
        </p:nvCxnSpPr>
        <p:spPr>
          <a:xfrm>
            <a:off x="2088263" y="3068960"/>
            <a:ext cx="45000" cy="40502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529736" y="4207642"/>
            <a:ext cx="18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953263" y="3946502"/>
            <a:ext cx="18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60363" y="4423370"/>
            <a:ext cx="112720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unknown</a:t>
            </a: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1331640" y="4221088"/>
            <a:ext cx="288096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835696" y="4397508"/>
            <a:ext cx="144016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observation</a:t>
            </a:r>
          </a:p>
        </p:txBody>
      </p:sp>
      <p:cxnSp>
        <p:nvCxnSpPr>
          <p:cNvPr id="28" name="直線單箭頭接點 27"/>
          <p:cNvCxnSpPr/>
          <p:nvPr/>
        </p:nvCxnSpPr>
        <p:spPr>
          <a:xfrm flipH="1" flipV="1">
            <a:off x="2097314" y="3969678"/>
            <a:ext cx="35949" cy="4547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60415" y="3691132"/>
            <a:ext cx="112720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/>
              <a:t>compute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60415" y="5024988"/>
            <a:ext cx="112720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/>
              <a:t>compare</a:t>
            </a:r>
          </a:p>
        </p:txBody>
      </p:sp>
      <p:sp>
        <p:nvSpPr>
          <p:cNvPr id="32" name="橢圓 31"/>
          <p:cNvSpPr/>
          <p:nvPr/>
        </p:nvSpPr>
        <p:spPr>
          <a:xfrm>
            <a:off x="2687092" y="3172890"/>
            <a:ext cx="864096" cy="68290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3688854" y="3172890"/>
            <a:ext cx="648072" cy="67020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3206584" y="2420888"/>
            <a:ext cx="12214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Likelihood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function</a:t>
            </a:r>
          </a:p>
        </p:txBody>
      </p:sp>
      <p:cxnSp>
        <p:nvCxnSpPr>
          <p:cNvPr id="43" name="直線單箭頭接點 42"/>
          <p:cNvCxnSpPr/>
          <p:nvPr/>
        </p:nvCxnSpPr>
        <p:spPr>
          <a:xfrm flipH="1">
            <a:off x="3206584" y="2866446"/>
            <a:ext cx="285296" cy="30644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574562" y="2513162"/>
            <a:ext cx="179763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Prior Probability</a:t>
            </a:r>
          </a:p>
          <a:p>
            <a:pPr>
              <a:lnSpc>
                <a:spcPct val="8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事前機率</a:t>
            </a:r>
            <a:endParaRPr lang="en-US" altLang="zh-TW" dirty="0">
              <a:solidFill>
                <a:srgbClr val="FF0000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4194278" y="2956419"/>
            <a:ext cx="380285" cy="27251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00" y="5601052"/>
            <a:ext cx="3913632" cy="12024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51587" y="5657056"/>
                <a:ext cx="899349" cy="352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87" y="5657056"/>
                <a:ext cx="899349" cy="352597"/>
              </a:xfrm>
              <a:prstGeom prst="rect">
                <a:avLst/>
              </a:prstGeom>
              <a:blipFill rotWithShape="1">
                <a:blip r:embed="rId7"/>
                <a:stretch>
                  <a:fillRect t="-79310" b="-1362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444347" y="5655600"/>
                <a:ext cx="903517" cy="352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47" y="5655600"/>
                <a:ext cx="903517" cy="352597"/>
              </a:xfrm>
              <a:prstGeom prst="rect">
                <a:avLst/>
              </a:prstGeom>
              <a:blipFill rotWithShape="1">
                <a:blip r:embed="rId8"/>
                <a:stretch>
                  <a:fillRect t="-79310" b="-1362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619938" y="5655600"/>
                <a:ext cx="903517" cy="352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938" y="5655600"/>
                <a:ext cx="903517" cy="352597"/>
              </a:xfrm>
              <a:prstGeom prst="rect">
                <a:avLst/>
              </a:prstGeom>
              <a:blipFill rotWithShape="1">
                <a:blip r:embed="rId9"/>
                <a:stretch>
                  <a:fillRect t="-79310" b="-1362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53482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000" b="1">
                <a:latin typeface="Times New Roman" pitchFamily="18" charset="0"/>
                <a:ea typeface="細明體" pitchFamily="49" charset="-120"/>
              </a:rPr>
              <a:t>Syllable-based One-pass Search</a:t>
            </a:r>
            <a:endParaRPr lang="en-US" altLang="zh-TW" sz="3000" b="1">
              <a:latin typeface="Times New Roman" pitchFamily="18" charset="0"/>
              <a:ea typeface="全真魏碑體"/>
              <a:cs typeface="全真魏碑體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836613"/>
            <a:ext cx="9024938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Aft>
                <a:spcPct val="30000"/>
              </a:spcAft>
              <a:buFontTx/>
              <a:buChar char="•"/>
            </a:pPr>
            <a:r>
              <a:rPr lang="en-US" altLang="zh-TW" sz="2200" b="1">
                <a:latin typeface="Times New Roman" pitchFamily="18" charset="0"/>
                <a:ea typeface="細明體" pitchFamily="49" charset="-120"/>
              </a:rPr>
              <a:t>Finding the Optimal Sentence from an Unknown Utterance Using 3 Knowledge Sources:Acoustic Models, Lexicon and Language Model</a:t>
            </a:r>
          </a:p>
          <a:p>
            <a:pPr eaLnBrk="1" hangingPunct="1">
              <a:spcAft>
                <a:spcPct val="30000"/>
              </a:spcAft>
              <a:buFontTx/>
              <a:buChar char="•"/>
            </a:pPr>
            <a:r>
              <a:rPr lang="en-US" altLang="zh-TW" sz="2200" b="1">
                <a:latin typeface="Times New Roman" pitchFamily="18" charset="0"/>
                <a:ea typeface="細明體" pitchFamily="49" charset="-120"/>
              </a:rPr>
              <a:t>Based on a Lattice of Syllable Candidates</a:t>
            </a:r>
          </a:p>
        </p:txBody>
      </p:sp>
      <p:sp>
        <p:nvSpPr>
          <p:cNvPr id="27652" name="AutoShape 4"/>
          <p:cNvSpPr>
            <a:spLocks/>
          </p:cNvSpPr>
          <p:nvPr/>
        </p:nvSpPr>
        <p:spPr bwMode="auto">
          <a:xfrm>
            <a:off x="2209800" y="2555875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53" name="AutoShape 5"/>
          <p:cNvSpPr>
            <a:spLocks/>
          </p:cNvSpPr>
          <p:nvPr/>
        </p:nvSpPr>
        <p:spPr bwMode="auto">
          <a:xfrm>
            <a:off x="2209800" y="4232275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09600" y="30892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全真魏碑體"/>
                <a:cs typeface="全真魏碑體"/>
              </a:rPr>
              <a:t>Syllable Lattice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57200" y="43846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全真魏碑體"/>
                <a:cs typeface="全真魏碑體"/>
              </a:rPr>
              <a:t>Word Graph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752725" y="2555875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3819525" y="255587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4200525" y="255587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4352925" y="2555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4581525" y="2555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4810125" y="2555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5038725" y="2555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5267325" y="2555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5495925" y="2555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5724525" y="25558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3362325" y="2555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3590925" y="2555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2752725" y="2555875"/>
            <a:ext cx="0" cy="239712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3362325" y="2555875"/>
            <a:ext cx="0" cy="15240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3590925" y="2555875"/>
            <a:ext cx="0" cy="1676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3819525" y="2555875"/>
            <a:ext cx="0" cy="914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4200525" y="2555875"/>
            <a:ext cx="0" cy="15240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4352925" y="2555875"/>
            <a:ext cx="0" cy="1676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4581525" y="2555875"/>
            <a:ext cx="0" cy="7620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>
            <a:off x="4810125" y="2555875"/>
            <a:ext cx="0" cy="11430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5038725" y="2555875"/>
            <a:ext cx="0" cy="15240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5267325" y="2555875"/>
            <a:ext cx="0" cy="1295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5495925" y="2555875"/>
            <a:ext cx="0" cy="1676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5724525" y="2555875"/>
            <a:ext cx="0" cy="15240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>
            <a:off x="6181725" y="2555875"/>
            <a:ext cx="0" cy="14478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1" name="AutoShape 33"/>
          <p:cNvSpPr>
            <a:spLocks noChangeArrowheads="1"/>
          </p:cNvSpPr>
          <p:nvPr/>
        </p:nvSpPr>
        <p:spPr bwMode="auto">
          <a:xfrm>
            <a:off x="7010400" y="2708275"/>
            <a:ext cx="923925" cy="766763"/>
          </a:xfrm>
          <a:prstGeom prst="can">
            <a:avLst>
              <a:gd name="adj" fmla="val 25000"/>
            </a:avLst>
          </a:prstGeom>
          <a:solidFill>
            <a:srgbClr val="CCECFF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7010400" y="2855913"/>
            <a:ext cx="923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全真魏碑體"/>
                <a:cs typeface="全真魏碑體"/>
              </a:rPr>
              <a:t>Acoustic Models</a:t>
            </a:r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>
            <a:off x="2752725" y="2708275"/>
            <a:ext cx="6096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>
            <a:off x="2752725" y="2784475"/>
            <a:ext cx="8382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2752725" y="2860675"/>
            <a:ext cx="10668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>
            <a:off x="3362325" y="2936875"/>
            <a:ext cx="8382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3362325" y="3013075"/>
            <a:ext cx="9906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>
            <a:off x="3362325" y="3089275"/>
            <a:ext cx="12192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>
            <a:off x="3590925" y="3165475"/>
            <a:ext cx="7620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>
            <a:off x="3590925" y="3241675"/>
            <a:ext cx="9906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>
            <a:off x="3819525" y="3317875"/>
            <a:ext cx="7620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>
            <a:off x="3819525" y="3394075"/>
            <a:ext cx="9906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>
            <a:off x="3819525" y="3470275"/>
            <a:ext cx="12192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>
            <a:off x="4200525" y="3546475"/>
            <a:ext cx="8382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5" name="Line 47"/>
          <p:cNvSpPr>
            <a:spLocks noChangeShapeType="1"/>
          </p:cNvSpPr>
          <p:nvPr/>
        </p:nvSpPr>
        <p:spPr bwMode="auto">
          <a:xfrm>
            <a:off x="4349750" y="3621088"/>
            <a:ext cx="1146175" cy="1587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6" name="Line 48"/>
          <p:cNvSpPr>
            <a:spLocks noChangeShapeType="1"/>
          </p:cNvSpPr>
          <p:nvPr/>
        </p:nvSpPr>
        <p:spPr bwMode="auto">
          <a:xfrm>
            <a:off x="4810125" y="3698875"/>
            <a:ext cx="9144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7" name="Line 49"/>
          <p:cNvSpPr>
            <a:spLocks noChangeShapeType="1"/>
          </p:cNvSpPr>
          <p:nvPr/>
        </p:nvSpPr>
        <p:spPr bwMode="auto">
          <a:xfrm>
            <a:off x="5038725" y="3775075"/>
            <a:ext cx="6858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8" name="Line 50"/>
          <p:cNvSpPr>
            <a:spLocks noChangeShapeType="1"/>
          </p:cNvSpPr>
          <p:nvPr/>
        </p:nvSpPr>
        <p:spPr bwMode="auto">
          <a:xfrm>
            <a:off x="5267325" y="3851275"/>
            <a:ext cx="9144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9" name="Line 51"/>
          <p:cNvSpPr>
            <a:spLocks noChangeShapeType="1"/>
          </p:cNvSpPr>
          <p:nvPr/>
        </p:nvSpPr>
        <p:spPr bwMode="auto">
          <a:xfrm>
            <a:off x="5495925" y="3927475"/>
            <a:ext cx="6858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00" name="Line 52"/>
          <p:cNvSpPr>
            <a:spLocks noChangeShapeType="1"/>
          </p:cNvSpPr>
          <p:nvPr/>
        </p:nvSpPr>
        <p:spPr bwMode="auto">
          <a:xfrm>
            <a:off x="5724525" y="4003675"/>
            <a:ext cx="4572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01" name="AutoShape 53"/>
          <p:cNvSpPr>
            <a:spLocks noChangeArrowheads="1"/>
          </p:cNvSpPr>
          <p:nvPr/>
        </p:nvSpPr>
        <p:spPr bwMode="auto">
          <a:xfrm>
            <a:off x="6999288" y="5441950"/>
            <a:ext cx="968375" cy="730250"/>
          </a:xfrm>
          <a:prstGeom prst="can">
            <a:avLst>
              <a:gd name="adj" fmla="val 25000"/>
            </a:avLst>
          </a:prstGeom>
          <a:solidFill>
            <a:srgbClr val="CCECFF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702" name="Text Box 54"/>
          <p:cNvSpPr txBox="1">
            <a:spLocks noChangeArrowheads="1"/>
          </p:cNvSpPr>
          <p:nvPr/>
        </p:nvSpPr>
        <p:spPr bwMode="auto">
          <a:xfrm>
            <a:off x="6978650" y="5583238"/>
            <a:ext cx="10445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全真魏碑體"/>
                <a:cs typeface="全真魏碑體"/>
              </a:rPr>
              <a:t>Language Models</a:t>
            </a:r>
          </a:p>
        </p:txBody>
      </p:sp>
      <p:sp>
        <p:nvSpPr>
          <p:cNvPr id="27703" name="Line 55"/>
          <p:cNvSpPr>
            <a:spLocks noChangeShapeType="1"/>
          </p:cNvSpPr>
          <p:nvPr/>
        </p:nvSpPr>
        <p:spPr bwMode="auto">
          <a:xfrm>
            <a:off x="2752725" y="4265613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04" name="Line 56"/>
          <p:cNvSpPr>
            <a:spLocks noChangeShapeType="1"/>
          </p:cNvSpPr>
          <p:nvPr/>
        </p:nvSpPr>
        <p:spPr bwMode="auto">
          <a:xfrm flipV="1">
            <a:off x="5495925" y="4265613"/>
            <a:ext cx="685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05" name="Line 57"/>
          <p:cNvSpPr>
            <a:spLocks noChangeShapeType="1"/>
          </p:cNvSpPr>
          <p:nvPr/>
        </p:nvSpPr>
        <p:spPr bwMode="auto">
          <a:xfrm>
            <a:off x="4352925" y="4265613"/>
            <a:ext cx="1143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06" name="Line 58"/>
          <p:cNvSpPr>
            <a:spLocks noChangeShapeType="1"/>
          </p:cNvSpPr>
          <p:nvPr/>
        </p:nvSpPr>
        <p:spPr bwMode="auto">
          <a:xfrm flipV="1">
            <a:off x="2752725" y="4981575"/>
            <a:ext cx="1470025" cy="11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07" name="Line 59"/>
          <p:cNvSpPr>
            <a:spLocks noChangeShapeType="1"/>
          </p:cNvSpPr>
          <p:nvPr/>
        </p:nvSpPr>
        <p:spPr bwMode="auto">
          <a:xfrm>
            <a:off x="5748338" y="4983163"/>
            <a:ext cx="433387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08" name="Line 60"/>
          <p:cNvSpPr>
            <a:spLocks noChangeShapeType="1"/>
          </p:cNvSpPr>
          <p:nvPr/>
        </p:nvSpPr>
        <p:spPr bwMode="auto">
          <a:xfrm>
            <a:off x="4233863" y="4981575"/>
            <a:ext cx="148590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09" name="Arc 61"/>
          <p:cNvSpPr>
            <a:spLocks/>
          </p:cNvSpPr>
          <p:nvPr/>
        </p:nvSpPr>
        <p:spPr bwMode="auto">
          <a:xfrm rot="-9976491">
            <a:off x="2773363" y="4333875"/>
            <a:ext cx="654050" cy="123825"/>
          </a:xfrm>
          <a:custGeom>
            <a:avLst/>
            <a:gdLst>
              <a:gd name="T0" fmla="*/ 0 w 23522"/>
              <a:gd name="T1" fmla="*/ 2147483647 h 21600"/>
              <a:gd name="T2" fmla="*/ 2147483647 w 23522"/>
              <a:gd name="T3" fmla="*/ 2147483647 h 21600"/>
              <a:gd name="T4" fmla="*/ 2147483647 w 23522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522" h="21600" fill="none" extrusionOk="0">
                <a:moveTo>
                  <a:pt x="-1" y="85"/>
                </a:moveTo>
                <a:cubicBezTo>
                  <a:pt x="639" y="28"/>
                  <a:pt x="1280" y="-1"/>
                  <a:pt x="1922" y="0"/>
                </a:cubicBezTo>
                <a:cubicBezTo>
                  <a:pt x="13851" y="0"/>
                  <a:pt x="23522" y="9670"/>
                  <a:pt x="23522" y="21600"/>
                </a:cubicBezTo>
              </a:path>
              <a:path w="23522" h="21600" stroke="0" extrusionOk="0">
                <a:moveTo>
                  <a:pt x="-1" y="85"/>
                </a:moveTo>
                <a:cubicBezTo>
                  <a:pt x="639" y="28"/>
                  <a:pt x="1280" y="-1"/>
                  <a:pt x="1922" y="0"/>
                </a:cubicBezTo>
                <a:cubicBezTo>
                  <a:pt x="13851" y="0"/>
                  <a:pt x="23522" y="9670"/>
                  <a:pt x="23522" y="21600"/>
                </a:cubicBezTo>
                <a:lnTo>
                  <a:pt x="1922" y="21600"/>
                </a:lnTo>
                <a:lnTo>
                  <a:pt x="-1" y="8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10" name="Arc 62"/>
          <p:cNvSpPr>
            <a:spLocks/>
          </p:cNvSpPr>
          <p:nvPr/>
        </p:nvSpPr>
        <p:spPr bwMode="auto">
          <a:xfrm rot="-9976491">
            <a:off x="2743200" y="5072063"/>
            <a:ext cx="701675" cy="150812"/>
          </a:xfrm>
          <a:custGeom>
            <a:avLst/>
            <a:gdLst>
              <a:gd name="T0" fmla="*/ 2147483647 w 21600"/>
              <a:gd name="T1" fmla="*/ 0 h 21322"/>
              <a:gd name="T2" fmla="*/ 2147483647 w 21600"/>
              <a:gd name="T3" fmla="*/ 2147483647 h 21322"/>
              <a:gd name="T4" fmla="*/ 0 w 21600"/>
              <a:gd name="T5" fmla="*/ 2147483647 h 213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322" fill="none" extrusionOk="0">
                <a:moveTo>
                  <a:pt x="3454" y="0"/>
                </a:moveTo>
                <a:cubicBezTo>
                  <a:pt x="13914" y="1694"/>
                  <a:pt x="21600" y="10726"/>
                  <a:pt x="21600" y="21322"/>
                </a:cubicBezTo>
              </a:path>
              <a:path w="21600" h="21322" stroke="0" extrusionOk="0">
                <a:moveTo>
                  <a:pt x="3454" y="0"/>
                </a:moveTo>
                <a:cubicBezTo>
                  <a:pt x="13914" y="1694"/>
                  <a:pt x="21600" y="10726"/>
                  <a:pt x="21600" y="21322"/>
                </a:cubicBezTo>
                <a:lnTo>
                  <a:pt x="0" y="21322"/>
                </a:lnTo>
                <a:lnTo>
                  <a:pt x="3454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11" name="Arc 63"/>
          <p:cNvSpPr>
            <a:spLocks/>
          </p:cNvSpPr>
          <p:nvPr/>
        </p:nvSpPr>
        <p:spPr bwMode="auto">
          <a:xfrm rot="-9976491">
            <a:off x="4379913" y="4322763"/>
            <a:ext cx="450850" cy="90487"/>
          </a:xfrm>
          <a:custGeom>
            <a:avLst/>
            <a:gdLst>
              <a:gd name="T0" fmla="*/ 2147483647 w 21600"/>
              <a:gd name="T1" fmla="*/ 0 h 21322"/>
              <a:gd name="T2" fmla="*/ 2147483647 w 21600"/>
              <a:gd name="T3" fmla="*/ 2147483647 h 21322"/>
              <a:gd name="T4" fmla="*/ 0 w 21600"/>
              <a:gd name="T5" fmla="*/ 2147483647 h 213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322" fill="none" extrusionOk="0">
                <a:moveTo>
                  <a:pt x="3454" y="0"/>
                </a:moveTo>
                <a:cubicBezTo>
                  <a:pt x="13914" y="1694"/>
                  <a:pt x="21600" y="10726"/>
                  <a:pt x="21600" y="21322"/>
                </a:cubicBezTo>
              </a:path>
              <a:path w="21600" h="21322" stroke="0" extrusionOk="0">
                <a:moveTo>
                  <a:pt x="3454" y="0"/>
                </a:moveTo>
                <a:cubicBezTo>
                  <a:pt x="13914" y="1694"/>
                  <a:pt x="21600" y="10726"/>
                  <a:pt x="21600" y="21322"/>
                </a:cubicBezTo>
                <a:lnTo>
                  <a:pt x="0" y="21322"/>
                </a:lnTo>
                <a:lnTo>
                  <a:pt x="3454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12" name="Arc 64"/>
          <p:cNvSpPr>
            <a:spLocks/>
          </p:cNvSpPr>
          <p:nvPr/>
        </p:nvSpPr>
        <p:spPr bwMode="auto">
          <a:xfrm rot="-9976491">
            <a:off x="4197350" y="5030788"/>
            <a:ext cx="620713" cy="130175"/>
          </a:xfrm>
          <a:custGeom>
            <a:avLst/>
            <a:gdLst>
              <a:gd name="T0" fmla="*/ 2147483647 w 21600"/>
              <a:gd name="T1" fmla="*/ 0 h 21397"/>
              <a:gd name="T2" fmla="*/ 2147483647 w 21600"/>
              <a:gd name="T3" fmla="*/ 2147483647 h 21397"/>
              <a:gd name="T4" fmla="*/ 0 w 21600"/>
              <a:gd name="T5" fmla="*/ 2147483647 h 213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397" fill="none" extrusionOk="0">
                <a:moveTo>
                  <a:pt x="3454" y="0"/>
                </a:moveTo>
                <a:cubicBezTo>
                  <a:pt x="13914" y="1694"/>
                  <a:pt x="21600" y="10726"/>
                  <a:pt x="21600" y="21322"/>
                </a:cubicBezTo>
                <a:cubicBezTo>
                  <a:pt x="21600" y="21346"/>
                  <a:pt x="21599" y="21371"/>
                  <a:pt x="21599" y="21396"/>
                </a:cubicBezTo>
              </a:path>
              <a:path w="21600" h="21397" stroke="0" extrusionOk="0">
                <a:moveTo>
                  <a:pt x="3454" y="0"/>
                </a:moveTo>
                <a:cubicBezTo>
                  <a:pt x="13914" y="1694"/>
                  <a:pt x="21600" y="10726"/>
                  <a:pt x="21600" y="21322"/>
                </a:cubicBezTo>
                <a:cubicBezTo>
                  <a:pt x="21600" y="21346"/>
                  <a:pt x="21599" y="21371"/>
                  <a:pt x="21599" y="21396"/>
                </a:cubicBezTo>
                <a:lnTo>
                  <a:pt x="0" y="21322"/>
                </a:lnTo>
                <a:lnTo>
                  <a:pt x="3454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13" name="Arc 65"/>
          <p:cNvSpPr>
            <a:spLocks/>
          </p:cNvSpPr>
          <p:nvPr/>
        </p:nvSpPr>
        <p:spPr bwMode="auto">
          <a:xfrm flipV="1">
            <a:off x="3743325" y="4265613"/>
            <a:ext cx="609600" cy="304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14" name="Arc 66"/>
          <p:cNvSpPr>
            <a:spLocks/>
          </p:cNvSpPr>
          <p:nvPr/>
        </p:nvSpPr>
        <p:spPr bwMode="auto">
          <a:xfrm flipV="1">
            <a:off x="4962525" y="4232275"/>
            <a:ext cx="533400" cy="207963"/>
          </a:xfrm>
          <a:custGeom>
            <a:avLst/>
            <a:gdLst>
              <a:gd name="T0" fmla="*/ 0 w 22288"/>
              <a:gd name="T1" fmla="*/ 2147483647 h 21600"/>
              <a:gd name="T2" fmla="*/ 2147483647 w 22288"/>
              <a:gd name="T3" fmla="*/ 2147483647 h 21600"/>
              <a:gd name="T4" fmla="*/ 2147483647 w 22288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288" h="21600" fill="none" extrusionOk="0">
                <a:moveTo>
                  <a:pt x="-1" y="10"/>
                </a:moveTo>
                <a:cubicBezTo>
                  <a:pt x="229" y="3"/>
                  <a:pt x="458" y="-1"/>
                  <a:pt x="688" y="0"/>
                </a:cubicBezTo>
                <a:cubicBezTo>
                  <a:pt x="12617" y="0"/>
                  <a:pt x="22288" y="9670"/>
                  <a:pt x="22288" y="21600"/>
                </a:cubicBezTo>
              </a:path>
              <a:path w="22288" h="21600" stroke="0" extrusionOk="0">
                <a:moveTo>
                  <a:pt x="-1" y="10"/>
                </a:moveTo>
                <a:cubicBezTo>
                  <a:pt x="229" y="3"/>
                  <a:pt x="458" y="-1"/>
                  <a:pt x="688" y="0"/>
                </a:cubicBezTo>
                <a:cubicBezTo>
                  <a:pt x="12617" y="0"/>
                  <a:pt x="22288" y="9670"/>
                  <a:pt x="22288" y="21600"/>
                </a:cubicBezTo>
                <a:lnTo>
                  <a:pt x="688" y="21600"/>
                </a:lnTo>
                <a:lnTo>
                  <a:pt x="-1" y="1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15" name="Arc 67"/>
          <p:cNvSpPr>
            <a:spLocks/>
          </p:cNvSpPr>
          <p:nvPr/>
        </p:nvSpPr>
        <p:spPr bwMode="auto">
          <a:xfrm flipV="1">
            <a:off x="3743325" y="4997450"/>
            <a:ext cx="434975" cy="238125"/>
          </a:xfrm>
          <a:custGeom>
            <a:avLst/>
            <a:gdLst>
              <a:gd name="T0" fmla="*/ 2147483647 w 21600"/>
              <a:gd name="T1" fmla="*/ 0 h 21526"/>
              <a:gd name="T2" fmla="*/ 2147483647 w 21600"/>
              <a:gd name="T3" fmla="*/ 2147483647 h 21526"/>
              <a:gd name="T4" fmla="*/ 0 w 21600"/>
              <a:gd name="T5" fmla="*/ 2147483647 h 215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26" fill="none" extrusionOk="0">
                <a:moveTo>
                  <a:pt x="1790" y="0"/>
                </a:moveTo>
                <a:cubicBezTo>
                  <a:pt x="12948" y="928"/>
                  <a:pt x="21546" y="10228"/>
                  <a:pt x="21599" y="21424"/>
                </a:cubicBezTo>
              </a:path>
              <a:path w="21600" h="21526" stroke="0" extrusionOk="0">
                <a:moveTo>
                  <a:pt x="1790" y="0"/>
                </a:moveTo>
                <a:cubicBezTo>
                  <a:pt x="12948" y="928"/>
                  <a:pt x="21546" y="10228"/>
                  <a:pt x="21599" y="21424"/>
                </a:cubicBezTo>
                <a:lnTo>
                  <a:pt x="0" y="21526"/>
                </a:lnTo>
                <a:lnTo>
                  <a:pt x="179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16" name="Arc 68"/>
          <p:cNvSpPr>
            <a:spLocks/>
          </p:cNvSpPr>
          <p:nvPr/>
        </p:nvSpPr>
        <p:spPr bwMode="auto">
          <a:xfrm flipV="1">
            <a:off x="5138738" y="5018088"/>
            <a:ext cx="566737" cy="206375"/>
          </a:xfrm>
          <a:custGeom>
            <a:avLst/>
            <a:gdLst>
              <a:gd name="T0" fmla="*/ 0 w 23492"/>
              <a:gd name="T1" fmla="*/ 2147483647 h 21600"/>
              <a:gd name="T2" fmla="*/ 2147483647 w 23492"/>
              <a:gd name="T3" fmla="*/ 2147483647 h 21600"/>
              <a:gd name="T4" fmla="*/ 2147483647 w 23492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92" h="21600" fill="none" extrusionOk="0">
                <a:moveTo>
                  <a:pt x="0" y="83"/>
                </a:moveTo>
                <a:cubicBezTo>
                  <a:pt x="629" y="27"/>
                  <a:pt x="1260" y="-1"/>
                  <a:pt x="1892" y="0"/>
                </a:cubicBezTo>
                <a:cubicBezTo>
                  <a:pt x="13821" y="0"/>
                  <a:pt x="23492" y="9670"/>
                  <a:pt x="23492" y="21600"/>
                </a:cubicBezTo>
              </a:path>
              <a:path w="23492" h="21600" stroke="0" extrusionOk="0">
                <a:moveTo>
                  <a:pt x="0" y="83"/>
                </a:moveTo>
                <a:cubicBezTo>
                  <a:pt x="629" y="27"/>
                  <a:pt x="1260" y="-1"/>
                  <a:pt x="1892" y="0"/>
                </a:cubicBezTo>
                <a:cubicBezTo>
                  <a:pt x="13821" y="0"/>
                  <a:pt x="23492" y="9670"/>
                  <a:pt x="23492" y="21600"/>
                </a:cubicBezTo>
                <a:lnTo>
                  <a:pt x="1892" y="21600"/>
                </a:lnTo>
                <a:lnTo>
                  <a:pt x="0" y="8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17" name="Text Box 69"/>
          <p:cNvSpPr txBox="1">
            <a:spLocks noChangeArrowheads="1"/>
          </p:cNvSpPr>
          <p:nvPr/>
        </p:nvSpPr>
        <p:spPr bwMode="auto">
          <a:xfrm>
            <a:off x="3362325" y="4329113"/>
            <a:ext cx="1905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1 	              </a:t>
            </a: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2</a:t>
            </a:r>
          </a:p>
        </p:txBody>
      </p:sp>
      <p:sp>
        <p:nvSpPr>
          <p:cNvPr id="27718" name="Text Box 70"/>
          <p:cNvSpPr txBox="1">
            <a:spLocks noChangeArrowheads="1"/>
          </p:cNvSpPr>
          <p:nvPr/>
        </p:nvSpPr>
        <p:spPr bwMode="auto">
          <a:xfrm>
            <a:off x="3375025" y="5089525"/>
            <a:ext cx="1905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1 	              </a:t>
            </a: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2</a:t>
            </a:r>
          </a:p>
        </p:txBody>
      </p:sp>
      <p:sp>
        <p:nvSpPr>
          <p:cNvPr id="27719" name="AutoShape 71"/>
          <p:cNvSpPr>
            <a:spLocks noChangeArrowheads="1"/>
          </p:cNvSpPr>
          <p:nvPr/>
        </p:nvSpPr>
        <p:spPr bwMode="auto">
          <a:xfrm>
            <a:off x="3441700" y="5638800"/>
            <a:ext cx="901700" cy="685800"/>
          </a:xfrm>
          <a:prstGeom prst="can">
            <a:avLst>
              <a:gd name="adj" fmla="val 25000"/>
            </a:avLst>
          </a:prstGeom>
          <a:solidFill>
            <a:srgbClr val="CCECFF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720" name="Text Box 72"/>
          <p:cNvSpPr txBox="1">
            <a:spLocks noChangeArrowheads="1"/>
          </p:cNvSpPr>
          <p:nvPr/>
        </p:nvSpPr>
        <p:spPr bwMode="auto">
          <a:xfrm>
            <a:off x="3429000" y="5895975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全真魏碑體"/>
                <a:cs typeface="全真魏碑體"/>
              </a:rPr>
              <a:t>Lexicon</a:t>
            </a:r>
          </a:p>
        </p:txBody>
      </p:sp>
      <p:sp>
        <p:nvSpPr>
          <p:cNvPr id="27721" name="AutoShape 73"/>
          <p:cNvSpPr>
            <a:spLocks noChangeArrowheads="1"/>
          </p:cNvSpPr>
          <p:nvPr/>
        </p:nvSpPr>
        <p:spPr bwMode="auto">
          <a:xfrm>
            <a:off x="3743325" y="5364163"/>
            <a:ext cx="304800" cy="2174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C0C0C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722" name="AutoShape 74"/>
          <p:cNvSpPr>
            <a:spLocks noChangeArrowheads="1"/>
          </p:cNvSpPr>
          <p:nvPr/>
        </p:nvSpPr>
        <p:spPr bwMode="auto">
          <a:xfrm>
            <a:off x="7335838" y="5192713"/>
            <a:ext cx="304800" cy="2047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C0C0C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723" name="Text Box 75"/>
          <p:cNvSpPr txBox="1">
            <a:spLocks noChangeArrowheads="1"/>
          </p:cNvSpPr>
          <p:nvPr/>
        </p:nvSpPr>
        <p:spPr bwMode="auto">
          <a:xfrm>
            <a:off x="6477000" y="4114800"/>
            <a:ext cx="17526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P(w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1</a:t>
            </a: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)P(w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2 </a:t>
            </a: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|w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1</a:t>
            </a: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)......</a:t>
            </a:r>
          </a:p>
          <a:p>
            <a:pPr eaLnBrk="1" hangingPunct="1"/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15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/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P(w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1</a:t>
            </a: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)P(w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2 </a:t>
            </a: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|w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1</a:t>
            </a: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)......</a:t>
            </a:r>
          </a:p>
        </p:txBody>
      </p:sp>
      <p:sp>
        <p:nvSpPr>
          <p:cNvPr id="27724" name="AutoShape 76"/>
          <p:cNvSpPr>
            <a:spLocks noChangeArrowheads="1"/>
          </p:cNvSpPr>
          <p:nvPr/>
        </p:nvSpPr>
        <p:spPr bwMode="auto">
          <a:xfrm>
            <a:off x="6629400" y="2936875"/>
            <a:ext cx="228600" cy="3048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C0C0C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725" name="Line 77"/>
          <p:cNvSpPr>
            <a:spLocks noChangeShapeType="1"/>
          </p:cNvSpPr>
          <p:nvPr/>
        </p:nvSpPr>
        <p:spPr bwMode="auto">
          <a:xfrm>
            <a:off x="3367088" y="4705350"/>
            <a:ext cx="3175" cy="279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26" name="Line 78"/>
          <p:cNvSpPr>
            <a:spLocks noChangeShapeType="1"/>
          </p:cNvSpPr>
          <p:nvPr/>
        </p:nvSpPr>
        <p:spPr bwMode="auto">
          <a:xfrm>
            <a:off x="4217988" y="4705350"/>
            <a:ext cx="3175" cy="279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27" name="Line 79"/>
          <p:cNvSpPr>
            <a:spLocks noChangeShapeType="1"/>
          </p:cNvSpPr>
          <p:nvPr/>
        </p:nvSpPr>
        <p:spPr bwMode="auto">
          <a:xfrm flipH="1">
            <a:off x="5045075" y="4708525"/>
            <a:ext cx="1588" cy="2571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28" name="Line 80"/>
          <p:cNvSpPr>
            <a:spLocks noChangeShapeType="1"/>
          </p:cNvSpPr>
          <p:nvPr/>
        </p:nvSpPr>
        <p:spPr bwMode="auto">
          <a:xfrm flipH="1">
            <a:off x="5715000" y="4711700"/>
            <a:ext cx="1588" cy="2571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29" name="Text Box 81"/>
          <p:cNvSpPr txBox="1">
            <a:spLocks noChangeArrowheads="1"/>
          </p:cNvSpPr>
          <p:nvPr/>
        </p:nvSpPr>
        <p:spPr bwMode="auto">
          <a:xfrm>
            <a:off x="6019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000" i="1">
                <a:latin typeface="Times New Roman" pitchFamily="18" charset="0"/>
                <a:ea typeface="全真魏碑體"/>
                <a:cs typeface="全真魏碑體"/>
              </a:rPr>
              <a:t>t</a:t>
            </a:r>
            <a:endParaRPr lang="en-US" altLang="zh-TW" sz="2000">
              <a:latin typeface="Times New Roman" pitchFamily="18" charset="0"/>
              <a:ea typeface="全真魏碑體"/>
              <a:cs typeface="全真魏碑體"/>
            </a:endParaRPr>
          </a:p>
        </p:txBody>
      </p:sp>
      <p:sp>
        <p:nvSpPr>
          <p:cNvPr id="27730" name="Line 82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43"/>
          <a:stretch>
            <a:fillRect/>
          </a:stretch>
        </p:blipFill>
        <p:spPr bwMode="auto">
          <a:xfrm>
            <a:off x="2411413" y="549275"/>
            <a:ext cx="5292725" cy="393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文字方塊 2"/>
          <p:cNvSpPr txBox="1">
            <a:spLocks noChangeArrowheads="1"/>
          </p:cNvSpPr>
          <p:nvPr/>
        </p:nvSpPr>
        <p:spPr bwMode="auto">
          <a:xfrm>
            <a:off x="360363" y="360363"/>
            <a:ext cx="402907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Observation Sequences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文字方塊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95736" y="4446000"/>
            <a:ext cx="1296144" cy="164820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19872" y="4446000"/>
            <a:ext cx="1368152" cy="1648208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6" name="文字方塊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41270" y="4445088"/>
            <a:ext cx="1512168" cy="1648208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380312" y="2564904"/>
                <a:ext cx="323826" cy="360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2564904"/>
                <a:ext cx="323826" cy="360040"/>
              </a:xfrm>
              <a:prstGeom prst="rect">
                <a:avLst/>
              </a:prstGeom>
              <a:blipFill rotWithShape="1">
                <a:blip r:embed="rId6"/>
                <a:stretch>
                  <a:fillRect b="-3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982899" y="1196752"/>
                <a:ext cx="323826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899" y="1196752"/>
                <a:ext cx="323826" cy="43204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997912" y="415779"/>
                <a:ext cx="576064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912" y="415779"/>
                <a:ext cx="576064" cy="432048"/>
              </a:xfrm>
              <a:prstGeom prst="rect">
                <a:avLst/>
              </a:prstGeom>
              <a:blipFill rotWithShape="1">
                <a:blip r:embed="rId8"/>
                <a:stretch>
                  <a:fillRect r="-26596" b="-197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397354" y="432372"/>
                <a:ext cx="756084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TW" sz="2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TW" sz="2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354" y="432372"/>
                <a:ext cx="756084" cy="432048"/>
              </a:xfrm>
              <a:prstGeom prst="rect">
                <a:avLst/>
              </a:prstGeom>
              <a:blipFill rotWithShape="1">
                <a:blip r:embed="rId9"/>
                <a:stretch>
                  <a:fillRect b="-183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字方塊 2"/>
          <p:cNvSpPr txBox="1">
            <a:spLocks noChangeArrowheads="1"/>
          </p:cNvSpPr>
          <p:nvPr/>
        </p:nvSpPr>
        <p:spPr bwMode="auto">
          <a:xfrm>
            <a:off x="395288" y="3421063"/>
            <a:ext cx="4359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1-dim Gaussian Mixtures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179888"/>
            <a:ext cx="5943600" cy="241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33375"/>
            <a:ext cx="6119813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文字方塊 2"/>
          <p:cNvSpPr txBox="1">
            <a:spLocks noChangeArrowheads="1"/>
          </p:cNvSpPr>
          <p:nvPr/>
        </p:nvSpPr>
        <p:spPr bwMode="auto">
          <a:xfrm>
            <a:off x="547688" y="333375"/>
            <a:ext cx="5770562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State Transition Probabilities</a:t>
            </a:r>
            <a:r>
              <a:rPr lang="en-US" altLang="zh-TW" sz="3200">
                <a:latin typeface="Times New Roman" pitchFamily="18" charset="0"/>
                <a:cs typeface="Times New Roman" pitchFamily="18" charset="0"/>
              </a:rPr>
              <a:t>        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131840" y="4211076"/>
                <a:ext cx="936104" cy="51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TW" sz="2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TW" sz="2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211076"/>
                <a:ext cx="936104" cy="514068"/>
              </a:xfrm>
              <a:prstGeom prst="rect">
                <a:avLst/>
              </a:prstGeom>
              <a:blipFill rotWithShape="1">
                <a:blip r:embed="rId4"/>
                <a:stretch>
                  <a:fillRect l="-654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574925" y="966064"/>
            <a:ext cx="628923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>
                <a:solidFill>
                  <a:schemeClr val="tx1"/>
                </a:solidFill>
              </a:rPr>
              <a:t>0.1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42169" y="976794"/>
            <a:ext cx="628923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>
                <a:solidFill>
                  <a:schemeClr val="tx1"/>
                </a:solidFill>
              </a:rPr>
              <a:t>0.5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63281" y="2204864"/>
            <a:ext cx="628923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>
                <a:solidFill>
                  <a:schemeClr val="tx1"/>
                </a:solidFill>
              </a:rPr>
              <a:t>0.9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98907" y="2204863"/>
            <a:ext cx="628923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>
                <a:solidFill>
                  <a:schemeClr val="tx1"/>
                </a:solidFill>
              </a:rPr>
              <a:t>0.5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55245" y="1061591"/>
            <a:ext cx="628923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>
                <a:solidFill>
                  <a:schemeClr val="tx1"/>
                </a:solidFill>
              </a:rPr>
              <a:t>0.9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10044" y="1061591"/>
            <a:ext cx="628923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>
                <a:solidFill>
                  <a:schemeClr val="tx1"/>
                </a:solidFill>
              </a:rPr>
              <a:t>0.5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04248" y="2204862"/>
            <a:ext cx="628923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>
                <a:solidFill>
                  <a:schemeClr val="tx1"/>
                </a:solidFill>
              </a:rPr>
              <a:t>0.5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8144" y="2225645"/>
            <a:ext cx="628923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>
                <a:solidFill>
                  <a:schemeClr val="tx1"/>
                </a:solidFill>
              </a:rPr>
              <a:t>0.1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2863" y="2852936"/>
            <a:ext cx="1229306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>
                <a:solidFill>
                  <a:schemeClr val="tx1"/>
                </a:solidFill>
              </a:rPr>
              <a:t>1 2 2 </a:t>
            </a:r>
            <a:r>
              <a:rPr lang="en-US" altLang="zh-TW" sz="2200" dirty="0">
                <a:solidFill>
                  <a:schemeClr val="tx1"/>
                </a:solidFill>
                <a:latin typeface="Cambria Math"/>
                <a:ea typeface="Cambria Math"/>
              </a:rPr>
              <a:t>⋯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4048" y="2924944"/>
            <a:ext cx="2774702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>
                <a:solidFill>
                  <a:schemeClr val="tx1"/>
                </a:solidFill>
              </a:rPr>
              <a:t>1 1 1 1 1 1 1 1 2 2 </a:t>
            </a:r>
            <a:r>
              <a:rPr lang="en-US" altLang="zh-TW" sz="2200" dirty="0">
                <a:solidFill>
                  <a:schemeClr val="tx1"/>
                </a:solidFill>
                <a:latin typeface="Cambria Math"/>
                <a:ea typeface="Cambria Math"/>
              </a:rPr>
              <a:t>⋯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443210"/>
              </p:ext>
            </p:extLst>
          </p:nvPr>
        </p:nvGraphicFramePr>
        <p:xfrm>
          <a:off x="182563" y="190500"/>
          <a:ext cx="8786812" cy="645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Document" r:id="rId4" imgW="7020473" imgH="5162887" progId="Word.Document.8">
                  <p:embed/>
                </p:oleObj>
              </mc:Choice>
              <mc:Fallback>
                <p:oleObj name="Document" r:id="rId4" imgW="7020473" imgH="51628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190500"/>
                        <a:ext cx="8786812" cy="645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868144" y="4614695"/>
                <a:ext cx="3384376" cy="2054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altLang="zh-TW" sz="20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en-US" altLang="zh-TW" sz="200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00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sz="2000" i="1" smtClean="0">
                                        <a:latin typeface="Cambria Math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en-US" altLang="zh-TW" sz="200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e>
                      </m:nary>
                      <m:r>
                        <a:rPr lang="en-US" altLang="zh-TW" sz="2000" b="0" i="1" smtClean="0">
                          <a:latin typeface="Cambria Math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[(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) (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TW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)]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614695"/>
                <a:ext cx="3384376" cy="2054665"/>
              </a:xfrm>
              <a:prstGeom prst="rect">
                <a:avLst/>
              </a:prstGeom>
              <a:blipFill rotWithShape="1">
                <a:blip r:embed="rId6"/>
                <a:stretch>
                  <a:fillRect b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6228184" y="2492896"/>
            <a:ext cx="2941212" cy="1870301"/>
            <a:chOff x="5508104" y="1556792"/>
            <a:chExt cx="2941212" cy="187030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104" y="1916832"/>
              <a:ext cx="2663190" cy="12573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6084168" y="1556792"/>
                  <a:ext cx="8280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4168" y="1556792"/>
                  <a:ext cx="828047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7380312" y="1854563"/>
                  <a:ext cx="54059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00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1854563"/>
                  <a:ext cx="540597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8050104" y="2740858"/>
                  <a:ext cx="3992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104" y="2740858"/>
                  <a:ext cx="399212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7164288" y="2924944"/>
                  <a:ext cx="3992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88" y="2924944"/>
                  <a:ext cx="399212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6630937" y="3026983"/>
                  <a:ext cx="47436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937" y="3026983"/>
                  <a:ext cx="474361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字方塊 3"/>
          <p:cNvSpPr txBox="1">
            <a:spLocks noChangeArrowheads="1"/>
          </p:cNvSpPr>
          <p:nvPr/>
        </p:nvSpPr>
        <p:spPr bwMode="auto">
          <a:xfrm>
            <a:off x="395288" y="549275"/>
            <a:ext cx="61134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Multivariate Gaussian Distribution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225800" y="1827213"/>
            <a:ext cx="176213" cy="1793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323528" y="1916906"/>
            <a:ext cx="5063033" cy="4026103"/>
            <a:chOff x="601567" y="1916906"/>
            <a:chExt cx="5063033" cy="402610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67" y="1916906"/>
              <a:ext cx="5063033" cy="4026103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67" y="2451334"/>
              <a:ext cx="2189074" cy="44805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796136" y="3894615"/>
                <a:ext cx="3384376" cy="2054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altLang="zh-TW" sz="20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en-US" altLang="zh-TW" sz="200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00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sz="2000" i="1" smtClean="0">
                                        <a:latin typeface="Cambria Math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en-US" altLang="zh-TW" sz="200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e>
                      </m:nary>
                      <m:r>
                        <a:rPr lang="en-US" altLang="zh-TW" sz="2000" b="0" i="1" smtClean="0">
                          <a:latin typeface="Cambria Math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[(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) (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TW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)]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894615"/>
                <a:ext cx="3384376" cy="2054665"/>
              </a:xfrm>
              <a:prstGeom prst="rect">
                <a:avLst/>
              </a:prstGeom>
              <a:blipFill rotWithShape="1">
                <a:blip r:embed="rId5"/>
                <a:stretch>
                  <a:fillRect b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5508104" y="1556792"/>
            <a:ext cx="2941212" cy="1870301"/>
            <a:chOff x="5508104" y="1556792"/>
            <a:chExt cx="2941212" cy="187030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104" y="1916832"/>
              <a:ext cx="2663190" cy="12573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6084168" y="1556792"/>
                  <a:ext cx="8280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4168" y="1556792"/>
                  <a:ext cx="828047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7380312" y="1854563"/>
                  <a:ext cx="54059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00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1854563"/>
                  <a:ext cx="540597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8050104" y="2740858"/>
                  <a:ext cx="3992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104" y="2740858"/>
                  <a:ext cx="399212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7164288" y="2924944"/>
                  <a:ext cx="3992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88" y="2924944"/>
                  <a:ext cx="399212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6630937" y="3026983"/>
                  <a:ext cx="47436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937" y="3026983"/>
                  <a:ext cx="474361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投影片編號版面配置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文字方塊 3"/>
          <p:cNvSpPr txBox="1">
            <a:spLocks noChangeArrowheads="1"/>
          </p:cNvSpPr>
          <p:nvPr/>
        </p:nvSpPr>
        <p:spPr bwMode="auto">
          <a:xfrm>
            <a:off x="395288" y="549275"/>
            <a:ext cx="2774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2-dim Gaussian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55001"/>
            <a:ext cx="6266383" cy="5018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7092280" y="1521355"/>
                <a:ext cx="1584176" cy="1403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zh-TW" alt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11</m:t>
                        </m:r>
                      </m:sub>
                      <m:sup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22</m:t>
                        </m:r>
                      </m:sub>
                      <m:sup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TW" sz="20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521355"/>
                <a:ext cx="1584176" cy="1403589"/>
              </a:xfrm>
              <a:prstGeom prst="rect">
                <a:avLst/>
              </a:prstGeom>
              <a:blipFill rotWithShape="1"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093731" y="3789308"/>
                <a:ext cx="1584176" cy="79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731" y="3789308"/>
                <a:ext cx="1584176" cy="7918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771800" y="2132856"/>
                <a:ext cx="5086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132856"/>
                <a:ext cx="508601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432801" y="2690634"/>
                <a:ext cx="5026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801" y="2690634"/>
                <a:ext cx="502637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843808" y="3573016"/>
                <a:ext cx="1584176" cy="1403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zh-TW" alt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11</m:t>
                        </m:r>
                      </m:sub>
                      <m:sup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≠</m:t>
                    </m:r>
                    <m:sSubSup>
                      <m:sSubSupPr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22</m:t>
                        </m:r>
                      </m:sub>
                      <m:sup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TW" sz="20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573016"/>
                <a:ext cx="1584176" cy="1403589"/>
              </a:xfrm>
              <a:prstGeom prst="rect">
                <a:avLst/>
              </a:prstGeom>
              <a:blipFill rotWithShape="1">
                <a:blip r:embed="rId7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843808" y="4901098"/>
                <a:ext cx="5026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901098"/>
                <a:ext cx="502637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523143" y="2425118"/>
                <a:ext cx="5026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143" y="2425118"/>
                <a:ext cx="502637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439096" y="4964687"/>
                <a:ext cx="5026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096" y="4964687"/>
                <a:ext cx="502637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470731" y="3642286"/>
                <a:ext cx="5086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731" y="3642286"/>
                <a:ext cx="508601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691680" y="3707367"/>
                <a:ext cx="5086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707367"/>
                <a:ext cx="508601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364088" y="1372706"/>
                <a:ext cx="5086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372706"/>
                <a:ext cx="508601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字方塊 2"/>
          <p:cNvSpPr txBox="1">
            <a:spLocks noChangeArrowheads="1"/>
          </p:cNvSpPr>
          <p:nvPr/>
        </p:nvSpPr>
        <p:spPr bwMode="auto">
          <a:xfrm>
            <a:off x="395288" y="549275"/>
            <a:ext cx="44513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N-dim Gaussian Mixtures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1916113"/>
            <a:ext cx="3175000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文字方塊 1"/>
          <p:cNvSpPr txBox="1">
            <a:spLocks noChangeArrowheads="1"/>
          </p:cNvSpPr>
          <p:nvPr/>
        </p:nvSpPr>
        <p:spPr bwMode="auto">
          <a:xfrm>
            <a:off x="395288" y="1773238"/>
            <a:ext cx="287972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8197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163638"/>
            <a:ext cx="6048375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文字方塊 2"/>
          <p:cNvSpPr txBox="1">
            <a:spLocks noChangeArrowheads="1"/>
          </p:cNvSpPr>
          <p:nvPr/>
        </p:nvSpPr>
        <p:spPr bwMode="auto">
          <a:xfrm>
            <a:off x="1331913" y="1341438"/>
            <a:ext cx="6408737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物件 1"/>
          <p:cNvGraphicFramePr>
            <a:graphicFrameLocks noChangeAspect="1"/>
          </p:cNvGraphicFramePr>
          <p:nvPr/>
        </p:nvGraphicFramePr>
        <p:xfrm>
          <a:off x="457200" y="96838"/>
          <a:ext cx="7974013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Document" r:id="rId3" imgW="7834266" imgH="6504490" progId="Word.Document.8">
                  <p:embed/>
                </p:oleObj>
              </mc:Choice>
              <mc:Fallback>
                <p:oleObj name="Document" r:id="rId3" imgW="7834266" imgH="6504490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6838"/>
                        <a:ext cx="7974013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2648</TotalTime>
  <Words>703</Words>
  <Application>Microsoft Office PowerPoint</Application>
  <PresentationFormat>如螢幕大小 (4:3)</PresentationFormat>
  <Paragraphs>228</Paragraphs>
  <Slides>27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41" baseType="lpstr">
      <vt:lpstr>Andalus</vt:lpstr>
      <vt:lpstr>Benguiat Bk BT</vt:lpstr>
      <vt:lpstr>MS Gothic</vt:lpstr>
      <vt:lpstr>全真魏碑體</vt:lpstr>
      <vt:lpstr>細明體</vt:lpstr>
      <vt:lpstr>新細明體</vt:lpstr>
      <vt:lpstr>Arial</vt:lpstr>
      <vt:lpstr>Calibri</vt:lpstr>
      <vt:lpstr>Cambria Math</vt:lpstr>
      <vt:lpstr>Symbol</vt:lpstr>
      <vt:lpstr>Times New Roman</vt:lpstr>
      <vt:lpstr>Wingdings</vt:lpstr>
      <vt:lpstr>1_預設簡報設計</vt:lpstr>
      <vt:lpstr>Document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speech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Lab531</dc:creator>
  <cp:lastModifiedBy>Daniel Hsu</cp:lastModifiedBy>
  <cp:revision>271</cp:revision>
  <cp:lastPrinted>2018-03-08T01:09:17Z</cp:lastPrinted>
  <dcterms:created xsi:type="dcterms:W3CDTF">2002-02-22T11:24:14Z</dcterms:created>
  <dcterms:modified xsi:type="dcterms:W3CDTF">2020-09-23T03:02:10Z</dcterms:modified>
</cp:coreProperties>
</file>