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9" r:id="rId4"/>
    <p:sldId id="261" r:id="rId5"/>
    <p:sldId id="262" r:id="rId6"/>
    <p:sldId id="263" r:id="rId7"/>
    <p:sldId id="264" r:id="rId8"/>
    <p:sldId id="266" r:id="rId9"/>
    <p:sldId id="267" r:id="rId10"/>
    <p:sldId id="272" r:id="rId11"/>
    <p:sldId id="273" r:id="rId12"/>
    <p:sldId id="277" r:id="rId13"/>
    <p:sldId id="275" r:id="rId14"/>
    <p:sldId id="276" r:id="rId15"/>
    <p:sldId id="265" r:id="rId16"/>
    <p:sldId id="270" r:id="rId17"/>
    <p:sldId id="257" r:id="rId18"/>
    <p:sldId id="258" r:id="rId19"/>
    <p:sldId id="25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1958B-687E-452D-BD20-E6931FD6E204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26B65-D2E9-4CE4-819B-AFC590035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43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26B65-D2E9-4CE4-819B-AFC5900352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1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理論上，我們只需要把副程式的東西丟上去即可，不需要寫甚麼東西，然後到最後再用</a:t>
            </a:r>
            <a:r>
              <a:rPr lang="en-US" altLang="zh-TW" dirty="0"/>
              <a:t>subs</a:t>
            </a:r>
            <a:r>
              <a:rPr lang="zh-TW" altLang="en-US" dirty="0"/>
              <a:t>代替變數變成數字或者矩陣即可畫圖</a:t>
            </a:r>
            <a:endParaRPr lang="en-US" altLang="zh-TW" dirty="0"/>
          </a:p>
          <a:p>
            <a:r>
              <a:rPr lang="fr-FR" altLang="zh-TW" dirty="0"/>
              <a:t>Envolope_CamProfile_Trans_Roller_Cycloid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26B65-D2E9-4CE4-819B-AFC5900352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2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理論上，我們只需要把副程式的東西丟上去即可，不需要寫甚麼東西，然後到最後再用</a:t>
            </a:r>
            <a:r>
              <a:rPr lang="en-US" altLang="zh-TW" dirty="0"/>
              <a:t>subs</a:t>
            </a:r>
            <a:r>
              <a:rPr lang="zh-TW" altLang="en-US" dirty="0"/>
              <a:t>代替變數變成數字或者矩陣即可畫圖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26B65-D2E9-4CE4-819B-AFC5900352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0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948F4-0399-41DA-BD3A-2FBBB57E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6C7221-200A-4DEA-B488-2A6A2A34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9378E-2EC9-42A5-968A-8B51CC6E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71B30-2BDF-46F9-9231-744EA13D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D72910-6371-47AB-ACDC-C762A66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8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CFA9A-9BC9-45F9-A7B6-98C7A02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3C65F0-3208-4EF3-AF0E-E5F0DBA29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7DAA65-FC08-42C7-B80B-EDF3777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EDE15-5106-466F-B291-CA773E09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A91DB-68A1-4093-B863-5008A9B6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98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3411D7-95D8-4518-A382-58073869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AE7BE9-A0D5-4BD4-8D0A-859138FD5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BE5E3-B596-45E5-9DE4-51E50E8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BB93A-A547-4101-80D5-21D7BF7E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79562-4C43-403D-A01B-E186F2EB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0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E5DFA-CD3A-462D-9099-20F13CE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56CBD-9B75-4FE0-8F26-EE2566F7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790CA2-DBB1-4BA8-95F2-02352874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3CFF90-ED63-4191-98C6-7528978C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F3670-5473-4FB2-A682-77036D9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34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4BED1-81D8-406C-82E1-E06CE53E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3D70B-03AE-4813-8693-F8814A82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B02C7-50F6-4E6A-A10A-D98848F8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7E39C-5355-4046-BE5E-70D8BAE6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B6E0F6-4037-4EAC-B393-307030B9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71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F1431-E804-46C6-BF30-4249C234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5CFF1-6863-4800-94D3-C5E78AE93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7BDFC3-74D0-4B70-94EB-48ACD66CA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1CEB1-8457-4626-859F-C17F7AAB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C70A8-49D5-40F3-A6CF-E08BE3D4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3CB298-022E-445C-8978-7A0E1EB0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7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E64D6-A151-4EED-ABC2-A3FF2F41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F63FF5-E1AC-4ECA-A913-ED3D8FAB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5A18CB-886C-4AFF-BD88-A5612AAA1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282F25-A26C-480A-8D6C-6A8BDCBB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C88910-FF43-4A71-9B81-A85443209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A35DB5-0055-456E-B9AA-F81D75CD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636CCE-C71E-42F0-885A-3FF75238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4C4B39-2F0E-49A6-91D9-965DA50B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1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8A546-9080-4309-BD02-C5743C61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C2C870-9A98-4BCD-9F16-931F3D81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306A1A-ECE9-44F3-A1CB-81CD8C68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207D2-F520-4699-A216-DDFEDE67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AA94A8-E292-40E9-947B-B47231AA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7AEE23-A286-4043-B833-71B7FC6A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AA9A67-24E9-4F7F-8347-17D8FB94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16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0A32E-17CB-4938-B0DC-8DDE6E6F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50402-B09D-4E78-8CCB-A527AA41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ECE09A-0E9B-4E12-816A-B857B0F3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3A1AF-A276-4814-BE4F-73D00B5A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E7141-83FF-41FE-8580-D961122F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0BE2C-C41A-49B1-8A60-CD15770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7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2F126-01AE-4463-B2E5-E98B6E20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EC0A3D-32FA-47D8-8DC0-304D9DE24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E16750-3B73-4061-BF2E-84A814E02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E4A084-E6DE-47C3-A5B5-9B19AFAD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40BC6A-55F8-4FC4-AB42-4814CAAD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039EB4-58E5-4928-AFAE-B4AF4B0F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9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F6E8A0-C783-4B0C-A7B4-4250D78C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6318E-791C-475C-952B-1E8F2E09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11641-15CE-4115-BB46-D609417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F14C-52C7-4F0E-8730-4EF37726C16E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7C76F-42D9-47A6-9920-D40F46341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D9AB1-8AFD-4ABE-9257-64A7D7E0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B1C9-434E-41D5-B184-A9D78BCF3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2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81445-161F-4467-8ABD-B6726436E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09_17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52132A-3FCA-4CB4-B5B2-00ABA5220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許家誠</a:t>
            </a:r>
          </a:p>
        </p:txBody>
      </p:sp>
    </p:spTree>
    <p:extLst>
      <p:ext uri="{BB962C8B-B14F-4D97-AF65-F5344CB8AC3E}">
        <p14:creationId xmlns:p14="http://schemas.microsoft.com/office/powerpoint/2010/main" val="208569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41F3-5E84-4EB8-8352-9CF95B3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7A4B90-47FC-4EBB-900B-9B4A62B4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1459520"/>
            <a:ext cx="11999167" cy="3661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5135D8-917D-4DD2-9113-331D0590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" y="1946068"/>
            <a:ext cx="11999167" cy="3771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C83B969-72B0-46E8-BC50-9A6AD4270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6" y="2433245"/>
            <a:ext cx="11999167" cy="3679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5DCF64-BE4E-411B-B784-D5876E734B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97" t="-5753"/>
          <a:stretch/>
        </p:blipFill>
        <p:spPr>
          <a:xfrm>
            <a:off x="7595836" y="2866544"/>
            <a:ext cx="4487307" cy="4513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4B425E-9361-4A0C-978A-D33B6AFE5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6" y="5398480"/>
            <a:ext cx="11999167" cy="49222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DE6F626-798B-43C6-89DD-B48DF61BF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8170" y="5959018"/>
            <a:ext cx="10384973" cy="2791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8F8F8A6-FD1D-4DF7-8656-A179A0BB7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76" y="3602121"/>
            <a:ext cx="11999167" cy="3628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D446EB5-DF7B-482A-A11E-C8243658E9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090" y="4062212"/>
            <a:ext cx="5317053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041F3-5E84-4EB8-8352-9CF95B3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 </a:t>
            </a:r>
            <a:r>
              <a:rPr lang="en-US" altLang="zh-TW" dirty="0"/>
              <a:t>----</a:t>
            </a:r>
            <a:r>
              <a:rPr lang="zh-TW" altLang="en-US" dirty="0"/>
              <a:t>不是副程式的問題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F2B90B6-A4FC-455E-A3C6-EA5857379A17}"/>
              </a:ext>
            </a:extLst>
          </p:cNvPr>
          <p:cNvGrpSpPr/>
          <p:nvPr/>
        </p:nvGrpSpPr>
        <p:grpSpPr>
          <a:xfrm>
            <a:off x="838201" y="1322939"/>
            <a:ext cx="4554894" cy="3860153"/>
            <a:chOff x="838201" y="1257622"/>
            <a:chExt cx="4554894" cy="386015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3F9BD95-4F03-43FE-8732-4023D9EDF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770" y="3529528"/>
              <a:ext cx="1653073" cy="1588247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F434460-E35E-4BFB-BB2E-597755AC9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257622"/>
              <a:ext cx="4554894" cy="2271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2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2F3F91-0953-47D7-B958-AF29D3B9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39" y="1245296"/>
            <a:ext cx="5539273" cy="53109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F041F3-5E84-4EB8-8352-9CF95B3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 </a:t>
            </a:r>
            <a:r>
              <a:rPr lang="en-US" altLang="zh-TW" dirty="0"/>
              <a:t>----</a:t>
            </a:r>
            <a:r>
              <a:rPr lang="zh-TW" altLang="en-US" dirty="0"/>
              <a:t>不是微分和</a:t>
            </a:r>
            <a:r>
              <a:rPr lang="en-US" altLang="zh-TW" dirty="0"/>
              <a:t>solve</a:t>
            </a:r>
            <a:r>
              <a:rPr lang="zh-TW" altLang="en-US" dirty="0"/>
              <a:t>的問題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FA63D9-4848-482F-950C-38C79354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1543"/>
            <a:ext cx="6263857" cy="490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2F3F91-0953-47D7-B958-AF29D3B9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339" y="1245296"/>
            <a:ext cx="5539273" cy="53109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F041F3-5E84-4EB8-8352-9CF95B3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 </a:t>
            </a:r>
            <a:r>
              <a:rPr lang="en-US" altLang="zh-TW" dirty="0"/>
              <a:t>----</a:t>
            </a:r>
            <a:r>
              <a:rPr lang="zh-TW" altLang="en-US" dirty="0"/>
              <a:t>不是微分和</a:t>
            </a:r>
            <a:r>
              <a:rPr lang="en-US" altLang="zh-TW" dirty="0"/>
              <a:t>solve</a:t>
            </a:r>
            <a:r>
              <a:rPr lang="zh-TW" altLang="en-US" dirty="0"/>
              <a:t>的問題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B22A2F-5F92-4ACB-8D85-E7E2BC39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3323"/>
            <a:ext cx="4732430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2F3F91-0953-47D7-B958-AF29D3B9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35" y="1245297"/>
            <a:ext cx="4382277" cy="420162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F041F3-5E84-4EB8-8352-9CF95B3F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 </a:t>
            </a:r>
            <a:r>
              <a:rPr lang="en-US" altLang="zh-TW" dirty="0"/>
              <a:t>----</a:t>
            </a:r>
            <a:r>
              <a:rPr lang="zh-TW" altLang="en-US" dirty="0"/>
              <a:t>不是微分和</a:t>
            </a:r>
            <a:r>
              <a:rPr lang="en-US" altLang="zh-TW" dirty="0"/>
              <a:t>solve</a:t>
            </a:r>
            <a:r>
              <a:rPr lang="zh-TW" altLang="en-US" dirty="0"/>
              <a:t>的問題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563BBE-8196-4E99-A695-4F1B5780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43" y="5446921"/>
            <a:ext cx="6857145" cy="1411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B22A2F-5F92-4ACB-8D85-E7E2BC39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33323"/>
            <a:ext cx="4732430" cy="38255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D5EAB0-6D2F-4D40-BA0D-B19C8CF29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07" y="1433323"/>
            <a:ext cx="4928180" cy="39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1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68E0F23-AFCB-4B50-ABEF-CE53B1B16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747028" y="1589514"/>
            <a:ext cx="5444971" cy="52684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5CDA75-B67D-4D5A-BEE7-43FAE4FD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Envelope_offset_roller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D897F76-E68F-428B-9019-C898338DDDF0}"/>
                  </a:ext>
                </a:extLst>
              </p:cNvPr>
              <p:cNvSpPr txBox="1"/>
              <p:nvPr/>
            </p:nvSpPr>
            <p:spPr>
              <a:xfrm>
                <a:off x="838200" y="1588951"/>
                <a:ext cx="8573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D897F76-E68F-428B-9019-C898338D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8951"/>
                <a:ext cx="8573950" cy="307777"/>
              </a:xfrm>
              <a:prstGeom prst="rect">
                <a:avLst/>
              </a:prstGeom>
              <a:blipFill>
                <a:blip r:embed="rId3"/>
                <a:stretch>
                  <a:fillRect l="-284" t="-4000" b="-3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08A0136-DC52-4F3C-9591-B68540538227}"/>
                  </a:ext>
                </a:extLst>
              </p:cNvPr>
              <p:cNvSpPr txBox="1"/>
              <p:nvPr/>
            </p:nvSpPr>
            <p:spPr>
              <a:xfrm>
                <a:off x="838200" y="2242040"/>
                <a:ext cx="3022302" cy="535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baseline="30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400" b="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08A0136-DC52-4F3C-9591-B68540538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2040"/>
                <a:ext cx="3022302" cy="53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EDB700-BE95-4654-9077-C823FED753C0}"/>
              </a:ext>
            </a:extLst>
          </p:cNvPr>
          <p:cNvCxnSpPr>
            <a:cxnSpLocks/>
          </p:cNvCxnSpPr>
          <p:nvPr/>
        </p:nvCxnSpPr>
        <p:spPr>
          <a:xfrm flipV="1">
            <a:off x="9526666" y="3755254"/>
            <a:ext cx="1105823" cy="13370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A595402-9732-4B80-854D-570C50ADA49F}"/>
              </a:ext>
            </a:extLst>
          </p:cNvPr>
          <p:cNvCxnSpPr>
            <a:cxnSpLocks/>
          </p:cNvCxnSpPr>
          <p:nvPr/>
        </p:nvCxnSpPr>
        <p:spPr>
          <a:xfrm>
            <a:off x="9217386" y="5241852"/>
            <a:ext cx="16725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5467A15-E4E1-48AD-819F-0BDB0ECC08AF}"/>
                  </a:ext>
                </a:extLst>
              </p:cNvPr>
              <p:cNvSpPr txBox="1"/>
              <p:nvPr/>
            </p:nvSpPr>
            <p:spPr>
              <a:xfrm>
                <a:off x="6923747" y="6292243"/>
                <a:ext cx="2270558" cy="401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5467A15-E4E1-48AD-819F-0BDB0ECC0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747" y="6292243"/>
                <a:ext cx="2270558" cy="40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弧形 25">
            <a:extLst>
              <a:ext uri="{FF2B5EF4-FFF2-40B4-BE49-F238E27FC236}">
                <a16:creationId xmlns:a16="http://schemas.microsoft.com/office/drawing/2014/main" id="{2235540B-182B-4866-A386-F18F9EC6ED65}"/>
              </a:ext>
            </a:extLst>
          </p:cNvPr>
          <p:cNvSpPr/>
          <p:nvPr/>
        </p:nvSpPr>
        <p:spPr>
          <a:xfrm rot="5400000">
            <a:off x="8934813" y="4606025"/>
            <a:ext cx="565147" cy="565147"/>
          </a:xfrm>
          <a:prstGeom prst="arc">
            <a:avLst>
              <a:gd name="adj1" fmla="val 18015256"/>
              <a:gd name="adj2" fmla="val 2135443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C920EAA-B46A-4F16-A87C-1477977A9F9D}"/>
                  </a:ext>
                </a:extLst>
              </p:cNvPr>
              <p:cNvSpPr txBox="1"/>
              <p:nvPr/>
            </p:nvSpPr>
            <p:spPr>
              <a:xfrm>
                <a:off x="9281952" y="5268486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C920EAA-B46A-4F16-A87C-1477977A9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952" y="5268486"/>
                <a:ext cx="218008" cy="307777"/>
              </a:xfrm>
              <a:prstGeom prst="rect">
                <a:avLst/>
              </a:prstGeom>
              <a:blipFill>
                <a:blip r:embed="rId6"/>
                <a:stretch>
                  <a:fillRect l="-28571" r="-31429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0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2BEA1-F3F1-4525-A382-CE8B5E14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Envelope_offset_roller_function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398D8B-564D-4475-BF97-BD19AA091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11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26971-EB30-4AE9-AAB0-08AE273A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42F75-058A-4A50-AB39-C144255D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CDCA6B-EAAD-422E-8AA8-A998331B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61" y="365125"/>
            <a:ext cx="5192522" cy="61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C7E1-DB93-4B97-B48C-0625E224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8DF38F-25B9-4607-A667-1D4B2A3F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74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FFC2-BC62-43CA-8463-33B9A3D9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4E096-01F6-48DA-AF62-376DB12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8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A1C44-9ADB-4F56-8CB1-2E0686A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Envelope_roller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7BC779-20CD-4BE5-90E8-6204613E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8415"/>
          <a:stretch/>
        </p:blipFill>
        <p:spPr>
          <a:xfrm>
            <a:off x="6573397" y="1690688"/>
            <a:ext cx="5618603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920AC68-DE09-4CAB-80C5-41BF684A0E25}"/>
                  </a:ext>
                </a:extLst>
              </p:cNvPr>
              <p:cNvSpPr txBox="1"/>
              <p:nvPr/>
            </p:nvSpPr>
            <p:spPr>
              <a:xfrm>
                <a:off x="838200" y="1762169"/>
                <a:ext cx="6687152" cy="42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𝑟𝑠𝑖𝑛</m:t>
                              </m:r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920AC68-DE09-4CAB-80C5-41BF684A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2169"/>
                <a:ext cx="6687152" cy="429285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5154E2E-04C1-481C-89C9-04BA24F0690F}"/>
                  </a:ext>
                </a:extLst>
              </p:cNvPr>
              <p:cNvSpPr txBox="1"/>
              <p:nvPr/>
            </p:nvSpPr>
            <p:spPr>
              <a:xfrm>
                <a:off x="838200" y="2424685"/>
                <a:ext cx="208249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5154E2E-04C1-481C-89C9-04BA24F06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4685"/>
                <a:ext cx="2082493" cy="398955"/>
              </a:xfrm>
              <a:prstGeom prst="rect">
                <a:avLst/>
              </a:prstGeom>
              <a:blipFill>
                <a:blip r:embed="rId4"/>
                <a:stretch>
                  <a:fillRect l="-1760" r="-1173" b="-2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412074D-E6C2-412D-9A32-732E27F6AE9E}"/>
              </a:ext>
            </a:extLst>
          </p:cNvPr>
          <p:cNvCxnSpPr/>
          <p:nvPr/>
        </p:nvCxnSpPr>
        <p:spPr>
          <a:xfrm flipV="1">
            <a:off x="9235440" y="4104640"/>
            <a:ext cx="1605280" cy="9855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EAD2F8A-72BC-4B94-8DAA-BE25098C5E63}"/>
                  </a:ext>
                </a:extLst>
              </p:cNvPr>
              <p:cNvSpPr txBox="1"/>
              <p:nvPr/>
            </p:nvSpPr>
            <p:spPr>
              <a:xfrm>
                <a:off x="9799473" y="2843426"/>
                <a:ext cx="208249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EAD2F8A-72BC-4B94-8DAA-BE25098C5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473" y="2843426"/>
                <a:ext cx="2082493" cy="398955"/>
              </a:xfrm>
              <a:prstGeom prst="rect">
                <a:avLst/>
              </a:prstGeom>
              <a:blipFill>
                <a:blip r:embed="rId5"/>
                <a:stretch>
                  <a:fillRect l="-1760" r="-1173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7940F560-4FFA-4ABA-9580-AAB110D09CD0}"/>
              </a:ext>
            </a:extLst>
          </p:cNvPr>
          <p:cNvSpPr/>
          <p:nvPr/>
        </p:nvSpPr>
        <p:spPr>
          <a:xfrm>
            <a:off x="8464220" y="2843426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0F173AE-C2AA-4258-84CE-5CB1F1C15BAE}"/>
              </a:ext>
            </a:extLst>
          </p:cNvPr>
          <p:cNvSpPr/>
          <p:nvPr/>
        </p:nvSpPr>
        <p:spPr>
          <a:xfrm>
            <a:off x="10252707" y="3191630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F511E5C-373E-44B0-8074-D9ABA0E5CC8F}"/>
              </a:ext>
            </a:extLst>
          </p:cNvPr>
          <p:cNvSpPr/>
          <p:nvPr/>
        </p:nvSpPr>
        <p:spPr>
          <a:xfrm>
            <a:off x="9744074" y="2753360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C823DAA-D5BA-478D-8834-1A85AEEB4421}"/>
              </a:ext>
            </a:extLst>
          </p:cNvPr>
          <p:cNvSpPr/>
          <p:nvPr/>
        </p:nvSpPr>
        <p:spPr>
          <a:xfrm>
            <a:off x="9101130" y="2659345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8C380AD-F272-4316-B0FC-0D2AFA19E43D}"/>
              </a:ext>
            </a:extLst>
          </p:cNvPr>
          <p:cNvSpPr/>
          <p:nvPr/>
        </p:nvSpPr>
        <p:spPr>
          <a:xfrm>
            <a:off x="7943597" y="3191630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5DAED41-1E7F-4F52-A5D0-726E81012E77}"/>
              </a:ext>
            </a:extLst>
          </p:cNvPr>
          <p:cNvSpPr/>
          <p:nvPr/>
        </p:nvSpPr>
        <p:spPr>
          <a:xfrm>
            <a:off x="7544337" y="3686332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978E08E-FC57-4B72-8D99-711B90D7E7FE}"/>
              </a:ext>
            </a:extLst>
          </p:cNvPr>
          <p:cNvSpPr/>
          <p:nvPr/>
        </p:nvSpPr>
        <p:spPr>
          <a:xfrm>
            <a:off x="7301371" y="4274344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A489FB6-EA99-4A9F-A4E0-477E1BD12929}"/>
              </a:ext>
            </a:extLst>
          </p:cNvPr>
          <p:cNvSpPr/>
          <p:nvPr/>
        </p:nvSpPr>
        <p:spPr>
          <a:xfrm>
            <a:off x="7231346" y="4873306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05A62943-93C9-4C34-8627-E3A745BC29DE}"/>
              </a:ext>
            </a:extLst>
          </p:cNvPr>
          <p:cNvSpPr/>
          <p:nvPr/>
        </p:nvSpPr>
        <p:spPr>
          <a:xfrm>
            <a:off x="7355585" y="5499178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8362FE3-3E2C-46A7-8B16-F7CEEE48F9B1}"/>
              </a:ext>
            </a:extLst>
          </p:cNvPr>
          <p:cNvSpPr/>
          <p:nvPr/>
        </p:nvSpPr>
        <p:spPr>
          <a:xfrm>
            <a:off x="7749285" y="5994912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C75548B-0D4E-4B55-80B2-C9C6738D10D7}"/>
              </a:ext>
            </a:extLst>
          </p:cNvPr>
          <p:cNvSpPr/>
          <p:nvPr/>
        </p:nvSpPr>
        <p:spPr>
          <a:xfrm>
            <a:off x="10495913" y="5534620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177BAB6-4C86-4BFF-AFFD-9D49C3497156}"/>
              </a:ext>
            </a:extLst>
          </p:cNvPr>
          <p:cNvSpPr/>
          <p:nvPr/>
        </p:nvSpPr>
        <p:spPr>
          <a:xfrm>
            <a:off x="10119357" y="6049307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6D0CF34-7C07-47A8-94FC-F331A2E404DE}"/>
              </a:ext>
            </a:extLst>
          </p:cNvPr>
          <p:cNvSpPr/>
          <p:nvPr/>
        </p:nvSpPr>
        <p:spPr>
          <a:xfrm>
            <a:off x="9579989" y="6401328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8EDE90D-0D1D-499D-975F-68A003F52B6E}"/>
              </a:ext>
            </a:extLst>
          </p:cNvPr>
          <p:cNvSpPr/>
          <p:nvPr/>
        </p:nvSpPr>
        <p:spPr>
          <a:xfrm>
            <a:off x="8929366" y="6535455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740B5F6-7B6A-4E6E-AF92-131FA489AE8E}"/>
              </a:ext>
            </a:extLst>
          </p:cNvPr>
          <p:cNvSpPr/>
          <p:nvPr/>
        </p:nvSpPr>
        <p:spPr>
          <a:xfrm>
            <a:off x="8257918" y="6378921"/>
            <a:ext cx="588012" cy="5880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4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FA1C44-9ADB-4F56-8CB1-2E0686A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包絡線法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DEB682-845D-44B7-826B-099A80A2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</a:t>
            </a:r>
            <a:endParaRPr lang="en-US" altLang="zh-TW" dirty="0"/>
          </a:p>
          <a:p>
            <a:pPr lvl="1"/>
            <a:r>
              <a:rPr lang="zh-TW" altLang="en-US" dirty="0"/>
              <a:t>輸入參數，執行副程式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副程式</a:t>
            </a:r>
            <a:endParaRPr lang="en-US" altLang="zh-TW" dirty="0"/>
          </a:p>
          <a:p>
            <a:pPr lvl="1"/>
            <a:r>
              <a:rPr lang="en-US" altLang="zh-TW" dirty="0"/>
              <a:t>[x1,y1, x2, y2] = </a:t>
            </a:r>
            <a:r>
              <a:rPr lang="en-US" altLang="zh-TW" dirty="0" err="1"/>
              <a:t>Envelope_roller_function</a:t>
            </a:r>
            <a:r>
              <a:rPr lang="en-US" altLang="zh-TW" dirty="0"/>
              <a:t>(s, theta, </a:t>
            </a:r>
            <a:r>
              <a:rPr lang="en-US" altLang="zh-TW" dirty="0" err="1"/>
              <a:t>rb</a:t>
            </a:r>
            <a:r>
              <a:rPr lang="en-US" altLang="zh-TW" dirty="0"/>
              <a:t>, rf);</a:t>
            </a:r>
          </a:p>
          <a:p>
            <a:pPr lvl="1"/>
            <a:r>
              <a:rPr lang="en-US" altLang="zh-TW" dirty="0"/>
              <a:t>Solve ( F</a:t>
            </a:r>
            <a:r>
              <a:rPr lang="zh-TW" altLang="en-US" dirty="0"/>
              <a:t> </a:t>
            </a:r>
            <a:r>
              <a:rPr lang="en-US" altLang="zh-TW" dirty="0"/>
              <a:t>==0, </a:t>
            </a:r>
            <a:r>
              <a:rPr lang="en-US" altLang="zh-TW" dirty="0" err="1"/>
              <a:t>dF</a:t>
            </a:r>
            <a:r>
              <a:rPr lang="en-US" altLang="zh-TW" dirty="0"/>
              <a:t> == 0);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74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E1B6C4-2E79-4A54-B210-BCD7DAD21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6"/>
          <a:stretch/>
        </p:blipFill>
        <p:spPr>
          <a:xfrm>
            <a:off x="507270" y="1536192"/>
            <a:ext cx="10196633" cy="42932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924259E-F7A2-4424-831D-F5324A40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副程式 </a:t>
            </a:r>
            <a:r>
              <a:rPr lang="en-US" altLang="zh-TW" dirty="0"/>
              <a:t>----</a:t>
            </a:r>
            <a:r>
              <a:rPr lang="zh-TW" altLang="en-US" dirty="0"/>
              <a:t> </a:t>
            </a:r>
            <a:r>
              <a:rPr lang="en-US" altLang="zh-TW" dirty="0" err="1"/>
              <a:t>Envelope_roller_function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714816-B5C9-49D0-B1D8-63A3DA9AFE1C}"/>
              </a:ext>
            </a:extLst>
          </p:cNvPr>
          <p:cNvSpPr txBox="1"/>
          <p:nvPr/>
        </p:nvSpPr>
        <p:spPr>
          <a:xfrm>
            <a:off x="7690104" y="1891855"/>
            <a:ext cx="19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Inputs &amp; Outputs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0868A-5BD0-41A2-AA0B-E38F94C2FE89}"/>
              </a:ext>
            </a:extLst>
          </p:cNvPr>
          <p:cNvSpPr txBox="1"/>
          <p:nvPr/>
        </p:nvSpPr>
        <p:spPr>
          <a:xfrm>
            <a:off x="4562856" y="4132136"/>
            <a:ext cx="224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Simplify the results to the output symbols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1CEB6E-2B8A-4F19-84B0-2A93321F2ECB}"/>
              </a:ext>
            </a:extLst>
          </p:cNvPr>
          <p:cNvSpPr txBox="1"/>
          <p:nvPr/>
        </p:nvSpPr>
        <p:spPr>
          <a:xfrm>
            <a:off x="3346704" y="1938022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Define the symbols that will be used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5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2A844-5012-434A-96A5-BA2DE458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----</a:t>
            </a:r>
            <a:r>
              <a:rPr lang="zh-TW" altLang="en-US" dirty="0"/>
              <a:t> 分不同階段的 </a:t>
            </a:r>
            <a:r>
              <a:rPr lang="en-US" altLang="zh-TW" dirty="0"/>
              <a:t>S(</a:t>
            </a:r>
            <a:r>
              <a:rPr lang="el-GR" altLang="zh-TW" dirty="0"/>
              <a:t>θ</a:t>
            </a:r>
            <a:r>
              <a:rPr lang="en-US" altLang="zh-TW" dirty="0"/>
              <a:t>)</a:t>
            </a:r>
            <a:r>
              <a:rPr lang="zh-TW" altLang="en-US" dirty="0"/>
              <a:t> 跑副程式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DB5D23A-66D6-4270-850A-7C4C0C069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32387"/>
            <a:ext cx="11265931" cy="36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9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2A844-5012-434A-96A5-BA2DE458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----</a:t>
            </a:r>
            <a:r>
              <a:rPr lang="zh-TW" altLang="en-US" dirty="0"/>
              <a:t> 把變數代成數字和矩陣畫圖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FD18FA-90B8-4E63-B820-B069A8D2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02875"/>
            <a:ext cx="8380445" cy="52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9945D-21EB-42C4-B4D8-14A49F49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主程式檢查 </a:t>
            </a:r>
            <a:r>
              <a:rPr lang="en-US" altLang="zh-TW" dirty="0"/>
              <a:t>----</a:t>
            </a:r>
            <a:r>
              <a:rPr lang="zh-TW" altLang="en-US" dirty="0"/>
              <a:t> 副程式是否正常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D188B5-E49D-44F0-9516-399BF963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6965"/>
            <a:ext cx="9407358" cy="5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9945D-21EB-42C4-B4D8-14A49F49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主程式檢查 </a:t>
            </a:r>
            <a:r>
              <a:rPr lang="en-US" altLang="zh-TW" dirty="0"/>
              <a:t>----</a:t>
            </a:r>
            <a:r>
              <a:rPr lang="zh-TW" altLang="en-US" dirty="0"/>
              <a:t> 課本答案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E43995-41B6-4742-932D-A08DA510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1411"/>
            <a:ext cx="11279933" cy="4100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1407D4-72FB-45CE-86E4-721874FF06FF}"/>
                  </a:ext>
                </a:extLst>
              </p:cNvPr>
              <p:cNvSpPr txBox="1"/>
              <p:nvPr/>
            </p:nvSpPr>
            <p:spPr>
              <a:xfrm>
                <a:off x="8442960" y="4119880"/>
                <a:ext cx="2569421" cy="1032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zh-TW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C1407D4-72FB-45CE-86E4-721874FF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4119880"/>
                <a:ext cx="2569421" cy="1032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9933D85-B81A-47AA-85CD-C0D601691E56}"/>
                  </a:ext>
                </a:extLst>
              </p:cNvPr>
              <p:cNvSpPr txBox="1"/>
              <p:nvPr/>
            </p:nvSpPr>
            <p:spPr>
              <a:xfrm>
                <a:off x="8442960" y="5301629"/>
                <a:ext cx="1512209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𝑥𝑀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9933D85-B81A-47AA-85CD-C0D601691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5301629"/>
                <a:ext cx="1512209" cy="706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0002E7-232D-4450-A45D-28A3B7D52E5F}"/>
                  </a:ext>
                </a:extLst>
              </p:cNvPr>
              <p:cNvSpPr txBox="1"/>
              <p:nvPr/>
            </p:nvSpPr>
            <p:spPr>
              <a:xfrm>
                <a:off x="8442960" y="2903022"/>
                <a:ext cx="217386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zh-TW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TW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0002E7-232D-4450-A45D-28A3B7D5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2903022"/>
                <a:ext cx="2173865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F973963-BD5E-4A0B-A871-BBB8613A2D9E}"/>
                  </a:ext>
                </a:extLst>
              </p:cNvPr>
              <p:cNvSpPr txBox="1"/>
              <p:nvPr/>
            </p:nvSpPr>
            <p:spPr>
              <a:xfrm>
                <a:off x="8442960" y="3519066"/>
                <a:ext cx="214501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zh-TW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TW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F973963-BD5E-4A0B-A871-BBB8613A2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3519066"/>
                <a:ext cx="2145011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31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9945D-21EB-42C4-B4D8-14A49F49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主程式檢查 </a:t>
            </a:r>
            <a:r>
              <a:rPr lang="en-US" altLang="zh-TW" dirty="0"/>
              <a:t>----</a:t>
            </a:r>
            <a:r>
              <a:rPr lang="zh-TW" altLang="en-US" dirty="0"/>
              <a:t> 檢查課本答案</a:t>
            </a:r>
            <a:r>
              <a:rPr lang="en-US" altLang="zh-TW" dirty="0"/>
              <a:t>(</a:t>
            </a:r>
            <a:r>
              <a:rPr lang="zh-TW" altLang="en-US" dirty="0"/>
              <a:t>本身錯的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FD34AC-FAFD-41AA-AFCC-365F11A63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807"/>
            <a:ext cx="9179560" cy="49214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AED8B0-907F-4D79-84BE-E726DC59960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632960" y="3886578"/>
            <a:ext cx="6067268" cy="9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307</Words>
  <Application>Microsoft Office PowerPoint</Application>
  <PresentationFormat>寬螢幕</PresentationFormat>
  <Paragraphs>43</Paragraphs>
  <Slides>19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YaHei</vt:lpstr>
      <vt:lpstr>新細明體</vt:lpstr>
      <vt:lpstr>Arial</vt:lpstr>
      <vt:lpstr>Calibri</vt:lpstr>
      <vt:lpstr>Calibri Light</vt:lpstr>
      <vt:lpstr>Cambria Math</vt:lpstr>
      <vt:lpstr>Office 佈景主題</vt:lpstr>
      <vt:lpstr>09_17 專題報告</vt:lpstr>
      <vt:lpstr>Envelope_roller</vt:lpstr>
      <vt:lpstr>Matlab 包絡線法</vt:lpstr>
      <vt:lpstr>副程式 ---- Envelope_roller_function</vt:lpstr>
      <vt:lpstr>主程式 ---- 分不同階段的 S(θ) 跑副程式</vt:lpstr>
      <vt:lpstr>主程式 ---- 把變數代成數字和矩陣畫圖</vt:lpstr>
      <vt:lpstr>主程式檢查 ---- 副程式是否正常</vt:lpstr>
      <vt:lpstr>主程式檢查 ---- 課本答案</vt:lpstr>
      <vt:lpstr>主程式檢查 ---- 檢查課本答案(本身錯的)</vt:lpstr>
      <vt:lpstr>結果</vt:lpstr>
      <vt:lpstr>結果 ----不是副程式的問題</vt:lpstr>
      <vt:lpstr>結果 ----不是微分和solve的問題</vt:lpstr>
      <vt:lpstr>結果 ----不是微分和solve的問題</vt:lpstr>
      <vt:lpstr>結果 ----不是微分和solve的問題</vt:lpstr>
      <vt:lpstr>Envelope_offset_roller</vt:lpstr>
      <vt:lpstr>Envelope_offset_roller_function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 Hsu</dc:creator>
  <cp:lastModifiedBy>Daniel Hsu</cp:lastModifiedBy>
  <cp:revision>24</cp:revision>
  <dcterms:created xsi:type="dcterms:W3CDTF">2019-09-16T04:43:27Z</dcterms:created>
  <dcterms:modified xsi:type="dcterms:W3CDTF">2019-09-17T11:13:47Z</dcterms:modified>
</cp:coreProperties>
</file>