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9" r:id="rId1"/>
    <p:sldMasterId id="2147483661" r:id="rId2"/>
  </p:sldMasterIdLst>
  <p:notesMasterIdLst>
    <p:notesMasterId r:id="rId29"/>
  </p:notesMasterIdLst>
  <p:sldIdLst>
    <p:sldId id="745" r:id="rId3"/>
    <p:sldId id="755" r:id="rId4"/>
    <p:sldId id="747" r:id="rId5"/>
    <p:sldId id="748" r:id="rId6"/>
    <p:sldId id="749" r:id="rId7"/>
    <p:sldId id="751" r:id="rId8"/>
    <p:sldId id="753" r:id="rId9"/>
    <p:sldId id="754" r:id="rId10"/>
    <p:sldId id="756" r:id="rId11"/>
    <p:sldId id="757" r:id="rId12"/>
    <p:sldId id="758" r:id="rId13"/>
    <p:sldId id="759" r:id="rId14"/>
    <p:sldId id="760" r:id="rId15"/>
    <p:sldId id="761" r:id="rId16"/>
    <p:sldId id="762" r:id="rId17"/>
    <p:sldId id="763" r:id="rId18"/>
    <p:sldId id="764" r:id="rId19"/>
    <p:sldId id="765" r:id="rId20"/>
    <p:sldId id="766" r:id="rId21"/>
    <p:sldId id="767" r:id="rId22"/>
    <p:sldId id="768" r:id="rId23"/>
    <p:sldId id="769" r:id="rId24"/>
    <p:sldId id="770" r:id="rId25"/>
    <p:sldId id="771" r:id="rId26"/>
    <p:sldId id="772" r:id="rId27"/>
    <p:sldId id="744"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A3FC"/>
    <a:srgbClr val="ED62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E6EE5-12A7-48DE-8719-3527FDE2E762}">
  <a:tblStyle styleId="{906E6EE5-12A7-48DE-8719-3527FDE2E76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A1BF261-77C4-4AA7-961F-306B87D9986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autoAdjust="0"/>
    <p:restoredTop sz="76471" autoAdjust="0"/>
  </p:normalViewPr>
  <p:slideViewPr>
    <p:cSldViewPr snapToGrid="0" showGuides="1">
      <p:cViewPr varScale="1">
        <p:scale>
          <a:sx n="69" d="100"/>
          <a:sy n="69" d="100"/>
        </p:scale>
        <p:origin x="1272" y="68"/>
      </p:cViewPr>
      <p:guideLst>
        <p:guide orient="horz" pos="18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en-US" altLang="zh-TW" dirty="0">
                <a:effectLst/>
              </a:rPr>
              <a:t>T</a:t>
            </a:r>
            <a:r>
              <a:rPr lang="en-US" altLang="zh-TW" b="0" dirty="0">
                <a:effectLst/>
              </a:rPr>
              <a:t>ext-Emotion-Analysis </a:t>
            </a:r>
            <a:r>
              <a:rPr lang="zh-TW" altLang="en-US" b="0" dirty="0">
                <a:effectLst/>
              </a:rPr>
              <a:t>是一個開發基於規則和深度學習算法的項目，旨在首先適當地檢測一組英文句子或一個大段落中包含的不同類型的情感，然後準確預測段落的整體情感</a:t>
            </a:r>
            <a:r>
              <a:rPr lang="en-US" altLang="zh-TW" b="0" dirty="0">
                <a:effectLst/>
              </a:rPr>
              <a:t>.</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
            </a:r>
            <a:br>
              <a:rPr lang="zh-TW" altLang="en-US" sz="1200" b="0" i="0" kern="1200" dirty="0">
                <a:solidFill>
                  <a:schemeClr val="tx1"/>
                </a:solidFill>
                <a:effectLst/>
                <a:latin typeface="+mn-lt"/>
                <a:ea typeface="+mn-ea"/>
                <a:cs typeface="+mn-cs"/>
              </a:rPr>
            </a:br>
            <a:r>
              <a:rPr lang="zh-TW" altLang="en-US" sz="1200" b="0" i="0" kern="1200" dirty="0">
                <a:solidFill>
                  <a:schemeClr val="tx1"/>
                </a:solidFill>
                <a:effectLst/>
                <a:latin typeface="+mn-lt"/>
                <a:ea typeface="+mn-ea"/>
                <a:cs typeface="+mn-cs"/>
              </a:rPr>
              <a:t>帶有五類標記的情緒：中性、快樂、悲傷、愛、憤怒。</a:t>
            </a:r>
            <a:endParaRPr lang="zh-TW" altLang="en-US" b="0" dirty="0">
              <a:effectLst/>
            </a:endParaRPr>
          </a:p>
          <a:p>
            <a:endParaRPr lang="zh-TW" altLang="en-US" dirty="0"/>
          </a:p>
        </p:txBody>
      </p:sp>
    </p:spTree>
    <p:extLst>
      <p:ext uri="{BB962C8B-B14F-4D97-AF65-F5344CB8AC3E}">
        <p14:creationId xmlns:p14="http://schemas.microsoft.com/office/powerpoint/2010/main" val="2740208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marL="139700" indent="0">
              <a:buNone/>
            </a:pPr>
            <a:endParaRPr lang="zh-TW" altLang="en-US" dirty="0"/>
          </a:p>
        </p:txBody>
      </p:sp>
    </p:spTree>
    <p:extLst>
      <p:ext uri="{BB962C8B-B14F-4D97-AF65-F5344CB8AC3E}">
        <p14:creationId xmlns:p14="http://schemas.microsoft.com/office/powerpoint/2010/main" val="3568480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marL="139700" indent="0">
              <a:buNone/>
            </a:pPr>
            <a:endParaRPr lang="zh-TW" altLang="en-US" dirty="0"/>
          </a:p>
        </p:txBody>
      </p:sp>
    </p:spTree>
    <p:extLst>
      <p:ext uri="{BB962C8B-B14F-4D97-AF65-F5344CB8AC3E}">
        <p14:creationId xmlns:p14="http://schemas.microsoft.com/office/powerpoint/2010/main" val="190526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訓練跟驗證資料集是蒐集</a:t>
            </a:r>
            <a:r>
              <a:rPr lang="en-US" altLang="zh-TW" dirty="0" smtClean="0"/>
              <a:t>6</a:t>
            </a:r>
            <a:r>
              <a:rPr lang="zh-TW" altLang="en-US" dirty="0" smtClean="0"/>
              <a:t>萬多筆的推特 去判斷牠的情緒 在每一筆後面會標記</a:t>
            </a:r>
            <a:endParaRPr lang="en-US" altLang="zh-TW" dirty="0" smtClean="0"/>
          </a:p>
          <a:p>
            <a:r>
              <a:rPr lang="zh-TW" altLang="en-US" dirty="0" smtClean="0"/>
              <a:t>實際檔案長得像下面這樣 最後面的</a:t>
            </a:r>
            <a:r>
              <a:rPr lang="en-US" altLang="zh-TW" dirty="0" smtClean="0"/>
              <a:t>01234</a:t>
            </a:r>
            <a:r>
              <a:rPr lang="zh-TW" altLang="en-US" dirty="0" smtClean="0"/>
              <a:t>數字表示的就是情緒</a:t>
            </a:r>
            <a:endParaRPr lang="zh-TW" altLang="en-US" dirty="0"/>
          </a:p>
        </p:txBody>
      </p:sp>
    </p:spTree>
    <p:extLst>
      <p:ext uri="{BB962C8B-B14F-4D97-AF65-F5344CB8AC3E}">
        <p14:creationId xmlns:p14="http://schemas.microsoft.com/office/powerpoint/2010/main" val="795008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marL="139700" indent="0">
              <a:buNone/>
            </a:pPr>
            <a:r>
              <a:rPr lang="zh-TW" altLang="en-US" dirty="0" smtClean="0"/>
              <a:t>將</a:t>
            </a:r>
            <a:r>
              <a:rPr lang="en-US" altLang="zh-TW" dirty="0" smtClean="0"/>
              <a:t>80%</a:t>
            </a:r>
            <a:r>
              <a:rPr lang="zh-TW" altLang="en-US" dirty="0" smtClean="0"/>
              <a:t>的資料大概快</a:t>
            </a:r>
            <a:r>
              <a:rPr lang="en-US" altLang="zh-TW" dirty="0" smtClean="0"/>
              <a:t>5</a:t>
            </a:r>
            <a:r>
              <a:rPr lang="zh-TW" altLang="en-US" dirty="0" smtClean="0"/>
              <a:t>萬筆當作訓練 剩下的</a:t>
            </a:r>
            <a:r>
              <a:rPr lang="en-US" altLang="zh-TW" dirty="0" smtClean="0"/>
              <a:t>20%</a:t>
            </a:r>
            <a:r>
              <a:rPr lang="zh-TW" altLang="en-US" dirty="0" smtClean="0"/>
              <a:t>大概</a:t>
            </a:r>
            <a:r>
              <a:rPr lang="en-US" altLang="zh-TW" dirty="0" smtClean="0"/>
              <a:t>12500</a:t>
            </a:r>
            <a:r>
              <a:rPr lang="zh-TW" altLang="en-US" dirty="0" smtClean="0"/>
              <a:t>筆當作驗證</a:t>
            </a:r>
            <a:endParaRPr lang="zh-TW" altLang="en-US" dirty="0"/>
          </a:p>
        </p:txBody>
      </p:sp>
    </p:spTree>
    <p:extLst>
      <p:ext uri="{BB962C8B-B14F-4D97-AF65-F5344CB8AC3E}">
        <p14:creationId xmlns:p14="http://schemas.microsoft.com/office/powerpoint/2010/main" val="3899440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這是用</a:t>
            </a:r>
            <a:r>
              <a:rPr lang="en-US" altLang="zh-TW" dirty="0" smtClean="0"/>
              <a:t>TFIDF</a:t>
            </a:r>
            <a:r>
              <a:rPr lang="zh-TW" altLang="en-US" dirty="0" smtClean="0"/>
              <a:t>去計算向量之後的前</a:t>
            </a:r>
            <a:r>
              <a:rPr lang="en-US" altLang="zh-TW" dirty="0" smtClean="0"/>
              <a:t>30</a:t>
            </a:r>
            <a:r>
              <a:rPr lang="zh-TW" altLang="en-US" dirty="0" smtClean="0"/>
              <a:t>高頻率的結果圖 前</a:t>
            </a:r>
            <a:r>
              <a:rPr lang="en-US" altLang="zh-TW" dirty="0" smtClean="0"/>
              <a:t>5</a:t>
            </a:r>
            <a:r>
              <a:rPr lang="zh-TW" altLang="en-US" dirty="0" smtClean="0"/>
              <a:t>個是</a:t>
            </a:r>
            <a:r>
              <a:rPr lang="en-US" altLang="zh-TW" dirty="0" smtClean="0"/>
              <a:t>get</a:t>
            </a:r>
            <a:r>
              <a:rPr lang="zh-TW" altLang="en-US" dirty="0" smtClean="0"/>
              <a:t> </a:t>
            </a:r>
            <a:r>
              <a:rPr lang="en-US" altLang="zh-TW" dirty="0" smtClean="0"/>
              <a:t>love</a:t>
            </a:r>
            <a:r>
              <a:rPr lang="zh-TW" altLang="en-US" dirty="0" smtClean="0"/>
              <a:t> </a:t>
            </a:r>
            <a:r>
              <a:rPr lang="en-US" altLang="zh-TW" dirty="0" smtClean="0"/>
              <a:t>go</a:t>
            </a:r>
            <a:r>
              <a:rPr lang="zh-TW" altLang="en-US" dirty="0" smtClean="0"/>
              <a:t> </a:t>
            </a:r>
            <a:r>
              <a:rPr lang="en-US" altLang="zh-TW" dirty="0" smtClean="0"/>
              <a:t>day</a:t>
            </a:r>
            <a:r>
              <a:rPr lang="zh-TW" altLang="en-US" dirty="0" smtClean="0"/>
              <a:t> </a:t>
            </a:r>
            <a:r>
              <a:rPr lang="en-US" altLang="zh-TW" dirty="0" smtClean="0"/>
              <a:t>not</a:t>
            </a:r>
            <a:endParaRPr lang="zh-TW" altLang="en-US" dirty="0"/>
          </a:p>
        </p:txBody>
      </p:sp>
    </p:spTree>
    <p:extLst>
      <p:ext uri="{BB962C8B-B14F-4D97-AF65-F5344CB8AC3E}">
        <p14:creationId xmlns:p14="http://schemas.microsoft.com/office/powerpoint/2010/main" val="3206253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如果單純用次數計算頻率 前五高的則是 </a:t>
            </a:r>
            <a:r>
              <a:rPr lang="en-US" altLang="zh-TW" dirty="0" err="1" smtClean="0"/>
              <a:t>sb</a:t>
            </a:r>
            <a:r>
              <a:rPr lang="en-US" altLang="zh-TW" dirty="0" smtClean="0"/>
              <a:t> day get love go</a:t>
            </a:r>
          </a:p>
          <a:p>
            <a:r>
              <a:rPr lang="zh-TW" altLang="en-US" dirty="0" smtClean="0"/>
              <a:t>和</a:t>
            </a:r>
            <a:r>
              <a:rPr lang="en-US" altLang="zh-TW" dirty="0" smtClean="0"/>
              <a:t>TFIDF</a:t>
            </a:r>
            <a:r>
              <a:rPr lang="zh-TW" altLang="en-US" dirty="0" smtClean="0"/>
              <a:t>的結果稍微有點差異</a:t>
            </a:r>
            <a:endParaRPr lang="zh-TW" altLang="en-US" dirty="0"/>
          </a:p>
        </p:txBody>
      </p:sp>
    </p:spTree>
    <p:extLst>
      <p:ext uri="{BB962C8B-B14F-4D97-AF65-F5344CB8AC3E}">
        <p14:creationId xmlns:p14="http://schemas.microsoft.com/office/powerpoint/2010/main" val="2368260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用</a:t>
            </a:r>
            <a:r>
              <a:rPr lang="en-US" altLang="zh-TW" dirty="0" smtClean="0"/>
              <a:t>TFIDF</a:t>
            </a:r>
            <a:r>
              <a:rPr lang="zh-TW" altLang="en-US" dirty="0" smtClean="0"/>
              <a:t>像量化後計算的</a:t>
            </a:r>
            <a:r>
              <a:rPr lang="en-US" altLang="zh-TW" dirty="0" smtClean="0"/>
              <a:t>ML</a:t>
            </a:r>
            <a:r>
              <a:rPr lang="zh-TW" altLang="en-US" dirty="0" smtClean="0"/>
              <a:t>準確率</a:t>
            </a:r>
            <a:endParaRPr lang="en-US" altLang="zh-TW" dirty="0" smtClean="0"/>
          </a:p>
          <a:p>
            <a:r>
              <a:rPr lang="zh-TW" altLang="en-US" dirty="0" smtClean="0"/>
              <a:t>貝氏分類器 是</a:t>
            </a:r>
            <a:r>
              <a:rPr lang="en-US" altLang="zh-TW" dirty="0" smtClean="0"/>
              <a:t>0.385</a:t>
            </a:r>
          </a:p>
          <a:p>
            <a:r>
              <a:rPr lang="en-US" altLang="zh-TW" dirty="0" smtClean="0"/>
              <a:t>SVM</a:t>
            </a:r>
            <a:r>
              <a:rPr lang="zh-TW" altLang="en-US" dirty="0" smtClean="0"/>
              <a:t>是</a:t>
            </a:r>
            <a:r>
              <a:rPr lang="en-US" altLang="zh-TW" dirty="0" smtClean="0"/>
              <a:t>0.38</a:t>
            </a:r>
          </a:p>
          <a:p>
            <a:r>
              <a:rPr lang="zh-TW" altLang="en-US" dirty="0" smtClean="0"/>
              <a:t>羅吉斯回歸是</a:t>
            </a:r>
            <a:r>
              <a:rPr lang="en-US" altLang="zh-TW" dirty="0" smtClean="0"/>
              <a:t>0.39</a:t>
            </a:r>
          </a:p>
          <a:p>
            <a:r>
              <a:rPr lang="en-US" altLang="zh-TW" dirty="0" smtClean="0"/>
              <a:t>3</a:t>
            </a:r>
            <a:r>
              <a:rPr lang="zh-TW" altLang="en-US" dirty="0" smtClean="0"/>
              <a:t>個方法的準確度都不高</a:t>
            </a:r>
            <a:endParaRPr lang="zh-TW" altLang="en-US" dirty="0"/>
          </a:p>
        </p:txBody>
      </p:sp>
    </p:spTree>
    <p:extLst>
      <p:ext uri="{BB962C8B-B14F-4D97-AF65-F5344CB8AC3E}">
        <p14:creationId xmlns:p14="http://schemas.microsoft.com/office/powerpoint/2010/main" val="3913568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如果是用次數向量化的話</a:t>
            </a:r>
            <a:endParaRPr lang="en-US" altLang="zh-TW" dirty="0" smtClean="0"/>
          </a:p>
          <a:p>
            <a:r>
              <a:rPr lang="zh-TW" altLang="en-US" dirty="0" smtClean="0"/>
              <a:t>貝是分類器的準確度 </a:t>
            </a:r>
            <a:r>
              <a:rPr lang="en-US" altLang="zh-TW" dirty="0" smtClean="0"/>
              <a:t>0.58</a:t>
            </a:r>
          </a:p>
          <a:p>
            <a:r>
              <a:rPr lang="en-US" altLang="zh-TW" dirty="0" smtClean="0"/>
              <a:t>SVM</a:t>
            </a:r>
            <a:r>
              <a:rPr lang="zh-TW" altLang="en-US" dirty="0" smtClean="0"/>
              <a:t>是</a:t>
            </a:r>
            <a:r>
              <a:rPr lang="en-US" altLang="zh-TW" dirty="0" smtClean="0"/>
              <a:t>0.62</a:t>
            </a:r>
          </a:p>
          <a:p>
            <a:r>
              <a:rPr lang="zh-TW" altLang="en-US" dirty="0" smtClean="0"/>
              <a:t>羅吉斯回歸是</a:t>
            </a:r>
            <a:r>
              <a:rPr lang="en-US" altLang="zh-TW" dirty="0" smtClean="0"/>
              <a:t>0.625</a:t>
            </a:r>
          </a:p>
          <a:p>
            <a:r>
              <a:rPr lang="zh-TW" altLang="en-US" dirty="0" smtClean="0"/>
              <a:t>綜合下來看羅吉斯回歸加上次數向量化的模型的準確率是最高的</a:t>
            </a:r>
            <a:endParaRPr lang="zh-TW" altLang="en-US" dirty="0"/>
          </a:p>
        </p:txBody>
      </p:sp>
    </p:spTree>
    <p:extLst>
      <p:ext uri="{BB962C8B-B14F-4D97-AF65-F5344CB8AC3E}">
        <p14:creationId xmlns:p14="http://schemas.microsoft.com/office/powerpoint/2010/main" val="2893227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測試的部分 作者用了</a:t>
            </a:r>
            <a:r>
              <a:rPr lang="en-US" altLang="zh-TW" dirty="0" smtClean="0"/>
              <a:t>16</a:t>
            </a:r>
            <a:r>
              <a:rPr lang="zh-TW" altLang="en-US" dirty="0" smtClean="0"/>
              <a:t>個句子或一段話 去測試 </a:t>
            </a:r>
            <a:endParaRPr lang="zh-TW" altLang="en-US" dirty="0"/>
          </a:p>
        </p:txBody>
      </p:sp>
    </p:spTree>
    <p:extLst>
      <p:ext uri="{BB962C8B-B14F-4D97-AF65-F5344CB8AC3E}">
        <p14:creationId xmlns:p14="http://schemas.microsoft.com/office/powerpoint/2010/main" val="63946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zh-TW" altLang="en-US" dirty="0" smtClean="0"/>
              <a:t>這個是用</a:t>
            </a:r>
            <a:r>
              <a:rPr lang="zh-TW" altLang="en-US" dirty="0" smtClean="0"/>
              <a:t>準確度最高的羅吉斯回歸去預測的結果 在</a:t>
            </a:r>
            <a:r>
              <a:rPr lang="en-US" altLang="zh-TW" dirty="0" smtClean="0"/>
              <a:t>anger</a:t>
            </a:r>
            <a:r>
              <a:rPr lang="zh-TW" altLang="en-US" dirty="0" smtClean="0"/>
              <a:t>的部分 有可能判成沒有特別的情緒</a:t>
            </a:r>
          </a:p>
          <a:p>
            <a:endParaRPr lang="zh-TW" altLang="en-US" dirty="0"/>
          </a:p>
        </p:txBody>
      </p:sp>
    </p:spTree>
    <p:extLst>
      <p:ext uri="{BB962C8B-B14F-4D97-AF65-F5344CB8AC3E}">
        <p14:creationId xmlns:p14="http://schemas.microsoft.com/office/powerpoint/2010/main" val="1769375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marL="139700" indent="0">
              <a:buNone/>
            </a:pPr>
            <a:r>
              <a:rPr lang="zh-TW" altLang="en-US" b="0" i="0" dirty="0">
                <a:solidFill>
                  <a:srgbClr val="333333"/>
                </a:solidFill>
                <a:effectLst/>
                <a:latin typeface="Helvetica Neue"/>
              </a:rPr>
              <a:t>對於每一個訓練文字，它只考慮每種詞彙在該訓練文字中出現的頻率。</a:t>
            </a:r>
            <a:endParaRPr lang="en-US" altLang="zh-TW" b="0" i="0" dirty="0">
              <a:solidFill>
                <a:srgbClr val="333333"/>
              </a:solidFill>
              <a:effectLst/>
              <a:latin typeface="Helvetica Neue"/>
            </a:endParaRPr>
          </a:p>
          <a:p>
            <a:pPr marL="139700" indent="0">
              <a:buNone/>
            </a:pPr>
            <a:endParaRPr lang="en-US" altLang="zh-TW" b="0" i="0" dirty="0">
              <a:solidFill>
                <a:srgbClr val="333333"/>
              </a:solidFill>
              <a:effectLst/>
              <a:latin typeface="Helvetica Neue"/>
            </a:endParaRPr>
          </a:p>
          <a:p>
            <a:pPr marL="139700" indent="0">
              <a:buNone/>
            </a:pPr>
            <a:r>
              <a:rPr lang="zh-TW" altLang="en-US" b="0" i="0" dirty="0">
                <a:solidFill>
                  <a:srgbClr val="333333"/>
                </a:solidFill>
                <a:effectLst/>
                <a:latin typeface="Helvetica Neue"/>
              </a:rPr>
              <a:t>把單詞出現的次數作為特徵對文本進行特徵值化</a:t>
            </a:r>
            <a:endParaRPr lang="en-US" altLang="zh-TW" b="0" i="0" dirty="0">
              <a:solidFill>
                <a:srgbClr val="333333"/>
              </a:solidFill>
              <a:effectLst/>
              <a:latin typeface="Helvetica Neue"/>
            </a:endParaRPr>
          </a:p>
          <a:p>
            <a:pPr marL="139700" indent="0">
              <a:buNone/>
            </a:pPr>
            <a:endParaRPr lang="en-US" altLang="zh-TW" b="0" i="0" dirty="0">
              <a:solidFill>
                <a:srgbClr val="333333"/>
              </a:solidFill>
              <a:effectLst/>
              <a:latin typeface="Helvetica Neue"/>
            </a:endParaRPr>
          </a:p>
          <a:p>
            <a:pPr marL="139700" indent="0">
              <a:buNone/>
            </a:pPr>
            <a:r>
              <a:rPr lang="en-US" altLang="zh-TW" dirty="0" err="1">
                <a:effectLst/>
              </a:rPr>
              <a:t>ngram_range</a:t>
            </a:r>
            <a:r>
              <a:rPr lang="zh-TW" altLang="en-US" dirty="0">
                <a:effectLst/>
              </a:rPr>
              <a:t>片語切分的長度範圍</a:t>
            </a:r>
            <a:endParaRPr lang="zh-TW" altLang="en-US" dirty="0"/>
          </a:p>
        </p:txBody>
      </p:sp>
    </p:spTree>
    <p:extLst>
      <p:ext uri="{BB962C8B-B14F-4D97-AF65-F5344CB8AC3E}">
        <p14:creationId xmlns:p14="http://schemas.microsoft.com/office/powerpoint/2010/main" val="1271656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a:t>
            </a:r>
            <a:r>
              <a:rPr lang="en-US" altLang="zh-TW" dirty="0" smtClean="0"/>
              <a:t>Deep</a:t>
            </a:r>
            <a:r>
              <a:rPr lang="zh-TW" altLang="en-US" dirty="0" smtClean="0"/>
              <a:t> </a:t>
            </a:r>
            <a:r>
              <a:rPr lang="en-US" altLang="zh-TW" dirty="0" smtClean="0"/>
              <a:t>learning</a:t>
            </a:r>
            <a:r>
              <a:rPr lang="zh-TW" altLang="en-US" dirty="0" smtClean="0"/>
              <a:t>的部分 </a:t>
            </a:r>
            <a:r>
              <a:rPr lang="en-US" altLang="zh-TW" dirty="0" smtClean="0"/>
              <a:t>epochs</a:t>
            </a:r>
            <a:r>
              <a:rPr lang="zh-TW" altLang="en-US" dirty="0" smtClean="0"/>
              <a:t>設為</a:t>
            </a:r>
            <a:r>
              <a:rPr lang="en-US" altLang="zh-TW" dirty="0" smtClean="0"/>
              <a:t>20</a:t>
            </a:r>
            <a:r>
              <a:rPr lang="zh-TW" altLang="en-US" dirty="0" smtClean="0"/>
              <a:t> 準確度大約是</a:t>
            </a:r>
            <a:r>
              <a:rPr lang="en-US" altLang="zh-TW" dirty="0" smtClean="0"/>
              <a:t>0.6127</a:t>
            </a:r>
            <a:endParaRPr lang="zh-TW" altLang="en-US" dirty="0"/>
          </a:p>
        </p:txBody>
      </p:sp>
    </p:spTree>
    <p:extLst>
      <p:ext uri="{BB962C8B-B14F-4D97-AF65-F5344CB8AC3E}">
        <p14:creationId xmlns:p14="http://schemas.microsoft.com/office/powerpoint/2010/main" val="3349339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這是訓練的</a:t>
            </a:r>
            <a:r>
              <a:rPr lang="en-US" altLang="zh-TW" dirty="0" smtClean="0"/>
              <a:t>confusion</a:t>
            </a:r>
            <a:r>
              <a:rPr lang="zh-TW" altLang="en-US" dirty="0" smtClean="0"/>
              <a:t> </a:t>
            </a:r>
            <a:r>
              <a:rPr lang="en-US" altLang="zh-TW" dirty="0" smtClean="0"/>
              <a:t>matrix </a:t>
            </a:r>
            <a:r>
              <a:rPr lang="zh-TW" altLang="en-US" dirty="0" smtClean="0"/>
              <a:t> 在預測難過跟生氣的部分比較準確</a:t>
            </a:r>
            <a:endParaRPr lang="en-US" altLang="zh-TW" dirty="0" smtClean="0"/>
          </a:p>
          <a:p>
            <a:r>
              <a:rPr lang="zh-TW" altLang="en-US" dirty="0" smtClean="0"/>
              <a:t>中立情緒的準確度最低 容易判成難過或是開心</a:t>
            </a:r>
            <a:endParaRPr lang="zh-TW" altLang="en-US" dirty="0"/>
          </a:p>
        </p:txBody>
      </p:sp>
    </p:spTree>
    <p:extLst>
      <p:ext uri="{BB962C8B-B14F-4D97-AF65-F5344CB8AC3E}">
        <p14:creationId xmlns:p14="http://schemas.microsoft.com/office/powerpoint/2010/main" val="1764026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一樣和</a:t>
            </a:r>
            <a:r>
              <a:rPr lang="en-US" altLang="zh-TW" dirty="0" smtClean="0"/>
              <a:t>ML</a:t>
            </a:r>
            <a:r>
              <a:rPr lang="zh-TW" altLang="en-US" dirty="0" smtClean="0"/>
              <a:t>用</a:t>
            </a:r>
            <a:r>
              <a:rPr lang="en-US" altLang="zh-TW" dirty="0" smtClean="0"/>
              <a:t>16</a:t>
            </a:r>
            <a:r>
              <a:rPr lang="zh-TW" altLang="en-US" dirty="0" smtClean="0"/>
              <a:t>個推特的文字去做測試 它的結果會長得像這樣 在句子底下寫出預測的結果</a:t>
            </a:r>
            <a:endParaRPr lang="zh-TW" altLang="en-US" dirty="0"/>
          </a:p>
        </p:txBody>
      </p:sp>
    </p:spTree>
    <p:extLst>
      <p:ext uri="{BB962C8B-B14F-4D97-AF65-F5344CB8AC3E}">
        <p14:creationId xmlns:p14="http://schemas.microsoft.com/office/powerpoint/2010/main" val="610549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那在</a:t>
            </a:r>
            <a:r>
              <a:rPr lang="en-US" altLang="zh-TW" dirty="0" smtClean="0"/>
              <a:t>DL</a:t>
            </a:r>
            <a:r>
              <a:rPr lang="zh-TW" altLang="en-US" dirty="0" smtClean="0"/>
              <a:t>的測試 在中立情緒可能會判斷成開心 生氣可能會判斷成中立或是難過</a:t>
            </a:r>
            <a:endParaRPr lang="zh-TW" altLang="en-US" dirty="0"/>
          </a:p>
        </p:txBody>
      </p:sp>
    </p:spTree>
    <p:extLst>
      <p:ext uri="{BB962C8B-B14F-4D97-AF65-F5344CB8AC3E}">
        <p14:creationId xmlns:p14="http://schemas.microsoft.com/office/powerpoint/2010/main" val="224043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b="0" i="0" dirty="0">
                    <a:solidFill>
                      <a:srgbClr val="333333"/>
                    </a:solidFill>
                    <a:effectLst/>
                    <a:latin typeface="Helvetica Neue"/>
                  </a:rPr>
                  <a:t>TF-IDF</a:t>
                </a:r>
                <a:r>
                  <a:rPr lang="zh-TW" altLang="en-US" b="0" i="0" dirty="0">
                    <a:solidFill>
                      <a:srgbClr val="333333"/>
                    </a:solidFill>
                    <a:effectLst/>
                    <a:latin typeface="Helvetica Neue"/>
                  </a:rPr>
                  <a:t>的主要思想：如果某個詞或短語在一篇文章中出現的概率較高，並且在其他文章中很少出現，則認為此詞或者短語具有很好的類別區分能力，適合用來分類</a:t>
                </a:r>
                <a:endParaRPr lang="en-US" altLang="zh-TW" sz="1100" i="0" dirty="0">
                  <a:solidFill>
                    <a:schemeClr val="tx1"/>
                  </a:solidFill>
                  <a:effectLst/>
                  <a:latin typeface="+mj-lt"/>
                </a:endParaRP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sz="1100" i="0" dirty="0">
                  <a:solidFill>
                    <a:schemeClr val="tx1"/>
                  </a:solidFill>
                  <a:effectLst/>
                  <a:latin typeface="+mj-lt"/>
                </a:endParaRP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sz="1100" i="0" dirty="0">
                    <a:solidFill>
                      <a:schemeClr val="tx1"/>
                    </a:solidFill>
                    <a:effectLst/>
                    <a:latin typeface="+mj-lt"/>
                  </a:rPr>
                  <a:t>term frequency-inverse document frequency vectorizer(TF-IDF vectorizer)</a:t>
                </a:r>
                <a:endParaRPr lang="en-US" altLang="zh-TW" b="0" i="0" dirty="0">
                  <a:solidFill>
                    <a:srgbClr val="303233"/>
                  </a:solidFill>
                  <a:effectLst/>
                  <a:latin typeface="Lato" panose="020F0502020204030203" pitchFamily="34" charset="0"/>
                </a:endParaRPr>
              </a:p>
              <a:p>
                <a:pPr marL="139700" indent="0">
                  <a:buNone/>
                </a:pPr>
                <a:r>
                  <a:rPr lang="zh-TW" altLang="en-US" b="0" i="0" dirty="0">
                    <a:solidFill>
                      <a:srgbClr val="303233"/>
                    </a:solidFill>
                    <a:effectLst/>
                    <a:latin typeface="Lato" panose="020F0502020204030203" pitchFamily="34" charset="0"/>
                  </a:rPr>
                  <a:t>將文字轉換為向量的方式</a:t>
                </a:r>
                <a:endParaRPr lang="en-US" altLang="zh-TW" b="0" i="0" dirty="0">
                  <a:solidFill>
                    <a:srgbClr val="303233"/>
                  </a:solidFill>
                  <a:effectLst/>
                  <a:latin typeface="Lato" panose="020F0502020204030203" pitchFamily="34" charset="0"/>
                </a:endParaRPr>
              </a:p>
              <a:p>
                <a:pPr marL="139700" indent="0">
                  <a:buNone/>
                </a:pPr>
                <a:endParaRPr lang="en-US" altLang="zh-TW" b="0" i="0" dirty="0">
                  <a:solidFill>
                    <a:srgbClr val="303233"/>
                  </a:solidFill>
                  <a:effectLst/>
                  <a:latin typeface="Lato" panose="020F0502020204030203" pitchFamily="34" charset="0"/>
                </a:endParaRPr>
              </a:p>
              <a:p>
                <a:pPr marL="139700" indent="0">
                  <a:buNone/>
                </a:pPr>
                <a:r>
                  <a:rPr lang="en-US" altLang="zh-TW" b="0" i="0" dirty="0">
                    <a:solidFill>
                      <a:srgbClr val="303233"/>
                    </a:solidFill>
                    <a:effectLst/>
                    <a:latin typeface="Lato" panose="020F0502020204030203" pitchFamily="34" charset="0"/>
                  </a:rPr>
                  <a:t>TF</a:t>
                </a:r>
                <a:r>
                  <a:rPr lang="zh-TW" altLang="en-US" b="0" i="0" dirty="0">
                    <a:solidFill>
                      <a:srgbClr val="303233"/>
                    </a:solidFill>
                    <a:effectLst/>
                    <a:latin typeface="Lato" panose="020F0502020204030203" pitchFamily="34" charset="0"/>
                  </a:rPr>
                  <a:t>：</a:t>
                </a:r>
                <a:r>
                  <a:rPr lang="zh-TW" altLang="en-US" b="0" i="1" dirty="0">
                    <a:solidFill>
                      <a:srgbClr val="303233"/>
                    </a:solidFill>
                    <a:effectLst/>
                    <a:latin typeface="Lato" panose="020F0502020204030203" pitchFamily="34" charset="0"/>
                  </a:rPr>
                  <a:t>特定單字在文件出現次數</a:t>
                </a:r>
                <a:r>
                  <a:rPr lang="en-US" altLang="zh-TW" b="0" i="1" dirty="0">
                    <a:solidFill>
                      <a:srgbClr val="303233"/>
                    </a:solidFill>
                    <a:effectLst/>
                    <a:latin typeface="Lato" panose="020F0502020204030203" pitchFamily="34" charset="0"/>
                  </a:rPr>
                  <a:t>/</a:t>
                </a:r>
                <a:r>
                  <a:rPr lang="zh-TW" altLang="en-US" b="0" i="1" dirty="0">
                    <a:solidFill>
                      <a:srgbClr val="303233"/>
                    </a:solidFill>
                    <a:effectLst/>
                    <a:latin typeface="Lato" panose="020F0502020204030203" pitchFamily="34" charset="0"/>
                  </a:rPr>
                  <a:t>文件總次數</a:t>
                </a:r>
                <a:endParaRPr lang="en-US" altLang="zh-TW" b="0" i="1" dirty="0">
                  <a:solidFill>
                    <a:srgbClr val="303233"/>
                  </a:solidFill>
                  <a:effectLst/>
                  <a:latin typeface="Lato" panose="020F0502020204030203" pitchFamily="34" charset="0"/>
                </a:endParaRPr>
              </a:p>
              <a:p>
                <a:pPr marL="139700" indent="0">
                  <a:buNone/>
                </a:pPr>
                <a:r>
                  <a:rPr lang="zh-TW" altLang="en-US" dirty="0"/>
                  <a:t>但</a:t>
                </a:r>
                <a:r>
                  <a:rPr lang="en-US" altLang="zh-TW" dirty="0"/>
                  <a:t>TF</a:t>
                </a:r>
                <a:r>
                  <a:rPr lang="zh-TW" altLang="en-US" dirty="0"/>
                  <a:t>可能讓</a:t>
                </a:r>
                <a:r>
                  <a:rPr lang="zh-TW" altLang="en-US" b="0" i="0" dirty="0">
                    <a:solidFill>
                      <a:srgbClr val="303233"/>
                    </a:solidFill>
                    <a:effectLst/>
                    <a:latin typeface="Lato" panose="020F0502020204030203" pitchFamily="34" charset="0"/>
                  </a:rPr>
                  <a:t>一些定冠詞，或是常用單字，像是</a:t>
                </a:r>
                <a:r>
                  <a:rPr lang="en-US" altLang="zh-TW" b="0" i="0" dirty="0">
                    <a:solidFill>
                      <a:srgbClr val="303233"/>
                    </a:solidFill>
                    <a:effectLst/>
                    <a:latin typeface="Lato" panose="020F0502020204030203" pitchFamily="34" charset="0"/>
                  </a:rPr>
                  <a:t>a, an, the, and, or </a:t>
                </a:r>
                <a:r>
                  <a:rPr lang="zh-TW" altLang="en-US" b="0" i="0" dirty="0">
                    <a:solidFill>
                      <a:srgbClr val="303233"/>
                    </a:solidFill>
                    <a:effectLst/>
                    <a:latin typeface="Lato" panose="020F0502020204030203" pitchFamily="34" charset="0"/>
                  </a:rPr>
                  <a:t>等等，得到很高的分數，所以用</a:t>
                </a:r>
                <a:r>
                  <a:rPr lang="en-US" altLang="zh-TW" b="0" i="0" dirty="0">
                    <a:solidFill>
                      <a:srgbClr val="303233"/>
                    </a:solidFill>
                    <a:effectLst/>
                    <a:latin typeface="Lato" panose="020F0502020204030203" pitchFamily="34" charset="0"/>
                  </a:rPr>
                  <a:t>IDF</a:t>
                </a:r>
                <a:r>
                  <a:rPr lang="zh-TW" altLang="en-US" b="0" i="0" dirty="0">
                    <a:solidFill>
                      <a:srgbClr val="303233"/>
                    </a:solidFill>
                    <a:effectLst/>
                    <a:latin typeface="Lato" panose="020F0502020204030203" pitchFamily="34" charset="0"/>
                  </a:rPr>
                  <a:t>。</a:t>
                </a:r>
                <a:endParaRPr lang="en-US" altLang="zh-TW" b="0" i="0" dirty="0">
                  <a:solidFill>
                    <a:srgbClr val="303233"/>
                  </a:solidFill>
                  <a:effectLst/>
                  <a:latin typeface="Lato" panose="020F0502020204030203" pitchFamily="34" charset="0"/>
                </a:endParaRPr>
              </a:p>
              <a:p>
                <a:pPr marL="139700" indent="0">
                  <a:buNone/>
                </a:pPr>
                <a:endParaRPr lang="en-US" altLang="zh-TW" b="0" i="0" dirty="0">
                  <a:solidFill>
                    <a:srgbClr val="303233"/>
                  </a:solidFill>
                  <a:effectLst/>
                  <a:latin typeface="Lato" panose="020F0502020204030203" pitchFamily="34" charset="0"/>
                </a:endParaRPr>
              </a:p>
              <a:p>
                <a:pPr marL="139700" indent="0">
                  <a:buNone/>
                </a:pPr>
                <a14:m>
                  <m:oMath xmlns:m="http://schemas.openxmlformats.org/officeDocument/2006/math">
                    <m:sSub>
                      <m:sSubPr>
                        <m:ctrlPr>
                          <a:rPr lang="en-US" altLang="zh-TW" sz="1100" i="1" smtClean="0">
                            <a:solidFill>
                              <a:schemeClr val="tx1"/>
                            </a:solidFill>
                            <a:latin typeface="Cambria Math" panose="02040503050406030204" pitchFamily="18" charset="0"/>
                          </a:rPr>
                        </m:ctrlPr>
                      </m:sSubPr>
                      <m:e>
                        <m:r>
                          <a:rPr lang="en-US" altLang="zh-TW" sz="1100" b="0" i="1" smtClean="0">
                            <a:solidFill>
                              <a:schemeClr val="tx1"/>
                            </a:solidFill>
                            <a:latin typeface="Cambria Math" panose="02040503050406030204" pitchFamily="18" charset="0"/>
                          </a:rPr>
                          <m:t>𝑛</m:t>
                        </m:r>
                      </m:e>
                      <m:sub>
                        <m:r>
                          <a:rPr lang="en-US" altLang="zh-TW" sz="1100" b="0" i="1" smtClean="0">
                            <a:solidFill>
                              <a:schemeClr val="tx1"/>
                            </a:solidFill>
                            <a:latin typeface="Cambria Math" panose="02040503050406030204" pitchFamily="18" charset="0"/>
                          </a:rPr>
                          <m:t>𝑑</m:t>
                        </m:r>
                      </m:sub>
                    </m:sSub>
                  </m:oMath>
                </a14:m>
                <a:r>
                  <a:rPr lang="en-US" altLang="zh-TW" dirty="0"/>
                  <a:t>: </a:t>
                </a:r>
                <a:r>
                  <a:rPr lang="zh-TW" altLang="en-US" dirty="0"/>
                  <a:t>訓練集的文件數量</a:t>
                </a:r>
                <a:endParaRPr lang="en-US" altLang="zh-TW" dirty="0"/>
              </a:p>
              <a:p>
                <a:pPr marL="139700" indent="0">
                  <a:buNone/>
                </a:pPr>
                <a14:m>
                  <m:oMath xmlns:m="http://schemas.openxmlformats.org/officeDocument/2006/math">
                    <m:r>
                      <a:rPr lang="en-US" altLang="zh-TW" sz="1100" b="0" i="1" smtClean="0">
                        <a:solidFill>
                          <a:schemeClr val="tx1"/>
                        </a:solidFill>
                        <a:latin typeface="Cambria Math" panose="02040503050406030204" pitchFamily="18" charset="0"/>
                      </a:rPr>
                      <m:t>𝑑𝑓</m:t>
                    </m:r>
                    <m:d>
                      <m:dPr>
                        <m:ctrlPr>
                          <a:rPr lang="en-US" altLang="zh-TW" sz="1100" b="0" i="1" smtClean="0">
                            <a:solidFill>
                              <a:schemeClr val="tx1"/>
                            </a:solidFill>
                            <a:latin typeface="Cambria Math" panose="02040503050406030204" pitchFamily="18" charset="0"/>
                          </a:rPr>
                        </m:ctrlPr>
                      </m:dPr>
                      <m:e>
                        <m:r>
                          <a:rPr lang="en-US" altLang="zh-TW" sz="1100" b="0" i="1" smtClean="0">
                            <a:solidFill>
                              <a:schemeClr val="tx1"/>
                            </a:solidFill>
                            <a:latin typeface="Cambria Math" panose="02040503050406030204" pitchFamily="18" charset="0"/>
                          </a:rPr>
                          <m:t>𝑑</m:t>
                        </m:r>
                        <m:r>
                          <a:rPr lang="en-US" altLang="zh-TW" sz="1100" b="0" i="1" smtClean="0">
                            <a:solidFill>
                              <a:schemeClr val="tx1"/>
                            </a:solidFill>
                            <a:latin typeface="Cambria Math" panose="02040503050406030204" pitchFamily="18" charset="0"/>
                          </a:rPr>
                          <m:t>,</m:t>
                        </m:r>
                        <m:r>
                          <a:rPr lang="en-US" altLang="zh-TW" sz="1100" b="0" i="1" smtClean="0">
                            <a:solidFill>
                              <a:schemeClr val="tx1"/>
                            </a:solidFill>
                            <a:latin typeface="Cambria Math" panose="02040503050406030204" pitchFamily="18" charset="0"/>
                          </a:rPr>
                          <m:t>𝑡</m:t>
                        </m:r>
                      </m:e>
                    </m:d>
                  </m:oMath>
                </a14:m>
                <a:r>
                  <a:rPr lang="zh-TW" altLang="en-US" dirty="0"/>
                  <a:t>：包含單字</a:t>
                </a:r>
                <a:r>
                  <a:rPr lang="en-US" altLang="zh-TW" dirty="0"/>
                  <a:t>t</a:t>
                </a:r>
                <a:r>
                  <a:rPr lang="zh-TW" altLang="en-US" dirty="0"/>
                  <a:t>的文件數量</a:t>
                </a:r>
                <a:r>
                  <a:rPr lang="en-US" altLang="zh-TW" dirty="0"/>
                  <a:t/>
                </a:r>
                <a:br>
                  <a:rPr lang="en-US" altLang="zh-TW" dirty="0"/>
                </a:br>
                <a:endParaRPr lang="en-US" altLang="zh-TW" dirty="0"/>
              </a:p>
              <a:p>
                <a:pPr marL="139700" indent="0">
                  <a:buNone/>
                </a:pPr>
                <a:r>
                  <a:rPr lang="en-US" altLang="zh-TW" b="0" i="0" dirty="0">
                    <a:solidFill>
                      <a:srgbClr val="303233"/>
                    </a:solidFill>
                    <a:effectLst/>
                    <a:latin typeface="Lato" panose="020F0502020204030203" pitchFamily="34" charset="0"/>
                  </a:rPr>
                  <a:t>IDF</a:t>
                </a:r>
                <a:r>
                  <a:rPr lang="zh-TW" altLang="en-US" b="0" i="0" dirty="0">
                    <a:solidFill>
                      <a:srgbClr val="303233"/>
                    </a:solidFill>
                    <a:effectLst/>
                    <a:latin typeface="Lato" panose="020F0502020204030203" pitchFamily="34" charset="0"/>
                  </a:rPr>
                  <a:t>會去計算一個字出現在文件的頻率倒數，這表示出現頻率越高，出現在越多文件之中，但是得分會越低，所以可以降低定冠詞的分數。</a:t>
                </a:r>
                <a:endParaRPr lang="en-US" altLang="zh-TW" b="0" i="0" dirty="0">
                  <a:solidFill>
                    <a:srgbClr val="303233"/>
                  </a:solidFill>
                  <a:effectLst/>
                  <a:latin typeface="Lato" panose="020F0502020204030203" pitchFamily="34" charset="0"/>
                </a:endParaRPr>
              </a:p>
              <a:p>
                <a:pPr marL="139700" indent="0">
                  <a:buNone/>
                </a:pPr>
                <a:endParaRPr lang="en-US" altLang="zh-TW" b="0" i="0" dirty="0">
                  <a:solidFill>
                    <a:srgbClr val="303233"/>
                  </a:solidFill>
                  <a:effectLst/>
                  <a:latin typeface="Lato" panose="020F0502020204030203" pitchFamily="34" charset="0"/>
                </a:endParaRPr>
              </a:p>
              <a:p>
                <a:pPr marL="139700" indent="0">
                  <a:buNone/>
                </a:pPr>
                <a:r>
                  <a:rPr lang="zh-TW" altLang="en-US" b="0" i="0" dirty="0">
                    <a:solidFill>
                      <a:srgbClr val="303233"/>
                    </a:solidFill>
                    <a:effectLst/>
                    <a:latin typeface="Lato" panose="020F0502020204030203" pitchFamily="34" charset="0"/>
                  </a:rPr>
                  <a:t>再透過</a:t>
                </a:r>
                <a:r>
                  <a:rPr lang="en-US" altLang="zh-TW" b="0" i="0" dirty="0">
                    <a:solidFill>
                      <a:srgbClr val="303233"/>
                    </a:solidFill>
                    <a:effectLst/>
                    <a:latin typeface="Lato" panose="020F0502020204030203" pitchFamily="34" charset="0"/>
                  </a:rPr>
                  <a:t>TF</a:t>
                </a:r>
                <a:r>
                  <a:rPr lang="zh-TW" altLang="en-US" b="0" i="0" dirty="0">
                    <a:solidFill>
                      <a:srgbClr val="303233"/>
                    </a:solidFill>
                    <a:effectLst/>
                    <a:latin typeface="Lato" panose="020F0502020204030203" pitchFamily="34" charset="0"/>
                  </a:rPr>
                  <a:t>和</a:t>
                </a:r>
                <a:r>
                  <a:rPr lang="en-US" altLang="zh-TW" b="0" i="0" dirty="0">
                    <a:solidFill>
                      <a:srgbClr val="303233"/>
                    </a:solidFill>
                    <a:effectLst/>
                    <a:latin typeface="Lato" panose="020F0502020204030203" pitchFamily="34" charset="0"/>
                  </a:rPr>
                  <a:t>IDF</a:t>
                </a:r>
                <a:r>
                  <a:rPr lang="zh-TW" altLang="en-US" b="0" i="0" dirty="0">
                    <a:solidFill>
                      <a:srgbClr val="303233"/>
                    </a:solidFill>
                    <a:effectLst/>
                    <a:latin typeface="Lato" panose="020F0502020204030203" pitchFamily="34" charset="0"/>
                  </a:rPr>
                  <a:t>相乘</a:t>
                </a:r>
                <a:r>
                  <a:rPr lang="en-US" altLang="zh-TW" b="0" i="0" dirty="0">
                    <a:solidFill>
                      <a:srgbClr val="303233"/>
                    </a:solidFill>
                    <a:effectLst/>
                    <a:latin typeface="Lato" panose="020F0502020204030203" pitchFamily="34" charset="0"/>
                  </a:rPr>
                  <a:t>(</a:t>
                </a:r>
                <a:r>
                  <a:rPr lang="en-US" altLang="zh-TW" b="0" i="0" dirty="0" err="1">
                    <a:solidFill>
                      <a:srgbClr val="303233"/>
                    </a:solidFill>
                    <a:effectLst/>
                    <a:latin typeface="Lato" panose="020F0502020204030203" pitchFamily="34" charset="0"/>
                  </a:rPr>
                  <a:t>TFxIDF</a:t>
                </a:r>
                <a:r>
                  <a:rPr lang="en-US" altLang="zh-TW" b="0" i="0" dirty="0">
                    <a:solidFill>
                      <a:srgbClr val="303233"/>
                    </a:solidFill>
                    <a:effectLst/>
                    <a:latin typeface="Lato" panose="020F0502020204030203" pitchFamily="34" charset="0"/>
                  </a:rPr>
                  <a:t>)</a:t>
                </a:r>
                <a:r>
                  <a:rPr lang="zh-TW" altLang="en-US" b="0" i="0" dirty="0">
                    <a:solidFill>
                      <a:srgbClr val="303233"/>
                    </a:solidFill>
                    <a:effectLst/>
                    <a:latin typeface="Lato" panose="020F0502020204030203" pitchFamily="34" charset="0"/>
                  </a:rPr>
                  <a:t>，得到的綜合分數</a:t>
                </a:r>
                <a:endParaRPr lang="en-US" altLang="zh-TW" dirty="0"/>
              </a:p>
              <a:p>
                <a:pPr marL="139700" indent="0">
                  <a:buNone/>
                </a:pPr>
                <a:r>
                  <a:rPr lang="en-US" altLang="zh-TW" dirty="0"/>
                  <a:t>(</a:t>
                </a:r>
                <a:r>
                  <a:rPr lang="zh-TW" altLang="en-US" dirty="0"/>
                  <a:t>某一特定文件內的高詞語頻率，以及該詞語在整個文件集合中的低文件頻率，可以產生出高權重的</a:t>
                </a:r>
                <a:r>
                  <a:rPr lang="en-US" altLang="zh-TW" dirty="0"/>
                  <a:t>TF-IDF</a:t>
                </a:r>
                <a:r>
                  <a:rPr lang="zh-TW" altLang="en-US" dirty="0"/>
                  <a:t>。因此，</a:t>
                </a:r>
                <a:r>
                  <a:rPr lang="en-US" altLang="zh-TW" dirty="0"/>
                  <a:t>TF-IDF</a:t>
                </a:r>
                <a:r>
                  <a:rPr lang="zh-TW" altLang="en-US" dirty="0"/>
                  <a:t>傾向於過濾掉常見的詞語，保留重要的詞語。</a:t>
                </a:r>
                <a:r>
                  <a:rPr lang="en-US" altLang="zh-TW" dirty="0"/>
                  <a:t>)</a:t>
                </a:r>
                <a:endParaRPr lang="zh-TW" altLang="en-US" dirty="0"/>
              </a:p>
            </p:txBody>
          </p:sp>
        </mc:Choice>
        <mc:Fallback xmlns="">
          <p:sp>
            <p:nvSpPr>
              <p:cNvPr id="3" name="備忘稿版面配置區 2"/>
              <p:cNvSpPr>
                <a:spLocks noGrp="1"/>
              </p:cNvSpPr>
              <p:nvPr>
                <p:ph type="body" idx="1"/>
              </p:nvPr>
            </p:nvSpPr>
            <p:spPr/>
            <p:txBody>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b="0" i="0" dirty="0">
                    <a:solidFill>
                      <a:srgbClr val="333333"/>
                    </a:solidFill>
                    <a:effectLst/>
                    <a:latin typeface="Helvetica Neue"/>
                  </a:rPr>
                  <a:t>TF-IDF</a:t>
                </a:r>
                <a:r>
                  <a:rPr lang="zh-TW" altLang="en-US" b="0" i="0" dirty="0">
                    <a:solidFill>
                      <a:srgbClr val="333333"/>
                    </a:solidFill>
                    <a:effectLst/>
                    <a:latin typeface="Helvetica Neue"/>
                  </a:rPr>
                  <a:t>的主要思想：如果某個詞或短語在一篇文章中出現的概率較高，並且在其他文章中很少出現，則認為此詞或者短語具有很好的類別區分能力，適合用來分類</a:t>
                </a:r>
                <a:endParaRPr lang="en-US" altLang="zh-TW" sz="1100" i="0" dirty="0">
                  <a:solidFill>
                    <a:schemeClr val="tx1"/>
                  </a:solidFill>
                  <a:effectLst/>
                  <a:latin typeface="+mj-lt"/>
                </a:endParaRP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sz="1100" i="0" dirty="0">
                  <a:solidFill>
                    <a:schemeClr val="tx1"/>
                  </a:solidFill>
                  <a:effectLst/>
                  <a:latin typeface="+mj-lt"/>
                </a:endParaRP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sz="1100" i="0" dirty="0">
                    <a:solidFill>
                      <a:schemeClr val="tx1"/>
                    </a:solidFill>
                    <a:effectLst/>
                    <a:latin typeface="+mj-lt"/>
                  </a:rPr>
                  <a:t>term frequency-inverse document frequency vectorizer(TF-IDF vectorizer)</a:t>
                </a:r>
                <a:endParaRPr lang="en-US" altLang="zh-TW" b="0" i="0" dirty="0">
                  <a:solidFill>
                    <a:srgbClr val="303233"/>
                  </a:solidFill>
                  <a:effectLst/>
                  <a:latin typeface="Lato" panose="020F0502020204030203" pitchFamily="34" charset="0"/>
                </a:endParaRPr>
              </a:p>
              <a:p>
                <a:pPr marL="139700" indent="0">
                  <a:buNone/>
                </a:pPr>
                <a:r>
                  <a:rPr lang="zh-TW" altLang="en-US" b="0" i="0" dirty="0">
                    <a:solidFill>
                      <a:srgbClr val="303233"/>
                    </a:solidFill>
                    <a:effectLst/>
                    <a:latin typeface="Lato" panose="020F0502020204030203" pitchFamily="34" charset="0"/>
                  </a:rPr>
                  <a:t>將文字轉換為向量的方式</a:t>
                </a:r>
                <a:endParaRPr lang="en-US" altLang="zh-TW" b="0" i="0" dirty="0">
                  <a:solidFill>
                    <a:srgbClr val="303233"/>
                  </a:solidFill>
                  <a:effectLst/>
                  <a:latin typeface="Lato" panose="020F0502020204030203" pitchFamily="34" charset="0"/>
                </a:endParaRPr>
              </a:p>
              <a:p>
                <a:pPr marL="139700" indent="0">
                  <a:buNone/>
                </a:pPr>
                <a:endParaRPr lang="en-US" altLang="zh-TW" b="0" i="0" dirty="0">
                  <a:solidFill>
                    <a:srgbClr val="303233"/>
                  </a:solidFill>
                  <a:effectLst/>
                  <a:latin typeface="Lato" panose="020F0502020204030203" pitchFamily="34" charset="0"/>
                </a:endParaRPr>
              </a:p>
              <a:p>
                <a:pPr marL="139700" indent="0">
                  <a:buNone/>
                </a:pPr>
                <a:r>
                  <a:rPr lang="en-US" altLang="zh-TW" b="0" i="0" dirty="0">
                    <a:solidFill>
                      <a:srgbClr val="303233"/>
                    </a:solidFill>
                    <a:effectLst/>
                    <a:latin typeface="Lato" panose="020F0502020204030203" pitchFamily="34" charset="0"/>
                  </a:rPr>
                  <a:t>TF</a:t>
                </a:r>
                <a:r>
                  <a:rPr lang="zh-TW" altLang="en-US" b="0" i="0" dirty="0">
                    <a:solidFill>
                      <a:srgbClr val="303233"/>
                    </a:solidFill>
                    <a:effectLst/>
                    <a:latin typeface="Lato" panose="020F0502020204030203" pitchFamily="34" charset="0"/>
                  </a:rPr>
                  <a:t>：</a:t>
                </a:r>
                <a:r>
                  <a:rPr lang="zh-TW" altLang="en-US" b="0" i="1" dirty="0">
                    <a:solidFill>
                      <a:srgbClr val="303233"/>
                    </a:solidFill>
                    <a:effectLst/>
                    <a:latin typeface="Lato" panose="020F0502020204030203" pitchFamily="34" charset="0"/>
                  </a:rPr>
                  <a:t>特定單字在文件出現次數</a:t>
                </a:r>
                <a:r>
                  <a:rPr lang="en-US" altLang="zh-TW" b="0" i="1" dirty="0">
                    <a:solidFill>
                      <a:srgbClr val="303233"/>
                    </a:solidFill>
                    <a:effectLst/>
                    <a:latin typeface="Lato" panose="020F0502020204030203" pitchFamily="34" charset="0"/>
                  </a:rPr>
                  <a:t>/</a:t>
                </a:r>
                <a:r>
                  <a:rPr lang="zh-TW" altLang="en-US" b="0" i="1" dirty="0">
                    <a:solidFill>
                      <a:srgbClr val="303233"/>
                    </a:solidFill>
                    <a:effectLst/>
                    <a:latin typeface="Lato" panose="020F0502020204030203" pitchFamily="34" charset="0"/>
                  </a:rPr>
                  <a:t>文件總次數</a:t>
                </a:r>
                <a:endParaRPr lang="en-US" altLang="zh-TW" b="0" i="1" dirty="0">
                  <a:solidFill>
                    <a:srgbClr val="303233"/>
                  </a:solidFill>
                  <a:effectLst/>
                  <a:latin typeface="Lato" panose="020F0502020204030203" pitchFamily="34" charset="0"/>
                </a:endParaRPr>
              </a:p>
              <a:p>
                <a:pPr marL="139700" indent="0">
                  <a:buNone/>
                </a:pPr>
                <a:r>
                  <a:rPr lang="zh-TW" altLang="en-US" dirty="0"/>
                  <a:t>但</a:t>
                </a:r>
                <a:r>
                  <a:rPr lang="en-US" altLang="zh-TW" dirty="0"/>
                  <a:t>TF</a:t>
                </a:r>
                <a:r>
                  <a:rPr lang="zh-TW" altLang="en-US" dirty="0"/>
                  <a:t>可能讓</a:t>
                </a:r>
                <a:r>
                  <a:rPr lang="zh-TW" altLang="en-US" b="0" i="0" dirty="0">
                    <a:solidFill>
                      <a:srgbClr val="303233"/>
                    </a:solidFill>
                    <a:effectLst/>
                    <a:latin typeface="Lato" panose="020F0502020204030203" pitchFamily="34" charset="0"/>
                  </a:rPr>
                  <a:t>一些定冠詞，或是常用單字，像是</a:t>
                </a:r>
                <a:r>
                  <a:rPr lang="en-US" altLang="zh-TW" b="0" i="0" dirty="0">
                    <a:solidFill>
                      <a:srgbClr val="303233"/>
                    </a:solidFill>
                    <a:effectLst/>
                    <a:latin typeface="Lato" panose="020F0502020204030203" pitchFamily="34" charset="0"/>
                  </a:rPr>
                  <a:t>a, an, the, and, or </a:t>
                </a:r>
                <a:r>
                  <a:rPr lang="zh-TW" altLang="en-US" b="0" i="0" dirty="0">
                    <a:solidFill>
                      <a:srgbClr val="303233"/>
                    </a:solidFill>
                    <a:effectLst/>
                    <a:latin typeface="Lato" panose="020F0502020204030203" pitchFamily="34" charset="0"/>
                  </a:rPr>
                  <a:t>等等，得到很高的分數，所以用</a:t>
                </a:r>
                <a:r>
                  <a:rPr lang="en-US" altLang="zh-TW" b="0" i="0" dirty="0">
                    <a:solidFill>
                      <a:srgbClr val="303233"/>
                    </a:solidFill>
                    <a:effectLst/>
                    <a:latin typeface="Lato" panose="020F0502020204030203" pitchFamily="34" charset="0"/>
                  </a:rPr>
                  <a:t>IDF</a:t>
                </a:r>
                <a:r>
                  <a:rPr lang="zh-TW" altLang="en-US" b="0" i="0" dirty="0">
                    <a:solidFill>
                      <a:srgbClr val="303233"/>
                    </a:solidFill>
                    <a:effectLst/>
                    <a:latin typeface="Lato" panose="020F0502020204030203" pitchFamily="34" charset="0"/>
                  </a:rPr>
                  <a:t>。</a:t>
                </a:r>
                <a:endParaRPr lang="en-US" altLang="zh-TW" b="0" i="0" dirty="0">
                  <a:solidFill>
                    <a:srgbClr val="303233"/>
                  </a:solidFill>
                  <a:effectLst/>
                  <a:latin typeface="Lato" panose="020F0502020204030203" pitchFamily="34" charset="0"/>
                </a:endParaRPr>
              </a:p>
              <a:p>
                <a:pPr marL="139700" indent="0">
                  <a:buNone/>
                </a:pPr>
                <a:endParaRPr lang="en-US" altLang="zh-TW" b="0" i="0" dirty="0">
                  <a:solidFill>
                    <a:srgbClr val="303233"/>
                  </a:solidFill>
                  <a:effectLst/>
                  <a:latin typeface="Lato" panose="020F0502020204030203" pitchFamily="34" charset="0"/>
                </a:endParaRPr>
              </a:p>
              <a:p>
                <a:pPr marL="139700" indent="0">
                  <a:buNone/>
                </a:pPr>
                <a:r>
                  <a:rPr lang="en-US" altLang="zh-TW" sz="1100" b="0" i="0">
                    <a:solidFill>
                      <a:schemeClr val="tx1"/>
                    </a:solidFill>
                    <a:latin typeface="Cambria Math" panose="02040503050406030204" pitchFamily="18" charset="0"/>
                  </a:rPr>
                  <a:t>𝑛_𝑑</a:t>
                </a:r>
                <a:r>
                  <a:rPr lang="en-US" altLang="zh-TW" dirty="0"/>
                  <a:t>: </a:t>
                </a:r>
                <a:r>
                  <a:rPr lang="zh-TW" altLang="en-US" dirty="0"/>
                  <a:t>訓練集的文件數量</a:t>
                </a:r>
                <a:endParaRPr lang="en-US" altLang="zh-TW" dirty="0"/>
              </a:p>
              <a:p>
                <a:pPr marL="139700" indent="0">
                  <a:buNone/>
                </a:pPr>
                <a:r>
                  <a:rPr lang="en-US" altLang="zh-TW" sz="1100" b="0" i="0">
                    <a:solidFill>
                      <a:schemeClr val="tx1"/>
                    </a:solidFill>
                    <a:latin typeface="Cambria Math" panose="02040503050406030204" pitchFamily="18" charset="0"/>
                  </a:rPr>
                  <a:t>𝑑𝑓(𝑑,𝑡)</a:t>
                </a:r>
                <a:r>
                  <a:rPr lang="zh-TW" altLang="en-US" dirty="0"/>
                  <a:t>：包含單字</a:t>
                </a:r>
                <a:r>
                  <a:rPr lang="en-US" altLang="zh-TW" dirty="0"/>
                  <a:t>t</a:t>
                </a:r>
                <a:r>
                  <a:rPr lang="zh-TW" altLang="en-US" dirty="0"/>
                  <a:t>的文件數量</a:t>
                </a:r>
                <a:br>
                  <a:rPr lang="en-US" altLang="zh-TW" dirty="0"/>
                </a:br>
                <a:endParaRPr lang="en-US" altLang="zh-TW" dirty="0"/>
              </a:p>
              <a:p>
                <a:pPr marL="139700" indent="0">
                  <a:buNone/>
                </a:pPr>
                <a:r>
                  <a:rPr lang="en-US" altLang="zh-TW" b="0" i="0" dirty="0">
                    <a:solidFill>
                      <a:srgbClr val="303233"/>
                    </a:solidFill>
                    <a:effectLst/>
                    <a:latin typeface="Lato" panose="020F0502020204030203" pitchFamily="34" charset="0"/>
                  </a:rPr>
                  <a:t>IDF</a:t>
                </a:r>
                <a:r>
                  <a:rPr lang="zh-TW" altLang="en-US" b="0" i="0" dirty="0">
                    <a:solidFill>
                      <a:srgbClr val="303233"/>
                    </a:solidFill>
                    <a:effectLst/>
                    <a:latin typeface="Lato" panose="020F0502020204030203" pitchFamily="34" charset="0"/>
                  </a:rPr>
                  <a:t>會去計算一個字出現在文件的頻率倒數，這表示出現頻率越高，出現在越多文件之中，但是得分會越低，所以可以降低定冠詞的分數。</a:t>
                </a:r>
                <a:endParaRPr lang="en-US" altLang="zh-TW" b="0" i="0" dirty="0">
                  <a:solidFill>
                    <a:srgbClr val="303233"/>
                  </a:solidFill>
                  <a:effectLst/>
                  <a:latin typeface="Lato" panose="020F0502020204030203" pitchFamily="34" charset="0"/>
                </a:endParaRPr>
              </a:p>
              <a:p>
                <a:pPr marL="139700" indent="0">
                  <a:buNone/>
                </a:pPr>
                <a:endParaRPr lang="en-US" altLang="zh-TW" b="0" i="0" dirty="0">
                  <a:solidFill>
                    <a:srgbClr val="303233"/>
                  </a:solidFill>
                  <a:effectLst/>
                  <a:latin typeface="Lato" panose="020F0502020204030203" pitchFamily="34" charset="0"/>
                </a:endParaRPr>
              </a:p>
              <a:p>
                <a:pPr marL="139700" indent="0">
                  <a:buNone/>
                </a:pPr>
                <a:r>
                  <a:rPr lang="zh-TW" altLang="en-US" b="0" i="0" dirty="0">
                    <a:solidFill>
                      <a:srgbClr val="303233"/>
                    </a:solidFill>
                    <a:effectLst/>
                    <a:latin typeface="Lato" panose="020F0502020204030203" pitchFamily="34" charset="0"/>
                  </a:rPr>
                  <a:t>再透過</a:t>
                </a:r>
                <a:r>
                  <a:rPr lang="en-US" altLang="zh-TW" b="0" i="0" dirty="0">
                    <a:solidFill>
                      <a:srgbClr val="303233"/>
                    </a:solidFill>
                    <a:effectLst/>
                    <a:latin typeface="Lato" panose="020F0502020204030203" pitchFamily="34" charset="0"/>
                  </a:rPr>
                  <a:t>TF</a:t>
                </a:r>
                <a:r>
                  <a:rPr lang="zh-TW" altLang="en-US" b="0" i="0" dirty="0">
                    <a:solidFill>
                      <a:srgbClr val="303233"/>
                    </a:solidFill>
                    <a:effectLst/>
                    <a:latin typeface="Lato" panose="020F0502020204030203" pitchFamily="34" charset="0"/>
                  </a:rPr>
                  <a:t>和</a:t>
                </a:r>
                <a:r>
                  <a:rPr lang="en-US" altLang="zh-TW" b="0" i="0" dirty="0">
                    <a:solidFill>
                      <a:srgbClr val="303233"/>
                    </a:solidFill>
                    <a:effectLst/>
                    <a:latin typeface="Lato" panose="020F0502020204030203" pitchFamily="34" charset="0"/>
                  </a:rPr>
                  <a:t>IDF</a:t>
                </a:r>
                <a:r>
                  <a:rPr lang="zh-TW" altLang="en-US" b="0" i="0" dirty="0">
                    <a:solidFill>
                      <a:srgbClr val="303233"/>
                    </a:solidFill>
                    <a:effectLst/>
                    <a:latin typeface="Lato" panose="020F0502020204030203" pitchFamily="34" charset="0"/>
                  </a:rPr>
                  <a:t>相乘</a:t>
                </a:r>
                <a:r>
                  <a:rPr lang="en-US" altLang="zh-TW" b="0" i="0" dirty="0">
                    <a:solidFill>
                      <a:srgbClr val="303233"/>
                    </a:solidFill>
                    <a:effectLst/>
                    <a:latin typeface="Lato" panose="020F0502020204030203" pitchFamily="34" charset="0"/>
                  </a:rPr>
                  <a:t>(</a:t>
                </a:r>
                <a:r>
                  <a:rPr lang="en-US" altLang="zh-TW" b="0" i="0" dirty="0" err="1">
                    <a:solidFill>
                      <a:srgbClr val="303233"/>
                    </a:solidFill>
                    <a:effectLst/>
                    <a:latin typeface="Lato" panose="020F0502020204030203" pitchFamily="34" charset="0"/>
                  </a:rPr>
                  <a:t>TFxIDF</a:t>
                </a:r>
                <a:r>
                  <a:rPr lang="en-US" altLang="zh-TW" b="0" i="0" dirty="0">
                    <a:solidFill>
                      <a:srgbClr val="303233"/>
                    </a:solidFill>
                    <a:effectLst/>
                    <a:latin typeface="Lato" panose="020F0502020204030203" pitchFamily="34" charset="0"/>
                  </a:rPr>
                  <a:t>)</a:t>
                </a:r>
                <a:r>
                  <a:rPr lang="zh-TW" altLang="en-US" b="0" i="0" dirty="0">
                    <a:solidFill>
                      <a:srgbClr val="303233"/>
                    </a:solidFill>
                    <a:effectLst/>
                    <a:latin typeface="Lato" panose="020F0502020204030203" pitchFamily="34" charset="0"/>
                  </a:rPr>
                  <a:t>，得到的綜合分數</a:t>
                </a:r>
                <a:endParaRPr lang="en-US" altLang="zh-TW" dirty="0"/>
              </a:p>
              <a:p>
                <a:pPr marL="139700" indent="0">
                  <a:buNone/>
                </a:pPr>
                <a:r>
                  <a:rPr lang="en-US" altLang="zh-TW" dirty="0"/>
                  <a:t>(</a:t>
                </a:r>
                <a:r>
                  <a:rPr lang="zh-TW" altLang="en-US" dirty="0"/>
                  <a:t>某一特定文件內的高詞語頻率，以及該詞語在整個文件集合中的低文件頻率，可以產生出高權重的</a:t>
                </a:r>
                <a:r>
                  <a:rPr lang="en-US" altLang="zh-TW" dirty="0"/>
                  <a:t>TF-IDF</a:t>
                </a:r>
                <a:r>
                  <a:rPr lang="zh-TW" altLang="en-US" dirty="0"/>
                  <a:t>。因此，</a:t>
                </a:r>
                <a:r>
                  <a:rPr lang="en-US" altLang="zh-TW" dirty="0"/>
                  <a:t>TF-IDF</a:t>
                </a:r>
                <a:r>
                  <a:rPr lang="zh-TW" altLang="en-US" dirty="0"/>
                  <a:t>傾向於過濾掉常見的詞語，保留重要的詞語。</a:t>
                </a:r>
                <a:r>
                  <a:rPr lang="en-US" altLang="zh-TW" dirty="0"/>
                  <a:t>)</a:t>
                </a:r>
                <a:endParaRPr lang="zh-TW" altLang="en-US" dirty="0"/>
              </a:p>
            </p:txBody>
          </p:sp>
        </mc:Fallback>
      </mc:AlternateContent>
    </p:spTree>
    <p:extLst>
      <p:ext uri="{BB962C8B-B14F-4D97-AF65-F5344CB8AC3E}">
        <p14:creationId xmlns:p14="http://schemas.microsoft.com/office/powerpoint/2010/main" val="2363088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marL="139700" indent="0">
              <a:buNone/>
            </a:pPr>
            <a:r>
              <a:rPr lang="zh-TW" altLang="en-US" b="0" i="0" dirty="0">
                <a:solidFill>
                  <a:srgbClr val="191919"/>
                </a:solidFill>
                <a:effectLst/>
                <a:latin typeface="微軟正黑體" panose="020B0604030504040204" pitchFamily="34" charset="-120"/>
                <a:ea typeface="微軟正黑體" panose="020B0604030504040204" pitchFamily="34" charset="-120"/>
              </a:rPr>
              <a:t>樸素貝葉斯分類器是一個基於貝葉斯定理的比較簡單的概率分類器，其中 </a:t>
            </a:r>
            <a:r>
              <a:rPr lang="en-US" altLang="zh-TW" b="0" i="0" dirty="0">
                <a:solidFill>
                  <a:srgbClr val="191919"/>
                </a:solidFill>
                <a:effectLst/>
                <a:latin typeface="微軟正黑體" panose="020B0604030504040204" pitchFamily="34" charset="-120"/>
                <a:ea typeface="微軟正黑體" panose="020B0604030504040204" pitchFamily="34" charset="-120"/>
              </a:rPr>
              <a:t>naive</a:t>
            </a:r>
            <a:r>
              <a:rPr lang="zh-TW" altLang="en-US" b="0" i="0" dirty="0">
                <a:solidFill>
                  <a:srgbClr val="191919"/>
                </a:solidFill>
                <a:effectLst/>
                <a:latin typeface="微軟正黑體" panose="020B0604030504040204" pitchFamily="34" charset="-120"/>
                <a:ea typeface="微軟正黑體" panose="020B0604030504040204" pitchFamily="34" charset="-120"/>
              </a:rPr>
              <a:t>（樸素）是指的對於模型中各個 </a:t>
            </a:r>
            <a:r>
              <a:rPr lang="en-US" altLang="zh-TW" b="0" i="0" dirty="0">
                <a:solidFill>
                  <a:srgbClr val="191919"/>
                </a:solidFill>
                <a:effectLst/>
                <a:latin typeface="微軟正黑體" panose="020B0604030504040204" pitchFamily="34" charset="-120"/>
                <a:ea typeface="微軟正黑體" panose="020B0604030504040204" pitchFamily="34" charset="-120"/>
              </a:rPr>
              <a:t>feature</a:t>
            </a:r>
            <a:r>
              <a:rPr lang="zh-TW" altLang="en-US" b="0" i="0" dirty="0">
                <a:solidFill>
                  <a:srgbClr val="191919"/>
                </a:solidFill>
                <a:effectLst/>
                <a:latin typeface="微軟正黑體" panose="020B0604030504040204" pitchFamily="34" charset="-120"/>
                <a:ea typeface="微軟正黑體" panose="020B0604030504040204" pitchFamily="34" charset="-120"/>
              </a:rPr>
              <a:t>（特徵） 有強獨立性的假設，並未將 </a:t>
            </a:r>
            <a:r>
              <a:rPr lang="en-US" altLang="zh-TW" b="0" i="0" dirty="0">
                <a:solidFill>
                  <a:srgbClr val="191919"/>
                </a:solidFill>
                <a:effectLst/>
                <a:latin typeface="微軟正黑體" panose="020B0604030504040204" pitchFamily="34" charset="-120"/>
                <a:ea typeface="微軟正黑體" panose="020B0604030504040204" pitchFamily="34" charset="-120"/>
              </a:rPr>
              <a:t>feature </a:t>
            </a:r>
            <a:r>
              <a:rPr lang="zh-TW" altLang="en-US" b="0" i="0" dirty="0">
                <a:solidFill>
                  <a:srgbClr val="191919"/>
                </a:solidFill>
                <a:effectLst/>
                <a:latin typeface="微軟正黑體" panose="020B0604030504040204" pitchFamily="34" charset="-120"/>
                <a:ea typeface="微軟正黑體" panose="020B0604030504040204" pitchFamily="34" charset="-120"/>
              </a:rPr>
              <a:t>間的相關性納入考慮中。</a:t>
            </a:r>
            <a:endParaRPr lang="en-US" altLang="zh-TW" sz="1100" dirty="0">
              <a:solidFill>
                <a:schemeClr val="tx1">
                  <a:lumMod val="50000"/>
                </a:schemeClr>
              </a:solidFill>
              <a:latin typeface="+mj-lt"/>
            </a:endParaRPr>
          </a:p>
          <a:p>
            <a:pPr marL="139700" indent="0">
              <a:buNone/>
            </a:pPr>
            <a:r>
              <a:rPr lang="en-US" altLang="zh-TW" sz="1100" dirty="0">
                <a:solidFill>
                  <a:schemeClr val="tx1">
                    <a:lumMod val="50000"/>
                  </a:schemeClr>
                </a:solidFill>
                <a:latin typeface="+mj-lt"/>
              </a:rPr>
              <a:t>The strong independence assumptions in the model</a:t>
            </a:r>
          </a:p>
          <a:p>
            <a:pPr marL="139700" indent="0">
              <a:buNone/>
            </a:pPr>
            <a:r>
              <a:rPr lang="zh-TW" altLang="en-US" b="0" i="0" dirty="0">
                <a:solidFill>
                  <a:srgbClr val="121212"/>
                </a:solidFill>
                <a:effectLst/>
                <a:latin typeface="-apple-system"/>
              </a:rPr>
              <a:t>計</a:t>
            </a:r>
            <a:r>
              <a:rPr lang="zh-CN" altLang="en-US" b="0" i="0" dirty="0">
                <a:solidFill>
                  <a:srgbClr val="121212"/>
                </a:solidFill>
                <a:effectLst/>
                <a:latin typeface="-apple-system"/>
              </a:rPr>
              <a:t>算</a:t>
            </a:r>
            <a:r>
              <a:rPr lang="en-US" altLang="zh-CN" b="0" i="0" dirty="0">
                <a:solidFill>
                  <a:srgbClr val="121212"/>
                </a:solidFill>
                <a:effectLst/>
                <a:latin typeface="-apple-system"/>
              </a:rPr>
              <a:t>P(</a:t>
            </a:r>
            <a:r>
              <a:rPr lang="en-US" altLang="zh-CN" b="0" i="0" dirty="0" err="1">
                <a:solidFill>
                  <a:srgbClr val="121212"/>
                </a:solidFill>
                <a:effectLst/>
                <a:latin typeface="-apple-system"/>
              </a:rPr>
              <a:t>word|Ci</a:t>
            </a:r>
            <a:r>
              <a:rPr lang="en-US" altLang="zh-CN" b="0" i="0" dirty="0">
                <a:solidFill>
                  <a:srgbClr val="121212"/>
                </a:solidFill>
                <a:effectLst/>
                <a:latin typeface="-apple-system"/>
              </a:rPr>
              <a:t>)</a:t>
            </a:r>
            <a:r>
              <a:rPr lang="zh-TW" altLang="en-US" b="0" i="0" dirty="0">
                <a:solidFill>
                  <a:srgbClr val="121212"/>
                </a:solidFill>
                <a:effectLst/>
                <a:latin typeface="-apple-system"/>
              </a:rPr>
              <a:t>，</a:t>
            </a:r>
            <a:r>
              <a:rPr lang="zh-CN" altLang="en-US" b="0" i="0" dirty="0">
                <a:solidFill>
                  <a:srgbClr val="121212"/>
                </a:solidFill>
                <a:effectLst/>
                <a:latin typeface="-apple-system"/>
              </a:rPr>
              <a:t>在某</a:t>
            </a:r>
            <a:r>
              <a:rPr lang="zh-TW" altLang="en-US" b="0" i="0" dirty="0">
                <a:solidFill>
                  <a:srgbClr val="121212"/>
                </a:solidFill>
                <a:effectLst/>
                <a:latin typeface="-apple-system"/>
              </a:rPr>
              <a:t>個類</a:t>
            </a:r>
            <a:r>
              <a:rPr lang="zh-CN" altLang="en-US" b="0" i="0" dirty="0">
                <a:solidFill>
                  <a:srgbClr val="121212"/>
                </a:solidFill>
                <a:effectLst/>
                <a:latin typeface="-apple-system"/>
              </a:rPr>
              <a:t>别下</a:t>
            </a:r>
            <a:r>
              <a:rPr lang="zh-TW" altLang="en-US" b="0" i="0" dirty="0">
                <a:solidFill>
                  <a:srgbClr val="121212"/>
                </a:solidFill>
                <a:effectLst/>
                <a:latin typeface="-apple-system"/>
              </a:rPr>
              <a:t>單字</a:t>
            </a:r>
            <a:r>
              <a:rPr lang="zh-CN" altLang="en-US" b="0" i="0" dirty="0">
                <a:solidFill>
                  <a:srgbClr val="121212"/>
                </a:solidFill>
                <a:effectLst/>
                <a:latin typeface="-apple-system"/>
              </a:rPr>
              <a:t>出现的</a:t>
            </a:r>
            <a:r>
              <a:rPr lang="zh-TW" altLang="en-US" b="0" i="0" dirty="0">
                <a:solidFill>
                  <a:srgbClr val="121212"/>
                </a:solidFill>
                <a:effectLst/>
                <a:latin typeface="-apple-system"/>
              </a:rPr>
              <a:t>機率。</a:t>
            </a:r>
            <a:endParaRPr lang="en-US" altLang="zh-TW" b="0" i="0" dirty="0">
              <a:solidFill>
                <a:srgbClr val="121212"/>
              </a:solidFill>
              <a:effectLst/>
              <a:latin typeface="-apple-system"/>
            </a:endParaRPr>
          </a:p>
          <a:p>
            <a:pPr marL="139700" indent="0">
              <a:buNone/>
            </a:pPr>
            <a:endParaRPr lang="en-US" altLang="zh-TW" b="0" i="0" dirty="0">
              <a:solidFill>
                <a:srgbClr val="121212"/>
              </a:solidFill>
              <a:effectLst/>
              <a:latin typeface="-apple-system"/>
            </a:endParaRPr>
          </a:p>
          <a:p>
            <a:pPr marL="139700" indent="0">
              <a:buNone/>
            </a:pPr>
            <a:endParaRPr lang="en-US" altLang="zh-TW" b="0" i="0" dirty="0">
              <a:solidFill>
                <a:srgbClr val="121212"/>
              </a:solidFill>
              <a:effectLst/>
              <a:latin typeface="-apple-system"/>
            </a:endParaRPr>
          </a:p>
          <a:p>
            <a:pPr marL="139700" indent="0">
              <a:buNone/>
            </a:pPr>
            <a:r>
              <a:rPr lang="zh-TW" altLang="en-US" b="0" i="0" dirty="0">
                <a:solidFill>
                  <a:srgbClr val="303233"/>
                </a:solidFill>
                <a:effectLst/>
                <a:latin typeface="Lato" panose="020F0502020204030203" pitchFamily="34" charset="0"/>
              </a:rPr>
              <a:t>貝氏分類器中的</a:t>
            </a:r>
            <a:r>
              <a:rPr lang="en-US" altLang="zh-TW" b="0" i="0" dirty="0">
                <a:solidFill>
                  <a:srgbClr val="303233"/>
                </a:solidFill>
                <a:effectLst/>
                <a:latin typeface="Lato" panose="020F0502020204030203" pitchFamily="34" charset="0"/>
              </a:rPr>
              <a:t>“naive”</a:t>
            </a:r>
            <a:r>
              <a:rPr lang="zh-TW" altLang="en-US" b="0" i="0" dirty="0">
                <a:solidFill>
                  <a:srgbClr val="303233"/>
                </a:solidFill>
                <a:effectLst/>
                <a:latin typeface="Lato" panose="020F0502020204030203" pitchFamily="34" charset="0"/>
              </a:rPr>
              <a:t>指的是，我們對每個標籤的生成模型做原是的假設，然後對模型中的每個類別做大約估計，不同類型的數據假設依賴於不同類型的貝氏分類器。</a:t>
            </a:r>
            <a:endParaRPr lang="zh-TW" altLang="en-US" dirty="0"/>
          </a:p>
        </p:txBody>
      </p:sp>
    </p:spTree>
    <p:extLst>
      <p:ext uri="{BB962C8B-B14F-4D97-AF65-F5344CB8AC3E}">
        <p14:creationId xmlns:p14="http://schemas.microsoft.com/office/powerpoint/2010/main" val="333219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a:t>利用</a:t>
            </a:r>
            <a:r>
              <a:rPr lang="en-US" altLang="zh-TW" dirty="0"/>
              <a:t>hyperplane</a:t>
            </a:r>
            <a:r>
              <a:rPr lang="zh-TW" altLang="en-US" dirty="0"/>
              <a:t>分類，如果不同類別文件之間本身就相距不遠的話，這種超平面也就找不到，當然效果就不好。</a:t>
            </a:r>
            <a:endParaRPr lang="en-US" altLang="zh-TW" dirty="0"/>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dirty="0"/>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b="0" i="0" dirty="0">
                <a:solidFill>
                  <a:srgbClr val="292929"/>
                </a:solidFill>
                <a:effectLst/>
                <a:latin typeface="charter"/>
              </a:rPr>
              <a:t>SVM</a:t>
            </a:r>
            <a:r>
              <a:rPr lang="zh-TW" altLang="en-US" b="0" i="0" dirty="0">
                <a:solidFill>
                  <a:srgbClr val="292929"/>
                </a:solidFill>
                <a:effectLst/>
                <a:latin typeface="charter"/>
              </a:rPr>
              <a:t>就是通過尋找</a:t>
            </a:r>
            <a:r>
              <a:rPr lang="en-US" altLang="zh-TW" b="0" i="0" dirty="0">
                <a:solidFill>
                  <a:srgbClr val="292929"/>
                </a:solidFill>
                <a:effectLst/>
                <a:latin typeface="charter"/>
              </a:rPr>
              <a:t>Margin</a:t>
            </a:r>
            <a:r>
              <a:rPr lang="zh-TW" altLang="en-US" b="0" i="0" dirty="0">
                <a:solidFill>
                  <a:srgbClr val="292929"/>
                </a:solidFill>
                <a:effectLst/>
                <a:latin typeface="charter"/>
              </a:rPr>
              <a:t>最大的那個紅線，來找最好的線</a:t>
            </a:r>
            <a:endParaRPr lang="zh-TW" altLang="en-US" dirty="0"/>
          </a:p>
          <a:p>
            <a:pPr marL="139700" indent="0">
              <a:buNone/>
            </a:pPr>
            <a:endParaRPr lang="zh-TW" altLang="en-US" dirty="0"/>
          </a:p>
        </p:txBody>
      </p:sp>
    </p:spTree>
    <p:extLst>
      <p:ext uri="{BB962C8B-B14F-4D97-AF65-F5344CB8AC3E}">
        <p14:creationId xmlns:p14="http://schemas.microsoft.com/office/powerpoint/2010/main" val="1907268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marL="139700" indent="0">
              <a:buNone/>
            </a:pPr>
            <a:endParaRPr lang="zh-TW" altLang="en-US" dirty="0"/>
          </a:p>
        </p:txBody>
      </p:sp>
    </p:spTree>
    <p:extLst>
      <p:ext uri="{BB962C8B-B14F-4D97-AF65-F5344CB8AC3E}">
        <p14:creationId xmlns:p14="http://schemas.microsoft.com/office/powerpoint/2010/main" val="497427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marL="139700" indent="0">
              <a:buNone/>
            </a:pPr>
            <a:endParaRPr lang="zh-TW" altLang="en-US" dirty="0"/>
          </a:p>
        </p:txBody>
      </p:sp>
    </p:spTree>
    <p:extLst>
      <p:ext uri="{BB962C8B-B14F-4D97-AF65-F5344CB8AC3E}">
        <p14:creationId xmlns:p14="http://schemas.microsoft.com/office/powerpoint/2010/main" val="406242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marL="139700" indent="0">
              <a:buNone/>
            </a:pPr>
            <a:endParaRPr lang="zh-TW" altLang="en-US" dirty="0"/>
          </a:p>
        </p:txBody>
      </p:sp>
    </p:spTree>
    <p:extLst>
      <p:ext uri="{BB962C8B-B14F-4D97-AF65-F5344CB8AC3E}">
        <p14:creationId xmlns:p14="http://schemas.microsoft.com/office/powerpoint/2010/main" val="2524494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marL="139700" indent="0">
              <a:buNone/>
            </a:pPr>
            <a:endParaRPr lang="zh-TW" altLang="en-US" dirty="0"/>
          </a:p>
        </p:txBody>
      </p:sp>
    </p:spTree>
    <p:extLst>
      <p:ext uri="{BB962C8B-B14F-4D97-AF65-F5344CB8AC3E}">
        <p14:creationId xmlns:p14="http://schemas.microsoft.com/office/powerpoint/2010/main" val="40707738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userDrawn="1">
  <p:cSld name="1_Title + 1 column">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4" name="圖片 3">
            <a:extLst>
              <a:ext uri="{FF2B5EF4-FFF2-40B4-BE49-F238E27FC236}">
                <a16:creationId xmlns:a16="http://schemas.microsoft.com/office/drawing/2014/main" id="{D7300CD1-C72F-42AA-A0B5-F96D8B47F57C}"/>
              </a:ext>
            </a:extLst>
          </p:cNvPr>
          <p:cNvPicPr>
            <a:picLocks noChangeAspect="1"/>
          </p:cNvPicPr>
          <p:nvPr userDrawn="1"/>
        </p:nvPicPr>
        <p:blipFill>
          <a:blip r:embed="rId3"/>
          <a:stretch>
            <a:fillRect/>
          </a:stretch>
        </p:blipFill>
        <p:spPr>
          <a:xfrm>
            <a:off x="0" y="-71440"/>
            <a:ext cx="9158764" cy="5214940"/>
          </a:xfrm>
          <a:prstGeom prst="rect">
            <a:avLst/>
          </a:prstGeom>
        </p:spPr>
      </p:pic>
      <p:sp>
        <p:nvSpPr>
          <p:cNvPr id="3" name="文字方塊 2">
            <a:extLst>
              <a:ext uri="{FF2B5EF4-FFF2-40B4-BE49-F238E27FC236}">
                <a16:creationId xmlns:a16="http://schemas.microsoft.com/office/drawing/2014/main" id="{5313491F-1979-41FE-8FE0-E0CDDB73B9A1}"/>
              </a:ext>
            </a:extLst>
          </p:cNvPr>
          <p:cNvSpPr txBox="1"/>
          <p:nvPr userDrawn="1"/>
        </p:nvSpPr>
        <p:spPr>
          <a:xfrm>
            <a:off x="8649514" y="4841094"/>
            <a:ext cx="423582" cy="253916"/>
          </a:xfrm>
          <a:prstGeom prst="rect">
            <a:avLst/>
          </a:prstGeom>
          <a:noFill/>
        </p:spPr>
        <p:txBody>
          <a:bodyPr wrap="square" rtlCol="0">
            <a:spAutoFit/>
          </a:bodyPr>
          <a:lstStyle/>
          <a:p>
            <a:fld id="{28DDDE7C-30E5-428D-B1FD-998E3F3B21E8}" type="slidenum">
              <a:rPr lang="zh-TW" altLang="en-US" sz="1050" smtClean="0">
                <a:latin typeface="+mj-lt"/>
                <a:cs typeface="Times New Roman" panose="02020603050405020304" pitchFamily="18" charset="0"/>
              </a:rPr>
              <a:t>‹#›</a:t>
            </a:fld>
            <a:endParaRPr lang="zh-TW" altLang="en-US" sz="1050" dirty="0">
              <a:latin typeface="+mj-lt"/>
              <a:cs typeface="Times New Roman" panose="02020603050405020304" pitchFamily="18" charset="0"/>
            </a:endParaRPr>
          </a:p>
        </p:txBody>
      </p:sp>
    </p:spTree>
    <p:extLst>
      <p:ext uri="{BB962C8B-B14F-4D97-AF65-F5344CB8AC3E}">
        <p14:creationId xmlns:p14="http://schemas.microsoft.com/office/powerpoint/2010/main" val="3530773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userDrawn="1">
  <p:cSld name="Title + 1 column">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3" name="文字方塊 2">
            <a:extLst>
              <a:ext uri="{FF2B5EF4-FFF2-40B4-BE49-F238E27FC236}">
                <a16:creationId xmlns:a16="http://schemas.microsoft.com/office/drawing/2014/main" id="{FD3B5CE7-0577-4A05-B7A7-CD662F8FB591}"/>
              </a:ext>
            </a:extLst>
          </p:cNvPr>
          <p:cNvSpPr txBox="1"/>
          <p:nvPr userDrawn="1"/>
        </p:nvSpPr>
        <p:spPr>
          <a:xfrm>
            <a:off x="8649514" y="4841094"/>
            <a:ext cx="423582" cy="253916"/>
          </a:xfrm>
          <a:prstGeom prst="rect">
            <a:avLst/>
          </a:prstGeom>
          <a:noFill/>
        </p:spPr>
        <p:txBody>
          <a:bodyPr wrap="square" rtlCol="0">
            <a:spAutoFit/>
          </a:bodyPr>
          <a:lstStyle/>
          <a:p>
            <a:fld id="{28DDDE7C-30E5-428D-B1FD-998E3F3B21E8}" type="slidenum">
              <a:rPr lang="zh-TW" altLang="en-US" sz="1050" smtClean="0">
                <a:latin typeface="+mj-lt"/>
                <a:cs typeface="Times New Roman" panose="02020603050405020304" pitchFamily="18" charset="0"/>
              </a:rPr>
              <a:t>‹#›</a:t>
            </a:fld>
            <a:endParaRPr lang="zh-TW" altLang="en-US" sz="1050" dirty="0">
              <a:latin typeface="+mj-lt"/>
              <a:cs typeface="Times New Roman" panose="02020603050405020304" pitchFamily="18" charset="0"/>
            </a:endParaRPr>
          </a:p>
        </p:txBody>
      </p:sp>
    </p:spTree>
    <p:extLst>
      <p:ext uri="{BB962C8B-B14F-4D97-AF65-F5344CB8AC3E}">
        <p14:creationId xmlns:p14="http://schemas.microsoft.com/office/powerpoint/2010/main" val="305623232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0AE916FC-F7F7-4A0E-8DF3-0004CE30A839}"/>
              </a:ext>
            </a:extLst>
          </p:cNvPr>
          <p:cNvSpPr txBox="1"/>
          <p:nvPr userDrawn="1"/>
        </p:nvSpPr>
        <p:spPr>
          <a:xfrm>
            <a:off x="8649514" y="4841094"/>
            <a:ext cx="423582" cy="253916"/>
          </a:xfrm>
          <a:prstGeom prst="rect">
            <a:avLst/>
          </a:prstGeom>
          <a:noFill/>
        </p:spPr>
        <p:txBody>
          <a:bodyPr wrap="square" rtlCol="0">
            <a:spAutoFit/>
          </a:bodyPr>
          <a:lstStyle/>
          <a:p>
            <a:fld id="{28DDDE7C-30E5-428D-B1FD-998E3F3B21E8}" type="slidenum">
              <a:rPr lang="zh-TW" altLang="en-US" sz="1050" smtClean="0">
                <a:latin typeface="+mj-lt"/>
                <a:cs typeface="Times New Roman" panose="02020603050405020304" pitchFamily="18" charset="0"/>
              </a:rPr>
              <a:t>‹#›</a:t>
            </a:fld>
            <a:endParaRPr lang="zh-TW" altLang="en-US" sz="1050" dirty="0">
              <a:latin typeface="+mj-lt"/>
              <a:cs typeface="Times New Roman" panose="02020603050405020304" pitchFamily="18" charset="0"/>
            </a:endParaRPr>
          </a:p>
        </p:txBody>
      </p:sp>
    </p:spTree>
    <p:extLst>
      <p:ext uri="{BB962C8B-B14F-4D97-AF65-F5344CB8AC3E}">
        <p14:creationId xmlns:p14="http://schemas.microsoft.com/office/powerpoint/2010/main" val="42862177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userDrawn="1">
  <p:cSld name="Title only">
    <p:bg>
      <p:bgPr>
        <a:blipFill>
          <a:blip r:embed="rId2">
            <a:alphaModFix/>
          </a:blip>
          <a:stretch>
            <a:fillRect/>
          </a:stretch>
        </a:blipFill>
        <a:effectLst/>
      </p:bgPr>
    </p:bg>
    <p:spTree>
      <p:nvGrpSpPr>
        <p:cNvPr id="1" name="Shape 39"/>
        <p:cNvGrpSpPr/>
        <p:nvPr/>
      </p:nvGrpSpPr>
      <p:grpSpPr>
        <a:xfrm>
          <a:off x="0" y="0"/>
          <a:ext cx="0" cy="0"/>
          <a:chOff x="0" y="0"/>
          <a:chExt cx="0" cy="0"/>
        </a:xfrm>
      </p:grpSpPr>
      <p:pic>
        <p:nvPicPr>
          <p:cNvPr id="40" name="Google Shape;40;p8" descr="paint_transparent1.png"/>
          <p:cNvPicPr preferRelativeResize="0"/>
          <p:nvPr userDrawn="1"/>
        </p:nvPicPr>
        <p:blipFill>
          <a:blip r:embed="rId3">
            <a:alphaModFix/>
          </a:blip>
          <a:stretch>
            <a:fillRect/>
          </a:stretch>
        </p:blipFill>
        <p:spPr>
          <a:xfrm>
            <a:off x="0" y="0"/>
            <a:ext cx="9144000" cy="5143500"/>
          </a:xfrm>
          <a:prstGeom prst="rect">
            <a:avLst/>
          </a:prstGeom>
          <a:noFill/>
          <a:ln>
            <a:noFill/>
          </a:ln>
        </p:spPr>
      </p:pic>
      <p:sp>
        <p:nvSpPr>
          <p:cNvPr id="4" name="文字方塊 3">
            <a:extLst>
              <a:ext uri="{FF2B5EF4-FFF2-40B4-BE49-F238E27FC236}">
                <a16:creationId xmlns:a16="http://schemas.microsoft.com/office/drawing/2014/main" id="{B7B8D895-A7A6-4BAE-BDAA-618B279DE317}"/>
              </a:ext>
            </a:extLst>
          </p:cNvPr>
          <p:cNvSpPr txBox="1"/>
          <p:nvPr userDrawn="1"/>
        </p:nvSpPr>
        <p:spPr>
          <a:xfrm>
            <a:off x="8649514" y="4841094"/>
            <a:ext cx="423582" cy="253916"/>
          </a:xfrm>
          <a:prstGeom prst="rect">
            <a:avLst/>
          </a:prstGeom>
          <a:noFill/>
        </p:spPr>
        <p:txBody>
          <a:bodyPr wrap="square" rtlCol="0">
            <a:spAutoFit/>
          </a:bodyPr>
          <a:lstStyle/>
          <a:p>
            <a:fld id="{28DDDE7C-30E5-428D-B1FD-998E3F3B21E8}" type="slidenum">
              <a:rPr lang="zh-TW" altLang="en-US" sz="1050" smtClean="0">
                <a:latin typeface="+mj-lt"/>
                <a:cs typeface="Times New Roman" panose="02020603050405020304" pitchFamily="18" charset="0"/>
              </a:rPr>
              <a:t>‹#›</a:t>
            </a:fld>
            <a:endParaRPr lang="zh-TW" altLang="en-US" sz="1050" dirty="0">
              <a:latin typeface="+mj-lt"/>
              <a:cs typeface="Times New Roman" panose="02020603050405020304" pitchFamily="18" charset="0"/>
            </a:endParaRPr>
          </a:p>
        </p:txBody>
      </p:sp>
    </p:spTree>
    <p:extLst>
      <p:ext uri="{BB962C8B-B14F-4D97-AF65-F5344CB8AC3E}">
        <p14:creationId xmlns:p14="http://schemas.microsoft.com/office/powerpoint/2010/main" val="1750150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reserve="1" userDrawn="1">
  <p:cSld name="1_Title only">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3" name="文字方塊 2">
            <a:extLst>
              <a:ext uri="{FF2B5EF4-FFF2-40B4-BE49-F238E27FC236}">
                <a16:creationId xmlns:a16="http://schemas.microsoft.com/office/drawing/2014/main" id="{581D4F9D-217C-431E-A8E2-F36657A4B4B9}"/>
              </a:ext>
            </a:extLst>
          </p:cNvPr>
          <p:cNvSpPr txBox="1"/>
          <p:nvPr userDrawn="1"/>
        </p:nvSpPr>
        <p:spPr>
          <a:xfrm>
            <a:off x="8649514" y="4841094"/>
            <a:ext cx="423582" cy="253916"/>
          </a:xfrm>
          <a:prstGeom prst="rect">
            <a:avLst/>
          </a:prstGeom>
          <a:noFill/>
        </p:spPr>
        <p:txBody>
          <a:bodyPr wrap="square" rtlCol="0">
            <a:spAutoFit/>
          </a:bodyPr>
          <a:lstStyle/>
          <a:p>
            <a:fld id="{28DDDE7C-30E5-428D-B1FD-998E3F3B21E8}" type="slidenum">
              <a:rPr lang="zh-TW" altLang="en-US" sz="1050" smtClean="0">
                <a:latin typeface="+mj-lt"/>
                <a:cs typeface="Times New Roman" panose="02020603050405020304" pitchFamily="18" charset="0"/>
              </a:rPr>
              <a:t>‹#›</a:t>
            </a:fld>
            <a:endParaRPr lang="zh-TW" altLang="en-US" sz="1050" dirty="0">
              <a:latin typeface="+mj-lt"/>
              <a:cs typeface="Times New Roman" panose="02020603050405020304" pitchFamily="18" charset="0"/>
            </a:endParaRPr>
          </a:p>
        </p:txBody>
      </p:sp>
    </p:spTree>
    <p:extLst>
      <p:ext uri="{BB962C8B-B14F-4D97-AF65-F5344CB8AC3E}">
        <p14:creationId xmlns:p14="http://schemas.microsoft.com/office/powerpoint/2010/main" val="277848574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CC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1pPr>
            <a:lvl2pPr lvl="1">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2pPr>
            <a:lvl3pPr lvl="2">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3pPr>
            <a:lvl4pPr lvl="3">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4pPr>
            <a:lvl5pPr lvl="4">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5pPr>
            <a:lvl6pPr lvl="5">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6pPr>
            <a:lvl7pPr lvl="6">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7pPr>
            <a:lvl8pPr lvl="7">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8pPr>
            <a:lvl9pPr lvl="8">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9pPr>
          </a:lstStyle>
          <a:p>
            <a:endParaRPr/>
          </a:p>
        </p:txBody>
      </p:sp>
      <p:sp>
        <p:nvSpPr>
          <p:cNvPr id="7" name="Google Shape;7;p1"/>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lt2"/>
              </a:buClr>
              <a:buSzPts val="1800"/>
              <a:buFont typeface="Lato"/>
              <a:buChar char="×"/>
              <a:defRPr sz="1800">
                <a:solidFill>
                  <a:schemeClr val="dk2"/>
                </a:solidFill>
                <a:latin typeface="Lato"/>
                <a:ea typeface="Lato"/>
                <a:cs typeface="Lato"/>
                <a:sym typeface="Lato"/>
              </a:defRPr>
            </a:lvl1pPr>
            <a:lvl2pPr marL="914400" lvl="1" indent="-342900">
              <a:spcBef>
                <a:spcPts val="0"/>
              </a:spcBef>
              <a:spcAft>
                <a:spcPts val="0"/>
              </a:spcAft>
              <a:buClr>
                <a:schemeClr val="lt2"/>
              </a:buClr>
              <a:buSzPts val="1800"/>
              <a:buFont typeface="Lato"/>
              <a:buChar char="×"/>
              <a:defRPr sz="1800">
                <a:solidFill>
                  <a:schemeClr val="dk2"/>
                </a:solidFill>
                <a:latin typeface="Lato"/>
                <a:ea typeface="Lato"/>
                <a:cs typeface="Lato"/>
                <a:sym typeface="Lato"/>
              </a:defRPr>
            </a:lvl2pPr>
            <a:lvl3pPr marL="1371600" lvl="2" indent="-342900">
              <a:spcBef>
                <a:spcPts val="0"/>
              </a:spcBef>
              <a:spcAft>
                <a:spcPts val="0"/>
              </a:spcAft>
              <a:buClr>
                <a:schemeClr val="lt2"/>
              </a:buClr>
              <a:buSzPts val="1800"/>
              <a:buFont typeface="Lato"/>
              <a:buChar char="×"/>
              <a:defRPr sz="1800">
                <a:solidFill>
                  <a:schemeClr val="dk2"/>
                </a:solidFill>
                <a:latin typeface="Lato"/>
                <a:ea typeface="Lato"/>
                <a:cs typeface="Lato"/>
                <a:sym typeface="Lato"/>
              </a:defRPr>
            </a:lvl3pPr>
            <a:lvl4pPr marL="1828800" lvl="3"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4pPr>
            <a:lvl5pPr marL="2286000" lvl="4"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5pPr>
            <a:lvl6pPr marL="2743200" lvl="5"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6pPr>
            <a:lvl7pPr marL="3200400" lvl="6"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7pPr>
            <a:lvl8pPr marL="3657600" lvl="7"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8pPr>
            <a:lvl9pPr marL="4114800" lvl="8"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9pPr>
          </a:lstStyle>
          <a:p>
            <a:endParaRPr/>
          </a:p>
        </p:txBody>
      </p:sp>
      <p:sp>
        <p:nvSpPr>
          <p:cNvPr id="9" name="文字方塊 8">
            <a:extLst>
              <a:ext uri="{FF2B5EF4-FFF2-40B4-BE49-F238E27FC236}">
                <a16:creationId xmlns:a16="http://schemas.microsoft.com/office/drawing/2014/main" id="{1F442C8B-CF99-41FC-A836-D6C97B14B8C8}"/>
              </a:ext>
            </a:extLst>
          </p:cNvPr>
          <p:cNvSpPr txBox="1"/>
          <p:nvPr userDrawn="1"/>
        </p:nvSpPr>
        <p:spPr>
          <a:xfrm>
            <a:off x="8649514" y="4841094"/>
            <a:ext cx="423582" cy="253916"/>
          </a:xfrm>
          <a:prstGeom prst="rect">
            <a:avLst/>
          </a:prstGeom>
          <a:noFill/>
        </p:spPr>
        <p:txBody>
          <a:bodyPr wrap="square" rtlCol="0">
            <a:spAutoFit/>
          </a:bodyPr>
          <a:lstStyle/>
          <a:p>
            <a:fld id="{28DDDE7C-30E5-428D-B1FD-998E3F3B21E8}" type="slidenum">
              <a:rPr lang="zh-TW" altLang="en-US" sz="1050" smtClean="0">
                <a:latin typeface="+mj-lt"/>
                <a:cs typeface="Times New Roman" panose="02020603050405020304" pitchFamily="18" charset="0"/>
              </a:rPr>
              <a:t>‹#›</a:t>
            </a:fld>
            <a:endParaRPr lang="zh-TW" altLang="en-US" sz="1050" dirty="0">
              <a:latin typeface="+mj-lt"/>
              <a:cs typeface="Times New Roman" panose="02020603050405020304" pitchFamily="18" charset="0"/>
            </a:endParaRPr>
          </a:p>
        </p:txBody>
      </p:sp>
    </p:spTree>
  </p:cSld>
  <p:clrMap bg1="lt1" tx1="dk1" bg2="dk2" tx2="lt2" accent1="accent1" accent2="accent2" accent3="accent3" accent4="accent4" accent5="accent5" accent6="accent6" hlink="hlink" folHlink="folHlink"/>
  <p:sldLayoutIdLst>
    <p:sldLayoutId id="2147483660" r:id="rId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25196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hf hdr="0" dt="0"/>
  <p:txStyles>
    <p:titleStyle>
      <a:lvl1pPr algn="l" defTabSz="685817"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4" indent="-171454" algn="l" defTabSz="685817"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64" indent="-171454" algn="l" defTabSz="685817"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71" indent="-171454" algn="l" defTabSz="685817"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80" indent="-171454" algn="l" defTabSz="68581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89" indent="-171454" algn="l" defTabSz="68581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97" indent="-171454" algn="l" defTabSz="68581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4" indent="-171454" algn="l" defTabSz="68581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17" rtl="0" eaLnBrk="1" latinLnBrk="0" hangingPunct="1">
        <a:defRPr sz="1350" kern="1200">
          <a:solidFill>
            <a:schemeClr val="tx1"/>
          </a:solidFill>
          <a:latin typeface="+mn-lt"/>
          <a:ea typeface="+mn-ea"/>
          <a:cs typeface="+mn-cs"/>
        </a:defRPr>
      </a:lvl1pPr>
      <a:lvl2pPr marL="342909" algn="l" defTabSz="685817" rtl="0" eaLnBrk="1" latinLnBrk="0" hangingPunct="1">
        <a:defRPr sz="1350" kern="1200">
          <a:solidFill>
            <a:schemeClr val="tx1"/>
          </a:solidFill>
          <a:latin typeface="+mn-lt"/>
          <a:ea typeface="+mn-ea"/>
          <a:cs typeface="+mn-cs"/>
        </a:defRPr>
      </a:lvl2pPr>
      <a:lvl3pPr marL="685817" algn="l" defTabSz="685817" rtl="0" eaLnBrk="1" latinLnBrk="0" hangingPunct="1">
        <a:defRPr sz="1350" kern="1200">
          <a:solidFill>
            <a:schemeClr val="tx1"/>
          </a:solidFill>
          <a:latin typeface="+mn-lt"/>
          <a:ea typeface="+mn-ea"/>
          <a:cs typeface="+mn-cs"/>
        </a:defRPr>
      </a:lvl3pPr>
      <a:lvl4pPr marL="1028726" algn="l" defTabSz="685817" rtl="0" eaLnBrk="1" latinLnBrk="0" hangingPunct="1">
        <a:defRPr sz="1350" kern="1200">
          <a:solidFill>
            <a:schemeClr val="tx1"/>
          </a:solidFill>
          <a:latin typeface="+mn-lt"/>
          <a:ea typeface="+mn-ea"/>
          <a:cs typeface="+mn-cs"/>
        </a:defRPr>
      </a:lvl4pPr>
      <a:lvl5pPr marL="1371634" algn="l" defTabSz="685817" rtl="0" eaLnBrk="1" latinLnBrk="0" hangingPunct="1">
        <a:defRPr sz="1350" kern="1200">
          <a:solidFill>
            <a:schemeClr val="tx1"/>
          </a:solidFill>
          <a:latin typeface="+mn-lt"/>
          <a:ea typeface="+mn-ea"/>
          <a:cs typeface="+mn-cs"/>
        </a:defRPr>
      </a:lvl5pPr>
      <a:lvl6pPr marL="1714544" algn="l" defTabSz="685817" rtl="0" eaLnBrk="1" latinLnBrk="0" hangingPunct="1">
        <a:defRPr sz="1350" kern="1200">
          <a:solidFill>
            <a:schemeClr val="tx1"/>
          </a:solidFill>
          <a:latin typeface="+mn-lt"/>
          <a:ea typeface="+mn-ea"/>
          <a:cs typeface="+mn-cs"/>
        </a:defRPr>
      </a:lvl6pPr>
      <a:lvl7pPr marL="2057451" algn="l" defTabSz="685817" rtl="0" eaLnBrk="1" latinLnBrk="0" hangingPunct="1">
        <a:defRPr sz="1350" kern="1200">
          <a:solidFill>
            <a:schemeClr val="tx1"/>
          </a:solidFill>
          <a:latin typeface="+mn-lt"/>
          <a:ea typeface="+mn-ea"/>
          <a:cs typeface="+mn-cs"/>
        </a:defRPr>
      </a:lvl7pPr>
      <a:lvl8pPr marL="2400360" algn="l" defTabSz="685817" rtl="0" eaLnBrk="1" latinLnBrk="0" hangingPunct="1">
        <a:defRPr sz="1350" kern="1200">
          <a:solidFill>
            <a:schemeClr val="tx1"/>
          </a:solidFill>
          <a:latin typeface="+mn-lt"/>
          <a:ea typeface="+mn-ea"/>
          <a:cs typeface="+mn-cs"/>
        </a:defRPr>
      </a:lvl8pPr>
      <a:lvl9pPr marL="2743269" algn="l" defTabSz="685817"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1F5E7E-8CBE-4E8B-8D07-6F4762759662}"/>
              </a:ext>
            </a:extLst>
          </p:cNvPr>
          <p:cNvSpPr/>
          <p:nvPr/>
        </p:nvSpPr>
        <p:spPr>
          <a:xfrm>
            <a:off x="182880" y="1649893"/>
            <a:ext cx="7053534" cy="861774"/>
          </a:xfrm>
          <a:prstGeom prst="rect">
            <a:avLst/>
          </a:prstGeom>
        </p:spPr>
        <p:txBody>
          <a:bodyPr wrap="none">
            <a:spAutoFit/>
          </a:bodyPr>
          <a:lstStyle/>
          <a:p>
            <a:r>
              <a:rPr lang="en-US" altLang="zh-TW" sz="5000" b="1" dirty="0"/>
              <a:t>Text</a:t>
            </a:r>
            <a:r>
              <a:rPr lang="zh-TW" altLang="en-US" sz="5000" b="1" dirty="0"/>
              <a:t> </a:t>
            </a:r>
            <a:r>
              <a:rPr lang="en-US" altLang="zh-TW" sz="5000" b="1" dirty="0"/>
              <a:t>Emotion</a:t>
            </a:r>
            <a:r>
              <a:rPr lang="zh-TW" altLang="en-US" sz="5000" b="1" dirty="0"/>
              <a:t> </a:t>
            </a:r>
            <a:r>
              <a:rPr lang="en-US" altLang="zh-TW" sz="5000" b="1" dirty="0"/>
              <a:t>Analysis</a:t>
            </a:r>
            <a:endParaRPr lang="zh-TW" altLang="en-US" sz="5000" b="1" dirty="0"/>
          </a:p>
        </p:txBody>
      </p:sp>
      <p:sp>
        <p:nvSpPr>
          <p:cNvPr id="4" name="文字方塊 3">
            <a:extLst>
              <a:ext uri="{FF2B5EF4-FFF2-40B4-BE49-F238E27FC236}">
                <a16:creationId xmlns:a16="http://schemas.microsoft.com/office/drawing/2014/main" id="{D9C73FAD-0431-4DF3-B901-46120B41EF59}"/>
              </a:ext>
            </a:extLst>
          </p:cNvPr>
          <p:cNvSpPr txBox="1"/>
          <p:nvPr/>
        </p:nvSpPr>
        <p:spPr>
          <a:xfrm>
            <a:off x="5214175" y="3188726"/>
            <a:ext cx="2638498" cy="1154996"/>
          </a:xfrm>
          <a:prstGeom prst="rect">
            <a:avLst/>
          </a:prstGeom>
          <a:noFill/>
        </p:spPr>
        <p:txBody>
          <a:bodyPr wrap="square" rtlCol="0">
            <a:spAutoFit/>
          </a:bodyPr>
          <a:lstStyle/>
          <a:p>
            <a:pPr>
              <a:lnSpc>
                <a:spcPct val="150000"/>
              </a:lnSpc>
            </a:pPr>
            <a:r>
              <a:rPr lang="zh-TW" altLang="en-US" sz="1600" dirty="0"/>
              <a:t>公衛所  碩二 徐紫絨</a:t>
            </a:r>
            <a:endParaRPr lang="en-US" altLang="zh-TW" sz="1600" dirty="0"/>
          </a:p>
          <a:p>
            <a:pPr>
              <a:lnSpc>
                <a:spcPct val="150000"/>
              </a:lnSpc>
            </a:pPr>
            <a:r>
              <a:rPr lang="zh-TW" altLang="en-US" sz="1600" dirty="0"/>
              <a:t>公衛所  碩二 林于婷</a:t>
            </a:r>
            <a:endParaRPr lang="en-US" altLang="zh-TW" sz="1600" dirty="0"/>
          </a:p>
          <a:p>
            <a:pPr>
              <a:lnSpc>
                <a:spcPct val="150000"/>
              </a:lnSpc>
            </a:pPr>
            <a:r>
              <a:rPr lang="zh-TW" altLang="en-US" sz="1600" dirty="0"/>
              <a:t>公衛所  碩二 楊翊萱</a:t>
            </a:r>
          </a:p>
        </p:txBody>
      </p:sp>
      <p:sp>
        <p:nvSpPr>
          <p:cNvPr id="5" name="矩形 4">
            <a:extLst>
              <a:ext uri="{FF2B5EF4-FFF2-40B4-BE49-F238E27FC236}">
                <a16:creationId xmlns:a16="http://schemas.microsoft.com/office/drawing/2014/main" id="{D8038473-781B-47AF-8951-2532B587C98E}"/>
              </a:ext>
            </a:extLst>
          </p:cNvPr>
          <p:cNvSpPr/>
          <p:nvPr/>
        </p:nvSpPr>
        <p:spPr>
          <a:xfrm>
            <a:off x="8669350" y="4858186"/>
            <a:ext cx="167523" cy="1814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47866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4;p18">
            <a:extLst>
              <a:ext uri="{FF2B5EF4-FFF2-40B4-BE49-F238E27FC236}">
                <a16:creationId xmlns:a16="http://schemas.microsoft.com/office/drawing/2014/main" id="{558AC3F8-B012-489A-8DEA-E595334F3B2E}"/>
              </a:ext>
            </a:extLst>
          </p:cNvPr>
          <p:cNvSpPr txBox="1">
            <a:spLocks/>
          </p:cNvSpPr>
          <p:nvPr/>
        </p:nvSpPr>
        <p:spPr>
          <a:xfrm>
            <a:off x="186944" y="289322"/>
            <a:ext cx="12192625" cy="836089"/>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TW" sz="4000" b="1" dirty="0">
                <a:latin typeface="Arial" panose="020B0604020202020204" pitchFamily="34" charset="0"/>
                <a:cs typeface="Arial" panose="020B0604020202020204" pitchFamily="34" charset="0"/>
              </a:rPr>
              <a:t>LSTM(Long short-term memory)</a:t>
            </a:r>
            <a:endParaRPr lang="en-US" sz="4000" b="1" dirty="0">
              <a:latin typeface="Arial" panose="020B0604020202020204" pitchFamily="34" charset="0"/>
              <a:cs typeface="Arial" panose="020B0604020202020204" pitchFamily="34" charset="0"/>
            </a:endParaRPr>
          </a:p>
        </p:txBody>
      </p:sp>
      <p:pic>
        <p:nvPicPr>
          <p:cNvPr id="7" name="圖片 6">
            <a:extLst>
              <a:ext uri="{FF2B5EF4-FFF2-40B4-BE49-F238E27FC236}">
                <a16:creationId xmlns:a16="http://schemas.microsoft.com/office/drawing/2014/main" id="{CDC7CC80-EEEA-4516-95F1-71983EADED7B}"/>
              </a:ext>
            </a:extLst>
          </p:cNvPr>
          <p:cNvPicPr>
            <a:picLocks noChangeAspect="1"/>
          </p:cNvPicPr>
          <p:nvPr/>
        </p:nvPicPr>
        <p:blipFill>
          <a:blip r:embed="rId3"/>
          <a:stretch>
            <a:fillRect/>
          </a:stretch>
        </p:blipFill>
        <p:spPr>
          <a:xfrm>
            <a:off x="2076659" y="1009054"/>
            <a:ext cx="3736312" cy="3887392"/>
          </a:xfrm>
          <a:prstGeom prst="rect">
            <a:avLst/>
          </a:prstGeom>
        </p:spPr>
      </p:pic>
    </p:spTree>
    <p:extLst>
      <p:ext uri="{BB962C8B-B14F-4D97-AF65-F5344CB8AC3E}">
        <p14:creationId xmlns:p14="http://schemas.microsoft.com/office/powerpoint/2010/main" val="3631180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4;p18">
            <a:extLst>
              <a:ext uri="{FF2B5EF4-FFF2-40B4-BE49-F238E27FC236}">
                <a16:creationId xmlns:a16="http://schemas.microsoft.com/office/drawing/2014/main" id="{F8AA1BD8-B44C-4E3A-B01E-90F91859FA33}"/>
              </a:ext>
            </a:extLst>
          </p:cNvPr>
          <p:cNvSpPr txBox="1">
            <a:spLocks/>
          </p:cNvSpPr>
          <p:nvPr/>
        </p:nvSpPr>
        <p:spPr>
          <a:xfrm>
            <a:off x="186944" y="289322"/>
            <a:ext cx="12192625" cy="836089"/>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000" b="1" dirty="0">
                <a:latin typeface="Arial" panose="020B0604020202020204" pitchFamily="34" charset="0"/>
                <a:cs typeface="Arial" panose="020B0604020202020204" pitchFamily="34" charset="0"/>
              </a:rPr>
              <a:t>DL Model</a:t>
            </a:r>
          </a:p>
        </p:txBody>
      </p:sp>
      <p:pic>
        <p:nvPicPr>
          <p:cNvPr id="7" name="圖片 6">
            <a:extLst>
              <a:ext uri="{FF2B5EF4-FFF2-40B4-BE49-F238E27FC236}">
                <a16:creationId xmlns:a16="http://schemas.microsoft.com/office/drawing/2014/main" id="{561FC50C-6549-4D0B-9CEC-C9C12DA29544}"/>
              </a:ext>
            </a:extLst>
          </p:cNvPr>
          <p:cNvPicPr>
            <a:picLocks noChangeAspect="1"/>
          </p:cNvPicPr>
          <p:nvPr/>
        </p:nvPicPr>
        <p:blipFill>
          <a:blip r:embed="rId3"/>
          <a:stretch>
            <a:fillRect/>
          </a:stretch>
        </p:blipFill>
        <p:spPr>
          <a:xfrm>
            <a:off x="0" y="2242417"/>
            <a:ext cx="8752114" cy="1703594"/>
          </a:xfrm>
          <a:prstGeom prst="rect">
            <a:avLst/>
          </a:prstGeom>
        </p:spPr>
      </p:pic>
    </p:spTree>
    <p:extLst>
      <p:ext uri="{BB962C8B-B14F-4D97-AF65-F5344CB8AC3E}">
        <p14:creationId xmlns:p14="http://schemas.microsoft.com/office/powerpoint/2010/main" val="1560429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4;p18">
            <a:extLst>
              <a:ext uri="{FF2B5EF4-FFF2-40B4-BE49-F238E27FC236}">
                <a16:creationId xmlns:a16="http://schemas.microsoft.com/office/drawing/2014/main" id="{F9387ABD-754B-4AA6-B911-6031FE48A032}"/>
              </a:ext>
            </a:extLst>
          </p:cNvPr>
          <p:cNvSpPr txBox="1">
            <a:spLocks/>
          </p:cNvSpPr>
          <p:nvPr/>
        </p:nvSpPr>
        <p:spPr>
          <a:xfrm>
            <a:off x="186944" y="289322"/>
            <a:ext cx="12192625" cy="836089"/>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000" b="1" dirty="0">
                <a:latin typeface="Arial" panose="020B0604020202020204" pitchFamily="34" charset="0"/>
                <a:cs typeface="Arial" panose="020B0604020202020204" pitchFamily="34" charset="0"/>
              </a:rPr>
              <a:t>DL Model</a:t>
            </a:r>
          </a:p>
        </p:txBody>
      </p:sp>
      <p:pic>
        <p:nvPicPr>
          <p:cNvPr id="7" name="圖片 6">
            <a:extLst>
              <a:ext uri="{FF2B5EF4-FFF2-40B4-BE49-F238E27FC236}">
                <a16:creationId xmlns:a16="http://schemas.microsoft.com/office/drawing/2014/main" id="{71FAD602-3A2E-4DC9-B6F7-20D0FCF32262}"/>
              </a:ext>
            </a:extLst>
          </p:cNvPr>
          <p:cNvPicPr>
            <a:picLocks noChangeAspect="1"/>
          </p:cNvPicPr>
          <p:nvPr/>
        </p:nvPicPr>
        <p:blipFill>
          <a:blip r:embed="rId3"/>
          <a:stretch>
            <a:fillRect/>
          </a:stretch>
        </p:blipFill>
        <p:spPr>
          <a:xfrm>
            <a:off x="0" y="1386181"/>
            <a:ext cx="9117595" cy="3120505"/>
          </a:xfrm>
          <a:prstGeom prst="rect">
            <a:avLst/>
          </a:prstGeom>
        </p:spPr>
      </p:pic>
    </p:spTree>
    <p:extLst>
      <p:ext uri="{BB962C8B-B14F-4D97-AF65-F5344CB8AC3E}">
        <p14:creationId xmlns:p14="http://schemas.microsoft.com/office/powerpoint/2010/main" val="2099120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4;p18">
            <a:extLst>
              <a:ext uri="{FF2B5EF4-FFF2-40B4-BE49-F238E27FC236}">
                <a16:creationId xmlns:a16="http://schemas.microsoft.com/office/drawing/2014/main" id="{584D2945-BDC8-4DED-97B5-FED70AAC9721}"/>
              </a:ext>
            </a:extLst>
          </p:cNvPr>
          <p:cNvSpPr txBox="1">
            <a:spLocks/>
          </p:cNvSpPr>
          <p:nvPr/>
        </p:nvSpPr>
        <p:spPr>
          <a:xfrm>
            <a:off x="186944" y="289322"/>
            <a:ext cx="12192625" cy="836089"/>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000" b="1" dirty="0">
                <a:latin typeface="Arial" panose="020B0604020202020204" pitchFamily="34" charset="0"/>
                <a:cs typeface="Arial" panose="020B0604020202020204" pitchFamily="34" charset="0"/>
              </a:rPr>
              <a:t>DL Model</a:t>
            </a:r>
          </a:p>
        </p:txBody>
      </p:sp>
      <p:pic>
        <p:nvPicPr>
          <p:cNvPr id="7" name="圖片 6">
            <a:extLst>
              <a:ext uri="{FF2B5EF4-FFF2-40B4-BE49-F238E27FC236}">
                <a16:creationId xmlns:a16="http://schemas.microsoft.com/office/drawing/2014/main" id="{1228FF3A-6BB5-48CF-A6FA-8136BE5082DF}"/>
              </a:ext>
            </a:extLst>
          </p:cNvPr>
          <p:cNvPicPr>
            <a:picLocks noChangeAspect="1"/>
          </p:cNvPicPr>
          <p:nvPr/>
        </p:nvPicPr>
        <p:blipFill>
          <a:blip r:embed="rId3"/>
          <a:stretch>
            <a:fillRect/>
          </a:stretch>
        </p:blipFill>
        <p:spPr>
          <a:xfrm>
            <a:off x="0" y="1038328"/>
            <a:ext cx="8469086" cy="3953800"/>
          </a:xfrm>
          <a:prstGeom prst="rect">
            <a:avLst/>
          </a:prstGeom>
        </p:spPr>
      </p:pic>
    </p:spTree>
    <p:extLst>
      <p:ext uri="{BB962C8B-B14F-4D97-AF65-F5344CB8AC3E}">
        <p14:creationId xmlns:p14="http://schemas.microsoft.com/office/powerpoint/2010/main" val="1477144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4;p18">
            <a:extLst>
              <a:ext uri="{FF2B5EF4-FFF2-40B4-BE49-F238E27FC236}">
                <a16:creationId xmlns:a16="http://schemas.microsoft.com/office/drawing/2014/main" id="{24D14DE0-61A8-435C-9CE1-C883AC3E01A6}"/>
              </a:ext>
            </a:extLst>
          </p:cNvPr>
          <p:cNvSpPr txBox="1">
            <a:spLocks/>
          </p:cNvSpPr>
          <p:nvPr/>
        </p:nvSpPr>
        <p:spPr>
          <a:xfrm>
            <a:off x="536448" y="216991"/>
            <a:ext cx="8748228" cy="62706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r>
              <a:rPr lang="en-US" sz="4000" b="1" dirty="0">
                <a:latin typeface="+mj-lt"/>
              </a:rPr>
              <a:t>Training &amp; Validation</a:t>
            </a:r>
          </a:p>
        </p:txBody>
      </p:sp>
      <p:pic>
        <p:nvPicPr>
          <p:cNvPr id="3" name="圖片 2">
            <a:extLst>
              <a:ext uri="{FF2B5EF4-FFF2-40B4-BE49-F238E27FC236}">
                <a16:creationId xmlns:a16="http://schemas.microsoft.com/office/drawing/2014/main" id="{D9A567DC-DD46-47A6-93B0-2A8FE89377BC}"/>
              </a:ext>
            </a:extLst>
          </p:cNvPr>
          <p:cNvPicPr>
            <a:picLocks noChangeAspect="1"/>
          </p:cNvPicPr>
          <p:nvPr/>
        </p:nvPicPr>
        <p:blipFill>
          <a:blip r:embed="rId3"/>
          <a:stretch>
            <a:fillRect/>
          </a:stretch>
        </p:blipFill>
        <p:spPr>
          <a:xfrm>
            <a:off x="55749" y="2045845"/>
            <a:ext cx="8590960" cy="2995596"/>
          </a:xfrm>
          <a:prstGeom prst="rect">
            <a:avLst/>
          </a:prstGeom>
        </p:spPr>
      </p:pic>
      <p:sp>
        <p:nvSpPr>
          <p:cNvPr id="4" name="矩形 3">
            <a:extLst>
              <a:ext uri="{FF2B5EF4-FFF2-40B4-BE49-F238E27FC236}">
                <a16:creationId xmlns:a16="http://schemas.microsoft.com/office/drawing/2014/main" id="{386FC5B1-1357-44C6-9CD5-103F003A91BE}"/>
              </a:ext>
            </a:extLst>
          </p:cNvPr>
          <p:cNvSpPr/>
          <p:nvPr/>
        </p:nvSpPr>
        <p:spPr>
          <a:xfrm>
            <a:off x="181484" y="967898"/>
            <a:ext cx="8912046" cy="954107"/>
          </a:xfrm>
          <a:prstGeom prst="rect">
            <a:avLst/>
          </a:prstGeom>
        </p:spPr>
        <p:txBody>
          <a:bodyPr wrap="square">
            <a:spAutoFit/>
          </a:bodyPr>
          <a:lstStyle/>
          <a:p>
            <a:pPr marL="285750" indent="-285750">
              <a:buFont typeface="Arial" panose="020B0604020202020204" pitchFamily="34" charset="0"/>
              <a:buChar char="•"/>
            </a:pPr>
            <a:r>
              <a:rPr lang="en-US" altLang="zh-TW" dirty="0"/>
              <a:t>emotion_data_prep.csv in which more deep pre-processing of tweets in done (lemmatization, removal of </a:t>
            </a:r>
            <a:r>
              <a:rPr lang="en-US" altLang="zh-TW" dirty="0" err="1"/>
              <a:t>stopwords</a:t>
            </a:r>
            <a:r>
              <a:rPr lang="en-US" altLang="zh-TW" dirty="0"/>
              <a:t>, </a:t>
            </a:r>
            <a:r>
              <a:rPr lang="en-US" altLang="zh-TW" dirty="0" err="1"/>
              <a:t>etc</a:t>
            </a:r>
            <a:r>
              <a:rPr lang="en-US" altLang="zh-TW" dirty="0"/>
              <a:t>).</a:t>
            </a:r>
            <a:br>
              <a:rPr lang="en-US" altLang="zh-TW" dirty="0"/>
            </a:br>
            <a:r>
              <a:rPr lang="en-US" altLang="zh-TW" dirty="0"/>
              <a:t>This dataset is comprised of </a:t>
            </a:r>
            <a:r>
              <a:rPr lang="en-US" altLang="zh-TW" b="1" dirty="0"/>
              <a:t>62,015</a:t>
            </a:r>
            <a:r>
              <a:rPr lang="en-US" altLang="zh-TW" dirty="0"/>
              <a:t> tweets from Twitter with labelled emotions of five classes: </a:t>
            </a:r>
          </a:p>
          <a:p>
            <a:r>
              <a:rPr lang="en-US" altLang="zh-TW" b="1" dirty="0"/>
              <a:t>      Neutral, Happy, Sad, Love, Anger</a:t>
            </a:r>
            <a:r>
              <a:rPr lang="en-US" altLang="zh-TW" dirty="0"/>
              <a:t>.</a:t>
            </a:r>
          </a:p>
        </p:txBody>
      </p:sp>
    </p:spTree>
    <p:extLst>
      <p:ext uri="{BB962C8B-B14F-4D97-AF65-F5344CB8AC3E}">
        <p14:creationId xmlns:p14="http://schemas.microsoft.com/office/powerpoint/2010/main" val="3645993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C214EE06-D1C8-4EA1-9FEB-C0ECF7E8D804}"/>
              </a:ext>
            </a:extLst>
          </p:cNvPr>
          <p:cNvSpPr txBox="1"/>
          <p:nvPr/>
        </p:nvSpPr>
        <p:spPr>
          <a:xfrm>
            <a:off x="321089" y="1310472"/>
            <a:ext cx="3511016" cy="1338828"/>
          </a:xfrm>
          <a:prstGeom prst="rect">
            <a:avLst/>
          </a:prstGeom>
          <a:noFill/>
        </p:spPr>
        <p:txBody>
          <a:bodyPr wrap="square" rtlCol="0">
            <a:spAutoFit/>
          </a:bodyPr>
          <a:lstStyle/>
          <a:p>
            <a:pPr>
              <a:lnSpc>
                <a:spcPct val="150000"/>
              </a:lnSpc>
            </a:pPr>
            <a:r>
              <a:rPr lang="en-US" altLang="zh-TW" sz="1800" dirty="0"/>
              <a:t>Dataset size: </a:t>
            </a:r>
            <a:r>
              <a:rPr lang="en-US" altLang="zh-TW" sz="1800" dirty="0" smtClean="0"/>
              <a:t>62015</a:t>
            </a:r>
            <a:endParaRPr lang="en-US" altLang="zh-TW" sz="1800" dirty="0"/>
          </a:p>
          <a:p>
            <a:pPr>
              <a:lnSpc>
                <a:spcPct val="150000"/>
              </a:lnSpc>
            </a:pPr>
            <a:r>
              <a:rPr lang="en-US" altLang="zh-TW" sz="1800" dirty="0"/>
              <a:t>Training</a:t>
            </a:r>
            <a:r>
              <a:rPr lang="zh-TW" altLang="en-US" sz="1800" dirty="0"/>
              <a:t>：</a:t>
            </a:r>
            <a:r>
              <a:rPr lang="en-US" altLang="zh-TW" sz="1800" dirty="0"/>
              <a:t>80%  (49611)</a:t>
            </a:r>
          </a:p>
          <a:p>
            <a:pPr>
              <a:lnSpc>
                <a:spcPct val="150000"/>
              </a:lnSpc>
            </a:pPr>
            <a:r>
              <a:rPr lang="en-US" altLang="zh-TW" sz="1800" dirty="0"/>
              <a:t>Validation</a:t>
            </a:r>
            <a:r>
              <a:rPr lang="zh-TW" altLang="en-US" sz="1800" dirty="0"/>
              <a:t>：</a:t>
            </a:r>
            <a:r>
              <a:rPr lang="en-US" altLang="zh-TW" sz="1800" dirty="0"/>
              <a:t>20% (12403)</a:t>
            </a:r>
            <a:endParaRPr lang="zh-TW" altLang="en-US" sz="1800" dirty="0"/>
          </a:p>
        </p:txBody>
      </p:sp>
      <p:sp>
        <p:nvSpPr>
          <p:cNvPr id="3" name="Google Shape;94;p18">
            <a:extLst>
              <a:ext uri="{FF2B5EF4-FFF2-40B4-BE49-F238E27FC236}">
                <a16:creationId xmlns:a16="http://schemas.microsoft.com/office/drawing/2014/main" id="{48C2D07E-5DD1-4578-B13A-67E4F7A63951}"/>
              </a:ext>
            </a:extLst>
          </p:cNvPr>
          <p:cNvSpPr txBox="1">
            <a:spLocks/>
          </p:cNvSpPr>
          <p:nvPr/>
        </p:nvSpPr>
        <p:spPr>
          <a:xfrm>
            <a:off x="257242" y="286793"/>
            <a:ext cx="8748228" cy="62706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r>
              <a:rPr lang="en-US" sz="4000" b="1" dirty="0">
                <a:latin typeface="+mj-lt"/>
              </a:rPr>
              <a:t>Training &amp; Validation</a:t>
            </a:r>
          </a:p>
        </p:txBody>
      </p:sp>
      <p:pic>
        <p:nvPicPr>
          <p:cNvPr id="4" name="圖片 3">
            <a:extLst>
              <a:ext uri="{FF2B5EF4-FFF2-40B4-BE49-F238E27FC236}">
                <a16:creationId xmlns:a16="http://schemas.microsoft.com/office/drawing/2014/main" id="{C1FC70CC-7BE2-445F-AB00-73265974A318}"/>
              </a:ext>
            </a:extLst>
          </p:cNvPr>
          <p:cNvPicPr>
            <a:picLocks noChangeAspect="1"/>
          </p:cNvPicPr>
          <p:nvPr/>
        </p:nvPicPr>
        <p:blipFill>
          <a:blip r:embed="rId3"/>
          <a:stretch>
            <a:fillRect/>
          </a:stretch>
        </p:blipFill>
        <p:spPr>
          <a:xfrm>
            <a:off x="3646406" y="2361885"/>
            <a:ext cx="4918612" cy="2702802"/>
          </a:xfrm>
          <a:prstGeom prst="rect">
            <a:avLst/>
          </a:prstGeom>
        </p:spPr>
      </p:pic>
    </p:spTree>
    <p:extLst>
      <p:ext uri="{BB962C8B-B14F-4D97-AF65-F5344CB8AC3E}">
        <p14:creationId xmlns:p14="http://schemas.microsoft.com/office/powerpoint/2010/main" val="3126787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E521580D-3826-49BA-902F-01E1D18BCBAA}"/>
              </a:ext>
            </a:extLst>
          </p:cNvPr>
          <p:cNvPicPr>
            <a:picLocks noChangeAspect="1"/>
          </p:cNvPicPr>
          <p:nvPr/>
        </p:nvPicPr>
        <p:blipFill>
          <a:blip r:embed="rId3"/>
          <a:stretch>
            <a:fillRect/>
          </a:stretch>
        </p:blipFill>
        <p:spPr>
          <a:xfrm>
            <a:off x="257242" y="785091"/>
            <a:ext cx="6806712" cy="4195630"/>
          </a:xfrm>
          <a:prstGeom prst="rect">
            <a:avLst/>
          </a:prstGeom>
        </p:spPr>
      </p:pic>
      <p:sp>
        <p:nvSpPr>
          <p:cNvPr id="3" name="Google Shape;94;p18">
            <a:extLst>
              <a:ext uri="{FF2B5EF4-FFF2-40B4-BE49-F238E27FC236}">
                <a16:creationId xmlns:a16="http://schemas.microsoft.com/office/drawing/2014/main" id="{AF6C9B47-6704-46E7-912B-0F985FC6DB03}"/>
              </a:ext>
            </a:extLst>
          </p:cNvPr>
          <p:cNvSpPr txBox="1">
            <a:spLocks/>
          </p:cNvSpPr>
          <p:nvPr/>
        </p:nvSpPr>
        <p:spPr>
          <a:xfrm>
            <a:off x="257242" y="286793"/>
            <a:ext cx="8748228" cy="62706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r>
              <a:rPr lang="en-US" sz="4000" b="1" dirty="0">
                <a:latin typeface="+mj-lt"/>
              </a:rPr>
              <a:t>TF-IDF </a:t>
            </a:r>
            <a:r>
              <a:rPr lang="en-US" altLang="zh-TW" sz="4000" b="1" dirty="0" err="1"/>
              <a:t>Vectorizer</a:t>
            </a:r>
            <a:endParaRPr lang="en-US" altLang="zh-TW" sz="4000" b="1" dirty="0"/>
          </a:p>
        </p:txBody>
      </p:sp>
    </p:spTree>
    <p:extLst>
      <p:ext uri="{BB962C8B-B14F-4D97-AF65-F5344CB8AC3E}">
        <p14:creationId xmlns:p14="http://schemas.microsoft.com/office/powerpoint/2010/main" val="2896417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421B4C94-088B-438A-958A-6437D75F6837}"/>
              </a:ext>
            </a:extLst>
          </p:cNvPr>
          <p:cNvPicPr>
            <a:picLocks noChangeAspect="1"/>
          </p:cNvPicPr>
          <p:nvPr/>
        </p:nvPicPr>
        <p:blipFill>
          <a:blip r:embed="rId3"/>
          <a:stretch>
            <a:fillRect/>
          </a:stretch>
        </p:blipFill>
        <p:spPr>
          <a:xfrm>
            <a:off x="194421" y="722907"/>
            <a:ext cx="6639149" cy="4356942"/>
          </a:xfrm>
          <a:prstGeom prst="rect">
            <a:avLst/>
          </a:prstGeom>
        </p:spPr>
      </p:pic>
      <p:sp>
        <p:nvSpPr>
          <p:cNvPr id="3" name="Google Shape;94;p18">
            <a:extLst>
              <a:ext uri="{FF2B5EF4-FFF2-40B4-BE49-F238E27FC236}">
                <a16:creationId xmlns:a16="http://schemas.microsoft.com/office/drawing/2014/main" id="{55FF3631-F259-4027-97C7-9D3513765CD3}"/>
              </a:ext>
            </a:extLst>
          </p:cNvPr>
          <p:cNvSpPr txBox="1">
            <a:spLocks/>
          </p:cNvSpPr>
          <p:nvPr/>
        </p:nvSpPr>
        <p:spPr>
          <a:xfrm>
            <a:off x="257242" y="286793"/>
            <a:ext cx="8748228" cy="62706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r>
              <a:rPr lang="en-US" sz="4000" b="1" dirty="0">
                <a:latin typeface="+mj-lt"/>
              </a:rPr>
              <a:t>Count </a:t>
            </a:r>
            <a:r>
              <a:rPr lang="en-US" sz="4000" b="1" dirty="0" err="1">
                <a:latin typeface="+mj-lt"/>
              </a:rPr>
              <a:t>Vectorizer</a:t>
            </a:r>
            <a:endParaRPr lang="en-US" sz="4000" b="1" dirty="0">
              <a:latin typeface="+mj-lt"/>
            </a:endParaRPr>
          </a:p>
        </p:txBody>
      </p:sp>
    </p:spTree>
    <p:extLst>
      <p:ext uri="{BB962C8B-B14F-4D97-AF65-F5344CB8AC3E}">
        <p14:creationId xmlns:p14="http://schemas.microsoft.com/office/powerpoint/2010/main" val="3407091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089772E3-7A0E-4028-8BA0-66A65ACA7383}"/>
              </a:ext>
            </a:extLst>
          </p:cNvPr>
          <p:cNvPicPr>
            <a:picLocks noChangeAspect="1"/>
          </p:cNvPicPr>
          <p:nvPr/>
        </p:nvPicPr>
        <p:blipFill>
          <a:blip r:embed="rId3"/>
          <a:stretch>
            <a:fillRect/>
          </a:stretch>
        </p:blipFill>
        <p:spPr>
          <a:xfrm>
            <a:off x="186746" y="70618"/>
            <a:ext cx="6399542" cy="4852579"/>
          </a:xfrm>
          <a:prstGeom prst="rect">
            <a:avLst/>
          </a:prstGeom>
        </p:spPr>
      </p:pic>
    </p:spTree>
    <p:extLst>
      <p:ext uri="{BB962C8B-B14F-4D97-AF65-F5344CB8AC3E}">
        <p14:creationId xmlns:p14="http://schemas.microsoft.com/office/powerpoint/2010/main" val="2493164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812522C8-6D9E-485A-BC5D-BEEF8A8BB5A6}"/>
              </a:ext>
            </a:extLst>
          </p:cNvPr>
          <p:cNvPicPr>
            <a:picLocks noChangeAspect="1"/>
          </p:cNvPicPr>
          <p:nvPr/>
        </p:nvPicPr>
        <p:blipFill>
          <a:blip r:embed="rId3"/>
          <a:stretch>
            <a:fillRect/>
          </a:stretch>
        </p:blipFill>
        <p:spPr>
          <a:xfrm>
            <a:off x="182984" y="168780"/>
            <a:ext cx="6210835" cy="4805939"/>
          </a:xfrm>
          <a:prstGeom prst="rect">
            <a:avLst/>
          </a:prstGeom>
        </p:spPr>
      </p:pic>
    </p:spTree>
    <p:extLst>
      <p:ext uri="{BB962C8B-B14F-4D97-AF65-F5344CB8AC3E}">
        <p14:creationId xmlns:p14="http://schemas.microsoft.com/office/powerpoint/2010/main" val="2592483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4;p18">
            <a:extLst>
              <a:ext uri="{FF2B5EF4-FFF2-40B4-BE49-F238E27FC236}">
                <a16:creationId xmlns:a16="http://schemas.microsoft.com/office/drawing/2014/main" id="{1F728CE0-CDA5-4C41-A1D5-D1FB8042D4F3}"/>
              </a:ext>
            </a:extLst>
          </p:cNvPr>
          <p:cNvSpPr txBox="1">
            <a:spLocks/>
          </p:cNvSpPr>
          <p:nvPr/>
        </p:nvSpPr>
        <p:spPr>
          <a:xfrm>
            <a:off x="140208" y="216992"/>
            <a:ext cx="9144469" cy="62706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TW" sz="3000" b="1" dirty="0">
                <a:latin typeface="Arial" panose="020B0604020202020204" pitchFamily="34" charset="0"/>
                <a:cs typeface="Arial" panose="020B0604020202020204" pitchFamily="34" charset="0"/>
              </a:rPr>
              <a:t>Text-Emotion-Analysis</a:t>
            </a:r>
            <a:endParaRPr lang="en-US" sz="3000" b="1" dirty="0">
              <a:latin typeface="Arial" panose="020B0604020202020204" pitchFamily="34" charset="0"/>
              <a:cs typeface="Arial" panose="020B0604020202020204" pitchFamily="34" charset="0"/>
            </a:endParaRPr>
          </a:p>
        </p:txBody>
      </p:sp>
      <p:sp>
        <p:nvSpPr>
          <p:cNvPr id="5" name="文字方塊 4">
            <a:extLst>
              <a:ext uri="{FF2B5EF4-FFF2-40B4-BE49-F238E27FC236}">
                <a16:creationId xmlns:a16="http://schemas.microsoft.com/office/drawing/2014/main" id="{9C39F163-BFBF-4766-A587-3C816F57682B}"/>
              </a:ext>
            </a:extLst>
          </p:cNvPr>
          <p:cNvSpPr txBox="1"/>
          <p:nvPr/>
        </p:nvSpPr>
        <p:spPr>
          <a:xfrm>
            <a:off x="347156" y="1058441"/>
            <a:ext cx="8187244" cy="2749727"/>
          </a:xfrm>
          <a:prstGeom prst="rect">
            <a:avLst/>
          </a:prstGeom>
          <a:noFill/>
        </p:spPr>
        <p:txBody>
          <a:bodyPr wrap="square">
            <a:spAutoFit/>
          </a:bodyPr>
          <a:lstStyle/>
          <a:p>
            <a:pPr marL="257175" indent="-257175">
              <a:lnSpc>
                <a:spcPct val="120000"/>
              </a:lnSpc>
              <a:buFont typeface="Arial" panose="020B0604020202020204" pitchFamily="34" charset="0"/>
              <a:buChar char="•"/>
            </a:pPr>
            <a:r>
              <a:rPr lang="en-US" altLang="zh-TW" sz="1875" dirty="0">
                <a:latin typeface="Arial" panose="020B0604020202020204" pitchFamily="34" charset="0"/>
                <a:cs typeface="Arial" panose="020B0604020202020204" pitchFamily="34" charset="0"/>
              </a:rPr>
              <a:t>Detect the different types of emotions contained in a collection of English sentences or a large paragraph and then accurately predict the overall emotion of the paragraph.</a:t>
            </a:r>
            <a:r>
              <a:rPr lang="en-US" altLang="zh-TW" sz="1875" dirty="0">
                <a:solidFill>
                  <a:srgbClr val="1E2022"/>
                </a:solidFill>
                <a:latin typeface="Arial" panose="020B0604020202020204" pitchFamily="34" charset="0"/>
                <a:cs typeface="Arial" panose="020B0604020202020204" pitchFamily="34" charset="0"/>
              </a:rPr>
              <a:t> </a:t>
            </a:r>
          </a:p>
          <a:p>
            <a:pPr marL="257175" indent="-257175">
              <a:lnSpc>
                <a:spcPct val="120000"/>
              </a:lnSpc>
              <a:buFont typeface="Arial" panose="020B0604020202020204" pitchFamily="34" charset="0"/>
              <a:buChar char="•"/>
            </a:pPr>
            <a:endParaRPr lang="en-US" altLang="zh-TW" sz="1875" dirty="0">
              <a:solidFill>
                <a:srgbClr val="1E2022"/>
              </a:solidFill>
              <a:latin typeface="Arial" panose="020B0604020202020204" pitchFamily="34" charset="0"/>
              <a:cs typeface="Arial" panose="020B0604020202020204" pitchFamily="34" charset="0"/>
            </a:endParaRPr>
          </a:p>
          <a:p>
            <a:pPr marL="257175" indent="-257175">
              <a:lnSpc>
                <a:spcPct val="120000"/>
              </a:lnSpc>
              <a:buFont typeface="Arial" panose="020B0604020202020204" pitchFamily="34" charset="0"/>
              <a:buChar char="•"/>
            </a:pPr>
            <a:r>
              <a:rPr lang="en-US" altLang="zh-TW" sz="1875" dirty="0">
                <a:solidFill>
                  <a:srgbClr val="1E2022"/>
                </a:solidFill>
                <a:latin typeface="Arial" panose="020B0604020202020204" pitchFamily="34" charset="0"/>
                <a:cs typeface="Arial" panose="020B0604020202020204" pitchFamily="34" charset="0"/>
              </a:rPr>
              <a:t>Emotions of five classes</a:t>
            </a:r>
            <a:r>
              <a:rPr lang="zh-TW" altLang="en-US" sz="1875" dirty="0">
                <a:solidFill>
                  <a:srgbClr val="1E2022"/>
                </a:solidFill>
                <a:latin typeface="Arial" panose="020B0604020202020204" pitchFamily="34" charset="0"/>
                <a:cs typeface="Arial" panose="020B0604020202020204" pitchFamily="34" charset="0"/>
              </a:rPr>
              <a:t>：</a:t>
            </a:r>
            <a:r>
              <a:rPr lang="en-US" altLang="zh-TW" sz="1875" dirty="0">
                <a:solidFill>
                  <a:srgbClr val="1E2022"/>
                </a:solidFill>
                <a:latin typeface="Arial" panose="020B0604020202020204" pitchFamily="34" charset="0"/>
                <a:cs typeface="Arial" panose="020B0604020202020204" pitchFamily="34" charset="0"/>
              </a:rPr>
              <a:t>Neutral</a:t>
            </a:r>
            <a:r>
              <a:rPr lang="zh-TW" altLang="en-US" sz="1875" dirty="0">
                <a:solidFill>
                  <a:srgbClr val="1E2022"/>
                </a:solidFill>
                <a:latin typeface="Arial" panose="020B0604020202020204" pitchFamily="34" charset="0"/>
                <a:cs typeface="Arial" panose="020B0604020202020204" pitchFamily="34" charset="0"/>
              </a:rPr>
              <a:t>、</a:t>
            </a:r>
            <a:r>
              <a:rPr lang="en-US" altLang="zh-TW" sz="1875" dirty="0">
                <a:solidFill>
                  <a:srgbClr val="1E2022"/>
                </a:solidFill>
                <a:latin typeface="Arial" panose="020B0604020202020204" pitchFamily="34" charset="0"/>
                <a:cs typeface="Arial" panose="020B0604020202020204" pitchFamily="34" charset="0"/>
              </a:rPr>
              <a:t>Happy</a:t>
            </a:r>
            <a:r>
              <a:rPr lang="zh-TW" altLang="en-US" sz="1875" dirty="0">
                <a:solidFill>
                  <a:srgbClr val="1E2022"/>
                </a:solidFill>
                <a:latin typeface="Arial" panose="020B0604020202020204" pitchFamily="34" charset="0"/>
                <a:cs typeface="Arial" panose="020B0604020202020204" pitchFamily="34" charset="0"/>
              </a:rPr>
              <a:t>、</a:t>
            </a:r>
            <a:r>
              <a:rPr lang="en-US" altLang="zh-TW" sz="1875" dirty="0">
                <a:solidFill>
                  <a:srgbClr val="1E2022"/>
                </a:solidFill>
                <a:latin typeface="Arial" panose="020B0604020202020204" pitchFamily="34" charset="0"/>
                <a:cs typeface="Arial" panose="020B0604020202020204" pitchFamily="34" charset="0"/>
              </a:rPr>
              <a:t>Sad</a:t>
            </a:r>
            <a:r>
              <a:rPr lang="zh-TW" altLang="en-US" sz="1875" dirty="0">
                <a:solidFill>
                  <a:srgbClr val="1E2022"/>
                </a:solidFill>
                <a:latin typeface="Arial" panose="020B0604020202020204" pitchFamily="34" charset="0"/>
                <a:cs typeface="Arial" panose="020B0604020202020204" pitchFamily="34" charset="0"/>
              </a:rPr>
              <a:t>、</a:t>
            </a:r>
            <a:r>
              <a:rPr lang="en-US" altLang="zh-TW" sz="1875" dirty="0">
                <a:solidFill>
                  <a:srgbClr val="1E2022"/>
                </a:solidFill>
                <a:latin typeface="Arial" panose="020B0604020202020204" pitchFamily="34" charset="0"/>
                <a:cs typeface="Arial" panose="020B0604020202020204" pitchFamily="34" charset="0"/>
              </a:rPr>
              <a:t> Love</a:t>
            </a:r>
            <a:r>
              <a:rPr lang="zh-TW" altLang="en-US" sz="1875" dirty="0">
                <a:solidFill>
                  <a:srgbClr val="1E2022"/>
                </a:solidFill>
                <a:latin typeface="Arial" panose="020B0604020202020204" pitchFamily="34" charset="0"/>
                <a:cs typeface="Arial" panose="020B0604020202020204" pitchFamily="34" charset="0"/>
              </a:rPr>
              <a:t>、</a:t>
            </a:r>
            <a:r>
              <a:rPr lang="en-US" altLang="zh-TW" sz="1875" dirty="0">
                <a:solidFill>
                  <a:srgbClr val="1E2022"/>
                </a:solidFill>
                <a:latin typeface="Arial" panose="020B0604020202020204" pitchFamily="34" charset="0"/>
                <a:cs typeface="Arial" panose="020B0604020202020204" pitchFamily="34" charset="0"/>
              </a:rPr>
              <a:t>Anger</a:t>
            </a:r>
            <a:endParaRPr lang="en-US" altLang="zh-TW" sz="1050" dirty="0"/>
          </a:p>
          <a:p>
            <a:r>
              <a:rPr lang="en-US" altLang="zh-TW" sz="2100" dirty="0"/>
              <a:t/>
            </a:r>
            <a:br>
              <a:rPr lang="en-US" altLang="zh-TW" sz="2100" dirty="0"/>
            </a:br>
            <a:endParaRPr lang="en-US" altLang="zh-TW" sz="1875" dirty="0">
              <a:solidFill>
                <a:srgbClr val="1E2022"/>
              </a:solidFill>
              <a:latin typeface="Arial" panose="020B0604020202020204" pitchFamily="34" charset="0"/>
              <a:cs typeface="Arial" panose="020B0604020202020204" pitchFamily="34" charset="0"/>
            </a:endParaRPr>
          </a:p>
          <a:p>
            <a:pPr>
              <a:lnSpc>
                <a:spcPct val="120000"/>
              </a:lnSpc>
            </a:pPr>
            <a:endParaRPr lang="en-US" altLang="zh-TW" sz="1875" dirty="0">
              <a:solidFill>
                <a:srgbClr val="1E202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1248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28490F8-9F17-428E-A891-7A750AB2B018}"/>
              </a:ext>
            </a:extLst>
          </p:cNvPr>
          <p:cNvSpPr/>
          <p:nvPr/>
        </p:nvSpPr>
        <p:spPr>
          <a:xfrm>
            <a:off x="43542" y="722963"/>
            <a:ext cx="9056914" cy="4324261"/>
          </a:xfrm>
          <a:prstGeom prst="rect">
            <a:avLst/>
          </a:prstGeom>
        </p:spPr>
        <p:txBody>
          <a:bodyPr wrap="square">
            <a:spAutoFit/>
          </a:bodyPr>
          <a:lstStyle/>
          <a:p>
            <a:r>
              <a:rPr lang="zh-TW" altLang="en-US" sz="1100" dirty="0"/>
              <a:t>"For instance, giving a kiss to your younger sibling daily after waking up in the morning and showing him how much you love them. For some happiness means loving life and seeing others happy. While some finds happiness in writing stories. Some conquer happiness in being simple yet the best person they can ever be. Everyone has their own unique way to feel happy by finding things that they never expected to find.",</a:t>
            </a:r>
            <a:endParaRPr lang="en-US" altLang="zh-TW" sz="1100" dirty="0"/>
          </a:p>
          <a:p>
            <a:r>
              <a:rPr lang="zh-TW" altLang="en-US" sz="1100" dirty="0">
                <a:solidFill>
                  <a:srgbClr val="0070C0"/>
                </a:solidFill>
              </a:rPr>
              <a:t> # happy</a:t>
            </a:r>
          </a:p>
          <a:p>
            <a:r>
              <a:rPr lang="zh-TW" altLang="en-US" sz="1100" dirty="0"/>
              <a:t>"Love is the key to happiness. We all want to lead a happy life. People look around for happiness in power, fashion, wealth, drugs etc. But these things can only give temporary pleasures. The power of love can create miracles. Love can create unity among nations and its citizens. Love is the most beautiful feeling in the world. Love has given different meaning by different people depending upon how they have experienced this wonderful feeling.", </a:t>
            </a:r>
            <a:r>
              <a:rPr lang="zh-TW" altLang="en-US" sz="1100" dirty="0">
                <a:solidFill>
                  <a:srgbClr val="0070C0"/>
                </a:solidFill>
              </a:rPr>
              <a:t># love</a:t>
            </a:r>
          </a:p>
          <a:p>
            <a:r>
              <a:rPr lang="zh-TW" altLang="en-US" sz="1100" dirty="0"/>
              <a:t> "One day I was studying in my room when, all of a sudden, i heard hot words being exchanged between two persons in the street. I paid no attention, thinking it would be a minor quarrel but soon I heard the voices of a large number of people. I peeped from the window and saw that there was a street quarrel. I went downstairs and reached the spot in the twinkling of an eyes. I was at my wits end on seeing that both of them had come to blows. The people were standing around them and enjoying their quarrel but none tried to pacify them.", </a:t>
            </a:r>
            <a:r>
              <a:rPr lang="zh-TW" altLang="en-US" sz="1100" dirty="0">
                <a:solidFill>
                  <a:srgbClr val="0070C0"/>
                </a:solidFill>
              </a:rPr>
              <a:t># sad</a:t>
            </a:r>
          </a:p>
          <a:p>
            <a:r>
              <a:rPr lang="zh-TW" altLang="en-US" sz="1100" dirty="0"/>
              <a:t> "I am so angry at you!!!!!", </a:t>
            </a:r>
            <a:r>
              <a:rPr lang="zh-TW" altLang="en-US" sz="1100" dirty="0">
                <a:solidFill>
                  <a:srgbClr val="0070C0"/>
                </a:solidFill>
              </a:rPr>
              <a:t># anger</a:t>
            </a:r>
          </a:p>
          <a:p>
            <a:r>
              <a:rPr lang="zh-TW" altLang="en-US" sz="1100" dirty="0"/>
              <a:t> "you ve hit a new low with a danger of blm fascist slogan please stop it before too late stop", </a:t>
            </a:r>
            <a:r>
              <a:rPr lang="zh-TW" altLang="en-US" sz="1100" dirty="0">
                <a:solidFill>
                  <a:srgbClr val="0070C0"/>
                </a:solidFill>
              </a:rPr>
              <a:t># anger</a:t>
            </a:r>
          </a:p>
          <a:p>
            <a:r>
              <a:rPr lang="zh-TW" altLang="en-US" sz="1100" dirty="0"/>
              <a:t>"I love my doggg", </a:t>
            </a:r>
            <a:r>
              <a:rPr lang="zh-TW" altLang="en-US" sz="1100" dirty="0">
                <a:solidFill>
                  <a:srgbClr val="0070C0"/>
                </a:solidFill>
              </a:rPr>
              <a:t># love</a:t>
            </a:r>
          </a:p>
          <a:p>
            <a:r>
              <a:rPr lang="zh-TW" altLang="en-US" sz="1100" dirty="0"/>
              <a:t>"I think i'm gonna be sick :'‑(", </a:t>
            </a:r>
            <a:r>
              <a:rPr lang="zh-TW" altLang="en-US" sz="1100" dirty="0">
                <a:solidFill>
                  <a:srgbClr val="0070C0"/>
                </a:solidFill>
              </a:rPr>
              <a:t># sad</a:t>
            </a:r>
          </a:p>
          <a:p>
            <a:r>
              <a:rPr lang="zh-TW" altLang="en-US" sz="1100" dirty="0"/>
              <a:t>"I hate you so much", </a:t>
            </a:r>
            <a:r>
              <a:rPr lang="zh-TW" altLang="en-US" sz="1100" dirty="0">
                <a:solidFill>
                  <a:srgbClr val="0070C0"/>
                </a:solidFill>
              </a:rPr>
              <a:t># anger</a:t>
            </a:r>
          </a:p>
          <a:p>
            <a:r>
              <a:rPr lang="zh-TW" altLang="en-US" sz="1100" dirty="0"/>
              <a:t>"I'm at work", </a:t>
            </a:r>
            <a:r>
              <a:rPr lang="zh-TW" altLang="en-US" sz="1100" dirty="0">
                <a:solidFill>
                  <a:srgbClr val="0070C0"/>
                </a:solidFill>
              </a:rPr>
              <a:t># neutral</a:t>
            </a:r>
          </a:p>
          <a:p>
            <a:r>
              <a:rPr lang="zh-TW" altLang="en-US" sz="1100" dirty="0"/>
              <a:t>"@TheTombert i was watching Harpers Island, lol... there was no vodka involved", </a:t>
            </a:r>
            <a:r>
              <a:rPr lang="zh-TW" altLang="en-US" sz="1100" dirty="0">
                <a:solidFill>
                  <a:srgbClr val="0070C0"/>
                </a:solidFill>
              </a:rPr>
              <a:t># neutral</a:t>
            </a:r>
          </a:p>
          <a:p>
            <a:r>
              <a:rPr lang="zh-TW" altLang="en-US" sz="1100" dirty="0"/>
              <a:t>"sometimes i wish things could go back to the way they were the beginning of last summer", </a:t>
            </a:r>
            <a:r>
              <a:rPr lang="zh-TW" altLang="en-US" sz="1100" dirty="0">
                <a:solidFill>
                  <a:srgbClr val="0070C0"/>
                </a:solidFill>
              </a:rPr>
              <a:t># sad</a:t>
            </a:r>
          </a:p>
          <a:p>
            <a:r>
              <a:rPr lang="zh-TW" altLang="en-US" sz="1100" dirty="0"/>
              <a:t>"it's your 18th birthday finally!!! yippeeeee", </a:t>
            </a:r>
            <a:r>
              <a:rPr lang="zh-TW" altLang="en-US" sz="1100" dirty="0">
                <a:solidFill>
                  <a:srgbClr val="0070C0"/>
                </a:solidFill>
              </a:rPr>
              <a:t># happy</a:t>
            </a:r>
          </a:p>
          <a:p>
            <a:r>
              <a:rPr lang="zh-TW" altLang="en-US" sz="1100" dirty="0"/>
              <a:t>"still waiting in line", </a:t>
            </a:r>
            <a:r>
              <a:rPr lang="zh-TW" altLang="en-US" sz="1100" dirty="0">
                <a:solidFill>
                  <a:srgbClr val="0070C0"/>
                </a:solidFill>
              </a:rPr>
              <a:t># neutral</a:t>
            </a:r>
          </a:p>
          <a:p>
            <a:r>
              <a:rPr lang="zh-TW" altLang="en-US" sz="1100" dirty="0"/>
              <a:t>"aarrgghh - fu*k.....a hose has leaked water all over the new floating floor", </a:t>
            </a:r>
            <a:r>
              <a:rPr lang="zh-TW" altLang="en-US" sz="1100" dirty="0">
                <a:solidFill>
                  <a:srgbClr val="0070C0"/>
                </a:solidFill>
              </a:rPr>
              <a:t># anger</a:t>
            </a:r>
          </a:p>
          <a:p>
            <a:r>
              <a:rPr lang="zh-TW" altLang="en-US" sz="1100" dirty="0"/>
              <a:t>"that b*tch is so ugly", </a:t>
            </a:r>
            <a:r>
              <a:rPr lang="zh-TW" altLang="en-US" sz="1100" dirty="0">
                <a:solidFill>
                  <a:srgbClr val="0070C0"/>
                </a:solidFill>
              </a:rPr>
              <a:t># anger</a:t>
            </a:r>
          </a:p>
          <a:p>
            <a:r>
              <a:rPr lang="zh-TW" altLang="en-US" sz="1100" dirty="0"/>
              <a:t>"oh no he is hospitalised!!!", </a:t>
            </a:r>
            <a:r>
              <a:rPr lang="zh-TW" altLang="en-US" sz="1100" dirty="0">
                <a:solidFill>
                  <a:srgbClr val="0070C0"/>
                </a:solidFill>
              </a:rPr>
              <a:t># sad</a:t>
            </a:r>
          </a:p>
        </p:txBody>
      </p:sp>
      <p:sp>
        <p:nvSpPr>
          <p:cNvPr id="3" name="Google Shape;94;p18">
            <a:extLst>
              <a:ext uri="{FF2B5EF4-FFF2-40B4-BE49-F238E27FC236}">
                <a16:creationId xmlns:a16="http://schemas.microsoft.com/office/drawing/2014/main" id="{834025F5-5BA8-4E29-9F93-62A27F9158E6}"/>
              </a:ext>
            </a:extLst>
          </p:cNvPr>
          <p:cNvSpPr txBox="1">
            <a:spLocks/>
          </p:cNvSpPr>
          <p:nvPr/>
        </p:nvSpPr>
        <p:spPr>
          <a:xfrm>
            <a:off x="131599" y="147190"/>
            <a:ext cx="8748228" cy="62706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r>
              <a:rPr lang="en-US" sz="4000" b="1" dirty="0">
                <a:latin typeface="+mj-lt"/>
              </a:rPr>
              <a:t>Testing</a:t>
            </a:r>
          </a:p>
        </p:txBody>
      </p:sp>
    </p:spTree>
    <p:extLst>
      <p:ext uri="{BB962C8B-B14F-4D97-AF65-F5344CB8AC3E}">
        <p14:creationId xmlns:p14="http://schemas.microsoft.com/office/powerpoint/2010/main" val="470288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F81EFE8D-5F0F-48FE-BD53-CF72EAE57EB7}"/>
              </a:ext>
            </a:extLst>
          </p:cNvPr>
          <p:cNvPicPr>
            <a:picLocks noChangeAspect="1"/>
          </p:cNvPicPr>
          <p:nvPr/>
        </p:nvPicPr>
        <p:blipFill>
          <a:blip r:embed="rId3"/>
          <a:stretch>
            <a:fillRect/>
          </a:stretch>
        </p:blipFill>
        <p:spPr>
          <a:xfrm>
            <a:off x="181339" y="597713"/>
            <a:ext cx="4223137" cy="4481258"/>
          </a:xfrm>
          <a:prstGeom prst="rect">
            <a:avLst/>
          </a:prstGeom>
        </p:spPr>
      </p:pic>
      <p:graphicFrame>
        <p:nvGraphicFramePr>
          <p:cNvPr id="3" name="表格 2">
            <a:extLst>
              <a:ext uri="{FF2B5EF4-FFF2-40B4-BE49-F238E27FC236}">
                <a16:creationId xmlns:a16="http://schemas.microsoft.com/office/drawing/2014/main" id="{D55715E0-C6B3-4DE5-8311-9BEC1479483B}"/>
              </a:ext>
            </a:extLst>
          </p:cNvPr>
          <p:cNvGraphicFramePr>
            <a:graphicFrameLocks noGrp="1"/>
          </p:cNvGraphicFramePr>
          <p:nvPr>
            <p:extLst>
              <p:ext uri="{D42A27DB-BD31-4B8C-83A1-F6EECF244321}">
                <p14:modId xmlns:p14="http://schemas.microsoft.com/office/powerpoint/2010/main" val="1029163882"/>
              </p:ext>
            </p:extLst>
          </p:nvPr>
        </p:nvGraphicFramePr>
        <p:xfrm>
          <a:off x="4404476" y="933691"/>
          <a:ext cx="919053" cy="4145280"/>
        </p:xfrm>
        <a:graphic>
          <a:graphicData uri="http://schemas.openxmlformats.org/drawingml/2006/table">
            <a:tbl>
              <a:tblPr firstRow="1" bandRow="1">
                <a:tableStyleId>{906E6EE5-12A7-48DE-8719-3527FDE2E762}</a:tableStyleId>
              </a:tblPr>
              <a:tblGrid>
                <a:gridCol w="919053">
                  <a:extLst>
                    <a:ext uri="{9D8B030D-6E8A-4147-A177-3AD203B41FA5}">
                      <a16:colId xmlns:a16="http://schemas.microsoft.com/office/drawing/2014/main" val="234224221"/>
                    </a:ext>
                  </a:extLst>
                </a:gridCol>
              </a:tblGrid>
              <a:tr h="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100" dirty="0">
                          <a:solidFill>
                            <a:srgbClr val="0070C0"/>
                          </a:solidFill>
                        </a:rPr>
                        <a:t># happ</a:t>
                      </a:r>
                      <a:r>
                        <a:rPr lang="en-US" altLang="zh-TW" sz="1100" dirty="0">
                          <a:solidFill>
                            <a:srgbClr val="0070C0"/>
                          </a:solidFill>
                        </a:rPr>
                        <a:t>y</a:t>
                      </a:r>
                      <a:endParaRPr lang="zh-TW" altLang="en-US" sz="1100" dirty="0">
                        <a:solidFill>
                          <a:srgbClr val="0070C0"/>
                        </a:solidFill>
                      </a:endParaRPr>
                    </a:p>
                  </a:txBody>
                  <a:tcPr/>
                </a:tc>
                <a:extLst>
                  <a:ext uri="{0D108BD9-81ED-4DB2-BD59-A6C34878D82A}">
                    <a16:rowId xmlns:a16="http://schemas.microsoft.com/office/drawing/2014/main" val="2695853453"/>
                  </a:ext>
                </a:extLst>
              </a:tr>
              <a:tr h="0">
                <a:tc>
                  <a:txBody>
                    <a:bodyPr/>
                    <a:lstStyle/>
                    <a:p>
                      <a:r>
                        <a:rPr lang="zh-TW" altLang="en-US" sz="1100" dirty="0">
                          <a:solidFill>
                            <a:srgbClr val="0070C0"/>
                          </a:solidFill>
                        </a:rPr>
                        <a:t># love</a:t>
                      </a:r>
                      <a:endParaRPr lang="zh-TW" altLang="en-US" sz="1100" dirty="0"/>
                    </a:p>
                  </a:txBody>
                  <a:tcPr/>
                </a:tc>
                <a:extLst>
                  <a:ext uri="{0D108BD9-81ED-4DB2-BD59-A6C34878D82A}">
                    <a16:rowId xmlns:a16="http://schemas.microsoft.com/office/drawing/2014/main" val="4045552932"/>
                  </a:ext>
                </a:extLst>
              </a:tr>
              <a:tr h="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100" dirty="0">
                          <a:solidFill>
                            <a:srgbClr val="FF0000"/>
                          </a:solidFill>
                        </a:rPr>
                        <a:t># sad</a:t>
                      </a:r>
                    </a:p>
                  </a:txBody>
                  <a:tcPr/>
                </a:tc>
                <a:extLst>
                  <a:ext uri="{0D108BD9-81ED-4DB2-BD59-A6C34878D82A}">
                    <a16:rowId xmlns:a16="http://schemas.microsoft.com/office/drawing/2014/main" val="3056590919"/>
                  </a:ext>
                </a:extLst>
              </a:tr>
              <a:tr h="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100" dirty="0">
                          <a:solidFill>
                            <a:srgbClr val="0070C0"/>
                          </a:solidFill>
                        </a:rPr>
                        <a:t># anger</a:t>
                      </a:r>
                      <a:endParaRPr lang="zh-TW" altLang="en-US" sz="1100" dirty="0"/>
                    </a:p>
                  </a:txBody>
                  <a:tcPr/>
                </a:tc>
                <a:extLst>
                  <a:ext uri="{0D108BD9-81ED-4DB2-BD59-A6C34878D82A}">
                    <a16:rowId xmlns:a16="http://schemas.microsoft.com/office/drawing/2014/main" val="56590273"/>
                  </a:ext>
                </a:extLst>
              </a:tr>
              <a:tr h="0">
                <a:tc>
                  <a:txBody>
                    <a:bodyPr/>
                    <a:lstStyle/>
                    <a:p>
                      <a:r>
                        <a:rPr lang="zh-TW" altLang="en-US" sz="1100" dirty="0">
                          <a:solidFill>
                            <a:srgbClr val="0070C0"/>
                          </a:solidFill>
                        </a:rPr>
                        <a:t># anger</a:t>
                      </a:r>
                      <a:endParaRPr lang="zh-TW" altLang="en-US" sz="1100" dirty="0"/>
                    </a:p>
                  </a:txBody>
                  <a:tcPr/>
                </a:tc>
                <a:extLst>
                  <a:ext uri="{0D108BD9-81ED-4DB2-BD59-A6C34878D82A}">
                    <a16:rowId xmlns:a16="http://schemas.microsoft.com/office/drawing/2014/main" val="1703510374"/>
                  </a:ext>
                </a:extLst>
              </a:tr>
              <a:tr h="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100" dirty="0">
                          <a:solidFill>
                            <a:srgbClr val="0070C0"/>
                          </a:solidFill>
                        </a:rPr>
                        <a:t># love</a:t>
                      </a:r>
                    </a:p>
                  </a:txBody>
                  <a:tcPr/>
                </a:tc>
                <a:extLst>
                  <a:ext uri="{0D108BD9-81ED-4DB2-BD59-A6C34878D82A}">
                    <a16:rowId xmlns:a16="http://schemas.microsoft.com/office/drawing/2014/main" val="4011393853"/>
                  </a:ext>
                </a:extLst>
              </a:tr>
              <a:tr h="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100" dirty="0">
                          <a:solidFill>
                            <a:srgbClr val="0070C0"/>
                          </a:solidFill>
                        </a:rPr>
                        <a:t># sad</a:t>
                      </a:r>
                    </a:p>
                  </a:txBody>
                  <a:tcPr/>
                </a:tc>
                <a:extLst>
                  <a:ext uri="{0D108BD9-81ED-4DB2-BD59-A6C34878D82A}">
                    <a16:rowId xmlns:a16="http://schemas.microsoft.com/office/drawing/2014/main" val="1349727000"/>
                  </a:ext>
                </a:extLst>
              </a:tr>
              <a:tr h="0">
                <a:tc>
                  <a:txBody>
                    <a:bodyPr/>
                    <a:lstStyle/>
                    <a:p>
                      <a:r>
                        <a:rPr lang="zh-TW" altLang="en-US" sz="1100" dirty="0">
                          <a:solidFill>
                            <a:srgbClr val="0070C0"/>
                          </a:solidFill>
                        </a:rPr>
                        <a:t># anger</a:t>
                      </a:r>
                      <a:endParaRPr lang="zh-TW" altLang="en-US" sz="1100" dirty="0"/>
                    </a:p>
                  </a:txBody>
                  <a:tcPr/>
                </a:tc>
                <a:extLst>
                  <a:ext uri="{0D108BD9-81ED-4DB2-BD59-A6C34878D82A}">
                    <a16:rowId xmlns:a16="http://schemas.microsoft.com/office/drawing/2014/main" val="2957945278"/>
                  </a:ext>
                </a:extLst>
              </a:tr>
              <a:tr h="0">
                <a:tc>
                  <a:txBody>
                    <a:bodyPr/>
                    <a:lstStyle/>
                    <a:p>
                      <a:r>
                        <a:rPr lang="zh-TW" altLang="en-US" sz="1100" dirty="0">
                          <a:solidFill>
                            <a:srgbClr val="0070C0"/>
                          </a:solidFill>
                        </a:rPr>
                        <a:t># neutral</a:t>
                      </a:r>
                      <a:endParaRPr lang="zh-TW" altLang="en-US" sz="1100" dirty="0"/>
                    </a:p>
                  </a:txBody>
                  <a:tcPr/>
                </a:tc>
                <a:extLst>
                  <a:ext uri="{0D108BD9-81ED-4DB2-BD59-A6C34878D82A}">
                    <a16:rowId xmlns:a16="http://schemas.microsoft.com/office/drawing/2014/main" val="2792505039"/>
                  </a:ext>
                </a:extLst>
              </a:tr>
              <a:tr h="0">
                <a:tc>
                  <a:txBody>
                    <a:bodyPr/>
                    <a:lstStyle/>
                    <a:p>
                      <a:r>
                        <a:rPr lang="zh-TW" altLang="en-US" sz="1100" dirty="0">
                          <a:solidFill>
                            <a:srgbClr val="0070C0"/>
                          </a:solidFill>
                        </a:rPr>
                        <a:t># neutral</a:t>
                      </a:r>
                      <a:endParaRPr lang="zh-TW" altLang="en-US" sz="1100" dirty="0"/>
                    </a:p>
                  </a:txBody>
                  <a:tcPr/>
                </a:tc>
                <a:extLst>
                  <a:ext uri="{0D108BD9-81ED-4DB2-BD59-A6C34878D82A}">
                    <a16:rowId xmlns:a16="http://schemas.microsoft.com/office/drawing/2014/main" val="1131932365"/>
                  </a:ext>
                </a:extLst>
              </a:tr>
              <a:tr h="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100" dirty="0">
                          <a:solidFill>
                            <a:srgbClr val="0070C0"/>
                          </a:solidFill>
                        </a:rPr>
                        <a:t># sad</a:t>
                      </a:r>
                    </a:p>
                  </a:txBody>
                  <a:tcPr/>
                </a:tc>
                <a:extLst>
                  <a:ext uri="{0D108BD9-81ED-4DB2-BD59-A6C34878D82A}">
                    <a16:rowId xmlns:a16="http://schemas.microsoft.com/office/drawing/2014/main" val="3491707345"/>
                  </a:ext>
                </a:extLst>
              </a:tr>
              <a:tr h="0">
                <a:tc>
                  <a:txBody>
                    <a:bodyPr/>
                    <a:lstStyle/>
                    <a:p>
                      <a:r>
                        <a:rPr lang="zh-TW" altLang="en-US" sz="1100" dirty="0">
                          <a:solidFill>
                            <a:srgbClr val="0070C0"/>
                          </a:solidFill>
                        </a:rPr>
                        <a:t># happy</a:t>
                      </a:r>
                      <a:endParaRPr lang="zh-TW" altLang="en-US" sz="1100" dirty="0"/>
                    </a:p>
                  </a:txBody>
                  <a:tcPr/>
                </a:tc>
                <a:extLst>
                  <a:ext uri="{0D108BD9-81ED-4DB2-BD59-A6C34878D82A}">
                    <a16:rowId xmlns:a16="http://schemas.microsoft.com/office/drawing/2014/main" val="3061275526"/>
                  </a:ext>
                </a:extLst>
              </a:tr>
              <a:tr h="0">
                <a:tc>
                  <a:txBody>
                    <a:bodyPr/>
                    <a:lstStyle/>
                    <a:p>
                      <a:r>
                        <a:rPr lang="zh-TW" altLang="en-US" sz="1100" dirty="0">
                          <a:solidFill>
                            <a:srgbClr val="FF0000"/>
                          </a:solidFill>
                        </a:rPr>
                        <a:t># neutral</a:t>
                      </a:r>
                    </a:p>
                  </a:txBody>
                  <a:tcPr/>
                </a:tc>
                <a:extLst>
                  <a:ext uri="{0D108BD9-81ED-4DB2-BD59-A6C34878D82A}">
                    <a16:rowId xmlns:a16="http://schemas.microsoft.com/office/drawing/2014/main" val="3146066744"/>
                  </a:ext>
                </a:extLst>
              </a:tr>
              <a:tr h="0">
                <a:tc>
                  <a:txBody>
                    <a:bodyPr/>
                    <a:lstStyle/>
                    <a:p>
                      <a:r>
                        <a:rPr lang="zh-TW" altLang="en-US" sz="1100" dirty="0">
                          <a:solidFill>
                            <a:srgbClr val="FF0000"/>
                          </a:solidFill>
                        </a:rPr>
                        <a:t># anger</a:t>
                      </a:r>
                    </a:p>
                  </a:txBody>
                  <a:tcPr/>
                </a:tc>
                <a:extLst>
                  <a:ext uri="{0D108BD9-81ED-4DB2-BD59-A6C34878D82A}">
                    <a16:rowId xmlns:a16="http://schemas.microsoft.com/office/drawing/2014/main" val="3332358307"/>
                  </a:ext>
                </a:extLst>
              </a:tr>
              <a:tr h="0">
                <a:tc>
                  <a:txBody>
                    <a:bodyPr/>
                    <a:lstStyle/>
                    <a:p>
                      <a:r>
                        <a:rPr lang="zh-TW" altLang="en-US" sz="1100" dirty="0">
                          <a:solidFill>
                            <a:srgbClr val="FF0000"/>
                          </a:solidFill>
                        </a:rPr>
                        <a:t># anger</a:t>
                      </a:r>
                    </a:p>
                  </a:txBody>
                  <a:tcPr/>
                </a:tc>
                <a:extLst>
                  <a:ext uri="{0D108BD9-81ED-4DB2-BD59-A6C34878D82A}">
                    <a16:rowId xmlns:a16="http://schemas.microsoft.com/office/drawing/2014/main" val="2375551033"/>
                  </a:ext>
                </a:extLst>
              </a:tr>
              <a:tr h="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100" dirty="0">
                          <a:solidFill>
                            <a:srgbClr val="0070C0"/>
                          </a:solidFill>
                        </a:rPr>
                        <a:t># sad</a:t>
                      </a:r>
                    </a:p>
                  </a:txBody>
                  <a:tcPr/>
                </a:tc>
                <a:extLst>
                  <a:ext uri="{0D108BD9-81ED-4DB2-BD59-A6C34878D82A}">
                    <a16:rowId xmlns:a16="http://schemas.microsoft.com/office/drawing/2014/main" val="693288621"/>
                  </a:ext>
                </a:extLst>
              </a:tr>
            </a:tbl>
          </a:graphicData>
        </a:graphic>
      </p:graphicFrame>
      <p:sp>
        <p:nvSpPr>
          <p:cNvPr id="4" name="文字方塊 3">
            <a:extLst>
              <a:ext uri="{FF2B5EF4-FFF2-40B4-BE49-F238E27FC236}">
                <a16:creationId xmlns:a16="http://schemas.microsoft.com/office/drawing/2014/main" id="{A353210E-F241-41D7-85D6-22E08D1FED04}"/>
              </a:ext>
            </a:extLst>
          </p:cNvPr>
          <p:cNvSpPr txBox="1"/>
          <p:nvPr/>
        </p:nvSpPr>
        <p:spPr>
          <a:xfrm>
            <a:off x="4299774" y="642928"/>
            <a:ext cx="1479792" cy="307777"/>
          </a:xfrm>
          <a:prstGeom prst="rect">
            <a:avLst/>
          </a:prstGeom>
          <a:noFill/>
        </p:spPr>
        <p:txBody>
          <a:bodyPr wrap="square" rtlCol="0">
            <a:spAutoFit/>
          </a:bodyPr>
          <a:lstStyle/>
          <a:p>
            <a:r>
              <a:rPr lang="en-US" altLang="zh-TW" dirty="0" err="1"/>
              <a:t>Actual_emotion</a:t>
            </a:r>
            <a:endParaRPr lang="zh-TW" altLang="en-US" dirty="0"/>
          </a:p>
        </p:txBody>
      </p:sp>
    </p:spTree>
    <p:extLst>
      <p:ext uri="{BB962C8B-B14F-4D97-AF65-F5344CB8AC3E}">
        <p14:creationId xmlns:p14="http://schemas.microsoft.com/office/powerpoint/2010/main" val="3479943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4;p18">
            <a:extLst>
              <a:ext uri="{FF2B5EF4-FFF2-40B4-BE49-F238E27FC236}">
                <a16:creationId xmlns:a16="http://schemas.microsoft.com/office/drawing/2014/main" id="{DD6EC873-F2FE-4CA8-9A1A-F920F0655675}"/>
              </a:ext>
            </a:extLst>
          </p:cNvPr>
          <p:cNvSpPr txBox="1">
            <a:spLocks/>
          </p:cNvSpPr>
          <p:nvPr/>
        </p:nvSpPr>
        <p:spPr>
          <a:xfrm>
            <a:off x="131599" y="147190"/>
            <a:ext cx="8748228" cy="62706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r>
              <a:rPr lang="en-US" sz="4000" b="1" dirty="0">
                <a:latin typeface="+mj-lt"/>
              </a:rPr>
              <a:t>Deep Learning</a:t>
            </a:r>
          </a:p>
        </p:txBody>
      </p:sp>
      <p:pic>
        <p:nvPicPr>
          <p:cNvPr id="3" name="圖片 2">
            <a:extLst>
              <a:ext uri="{FF2B5EF4-FFF2-40B4-BE49-F238E27FC236}">
                <a16:creationId xmlns:a16="http://schemas.microsoft.com/office/drawing/2014/main" id="{7FFD06D1-3395-42BE-BFAF-27C3680FE01E}"/>
              </a:ext>
            </a:extLst>
          </p:cNvPr>
          <p:cNvPicPr>
            <a:picLocks noChangeAspect="1"/>
          </p:cNvPicPr>
          <p:nvPr/>
        </p:nvPicPr>
        <p:blipFill rotWithShape="1">
          <a:blip r:embed="rId3"/>
          <a:srcRect t="50768"/>
          <a:stretch/>
        </p:blipFill>
        <p:spPr>
          <a:xfrm>
            <a:off x="4505713" y="1265672"/>
            <a:ext cx="3744203" cy="2549468"/>
          </a:xfrm>
          <a:prstGeom prst="rect">
            <a:avLst/>
          </a:prstGeom>
        </p:spPr>
      </p:pic>
      <p:pic>
        <p:nvPicPr>
          <p:cNvPr id="4" name="圖片 3">
            <a:extLst>
              <a:ext uri="{FF2B5EF4-FFF2-40B4-BE49-F238E27FC236}">
                <a16:creationId xmlns:a16="http://schemas.microsoft.com/office/drawing/2014/main" id="{2B2904E5-EEB9-4718-BFED-563179CB0721}"/>
              </a:ext>
            </a:extLst>
          </p:cNvPr>
          <p:cNvPicPr>
            <a:picLocks noChangeAspect="1"/>
          </p:cNvPicPr>
          <p:nvPr/>
        </p:nvPicPr>
        <p:blipFill rotWithShape="1">
          <a:blip r:embed="rId3"/>
          <a:srcRect b="49016"/>
          <a:stretch/>
        </p:blipFill>
        <p:spPr>
          <a:xfrm>
            <a:off x="235226" y="1234698"/>
            <a:ext cx="3792322" cy="2674103"/>
          </a:xfrm>
          <a:prstGeom prst="rect">
            <a:avLst/>
          </a:prstGeom>
        </p:spPr>
      </p:pic>
      <p:sp>
        <p:nvSpPr>
          <p:cNvPr id="5" name="文字方塊 4">
            <a:extLst>
              <a:ext uri="{FF2B5EF4-FFF2-40B4-BE49-F238E27FC236}">
                <a16:creationId xmlns:a16="http://schemas.microsoft.com/office/drawing/2014/main" id="{C7909B8A-17E9-44E3-B652-5C4B0D53AE5F}"/>
              </a:ext>
            </a:extLst>
          </p:cNvPr>
          <p:cNvSpPr txBox="1"/>
          <p:nvPr/>
        </p:nvSpPr>
        <p:spPr>
          <a:xfrm>
            <a:off x="680589" y="4330147"/>
            <a:ext cx="3825124" cy="307777"/>
          </a:xfrm>
          <a:prstGeom prst="rect">
            <a:avLst/>
          </a:prstGeom>
          <a:noFill/>
        </p:spPr>
        <p:txBody>
          <a:bodyPr wrap="square" rtlCol="0">
            <a:spAutoFit/>
          </a:bodyPr>
          <a:lstStyle/>
          <a:p>
            <a:r>
              <a:rPr lang="en-US" altLang="zh-TW" dirty="0"/>
              <a:t>Accuarcy:0.6127</a:t>
            </a:r>
            <a:endParaRPr lang="zh-TW" altLang="en-US" dirty="0"/>
          </a:p>
        </p:txBody>
      </p:sp>
      <p:sp>
        <p:nvSpPr>
          <p:cNvPr id="6" name="矩形 5">
            <a:extLst>
              <a:ext uri="{FF2B5EF4-FFF2-40B4-BE49-F238E27FC236}">
                <a16:creationId xmlns:a16="http://schemas.microsoft.com/office/drawing/2014/main" id="{B5D8371E-340A-47C0-8A75-D66693F38CE9}"/>
              </a:ext>
            </a:extLst>
          </p:cNvPr>
          <p:cNvSpPr/>
          <p:nvPr/>
        </p:nvSpPr>
        <p:spPr>
          <a:xfrm>
            <a:off x="680589" y="3953789"/>
            <a:ext cx="1064715" cy="307777"/>
          </a:xfrm>
          <a:prstGeom prst="rect">
            <a:avLst/>
          </a:prstGeom>
        </p:spPr>
        <p:txBody>
          <a:bodyPr wrap="none">
            <a:spAutoFit/>
          </a:bodyPr>
          <a:lstStyle/>
          <a:p>
            <a:r>
              <a:rPr lang="zh-TW" altLang="en-US" dirty="0"/>
              <a:t>epochs=20</a:t>
            </a:r>
          </a:p>
        </p:txBody>
      </p:sp>
    </p:spTree>
    <p:extLst>
      <p:ext uri="{BB962C8B-B14F-4D97-AF65-F5344CB8AC3E}">
        <p14:creationId xmlns:p14="http://schemas.microsoft.com/office/powerpoint/2010/main" val="1641492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F4EF94CE-40E3-4F31-8956-EE59BD6D0015}"/>
              </a:ext>
            </a:extLst>
          </p:cNvPr>
          <p:cNvPicPr>
            <a:picLocks noChangeAspect="1"/>
          </p:cNvPicPr>
          <p:nvPr/>
        </p:nvPicPr>
        <p:blipFill>
          <a:blip r:embed="rId3"/>
          <a:stretch>
            <a:fillRect/>
          </a:stretch>
        </p:blipFill>
        <p:spPr>
          <a:xfrm>
            <a:off x="3243349" y="199348"/>
            <a:ext cx="5768565" cy="4888918"/>
          </a:xfrm>
          <a:prstGeom prst="rect">
            <a:avLst/>
          </a:prstGeom>
        </p:spPr>
      </p:pic>
      <p:sp>
        <p:nvSpPr>
          <p:cNvPr id="3" name="Google Shape;94;p18">
            <a:extLst>
              <a:ext uri="{FF2B5EF4-FFF2-40B4-BE49-F238E27FC236}">
                <a16:creationId xmlns:a16="http://schemas.microsoft.com/office/drawing/2014/main" id="{6F1CC497-EDA2-4F61-BF1C-FB626D5D71D2}"/>
              </a:ext>
            </a:extLst>
          </p:cNvPr>
          <p:cNvSpPr txBox="1">
            <a:spLocks/>
          </p:cNvSpPr>
          <p:nvPr/>
        </p:nvSpPr>
        <p:spPr>
          <a:xfrm>
            <a:off x="131599" y="147190"/>
            <a:ext cx="8748228" cy="62706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r>
              <a:rPr lang="en-US" sz="4000" b="1" dirty="0">
                <a:latin typeface="+mj-lt"/>
              </a:rPr>
              <a:t>Deep Learning</a:t>
            </a:r>
          </a:p>
        </p:txBody>
      </p:sp>
    </p:spTree>
    <p:extLst>
      <p:ext uri="{BB962C8B-B14F-4D97-AF65-F5344CB8AC3E}">
        <p14:creationId xmlns:p14="http://schemas.microsoft.com/office/powerpoint/2010/main" val="1344606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EC18FA52-7F8E-4A21-917E-F46781A71C0D}"/>
              </a:ext>
            </a:extLst>
          </p:cNvPr>
          <p:cNvPicPr>
            <a:picLocks noChangeAspect="1"/>
          </p:cNvPicPr>
          <p:nvPr/>
        </p:nvPicPr>
        <p:blipFill>
          <a:blip r:embed="rId3"/>
          <a:stretch>
            <a:fillRect/>
          </a:stretch>
        </p:blipFill>
        <p:spPr>
          <a:xfrm>
            <a:off x="106051" y="208420"/>
            <a:ext cx="8722491" cy="4527750"/>
          </a:xfrm>
          <a:prstGeom prst="rect">
            <a:avLst/>
          </a:prstGeom>
        </p:spPr>
      </p:pic>
    </p:spTree>
    <p:extLst>
      <p:ext uri="{BB962C8B-B14F-4D97-AF65-F5344CB8AC3E}">
        <p14:creationId xmlns:p14="http://schemas.microsoft.com/office/powerpoint/2010/main" val="1778209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B3D380F9-9FDF-4E8B-8A03-943BAF493ADD}"/>
              </a:ext>
            </a:extLst>
          </p:cNvPr>
          <p:cNvPicPr>
            <a:picLocks noChangeAspect="1"/>
          </p:cNvPicPr>
          <p:nvPr/>
        </p:nvPicPr>
        <p:blipFill>
          <a:blip r:embed="rId3"/>
          <a:stretch>
            <a:fillRect/>
          </a:stretch>
        </p:blipFill>
        <p:spPr>
          <a:xfrm>
            <a:off x="19630" y="886757"/>
            <a:ext cx="5363182" cy="3507101"/>
          </a:xfrm>
          <a:prstGeom prst="rect">
            <a:avLst/>
          </a:prstGeom>
        </p:spPr>
      </p:pic>
      <p:graphicFrame>
        <p:nvGraphicFramePr>
          <p:cNvPr id="3" name="表格 2">
            <a:extLst>
              <a:ext uri="{FF2B5EF4-FFF2-40B4-BE49-F238E27FC236}">
                <a16:creationId xmlns:a16="http://schemas.microsoft.com/office/drawing/2014/main" id="{C4A7AF0C-42E9-4212-A448-7EEA9309D26B}"/>
              </a:ext>
            </a:extLst>
          </p:cNvPr>
          <p:cNvGraphicFramePr>
            <a:graphicFrameLocks noGrp="1"/>
          </p:cNvGraphicFramePr>
          <p:nvPr>
            <p:extLst>
              <p:ext uri="{D42A27DB-BD31-4B8C-83A1-F6EECF244321}">
                <p14:modId xmlns:p14="http://schemas.microsoft.com/office/powerpoint/2010/main" val="928707865"/>
              </p:ext>
            </p:extLst>
          </p:nvPr>
        </p:nvGraphicFramePr>
        <p:xfrm>
          <a:off x="6646220" y="499110"/>
          <a:ext cx="919053" cy="4145280"/>
        </p:xfrm>
        <a:graphic>
          <a:graphicData uri="http://schemas.openxmlformats.org/drawingml/2006/table">
            <a:tbl>
              <a:tblPr firstRow="1" bandRow="1">
                <a:tableStyleId>{906E6EE5-12A7-48DE-8719-3527FDE2E762}</a:tableStyleId>
              </a:tblPr>
              <a:tblGrid>
                <a:gridCol w="919053">
                  <a:extLst>
                    <a:ext uri="{9D8B030D-6E8A-4147-A177-3AD203B41FA5}">
                      <a16:colId xmlns:a16="http://schemas.microsoft.com/office/drawing/2014/main" val="234224221"/>
                    </a:ext>
                  </a:extLst>
                </a:gridCol>
              </a:tblGrid>
              <a:tr h="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100" dirty="0">
                          <a:solidFill>
                            <a:srgbClr val="FF0000"/>
                          </a:solidFill>
                        </a:rPr>
                        <a:t># happ</a:t>
                      </a:r>
                      <a:r>
                        <a:rPr lang="en-US" altLang="zh-TW" sz="1100" dirty="0">
                          <a:solidFill>
                            <a:srgbClr val="FF0000"/>
                          </a:solidFill>
                        </a:rPr>
                        <a:t>y</a:t>
                      </a:r>
                      <a:endParaRPr lang="zh-TW" altLang="en-US" sz="1100" dirty="0">
                        <a:solidFill>
                          <a:srgbClr val="FF0000"/>
                        </a:solidFill>
                      </a:endParaRPr>
                    </a:p>
                  </a:txBody>
                  <a:tcPr/>
                </a:tc>
                <a:extLst>
                  <a:ext uri="{0D108BD9-81ED-4DB2-BD59-A6C34878D82A}">
                    <a16:rowId xmlns:a16="http://schemas.microsoft.com/office/drawing/2014/main" val="2695853453"/>
                  </a:ext>
                </a:extLst>
              </a:tr>
              <a:tr h="0">
                <a:tc>
                  <a:txBody>
                    <a:bodyPr/>
                    <a:lstStyle/>
                    <a:p>
                      <a:r>
                        <a:rPr lang="zh-TW" altLang="en-US" sz="1100" dirty="0">
                          <a:solidFill>
                            <a:srgbClr val="0070C0"/>
                          </a:solidFill>
                        </a:rPr>
                        <a:t># love</a:t>
                      </a:r>
                      <a:endParaRPr lang="zh-TW" altLang="en-US" sz="1100" dirty="0"/>
                    </a:p>
                  </a:txBody>
                  <a:tcPr/>
                </a:tc>
                <a:extLst>
                  <a:ext uri="{0D108BD9-81ED-4DB2-BD59-A6C34878D82A}">
                    <a16:rowId xmlns:a16="http://schemas.microsoft.com/office/drawing/2014/main" val="4045552932"/>
                  </a:ext>
                </a:extLst>
              </a:tr>
              <a:tr h="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100" dirty="0">
                          <a:solidFill>
                            <a:srgbClr val="0070C0"/>
                          </a:solidFill>
                        </a:rPr>
                        <a:t># sad</a:t>
                      </a:r>
                    </a:p>
                  </a:txBody>
                  <a:tcPr/>
                </a:tc>
                <a:extLst>
                  <a:ext uri="{0D108BD9-81ED-4DB2-BD59-A6C34878D82A}">
                    <a16:rowId xmlns:a16="http://schemas.microsoft.com/office/drawing/2014/main" val="3056590919"/>
                  </a:ext>
                </a:extLst>
              </a:tr>
              <a:tr h="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100" dirty="0">
                          <a:solidFill>
                            <a:srgbClr val="0070C0"/>
                          </a:solidFill>
                        </a:rPr>
                        <a:t># anger</a:t>
                      </a:r>
                      <a:endParaRPr lang="zh-TW" altLang="en-US" sz="1100" dirty="0"/>
                    </a:p>
                  </a:txBody>
                  <a:tcPr/>
                </a:tc>
                <a:extLst>
                  <a:ext uri="{0D108BD9-81ED-4DB2-BD59-A6C34878D82A}">
                    <a16:rowId xmlns:a16="http://schemas.microsoft.com/office/drawing/2014/main" val="56590273"/>
                  </a:ext>
                </a:extLst>
              </a:tr>
              <a:tr h="0">
                <a:tc>
                  <a:txBody>
                    <a:bodyPr/>
                    <a:lstStyle/>
                    <a:p>
                      <a:r>
                        <a:rPr lang="zh-TW" altLang="en-US" sz="1100" dirty="0">
                          <a:solidFill>
                            <a:srgbClr val="0070C0"/>
                          </a:solidFill>
                        </a:rPr>
                        <a:t># anger</a:t>
                      </a:r>
                      <a:endParaRPr lang="zh-TW" altLang="en-US" sz="1100" dirty="0"/>
                    </a:p>
                  </a:txBody>
                  <a:tcPr/>
                </a:tc>
                <a:extLst>
                  <a:ext uri="{0D108BD9-81ED-4DB2-BD59-A6C34878D82A}">
                    <a16:rowId xmlns:a16="http://schemas.microsoft.com/office/drawing/2014/main" val="1703510374"/>
                  </a:ext>
                </a:extLst>
              </a:tr>
              <a:tr h="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100" dirty="0">
                          <a:solidFill>
                            <a:srgbClr val="0070C0"/>
                          </a:solidFill>
                        </a:rPr>
                        <a:t># love</a:t>
                      </a:r>
                    </a:p>
                  </a:txBody>
                  <a:tcPr/>
                </a:tc>
                <a:extLst>
                  <a:ext uri="{0D108BD9-81ED-4DB2-BD59-A6C34878D82A}">
                    <a16:rowId xmlns:a16="http://schemas.microsoft.com/office/drawing/2014/main" val="4011393853"/>
                  </a:ext>
                </a:extLst>
              </a:tr>
              <a:tr h="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100" dirty="0">
                          <a:solidFill>
                            <a:srgbClr val="0070C0"/>
                          </a:solidFill>
                        </a:rPr>
                        <a:t># sad</a:t>
                      </a:r>
                    </a:p>
                  </a:txBody>
                  <a:tcPr/>
                </a:tc>
                <a:extLst>
                  <a:ext uri="{0D108BD9-81ED-4DB2-BD59-A6C34878D82A}">
                    <a16:rowId xmlns:a16="http://schemas.microsoft.com/office/drawing/2014/main" val="1349727000"/>
                  </a:ext>
                </a:extLst>
              </a:tr>
              <a:tr h="0">
                <a:tc>
                  <a:txBody>
                    <a:bodyPr/>
                    <a:lstStyle/>
                    <a:p>
                      <a:r>
                        <a:rPr lang="zh-TW" altLang="en-US" sz="1100" dirty="0">
                          <a:solidFill>
                            <a:srgbClr val="0070C0"/>
                          </a:solidFill>
                        </a:rPr>
                        <a:t># anger</a:t>
                      </a:r>
                      <a:endParaRPr lang="zh-TW" altLang="en-US" sz="1100" dirty="0"/>
                    </a:p>
                  </a:txBody>
                  <a:tcPr/>
                </a:tc>
                <a:extLst>
                  <a:ext uri="{0D108BD9-81ED-4DB2-BD59-A6C34878D82A}">
                    <a16:rowId xmlns:a16="http://schemas.microsoft.com/office/drawing/2014/main" val="2957945278"/>
                  </a:ext>
                </a:extLst>
              </a:tr>
              <a:tr h="0">
                <a:tc>
                  <a:txBody>
                    <a:bodyPr/>
                    <a:lstStyle/>
                    <a:p>
                      <a:r>
                        <a:rPr lang="zh-TW" altLang="en-US" sz="1100" dirty="0">
                          <a:solidFill>
                            <a:srgbClr val="0070C0"/>
                          </a:solidFill>
                        </a:rPr>
                        <a:t># neutral</a:t>
                      </a:r>
                      <a:endParaRPr lang="zh-TW" altLang="en-US" sz="1100" dirty="0"/>
                    </a:p>
                  </a:txBody>
                  <a:tcPr/>
                </a:tc>
                <a:extLst>
                  <a:ext uri="{0D108BD9-81ED-4DB2-BD59-A6C34878D82A}">
                    <a16:rowId xmlns:a16="http://schemas.microsoft.com/office/drawing/2014/main" val="2792505039"/>
                  </a:ext>
                </a:extLst>
              </a:tr>
              <a:tr h="0">
                <a:tc>
                  <a:txBody>
                    <a:bodyPr/>
                    <a:lstStyle/>
                    <a:p>
                      <a:r>
                        <a:rPr lang="zh-TW" altLang="en-US" sz="1100" dirty="0">
                          <a:solidFill>
                            <a:srgbClr val="FF0000"/>
                          </a:solidFill>
                        </a:rPr>
                        <a:t># neutral</a:t>
                      </a:r>
                    </a:p>
                  </a:txBody>
                  <a:tcPr/>
                </a:tc>
                <a:extLst>
                  <a:ext uri="{0D108BD9-81ED-4DB2-BD59-A6C34878D82A}">
                    <a16:rowId xmlns:a16="http://schemas.microsoft.com/office/drawing/2014/main" val="1131932365"/>
                  </a:ext>
                </a:extLst>
              </a:tr>
              <a:tr h="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100" dirty="0">
                          <a:solidFill>
                            <a:srgbClr val="0070C0"/>
                          </a:solidFill>
                        </a:rPr>
                        <a:t># sad</a:t>
                      </a:r>
                    </a:p>
                  </a:txBody>
                  <a:tcPr/>
                </a:tc>
                <a:extLst>
                  <a:ext uri="{0D108BD9-81ED-4DB2-BD59-A6C34878D82A}">
                    <a16:rowId xmlns:a16="http://schemas.microsoft.com/office/drawing/2014/main" val="3491707345"/>
                  </a:ext>
                </a:extLst>
              </a:tr>
              <a:tr h="0">
                <a:tc>
                  <a:txBody>
                    <a:bodyPr/>
                    <a:lstStyle/>
                    <a:p>
                      <a:r>
                        <a:rPr lang="zh-TW" altLang="en-US" sz="1100" dirty="0">
                          <a:solidFill>
                            <a:srgbClr val="0070C0"/>
                          </a:solidFill>
                        </a:rPr>
                        <a:t># happy</a:t>
                      </a:r>
                      <a:endParaRPr lang="zh-TW" altLang="en-US" sz="1100" dirty="0"/>
                    </a:p>
                  </a:txBody>
                  <a:tcPr/>
                </a:tc>
                <a:extLst>
                  <a:ext uri="{0D108BD9-81ED-4DB2-BD59-A6C34878D82A}">
                    <a16:rowId xmlns:a16="http://schemas.microsoft.com/office/drawing/2014/main" val="3061275526"/>
                  </a:ext>
                </a:extLst>
              </a:tr>
              <a:tr h="0">
                <a:tc>
                  <a:txBody>
                    <a:bodyPr/>
                    <a:lstStyle/>
                    <a:p>
                      <a:r>
                        <a:rPr lang="zh-TW" altLang="en-US" sz="1100" dirty="0">
                          <a:solidFill>
                            <a:srgbClr val="0070C0"/>
                          </a:solidFill>
                        </a:rPr>
                        <a:t># neutral</a:t>
                      </a:r>
                      <a:endParaRPr lang="zh-TW" altLang="en-US" sz="1100" dirty="0"/>
                    </a:p>
                  </a:txBody>
                  <a:tcPr/>
                </a:tc>
                <a:extLst>
                  <a:ext uri="{0D108BD9-81ED-4DB2-BD59-A6C34878D82A}">
                    <a16:rowId xmlns:a16="http://schemas.microsoft.com/office/drawing/2014/main" val="3146066744"/>
                  </a:ext>
                </a:extLst>
              </a:tr>
              <a:tr h="0">
                <a:tc>
                  <a:txBody>
                    <a:bodyPr/>
                    <a:lstStyle/>
                    <a:p>
                      <a:r>
                        <a:rPr lang="zh-TW" altLang="en-US" sz="1100" dirty="0">
                          <a:solidFill>
                            <a:srgbClr val="FF0000"/>
                          </a:solidFill>
                        </a:rPr>
                        <a:t># anger</a:t>
                      </a:r>
                    </a:p>
                  </a:txBody>
                  <a:tcPr/>
                </a:tc>
                <a:extLst>
                  <a:ext uri="{0D108BD9-81ED-4DB2-BD59-A6C34878D82A}">
                    <a16:rowId xmlns:a16="http://schemas.microsoft.com/office/drawing/2014/main" val="3332358307"/>
                  </a:ext>
                </a:extLst>
              </a:tr>
              <a:tr h="0">
                <a:tc>
                  <a:txBody>
                    <a:bodyPr/>
                    <a:lstStyle/>
                    <a:p>
                      <a:r>
                        <a:rPr lang="zh-TW" altLang="en-US" sz="1100" dirty="0">
                          <a:solidFill>
                            <a:srgbClr val="FF0000"/>
                          </a:solidFill>
                        </a:rPr>
                        <a:t># anger</a:t>
                      </a:r>
                    </a:p>
                  </a:txBody>
                  <a:tcPr/>
                </a:tc>
                <a:extLst>
                  <a:ext uri="{0D108BD9-81ED-4DB2-BD59-A6C34878D82A}">
                    <a16:rowId xmlns:a16="http://schemas.microsoft.com/office/drawing/2014/main" val="2375551033"/>
                  </a:ext>
                </a:extLst>
              </a:tr>
              <a:tr h="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100" dirty="0">
                          <a:solidFill>
                            <a:srgbClr val="0070C0"/>
                          </a:solidFill>
                        </a:rPr>
                        <a:t># sad</a:t>
                      </a:r>
                    </a:p>
                  </a:txBody>
                  <a:tcPr/>
                </a:tc>
                <a:extLst>
                  <a:ext uri="{0D108BD9-81ED-4DB2-BD59-A6C34878D82A}">
                    <a16:rowId xmlns:a16="http://schemas.microsoft.com/office/drawing/2014/main" val="693288621"/>
                  </a:ext>
                </a:extLst>
              </a:tr>
            </a:tbl>
          </a:graphicData>
        </a:graphic>
      </p:graphicFrame>
      <p:sp>
        <p:nvSpPr>
          <p:cNvPr id="4" name="文字方塊 3">
            <a:extLst>
              <a:ext uri="{FF2B5EF4-FFF2-40B4-BE49-F238E27FC236}">
                <a16:creationId xmlns:a16="http://schemas.microsoft.com/office/drawing/2014/main" id="{9D29356D-C7C4-4E28-B29B-84E1C4BCAE14}"/>
              </a:ext>
            </a:extLst>
          </p:cNvPr>
          <p:cNvSpPr txBox="1"/>
          <p:nvPr/>
        </p:nvSpPr>
        <p:spPr>
          <a:xfrm>
            <a:off x="6518249" y="189469"/>
            <a:ext cx="1479792" cy="307777"/>
          </a:xfrm>
          <a:prstGeom prst="rect">
            <a:avLst/>
          </a:prstGeom>
          <a:noFill/>
        </p:spPr>
        <p:txBody>
          <a:bodyPr wrap="square" rtlCol="0">
            <a:spAutoFit/>
          </a:bodyPr>
          <a:lstStyle/>
          <a:p>
            <a:r>
              <a:rPr lang="en-US" altLang="zh-TW" dirty="0" err="1"/>
              <a:t>Actual_emotion</a:t>
            </a:r>
            <a:endParaRPr lang="zh-TW" altLang="en-US" dirty="0"/>
          </a:p>
        </p:txBody>
      </p:sp>
      <p:graphicFrame>
        <p:nvGraphicFramePr>
          <p:cNvPr id="5" name="表格 4">
            <a:extLst>
              <a:ext uri="{FF2B5EF4-FFF2-40B4-BE49-F238E27FC236}">
                <a16:creationId xmlns:a16="http://schemas.microsoft.com/office/drawing/2014/main" id="{496ED808-EA77-464F-92F8-EFC01630ACA6}"/>
              </a:ext>
            </a:extLst>
          </p:cNvPr>
          <p:cNvGraphicFramePr>
            <a:graphicFrameLocks noGrp="1"/>
          </p:cNvGraphicFramePr>
          <p:nvPr>
            <p:extLst>
              <p:ext uri="{D42A27DB-BD31-4B8C-83A1-F6EECF244321}">
                <p14:modId xmlns:p14="http://schemas.microsoft.com/office/powerpoint/2010/main" val="3094175069"/>
              </p:ext>
            </p:extLst>
          </p:nvPr>
        </p:nvGraphicFramePr>
        <p:xfrm>
          <a:off x="5382812" y="499110"/>
          <a:ext cx="919053" cy="4145280"/>
        </p:xfrm>
        <a:graphic>
          <a:graphicData uri="http://schemas.openxmlformats.org/drawingml/2006/table">
            <a:tbl>
              <a:tblPr firstRow="1" bandRow="1">
                <a:tableStyleId>{906E6EE5-12A7-48DE-8719-3527FDE2E762}</a:tableStyleId>
              </a:tblPr>
              <a:tblGrid>
                <a:gridCol w="919053">
                  <a:extLst>
                    <a:ext uri="{9D8B030D-6E8A-4147-A177-3AD203B41FA5}">
                      <a16:colId xmlns:a16="http://schemas.microsoft.com/office/drawing/2014/main" val="234224221"/>
                    </a:ext>
                  </a:extLst>
                </a:gridCol>
              </a:tblGrid>
              <a:tr h="0">
                <a:tc>
                  <a:txBody>
                    <a:bodyPr/>
                    <a:lstStyle/>
                    <a:p>
                      <a:r>
                        <a:rPr lang="zh-TW" altLang="en-US" sz="1100" dirty="0">
                          <a:solidFill>
                            <a:srgbClr val="0070C0"/>
                          </a:solidFill>
                        </a:rPr>
                        <a:t># love</a:t>
                      </a:r>
                    </a:p>
                  </a:txBody>
                  <a:tcPr/>
                </a:tc>
                <a:extLst>
                  <a:ext uri="{0D108BD9-81ED-4DB2-BD59-A6C34878D82A}">
                    <a16:rowId xmlns:a16="http://schemas.microsoft.com/office/drawing/2014/main" val="2695853453"/>
                  </a:ext>
                </a:extLst>
              </a:tr>
              <a:tr h="0">
                <a:tc>
                  <a:txBody>
                    <a:bodyPr/>
                    <a:lstStyle/>
                    <a:p>
                      <a:r>
                        <a:rPr lang="zh-TW" altLang="en-US" sz="1100" dirty="0">
                          <a:solidFill>
                            <a:srgbClr val="0070C0"/>
                          </a:solidFill>
                        </a:rPr>
                        <a:t># love</a:t>
                      </a:r>
                    </a:p>
                  </a:txBody>
                  <a:tcPr/>
                </a:tc>
                <a:extLst>
                  <a:ext uri="{0D108BD9-81ED-4DB2-BD59-A6C34878D82A}">
                    <a16:rowId xmlns:a16="http://schemas.microsoft.com/office/drawing/2014/main" val="4045552932"/>
                  </a:ext>
                </a:extLst>
              </a:tr>
              <a:tr h="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100" dirty="0">
                          <a:solidFill>
                            <a:srgbClr val="0070C0"/>
                          </a:solidFill>
                        </a:rPr>
                        <a:t># sad</a:t>
                      </a:r>
                    </a:p>
                  </a:txBody>
                  <a:tcPr/>
                </a:tc>
                <a:extLst>
                  <a:ext uri="{0D108BD9-81ED-4DB2-BD59-A6C34878D82A}">
                    <a16:rowId xmlns:a16="http://schemas.microsoft.com/office/drawing/2014/main" val="3056590919"/>
                  </a:ext>
                </a:extLst>
              </a:tr>
              <a:tr h="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100" dirty="0">
                          <a:solidFill>
                            <a:srgbClr val="0070C0"/>
                          </a:solidFill>
                        </a:rPr>
                        <a:t># anger</a:t>
                      </a:r>
                    </a:p>
                  </a:txBody>
                  <a:tcPr/>
                </a:tc>
                <a:extLst>
                  <a:ext uri="{0D108BD9-81ED-4DB2-BD59-A6C34878D82A}">
                    <a16:rowId xmlns:a16="http://schemas.microsoft.com/office/drawing/2014/main" val="56590273"/>
                  </a:ext>
                </a:extLst>
              </a:tr>
              <a:tr h="0">
                <a:tc>
                  <a:txBody>
                    <a:bodyPr/>
                    <a:lstStyle/>
                    <a:p>
                      <a:r>
                        <a:rPr lang="zh-TW" altLang="en-US" sz="1100" dirty="0">
                          <a:solidFill>
                            <a:srgbClr val="0070C0"/>
                          </a:solidFill>
                        </a:rPr>
                        <a:t># anger</a:t>
                      </a:r>
                    </a:p>
                  </a:txBody>
                  <a:tcPr/>
                </a:tc>
                <a:extLst>
                  <a:ext uri="{0D108BD9-81ED-4DB2-BD59-A6C34878D82A}">
                    <a16:rowId xmlns:a16="http://schemas.microsoft.com/office/drawing/2014/main" val="1703510374"/>
                  </a:ext>
                </a:extLst>
              </a:tr>
              <a:tr h="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100" dirty="0">
                          <a:solidFill>
                            <a:srgbClr val="0070C0"/>
                          </a:solidFill>
                        </a:rPr>
                        <a:t># love</a:t>
                      </a:r>
                    </a:p>
                  </a:txBody>
                  <a:tcPr/>
                </a:tc>
                <a:extLst>
                  <a:ext uri="{0D108BD9-81ED-4DB2-BD59-A6C34878D82A}">
                    <a16:rowId xmlns:a16="http://schemas.microsoft.com/office/drawing/2014/main" val="4011393853"/>
                  </a:ext>
                </a:extLst>
              </a:tr>
              <a:tr h="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100" dirty="0">
                          <a:solidFill>
                            <a:srgbClr val="0070C0"/>
                          </a:solidFill>
                        </a:rPr>
                        <a:t># sad</a:t>
                      </a:r>
                    </a:p>
                  </a:txBody>
                  <a:tcPr/>
                </a:tc>
                <a:extLst>
                  <a:ext uri="{0D108BD9-81ED-4DB2-BD59-A6C34878D82A}">
                    <a16:rowId xmlns:a16="http://schemas.microsoft.com/office/drawing/2014/main" val="1349727000"/>
                  </a:ext>
                </a:extLst>
              </a:tr>
              <a:tr h="0">
                <a:tc>
                  <a:txBody>
                    <a:bodyPr/>
                    <a:lstStyle/>
                    <a:p>
                      <a:r>
                        <a:rPr lang="zh-TW" altLang="en-US" sz="1100" dirty="0">
                          <a:solidFill>
                            <a:srgbClr val="0070C0"/>
                          </a:solidFill>
                        </a:rPr>
                        <a:t># anger</a:t>
                      </a:r>
                    </a:p>
                  </a:txBody>
                  <a:tcPr/>
                </a:tc>
                <a:extLst>
                  <a:ext uri="{0D108BD9-81ED-4DB2-BD59-A6C34878D82A}">
                    <a16:rowId xmlns:a16="http://schemas.microsoft.com/office/drawing/2014/main" val="2957945278"/>
                  </a:ext>
                </a:extLst>
              </a:tr>
              <a:tr h="0">
                <a:tc>
                  <a:txBody>
                    <a:bodyPr/>
                    <a:lstStyle/>
                    <a:p>
                      <a:r>
                        <a:rPr lang="zh-TW" altLang="en-US" sz="1100" dirty="0">
                          <a:solidFill>
                            <a:srgbClr val="0070C0"/>
                          </a:solidFill>
                        </a:rPr>
                        <a:t># neutral</a:t>
                      </a:r>
                    </a:p>
                  </a:txBody>
                  <a:tcPr/>
                </a:tc>
                <a:extLst>
                  <a:ext uri="{0D108BD9-81ED-4DB2-BD59-A6C34878D82A}">
                    <a16:rowId xmlns:a16="http://schemas.microsoft.com/office/drawing/2014/main" val="2792505039"/>
                  </a:ext>
                </a:extLst>
              </a:tr>
              <a:tr h="0">
                <a:tc>
                  <a:txBody>
                    <a:bodyPr/>
                    <a:lstStyle/>
                    <a:p>
                      <a:r>
                        <a:rPr lang="en-US" altLang="zh-TW" sz="1100" dirty="0">
                          <a:solidFill>
                            <a:srgbClr val="0070C0"/>
                          </a:solidFill>
                        </a:rPr>
                        <a:t># </a:t>
                      </a:r>
                      <a:r>
                        <a:rPr lang="zh-TW" altLang="en-US" sz="1100" dirty="0">
                          <a:solidFill>
                            <a:srgbClr val="0070C0"/>
                          </a:solidFill>
                        </a:rPr>
                        <a:t>happ</a:t>
                      </a:r>
                      <a:r>
                        <a:rPr lang="en-US" altLang="zh-TW" sz="1100" dirty="0">
                          <a:solidFill>
                            <a:srgbClr val="0070C0"/>
                          </a:solidFill>
                        </a:rPr>
                        <a:t>y</a:t>
                      </a:r>
                      <a:endParaRPr lang="zh-TW" altLang="en-US" sz="1100" dirty="0">
                        <a:solidFill>
                          <a:srgbClr val="0070C0"/>
                        </a:solidFill>
                      </a:endParaRPr>
                    </a:p>
                  </a:txBody>
                  <a:tcPr/>
                </a:tc>
                <a:extLst>
                  <a:ext uri="{0D108BD9-81ED-4DB2-BD59-A6C34878D82A}">
                    <a16:rowId xmlns:a16="http://schemas.microsoft.com/office/drawing/2014/main" val="1131932365"/>
                  </a:ext>
                </a:extLst>
              </a:tr>
              <a:tr h="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100" dirty="0">
                          <a:solidFill>
                            <a:srgbClr val="0070C0"/>
                          </a:solidFill>
                        </a:rPr>
                        <a:t># sad</a:t>
                      </a:r>
                    </a:p>
                  </a:txBody>
                  <a:tcPr/>
                </a:tc>
                <a:extLst>
                  <a:ext uri="{0D108BD9-81ED-4DB2-BD59-A6C34878D82A}">
                    <a16:rowId xmlns:a16="http://schemas.microsoft.com/office/drawing/2014/main" val="3491707345"/>
                  </a:ext>
                </a:extLst>
              </a:tr>
              <a:tr h="0">
                <a:tc>
                  <a:txBody>
                    <a:bodyPr/>
                    <a:lstStyle/>
                    <a:p>
                      <a:r>
                        <a:rPr lang="zh-TW" altLang="en-US" sz="1100" dirty="0">
                          <a:solidFill>
                            <a:srgbClr val="0070C0"/>
                          </a:solidFill>
                        </a:rPr>
                        <a:t># happy</a:t>
                      </a:r>
                    </a:p>
                  </a:txBody>
                  <a:tcPr/>
                </a:tc>
                <a:extLst>
                  <a:ext uri="{0D108BD9-81ED-4DB2-BD59-A6C34878D82A}">
                    <a16:rowId xmlns:a16="http://schemas.microsoft.com/office/drawing/2014/main" val="3061275526"/>
                  </a:ext>
                </a:extLst>
              </a:tr>
              <a:tr h="0">
                <a:tc>
                  <a:txBody>
                    <a:bodyPr/>
                    <a:lstStyle/>
                    <a:p>
                      <a:r>
                        <a:rPr lang="zh-TW" altLang="en-US" sz="1100" dirty="0">
                          <a:solidFill>
                            <a:srgbClr val="0070C0"/>
                          </a:solidFill>
                        </a:rPr>
                        <a:t># neutral</a:t>
                      </a:r>
                    </a:p>
                  </a:txBody>
                  <a:tcPr/>
                </a:tc>
                <a:extLst>
                  <a:ext uri="{0D108BD9-81ED-4DB2-BD59-A6C34878D82A}">
                    <a16:rowId xmlns:a16="http://schemas.microsoft.com/office/drawing/2014/main" val="3146066744"/>
                  </a:ext>
                </a:extLst>
              </a:tr>
              <a:tr h="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100" dirty="0">
                          <a:solidFill>
                            <a:srgbClr val="0070C0"/>
                          </a:solidFill>
                        </a:rPr>
                        <a:t># sad</a:t>
                      </a:r>
                    </a:p>
                  </a:txBody>
                  <a:tcPr/>
                </a:tc>
                <a:extLst>
                  <a:ext uri="{0D108BD9-81ED-4DB2-BD59-A6C34878D82A}">
                    <a16:rowId xmlns:a16="http://schemas.microsoft.com/office/drawing/2014/main" val="3332358307"/>
                  </a:ext>
                </a:extLst>
              </a:tr>
              <a:tr h="0">
                <a:tc>
                  <a:txBody>
                    <a:bodyPr/>
                    <a:lstStyle/>
                    <a:p>
                      <a:r>
                        <a:rPr lang="zh-TW" altLang="en-US" sz="1100" dirty="0">
                          <a:solidFill>
                            <a:srgbClr val="0070C0"/>
                          </a:solidFill>
                        </a:rPr>
                        <a:t># neutral</a:t>
                      </a:r>
                    </a:p>
                  </a:txBody>
                  <a:tcPr/>
                </a:tc>
                <a:extLst>
                  <a:ext uri="{0D108BD9-81ED-4DB2-BD59-A6C34878D82A}">
                    <a16:rowId xmlns:a16="http://schemas.microsoft.com/office/drawing/2014/main" val="2375551033"/>
                  </a:ext>
                </a:extLst>
              </a:tr>
              <a:tr h="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100" dirty="0">
                          <a:solidFill>
                            <a:srgbClr val="0070C0"/>
                          </a:solidFill>
                        </a:rPr>
                        <a:t># sad</a:t>
                      </a:r>
                    </a:p>
                  </a:txBody>
                  <a:tcPr/>
                </a:tc>
                <a:extLst>
                  <a:ext uri="{0D108BD9-81ED-4DB2-BD59-A6C34878D82A}">
                    <a16:rowId xmlns:a16="http://schemas.microsoft.com/office/drawing/2014/main" val="693288621"/>
                  </a:ext>
                </a:extLst>
              </a:tr>
            </a:tbl>
          </a:graphicData>
        </a:graphic>
      </p:graphicFrame>
      <p:sp>
        <p:nvSpPr>
          <p:cNvPr id="6" name="文字方塊 5">
            <a:extLst>
              <a:ext uri="{FF2B5EF4-FFF2-40B4-BE49-F238E27FC236}">
                <a16:creationId xmlns:a16="http://schemas.microsoft.com/office/drawing/2014/main" id="{77972B59-105B-4B2A-A4C3-E75CFBFD2A08}"/>
              </a:ext>
            </a:extLst>
          </p:cNvPr>
          <p:cNvSpPr txBox="1"/>
          <p:nvPr/>
        </p:nvSpPr>
        <p:spPr>
          <a:xfrm>
            <a:off x="5166428" y="185516"/>
            <a:ext cx="1479792" cy="307777"/>
          </a:xfrm>
          <a:prstGeom prst="rect">
            <a:avLst/>
          </a:prstGeom>
          <a:noFill/>
        </p:spPr>
        <p:txBody>
          <a:bodyPr wrap="square" rtlCol="0">
            <a:spAutoFit/>
          </a:bodyPr>
          <a:lstStyle/>
          <a:p>
            <a:r>
              <a:rPr lang="en-US" altLang="zh-TW" dirty="0" err="1"/>
              <a:t>Predict_emotion</a:t>
            </a:r>
            <a:endParaRPr lang="zh-TW" altLang="en-US" dirty="0"/>
          </a:p>
        </p:txBody>
      </p:sp>
    </p:spTree>
    <p:extLst>
      <p:ext uri="{BB962C8B-B14F-4D97-AF65-F5344CB8AC3E}">
        <p14:creationId xmlns:p14="http://schemas.microsoft.com/office/powerpoint/2010/main" val="3394321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7784EE57-D83A-4BFF-8246-80EF1D6B9C57}"/>
              </a:ext>
            </a:extLst>
          </p:cNvPr>
          <p:cNvSpPr txBox="1"/>
          <p:nvPr/>
        </p:nvSpPr>
        <p:spPr>
          <a:xfrm>
            <a:off x="2208304" y="1734734"/>
            <a:ext cx="5812972" cy="1823576"/>
          </a:xfrm>
          <a:prstGeom prst="rect">
            <a:avLst/>
          </a:prstGeom>
          <a:noFill/>
        </p:spPr>
        <p:txBody>
          <a:bodyPr wrap="square" rtlCol="0" anchor="ctr">
            <a:spAutoFit/>
          </a:bodyPr>
          <a:lstStyle/>
          <a:p>
            <a:pPr defTabSz="685715">
              <a:buClrTx/>
            </a:pPr>
            <a:r>
              <a:rPr lang="en-US" altLang="ko-KR" sz="5625" b="1" kern="1200" dirty="0">
                <a:solidFill>
                  <a:prstClr val="white"/>
                </a:solidFill>
                <a:effectLst>
                  <a:outerShdw blurRad="38100" dist="38100" dir="2700000" algn="tl">
                    <a:srgbClr val="000000">
                      <a:alpha val="43137"/>
                    </a:srgbClr>
                  </a:outerShdw>
                </a:effectLst>
                <a:ea typeface="Arial Unicode MS"/>
                <a:cs typeface="Arial" pitchFamily="34" charset="0"/>
              </a:rPr>
              <a:t>Thanks for </a:t>
            </a:r>
          </a:p>
          <a:p>
            <a:pPr defTabSz="685715">
              <a:buClrTx/>
            </a:pPr>
            <a:r>
              <a:rPr lang="en-US" altLang="ko-KR" sz="5625" b="1" kern="1200" dirty="0">
                <a:solidFill>
                  <a:prstClr val="white"/>
                </a:solidFill>
                <a:effectLst>
                  <a:outerShdw blurRad="38100" dist="38100" dir="2700000" algn="tl">
                    <a:srgbClr val="000000">
                      <a:alpha val="43137"/>
                    </a:srgbClr>
                  </a:outerShdw>
                </a:effectLst>
                <a:ea typeface="Arial Unicode MS"/>
                <a:cs typeface="Arial" pitchFamily="34" charset="0"/>
              </a:rPr>
              <a:t>your listening</a:t>
            </a:r>
          </a:p>
        </p:txBody>
      </p:sp>
      <p:pic>
        <p:nvPicPr>
          <p:cNvPr id="4" name="Google Shape;18;p4" descr="paint_transparent4.png">
            <a:extLst>
              <a:ext uri="{FF2B5EF4-FFF2-40B4-BE49-F238E27FC236}">
                <a16:creationId xmlns:a16="http://schemas.microsoft.com/office/drawing/2014/main" id="{74146EAC-2B28-4245-ADD8-D75F46DA8B7C}"/>
              </a:ext>
            </a:extLst>
          </p:cNvPr>
          <p:cNvPicPr preferRelativeResize="0"/>
          <p:nvPr/>
        </p:nvPicPr>
        <p:blipFill rotWithShape="1">
          <a:blip r:embed="rId2">
            <a:alphaModFix/>
          </a:blip>
          <a:srcRect l="1532" r="323"/>
          <a:stretch/>
        </p:blipFill>
        <p:spPr>
          <a:xfrm>
            <a:off x="0" y="0"/>
            <a:ext cx="9144000" cy="5143500"/>
          </a:xfrm>
          <a:prstGeom prst="rect">
            <a:avLst/>
          </a:prstGeom>
          <a:noFill/>
          <a:ln>
            <a:noFill/>
          </a:ln>
        </p:spPr>
      </p:pic>
      <p:sp>
        <p:nvSpPr>
          <p:cNvPr id="5" name="文字方塊 4">
            <a:extLst>
              <a:ext uri="{FF2B5EF4-FFF2-40B4-BE49-F238E27FC236}">
                <a16:creationId xmlns:a16="http://schemas.microsoft.com/office/drawing/2014/main" id="{25643DC5-E899-43FD-B5EF-DF308620236E}"/>
              </a:ext>
            </a:extLst>
          </p:cNvPr>
          <p:cNvSpPr txBox="1"/>
          <p:nvPr/>
        </p:nvSpPr>
        <p:spPr>
          <a:xfrm>
            <a:off x="8774206" y="4805989"/>
            <a:ext cx="423582" cy="300082"/>
          </a:xfrm>
          <a:prstGeom prst="rect">
            <a:avLst/>
          </a:prstGeom>
          <a:noFill/>
        </p:spPr>
        <p:txBody>
          <a:bodyPr wrap="square" rtlCol="0">
            <a:spAutoFit/>
          </a:bodyPr>
          <a:lstStyle/>
          <a:p>
            <a:pPr defTabSz="685715">
              <a:buClrTx/>
            </a:pPr>
            <a:fld id="{28DDDE7C-30E5-428D-B1FD-998E3F3B21E8}" type="slidenum">
              <a:rPr lang="zh-TW" altLang="en-US" sz="1350" kern="1200">
                <a:solidFill>
                  <a:prstClr val="black"/>
                </a:solidFill>
                <a:ea typeface="Arial Unicode MS"/>
                <a:cs typeface="Times New Roman" panose="02020603050405020304" pitchFamily="18" charset="0"/>
              </a:rPr>
              <a:pPr defTabSz="685715">
                <a:buClrTx/>
              </a:pPr>
              <a:t>25</a:t>
            </a:fld>
            <a:endParaRPr lang="zh-TW" altLang="en-US" sz="1350" kern="1200" dirty="0">
              <a:solidFill>
                <a:prstClr val="black"/>
              </a:solidFill>
              <a:ea typeface="Arial Unicode MS"/>
              <a:cs typeface="Times New Roman" panose="02020603050405020304" pitchFamily="18" charset="0"/>
            </a:endParaRPr>
          </a:p>
        </p:txBody>
      </p:sp>
      <p:sp>
        <p:nvSpPr>
          <p:cNvPr id="6" name="文字方塊 5">
            <a:extLst>
              <a:ext uri="{FF2B5EF4-FFF2-40B4-BE49-F238E27FC236}">
                <a16:creationId xmlns:a16="http://schemas.microsoft.com/office/drawing/2014/main" id="{03676D9F-4AF8-444B-9C4F-53AFBDBA9754}"/>
              </a:ext>
            </a:extLst>
          </p:cNvPr>
          <p:cNvSpPr txBox="1"/>
          <p:nvPr/>
        </p:nvSpPr>
        <p:spPr>
          <a:xfrm>
            <a:off x="8649514" y="4841094"/>
            <a:ext cx="423582" cy="253916"/>
          </a:xfrm>
          <a:prstGeom prst="rect">
            <a:avLst/>
          </a:prstGeom>
          <a:solidFill>
            <a:schemeClr val="bg1"/>
          </a:solidFill>
        </p:spPr>
        <p:txBody>
          <a:bodyPr wrap="square" rtlCol="0">
            <a:spAutoFit/>
          </a:bodyPr>
          <a:lstStyle/>
          <a:p>
            <a:fld id="{28DDDE7C-30E5-428D-B1FD-998E3F3B21E8}" type="slidenum">
              <a:rPr lang="zh-TW" altLang="en-US" sz="1050" smtClean="0">
                <a:latin typeface="+mj-lt"/>
                <a:cs typeface="Times New Roman" panose="02020603050405020304" pitchFamily="18" charset="0"/>
              </a:rPr>
              <a:t>25</a:t>
            </a:fld>
            <a:endParaRPr lang="zh-TW" altLang="en-US" sz="1050" dirty="0">
              <a:latin typeface="+mj-lt"/>
              <a:cs typeface="Times New Roman" panose="02020603050405020304" pitchFamily="18" charset="0"/>
            </a:endParaRPr>
          </a:p>
        </p:txBody>
      </p:sp>
    </p:spTree>
    <p:extLst>
      <p:ext uri="{BB962C8B-B14F-4D97-AF65-F5344CB8AC3E}">
        <p14:creationId xmlns:p14="http://schemas.microsoft.com/office/powerpoint/2010/main" val="68464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4;p18">
            <a:extLst>
              <a:ext uri="{FF2B5EF4-FFF2-40B4-BE49-F238E27FC236}">
                <a16:creationId xmlns:a16="http://schemas.microsoft.com/office/drawing/2014/main" id="{182FDB07-E621-4709-B99D-8E42AF60B899}"/>
              </a:ext>
            </a:extLst>
          </p:cNvPr>
          <p:cNvSpPr txBox="1">
            <a:spLocks/>
          </p:cNvSpPr>
          <p:nvPr/>
        </p:nvSpPr>
        <p:spPr>
          <a:xfrm>
            <a:off x="140207" y="216991"/>
            <a:ext cx="9144469" cy="62706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000" b="1" dirty="0">
                <a:latin typeface="+mj-lt"/>
              </a:rPr>
              <a:t>ML Algorithms</a:t>
            </a:r>
          </a:p>
        </p:txBody>
      </p:sp>
      <p:sp>
        <p:nvSpPr>
          <p:cNvPr id="3" name="矩形 2">
            <a:extLst>
              <a:ext uri="{FF2B5EF4-FFF2-40B4-BE49-F238E27FC236}">
                <a16:creationId xmlns:a16="http://schemas.microsoft.com/office/drawing/2014/main" id="{BD280D57-F13C-4D1F-93E0-EE452089ED47}"/>
              </a:ext>
            </a:extLst>
          </p:cNvPr>
          <p:cNvSpPr/>
          <p:nvPr/>
        </p:nvSpPr>
        <p:spPr>
          <a:xfrm>
            <a:off x="261634" y="770125"/>
            <a:ext cx="8882365" cy="3817135"/>
          </a:xfrm>
          <a:prstGeom prst="rect">
            <a:avLst/>
          </a:prstGeom>
        </p:spPr>
        <p:txBody>
          <a:bodyPr wrap="square">
            <a:spAutoFit/>
          </a:bodyPr>
          <a:lstStyle/>
          <a:p>
            <a:pPr lvl="4">
              <a:lnSpc>
                <a:spcPct val="120000"/>
              </a:lnSpc>
              <a:spcBef>
                <a:spcPts val="600"/>
              </a:spcBef>
              <a:buSzPts val="1800"/>
            </a:pPr>
            <a:r>
              <a:rPr lang="en-US" altLang="zh-TW" sz="2700" dirty="0">
                <a:solidFill>
                  <a:schemeClr val="tx1">
                    <a:lumMod val="50000"/>
                  </a:schemeClr>
                </a:solidFill>
                <a:latin typeface="+mj-lt"/>
              </a:rPr>
              <a:t>In the two classifiers, using the following models:</a:t>
            </a:r>
          </a:p>
          <a:p>
            <a:pPr marL="457200" lvl="4" indent="-457200">
              <a:lnSpc>
                <a:spcPct val="120000"/>
              </a:lnSpc>
              <a:spcBef>
                <a:spcPts val="600"/>
              </a:spcBef>
              <a:buSzPts val="1800"/>
              <a:buFont typeface="Wingdings" panose="05000000000000000000" pitchFamily="2" charset="2"/>
              <a:buChar char="Ø"/>
            </a:pPr>
            <a:r>
              <a:rPr lang="en-US" altLang="zh-TW" sz="2500" dirty="0">
                <a:solidFill>
                  <a:schemeClr val="tx1">
                    <a:lumMod val="50000"/>
                  </a:schemeClr>
                </a:solidFill>
                <a:latin typeface="+mj-lt"/>
              </a:rPr>
              <a:t>Count vectorizer</a:t>
            </a:r>
          </a:p>
          <a:p>
            <a:pPr marL="457200" lvl="4" indent="-457200">
              <a:lnSpc>
                <a:spcPct val="120000"/>
              </a:lnSpc>
              <a:spcBef>
                <a:spcPts val="600"/>
              </a:spcBef>
              <a:buSzPts val="1800"/>
              <a:buFont typeface="Wingdings" panose="05000000000000000000" pitchFamily="2" charset="2"/>
              <a:buChar char="Ø"/>
            </a:pPr>
            <a:r>
              <a:rPr lang="en-US" altLang="zh-TW" sz="2500" i="0" dirty="0">
                <a:solidFill>
                  <a:schemeClr val="tx1">
                    <a:lumMod val="50000"/>
                  </a:schemeClr>
                </a:solidFill>
                <a:effectLst/>
                <a:latin typeface="+mj-lt"/>
              </a:rPr>
              <a:t>TF-IDF vectorizer</a:t>
            </a:r>
            <a:endParaRPr lang="en-US" altLang="zh-TW" sz="2300" b="1" dirty="0">
              <a:solidFill>
                <a:schemeClr val="tx1">
                  <a:lumMod val="50000"/>
                </a:schemeClr>
              </a:solidFill>
              <a:latin typeface="+mj-lt"/>
            </a:endParaRPr>
          </a:p>
          <a:p>
            <a:pPr lvl="4">
              <a:lnSpc>
                <a:spcPct val="120000"/>
              </a:lnSpc>
              <a:spcBef>
                <a:spcPts val="600"/>
              </a:spcBef>
              <a:buSzPts val="1800"/>
            </a:pPr>
            <a:r>
              <a:rPr lang="en-US" altLang="zh-TW" sz="2700" dirty="0">
                <a:solidFill>
                  <a:schemeClr val="tx1">
                    <a:lumMod val="50000"/>
                  </a:schemeClr>
                </a:solidFill>
                <a:latin typeface="+mj-lt"/>
              </a:rPr>
              <a:t>In each classifiers, using the three models:</a:t>
            </a:r>
          </a:p>
          <a:p>
            <a:pPr marL="457200" lvl="5" indent="-457200">
              <a:lnSpc>
                <a:spcPct val="120000"/>
              </a:lnSpc>
              <a:spcBef>
                <a:spcPts val="600"/>
              </a:spcBef>
              <a:buSzPts val="1800"/>
              <a:buFont typeface="Arial" panose="020B0604020202020204" pitchFamily="34" charset="0"/>
              <a:buChar char="•"/>
            </a:pPr>
            <a:r>
              <a:rPr lang="en-US" altLang="zh-TW" sz="2500" dirty="0">
                <a:solidFill>
                  <a:schemeClr val="tx1">
                    <a:lumMod val="50000"/>
                  </a:schemeClr>
                </a:solidFill>
                <a:latin typeface="+mj-lt"/>
              </a:rPr>
              <a:t>Multinomial Naive Bayes Classifier</a:t>
            </a:r>
          </a:p>
          <a:p>
            <a:pPr marL="457200" lvl="5" indent="-457200">
              <a:lnSpc>
                <a:spcPct val="120000"/>
              </a:lnSpc>
              <a:spcBef>
                <a:spcPts val="600"/>
              </a:spcBef>
              <a:buSzPts val="1800"/>
              <a:buFont typeface="Arial" panose="020B0604020202020204" pitchFamily="34" charset="0"/>
              <a:buChar char="•"/>
            </a:pPr>
            <a:r>
              <a:rPr lang="en-US" altLang="zh-TW" sz="2500" dirty="0">
                <a:solidFill>
                  <a:schemeClr val="tx1">
                    <a:lumMod val="50000"/>
                  </a:schemeClr>
                </a:solidFill>
                <a:latin typeface="+mj-lt"/>
              </a:rPr>
              <a:t>Linear support vector machine</a:t>
            </a:r>
          </a:p>
          <a:p>
            <a:pPr marL="457200" lvl="5" indent="-457200">
              <a:lnSpc>
                <a:spcPct val="120000"/>
              </a:lnSpc>
              <a:spcBef>
                <a:spcPts val="600"/>
              </a:spcBef>
              <a:buSzPts val="1800"/>
              <a:buFont typeface="Arial" panose="020B0604020202020204" pitchFamily="34" charset="0"/>
              <a:buChar char="•"/>
            </a:pPr>
            <a:r>
              <a:rPr lang="en-US" altLang="zh-TW" sz="2500" dirty="0">
                <a:solidFill>
                  <a:schemeClr val="tx1">
                    <a:lumMod val="50000"/>
                  </a:schemeClr>
                </a:solidFill>
                <a:latin typeface="+mj-lt"/>
              </a:rPr>
              <a:t>Logistic Regression</a:t>
            </a:r>
          </a:p>
        </p:txBody>
      </p:sp>
    </p:spTree>
    <p:extLst>
      <p:ext uri="{BB962C8B-B14F-4D97-AF65-F5344CB8AC3E}">
        <p14:creationId xmlns:p14="http://schemas.microsoft.com/office/powerpoint/2010/main" val="3515871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4;p18">
            <a:extLst>
              <a:ext uri="{FF2B5EF4-FFF2-40B4-BE49-F238E27FC236}">
                <a16:creationId xmlns:a16="http://schemas.microsoft.com/office/drawing/2014/main" id="{182FDB07-E621-4709-B99D-8E42AF60B899}"/>
              </a:ext>
            </a:extLst>
          </p:cNvPr>
          <p:cNvSpPr txBox="1">
            <a:spLocks/>
          </p:cNvSpPr>
          <p:nvPr/>
        </p:nvSpPr>
        <p:spPr>
          <a:xfrm>
            <a:off x="140207" y="216991"/>
            <a:ext cx="9144469" cy="62706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000" b="1" dirty="0">
                <a:latin typeface="+mj-lt"/>
              </a:rPr>
              <a:t>Count vectorizer</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EA8BEE28-C942-4EAC-8D7B-7B8ADE874DC3}"/>
                  </a:ext>
                </a:extLst>
              </p:cNvPr>
              <p:cNvSpPr/>
              <p:nvPr/>
            </p:nvSpPr>
            <p:spPr>
              <a:xfrm>
                <a:off x="261634" y="770125"/>
                <a:ext cx="8882365" cy="1488164"/>
              </a:xfrm>
              <a:prstGeom prst="rect">
                <a:avLst/>
              </a:prstGeom>
            </p:spPr>
            <p:txBody>
              <a:bodyPr wrap="square">
                <a:spAutoFit/>
              </a:bodyPr>
              <a:lstStyle/>
              <a:p>
                <a:pPr lvl="4">
                  <a:lnSpc>
                    <a:spcPct val="120000"/>
                  </a:lnSpc>
                  <a:spcBef>
                    <a:spcPts val="600"/>
                  </a:spcBef>
                  <a:buSzPts val="1800"/>
                </a:pPr>
                <a:r>
                  <a:rPr lang="en-US" altLang="zh-TW" sz="2500" dirty="0">
                    <a:solidFill>
                      <a:schemeClr val="tx1">
                        <a:lumMod val="50000"/>
                      </a:schemeClr>
                    </a:solidFill>
                    <a:latin typeface="+mj-lt"/>
                  </a:rPr>
                  <a:t>Count the number of occurrences of each word.</a:t>
                </a:r>
              </a:p>
              <a:p>
                <a:pPr lvl="4">
                  <a:lnSpc>
                    <a:spcPct val="120000"/>
                  </a:lnSpc>
                  <a:spcBef>
                    <a:spcPts val="600"/>
                  </a:spcBef>
                  <a:buSzPts val="1800"/>
                </a:pPr>
                <a14:m>
                  <m:oMathPara xmlns:m="http://schemas.openxmlformats.org/officeDocument/2006/math">
                    <m:oMathParaPr>
                      <m:jc m:val="left"/>
                    </m:oMathParaPr>
                    <m:oMath xmlns:m="http://schemas.openxmlformats.org/officeDocument/2006/math">
                      <m:sSub>
                        <m:sSubPr>
                          <m:ctrlPr>
                            <a:rPr lang="en-US" altLang="zh-TW" sz="2500" i="1" smtClean="0">
                              <a:solidFill>
                                <a:schemeClr val="tx1">
                                  <a:lumMod val="50000"/>
                                </a:schemeClr>
                              </a:solidFill>
                              <a:latin typeface="Cambria Math" panose="02040503050406030204" pitchFamily="18" charset="0"/>
                            </a:rPr>
                          </m:ctrlPr>
                        </m:sSubPr>
                        <m:e>
                          <m:r>
                            <a:rPr lang="en-US" altLang="zh-TW" sz="2500" b="0" i="1" smtClean="0">
                              <a:solidFill>
                                <a:schemeClr val="tx1">
                                  <a:lumMod val="50000"/>
                                </a:schemeClr>
                              </a:solidFill>
                              <a:latin typeface="Cambria Math" panose="02040503050406030204" pitchFamily="18" charset="0"/>
                            </a:rPr>
                            <m:t>𝑡𝑓</m:t>
                          </m:r>
                        </m:e>
                        <m:sub>
                          <m:r>
                            <a:rPr lang="en-US" altLang="zh-TW" sz="2500" b="0" i="1" smtClean="0">
                              <a:solidFill>
                                <a:schemeClr val="tx1">
                                  <a:lumMod val="50000"/>
                                </a:schemeClr>
                              </a:solidFill>
                              <a:latin typeface="Cambria Math" panose="02040503050406030204" pitchFamily="18" charset="0"/>
                            </a:rPr>
                            <m:t>𝑖</m:t>
                          </m:r>
                          <m:r>
                            <a:rPr lang="en-US" altLang="zh-TW" sz="2500" b="0" i="1" smtClean="0">
                              <a:solidFill>
                                <a:schemeClr val="tx1">
                                  <a:lumMod val="50000"/>
                                </a:schemeClr>
                              </a:solidFill>
                              <a:latin typeface="Cambria Math" panose="02040503050406030204" pitchFamily="18" charset="0"/>
                            </a:rPr>
                            <m:t>,</m:t>
                          </m:r>
                          <m:r>
                            <a:rPr lang="en-US" altLang="zh-TW" sz="2500" b="0" i="1" smtClean="0">
                              <a:solidFill>
                                <a:schemeClr val="tx1">
                                  <a:lumMod val="50000"/>
                                </a:schemeClr>
                              </a:solidFill>
                              <a:latin typeface="Cambria Math" panose="02040503050406030204" pitchFamily="18" charset="0"/>
                            </a:rPr>
                            <m:t>𝑗</m:t>
                          </m:r>
                        </m:sub>
                      </m:sSub>
                      <m:r>
                        <a:rPr lang="en-US" altLang="zh-TW" sz="2500" b="0" i="1" smtClean="0">
                          <a:solidFill>
                            <a:schemeClr val="tx1">
                              <a:lumMod val="50000"/>
                            </a:schemeClr>
                          </a:solidFill>
                          <a:latin typeface="Cambria Math" panose="02040503050406030204" pitchFamily="18" charset="0"/>
                        </a:rPr>
                        <m:t>=</m:t>
                      </m:r>
                      <m:f>
                        <m:fPr>
                          <m:ctrlPr>
                            <a:rPr lang="en-US" altLang="zh-TW" sz="2500" b="0" i="1" smtClean="0">
                              <a:solidFill>
                                <a:schemeClr val="tx1">
                                  <a:lumMod val="50000"/>
                                </a:schemeClr>
                              </a:solidFill>
                              <a:latin typeface="Cambria Math" panose="02040503050406030204" pitchFamily="18" charset="0"/>
                            </a:rPr>
                          </m:ctrlPr>
                        </m:fPr>
                        <m:num>
                          <m:sSub>
                            <m:sSubPr>
                              <m:ctrlPr>
                                <a:rPr lang="en-US" altLang="zh-TW" sz="2500" i="1">
                                  <a:solidFill>
                                    <a:schemeClr val="tx1">
                                      <a:lumMod val="50000"/>
                                    </a:schemeClr>
                                  </a:solidFill>
                                  <a:latin typeface="Cambria Math" panose="02040503050406030204" pitchFamily="18" charset="0"/>
                                </a:rPr>
                              </m:ctrlPr>
                            </m:sSubPr>
                            <m:e>
                              <m:r>
                                <a:rPr lang="en-US" altLang="zh-TW" sz="2500" b="0" i="1" smtClean="0">
                                  <a:solidFill>
                                    <a:schemeClr val="tx1">
                                      <a:lumMod val="50000"/>
                                    </a:schemeClr>
                                  </a:solidFill>
                                  <a:latin typeface="Cambria Math" panose="02040503050406030204" pitchFamily="18" charset="0"/>
                                </a:rPr>
                                <m:t>𝑛</m:t>
                              </m:r>
                            </m:e>
                            <m:sub>
                              <m:r>
                                <a:rPr lang="en-US" altLang="zh-TW" sz="2500" i="1">
                                  <a:solidFill>
                                    <a:schemeClr val="tx1">
                                      <a:lumMod val="50000"/>
                                    </a:schemeClr>
                                  </a:solidFill>
                                  <a:latin typeface="Cambria Math" panose="02040503050406030204" pitchFamily="18" charset="0"/>
                                </a:rPr>
                                <m:t>𝑖</m:t>
                              </m:r>
                              <m:r>
                                <a:rPr lang="en-US" altLang="zh-TW" sz="2500" i="1">
                                  <a:solidFill>
                                    <a:schemeClr val="tx1">
                                      <a:lumMod val="50000"/>
                                    </a:schemeClr>
                                  </a:solidFill>
                                  <a:latin typeface="Cambria Math" panose="02040503050406030204" pitchFamily="18" charset="0"/>
                                </a:rPr>
                                <m:t>,</m:t>
                              </m:r>
                              <m:r>
                                <a:rPr lang="en-US" altLang="zh-TW" sz="2500" i="1">
                                  <a:solidFill>
                                    <a:schemeClr val="tx1">
                                      <a:lumMod val="50000"/>
                                    </a:schemeClr>
                                  </a:solidFill>
                                  <a:latin typeface="Cambria Math" panose="02040503050406030204" pitchFamily="18" charset="0"/>
                                </a:rPr>
                                <m:t>𝑗</m:t>
                              </m:r>
                            </m:sub>
                          </m:sSub>
                        </m:num>
                        <m:den>
                          <m:nary>
                            <m:naryPr>
                              <m:chr m:val="∑"/>
                              <m:limLoc m:val="subSup"/>
                              <m:supHide m:val="on"/>
                              <m:ctrlPr>
                                <a:rPr lang="en-US" altLang="zh-TW" sz="2500" b="0" i="1" smtClean="0">
                                  <a:solidFill>
                                    <a:schemeClr val="tx1">
                                      <a:lumMod val="50000"/>
                                    </a:schemeClr>
                                  </a:solidFill>
                                  <a:latin typeface="Cambria Math" panose="02040503050406030204" pitchFamily="18" charset="0"/>
                                </a:rPr>
                              </m:ctrlPr>
                            </m:naryPr>
                            <m:sub>
                              <m:r>
                                <m:rPr>
                                  <m:brk m:alnAt="9"/>
                                </m:rPr>
                                <a:rPr lang="en-US" altLang="zh-TW" sz="2500" b="0" i="1" smtClean="0">
                                  <a:solidFill>
                                    <a:schemeClr val="tx1">
                                      <a:lumMod val="50000"/>
                                    </a:schemeClr>
                                  </a:solidFill>
                                  <a:latin typeface="Cambria Math" panose="02040503050406030204" pitchFamily="18" charset="0"/>
                                </a:rPr>
                                <m:t>𝑘</m:t>
                              </m:r>
                            </m:sub>
                            <m:sup/>
                            <m:e>
                              <m:sSub>
                                <m:sSubPr>
                                  <m:ctrlPr>
                                    <a:rPr lang="en-US" altLang="zh-TW" sz="2500" i="1">
                                      <a:solidFill>
                                        <a:schemeClr val="tx1">
                                          <a:lumMod val="50000"/>
                                        </a:schemeClr>
                                      </a:solidFill>
                                      <a:latin typeface="Cambria Math" panose="02040503050406030204" pitchFamily="18" charset="0"/>
                                    </a:rPr>
                                  </m:ctrlPr>
                                </m:sSubPr>
                                <m:e>
                                  <m:r>
                                    <a:rPr lang="en-US" altLang="zh-TW" sz="2500" i="1">
                                      <a:solidFill>
                                        <a:schemeClr val="tx1">
                                          <a:lumMod val="50000"/>
                                        </a:schemeClr>
                                      </a:solidFill>
                                      <a:latin typeface="Cambria Math" panose="02040503050406030204" pitchFamily="18" charset="0"/>
                                    </a:rPr>
                                    <m:t>𝑛</m:t>
                                  </m:r>
                                </m:e>
                                <m:sub>
                                  <m:r>
                                    <a:rPr lang="en-US" altLang="zh-TW" sz="2500" b="0" i="1" smtClean="0">
                                      <a:solidFill>
                                        <a:schemeClr val="tx1">
                                          <a:lumMod val="50000"/>
                                        </a:schemeClr>
                                      </a:solidFill>
                                      <a:latin typeface="Cambria Math" panose="02040503050406030204" pitchFamily="18" charset="0"/>
                                    </a:rPr>
                                    <m:t>𝑘</m:t>
                                  </m:r>
                                  <m:r>
                                    <a:rPr lang="en-US" altLang="zh-TW" sz="2500" i="1">
                                      <a:solidFill>
                                        <a:schemeClr val="tx1">
                                          <a:lumMod val="50000"/>
                                        </a:schemeClr>
                                      </a:solidFill>
                                      <a:latin typeface="Cambria Math" panose="02040503050406030204" pitchFamily="18" charset="0"/>
                                    </a:rPr>
                                    <m:t>,</m:t>
                                  </m:r>
                                  <m:r>
                                    <a:rPr lang="en-US" altLang="zh-TW" sz="2500" i="1">
                                      <a:solidFill>
                                        <a:schemeClr val="tx1">
                                          <a:lumMod val="50000"/>
                                        </a:schemeClr>
                                      </a:solidFill>
                                      <a:latin typeface="Cambria Math" panose="02040503050406030204" pitchFamily="18" charset="0"/>
                                    </a:rPr>
                                    <m:t>𝑗</m:t>
                                  </m:r>
                                </m:sub>
                              </m:sSub>
                            </m:e>
                          </m:nary>
                        </m:den>
                      </m:f>
                    </m:oMath>
                  </m:oMathPara>
                </a14:m>
                <a:endParaRPr lang="en-US" altLang="zh-TW" sz="2500" dirty="0">
                  <a:solidFill>
                    <a:schemeClr val="tx1">
                      <a:lumMod val="50000"/>
                    </a:schemeClr>
                  </a:solidFill>
                  <a:latin typeface="+mj-lt"/>
                </a:endParaRPr>
              </a:p>
            </p:txBody>
          </p:sp>
        </mc:Choice>
        <mc:Fallback xmlns="">
          <p:sp>
            <p:nvSpPr>
              <p:cNvPr id="6" name="矩形 5">
                <a:extLst>
                  <a:ext uri="{FF2B5EF4-FFF2-40B4-BE49-F238E27FC236}">
                    <a16:creationId xmlns:a16="http://schemas.microsoft.com/office/drawing/2014/main" id="{EA8BEE28-C942-4EAC-8D7B-7B8ADE874DC3}"/>
                  </a:ext>
                </a:extLst>
              </p:cNvPr>
              <p:cNvSpPr>
                <a:spLocks noRot="1" noChangeAspect="1" noMove="1" noResize="1" noEditPoints="1" noAdjustHandles="1" noChangeArrowheads="1" noChangeShapeType="1" noTextEdit="1"/>
              </p:cNvSpPr>
              <p:nvPr/>
            </p:nvSpPr>
            <p:spPr>
              <a:xfrm>
                <a:off x="261634" y="770125"/>
                <a:ext cx="8882365" cy="1488164"/>
              </a:xfrm>
              <a:prstGeom prst="rect">
                <a:avLst/>
              </a:prstGeom>
              <a:blipFill>
                <a:blip r:embed="rId3"/>
                <a:stretch>
                  <a:fillRect l="-1167" t="-82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277256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4;p18">
            <a:extLst>
              <a:ext uri="{FF2B5EF4-FFF2-40B4-BE49-F238E27FC236}">
                <a16:creationId xmlns:a16="http://schemas.microsoft.com/office/drawing/2014/main" id="{182FDB07-E621-4709-B99D-8E42AF60B899}"/>
              </a:ext>
            </a:extLst>
          </p:cNvPr>
          <p:cNvSpPr txBox="1">
            <a:spLocks/>
          </p:cNvSpPr>
          <p:nvPr/>
        </p:nvSpPr>
        <p:spPr>
          <a:xfrm>
            <a:off x="140207" y="216991"/>
            <a:ext cx="9144469" cy="62706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4000" b="1" dirty="0">
              <a:latin typeface="+mj-lt"/>
            </a:endParaRPr>
          </a:p>
          <a:p>
            <a:endParaRPr lang="en-US" sz="4000" b="1" dirty="0">
              <a:latin typeface="+mj-lt"/>
            </a:endParaRPr>
          </a:p>
          <a:p>
            <a:r>
              <a:rPr lang="en-US" sz="4000" b="1" dirty="0">
                <a:latin typeface="+mj-lt"/>
              </a:rPr>
              <a:t>TF-IDF vectorizer</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16160C32-3BB1-42CD-AA3E-2B5C2972F3E4}"/>
                  </a:ext>
                </a:extLst>
              </p:cNvPr>
              <p:cNvSpPr/>
              <p:nvPr/>
            </p:nvSpPr>
            <p:spPr>
              <a:xfrm>
                <a:off x="261634" y="770125"/>
                <a:ext cx="8882365" cy="3971023"/>
              </a:xfrm>
              <a:prstGeom prst="rect">
                <a:avLst/>
              </a:prstGeom>
            </p:spPr>
            <p:txBody>
              <a:bodyPr wrap="square">
                <a:spAutoFit/>
              </a:bodyPr>
              <a:lstStyle/>
              <a:p>
                <a:pPr lvl="4">
                  <a:lnSpc>
                    <a:spcPct val="120000"/>
                  </a:lnSpc>
                  <a:spcBef>
                    <a:spcPts val="600"/>
                  </a:spcBef>
                  <a:buSzPts val="1800"/>
                </a:pPr>
                <a:r>
                  <a:rPr lang="en-US" altLang="zh-TW" sz="2500" dirty="0">
                    <a:solidFill>
                      <a:schemeClr val="tx1">
                        <a:lumMod val="50000"/>
                      </a:schemeClr>
                    </a:solidFill>
                    <a:latin typeface="+mj-lt"/>
                  </a:rPr>
                  <a:t>Term frequency(TF):</a:t>
                </a:r>
              </a:p>
              <a:p>
                <a:pPr lvl="4">
                  <a:lnSpc>
                    <a:spcPct val="120000"/>
                  </a:lnSpc>
                  <a:spcBef>
                    <a:spcPts val="600"/>
                  </a:spcBef>
                  <a:buSzPts val="1800"/>
                </a:pPr>
                <a14:m>
                  <m:oMathPara xmlns:m="http://schemas.openxmlformats.org/officeDocument/2006/math">
                    <m:oMathParaPr>
                      <m:jc m:val="left"/>
                    </m:oMathParaPr>
                    <m:oMath xmlns:m="http://schemas.openxmlformats.org/officeDocument/2006/math">
                      <m:sSub>
                        <m:sSubPr>
                          <m:ctrlPr>
                            <a:rPr lang="en-US" altLang="zh-TW" sz="2500" i="1" smtClean="0">
                              <a:solidFill>
                                <a:schemeClr val="tx1">
                                  <a:lumMod val="50000"/>
                                </a:schemeClr>
                              </a:solidFill>
                              <a:latin typeface="Cambria Math" panose="02040503050406030204" pitchFamily="18" charset="0"/>
                            </a:rPr>
                          </m:ctrlPr>
                        </m:sSubPr>
                        <m:e>
                          <m:r>
                            <a:rPr lang="en-US" altLang="zh-TW" sz="2500" b="0" i="1" smtClean="0">
                              <a:solidFill>
                                <a:schemeClr val="tx1">
                                  <a:lumMod val="50000"/>
                                </a:schemeClr>
                              </a:solidFill>
                              <a:latin typeface="Cambria Math" panose="02040503050406030204" pitchFamily="18" charset="0"/>
                            </a:rPr>
                            <m:t>𝑡𝑓</m:t>
                          </m:r>
                        </m:e>
                        <m:sub>
                          <m:r>
                            <a:rPr lang="en-US" altLang="zh-TW" sz="2500" b="0" i="1" smtClean="0">
                              <a:solidFill>
                                <a:schemeClr val="tx1">
                                  <a:lumMod val="50000"/>
                                </a:schemeClr>
                              </a:solidFill>
                              <a:latin typeface="Cambria Math" panose="02040503050406030204" pitchFamily="18" charset="0"/>
                            </a:rPr>
                            <m:t>𝑖</m:t>
                          </m:r>
                          <m:r>
                            <a:rPr lang="en-US" altLang="zh-TW" sz="2500" b="0" i="1" smtClean="0">
                              <a:solidFill>
                                <a:schemeClr val="tx1">
                                  <a:lumMod val="50000"/>
                                </a:schemeClr>
                              </a:solidFill>
                              <a:latin typeface="Cambria Math" panose="02040503050406030204" pitchFamily="18" charset="0"/>
                            </a:rPr>
                            <m:t>,</m:t>
                          </m:r>
                          <m:r>
                            <a:rPr lang="en-US" altLang="zh-TW" sz="2500" b="0" i="1" smtClean="0">
                              <a:solidFill>
                                <a:schemeClr val="tx1">
                                  <a:lumMod val="50000"/>
                                </a:schemeClr>
                              </a:solidFill>
                              <a:latin typeface="Cambria Math" panose="02040503050406030204" pitchFamily="18" charset="0"/>
                            </a:rPr>
                            <m:t>𝑗</m:t>
                          </m:r>
                        </m:sub>
                      </m:sSub>
                      <m:r>
                        <a:rPr lang="en-US" altLang="zh-TW" sz="2500" b="0" i="1" smtClean="0">
                          <a:solidFill>
                            <a:schemeClr val="tx1">
                              <a:lumMod val="50000"/>
                            </a:schemeClr>
                          </a:solidFill>
                          <a:latin typeface="Cambria Math" panose="02040503050406030204" pitchFamily="18" charset="0"/>
                        </a:rPr>
                        <m:t>=</m:t>
                      </m:r>
                      <m:f>
                        <m:fPr>
                          <m:ctrlPr>
                            <a:rPr lang="en-US" altLang="zh-TW" sz="2500" b="0" i="1" smtClean="0">
                              <a:solidFill>
                                <a:schemeClr val="tx1">
                                  <a:lumMod val="50000"/>
                                </a:schemeClr>
                              </a:solidFill>
                              <a:latin typeface="Cambria Math" panose="02040503050406030204" pitchFamily="18" charset="0"/>
                            </a:rPr>
                          </m:ctrlPr>
                        </m:fPr>
                        <m:num>
                          <m:sSub>
                            <m:sSubPr>
                              <m:ctrlPr>
                                <a:rPr lang="en-US" altLang="zh-TW" sz="2500" i="1">
                                  <a:solidFill>
                                    <a:schemeClr val="tx1">
                                      <a:lumMod val="50000"/>
                                    </a:schemeClr>
                                  </a:solidFill>
                                  <a:latin typeface="Cambria Math" panose="02040503050406030204" pitchFamily="18" charset="0"/>
                                </a:rPr>
                              </m:ctrlPr>
                            </m:sSubPr>
                            <m:e>
                              <m:r>
                                <a:rPr lang="en-US" altLang="zh-TW" sz="2500" b="0" i="1" smtClean="0">
                                  <a:solidFill>
                                    <a:schemeClr val="tx1">
                                      <a:lumMod val="50000"/>
                                    </a:schemeClr>
                                  </a:solidFill>
                                  <a:latin typeface="Cambria Math" panose="02040503050406030204" pitchFamily="18" charset="0"/>
                                </a:rPr>
                                <m:t>𝑛</m:t>
                              </m:r>
                            </m:e>
                            <m:sub>
                              <m:r>
                                <a:rPr lang="en-US" altLang="zh-TW" sz="2500" i="1">
                                  <a:solidFill>
                                    <a:schemeClr val="tx1">
                                      <a:lumMod val="50000"/>
                                    </a:schemeClr>
                                  </a:solidFill>
                                  <a:latin typeface="Cambria Math" panose="02040503050406030204" pitchFamily="18" charset="0"/>
                                </a:rPr>
                                <m:t>𝑖</m:t>
                              </m:r>
                              <m:r>
                                <a:rPr lang="en-US" altLang="zh-TW" sz="2500" i="1">
                                  <a:solidFill>
                                    <a:schemeClr val="tx1">
                                      <a:lumMod val="50000"/>
                                    </a:schemeClr>
                                  </a:solidFill>
                                  <a:latin typeface="Cambria Math" panose="02040503050406030204" pitchFamily="18" charset="0"/>
                                </a:rPr>
                                <m:t>,</m:t>
                              </m:r>
                              <m:r>
                                <a:rPr lang="en-US" altLang="zh-TW" sz="2500" i="1">
                                  <a:solidFill>
                                    <a:schemeClr val="tx1">
                                      <a:lumMod val="50000"/>
                                    </a:schemeClr>
                                  </a:solidFill>
                                  <a:latin typeface="Cambria Math" panose="02040503050406030204" pitchFamily="18" charset="0"/>
                                </a:rPr>
                                <m:t>𝑗</m:t>
                              </m:r>
                            </m:sub>
                          </m:sSub>
                        </m:num>
                        <m:den>
                          <m:nary>
                            <m:naryPr>
                              <m:chr m:val="∑"/>
                              <m:limLoc m:val="subSup"/>
                              <m:supHide m:val="on"/>
                              <m:ctrlPr>
                                <a:rPr lang="en-US" altLang="zh-TW" sz="2500" b="0" i="1" smtClean="0">
                                  <a:solidFill>
                                    <a:schemeClr val="tx1">
                                      <a:lumMod val="50000"/>
                                    </a:schemeClr>
                                  </a:solidFill>
                                  <a:latin typeface="Cambria Math" panose="02040503050406030204" pitchFamily="18" charset="0"/>
                                </a:rPr>
                              </m:ctrlPr>
                            </m:naryPr>
                            <m:sub>
                              <m:r>
                                <m:rPr>
                                  <m:brk m:alnAt="9"/>
                                </m:rPr>
                                <a:rPr lang="en-US" altLang="zh-TW" sz="2500" b="0" i="1" smtClean="0">
                                  <a:solidFill>
                                    <a:schemeClr val="tx1">
                                      <a:lumMod val="50000"/>
                                    </a:schemeClr>
                                  </a:solidFill>
                                  <a:latin typeface="Cambria Math" panose="02040503050406030204" pitchFamily="18" charset="0"/>
                                </a:rPr>
                                <m:t>𝑘</m:t>
                              </m:r>
                            </m:sub>
                            <m:sup/>
                            <m:e>
                              <m:sSub>
                                <m:sSubPr>
                                  <m:ctrlPr>
                                    <a:rPr lang="en-US" altLang="zh-TW" sz="2500" i="1">
                                      <a:solidFill>
                                        <a:schemeClr val="tx1">
                                          <a:lumMod val="50000"/>
                                        </a:schemeClr>
                                      </a:solidFill>
                                      <a:latin typeface="Cambria Math" panose="02040503050406030204" pitchFamily="18" charset="0"/>
                                    </a:rPr>
                                  </m:ctrlPr>
                                </m:sSubPr>
                                <m:e>
                                  <m:r>
                                    <a:rPr lang="en-US" altLang="zh-TW" sz="2500" i="1">
                                      <a:solidFill>
                                        <a:schemeClr val="tx1">
                                          <a:lumMod val="50000"/>
                                        </a:schemeClr>
                                      </a:solidFill>
                                      <a:latin typeface="Cambria Math" panose="02040503050406030204" pitchFamily="18" charset="0"/>
                                    </a:rPr>
                                    <m:t>𝑛</m:t>
                                  </m:r>
                                </m:e>
                                <m:sub>
                                  <m:r>
                                    <a:rPr lang="en-US" altLang="zh-TW" sz="2500" b="0" i="1" smtClean="0">
                                      <a:solidFill>
                                        <a:schemeClr val="tx1">
                                          <a:lumMod val="50000"/>
                                        </a:schemeClr>
                                      </a:solidFill>
                                      <a:latin typeface="Cambria Math" panose="02040503050406030204" pitchFamily="18" charset="0"/>
                                    </a:rPr>
                                    <m:t>𝑘</m:t>
                                  </m:r>
                                  <m:r>
                                    <a:rPr lang="en-US" altLang="zh-TW" sz="2500" i="1">
                                      <a:solidFill>
                                        <a:schemeClr val="tx1">
                                          <a:lumMod val="50000"/>
                                        </a:schemeClr>
                                      </a:solidFill>
                                      <a:latin typeface="Cambria Math" panose="02040503050406030204" pitchFamily="18" charset="0"/>
                                    </a:rPr>
                                    <m:t>,</m:t>
                                  </m:r>
                                  <m:r>
                                    <a:rPr lang="en-US" altLang="zh-TW" sz="2500" i="1">
                                      <a:solidFill>
                                        <a:schemeClr val="tx1">
                                          <a:lumMod val="50000"/>
                                        </a:schemeClr>
                                      </a:solidFill>
                                      <a:latin typeface="Cambria Math" panose="02040503050406030204" pitchFamily="18" charset="0"/>
                                    </a:rPr>
                                    <m:t>𝑗</m:t>
                                  </m:r>
                                </m:sub>
                              </m:sSub>
                            </m:e>
                          </m:nary>
                        </m:den>
                      </m:f>
                    </m:oMath>
                  </m:oMathPara>
                </a14:m>
                <a:endParaRPr lang="en-US" altLang="zh-TW" sz="2500" dirty="0">
                  <a:solidFill>
                    <a:schemeClr val="tx1">
                      <a:lumMod val="50000"/>
                    </a:schemeClr>
                  </a:solidFill>
                  <a:latin typeface="+mj-lt"/>
                </a:endParaRPr>
              </a:p>
              <a:p>
                <a:pPr lvl="4">
                  <a:lnSpc>
                    <a:spcPct val="120000"/>
                  </a:lnSpc>
                  <a:spcBef>
                    <a:spcPts val="600"/>
                  </a:spcBef>
                  <a:buSzPts val="1800"/>
                </a:pPr>
                <a:r>
                  <a:rPr lang="en-US" altLang="zh-TW" sz="2700" dirty="0">
                    <a:solidFill>
                      <a:schemeClr val="tx1">
                        <a:lumMod val="50000"/>
                      </a:schemeClr>
                    </a:solidFill>
                    <a:latin typeface="+mj-lt"/>
                  </a:rPr>
                  <a:t>I</a:t>
                </a:r>
                <a:r>
                  <a:rPr lang="en-US" altLang="zh-TW" sz="2700" i="0" dirty="0">
                    <a:solidFill>
                      <a:schemeClr val="tx1">
                        <a:lumMod val="50000"/>
                      </a:schemeClr>
                    </a:solidFill>
                    <a:effectLst/>
                    <a:latin typeface="+mj-lt"/>
                  </a:rPr>
                  <a:t>nverse document frequency</a:t>
                </a:r>
                <a:r>
                  <a:rPr lang="en-US" altLang="zh-TW" sz="2700" dirty="0">
                    <a:solidFill>
                      <a:schemeClr val="tx1">
                        <a:lumMod val="50000"/>
                      </a:schemeClr>
                    </a:solidFill>
                    <a:latin typeface="+mj-lt"/>
                  </a:rPr>
                  <a:t>(IDF):</a:t>
                </a:r>
              </a:p>
              <a:p>
                <a:pPr lvl="4">
                  <a:lnSpc>
                    <a:spcPct val="120000"/>
                  </a:lnSpc>
                  <a:spcBef>
                    <a:spcPts val="600"/>
                  </a:spcBef>
                  <a:buSzPts val="1800"/>
                </a:pPr>
                <a14:m>
                  <m:oMathPara xmlns:m="http://schemas.openxmlformats.org/officeDocument/2006/math">
                    <m:oMathParaPr>
                      <m:jc m:val="left"/>
                    </m:oMathParaPr>
                    <m:oMath xmlns:m="http://schemas.openxmlformats.org/officeDocument/2006/math">
                      <m:sSub>
                        <m:sSubPr>
                          <m:ctrlPr>
                            <a:rPr lang="en-US" altLang="zh-TW" sz="2500" i="1" smtClean="0">
                              <a:solidFill>
                                <a:schemeClr val="tx1">
                                  <a:lumMod val="50000"/>
                                </a:schemeClr>
                              </a:solidFill>
                              <a:latin typeface="Cambria Math" panose="02040503050406030204" pitchFamily="18" charset="0"/>
                            </a:rPr>
                          </m:ctrlPr>
                        </m:sSubPr>
                        <m:e>
                          <m:r>
                            <a:rPr lang="en-US" altLang="zh-TW" sz="2500" b="0" i="1" smtClean="0">
                              <a:solidFill>
                                <a:schemeClr val="tx1">
                                  <a:lumMod val="50000"/>
                                </a:schemeClr>
                              </a:solidFill>
                              <a:latin typeface="Cambria Math" panose="02040503050406030204" pitchFamily="18" charset="0"/>
                            </a:rPr>
                            <m:t>𝑖𝑑𝑓</m:t>
                          </m:r>
                        </m:e>
                        <m:sub>
                          <m:r>
                            <a:rPr lang="en-US" altLang="zh-TW" sz="2500" b="0" i="1" smtClean="0">
                              <a:solidFill>
                                <a:schemeClr val="tx1">
                                  <a:lumMod val="50000"/>
                                </a:schemeClr>
                              </a:solidFill>
                              <a:latin typeface="Cambria Math" panose="02040503050406030204" pitchFamily="18" charset="0"/>
                            </a:rPr>
                            <m:t>𝑖</m:t>
                          </m:r>
                          <m:r>
                            <a:rPr lang="en-US" altLang="zh-TW" sz="2500" b="0" i="1" smtClean="0">
                              <a:solidFill>
                                <a:schemeClr val="tx1">
                                  <a:lumMod val="50000"/>
                                </a:schemeClr>
                              </a:solidFill>
                              <a:latin typeface="Cambria Math" panose="02040503050406030204" pitchFamily="18" charset="0"/>
                            </a:rPr>
                            <m:t>,</m:t>
                          </m:r>
                          <m:r>
                            <a:rPr lang="en-US" altLang="zh-TW" sz="2500" b="0" i="1" smtClean="0">
                              <a:solidFill>
                                <a:schemeClr val="tx1">
                                  <a:lumMod val="50000"/>
                                </a:schemeClr>
                              </a:solidFill>
                              <a:latin typeface="Cambria Math" panose="02040503050406030204" pitchFamily="18" charset="0"/>
                            </a:rPr>
                            <m:t>𝑗</m:t>
                          </m:r>
                        </m:sub>
                      </m:sSub>
                      <m:r>
                        <a:rPr lang="en-US" altLang="zh-TW" sz="2500" b="0" i="1" smtClean="0">
                          <a:solidFill>
                            <a:schemeClr val="tx1">
                              <a:lumMod val="50000"/>
                            </a:schemeClr>
                          </a:solidFill>
                          <a:latin typeface="Cambria Math" panose="02040503050406030204" pitchFamily="18" charset="0"/>
                        </a:rPr>
                        <m:t>=</m:t>
                      </m:r>
                      <m:r>
                        <a:rPr lang="en-US" altLang="zh-TW" sz="2500" b="0" i="1" smtClean="0">
                          <a:solidFill>
                            <a:schemeClr val="tx1">
                              <a:lumMod val="50000"/>
                            </a:schemeClr>
                          </a:solidFill>
                          <a:latin typeface="Cambria Math" panose="02040503050406030204" pitchFamily="18" charset="0"/>
                        </a:rPr>
                        <m:t>𝑙𝑛</m:t>
                      </m:r>
                      <m:f>
                        <m:fPr>
                          <m:ctrlPr>
                            <a:rPr lang="en-US" altLang="zh-TW" sz="2500" b="0" i="1" smtClean="0">
                              <a:solidFill>
                                <a:schemeClr val="tx1">
                                  <a:lumMod val="50000"/>
                                </a:schemeClr>
                              </a:solidFill>
                              <a:latin typeface="Cambria Math" panose="02040503050406030204" pitchFamily="18" charset="0"/>
                            </a:rPr>
                          </m:ctrlPr>
                        </m:fPr>
                        <m:num>
                          <m:sSub>
                            <m:sSubPr>
                              <m:ctrlPr>
                                <a:rPr lang="en-US" altLang="zh-TW" sz="2500" i="1">
                                  <a:solidFill>
                                    <a:schemeClr val="tx1">
                                      <a:lumMod val="50000"/>
                                    </a:schemeClr>
                                  </a:solidFill>
                                  <a:latin typeface="Cambria Math" panose="02040503050406030204" pitchFamily="18" charset="0"/>
                                </a:rPr>
                              </m:ctrlPr>
                            </m:sSubPr>
                            <m:e>
                              <m:r>
                                <a:rPr lang="en-US" altLang="zh-TW" sz="2500" b="0" i="1" smtClean="0">
                                  <a:solidFill>
                                    <a:schemeClr val="tx1">
                                      <a:lumMod val="50000"/>
                                    </a:schemeClr>
                                  </a:solidFill>
                                  <a:latin typeface="Cambria Math" panose="02040503050406030204" pitchFamily="18" charset="0"/>
                                </a:rPr>
                                <m:t>𝑛</m:t>
                              </m:r>
                            </m:e>
                            <m:sub>
                              <m:r>
                                <a:rPr lang="en-US" altLang="zh-TW" sz="2500" b="0" i="1" smtClean="0">
                                  <a:solidFill>
                                    <a:schemeClr val="tx1">
                                      <a:lumMod val="50000"/>
                                    </a:schemeClr>
                                  </a:solidFill>
                                  <a:latin typeface="Cambria Math" panose="02040503050406030204" pitchFamily="18" charset="0"/>
                                </a:rPr>
                                <m:t>𝑑</m:t>
                              </m:r>
                            </m:sub>
                          </m:sSub>
                        </m:num>
                        <m:den>
                          <m:r>
                            <a:rPr lang="en-US" altLang="zh-TW" sz="2500" b="0" i="1" smtClean="0">
                              <a:solidFill>
                                <a:schemeClr val="tx1">
                                  <a:lumMod val="50000"/>
                                </a:schemeClr>
                              </a:solidFill>
                              <a:latin typeface="Cambria Math" panose="02040503050406030204" pitchFamily="18" charset="0"/>
                            </a:rPr>
                            <m:t>𝑑𝑓</m:t>
                          </m:r>
                          <m:r>
                            <a:rPr lang="en-US" altLang="zh-TW" sz="2500" b="0" i="1" smtClean="0">
                              <a:solidFill>
                                <a:schemeClr val="tx1">
                                  <a:lumMod val="50000"/>
                                </a:schemeClr>
                              </a:solidFill>
                              <a:latin typeface="Cambria Math" panose="02040503050406030204" pitchFamily="18" charset="0"/>
                            </a:rPr>
                            <m:t>(</m:t>
                          </m:r>
                          <m:r>
                            <a:rPr lang="en-US" altLang="zh-TW" sz="2500" b="0" i="1" smtClean="0">
                              <a:solidFill>
                                <a:schemeClr val="tx1">
                                  <a:lumMod val="50000"/>
                                </a:schemeClr>
                              </a:solidFill>
                              <a:latin typeface="Cambria Math" panose="02040503050406030204" pitchFamily="18" charset="0"/>
                            </a:rPr>
                            <m:t>𝑑</m:t>
                          </m:r>
                          <m:r>
                            <a:rPr lang="en-US" altLang="zh-TW" sz="2500" b="0" i="1" smtClean="0">
                              <a:solidFill>
                                <a:schemeClr val="tx1">
                                  <a:lumMod val="50000"/>
                                </a:schemeClr>
                              </a:solidFill>
                              <a:latin typeface="Cambria Math" panose="02040503050406030204" pitchFamily="18" charset="0"/>
                            </a:rPr>
                            <m:t>,</m:t>
                          </m:r>
                          <m:r>
                            <a:rPr lang="en-US" altLang="zh-TW" sz="2500" b="0" i="1" smtClean="0">
                              <a:solidFill>
                                <a:schemeClr val="tx1">
                                  <a:lumMod val="50000"/>
                                </a:schemeClr>
                              </a:solidFill>
                              <a:latin typeface="Cambria Math" panose="02040503050406030204" pitchFamily="18" charset="0"/>
                            </a:rPr>
                            <m:t>𝑡</m:t>
                          </m:r>
                          <m:r>
                            <a:rPr lang="en-US" altLang="zh-TW" sz="2500" b="0" i="1" smtClean="0">
                              <a:solidFill>
                                <a:schemeClr val="tx1">
                                  <a:lumMod val="50000"/>
                                </a:schemeClr>
                              </a:solidFill>
                              <a:latin typeface="Cambria Math" panose="02040503050406030204" pitchFamily="18" charset="0"/>
                            </a:rPr>
                            <m:t>)</m:t>
                          </m:r>
                        </m:den>
                      </m:f>
                      <m:r>
                        <a:rPr lang="en-US" altLang="zh-TW" sz="2500" b="0" i="1" smtClean="0">
                          <a:solidFill>
                            <a:schemeClr val="tx1">
                              <a:lumMod val="50000"/>
                            </a:schemeClr>
                          </a:solidFill>
                          <a:latin typeface="Cambria Math" panose="02040503050406030204" pitchFamily="18" charset="0"/>
                        </a:rPr>
                        <m:t>+1</m:t>
                      </m:r>
                    </m:oMath>
                  </m:oMathPara>
                </a14:m>
                <a:endParaRPr lang="en-US" altLang="zh-TW" sz="2500" b="0" dirty="0">
                  <a:solidFill>
                    <a:schemeClr val="tx1">
                      <a:lumMod val="50000"/>
                    </a:schemeClr>
                  </a:solidFill>
                  <a:latin typeface="+mj-lt"/>
                </a:endParaRPr>
              </a:p>
              <a:p>
                <a:pPr lvl="4">
                  <a:lnSpc>
                    <a:spcPct val="120000"/>
                  </a:lnSpc>
                  <a:spcBef>
                    <a:spcPts val="600"/>
                  </a:spcBef>
                  <a:buSzPts val="1800"/>
                </a:pPr>
                <a:r>
                  <a:rPr lang="en-US" altLang="zh-TW" sz="2500" dirty="0">
                    <a:solidFill>
                      <a:schemeClr val="tx1">
                        <a:lumMod val="50000"/>
                      </a:schemeClr>
                    </a:solidFill>
                    <a:latin typeface="+mj-lt"/>
                  </a:rPr>
                  <a:t>Term frequency- I</a:t>
                </a:r>
                <a:r>
                  <a:rPr lang="en-US" altLang="zh-TW" sz="2500" i="0" dirty="0">
                    <a:solidFill>
                      <a:schemeClr val="tx1">
                        <a:lumMod val="50000"/>
                      </a:schemeClr>
                    </a:solidFill>
                    <a:effectLst/>
                    <a:latin typeface="+mj-lt"/>
                  </a:rPr>
                  <a:t>nverse document frequency</a:t>
                </a:r>
                <a:r>
                  <a:rPr lang="en-US" altLang="zh-TW" sz="2500" dirty="0">
                    <a:solidFill>
                      <a:schemeClr val="tx1">
                        <a:lumMod val="50000"/>
                      </a:schemeClr>
                    </a:solidFill>
                    <a:latin typeface="+mj-lt"/>
                  </a:rPr>
                  <a:t>(TF-IDF):</a:t>
                </a:r>
              </a:p>
              <a:p>
                <a:pPr lvl="4">
                  <a:lnSpc>
                    <a:spcPct val="120000"/>
                  </a:lnSpc>
                  <a:spcBef>
                    <a:spcPts val="600"/>
                  </a:spcBef>
                  <a:buSzPts val="1800"/>
                </a:pPr>
                <a14:m>
                  <m:oMathPara xmlns:m="http://schemas.openxmlformats.org/officeDocument/2006/math">
                    <m:oMathParaPr>
                      <m:jc m:val="left"/>
                    </m:oMathParaPr>
                    <m:oMath xmlns:m="http://schemas.openxmlformats.org/officeDocument/2006/math">
                      <m:sSub>
                        <m:sSubPr>
                          <m:ctrlPr>
                            <a:rPr lang="en-US" altLang="zh-TW" sz="2500" i="1" smtClean="0">
                              <a:solidFill>
                                <a:schemeClr val="tx1">
                                  <a:lumMod val="50000"/>
                                </a:schemeClr>
                              </a:solidFill>
                              <a:latin typeface="Cambria Math" panose="02040503050406030204" pitchFamily="18" charset="0"/>
                            </a:rPr>
                          </m:ctrlPr>
                        </m:sSubPr>
                        <m:e>
                          <m:r>
                            <a:rPr lang="en-US" altLang="zh-TW" sz="2500" b="0" i="1" smtClean="0">
                              <a:solidFill>
                                <a:schemeClr val="tx1">
                                  <a:lumMod val="50000"/>
                                </a:schemeClr>
                              </a:solidFill>
                              <a:latin typeface="Cambria Math" panose="02040503050406030204" pitchFamily="18" charset="0"/>
                            </a:rPr>
                            <m:t>𝑡𝑓𝑖𝑑𝑓</m:t>
                          </m:r>
                        </m:e>
                        <m:sub>
                          <m:r>
                            <a:rPr lang="en-US" altLang="zh-TW" sz="2500" b="0" i="1" smtClean="0">
                              <a:solidFill>
                                <a:schemeClr val="tx1">
                                  <a:lumMod val="50000"/>
                                </a:schemeClr>
                              </a:solidFill>
                              <a:latin typeface="Cambria Math" panose="02040503050406030204" pitchFamily="18" charset="0"/>
                            </a:rPr>
                            <m:t>𝑖</m:t>
                          </m:r>
                          <m:r>
                            <a:rPr lang="en-US" altLang="zh-TW" sz="2500" b="0" i="1" smtClean="0">
                              <a:solidFill>
                                <a:schemeClr val="tx1">
                                  <a:lumMod val="50000"/>
                                </a:schemeClr>
                              </a:solidFill>
                              <a:latin typeface="Cambria Math" panose="02040503050406030204" pitchFamily="18" charset="0"/>
                            </a:rPr>
                            <m:t>,</m:t>
                          </m:r>
                          <m:r>
                            <a:rPr lang="en-US" altLang="zh-TW" sz="2500" b="0" i="1" smtClean="0">
                              <a:solidFill>
                                <a:schemeClr val="tx1">
                                  <a:lumMod val="50000"/>
                                </a:schemeClr>
                              </a:solidFill>
                              <a:latin typeface="Cambria Math" panose="02040503050406030204" pitchFamily="18" charset="0"/>
                            </a:rPr>
                            <m:t>𝑗</m:t>
                          </m:r>
                        </m:sub>
                      </m:sSub>
                      <m:r>
                        <a:rPr lang="en-US" altLang="zh-TW" sz="2500" b="0" i="1" smtClean="0">
                          <a:solidFill>
                            <a:schemeClr val="tx1">
                              <a:lumMod val="50000"/>
                            </a:schemeClr>
                          </a:solidFill>
                          <a:latin typeface="Cambria Math" panose="02040503050406030204" pitchFamily="18" charset="0"/>
                        </a:rPr>
                        <m:t>=</m:t>
                      </m:r>
                      <m:sSub>
                        <m:sSubPr>
                          <m:ctrlPr>
                            <a:rPr lang="en-US" altLang="zh-TW" sz="2500" i="1">
                              <a:solidFill>
                                <a:schemeClr val="tx1">
                                  <a:lumMod val="50000"/>
                                </a:schemeClr>
                              </a:solidFill>
                              <a:latin typeface="Cambria Math" panose="02040503050406030204" pitchFamily="18" charset="0"/>
                            </a:rPr>
                          </m:ctrlPr>
                        </m:sSubPr>
                        <m:e>
                          <m:r>
                            <a:rPr lang="en-US" altLang="zh-TW" sz="2500" i="1">
                              <a:solidFill>
                                <a:schemeClr val="tx1">
                                  <a:lumMod val="50000"/>
                                </a:schemeClr>
                              </a:solidFill>
                              <a:latin typeface="Cambria Math" panose="02040503050406030204" pitchFamily="18" charset="0"/>
                            </a:rPr>
                            <m:t>𝑡𝑓</m:t>
                          </m:r>
                        </m:e>
                        <m:sub>
                          <m:r>
                            <a:rPr lang="en-US" altLang="zh-TW" sz="2500" i="1">
                              <a:solidFill>
                                <a:schemeClr val="tx1">
                                  <a:lumMod val="50000"/>
                                </a:schemeClr>
                              </a:solidFill>
                              <a:latin typeface="Cambria Math" panose="02040503050406030204" pitchFamily="18" charset="0"/>
                            </a:rPr>
                            <m:t>𝑖</m:t>
                          </m:r>
                          <m:r>
                            <a:rPr lang="en-US" altLang="zh-TW" sz="2500" i="1">
                              <a:solidFill>
                                <a:schemeClr val="tx1">
                                  <a:lumMod val="50000"/>
                                </a:schemeClr>
                              </a:solidFill>
                              <a:latin typeface="Cambria Math" panose="02040503050406030204" pitchFamily="18" charset="0"/>
                            </a:rPr>
                            <m:t>,</m:t>
                          </m:r>
                          <m:r>
                            <a:rPr lang="en-US" altLang="zh-TW" sz="2500" i="1">
                              <a:solidFill>
                                <a:schemeClr val="tx1">
                                  <a:lumMod val="50000"/>
                                </a:schemeClr>
                              </a:solidFill>
                              <a:latin typeface="Cambria Math" panose="02040503050406030204" pitchFamily="18" charset="0"/>
                            </a:rPr>
                            <m:t>𝑗</m:t>
                          </m:r>
                        </m:sub>
                      </m:sSub>
                      <m:r>
                        <a:rPr lang="en-US" altLang="zh-TW" sz="2500" i="1" smtClean="0">
                          <a:solidFill>
                            <a:schemeClr val="tx1">
                              <a:lumMod val="50000"/>
                            </a:schemeClr>
                          </a:solidFill>
                          <a:latin typeface="Cambria Math" panose="02040503050406030204" pitchFamily="18" charset="0"/>
                          <a:ea typeface="Cambria Math" panose="02040503050406030204" pitchFamily="18" charset="0"/>
                        </a:rPr>
                        <m:t>×</m:t>
                      </m:r>
                      <m:sSub>
                        <m:sSubPr>
                          <m:ctrlPr>
                            <a:rPr lang="en-US" altLang="zh-TW" sz="2500" i="1">
                              <a:solidFill>
                                <a:schemeClr val="tx1">
                                  <a:lumMod val="50000"/>
                                </a:schemeClr>
                              </a:solidFill>
                              <a:latin typeface="Cambria Math" panose="02040503050406030204" pitchFamily="18" charset="0"/>
                            </a:rPr>
                          </m:ctrlPr>
                        </m:sSubPr>
                        <m:e>
                          <m:r>
                            <a:rPr lang="en-US" altLang="zh-TW" sz="2500" i="1">
                              <a:solidFill>
                                <a:schemeClr val="tx1">
                                  <a:lumMod val="50000"/>
                                </a:schemeClr>
                              </a:solidFill>
                              <a:latin typeface="Cambria Math" panose="02040503050406030204" pitchFamily="18" charset="0"/>
                            </a:rPr>
                            <m:t>𝑖𝑑𝑓</m:t>
                          </m:r>
                        </m:e>
                        <m:sub>
                          <m:r>
                            <a:rPr lang="en-US" altLang="zh-TW" sz="2500" i="1">
                              <a:solidFill>
                                <a:schemeClr val="tx1">
                                  <a:lumMod val="50000"/>
                                </a:schemeClr>
                              </a:solidFill>
                              <a:latin typeface="Cambria Math" panose="02040503050406030204" pitchFamily="18" charset="0"/>
                            </a:rPr>
                            <m:t>𝑖</m:t>
                          </m:r>
                          <m:r>
                            <a:rPr lang="en-US" altLang="zh-TW" sz="2500" i="1">
                              <a:solidFill>
                                <a:schemeClr val="tx1">
                                  <a:lumMod val="50000"/>
                                </a:schemeClr>
                              </a:solidFill>
                              <a:latin typeface="Cambria Math" panose="02040503050406030204" pitchFamily="18" charset="0"/>
                            </a:rPr>
                            <m:t>,</m:t>
                          </m:r>
                          <m:r>
                            <a:rPr lang="en-US" altLang="zh-TW" sz="2500" i="1">
                              <a:solidFill>
                                <a:schemeClr val="tx1">
                                  <a:lumMod val="50000"/>
                                </a:schemeClr>
                              </a:solidFill>
                              <a:latin typeface="Cambria Math" panose="02040503050406030204" pitchFamily="18" charset="0"/>
                            </a:rPr>
                            <m:t>𝑗</m:t>
                          </m:r>
                        </m:sub>
                      </m:sSub>
                    </m:oMath>
                  </m:oMathPara>
                </a14:m>
                <a:endParaRPr lang="en-US" altLang="zh-TW" sz="2500" dirty="0">
                  <a:solidFill>
                    <a:schemeClr val="tx1">
                      <a:lumMod val="50000"/>
                    </a:schemeClr>
                  </a:solidFill>
                  <a:latin typeface="+mj-lt"/>
                </a:endParaRPr>
              </a:p>
            </p:txBody>
          </p:sp>
        </mc:Choice>
        <mc:Fallback xmlns="">
          <p:sp>
            <p:nvSpPr>
              <p:cNvPr id="3" name="矩形 2">
                <a:extLst>
                  <a:ext uri="{FF2B5EF4-FFF2-40B4-BE49-F238E27FC236}">
                    <a16:creationId xmlns:a16="http://schemas.microsoft.com/office/drawing/2014/main" id="{16160C32-3BB1-42CD-AA3E-2B5C2972F3E4}"/>
                  </a:ext>
                </a:extLst>
              </p:cNvPr>
              <p:cNvSpPr>
                <a:spLocks noRot="1" noChangeAspect="1" noMove="1" noResize="1" noEditPoints="1" noAdjustHandles="1" noChangeArrowheads="1" noChangeShapeType="1" noTextEdit="1"/>
              </p:cNvSpPr>
              <p:nvPr/>
            </p:nvSpPr>
            <p:spPr>
              <a:xfrm>
                <a:off x="261634" y="770125"/>
                <a:ext cx="8882365" cy="3971023"/>
              </a:xfrm>
              <a:prstGeom prst="rect">
                <a:avLst/>
              </a:prstGeom>
              <a:blipFill>
                <a:blip r:embed="rId3"/>
                <a:stretch>
                  <a:fillRect l="-1304" t="-30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07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4;p18">
            <a:extLst>
              <a:ext uri="{FF2B5EF4-FFF2-40B4-BE49-F238E27FC236}">
                <a16:creationId xmlns:a16="http://schemas.microsoft.com/office/drawing/2014/main" id="{182FDB07-E621-4709-B99D-8E42AF60B899}"/>
              </a:ext>
            </a:extLst>
          </p:cNvPr>
          <p:cNvSpPr txBox="1">
            <a:spLocks/>
          </p:cNvSpPr>
          <p:nvPr/>
        </p:nvSpPr>
        <p:spPr>
          <a:xfrm>
            <a:off x="199292" y="117231"/>
            <a:ext cx="9144469" cy="117805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500" b="1" dirty="0">
                <a:latin typeface="+mj-lt"/>
              </a:rPr>
              <a:t>Model 1</a:t>
            </a:r>
            <a:r>
              <a:rPr lang="en-US" altLang="zh-TW" sz="3500" b="1" dirty="0">
                <a:latin typeface="+mj-lt"/>
              </a:rPr>
              <a:t>:</a:t>
            </a:r>
          </a:p>
          <a:p>
            <a:r>
              <a:rPr lang="en-US" sz="3500" b="1" dirty="0">
                <a:latin typeface="+mj-lt"/>
              </a:rPr>
              <a:t>Multinomial Naive Bayes Classifier</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38B999B2-A883-4A47-BE79-93691351DC8D}"/>
                  </a:ext>
                </a:extLst>
              </p:cNvPr>
              <p:cNvSpPr/>
              <p:nvPr/>
            </p:nvSpPr>
            <p:spPr>
              <a:xfrm>
                <a:off x="261635" y="1235927"/>
                <a:ext cx="8882365" cy="3433248"/>
              </a:xfrm>
              <a:prstGeom prst="rect">
                <a:avLst/>
              </a:prstGeom>
            </p:spPr>
            <p:txBody>
              <a:bodyPr wrap="square">
                <a:spAutoFit/>
              </a:bodyPr>
              <a:lstStyle/>
              <a:p>
                <a:pPr lvl="4">
                  <a:lnSpc>
                    <a:spcPct val="120000"/>
                  </a:lnSpc>
                  <a:spcBef>
                    <a:spcPts val="600"/>
                  </a:spcBef>
                  <a:buSzPts val="1800"/>
                </a:pPr>
                <a:r>
                  <a:rPr lang="en-US" altLang="zh-TW" sz="2500" dirty="0">
                    <a:solidFill>
                      <a:schemeClr val="tx1">
                        <a:lumMod val="50000"/>
                      </a:schemeClr>
                    </a:solidFill>
                  </a:rPr>
                  <a:t>A</a:t>
                </a:r>
                <a:r>
                  <a:rPr lang="en-US" altLang="zh-TW" sz="2500" b="0" dirty="0">
                    <a:solidFill>
                      <a:schemeClr val="tx1">
                        <a:lumMod val="50000"/>
                      </a:schemeClr>
                    </a:solidFill>
                  </a:rPr>
                  <a:t>ssume </a:t>
                </a:r>
                <a14:m>
                  <m:oMath xmlns:m="http://schemas.openxmlformats.org/officeDocument/2006/math">
                    <m:sSub>
                      <m:sSubPr>
                        <m:ctrlPr>
                          <a:rPr lang="en-US" altLang="zh-TW" sz="2500" b="0" i="1" smtClean="0">
                            <a:solidFill>
                              <a:schemeClr val="tx1">
                                <a:lumMod val="50000"/>
                              </a:schemeClr>
                            </a:solidFill>
                            <a:latin typeface="Cambria Math" panose="02040503050406030204" pitchFamily="18" charset="0"/>
                          </a:rPr>
                        </m:ctrlPr>
                      </m:sSubPr>
                      <m:e>
                        <m:r>
                          <a:rPr lang="en-US" altLang="zh-TW" sz="2500" b="0" i="1" smtClean="0">
                            <a:solidFill>
                              <a:schemeClr val="tx1">
                                <a:lumMod val="50000"/>
                              </a:schemeClr>
                            </a:solidFill>
                            <a:latin typeface="Cambria Math" panose="02040503050406030204" pitchFamily="18" charset="0"/>
                          </a:rPr>
                          <m:t>𝑓</m:t>
                        </m:r>
                      </m:e>
                      <m:sub>
                        <m:r>
                          <a:rPr lang="en-US" altLang="zh-TW" sz="2500" b="0" i="1" smtClean="0">
                            <a:solidFill>
                              <a:schemeClr val="tx1">
                                <a:lumMod val="50000"/>
                              </a:schemeClr>
                            </a:solidFill>
                            <a:latin typeface="Cambria Math" panose="02040503050406030204" pitchFamily="18" charset="0"/>
                          </a:rPr>
                          <m:t>𝑖</m:t>
                        </m:r>
                      </m:sub>
                    </m:sSub>
                  </m:oMath>
                </a14:m>
                <a:r>
                  <a:rPr lang="en-US" altLang="zh-TW" sz="2500" dirty="0">
                    <a:solidFill>
                      <a:schemeClr val="tx1">
                        <a:lumMod val="50000"/>
                      </a:schemeClr>
                    </a:solidFill>
                    <a:latin typeface="+mj-lt"/>
                  </a:rPr>
                  <a:t> are mutually independent of one another.</a:t>
                </a:r>
              </a:p>
              <a:p>
                <a:pPr lvl="4">
                  <a:lnSpc>
                    <a:spcPct val="120000"/>
                  </a:lnSpc>
                  <a:spcBef>
                    <a:spcPts val="600"/>
                  </a:spcBef>
                  <a:buSzPts val="1800"/>
                </a:pPr>
                <a:endParaRPr lang="en-US" altLang="zh-TW" sz="500" dirty="0">
                  <a:solidFill>
                    <a:schemeClr val="tx1">
                      <a:lumMod val="50000"/>
                    </a:schemeClr>
                  </a:solidFill>
                  <a:latin typeface="+mj-lt"/>
                </a:endParaRPr>
              </a:p>
              <a:p>
                <a:pPr lvl="4">
                  <a:lnSpc>
                    <a:spcPct val="120000"/>
                  </a:lnSpc>
                  <a:spcBef>
                    <a:spcPts val="600"/>
                  </a:spcBef>
                  <a:buSzPts val="1800"/>
                </a:pPr>
                <a:r>
                  <a:rPr lang="en-US" altLang="zh-TW" sz="2500" dirty="0">
                    <a:solidFill>
                      <a:schemeClr val="tx1">
                        <a:lumMod val="50000"/>
                      </a:schemeClr>
                    </a:solidFill>
                    <a:latin typeface="+mj-lt"/>
                  </a:rPr>
                  <a:t>The likelihood function:</a:t>
                </a:r>
              </a:p>
              <a:p>
                <a:pPr lvl="4">
                  <a:lnSpc>
                    <a:spcPct val="120000"/>
                  </a:lnSpc>
                  <a:spcBef>
                    <a:spcPts val="600"/>
                  </a:spcBef>
                  <a:buSzPts val="1800"/>
                </a:pPr>
                <a14:m>
                  <m:oMath xmlns:m="http://schemas.openxmlformats.org/officeDocument/2006/math">
                    <m:r>
                      <a:rPr lang="en-US" altLang="zh-TW" sz="2500" b="0" i="1" smtClean="0">
                        <a:solidFill>
                          <a:schemeClr val="tx1">
                            <a:lumMod val="50000"/>
                          </a:schemeClr>
                        </a:solidFill>
                        <a:latin typeface="Cambria Math" panose="02040503050406030204" pitchFamily="18" charset="0"/>
                      </a:rPr>
                      <m:t>𝑝</m:t>
                    </m:r>
                    <m:d>
                      <m:dPr>
                        <m:ctrlPr>
                          <a:rPr lang="en-US" altLang="zh-TW" sz="2500" b="0" i="1" smtClean="0">
                            <a:solidFill>
                              <a:schemeClr val="tx1">
                                <a:lumMod val="50000"/>
                              </a:schemeClr>
                            </a:solidFill>
                            <a:latin typeface="Cambria Math" panose="02040503050406030204" pitchFamily="18" charset="0"/>
                          </a:rPr>
                        </m:ctrlPr>
                      </m:dPr>
                      <m:e>
                        <m:sSub>
                          <m:sSubPr>
                            <m:ctrlPr>
                              <a:rPr lang="en-US" altLang="zh-TW" sz="2500" b="0" i="1" smtClean="0">
                                <a:solidFill>
                                  <a:schemeClr val="tx1">
                                    <a:lumMod val="50000"/>
                                  </a:schemeClr>
                                </a:solidFill>
                                <a:latin typeface="Cambria Math" panose="02040503050406030204" pitchFamily="18" charset="0"/>
                              </a:rPr>
                            </m:ctrlPr>
                          </m:sSubPr>
                          <m:e>
                            <m:r>
                              <a:rPr lang="en-US" altLang="zh-TW" sz="2500" b="0" i="1" smtClean="0">
                                <a:solidFill>
                                  <a:schemeClr val="tx1">
                                    <a:lumMod val="50000"/>
                                  </a:schemeClr>
                                </a:solidFill>
                                <a:latin typeface="Cambria Math" panose="02040503050406030204" pitchFamily="18" charset="0"/>
                              </a:rPr>
                              <m:t>𝑓</m:t>
                            </m:r>
                          </m:e>
                          <m:sub>
                            <m:r>
                              <a:rPr lang="en-US" altLang="zh-TW" sz="2500" b="0" i="1" smtClean="0">
                                <a:solidFill>
                                  <a:schemeClr val="tx1">
                                    <a:lumMod val="50000"/>
                                  </a:schemeClr>
                                </a:solidFill>
                                <a:latin typeface="Cambria Math" panose="02040503050406030204" pitchFamily="18" charset="0"/>
                              </a:rPr>
                              <m:t>1</m:t>
                            </m:r>
                          </m:sub>
                        </m:sSub>
                        <m:r>
                          <a:rPr lang="en-US" altLang="zh-TW" sz="2500" b="0" i="1" smtClean="0">
                            <a:solidFill>
                              <a:schemeClr val="tx1">
                                <a:lumMod val="50000"/>
                              </a:schemeClr>
                            </a:solidFill>
                            <a:latin typeface="Cambria Math" panose="02040503050406030204" pitchFamily="18" charset="0"/>
                          </a:rPr>
                          <m:t>,…,</m:t>
                        </m:r>
                        <m:sSub>
                          <m:sSubPr>
                            <m:ctrlPr>
                              <a:rPr lang="en-US" altLang="zh-TW" sz="2500" i="1">
                                <a:solidFill>
                                  <a:schemeClr val="tx1">
                                    <a:lumMod val="50000"/>
                                  </a:schemeClr>
                                </a:solidFill>
                                <a:latin typeface="Cambria Math" panose="02040503050406030204" pitchFamily="18" charset="0"/>
                              </a:rPr>
                            </m:ctrlPr>
                          </m:sSubPr>
                          <m:e>
                            <m:r>
                              <a:rPr lang="en-US" altLang="zh-TW" sz="2500" i="1">
                                <a:solidFill>
                                  <a:schemeClr val="tx1">
                                    <a:lumMod val="50000"/>
                                  </a:schemeClr>
                                </a:solidFill>
                                <a:latin typeface="Cambria Math" panose="02040503050406030204" pitchFamily="18" charset="0"/>
                              </a:rPr>
                              <m:t>𝑓</m:t>
                            </m:r>
                          </m:e>
                          <m:sub>
                            <m:r>
                              <a:rPr lang="en-US" altLang="zh-TW" sz="2500" b="0" i="1" smtClean="0">
                                <a:solidFill>
                                  <a:schemeClr val="tx1">
                                    <a:lumMod val="50000"/>
                                  </a:schemeClr>
                                </a:solidFill>
                                <a:latin typeface="Cambria Math" panose="02040503050406030204" pitchFamily="18" charset="0"/>
                              </a:rPr>
                              <m:t>𝑛</m:t>
                            </m:r>
                          </m:sub>
                        </m:sSub>
                      </m:e>
                      <m:e>
                        <m:r>
                          <a:rPr lang="en-US" altLang="zh-TW" sz="2500" b="0" i="1" smtClean="0">
                            <a:solidFill>
                              <a:schemeClr val="tx1">
                                <a:lumMod val="50000"/>
                              </a:schemeClr>
                            </a:solidFill>
                            <a:latin typeface="Cambria Math" panose="02040503050406030204" pitchFamily="18" charset="0"/>
                          </a:rPr>
                          <m:t>𝑐</m:t>
                        </m:r>
                      </m:e>
                    </m:d>
                    <m:r>
                      <a:rPr lang="en-US" altLang="zh-TW" sz="2500" b="0" i="1" smtClean="0">
                        <a:solidFill>
                          <a:schemeClr val="tx1">
                            <a:lumMod val="50000"/>
                          </a:schemeClr>
                        </a:solidFill>
                        <a:latin typeface="Cambria Math" panose="02040503050406030204" pitchFamily="18" charset="0"/>
                      </a:rPr>
                      <m:t>=</m:t>
                    </m:r>
                    <m:nary>
                      <m:naryPr>
                        <m:chr m:val="∏"/>
                        <m:ctrlPr>
                          <a:rPr lang="en-US" altLang="zh-TW" sz="2500" b="0" i="1" smtClean="0">
                            <a:solidFill>
                              <a:schemeClr val="tx1">
                                <a:lumMod val="50000"/>
                              </a:schemeClr>
                            </a:solidFill>
                            <a:latin typeface="Cambria Math" panose="02040503050406030204" pitchFamily="18" charset="0"/>
                          </a:rPr>
                        </m:ctrlPr>
                      </m:naryPr>
                      <m:sub>
                        <m:r>
                          <m:rPr>
                            <m:brk m:alnAt="23"/>
                          </m:rPr>
                          <a:rPr lang="en-US" altLang="zh-TW" sz="2500" b="0" i="1" smtClean="0">
                            <a:solidFill>
                              <a:schemeClr val="tx1">
                                <a:lumMod val="50000"/>
                              </a:schemeClr>
                            </a:solidFill>
                            <a:latin typeface="Cambria Math" panose="02040503050406030204" pitchFamily="18" charset="0"/>
                          </a:rPr>
                          <m:t>𝑖</m:t>
                        </m:r>
                        <m:r>
                          <a:rPr lang="en-US" altLang="zh-TW" sz="2500" b="0" i="1" smtClean="0">
                            <a:solidFill>
                              <a:schemeClr val="tx1">
                                <a:lumMod val="50000"/>
                              </a:schemeClr>
                            </a:solidFill>
                            <a:latin typeface="Cambria Math" panose="02040503050406030204" pitchFamily="18" charset="0"/>
                          </a:rPr>
                          <m:t>=1</m:t>
                        </m:r>
                      </m:sub>
                      <m:sup>
                        <m:r>
                          <a:rPr lang="en-US" altLang="zh-TW" sz="2500" b="0" i="1" smtClean="0">
                            <a:solidFill>
                              <a:schemeClr val="tx1">
                                <a:lumMod val="50000"/>
                              </a:schemeClr>
                            </a:solidFill>
                            <a:latin typeface="Cambria Math" panose="02040503050406030204" pitchFamily="18" charset="0"/>
                          </a:rPr>
                          <m:t>𝑛</m:t>
                        </m:r>
                      </m:sup>
                      <m:e>
                        <m:r>
                          <a:rPr lang="en-US" altLang="zh-TW" sz="2500" i="1">
                            <a:solidFill>
                              <a:schemeClr val="tx1">
                                <a:lumMod val="50000"/>
                              </a:schemeClr>
                            </a:solidFill>
                            <a:latin typeface="Cambria Math" panose="02040503050406030204" pitchFamily="18" charset="0"/>
                          </a:rPr>
                          <m:t>𝑝</m:t>
                        </m:r>
                        <m:r>
                          <a:rPr lang="en-US" altLang="zh-TW" sz="2500" i="1">
                            <a:solidFill>
                              <a:schemeClr val="tx1">
                                <a:lumMod val="50000"/>
                              </a:schemeClr>
                            </a:solidFill>
                            <a:latin typeface="Cambria Math" panose="02040503050406030204" pitchFamily="18" charset="0"/>
                          </a:rPr>
                          <m:t>(</m:t>
                        </m:r>
                        <m:sSub>
                          <m:sSubPr>
                            <m:ctrlPr>
                              <a:rPr lang="en-US" altLang="zh-TW" sz="2500" i="1">
                                <a:solidFill>
                                  <a:schemeClr val="tx1">
                                    <a:lumMod val="50000"/>
                                  </a:schemeClr>
                                </a:solidFill>
                                <a:latin typeface="Cambria Math" panose="02040503050406030204" pitchFamily="18" charset="0"/>
                              </a:rPr>
                            </m:ctrlPr>
                          </m:sSubPr>
                          <m:e>
                            <m:r>
                              <a:rPr lang="en-US" altLang="zh-TW" sz="2500" i="1">
                                <a:solidFill>
                                  <a:schemeClr val="tx1">
                                    <a:lumMod val="50000"/>
                                  </a:schemeClr>
                                </a:solidFill>
                                <a:latin typeface="Cambria Math" panose="02040503050406030204" pitchFamily="18" charset="0"/>
                              </a:rPr>
                              <m:t>𝑓</m:t>
                            </m:r>
                          </m:e>
                          <m:sub>
                            <m:r>
                              <a:rPr lang="en-US" altLang="zh-TW" sz="2500" i="1">
                                <a:solidFill>
                                  <a:schemeClr val="tx1">
                                    <a:lumMod val="50000"/>
                                  </a:schemeClr>
                                </a:solidFill>
                                <a:latin typeface="Cambria Math" panose="02040503050406030204" pitchFamily="18" charset="0"/>
                              </a:rPr>
                              <m:t>𝑖</m:t>
                            </m:r>
                          </m:sub>
                        </m:sSub>
                        <m:r>
                          <a:rPr lang="en-US" altLang="zh-TW" sz="2500" i="1">
                            <a:solidFill>
                              <a:schemeClr val="tx1">
                                <a:lumMod val="50000"/>
                              </a:schemeClr>
                            </a:solidFill>
                            <a:latin typeface="Cambria Math" panose="02040503050406030204" pitchFamily="18" charset="0"/>
                          </a:rPr>
                          <m:t>|</m:t>
                        </m:r>
                        <m:r>
                          <a:rPr lang="en-US" altLang="zh-TW" sz="2500" i="1">
                            <a:solidFill>
                              <a:schemeClr val="tx1">
                                <a:lumMod val="50000"/>
                              </a:schemeClr>
                            </a:solidFill>
                            <a:latin typeface="Cambria Math" panose="02040503050406030204" pitchFamily="18" charset="0"/>
                          </a:rPr>
                          <m:t>𝑐</m:t>
                        </m:r>
                        <m:r>
                          <a:rPr lang="en-US" altLang="zh-TW" sz="2500" i="1">
                            <a:solidFill>
                              <a:schemeClr val="tx1">
                                <a:lumMod val="50000"/>
                              </a:schemeClr>
                            </a:solidFill>
                            <a:latin typeface="Cambria Math" panose="02040503050406030204" pitchFamily="18" charset="0"/>
                          </a:rPr>
                          <m:t>)</m:t>
                        </m:r>
                      </m:e>
                    </m:nary>
                  </m:oMath>
                </a14:m>
                <a:r>
                  <a:rPr lang="en-US" altLang="zh-TW" sz="2500" dirty="0">
                    <a:solidFill>
                      <a:schemeClr val="tx1">
                        <a:lumMod val="50000"/>
                      </a:schemeClr>
                    </a:solidFill>
                    <a:latin typeface="+mj-lt"/>
                  </a:rPr>
                  <a:t>, and </a:t>
                </a:r>
                <a14:m>
                  <m:oMath xmlns:m="http://schemas.openxmlformats.org/officeDocument/2006/math">
                    <m:r>
                      <a:rPr lang="en-US" altLang="zh-TW" sz="2500" i="1">
                        <a:solidFill>
                          <a:schemeClr val="tx1">
                            <a:lumMod val="50000"/>
                          </a:schemeClr>
                        </a:solidFill>
                        <a:latin typeface="Cambria Math" panose="02040503050406030204" pitchFamily="18" charset="0"/>
                      </a:rPr>
                      <m:t>𝑝</m:t>
                    </m:r>
                    <m:r>
                      <a:rPr lang="en-US" altLang="zh-TW" sz="2500" i="1">
                        <a:solidFill>
                          <a:schemeClr val="tx1">
                            <a:lumMod val="50000"/>
                          </a:schemeClr>
                        </a:solidFill>
                        <a:latin typeface="Cambria Math" panose="02040503050406030204" pitchFamily="18" charset="0"/>
                      </a:rPr>
                      <m:t>(</m:t>
                    </m:r>
                    <m:sSub>
                      <m:sSubPr>
                        <m:ctrlPr>
                          <a:rPr lang="en-US" altLang="zh-TW" sz="2500" i="1">
                            <a:solidFill>
                              <a:schemeClr val="tx1">
                                <a:lumMod val="50000"/>
                              </a:schemeClr>
                            </a:solidFill>
                            <a:latin typeface="Cambria Math" panose="02040503050406030204" pitchFamily="18" charset="0"/>
                          </a:rPr>
                        </m:ctrlPr>
                      </m:sSubPr>
                      <m:e>
                        <m:r>
                          <a:rPr lang="en-US" altLang="zh-TW" sz="2500" i="1">
                            <a:solidFill>
                              <a:schemeClr val="tx1">
                                <a:lumMod val="50000"/>
                              </a:schemeClr>
                            </a:solidFill>
                            <a:latin typeface="Cambria Math" panose="02040503050406030204" pitchFamily="18" charset="0"/>
                          </a:rPr>
                          <m:t>𝑓</m:t>
                        </m:r>
                      </m:e>
                      <m:sub>
                        <m:r>
                          <a:rPr lang="en-US" altLang="zh-TW" sz="2500" i="1">
                            <a:solidFill>
                              <a:schemeClr val="tx1">
                                <a:lumMod val="50000"/>
                              </a:schemeClr>
                            </a:solidFill>
                            <a:latin typeface="Cambria Math" panose="02040503050406030204" pitchFamily="18" charset="0"/>
                          </a:rPr>
                          <m:t>𝑖</m:t>
                        </m:r>
                      </m:sub>
                    </m:sSub>
                    <m:r>
                      <a:rPr lang="en-US" altLang="zh-TW" sz="2500" i="1">
                        <a:solidFill>
                          <a:schemeClr val="tx1">
                            <a:lumMod val="50000"/>
                          </a:schemeClr>
                        </a:solidFill>
                        <a:latin typeface="Cambria Math" panose="02040503050406030204" pitchFamily="18" charset="0"/>
                      </a:rPr>
                      <m:t>|</m:t>
                    </m:r>
                    <m:r>
                      <a:rPr lang="en-US" altLang="zh-TW" sz="2500" i="1">
                        <a:solidFill>
                          <a:schemeClr val="tx1">
                            <a:lumMod val="50000"/>
                          </a:schemeClr>
                        </a:solidFill>
                        <a:latin typeface="Cambria Math" panose="02040503050406030204" pitchFamily="18" charset="0"/>
                      </a:rPr>
                      <m:t>𝑐</m:t>
                    </m:r>
                    <m:r>
                      <a:rPr lang="en-US" altLang="zh-TW" sz="2500" i="1">
                        <a:solidFill>
                          <a:schemeClr val="tx1">
                            <a:lumMod val="50000"/>
                          </a:schemeClr>
                        </a:solidFill>
                        <a:latin typeface="Cambria Math" panose="02040503050406030204" pitchFamily="18" charset="0"/>
                      </a:rPr>
                      <m:t>)</m:t>
                    </m:r>
                  </m:oMath>
                </a14:m>
                <a:r>
                  <a:rPr lang="en-US" altLang="zh-TW" sz="2500" dirty="0">
                    <a:solidFill>
                      <a:schemeClr val="tx1">
                        <a:lumMod val="50000"/>
                      </a:schemeClr>
                    </a:solidFill>
                  </a:rPr>
                  <a:t> is a multinomial distribution.</a:t>
                </a:r>
                <a:r>
                  <a:rPr lang="en-US" altLang="zh-TW" sz="2500" dirty="0">
                    <a:solidFill>
                      <a:schemeClr val="tx1">
                        <a:lumMod val="50000"/>
                      </a:schemeClr>
                    </a:solidFill>
                    <a:latin typeface="+mj-lt"/>
                  </a:rPr>
                  <a:t> </a:t>
                </a:r>
              </a:p>
              <a:p>
                <a:pPr lvl="4">
                  <a:lnSpc>
                    <a:spcPct val="120000"/>
                  </a:lnSpc>
                  <a:spcBef>
                    <a:spcPts val="600"/>
                  </a:spcBef>
                  <a:buSzPts val="1800"/>
                </a:pPr>
                <a:endParaRPr lang="en-US" altLang="zh-TW" sz="500" dirty="0">
                  <a:solidFill>
                    <a:schemeClr val="tx1">
                      <a:lumMod val="50000"/>
                    </a:schemeClr>
                  </a:solidFill>
                  <a:latin typeface="+mj-lt"/>
                </a:endParaRPr>
              </a:p>
              <a:p>
                <a:pPr lvl="4">
                  <a:lnSpc>
                    <a:spcPct val="120000"/>
                  </a:lnSpc>
                  <a:spcBef>
                    <a:spcPts val="600"/>
                  </a:spcBef>
                  <a:buSzPts val="1800"/>
                </a:pPr>
                <a:r>
                  <a:rPr lang="en-US" altLang="zh-TW" sz="2500" dirty="0">
                    <a:solidFill>
                      <a:schemeClr val="tx1">
                        <a:lumMod val="50000"/>
                      </a:schemeClr>
                    </a:solidFill>
                    <a:latin typeface="+mj-lt"/>
                  </a:rPr>
                  <a:t>The posterior probability:</a:t>
                </a:r>
              </a:p>
              <a:p>
                <a:pPr lvl="4">
                  <a:lnSpc>
                    <a:spcPct val="120000"/>
                  </a:lnSpc>
                  <a:spcBef>
                    <a:spcPts val="600"/>
                  </a:spcBef>
                  <a:buSzPts val="1800"/>
                </a:pPr>
                <a14:m>
                  <m:oMathPara xmlns:m="http://schemas.openxmlformats.org/officeDocument/2006/math">
                    <m:oMathParaPr>
                      <m:jc m:val="left"/>
                    </m:oMathParaPr>
                    <m:oMath xmlns:m="http://schemas.openxmlformats.org/officeDocument/2006/math">
                      <m:r>
                        <a:rPr lang="en-US" altLang="zh-TW" sz="2500" b="0" i="1" smtClean="0">
                          <a:solidFill>
                            <a:schemeClr val="tx1">
                              <a:lumMod val="50000"/>
                            </a:schemeClr>
                          </a:solidFill>
                          <a:latin typeface="Cambria Math" panose="02040503050406030204" pitchFamily="18" charset="0"/>
                        </a:rPr>
                        <m:t>𝑝</m:t>
                      </m:r>
                      <m:d>
                        <m:dPr>
                          <m:ctrlPr>
                            <a:rPr lang="en-US" altLang="zh-TW" sz="2500" b="0" i="1" smtClean="0">
                              <a:solidFill>
                                <a:schemeClr val="tx1">
                                  <a:lumMod val="50000"/>
                                </a:schemeClr>
                              </a:solidFill>
                              <a:latin typeface="Cambria Math" panose="02040503050406030204" pitchFamily="18" charset="0"/>
                            </a:rPr>
                          </m:ctrlPr>
                        </m:dPr>
                        <m:e>
                          <m:r>
                            <a:rPr lang="en-US" altLang="zh-TW" sz="2500" b="0" i="1" smtClean="0">
                              <a:solidFill>
                                <a:schemeClr val="tx1">
                                  <a:lumMod val="50000"/>
                                </a:schemeClr>
                              </a:solidFill>
                              <a:latin typeface="Cambria Math" panose="02040503050406030204" pitchFamily="18" charset="0"/>
                            </a:rPr>
                            <m:t>𝑐</m:t>
                          </m:r>
                        </m:e>
                        <m:e>
                          <m:sSub>
                            <m:sSubPr>
                              <m:ctrlPr>
                                <a:rPr lang="en-US" altLang="zh-TW" sz="2500" i="1">
                                  <a:solidFill>
                                    <a:schemeClr val="tx1">
                                      <a:lumMod val="50000"/>
                                    </a:schemeClr>
                                  </a:solidFill>
                                  <a:latin typeface="Cambria Math" panose="02040503050406030204" pitchFamily="18" charset="0"/>
                                </a:rPr>
                              </m:ctrlPr>
                            </m:sSubPr>
                            <m:e>
                              <m:r>
                                <a:rPr lang="en-US" altLang="zh-TW" sz="2500" i="1">
                                  <a:solidFill>
                                    <a:schemeClr val="tx1">
                                      <a:lumMod val="50000"/>
                                    </a:schemeClr>
                                  </a:solidFill>
                                  <a:latin typeface="Cambria Math" panose="02040503050406030204" pitchFamily="18" charset="0"/>
                                </a:rPr>
                                <m:t>𝑓</m:t>
                              </m:r>
                            </m:e>
                            <m:sub>
                              <m:r>
                                <a:rPr lang="en-US" altLang="zh-TW" sz="2500" i="1">
                                  <a:solidFill>
                                    <a:schemeClr val="tx1">
                                      <a:lumMod val="50000"/>
                                    </a:schemeClr>
                                  </a:solidFill>
                                  <a:latin typeface="Cambria Math" panose="02040503050406030204" pitchFamily="18" charset="0"/>
                                </a:rPr>
                                <m:t>1</m:t>
                              </m:r>
                            </m:sub>
                          </m:sSub>
                          <m:r>
                            <a:rPr lang="en-US" altLang="zh-TW" sz="2500" i="1">
                              <a:solidFill>
                                <a:schemeClr val="tx1">
                                  <a:lumMod val="50000"/>
                                </a:schemeClr>
                              </a:solidFill>
                              <a:latin typeface="Cambria Math" panose="02040503050406030204" pitchFamily="18" charset="0"/>
                            </a:rPr>
                            <m:t>,…,</m:t>
                          </m:r>
                          <m:sSub>
                            <m:sSubPr>
                              <m:ctrlPr>
                                <a:rPr lang="en-US" altLang="zh-TW" sz="2500" i="1">
                                  <a:solidFill>
                                    <a:schemeClr val="tx1">
                                      <a:lumMod val="50000"/>
                                    </a:schemeClr>
                                  </a:solidFill>
                                  <a:latin typeface="Cambria Math" panose="02040503050406030204" pitchFamily="18" charset="0"/>
                                </a:rPr>
                              </m:ctrlPr>
                            </m:sSubPr>
                            <m:e>
                              <m:r>
                                <a:rPr lang="en-US" altLang="zh-TW" sz="2500" i="1">
                                  <a:solidFill>
                                    <a:schemeClr val="tx1">
                                      <a:lumMod val="50000"/>
                                    </a:schemeClr>
                                  </a:solidFill>
                                  <a:latin typeface="Cambria Math" panose="02040503050406030204" pitchFamily="18" charset="0"/>
                                </a:rPr>
                                <m:t>𝑓</m:t>
                              </m:r>
                            </m:e>
                            <m:sub>
                              <m:r>
                                <a:rPr lang="en-US" altLang="zh-TW" sz="2500" i="1">
                                  <a:solidFill>
                                    <a:schemeClr val="tx1">
                                      <a:lumMod val="50000"/>
                                    </a:schemeClr>
                                  </a:solidFill>
                                  <a:latin typeface="Cambria Math" panose="02040503050406030204" pitchFamily="18" charset="0"/>
                                </a:rPr>
                                <m:t>𝑛</m:t>
                              </m:r>
                            </m:sub>
                          </m:sSub>
                        </m:e>
                      </m:d>
                      <m:r>
                        <a:rPr lang="en-US" altLang="zh-TW" sz="2500" dirty="0" smtClean="0">
                          <a:solidFill>
                            <a:schemeClr val="tx1">
                              <a:lumMod val="50000"/>
                            </a:schemeClr>
                          </a:solidFill>
                          <a:latin typeface="Cambria Math" panose="02040503050406030204" pitchFamily="18" charset="0"/>
                        </a:rPr>
                        <m:t>∝</m:t>
                      </m:r>
                      <m:r>
                        <a:rPr lang="en-US" altLang="zh-TW" sz="2500" b="0" i="1" dirty="0" smtClean="0">
                          <a:solidFill>
                            <a:schemeClr val="tx1">
                              <a:lumMod val="50000"/>
                            </a:schemeClr>
                          </a:solidFill>
                          <a:latin typeface="Cambria Math" panose="02040503050406030204" pitchFamily="18" charset="0"/>
                        </a:rPr>
                        <m:t>𝑝</m:t>
                      </m:r>
                      <m:d>
                        <m:dPr>
                          <m:ctrlPr>
                            <a:rPr lang="en-US" altLang="zh-TW" sz="2500" b="0" i="1" dirty="0" smtClean="0">
                              <a:solidFill>
                                <a:schemeClr val="tx1">
                                  <a:lumMod val="50000"/>
                                </a:schemeClr>
                              </a:solidFill>
                              <a:latin typeface="Cambria Math" panose="02040503050406030204" pitchFamily="18" charset="0"/>
                            </a:rPr>
                          </m:ctrlPr>
                        </m:dPr>
                        <m:e>
                          <m:r>
                            <a:rPr lang="en-US" altLang="zh-TW" sz="2500" b="0" i="1" dirty="0" smtClean="0">
                              <a:solidFill>
                                <a:schemeClr val="tx1">
                                  <a:lumMod val="50000"/>
                                </a:schemeClr>
                              </a:solidFill>
                              <a:latin typeface="Cambria Math" panose="02040503050406030204" pitchFamily="18" charset="0"/>
                            </a:rPr>
                            <m:t>𝑐</m:t>
                          </m:r>
                        </m:e>
                      </m:d>
                      <m:r>
                        <a:rPr lang="en-US" altLang="zh-TW" sz="2500" i="1">
                          <a:solidFill>
                            <a:schemeClr val="tx1">
                              <a:lumMod val="50000"/>
                            </a:schemeClr>
                          </a:solidFill>
                          <a:latin typeface="Cambria Math" panose="02040503050406030204" pitchFamily="18" charset="0"/>
                        </a:rPr>
                        <m:t>𝑝</m:t>
                      </m:r>
                      <m:d>
                        <m:dPr>
                          <m:ctrlPr>
                            <a:rPr lang="en-US" altLang="zh-TW" sz="2500" i="1">
                              <a:solidFill>
                                <a:schemeClr val="tx1">
                                  <a:lumMod val="50000"/>
                                </a:schemeClr>
                              </a:solidFill>
                              <a:latin typeface="Cambria Math" panose="02040503050406030204" pitchFamily="18" charset="0"/>
                            </a:rPr>
                          </m:ctrlPr>
                        </m:dPr>
                        <m:e>
                          <m:sSub>
                            <m:sSubPr>
                              <m:ctrlPr>
                                <a:rPr lang="en-US" altLang="zh-TW" sz="2500" i="1">
                                  <a:solidFill>
                                    <a:schemeClr val="tx1">
                                      <a:lumMod val="50000"/>
                                    </a:schemeClr>
                                  </a:solidFill>
                                  <a:latin typeface="Cambria Math" panose="02040503050406030204" pitchFamily="18" charset="0"/>
                                </a:rPr>
                              </m:ctrlPr>
                            </m:sSubPr>
                            <m:e>
                              <m:r>
                                <a:rPr lang="en-US" altLang="zh-TW" sz="2500" i="1">
                                  <a:solidFill>
                                    <a:schemeClr val="tx1">
                                      <a:lumMod val="50000"/>
                                    </a:schemeClr>
                                  </a:solidFill>
                                  <a:latin typeface="Cambria Math" panose="02040503050406030204" pitchFamily="18" charset="0"/>
                                </a:rPr>
                                <m:t>𝑓</m:t>
                              </m:r>
                            </m:e>
                            <m:sub>
                              <m:r>
                                <a:rPr lang="en-US" altLang="zh-TW" sz="2500" b="0" i="1" smtClean="0">
                                  <a:solidFill>
                                    <a:schemeClr val="tx1">
                                      <a:lumMod val="50000"/>
                                    </a:schemeClr>
                                  </a:solidFill>
                                  <a:latin typeface="Cambria Math" panose="02040503050406030204" pitchFamily="18" charset="0"/>
                                </a:rPr>
                                <m:t>1</m:t>
                              </m:r>
                            </m:sub>
                          </m:sSub>
                        </m:e>
                        <m:e>
                          <m:r>
                            <a:rPr lang="en-US" altLang="zh-TW" sz="2500" i="1">
                              <a:solidFill>
                                <a:schemeClr val="tx1">
                                  <a:lumMod val="50000"/>
                                </a:schemeClr>
                              </a:solidFill>
                              <a:latin typeface="Cambria Math" panose="02040503050406030204" pitchFamily="18" charset="0"/>
                            </a:rPr>
                            <m:t>𝑐</m:t>
                          </m:r>
                        </m:e>
                      </m:d>
                      <m:r>
                        <a:rPr lang="en-US" altLang="zh-TW" sz="2500" b="0" i="0" smtClean="0">
                          <a:solidFill>
                            <a:schemeClr val="tx1">
                              <a:lumMod val="50000"/>
                            </a:schemeClr>
                          </a:solidFill>
                          <a:latin typeface="Cambria Math" panose="02040503050406030204" pitchFamily="18" charset="0"/>
                        </a:rPr>
                        <m:t>…</m:t>
                      </m:r>
                      <m:r>
                        <a:rPr lang="en-US" altLang="zh-TW" sz="2500" i="1">
                          <a:solidFill>
                            <a:schemeClr val="tx1">
                              <a:lumMod val="50000"/>
                            </a:schemeClr>
                          </a:solidFill>
                          <a:latin typeface="Cambria Math" panose="02040503050406030204" pitchFamily="18" charset="0"/>
                        </a:rPr>
                        <m:t>𝑝</m:t>
                      </m:r>
                      <m:r>
                        <a:rPr lang="en-US" altLang="zh-TW" sz="2500" i="1">
                          <a:solidFill>
                            <a:schemeClr val="tx1">
                              <a:lumMod val="50000"/>
                            </a:schemeClr>
                          </a:solidFill>
                          <a:latin typeface="Cambria Math" panose="02040503050406030204" pitchFamily="18" charset="0"/>
                        </a:rPr>
                        <m:t>(</m:t>
                      </m:r>
                      <m:sSub>
                        <m:sSubPr>
                          <m:ctrlPr>
                            <a:rPr lang="en-US" altLang="zh-TW" sz="2500" i="1">
                              <a:solidFill>
                                <a:schemeClr val="tx1">
                                  <a:lumMod val="50000"/>
                                </a:schemeClr>
                              </a:solidFill>
                              <a:latin typeface="Cambria Math" panose="02040503050406030204" pitchFamily="18" charset="0"/>
                            </a:rPr>
                          </m:ctrlPr>
                        </m:sSubPr>
                        <m:e>
                          <m:r>
                            <a:rPr lang="en-US" altLang="zh-TW" sz="2500" i="1">
                              <a:solidFill>
                                <a:schemeClr val="tx1">
                                  <a:lumMod val="50000"/>
                                </a:schemeClr>
                              </a:solidFill>
                              <a:latin typeface="Cambria Math" panose="02040503050406030204" pitchFamily="18" charset="0"/>
                            </a:rPr>
                            <m:t>𝑓</m:t>
                          </m:r>
                        </m:e>
                        <m:sub>
                          <m:r>
                            <a:rPr lang="en-US" altLang="zh-TW" sz="2500" b="0" i="1" smtClean="0">
                              <a:solidFill>
                                <a:schemeClr val="tx1">
                                  <a:lumMod val="50000"/>
                                </a:schemeClr>
                              </a:solidFill>
                              <a:latin typeface="Cambria Math" panose="02040503050406030204" pitchFamily="18" charset="0"/>
                            </a:rPr>
                            <m:t>𝑛</m:t>
                          </m:r>
                        </m:sub>
                      </m:sSub>
                      <m:r>
                        <a:rPr lang="en-US" altLang="zh-TW" sz="2500" i="1">
                          <a:solidFill>
                            <a:schemeClr val="tx1">
                              <a:lumMod val="50000"/>
                            </a:schemeClr>
                          </a:solidFill>
                          <a:latin typeface="Cambria Math" panose="02040503050406030204" pitchFamily="18" charset="0"/>
                        </a:rPr>
                        <m:t>|</m:t>
                      </m:r>
                      <m:r>
                        <a:rPr lang="en-US" altLang="zh-TW" sz="2500" i="1">
                          <a:solidFill>
                            <a:schemeClr val="tx1">
                              <a:lumMod val="50000"/>
                            </a:schemeClr>
                          </a:solidFill>
                          <a:latin typeface="Cambria Math" panose="02040503050406030204" pitchFamily="18" charset="0"/>
                        </a:rPr>
                        <m:t>𝑐</m:t>
                      </m:r>
                      <m:r>
                        <a:rPr lang="en-US" altLang="zh-TW" sz="2500" i="1">
                          <a:solidFill>
                            <a:schemeClr val="tx1">
                              <a:lumMod val="50000"/>
                            </a:schemeClr>
                          </a:solidFill>
                          <a:latin typeface="Cambria Math" panose="02040503050406030204" pitchFamily="18" charset="0"/>
                        </a:rPr>
                        <m:t>)</m:t>
                      </m:r>
                    </m:oMath>
                  </m:oMathPara>
                </a14:m>
                <a:endParaRPr lang="en-US" altLang="zh-TW" sz="2500" dirty="0">
                  <a:solidFill>
                    <a:schemeClr val="tx1">
                      <a:lumMod val="50000"/>
                    </a:schemeClr>
                  </a:solidFill>
                  <a:latin typeface="+mj-lt"/>
                </a:endParaRPr>
              </a:p>
            </p:txBody>
          </p:sp>
        </mc:Choice>
        <mc:Fallback xmlns="">
          <p:sp>
            <p:nvSpPr>
              <p:cNvPr id="5" name="矩形 4">
                <a:extLst>
                  <a:ext uri="{FF2B5EF4-FFF2-40B4-BE49-F238E27FC236}">
                    <a16:creationId xmlns:a16="http://schemas.microsoft.com/office/drawing/2014/main" id="{38B999B2-A883-4A47-BE79-93691351DC8D}"/>
                  </a:ext>
                </a:extLst>
              </p:cNvPr>
              <p:cNvSpPr>
                <a:spLocks noRot="1" noChangeAspect="1" noMove="1" noResize="1" noEditPoints="1" noAdjustHandles="1" noChangeArrowheads="1" noChangeShapeType="1" noTextEdit="1"/>
              </p:cNvSpPr>
              <p:nvPr/>
            </p:nvSpPr>
            <p:spPr>
              <a:xfrm>
                <a:off x="261635" y="1235927"/>
                <a:ext cx="8882365" cy="3433248"/>
              </a:xfrm>
              <a:prstGeom prst="rect">
                <a:avLst/>
              </a:prstGeom>
              <a:blipFill>
                <a:blip r:embed="rId3"/>
                <a:stretch>
                  <a:fillRect l="-1167" t="-53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807379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4;p18">
            <a:extLst>
              <a:ext uri="{FF2B5EF4-FFF2-40B4-BE49-F238E27FC236}">
                <a16:creationId xmlns:a16="http://schemas.microsoft.com/office/drawing/2014/main" id="{182FDB07-E621-4709-B99D-8E42AF60B899}"/>
              </a:ext>
            </a:extLst>
          </p:cNvPr>
          <p:cNvSpPr txBox="1">
            <a:spLocks/>
          </p:cNvSpPr>
          <p:nvPr/>
        </p:nvSpPr>
        <p:spPr>
          <a:xfrm>
            <a:off x="199292" y="117231"/>
            <a:ext cx="9144469" cy="117805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500" b="1" dirty="0">
                <a:latin typeface="+mj-lt"/>
              </a:rPr>
              <a:t>Model 2</a:t>
            </a:r>
            <a:r>
              <a:rPr lang="en-US" altLang="zh-TW" sz="3500" b="1" dirty="0">
                <a:latin typeface="+mj-lt"/>
              </a:rPr>
              <a:t>:</a:t>
            </a:r>
          </a:p>
          <a:p>
            <a:r>
              <a:rPr lang="en-US" sz="3500" b="1" dirty="0">
                <a:latin typeface="+mj-lt"/>
              </a:rPr>
              <a:t>Linear support vector machine</a:t>
            </a:r>
          </a:p>
        </p:txBody>
      </p:sp>
      <p:pic>
        <p:nvPicPr>
          <p:cNvPr id="1026" name="Picture 2">
            <a:extLst>
              <a:ext uri="{FF2B5EF4-FFF2-40B4-BE49-F238E27FC236}">
                <a16:creationId xmlns:a16="http://schemas.microsoft.com/office/drawing/2014/main" id="{C37398B3-AAA2-4C80-992C-124F4A1603F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577613" y="1784919"/>
            <a:ext cx="3445010" cy="28755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69BA0AD-A056-4379-8A7A-235642FE2D0A}"/>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577201" y="1783985"/>
            <a:ext cx="3460740" cy="2888717"/>
          </a:xfrm>
          <a:prstGeom prst="rect">
            <a:avLst/>
          </a:prstGeom>
          <a:noFill/>
          <a:extLst>
            <a:ext uri="{909E8E84-426E-40DD-AFC4-6F175D3DCCD1}">
              <a14:hiddenFill xmlns:a14="http://schemas.microsoft.com/office/drawing/2010/main">
                <a:solidFill>
                  <a:srgbClr val="FFFFFF"/>
                </a:solidFill>
              </a14:hiddenFill>
            </a:ext>
          </a:extLst>
        </p:spPr>
      </p:pic>
      <p:sp>
        <p:nvSpPr>
          <p:cNvPr id="10" name="橢圓 9">
            <a:extLst>
              <a:ext uri="{FF2B5EF4-FFF2-40B4-BE49-F238E27FC236}">
                <a16:creationId xmlns:a16="http://schemas.microsoft.com/office/drawing/2014/main" id="{E2BFA02D-798E-4A18-B291-EA3F31AB5CB2}"/>
              </a:ext>
            </a:extLst>
          </p:cNvPr>
          <p:cNvSpPr/>
          <p:nvPr/>
        </p:nvSpPr>
        <p:spPr>
          <a:xfrm>
            <a:off x="5096874" y="2229496"/>
            <a:ext cx="434623" cy="400756"/>
          </a:xfrm>
          <a:prstGeom prst="ellipse">
            <a:avLst/>
          </a:prstGeom>
          <a:solidFill>
            <a:srgbClr val="ED62A7"/>
          </a:solidFill>
          <a:ln>
            <a:solidFill>
              <a:srgbClr val="ED62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a:extLst>
              <a:ext uri="{FF2B5EF4-FFF2-40B4-BE49-F238E27FC236}">
                <a16:creationId xmlns:a16="http://schemas.microsoft.com/office/drawing/2014/main" id="{C4933723-E48F-49E7-BC13-EB9D5B680262}"/>
              </a:ext>
            </a:extLst>
          </p:cNvPr>
          <p:cNvSpPr/>
          <p:nvPr/>
        </p:nvSpPr>
        <p:spPr>
          <a:xfrm>
            <a:off x="2912532" y="4013199"/>
            <a:ext cx="434623" cy="400756"/>
          </a:xfrm>
          <a:prstGeom prst="ellipse">
            <a:avLst/>
          </a:prstGeom>
          <a:solidFill>
            <a:srgbClr val="1AA3FC"/>
          </a:solidFill>
          <a:ln>
            <a:solidFill>
              <a:srgbClr val="1AA3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36" name="Picture 12">
            <a:extLst>
              <a:ext uri="{FF2B5EF4-FFF2-40B4-BE49-F238E27FC236}">
                <a16:creationId xmlns:a16="http://schemas.microsoft.com/office/drawing/2014/main" id="{4BECB97F-9E06-4DC1-A51F-90CF48867865}"/>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559851" y="1781720"/>
            <a:ext cx="3460740" cy="297452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線接點 12">
            <a:extLst>
              <a:ext uri="{FF2B5EF4-FFF2-40B4-BE49-F238E27FC236}">
                <a16:creationId xmlns:a16="http://schemas.microsoft.com/office/drawing/2014/main" id="{6A65529D-75B6-47C5-957D-28ED9E687039}"/>
              </a:ext>
            </a:extLst>
          </p:cNvPr>
          <p:cNvCxnSpPr>
            <a:cxnSpLocks/>
          </p:cNvCxnSpPr>
          <p:nvPr/>
        </p:nvCxnSpPr>
        <p:spPr>
          <a:xfrm flipH="1">
            <a:off x="2865748" y="2149311"/>
            <a:ext cx="1989056" cy="2356701"/>
          </a:xfrm>
          <a:prstGeom prst="line">
            <a:avLst/>
          </a:prstGeom>
          <a:ln w="28575">
            <a:prstDash val="lgDash"/>
          </a:ln>
        </p:spPr>
        <p:style>
          <a:lnRef idx="1">
            <a:schemeClr val="dk1"/>
          </a:lnRef>
          <a:fillRef idx="0">
            <a:schemeClr val="dk1"/>
          </a:fillRef>
          <a:effectRef idx="0">
            <a:schemeClr val="dk1"/>
          </a:effectRef>
          <a:fontRef idx="minor">
            <a:schemeClr val="tx1"/>
          </a:fontRef>
        </p:style>
      </p:cxnSp>
      <p:cxnSp>
        <p:nvCxnSpPr>
          <p:cNvPr id="23" name="直線接點 22">
            <a:extLst>
              <a:ext uri="{FF2B5EF4-FFF2-40B4-BE49-F238E27FC236}">
                <a16:creationId xmlns:a16="http://schemas.microsoft.com/office/drawing/2014/main" id="{FAE7AD56-5E91-4F58-B3C2-4F08E522F947}"/>
              </a:ext>
            </a:extLst>
          </p:cNvPr>
          <p:cNvCxnSpPr>
            <a:cxnSpLocks/>
          </p:cNvCxnSpPr>
          <p:nvPr/>
        </p:nvCxnSpPr>
        <p:spPr>
          <a:xfrm flipH="1">
            <a:off x="3577472" y="2584515"/>
            <a:ext cx="1989056" cy="2356701"/>
          </a:xfrm>
          <a:prstGeom prst="line">
            <a:avLst/>
          </a:prstGeom>
          <a:ln w="28575">
            <a:prstDash val="lgDash"/>
          </a:ln>
        </p:spPr>
        <p:style>
          <a:lnRef idx="1">
            <a:schemeClr val="dk1"/>
          </a:lnRef>
          <a:fillRef idx="0">
            <a:schemeClr val="dk1"/>
          </a:fillRef>
          <a:effectRef idx="0">
            <a:schemeClr val="dk1"/>
          </a:effectRef>
          <a:fontRef idx="minor">
            <a:schemeClr val="tx1"/>
          </a:fontRef>
        </p:style>
      </p:cxnSp>
      <p:pic>
        <p:nvPicPr>
          <p:cNvPr id="1038" name="Picture 14" descr="支持向量機(svm):歷史,理論,線性分類,核方法,算法,標準算法,改進算法,擴展_中文百科全書">
            <a:extLst>
              <a:ext uri="{FF2B5EF4-FFF2-40B4-BE49-F238E27FC236}">
                <a16:creationId xmlns:a16="http://schemas.microsoft.com/office/drawing/2014/main" id="{D7D9D46C-959A-42D1-8664-2EE0A1B687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34471" y="1285875"/>
            <a:ext cx="4781550"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55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032"/>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036"/>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8" grpId="0" animBg="1"/>
      <p:bldP spid="1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4;p18">
            <a:extLst>
              <a:ext uri="{FF2B5EF4-FFF2-40B4-BE49-F238E27FC236}">
                <a16:creationId xmlns:a16="http://schemas.microsoft.com/office/drawing/2014/main" id="{182FDB07-E621-4709-B99D-8E42AF60B899}"/>
              </a:ext>
            </a:extLst>
          </p:cNvPr>
          <p:cNvSpPr txBox="1">
            <a:spLocks/>
          </p:cNvSpPr>
          <p:nvPr/>
        </p:nvSpPr>
        <p:spPr>
          <a:xfrm>
            <a:off x="199292" y="117231"/>
            <a:ext cx="9144469" cy="117805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500" b="1" dirty="0">
                <a:latin typeface="+mj-lt"/>
              </a:rPr>
              <a:t>Model 3</a:t>
            </a:r>
            <a:r>
              <a:rPr lang="en-US" altLang="zh-TW" sz="3500" b="1" dirty="0">
                <a:latin typeface="+mj-lt"/>
              </a:rPr>
              <a:t>:</a:t>
            </a:r>
          </a:p>
          <a:p>
            <a:r>
              <a:rPr lang="en-US" sz="3500" b="1" dirty="0">
                <a:latin typeface="+mj-lt"/>
              </a:rPr>
              <a:t>Logistic Regression</a:t>
            </a:r>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5AE947F9-BA5D-44B2-AC12-A03363CD7CD2}"/>
                  </a:ext>
                </a:extLst>
              </p:cNvPr>
              <p:cNvSpPr txBox="1"/>
              <p:nvPr/>
            </p:nvSpPr>
            <p:spPr>
              <a:xfrm>
                <a:off x="314179" y="1324419"/>
                <a:ext cx="9730153" cy="2741841"/>
              </a:xfrm>
              <a:prstGeom prst="rect">
                <a:avLst/>
              </a:prstGeom>
              <a:noFill/>
            </p:spPr>
            <p:txBody>
              <a:bodyPr wrap="square">
                <a:spAutoFit/>
              </a:bodyPr>
              <a:lstStyle/>
              <a:p>
                <a:pPr defTabSz="914286">
                  <a:buClrTx/>
                  <a:defRPr/>
                </a:pPr>
                <a14:m>
                  <m:oMath xmlns:m="http://schemas.openxmlformats.org/officeDocument/2006/math">
                    <m:r>
                      <a:rPr lang="en-US" altLang="zh-TW" sz="2700" b="0" i="1" smtClean="0">
                        <a:latin typeface="Cambria Math" panose="02040503050406030204" pitchFamily="18" charset="0"/>
                      </a:rPr>
                      <m:t>𝑌</m:t>
                    </m:r>
                  </m:oMath>
                </a14:m>
                <a:r>
                  <a:rPr lang="en-US" altLang="zh-TW" sz="2700" b="0" dirty="0">
                    <a:latin typeface="Cambria Math" panose="02040503050406030204" pitchFamily="18" charset="0"/>
                  </a:rPr>
                  <a:t>:</a:t>
                </a:r>
                <a:r>
                  <a:rPr lang="en-US" altLang="zh-TW" sz="2700" i="1" dirty="0">
                    <a:latin typeface="Cambria Math" panose="02040503050406030204" pitchFamily="18" charset="0"/>
                  </a:rPr>
                  <a:t> </a:t>
                </a:r>
                <a:r>
                  <a:rPr lang="en-US" altLang="zh-TW" sz="2700" dirty="0">
                    <a:latin typeface="+mj-lt"/>
                  </a:rPr>
                  <a:t>the binary response variable.</a:t>
                </a:r>
              </a:p>
              <a:p>
                <a:pPr defTabSz="914286">
                  <a:buClrTx/>
                  <a:defRPr/>
                </a:pPr>
                <a:endParaRPr kumimoji="0" lang="en-US" altLang="zh-TW" sz="2500" b="0" i="1" u="none" strike="noStrike" kern="1200" cap="none" spc="0" normalizeH="0" baseline="0" noProof="0" dirty="0">
                  <a:ln>
                    <a:noFill/>
                  </a:ln>
                  <a:solidFill>
                    <a:prstClr val="black"/>
                  </a:solidFill>
                  <a:effectLst/>
                  <a:uLnTx/>
                  <a:uFillTx/>
                  <a:latin typeface="Cambria Math" panose="02040503050406030204" pitchFamily="18" charset="0"/>
                  <a:cs typeface="+mn-cs"/>
                </a:endParaRPr>
              </a:p>
              <a:p>
                <a:pPr lvl="0" defTabSz="914286">
                  <a:buClrTx/>
                  <a:defRPr/>
                </a:pPr>
                <a14:m>
                  <m:oMathPara xmlns:m="http://schemas.openxmlformats.org/officeDocument/2006/math">
                    <m:oMathParaPr>
                      <m:jc m:val="left"/>
                    </m:oMathParaPr>
                    <m:oMath xmlns:m="http://schemas.openxmlformats.org/officeDocument/2006/math">
                      <m:r>
                        <a:rPr kumimoji="0" lang="en-US" altLang="zh-TW" sz="25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𝑙𝑜𝑔𝑖𝑡</m:t>
                      </m:r>
                      <m:r>
                        <a:rPr kumimoji="0" lang="en-US" altLang="zh-TW" sz="25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TW" sz="25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𝑃𝑟</m:t>
                      </m:r>
                      <m:d>
                        <m:dPr>
                          <m:ctrlPr>
                            <a:rPr kumimoji="0" lang="en-US" altLang="zh-TW" sz="25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5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𝑌</m:t>
                          </m:r>
                          <m:r>
                            <a:rPr kumimoji="0" lang="en-US" altLang="zh-TW" sz="25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e>
                        <m:e>
                          <m:sSub>
                            <m:sSubPr>
                              <m:ctrlPr>
                                <a:rPr kumimoji="0" lang="en-US" altLang="zh-TW" sz="25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5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e>
                            <m:sub>
                              <m:r>
                                <a:rPr kumimoji="0" lang="en-US" altLang="zh-TW" sz="25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r>
                            <a:rPr kumimoji="0" lang="en-US" altLang="zh-TW" sz="2500" b="0" i="1" u="none" strike="noStrike" kern="1200" cap="none" spc="0" normalizeH="0" baseline="0" noProof="0">
                              <a:ln>
                                <a:noFill/>
                              </a:ln>
                              <a:solidFill>
                                <a:prstClr val="black"/>
                              </a:solidFill>
                              <a:effectLst/>
                              <a:uLnTx/>
                              <a:uFillTx/>
                              <a:latin typeface="Cambria Math" panose="02040503050406030204" pitchFamily="18" charset="0"/>
                              <a:cs typeface="+mn-cs"/>
                            </a:rPr>
                            <m:t>, …, </m:t>
                          </m:r>
                          <m:sSub>
                            <m:sSubPr>
                              <m:ctrlPr>
                                <a:rPr kumimoji="0" lang="en-US" altLang="zh-TW" sz="25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5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e>
                            <m:sub>
                              <m:r>
                                <a:rPr kumimoji="0" lang="en-US" altLang="zh-TW" sz="25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sub>
                          </m:sSub>
                        </m:e>
                      </m:d>
                      <m:r>
                        <a:rPr kumimoji="0" lang="en-US" altLang="zh-TW" sz="25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5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𝑙𝑜𝑔</m:t>
                      </m:r>
                      <m:d>
                        <m:dPr>
                          <m:ctrlPr>
                            <a:rPr kumimoji="0" lang="en-US" altLang="zh-TW" sz="25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f>
                            <m:fPr>
                              <m:ctrlPr>
                                <a:rPr kumimoji="0" lang="en-US" altLang="zh-TW" sz="25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500" b="0" i="1" u="none" strike="noStrike" kern="1200" cap="none" spc="0" normalizeH="0" baseline="0" noProof="0">
                                  <a:ln>
                                    <a:noFill/>
                                  </a:ln>
                                  <a:solidFill>
                                    <a:prstClr val="black"/>
                                  </a:solidFill>
                                  <a:effectLst/>
                                  <a:uLnTx/>
                                  <a:uFillTx/>
                                  <a:latin typeface="Cambria Math" panose="02040503050406030204" pitchFamily="18" charset="0"/>
                                  <a:cs typeface="+mn-cs"/>
                                </a:rPr>
                                <m:t>𝑃𝑟</m:t>
                              </m:r>
                              <m:d>
                                <m:dPr>
                                  <m:ctrlPr>
                                    <a:rPr kumimoji="0" lang="en-US" altLang="zh-TW" sz="25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500" b="0" i="1" u="none" strike="noStrike" kern="1200" cap="none" spc="0" normalizeH="0" baseline="0" noProof="0">
                                      <a:ln>
                                        <a:noFill/>
                                      </a:ln>
                                      <a:solidFill>
                                        <a:prstClr val="black"/>
                                      </a:solidFill>
                                      <a:effectLst/>
                                      <a:uLnTx/>
                                      <a:uFillTx/>
                                      <a:latin typeface="Cambria Math" panose="02040503050406030204" pitchFamily="18" charset="0"/>
                                      <a:cs typeface="+mn-cs"/>
                                    </a:rPr>
                                    <m:t>𝑌</m:t>
                                  </m:r>
                                  <m:r>
                                    <a:rPr kumimoji="0" lang="en-US" altLang="zh-TW" sz="2500" b="0" i="1" u="none" strike="noStrike" kern="1200" cap="none" spc="0" normalizeH="0" baseline="0" noProof="0">
                                      <a:ln>
                                        <a:noFill/>
                                      </a:ln>
                                      <a:solidFill>
                                        <a:prstClr val="black"/>
                                      </a:solidFill>
                                      <a:effectLst/>
                                      <a:uLnTx/>
                                      <a:uFillTx/>
                                      <a:latin typeface="Cambria Math" panose="02040503050406030204" pitchFamily="18" charset="0"/>
                                      <a:cs typeface="+mn-cs"/>
                                    </a:rPr>
                                    <m:t>=1</m:t>
                                  </m:r>
                                </m:e>
                                <m:e>
                                  <m:sSub>
                                    <m:sSubPr>
                                      <m:ctrlPr>
                                        <a:rPr lang="en-US" altLang="zh-TW" sz="2500" i="1" kern="1200">
                                          <a:solidFill>
                                            <a:prstClr val="black"/>
                                          </a:solidFill>
                                          <a:latin typeface="Cambria Math" panose="02040503050406030204" pitchFamily="18" charset="0"/>
                                        </a:rPr>
                                      </m:ctrlPr>
                                    </m:sSubPr>
                                    <m:e>
                                      <m:r>
                                        <a:rPr lang="en-US" altLang="zh-TW" sz="2500" i="1" kern="1200">
                                          <a:solidFill>
                                            <a:prstClr val="black"/>
                                          </a:solidFill>
                                          <a:latin typeface="Cambria Math" panose="02040503050406030204" pitchFamily="18" charset="0"/>
                                        </a:rPr>
                                        <m:t>𝑓</m:t>
                                      </m:r>
                                    </m:e>
                                    <m:sub>
                                      <m:r>
                                        <a:rPr lang="en-US" altLang="zh-TW" sz="2500" i="1" kern="1200">
                                          <a:solidFill>
                                            <a:prstClr val="black"/>
                                          </a:solidFill>
                                          <a:latin typeface="Cambria Math" panose="02040503050406030204" pitchFamily="18" charset="0"/>
                                        </a:rPr>
                                        <m:t>1</m:t>
                                      </m:r>
                                    </m:sub>
                                  </m:sSub>
                                  <m:r>
                                    <a:rPr lang="en-US" altLang="zh-TW" sz="2500" i="1" kern="1200">
                                      <a:solidFill>
                                        <a:prstClr val="black"/>
                                      </a:solidFill>
                                      <a:latin typeface="Cambria Math" panose="02040503050406030204" pitchFamily="18" charset="0"/>
                                    </a:rPr>
                                    <m:t>, …, </m:t>
                                  </m:r>
                                  <m:sSub>
                                    <m:sSubPr>
                                      <m:ctrlPr>
                                        <a:rPr lang="en-US" altLang="zh-TW" sz="2500" i="1" kern="1200">
                                          <a:solidFill>
                                            <a:prstClr val="black"/>
                                          </a:solidFill>
                                          <a:latin typeface="Cambria Math" panose="02040503050406030204" pitchFamily="18" charset="0"/>
                                        </a:rPr>
                                      </m:ctrlPr>
                                    </m:sSubPr>
                                    <m:e>
                                      <m:r>
                                        <a:rPr lang="en-US" altLang="zh-TW" sz="2500" i="1" kern="1200">
                                          <a:solidFill>
                                            <a:prstClr val="black"/>
                                          </a:solidFill>
                                          <a:latin typeface="Cambria Math" panose="02040503050406030204" pitchFamily="18" charset="0"/>
                                        </a:rPr>
                                        <m:t>𝑓</m:t>
                                      </m:r>
                                    </m:e>
                                    <m:sub>
                                      <m:r>
                                        <a:rPr lang="en-US" altLang="zh-TW" sz="2500" i="1" kern="1200">
                                          <a:solidFill>
                                            <a:prstClr val="black"/>
                                          </a:solidFill>
                                          <a:latin typeface="Cambria Math" panose="02040503050406030204" pitchFamily="18" charset="0"/>
                                        </a:rPr>
                                        <m:t>𝑛</m:t>
                                      </m:r>
                                    </m:sub>
                                  </m:sSub>
                                </m:e>
                              </m:d>
                            </m:num>
                            <m:den>
                              <m:r>
                                <a:rPr kumimoji="0" lang="en-US" altLang="zh-TW" sz="2500" b="0" i="1" u="none" strike="noStrike" kern="1200" cap="none" spc="0" normalizeH="0" baseline="0" noProof="0">
                                  <a:ln>
                                    <a:noFill/>
                                  </a:ln>
                                  <a:solidFill>
                                    <a:prstClr val="black"/>
                                  </a:solidFill>
                                  <a:effectLst/>
                                  <a:uLnTx/>
                                  <a:uFillTx/>
                                  <a:latin typeface="Cambria Math" panose="02040503050406030204" pitchFamily="18" charset="0"/>
                                  <a:cs typeface="+mn-cs"/>
                                </a:rPr>
                                <m:t>𝑃𝑟</m:t>
                              </m:r>
                              <m:d>
                                <m:dPr>
                                  <m:ctrlPr>
                                    <a:rPr kumimoji="0" lang="en-US" altLang="zh-TW" sz="25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500" b="0" i="1" u="none" strike="noStrike" kern="1200" cap="none" spc="0" normalizeH="0" baseline="0" noProof="0">
                                      <a:ln>
                                        <a:noFill/>
                                      </a:ln>
                                      <a:solidFill>
                                        <a:prstClr val="black"/>
                                      </a:solidFill>
                                      <a:effectLst/>
                                      <a:uLnTx/>
                                      <a:uFillTx/>
                                      <a:latin typeface="Cambria Math" panose="02040503050406030204" pitchFamily="18" charset="0"/>
                                      <a:cs typeface="+mn-cs"/>
                                    </a:rPr>
                                    <m:t>𝑌</m:t>
                                  </m:r>
                                  <m:r>
                                    <a:rPr kumimoji="0" lang="en-US" altLang="zh-TW" sz="2500" b="0" i="1" u="none" strike="noStrike" kern="1200" cap="none" spc="0" normalizeH="0" baseline="0" noProof="0">
                                      <a:ln>
                                        <a:noFill/>
                                      </a:ln>
                                      <a:solidFill>
                                        <a:prstClr val="black"/>
                                      </a:solidFill>
                                      <a:effectLst/>
                                      <a:uLnTx/>
                                      <a:uFillTx/>
                                      <a:latin typeface="Cambria Math" panose="02040503050406030204" pitchFamily="18" charset="0"/>
                                      <a:cs typeface="+mn-cs"/>
                                    </a:rPr>
                                    <m:t>=0</m:t>
                                  </m:r>
                                </m:e>
                                <m:e>
                                  <m:sSub>
                                    <m:sSubPr>
                                      <m:ctrlPr>
                                        <a:rPr lang="en-US" altLang="zh-TW" sz="2500" i="1" kern="1200">
                                          <a:solidFill>
                                            <a:prstClr val="black"/>
                                          </a:solidFill>
                                          <a:latin typeface="Cambria Math" panose="02040503050406030204" pitchFamily="18" charset="0"/>
                                        </a:rPr>
                                      </m:ctrlPr>
                                    </m:sSubPr>
                                    <m:e>
                                      <m:r>
                                        <a:rPr lang="en-US" altLang="zh-TW" sz="2500" i="1" kern="1200">
                                          <a:solidFill>
                                            <a:prstClr val="black"/>
                                          </a:solidFill>
                                          <a:latin typeface="Cambria Math" panose="02040503050406030204" pitchFamily="18" charset="0"/>
                                        </a:rPr>
                                        <m:t>𝑓</m:t>
                                      </m:r>
                                    </m:e>
                                    <m:sub>
                                      <m:r>
                                        <a:rPr lang="en-US" altLang="zh-TW" sz="2500" i="1" kern="1200">
                                          <a:solidFill>
                                            <a:prstClr val="black"/>
                                          </a:solidFill>
                                          <a:latin typeface="Cambria Math" panose="02040503050406030204" pitchFamily="18" charset="0"/>
                                        </a:rPr>
                                        <m:t>1</m:t>
                                      </m:r>
                                    </m:sub>
                                  </m:sSub>
                                  <m:r>
                                    <a:rPr lang="en-US" altLang="zh-TW" sz="2500" i="1" kern="1200">
                                      <a:solidFill>
                                        <a:prstClr val="black"/>
                                      </a:solidFill>
                                      <a:latin typeface="Cambria Math" panose="02040503050406030204" pitchFamily="18" charset="0"/>
                                    </a:rPr>
                                    <m:t>, …, </m:t>
                                  </m:r>
                                  <m:sSub>
                                    <m:sSubPr>
                                      <m:ctrlPr>
                                        <a:rPr lang="en-US" altLang="zh-TW" sz="2500" i="1" kern="1200">
                                          <a:solidFill>
                                            <a:prstClr val="black"/>
                                          </a:solidFill>
                                          <a:latin typeface="Cambria Math" panose="02040503050406030204" pitchFamily="18" charset="0"/>
                                        </a:rPr>
                                      </m:ctrlPr>
                                    </m:sSubPr>
                                    <m:e>
                                      <m:r>
                                        <a:rPr lang="en-US" altLang="zh-TW" sz="2500" i="1" kern="1200">
                                          <a:solidFill>
                                            <a:prstClr val="black"/>
                                          </a:solidFill>
                                          <a:latin typeface="Cambria Math" panose="02040503050406030204" pitchFamily="18" charset="0"/>
                                        </a:rPr>
                                        <m:t>𝑓</m:t>
                                      </m:r>
                                    </m:e>
                                    <m:sub>
                                      <m:r>
                                        <a:rPr lang="en-US" altLang="zh-TW" sz="2500" i="1" kern="1200">
                                          <a:solidFill>
                                            <a:prstClr val="black"/>
                                          </a:solidFill>
                                          <a:latin typeface="Cambria Math" panose="02040503050406030204" pitchFamily="18" charset="0"/>
                                        </a:rPr>
                                        <m:t>𝑛</m:t>
                                      </m:r>
                                    </m:sub>
                                  </m:sSub>
                                </m:e>
                              </m:d>
                            </m:den>
                          </m:f>
                        </m:e>
                      </m:d>
                      <m:r>
                        <a:rPr kumimoji="0" lang="en-US" altLang="zh-TW" sz="25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oMath>
                  </m:oMathPara>
                </a14:m>
                <a:endParaRPr kumimoji="0" lang="en-US" altLang="zh-TW" sz="2500" b="0" i="1" u="none" strike="noStrike" kern="1200" cap="none" spc="0" normalizeH="0" baseline="0" noProof="0" dirty="0">
                  <a:ln>
                    <a:noFill/>
                  </a:ln>
                  <a:solidFill>
                    <a:prstClr val="black"/>
                  </a:solidFill>
                  <a:effectLst/>
                  <a:uLnTx/>
                  <a:uFillTx/>
                  <a:latin typeface="Cambria Math" panose="02040503050406030204" pitchFamily="18" charset="0"/>
                  <a:cs typeface="+mn-cs"/>
                </a:endParaRPr>
              </a:p>
              <a:p>
                <a:pPr lvl="0" defTabSz="914286">
                  <a:buClrTx/>
                  <a:defRPr/>
                </a:pPr>
                <a:r>
                  <a:rPr kumimoji="0" lang="en-US" altLang="zh-TW" sz="2500" b="0" u="none" strike="noStrike" kern="1200" cap="none" spc="0" normalizeH="0" baseline="0" noProof="0" dirty="0">
                    <a:ln>
                      <a:noFill/>
                    </a:ln>
                    <a:solidFill>
                      <a:prstClr val="black"/>
                    </a:solidFill>
                    <a:effectLst/>
                    <a:uLnTx/>
                    <a:uFillTx/>
                    <a:cs typeface="+mn-cs"/>
                  </a:rPr>
                  <a:t>                                       </a:t>
                </a:r>
                <a:endParaRPr kumimoji="0" lang="en-US" altLang="zh-TW" sz="2500" b="0" i="1" u="none" strike="noStrike" kern="1200" cap="none" spc="0" normalizeH="0" baseline="0" noProof="0" dirty="0">
                  <a:ln>
                    <a:noFill/>
                  </a:ln>
                  <a:solidFill>
                    <a:prstClr val="black"/>
                  </a:solidFill>
                  <a:effectLst/>
                  <a:uLnTx/>
                  <a:uFillTx/>
                  <a:latin typeface="Cambria Math" panose="02040503050406030204" pitchFamily="18" charset="0"/>
                  <a:cs typeface="+mn-cs"/>
                </a:endParaRPr>
              </a:p>
              <a:p>
                <a:pPr lvl="0" defTabSz="914286">
                  <a:buClrTx/>
                  <a:defRPr/>
                </a:pPr>
                <a14:m>
                  <m:oMathPara xmlns:m="http://schemas.openxmlformats.org/officeDocument/2006/math">
                    <m:oMathParaPr>
                      <m:jc m:val="left"/>
                    </m:oMathParaPr>
                    <m:oMath xmlns:m="http://schemas.openxmlformats.org/officeDocument/2006/math">
                      <m:r>
                        <a:rPr kumimoji="0" lang="en-US" altLang="zh-TW" sz="25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sSub>
                        <m:sSubPr>
                          <m:ctrlPr>
                            <a:rPr kumimoji="0" lang="en-US" altLang="zh-TW" sz="25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5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𝛽</m:t>
                          </m:r>
                        </m:e>
                        <m:sub>
                          <m:r>
                            <a:rPr kumimoji="0" lang="en-US" altLang="zh-TW" sz="25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sub>
                      </m:sSub>
                      <m:r>
                        <a:rPr kumimoji="0" lang="en-US" altLang="zh-TW" sz="25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lang="en-US" altLang="zh-TW" sz="2500" i="1" kern="1200">
                              <a:solidFill>
                                <a:prstClr val="black"/>
                              </a:solidFill>
                              <a:latin typeface="Cambria Math" panose="02040503050406030204" pitchFamily="18" charset="0"/>
                            </a:rPr>
                          </m:ctrlPr>
                        </m:sSubPr>
                        <m:e>
                          <m:r>
                            <a:rPr lang="zh-TW" altLang="en-US" sz="2500" i="1" kern="1200">
                              <a:solidFill>
                                <a:prstClr val="black"/>
                              </a:solidFill>
                              <a:latin typeface="Cambria Math" panose="02040503050406030204" pitchFamily="18" charset="0"/>
                            </a:rPr>
                            <m:t>𝛽</m:t>
                          </m:r>
                        </m:e>
                        <m:sub>
                          <m:r>
                            <a:rPr lang="en-US" altLang="zh-TW" sz="2500" i="1" kern="1200">
                              <a:solidFill>
                                <a:prstClr val="black"/>
                              </a:solidFill>
                              <a:latin typeface="Cambria Math" panose="02040503050406030204" pitchFamily="18" charset="0"/>
                            </a:rPr>
                            <m:t>1</m:t>
                          </m:r>
                        </m:sub>
                      </m:sSub>
                      <m:sSub>
                        <m:sSubPr>
                          <m:ctrlPr>
                            <a:rPr lang="en-US" altLang="zh-TW" sz="2500" i="1" kern="1200">
                              <a:solidFill>
                                <a:prstClr val="black"/>
                              </a:solidFill>
                              <a:latin typeface="Cambria Math" panose="02040503050406030204" pitchFamily="18" charset="0"/>
                            </a:rPr>
                          </m:ctrlPr>
                        </m:sSubPr>
                        <m:e>
                          <m:r>
                            <a:rPr lang="en-US" altLang="zh-TW" sz="2500" i="1" kern="1200">
                              <a:solidFill>
                                <a:prstClr val="black"/>
                              </a:solidFill>
                              <a:latin typeface="Cambria Math" panose="02040503050406030204" pitchFamily="18" charset="0"/>
                            </a:rPr>
                            <m:t>𝑓</m:t>
                          </m:r>
                        </m:e>
                        <m:sub>
                          <m:r>
                            <a:rPr lang="en-US" altLang="zh-TW" sz="2500" i="1" kern="1200">
                              <a:solidFill>
                                <a:prstClr val="black"/>
                              </a:solidFill>
                              <a:latin typeface="Cambria Math" panose="02040503050406030204" pitchFamily="18" charset="0"/>
                            </a:rPr>
                            <m:t>1</m:t>
                          </m:r>
                        </m:sub>
                      </m:sSub>
                      <m:r>
                        <a:rPr lang="en-US" altLang="zh-TW" sz="2500" b="0" i="1" kern="1200" smtClean="0">
                          <a:solidFill>
                            <a:prstClr val="black"/>
                          </a:solidFill>
                          <a:latin typeface="Cambria Math" panose="02040503050406030204" pitchFamily="18" charset="0"/>
                        </a:rPr>
                        <m:t>+…+</m:t>
                      </m:r>
                      <m:sSub>
                        <m:sSubPr>
                          <m:ctrlPr>
                            <a:rPr lang="en-US" altLang="zh-TW" sz="2500" i="1" kern="1200">
                              <a:solidFill>
                                <a:prstClr val="black"/>
                              </a:solidFill>
                              <a:latin typeface="Cambria Math" panose="02040503050406030204" pitchFamily="18" charset="0"/>
                            </a:rPr>
                          </m:ctrlPr>
                        </m:sSubPr>
                        <m:e>
                          <m:r>
                            <a:rPr lang="zh-TW" altLang="en-US" sz="2500" i="1" kern="1200">
                              <a:solidFill>
                                <a:prstClr val="black"/>
                              </a:solidFill>
                              <a:latin typeface="Cambria Math" panose="02040503050406030204" pitchFamily="18" charset="0"/>
                            </a:rPr>
                            <m:t>𝛽</m:t>
                          </m:r>
                        </m:e>
                        <m:sub>
                          <m:r>
                            <a:rPr lang="en-US" altLang="zh-TW" sz="2500" i="1" kern="1200">
                              <a:solidFill>
                                <a:prstClr val="black"/>
                              </a:solidFill>
                              <a:latin typeface="Cambria Math" panose="02040503050406030204" pitchFamily="18" charset="0"/>
                            </a:rPr>
                            <m:t>1</m:t>
                          </m:r>
                        </m:sub>
                      </m:sSub>
                      <m:sSub>
                        <m:sSubPr>
                          <m:ctrlPr>
                            <a:rPr lang="en-US" altLang="zh-TW" sz="2500" i="1" kern="1200">
                              <a:solidFill>
                                <a:prstClr val="black"/>
                              </a:solidFill>
                              <a:latin typeface="Cambria Math" panose="02040503050406030204" pitchFamily="18" charset="0"/>
                            </a:rPr>
                          </m:ctrlPr>
                        </m:sSubPr>
                        <m:e>
                          <m:r>
                            <a:rPr lang="en-US" altLang="zh-TW" sz="2500" i="1" kern="1200">
                              <a:solidFill>
                                <a:prstClr val="black"/>
                              </a:solidFill>
                              <a:latin typeface="Cambria Math" panose="02040503050406030204" pitchFamily="18" charset="0"/>
                            </a:rPr>
                            <m:t>𝑓</m:t>
                          </m:r>
                        </m:e>
                        <m:sub>
                          <m:r>
                            <a:rPr lang="en-US" altLang="zh-TW" sz="2500" b="0" i="1" kern="1200" smtClean="0">
                              <a:solidFill>
                                <a:prstClr val="black"/>
                              </a:solidFill>
                              <a:latin typeface="Cambria Math" panose="02040503050406030204" pitchFamily="18" charset="0"/>
                            </a:rPr>
                            <m:t>𝑛</m:t>
                          </m:r>
                        </m:sub>
                      </m:sSub>
                    </m:oMath>
                  </m:oMathPara>
                </a14:m>
                <a:endParaRPr kumimoji="0" lang="en-US" altLang="zh-TW" sz="2500" b="0" i="1" u="none" strike="noStrike" kern="1200" cap="none" spc="0" normalizeH="0" baseline="0" noProof="0" dirty="0">
                  <a:ln>
                    <a:noFill/>
                  </a:ln>
                  <a:solidFill>
                    <a:prstClr val="black"/>
                  </a:solidFill>
                  <a:effectLst/>
                  <a:uLnTx/>
                  <a:uFillTx/>
                  <a:latin typeface="Cambria Math" panose="02040503050406030204" pitchFamily="18" charset="0"/>
                  <a:ea typeface="Arial Unicode MS"/>
                  <a:cs typeface="+mn-cs"/>
                </a:endParaRPr>
              </a:p>
              <a:p>
                <a:pPr marL="0" marR="0" lvl="0" indent="0" algn="l" defTabSz="914286" rtl="0" eaLnBrk="1" fontAlgn="auto" latinLnBrk="0" hangingPunct="1">
                  <a:lnSpc>
                    <a:spcPct val="100000"/>
                  </a:lnSpc>
                  <a:spcBef>
                    <a:spcPts val="0"/>
                  </a:spcBef>
                  <a:spcAft>
                    <a:spcPts val="0"/>
                  </a:spcAft>
                  <a:buClrTx/>
                  <a:buSzTx/>
                  <a:buFontTx/>
                  <a:buNone/>
                  <a:tabLst/>
                  <a:defRPr/>
                </a:pPr>
                <a:endParaRPr lang="zh-TW" altLang="en-US" dirty="0"/>
              </a:p>
            </p:txBody>
          </p:sp>
        </mc:Choice>
        <mc:Fallback xmlns="">
          <p:sp>
            <p:nvSpPr>
              <p:cNvPr id="4" name="文字方塊 3">
                <a:extLst>
                  <a:ext uri="{FF2B5EF4-FFF2-40B4-BE49-F238E27FC236}">
                    <a16:creationId xmlns:a16="http://schemas.microsoft.com/office/drawing/2014/main" id="{5AE947F9-BA5D-44B2-AC12-A03363CD7CD2}"/>
                  </a:ext>
                </a:extLst>
              </p:cNvPr>
              <p:cNvSpPr txBox="1">
                <a:spLocks noRot="1" noChangeAspect="1" noMove="1" noResize="1" noEditPoints="1" noAdjustHandles="1" noChangeArrowheads="1" noChangeShapeType="1" noTextEdit="1"/>
              </p:cNvSpPr>
              <p:nvPr/>
            </p:nvSpPr>
            <p:spPr>
              <a:xfrm>
                <a:off x="314179" y="1324419"/>
                <a:ext cx="9730153" cy="2741841"/>
              </a:xfrm>
              <a:prstGeom prst="rect">
                <a:avLst/>
              </a:prstGeom>
              <a:blipFill>
                <a:blip r:embed="rId3"/>
                <a:stretch>
                  <a:fillRect t="-200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55698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4;p18">
            <a:extLst>
              <a:ext uri="{FF2B5EF4-FFF2-40B4-BE49-F238E27FC236}">
                <a16:creationId xmlns:a16="http://schemas.microsoft.com/office/drawing/2014/main" id="{44E4C8D7-B53C-4D73-A4E5-8DF9C2E65C1C}"/>
              </a:ext>
            </a:extLst>
          </p:cNvPr>
          <p:cNvSpPr txBox="1">
            <a:spLocks/>
          </p:cNvSpPr>
          <p:nvPr/>
        </p:nvSpPr>
        <p:spPr>
          <a:xfrm>
            <a:off x="186944" y="289322"/>
            <a:ext cx="12192625" cy="836089"/>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000" b="1" dirty="0">
                <a:latin typeface="Arial" panose="020B0604020202020204" pitchFamily="34" charset="0"/>
                <a:cs typeface="Arial" panose="020B0604020202020204" pitchFamily="34" charset="0"/>
              </a:rPr>
              <a:t>Deep Learning</a:t>
            </a:r>
          </a:p>
        </p:txBody>
      </p:sp>
      <p:sp>
        <p:nvSpPr>
          <p:cNvPr id="6" name="文字方塊 5">
            <a:extLst>
              <a:ext uri="{FF2B5EF4-FFF2-40B4-BE49-F238E27FC236}">
                <a16:creationId xmlns:a16="http://schemas.microsoft.com/office/drawing/2014/main" id="{4D9BAC15-AA77-4B72-9A8C-2452B79D8BDC}"/>
              </a:ext>
            </a:extLst>
          </p:cNvPr>
          <p:cNvSpPr txBox="1"/>
          <p:nvPr/>
        </p:nvSpPr>
        <p:spPr>
          <a:xfrm>
            <a:off x="462874" y="1411255"/>
            <a:ext cx="10916325" cy="2469009"/>
          </a:xfrm>
          <a:prstGeom prst="rect">
            <a:avLst/>
          </a:prstGeom>
          <a:noFill/>
        </p:spPr>
        <p:txBody>
          <a:bodyPr wrap="square">
            <a:spAutoFit/>
          </a:bodyPr>
          <a:lstStyle/>
          <a:p>
            <a:pPr marL="342900" indent="-342900">
              <a:lnSpc>
                <a:spcPct val="120000"/>
              </a:lnSpc>
              <a:buFont typeface="Arial" panose="020B0604020202020204" pitchFamily="34" charset="0"/>
              <a:buChar char="•"/>
            </a:pPr>
            <a:r>
              <a:rPr lang="en-US" altLang="zh-TW" sz="2800" dirty="0"/>
              <a:t>Bidirectional LSTM</a:t>
            </a:r>
            <a:r>
              <a:rPr lang="en-US" altLang="zh-TW" sz="2500" b="0" i="0" dirty="0">
                <a:solidFill>
                  <a:srgbClr val="1E2022"/>
                </a:solidFill>
                <a:effectLst/>
                <a:latin typeface="Arial" panose="020B0604020202020204" pitchFamily="34" charset="0"/>
                <a:cs typeface="Arial" panose="020B0604020202020204" pitchFamily="34" charset="0"/>
              </a:rPr>
              <a:t> </a:t>
            </a:r>
          </a:p>
          <a:p>
            <a:pPr marL="342900" indent="-342900">
              <a:lnSpc>
                <a:spcPct val="120000"/>
              </a:lnSpc>
              <a:buFont typeface="Arial" panose="020B0604020202020204" pitchFamily="34" charset="0"/>
              <a:buChar char="•"/>
            </a:pPr>
            <a:endParaRPr lang="en-US" altLang="zh-TW" sz="2500" dirty="0">
              <a:solidFill>
                <a:srgbClr val="1E2022"/>
              </a:solidFill>
              <a:latin typeface="Arial" panose="020B0604020202020204" pitchFamily="34" charset="0"/>
              <a:cs typeface="Arial" panose="020B0604020202020204" pitchFamily="34" charset="0"/>
            </a:endParaRPr>
          </a:p>
          <a:p>
            <a:pPr marL="342900" indent="-342900">
              <a:lnSpc>
                <a:spcPct val="120000"/>
              </a:lnSpc>
              <a:buFont typeface="Arial" panose="020B0604020202020204" pitchFamily="34" charset="0"/>
              <a:buChar char="•"/>
            </a:pPr>
            <a:r>
              <a:rPr lang="en-US" altLang="zh-TW" sz="2800" dirty="0"/>
              <a:t>Convolutional</a:t>
            </a:r>
            <a:r>
              <a:rPr lang="en-US" altLang="zh-TW" sz="2800" b="0" dirty="0"/>
              <a:t> </a:t>
            </a:r>
            <a:r>
              <a:rPr lang="en-US" altLang="zh-TW" sz="2800" dirty="0"/>
              <a:t>Neural Network</a:t>
            </a:r>
            <a:br>
              <a:rPr lang="en-US" altLang="zh-TW" sz="2800" dirty="0"/>
            </a:br>
            <a:endParaRPr lang="en-US" altLang="zh-TW" sz="2500" b="0" i="0" dirty="0">
              <a:solidFill>
                <a:srgbClr val="1E2022"/>
              </a:solidFill>
              <a:effectLst/>
              <a:latin typeface="Arial" panose="020B0604020202020204" pitchFamily="34" charset="0"/>
              <a:cs typeface="Arial" panose="020B0604020202020204" pitchFamily="34" charset="0"/>
            </a:endParaRPr>
          </a:p>
          <a:p>
            <a:pPr>
              <a:lnSpc>
                <a:spcPct val="120000"/>
              </a:lnSpc>
            </a:pPr>
            <a:endParaRPr lang="en-US" altLang="zh-TW" sz="2500" b="0" i="0" dirty="0">
              <a:solidFill>
                <a:srgbClr val="1E202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953133"/>
      </p:ext>
    </p:extLst>
  </p:cSld>
  <p:clrMapOvr>
    <a:masterClrMapping/>
  </p:clrMapOvr>
</p:sld>
</file>

<file path=ppt/theme/theme1.xml><?xml version="1.0" encoding="utf-8"?>
<a:theme xmlns:a="http://schemas.openxmlformats.org/drawingml/2006/main" name="Eglamour template">
  <a:themeElements>
    <a:clrScheme name="Custom 347">
      <a:dk1>
        <a:srgbClr val="434343"/>
      </a:dk1>
      <a:lt1>
        <a:srgbClr val="FFFFFF"/>
      </a:lt1>
      <a:dk2>
        <a:srgbClr val="666666"/>
      </a:dk2>
      <a:lt2>
        <a:srgbClr val="E7EAEC"/>
      </a:lt2>
      <a:accent1>
        <a:srgbClr val="6ED87E"/>
      </a:accent1>
      <a:accent2>
        <a:srgbClr val="18C7B2"/>
      </a:accent2>
      <a:accent3>
        <a:srgbClr val="33ADEB"/>
      </a:accent3>
      <a:accent4>
        <a:srgbClr val="DF77D2"/>
      </a:accent4>
      <a:accent5>
        <a:srgbClr val="A143B3"/>
      </a:accent5>
      <a:accent6>
        <a:srgbClr val="FFB300"/>
      </a:accent6>
      <a:hlink>
        <a:srgbClr val="4A86E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ver and End Slide Master">
  <a:themeElements>
    <a:clrScheme name="自訂 4">
      <a:dk1>
        <a:sysClr val="windowText" lastClr="000000"/>
      </a:dk1>
      <a:lt1>
        <a:sysClr val="window" lastClr="FFFFFF"/>
      </a:lt1>
      <a:dk2>
        <a:srgbClr val="44546A"/>
      </a:dk2>
      <a:lt2>
        <a:srgbClr val="E7E6E6"/>
      </a:lt2>
      <a:accent1>
        <a:srgbClr val="2395A6"/>
      </a:accent1>
      <a:accent2>
        <a:srgbClr val="2395A6"/>
      </a:accent2>
      <a:accent3>
        <a:srgbClr val="80DBE4"/>
      </a:accent3>
      <a:accent4>
        <a:srgbClr val="CDFEFD"/>
      </a:accent4>
      <a:accent5>
        <a:srgbClr val="FE8B44"/>
      </a:accent5>
      <a:accent6>
        <a:srgbClr val="FDC56F"/>
      </a:accent6>
      <a:hlink>
        <a:srgbClr val="CDFEFD"/>
      </a:hlink>
      <a:folHlink>
        <a:srgbClr val="CDFEFD"/>
      </a:folHlink>
    </a:clrScheme>
    <a:fontScheme name="MAX-THEME FONT">
      <a:majorFont>
        <a:latin typeface="Arial"/>
        <a:ea typeface="Arial Unicode MS"/>
        <a:cs typeface=""/>
      </a:majorFont>
      <a:minorFont>
        <a:latin typeface="Arial"/>
        <a:ea typeface="Arial Unicode MS"/>
        <a:cs typeface=""/>
      </a:minorFont>
    </a:fontScheme>
    <a:fmtScheme name="霧面玻璃">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1103</TotalTime>
  <Words>1417</Words>
  <Application>Microsoft Office PowerPoint</Application>
  <PresentationFormat>如螢幕大小 (16:9)</PresentationFormat>
  <Paragraphs>194</Paragraphs>
  <Slides>26</Slides>
  <Notes>23</Notes>
  <HiddenSlides>0</HiddenSlides>
  <MMClips>0</MMClips>
  <ScaleCrop>false</ScaleCrop>
  <HeadingPairs>
    <vt:vector size="6" baseType="variant">
      <vt:variant>
        <vt:lpstr>使用字型</vt:lpstr>
      </vt:variant>
      <vt:variant>
        <vt:i4>11</vt:i4>
      </vt:variant>
      <vt:variant>
        <vt:lpstr>佈景主題</vt:lpstr>
      </vt:variant>
      <vt:variant>
        <vt:i4>2</vt:i4>
      </vt:variant>
      <vt:variant>
        <vt:lpstr>投影片標題</vt:lpstr>
      </vt:variant>
      <vt:variant>
        <vt:i4>26</vt:i4>
      </vt:variant>
    </vt:vector>
  </HeadingPairs>
  <TitlesOfParts>
    <vt:vector size="39" baseType="lpstr">
      <vt:lpstr>-apple-system</vt:lpstr>
      <vt:lpstr>Arial Unicode MS</vt:lpstr>
      <vt:lpstr>charter</vt:lpstr>
      <vt:lpstr>Helvetica Neue</vt:lpstr>
      <vt:lpstr>Lato</vt:lpstr>
      <vt:lpstr>微軟正黑體</vt:lpstr>
      <vt:lpstr>新細明體</vt:lpstr>
      <vt:lpstr>Arial</vt:lpstr>
      <vt:lpstr>Cambria Math</vt:lpstr>
      <vt:lpstr>Times New Roman</vt:lpstr>
      <vt:lpstr>Wingdings</vt:lpstr>
      <vt:lpstr>Eglamour template</vt:lpstr>
      <vt:lpstr>Cover and End Slide Master</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YU TING</dc:creator>
  <cp:lastModifiedBy>HSU</cp:lastModifiedBy>
  <cp:revision>27</cp:revision>
  <dcterms:modified xsi:type="dcterms:W3CDTF">2021-11-01T03:24:03Z</dcterms:modified>
</cp:coreProperties>
</file>