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838" r:id="rId3"/>
    <p:sldId id="759" r:id="rId4"/>
    <p:sldId id="758" r:id="rId5"/>
    <p:sldId id="797" r:id="rId6"/>
    <p:sldId id="841" r:id="rId7"/>
    <p:sldId id="760" r:id="rId8"/>
    <p:sldId id="842" r:id="rId9"/>
    <p:sldId id="843" r:id="rId10"/>
    <p:sldId id="844" r:id="rId11"/>
    <p:sldId id="846" r:id="rId12"/>
    <p:sldId id="803" r:id="rId13"/>
    <p:sldId id="804" r:id="rId14"/>
    <p:sldId id="845" r:id="rId15"/>
    <p:sldId id="807" r:id="rId16"/>
    <p:sldId id="847" r:id="rId17"/>
    <p:sldId id="839" r:id="rId18"/>
    <p:sldId id="821" r:id="rId19"/>
    <p:sldId id="848" r:id="rId20"/>
    <p:sldId id="849" r:id="rId21"/>
    <p:sldId id="850" r:id="rId22"/>
    <p:sldId id="851" r:id="rId23"/>
    <p:sldId id="852" r:id="rId24"/>
    <p:sldId id="853" r:id="rId25"/>
    <p:sldId id="827" r:id="rId26"/>
    <p:sldId id="854" r:id="rId27"/>
    <p:sldId id="855" r:id="rId28"/>
    <p:sldId id="875" r:id="rId29"/>
    <p:sldId id="856" r:id="rId30"/>
    <p:sldId id="857" r:id="rId31"/>
    <p:sldId id="858" r:id="rId32"/>
    <p:sldId id="859" r:id="rId33"/>
    <p:sldId id="833" r:id="rId34"/>
    <p:sldId id="860" r:id="rId35"/>
    <p:sldId id="834" r:id="rId36"/>
    <p:sldId id="861" r:id="rId37"/>
    <p:sldId id="862" r:id="rId38"/>
    <p:sldId id="864" r:id="rId39"/>
    <p:sldId id="865" r:id="rId40"/>
    <p:sldId id="866" r:id="rId41"/>
    <p:sldId id="840" r:id="rId42"/>
    <p:sldId id="809" r:id="rId43"/>
    <p:sldId id="810" r:id="rId44"/>
    <p:sldId id="867" r:id="rId45"/>
    <p:sldId id="868" r:id="rId46"/>
    <p:sldId id="869" r:id="rId47"/>
    <p:sldId id="870" r:id="rId48"/>
    <p:sldId id="871" r:id="rId49"/>
    <p:sldId id="816" r:id="rId50"/>
    <p:sldId id="872" r:id="rId51"/>
    <p:sldId id="819" r:id="rId52"/>
    <p:sldId id="818" r:id="rId53"/>
    <p:sldId id="873" r:id="rId54"/>
    <p:sldId id="876" r:id="rId55"/>
    <p:sldId id="874" r:id="rId56"/>
  </p:sldIdLst>
  <p:sldSz cx="9144000" cy="6858000" type="screen4x3"/>
  <p:notesSz cx="9928225" cy="679767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0000"/>
    <a:srgbClr val="6666FF"/>
    <a:srgbClr val="000099"/>
    <a:srgbClr val="006600"/>
    <a:srgbClr val="6600FF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2" autoAdjust="0"/>
    <p:restoredTop sz="94687" autoAdjust="0"/>
  </p:normalViewPr>
  <p:slideViewPr>
    <p:cSldViewPr>
      <p:cViewPr varScale="1">
        <p:scale>
          <a:sx n="87" d="100"/>
          <a:sy n="87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221" y="-77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480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480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 b="0"/>
            </a:lvl1pPr>
          </a:lstStyle>
          <a:p>
            <a:fld id="{C8F4987C-769A-4047-B7B5-A581DD1526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9328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480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80" y="3228552"/>
            <a:ext cx="7943468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480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 b="0"/>
            </a:lvl1pPr>
          </a:lstStyle>
          <a:p>
            <a:fld id="{A83196ED-7C44-43D0-A4B0-4746554320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819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BC8F7A-F176-49D7-B4EF-D198D8FD7376}" type="slidenum">
              <a:rPr lang="en-US" altLang="zh-TW" b="0"/>
              <a:pPr eaLnBrk="1" hangingPunct="1"/>
              <a:t>1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357325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5292AA-11BB-4233-8E77-C88D9B619FCD}" type="slidenum">
              <a:rPr lang="en-US" altLang="zh-TW" b="0"/>
              <a:pPr eaLnBrk="1" hangingPunct="1"/>
              <a:t>26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163245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5292AA-11BB-4233-8E77-C88D9B619FCD}" type="slidenum">
              <a:rPr lang="en-US" altLang="zh-TW" b="0"/>
              <a:pPr eaLnBrk="1" hangingPunct="1"/>
              <a:t>27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2396139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5292AA-11BB-4233-8E77-C88D9B619FCD}" type="slidenum">
              <a:rPr lang="en-US" altLang="zh-TW" b="0"/>
              <a:pPr eaLnBrk="1" hangingPunct="1"/>
              <a:t>28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401790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5BE7F7-EFEE-4F8D-ACF5-EACD3965F0A2}" type="slidenum">
              <a:rPr lang="en-US" altLang="zh-TW" b="0"/>
              <a:pPr eaLnBrk="1" hangingPunct="1"/>
              <a:t>29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116564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5BE7F7-EFEE-4F8D-ACF5-EACD3965F0A2}" type="slidenum">
              <a:rPr lang="en-US" altLang="zh-TW" b="0"/>
              <a:pPr eaLnBrk="1" hangingPunct="1"/>
              <a:t>30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4018297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5BE7F7-EFEE-4F8D-ACF5-EACD3965F0A2}" type="slidenum">
              <a:rPr lang="en-US" altLang="zh-TW" b="0"/>
              <a:pPr eaLnBrk="1" hangingPunct="1"/>
              <a:t>31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330197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5BE7F7-EFEE-4F8D-ACF5-EACD3965F0A2}" type="slidenum">
              <a:rPr lang="en-US" altLang="zh-TW" b="0"/>
              <a:pPr eaLnBrk="1" hangingPunct="1"/>
              <a:t>32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3519149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85A24FA-02DF-449D-8F1E-6761891FDE5E}" type="slidenum">
              <a:rPr lang="en-US" altLang="zh-TW" b="0"/>
              <a:pPr eaLnBrk="1" hangingPunct="1"/>
              <a:t>33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138257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85A24FA-02DF-449D-8F1E-6761891FDE5E}" type="slidenum">
              <a:rPr lang="en-US" altLang="zh-TW" b="0"/>
              <a:pPr eaLnBrk="1" hangingPunct="1"/>
              <a:t>34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47745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77E45E-5BD7-4798-B66B-8B7F7CF8A81D}" type="slidenum">
              <a:rPr lang="en-US" altLang="zh-TW" b="0"/>
              <a:pPr eaLnBrk="1" hangingPunct="1"/>
              <a:t>35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79419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BC9570-81E4-42D9-B225-1EE23F9A1EDB}" type="slidenum">
              <a:rPr lang="en-US" altLang="zh-TW" b="0"/>
              <a:pPr eaLnBrk="1" hangingPunct="1"/>
              <a:t>18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2315666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77E45E-5BD7-4798-B66B-8B7F7CF8A81D}" type="slidenum">
              <a:rPr lang="en-US" altLang="zh-TW" b="0"/>
              <a:pPr eaLnBrk="1" hangingPunct="1"/>
              <a:t>36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1466853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77E45E-5BD7-4798-B66B-8B7F7CF8A81D}" type="slidenum">
              <a:rPr lang="en-US" altLang="zh-TW" b="0"/>
              <a:pPr eaLnBrk="1" hangingPunct="1"/>
              <a:t>37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3922201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77E45E-5BD7-4798-B66B-8B7F7CF8A81D}" type="slidenum">
              <a:rPr lang="en-US" altLang="zh-TW" b="0"/>
              <a:pPr eaLnBrk="1" hangingPunct="1"/>
              <a:t>38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2654445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77E45E-5BD7-4798-B66B-8B7F7CF8A81D}" type="slidenum">
              <a:rPr lang="en-US" altLang="zh-TW" b="0"/>
              <a:pPr eaLnBrk="1" hangingPunct="1"/>
              <a:t>39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226149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77E45E-5BD7-4798-B66B-8B7F7CF8A81D}" type="slidenum">
              <a:rPr lang="en-US" altLang="zh-TW" b="0"/>
              <a:pPr eaLnBrk="1" hangingPunct="1"/>
              <a:t>40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3059307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96ED-7C44-43D0-A4B0-4746554320E6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731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96ED-7C44-43D0-A4B0-4746554320E6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6784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96ED-7C44-43D0-A4B0-4746554320E6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1570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96ED-7C44-43D0-A4B0-4746554320E6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1482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96ED-7C44-43D0-A4B0-4746554320E6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406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BC9570-81E4-42D9-B225-1EE23F9A1EDB}" type="slidenum">
              <a:rPr lang="en-US" altLang="zh-TW" b="0"/>
              <a:pPr eaLnBrk="1" hangingPunct="1"/>
              <a:t>19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54792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96ED-7C44-43D0-A4B0-4746554320E6}" type="slidenum">
              <a:rPr lang="en-US" altLang="zh-TW" smtClean="0"/>
              <a:pPr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35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BC9570-81E4-42D9-B225-1EE23F9A1EDB}" type="slidenum">
              <a:rPr lang="en-US" altLang="zh-TW" b="0"/>
              <a:pPr eaLnBrk="1" hangingPunct="1"/>
              <a:t>20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221351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BC9570-81E4-42D9-B225-1EE23F9A1EDB}" type="slidenum">
              <a:rPr lang="en-US" altLang="zh-TW" b="0"/>
              <a:pPr eaLnBrk="1" hangingPunct="1"/>
              <a:t>21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52749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BC9570-81E4-42D9-B225-1EE23F9A1EDB}" type="slidenum">
              <a:rPr lang="en-US" altLang="zh-TW" b="0"/>
              <a:pPr eaLnBrk="1" hangingPunct="1"/>
              <a:t>22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119837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BC9570-81E4-42D9-B225-1EE23F9A1EDB}" type="slidenum">
              <a:rPr lang="en-US" altLang="zh-TW" b="0"/>
              <a:pPr eaLnBrk="1" hangingPunct="1"/>
              <a:t>23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197551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BC9570-81E4-42D9-B225-1EE23F9A1EDB}" type="slidenum">
              <a:rPr lang="en-US" altLang="zh-TW" b="0"/>
              <a:pPr eaLnBrk="1" hangingPunct="1"/>
              <a:t>24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208575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6872" indent="-275720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02881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44033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985185" indent="-220576" defTabSz="95583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26338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67490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08642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49794" indent="-220576" algn="ctr" defTabSz="95583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5292AA-11BB-4233-8E77-C88D9B619FCD}" type="slidenum">
              <a:rPr lang="en-US" altLang="zh-TW" b="0"/>
              <a:pPr eaLnBrk="1" hangingPunct="1"/>
              <a:t>25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23324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9" descr="MMS PT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8" descr="ntut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4900"/>
            <a:ext cx="2195513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ISO\Desktop\論文初稿\Taipei Tech Logo-cmyk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44900"/>
            <a:ext cx="2195512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11188" y="1916113"/>
            <a:ext cx="7958137" cy="1223962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3644900"/>
            <a:ext cx="6048375" cy="1296988"/>
          </a:xfrm>
        </p:spPr>
        <p:txBody>
          <a:bodyPr/>
          <a:lstStyle>
            <a:lvl1pPr marL="0" indent="0" algn="r">
              <a:buFontTx/>
              <a:buNone/>
              <a:defRPr sz="32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dt" sz="half" idx="10"/>
          </p:nvPr>
        </p:nvSpPr>
        <p:spPr>
          <a:xfrm>
            <a:off x="900113" y="5949950"/>
            <a:ext cx="2565400" cy="331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E0BDC-8DB4-4995-B834-6F0D67326190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8" name="Rectangle 6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3D243-190A-44ED-9E6B-378E547B04B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ftr" sz="quarter" idx="12"/>
          </p:nvPr>
        </p:nvSpPr>
        <p:spPr>
          <a:xfrm>
            <a:off x="3549650" y="6453188"/>
            <a:ext cx="2967038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</p:spTree>
    <p:extLst>
      <p:ext uri="{BB962C8B-B14F-4D97-AF65-F5344CB8AC3E}">
        <p14:creationId xmlns:p14="http://schemas.microsoft.com/office/powerpoint/2010/main" val="224139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35DC7-1E38-4D28-B2AB-C7943FFCE8A1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4BB68-D0D4-4606-A4C0-86D3AF4975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79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4038" y="0"/>
            <a:ext cx="2239962" cy="62261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572250" cy="62261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6E31B-5335-4A0D-80EF-6160F2411BF5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34245-D0D8-4FAF-B217-87BD883B65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889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25" y="0"/>
            <a:ext cx="6911975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83125" y="908050"/>
            <a:ext cx="4352925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8BD35-7DBD-496C-AA2A-D5566F1347E7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DFC57-1184-4A3E-A946-C520519079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99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25" y="0"/>
            <a:ext cx="6911975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18792-7A2D-4146-A8BA-EEAE86BF9C7D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C09D3-B54B-4BAF-A9FD-435E1BFF03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584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25" y="0"/>
            <a:ext cx="6911975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856662" cy="2582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79388" y="3643313"/>
            <a:ext cx="8856662" cy="2582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8ADE-AA90-487D-845A-ABD2471AF124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67EFB-14A3-46E6-A0D3-232D766EDF1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675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F77CC-A815-4F26-A273-BAEE8837EEE4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C5583-DEDF-482A-86CC-E3D57D0F87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738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AE3C7-98DE-4EF3-AF97-AE8B707AA8AB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CD3BF-8D45-4D95-8700-D70C0FE1AA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35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31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31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2763-8751-49AC-ABFD-F3EB6F1E1CBC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CB1C5-0242-4DD1-85C4-06B5B984EA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4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2DB0A-C83F-4DA1-B3A5-A3AA86EDC8B7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8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9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6A9E9-ADED-4960-8C84-FCB485264C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3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217A3-F476-4054-B2EC-D8BB1D419B42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B02B0-EC59-4BCD-82B6-519F535C6F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91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26BC6-E529-4D13-A0E0-319A62332DB4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3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4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29DD0-037D-4519-88ED-EC738B552B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2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C28AA-E18C-4D8B-A3E4-AE831022DEF1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DADA1-19A4-4EEE-A9E0-F4A1B94FE5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298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43422-AAC7-4A80-94BE-48E31E31FF13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91106-43EA-4E4C-85B8-A895D6A0457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859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62"/>
          <p:cNvGraphicFramePr>
            <a:graphicFrameLocks noChangeAspect="1"/>
          </p:cNvGraphicFramePr>
          <p:nvPr userDrawn="1"/>
        </p:nvGraphicFramePr>
        <p:xfrm>
          <a:off x="0" y="-26988"/>
          <a:ext cx="9144000" cy="670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PhotoImpact" r:id="rId17" imgW="12673016" imgH="9295238" progId="PI3.Image">
                  <p:embed/>
                </p:oleObj>
              </mc:Choice>
              <mc:Fallback>
                <p:oleObj name="PhotoImpact" r:id="rId17" imgW="12673016" imgH="9295238" progId="PI3.Image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6988"/>
                        <a:ext cx="9144000" cy="670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2025" y="0"/>
            <a:ext cx="69119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Courier New" pitchFamily="49" charset="0"/>
                <a:ea typeface="新細明體" pitchFamily="18" charset="-120"/>
              </a:defRPr>
            </a:lvl1pPr>
          </a:lstStyle>
          <a:p>
            <a:pPr>
              <a:defRPr/>
            </a:pPr>
            <a:fld id="{5C38F78D-A8D5-482B-89D7-D05B2ACC5FD6}" type="datetime1">
              <a:rPr lang="en-US"/>
              <a:pPr>
                <a:defRPr/>
              </a:pPr>
              <a:t>9/4/2013</a:t>
            </a:fld>
            <a:endParaRPr lang="en-US" altLang="zh-TW"/>
          </a:p>
        </p:txBody>
      </p:sp>
      <p:sp>
        <p:nvSpPr>
          <p:cNvPr id="1078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453188"/>
            <a:ext cx="2967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Courier New" pitchFamily="49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1079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Courier New" panose="02070309020205020404" pitchFamily="49" charset="0"/>
              </a:defRPr>
            </a:lvl1pPr>
          </a:lstStyle>
          <a:p>
            <a:fld id="{FB901C08-1B20-43E0-889A-599E5BB88D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43" r:id="rId2"/>
    <p:sldLayoutId id="2147484644" r:id="rId3"/>
    <p:sldLayoutId id="2147484645" r:id="rId4"/>
    <p:sldLayoutId id="2147484646" r:id="rId5"/>
    <p:sldLayoutId id="214748464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5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副標題 1"/>
          <p:cNvSpPr>
            <a:spLocks noGrp="1"/>
          </p:cNvSpPr>
          <p:nvPr>
            <p:ph type="subTitle" idx="1"/>
          </p:nvPr>
        </p:nvSpPr>
        <p:spPr>
          <a:xfrm>
            <a:off x="2555875" y="2852738"/>
            <a:ext cx="6048375" cy="1296987"/>
          </a:xfrm>
        </p:spPr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ch13)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(ch14)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(ch15)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6" name="Rectangle 6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7DE4F3-C4DE-4ED1-BDBD-35DECCA0D162}" type="slidenum">
              <a:rPr lang="en-US" altLang="zh-TW">
                <a:latin typeface="Courier New" panose="02070309020205020404" pitchFamily="49" charset="0"/>
              </a:rPr>
              <a:pPr eaLnBrk="1" hangingPunct="1"/>
              <a:t>1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3077" name="Rectangle 71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5583-DEDF-482A-86CC-E3D57D0F8721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902700" cy="5318125"/>
          </a:xfrm>
        </p:spPr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套件的使用方式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(4/6)</a:t>
            </a: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55" y="1521800"/>
            <a:ext cx="2520280" cy="1738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947" y="3024620"/>
            <a:ext cx="2372643" cy="1961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055" y="3356992"/>
            <a:ext cx="3027171" cy="3482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 bwMode="auto">
          <a:xfrm>
            <a:off x="5090834" y="3815826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直線圖說文字 1 10"/>
          <p:cNvSpPr/>
          <p:nvPr/>
        </p:nvSpPr>
        <p:spPr bwMode="auto">
          <a:xfrm>
            <a:off x="7577097" y="4776990"/>
            <a:ext cx="1016322" cy="338554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93478" y="4776421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1693965" y="1772816"/>
            <a:ext cx="789803" cy="160897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" name="直線圖說文字 1 13"/>
          <p:cNvSpPr/>
          <p:nvPr/>
        </p:nvSpPr>
        <p:spPr bwMode="auto">
          <a:xfrm>
            <a:off x="3996040" y="1621425"/>
            <a:ext cx="2552482" cy="331714"/>
          </a:xfrm>
          <a:prstGeom prst="borderCallout1">
            <a:avLst>
              <a:gd name="adj1" fmla="val 70448"/>
              <a:gd name="adj2" fmla="val -59330"/>
              <a:gd name="adj3" fmla="val 51794"/>
              <a:gd name="adj4" fmla="val -4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22143" y="1594169"/>
            <a:ext cx="267055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Sample5_3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隸屬套件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pb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1620260" y="3501355"/>
            <a:ext cx="789803" cy="160897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" name="直線圖說文字 1 16"/>
          <p:cNvSpPr/>
          <p:nvPr/>
        </p:nvSpPr>
        <p:spPr bwMode="auto">
          <a:xfrm>
            <a:off x="2967197" y="3308085"/>
            <a:ext cx="1961352" cy="331714"/>
          </a:xfrm>
          <a:prstGeom prst="borderCallout1">
            <a:avLst>
              <a:gd name="adj1" fmla="val 80411"/>
              <a:gd name="adj2" fmla="val -27313"/>
              <a:gd name="adj3" fmla="val 51794"/>
              <a:gd name="adj4" fmla="val -4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909386" y="3295059"/>
            <a:ext cx="2076974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隸屬套件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1936732" y="2663446"/>
            <a:ext cx="1555148" cy="160897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" name="直線圖說文字 1 19"/>
          <p:cNvSpPr/>
          <p:nvPr/>
        </p:nvSpPr>
        <p:spPr bwMode="auto">
          <a:xfrm>
            <a:off x="3665394" y="4530759"/>
            <a:ext cx="1958230" cy="584216"/>
          </a:xfrm>
          <a:prstGeom prst="borderCallout1">
            <a:avLst>
              <a:gd name="adj1" fmla="val -110584"/>
              <a:gd name="adj2" fmla="val -59892"/>
              <a:gd name="adj3" fmla="val 10307"/>
              <a:gd name="adj4" fmla="val -4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24724" y="4519885"/>
            <a:ext cx="210212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加上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public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才能被其他套件的類別使用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1693964" y="3763041"/>
            <a:ext cx="789803" cy="160897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4053960" y="2455042"/>
            <a:ext cx="2553596" cy="331714"/>
          </a:xfrm>
          <a:prstGeom prst="borderCallout1">
            <a:avLst>
              <a:gd name="adj1" fmla="val 83732"/>
              <a:gd name="adj2" fmla="val -21273"/>
              <a:gd name="adj3" fmla="val 51794"/>
              <a:gd name="adj4" fmla="val -4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962712" y="2442016"/>
            <a:ext cx="2736091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在類別名稱前要加套件名稱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77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388" y="908050"/>
            <a:ext cx="890270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套件的使用方式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(5/6)</a:t>
            </a:r>
            <a:endParaRPr lang="en-US" altLang="zh-TW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套件還有更便利的作法，那就是可以建立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套件的階層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，只要將套件建立為階層，就能依照功能來分類各種類別，而套件的下一層套件就稱為</a:t>
            </a:r>
            <a:r>
              <a:rPr lang="zh-TW" altLang="en-US" sz="200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子套件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subpackage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363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536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E4849F-255F-4FA8-9F75-4AD406AE6EE3}" type="slidenum">
              <a:rPr lang="en-US" altLang="zh-TW">
                <a:latin typeface="Courier New" panose="02070309020205020404" pitchFamily="49" charset="0"/>
              </a:rPr>
              <a:pPr eaLnBrk="1" hangingPunct="1"/>
              <a:t>11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8" name="Picture 39" descr="13-07中外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6294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085184"/>
            <a:ext cx="2707826" cy="977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直線圖說文字 1 10"/>
          <p:cNvSpPr/>
          <p:nvPr/>
        </p:nvSpPr>
        <p:spPr bwMode="auto">
          <a:xfrm>
            <a:off x="5688012" y="5246913"/>
            <a:ext cx="1663946" cy="619572"/>
          </a:xfrm>
          <a:prstGeom prst="borderCallout1">
            <a:avLst>
              <a:gd name="adj1" fmla="val 18341"/>
              <a:gd name="adj2" fmla="val -53185"/>
              <a:gd name="adj3" fmla="val 41262"/>
              <a:gd name="adj4" fmla="val -144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29146" y="5246913"/>
            <a:ext cx="1781677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類別隸屬於套件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的子套件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sub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7123832" y="4149080"/>
            <a:ext cx="472504" cy="288032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" name="直線圖說文字 1 13"/>
          <p:cNvSpPr/>
          <p:nvPr/>
        </p:nvSpPr>
        <p:spPr bwMode="auto">
          <a:xfrm>
            <a:off x="8029401" y="4221088"/>
            <a:ext cx="765200" cy="338554"/>
          </a:xfrm>
          <a:prstGeom prst="borderCallout1">
            <a:avLst>
              <a:gd name="adj1" fmla="val 18341"/>
              <a:gd name="adj2" fmla="val -53185"/>
              <a:gd name="adj3" fmla="val 41262"/>
              <a:gd name="adj4" fmla="val -144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30292" y="4221088"/>
            <a:ext cx="96341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子套件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95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388" y="908050"/>
            <a:ext cx="890270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套件的使用方式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(6/6)</a:t>
            </a: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363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536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E4849F-255F-4FA8-9F75-4AD406AE6EE3}" type="slidenum">
              <a:rPr lang="en-US" altLang="zh-TW">
                <a:latin typeface="Courier New" panose="02070309020205020404" pitchFamily="49" charset="0"/>
              </a:rPr>
              <a:pPr eaLnBrk="1" hangingPunct="1"/>
              <a:t>12</a:t>
            </a:fld>
            <a:endParaRPr lang="en-US" altLang="zh-TW">
              <a:latin typeface="Courier New" panose="02070309020205020404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88196"/>
              </p:ext>
            </p:extLst>
          </p:nvPr>
        </p:nvGraphicFramePr>
        <p:xfrm>
          <a:off x="395536" y="1556792"/>
          <a:ext cx="8208912" cy="13930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4296"/>
                <a:gridCol w="5544616"/>
              </a:tblGrid>
              <a:tr h="478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類別、介面使用的修飾子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</a:p>
                  </a:txBody>
                  <a:tcPr/>
                </a:tc>
              </a:tr>
              <a:tr h="164584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沒有特別指定修飾子時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表示該類別或介面只能被同一套件的程式存取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public</a:t>
                      </a:r>
                      <a:r>
                        <a:rPr lang="en-US" altLang="zh-TW" sz="16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類別或介面前面加上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public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表示其他套件下的程式也可以進來存取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02400"/>
              </p:ext>
            </p:extLst>
          </p:nvPr>
        </p:nvGraphicFramePr>
        <p:xfrm>
          <a:off x="395536" y="3242738"/>
          <a:ext cx="8208912" cy="30389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4296"/>
                <a:gridCol w="5544616"/>
              </a:tblGrid>
              <a:tr h="478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成員、建構子使用的修飾子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</a:p>
                  </a:txBody>
                  <a:tcPr/>
                </a:tc>
              </a:tr>
              <a:tr h="164584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沒有特別指定修飾子時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表示該成員或建構子只能被同一個套件內的程式存取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public</a:t>
                      </a:r>
                      <a:r>
                        <a:rPr lang="en-US" altLang="zh-TW" sz="16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前面加上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public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表示任何類別都可以對它存取。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但是如果成員或建構子所屬的類別本身不是宣告為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public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的話，即使將成員和建構子宣告為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public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，還是只有同一個套件內的程式能對其存取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private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成員或建構子前面加上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private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表示只有位於同一類別的程式才能對其存取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protected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前面加上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protected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表示只有同一個套件下的類別、以及其他套件的子類別可以對它存取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387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149B40-CD94-409E-B18A-53C755469A33}" type="slidenum">
              <a:rPr lang="en-US" altLang="zh-TW">
                <a:latin typeface="Courier New" panose="02070309020205020404" pitchFamily="49" charset="0"/>
              </a:rPr>
              <a:pPr eaLnBrk="1" hangingPunct="1"/>
              <a:t>13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匯入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(1/4)</a:t>
            </a: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上一節中曾經說過，為了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要存取其它套件中的類別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，就必須在類別名稱之前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加上套件名稱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。但是，經常會用到其他套件的類別時，在每個類別之前都加上套件名稱會相當麻煩，因此，可以在程式的開頭先進行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匯入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import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的動作。</a:t>
            </a:r>
          </a:p>
          <a:p>
            <a:pPr marL="0" indent="0" algn="just" eaLnBrk="1" fontAlgn="ctr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2771800" y="4005064"/>
            <a:ext cx="3740497" cy="6466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696454" y="4005064"/>
            <a:ext cx="75347" cy="646624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流程圖: 結束點 9"/>
          <p:cNvSpPr/>
          <p:nvPr/>
        </p:nvSpPr>
        <p:spPr bwMode="auto">
          <a:xfrm>
            <a:off x="2395479" y="3837324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56846" y="379900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749730" y="416381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import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套件名稱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類別名稱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149B40-CD94-409E-B18A-53C755469A33}" type="slidenum">
              <a:rPr lang="en-US" altLang="zh-TW">
                <a:latin typeface="Courier New" panose="02070309020205020404" pitchFamily="49" charset="0"/>
              </a:rPr>
              <a:pPr eaLnBrk="1" hangingPunct="1"/>
              <a:t>14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匯入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(2/4)</a:t>
            </a:r>
          </a:p>
          <a:p>
            <a:pPr marL="0" indent="0" algn="just" eaLnBrk="1" fontAlgn="ctr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41" y="3284984"/>
            <a:ext cx="3137835" cy="3545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141" y="1436837"/>
            <a:ext cx="2353987" cy="1759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708920"/>
            <a:ext cx="2521028" cy="2165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向右箭號 13"/>
          <p:cNvSpPr/>
          <p:nvPr/>
        </p:nvSpPr>
        <p:spPr bwMode="auto">
          <a:xfrm>
            <a:off x="4971036" y="3572816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直線圖說文字 1 14"/>
          <p:cNvSpPr/>
          <p:nvPr/>
        </p:nvSpPr>
        <p:spPr bwMode="auto">
          <a:xfrm>
            <a:off x="7224133" y="4422435"/>
            <a:ext cx="1016322" cy="338554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40514" y="4421866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1547664" y="1784013"/>
            <a:ext cx="789803" cy="160897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4033456" y="1951750"/>
            <a:ext cx="2050711" cy="331714"/>
          </a:xfrm>
          <a:prstGeom prst="borderCallout1">
            <a:avLst>
              <a:gd name="adj1" fmla="val -19224"/>
              <a:gd name="adj2" fmla="val -81370"/>
              <a:gd name="adj3" fmla="val 38509"/>
              <a:gd name="adj4" fmla="val -4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938417" y="1931481"/>
            <a:ext cx="2240787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匯入套件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直線圖說文字 1 19"/>
          <p:cNvSpPr/>
          <p:nvPr/>
        </p:nvSpPr>
        <p:spPr bwMode="auto">
          <a:xfrm>
            <a:off x="3730785" y="2618716"/>
            <a:ext cx="1561296" cy="568049"/>
          </a:xfrm>
          <a:prstGeom prst="borderCallout1">
            <a:avLst>
              <a:gd name="adj1" fmla="val 15686"/>
              <a:gd name="adj2" fmla="val -52439"/>
              <a:gd name="adj3" fmla="val 38509"/>
              <a:gd name="adj4" fmla="val -4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71826" y="2601990"/>
            <a:ext cx="167921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匯入以後就不用加套件名稱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1756970" y="2601990"/>
            <a:ext cx="1158846" cy="178938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96414" y="927894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匯入</a:t>
            </a:r>
            <a:r>
              <a:rPr lang="en-US" altLang="zh-TW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(3/4)</a:t>
            </a: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zh-TW" altLang="en-US" sz="20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zh-TW" altLang="en-US" sz="20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 </a:t>
            </a:r>
            <a:r>
              <a:rPr lang="en-US" altLang="zh-TW" sz="20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 </a:t>
            </a:r>
            <a:r>
              <a:rPr lang="zh-TW" altLang="en-US" sz="20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中已經把</a:t>
            </a:r>
            <a:r>
              <a:rPr lang="zh-TW" altLang="en-US" sz="2000" b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功能相近的類別 </a:t>
            </a:r>
            <a:r>
              <a:rPr lang="en-US" altLang="zh-TW" sz="2000" b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(class) </a:t>
            </a:r>
            <a:r>
              <a:rPr lang="zh-TW" altLang="en-US" sz="2000" b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歸類到不同的套件</a:t>
            </a:r>
            <a:r>
              <a:rPr lang="zh-TW" altLang="en-US" sz="20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當中，下表是比較常用的套件。</a:t>
            </a:r>
            <a:endParaRPr lang="en-US" altLang="zh-TW" sz="2000" b="0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459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946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1663AA-9E38-4767-8796-C43A746179F9}" type="slidenum">
              <a:rPr lang="en-US" altLang="zh-TW">
                <a:latin typeface="Courier New" panose="02070309020205020404" pitchFamily="49" charset="0"/>
              </a:rPr>
              <a:pPr eaLnBrk="1" hangingPunct="1"/>
              <a:t>15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88063"/>
              </p:ext>
            </p:extLst>
          </p:nvPr>
        </p:nvGraphicFramePr>
        <p:xfrm>
          <a:off x="467544" y="2708920"/>
          <a:ext cx="8208912" cy="28256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4296"/>
                <a:gridCol w="5544616"/>
              </a:tblGrid>
              <a:tr h="478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套件名稱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套件所包含之類別其主要功能</a:t>
                      </a:r>
                    </a:p>
                  </a:txBody>
                  <a:tcPr/>
                </a:tc>
              </a:tr>
              <a:tr h="164584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java.applet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Java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Applet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相關的類別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java.awt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與視窗元件設計相關的類別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java.awt.event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與事件相關的類別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java.long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最基本的類別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java.io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I/O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相關的類別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java.net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與網路相關的類別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java.util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Utility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相關的類別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96414" y="927894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匯入</a:t>
            </a:r>
            <a:r>
              <a:rPr lang="en-US" altLang="zh-TW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(4/4)</a:t>
            </a: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如果</a:t>
            </a: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想</a:t>
            </a:r>
            <a:r>
              <a:rPr lang="zh-TW" altLang="en-US" sz="2000" b="0" kern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匯入同一個套件中的多個類別</a:t>
            </a: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時，依照其面提到的方法就必須一個一個指定，匯入的工作會變得相當麻煩。因此，我們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可以在後面加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00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*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一口氣</a:t>
            </a: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匯入同一個套件中所有的類別。</a:t>
            </a: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459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946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1663AA-9E38-4767-8796-C43A746179F9}" type="slidenum">
              <a:rPr lang="en-US" altLang="zh-TW">
                <a:latin typeface="Courier New" panose="02070309020205020404" pitchFamily="49" charset="0"/>
              </a:rPr>
              <a:pPr eaLnBrk="1" hangingPunct="1"/>
              <a:t>16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22874" y="3586956"/>
            <a:ext cx="4176985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import </a:t>
            </a: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java.io.*;</a:t>
            </a:r>
          </a:p>
          <a:p>
            <a:pPr algn="l">
              <a:defRPr/>
            </a:pPr>
            <a:endParaRPr lang="en-US" altLang="zh-TW" sz="24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import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java.awt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.*;</a:t>
            </a:r>
            <a:endParaRPr lang="en-US" altLang="zh-TW" sz="24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import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java.awt.image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.*;</a:t>
            </a:r>
          </a:p>
          <a:p>
            <a:pPr algn="l">
              <a:defRPr/>
            </a:pPr>
            <a:endParaRPr lang="en-US" altLang="zh-TW" sz="24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直線圖說文字 1 16"/>
          <p:cNvSpPr/>
          <p:nvPr/>
        </p:nvSpPr>
        <p:spPr bwMode="auto">
          <a:xfrm>
            <a:off x="4588686" y="3705603"/>
            <a:ext cx="3007651" cy="338554"/>
          </a:xfrm>
          <a:prstGeom prst="borderCallout1">
            <a:avLst>
              <a:gd name="adj1" fmla="val 39504"/>
              <a:gd name="adj2" fmla="val -27140"/>
              <a:gd name="adj3" fmla="val 52128"/>
              <a:gd name="adj4" fmla="val -91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28011" y="3698216"/>
            <a:ext cx="295232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可同時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匯入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io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套件下所有類別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直線圖說文字 1 18"/>
          <p:cNvSpPr/>
          <p:nvPr/>
        </p:nvSpPr>
        <p:spPr bwMode="auto">
          <a:xfrm>
            <a:off x="4804709" y="4461887"/>
            <a:ext cx="3943755" cy="338554"/>
          </a:xfrm>
          <a:prstGeom prst="borderCallout1">
            <a:avLst>
              <a:gd name="adj1" fmla="val 42758"/>
              <a:gd name="adj2" fmla="val -21310"/>
              <a:gd name="adj3" fmla="val 52128"/>
              <a:gd name="adj4" fmla="val -91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832370" y="4461887"/>
            <a:ext cx="3888432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但是要注意此方法不會匯入子套件的類別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3403354" y="3650574"/>
            <a:ext cx="216024" cy="235726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5242827" y="4887004"/>
            <a:ext cx="1971877" cy="338554"/>
          </a:xfrm>
          <a:prstGeom prst="borderCallout1">
            <a:avLst>
              <a:gd name="adj1" fmla="val 29741"/>
              <a:gd name="adj2" fmla="val -21310"/>
              <a:gd name="adj3" fmla="val 52128"/>
              <a:gd name="adj4" fmla="val -91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31063" y="4879617"/>
            <a:ext cx="2195404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必須另外匯入子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en-US" altLang="zh-TW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3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2502929" y="1975941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例外的基礎知識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例外與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拋出</a:t>
            </a:r>
            <a:r>
              <a:rPr lang="zh-TW" altLang="en-US" sz="2400" kern="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例</a:t>
            </a: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外</a:t>
            </a:r>
            <a:endParaRPr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輸入與輸出的基礎知識</a:t>
            </a:r>
            <a:endParaRPr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60743" y="143128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70278" y="353955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關鍵詞彙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50054" y="4050052"/>
            <a:ext cx="16923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例外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例外處理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拋出例外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子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輸入與輸出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串流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命令列引數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713092" cy="5318125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例外的基礎知識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(1/7)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程式執行的時候經常會產生各種錯誤，例如下列都是可能發生情況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：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執行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一個處理檔案的程式，但是該程式卻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找不到要處理的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檔案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在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哪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裏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執行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一個存取陣列的程式，但是您所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指定的陣列卻超出陣列元素的範圍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，但是您卻在不知情的狀況下指定資料給這個超過範圍的陣列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元素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設計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一個程式將使用者輸入的字串轉成整數，但是使用者輸入的不是整數字串，導致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轉換時發生錯誤</a:t>
            </a:r>
            <a:endParaRPr lang="en-US" altLang="zh-TW" sz="2000" dirty="0">
              <a:solidFill>
                <a:srgbClr val="FF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150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68C2DA-F575-45C3-8062-5EC31564420D}" type="slidenum">
              <a:rPr lang="en-US" altLang="zh-TW">
                <a:latin typeface="Courier New" panose="02070309020205020404" pitchFamily="49" charset="0"/>
              </a:rPr>
              <a:pPr eaLnBrk="1" hangingPunct="1"/>
              <a:t>18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1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713092" cy="5318125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例外的基礎知識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(2/7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150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68C2DA-F575-45C3-8062-5EC31564420D}" type="slidenum">
              <a:rPr lang="en-US" altLang="zh-TW">
                <a:latin typeface="Courier New" panose="02070309020205020404" pitchFamily="49" charset="0"/>
              </a:rPr>
              <a:pPr eaLnBrk="1" hangingPunct="1"/>
              <a:t>19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143454"/>
            <a:ext cx="3695241" cy="2971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369" y="2779143"/>
            <a:ext cx="4177711" cy="1844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 bwMode="auto">
          <a:xfrm>
            <a:off x="4079076" y="3412589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直線圖說文字 1 7"/>
          <p:cNvSpPr/>
          <p:nvPr/>
        </p:nvSpPr>
        <p:spPr bwMode="auto">
          <a:xfrm>
            <a:off x="7447071" y="4170857"/>
            <a:ext cx="1016322" cy="338554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63452" y="4170288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直線圖說文字 1 9"/>
          <p:cNvSpPr/>
          <p:nvPr/>
        </p:nvSpPr>
        <p:spPr bwMode="auto">
          <a:xfrm>
            <a:off x="2176281" y="1773385"/>
            <a:ext cx="2284347" cy="584206"/>
          </a:xfrm>
          <a:prstGeom prst="borderCallout1">
            <a:avLst>
              <a:gd name="adj1" fmla="val 402012"/>
              <a:gd name="adj2" fmla="val -27331"/>
              <a:gd name="adj3" fmla="val 102412"/>
              <a:gd name="adj4" fmla="val 379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92662" y="1772816"/>
            <a:ext cx="2267967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超過了陣列元素的數量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，所以會發生例外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990978" y="4339565"/>
            <a:ext cx="2835783" cy="383794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直線圖說文字 1 12"/>
          <p:cNvSpPr/>
          <p:nvPr/>
        </p:nvSpPr>
        <p:spPr bwMode="auto">
          <a:xfrm>
            <a:off x="2861573" y="5261837"/>
            <a:ext cx="1925001" cy="584206"/>
          </a:xfrm>
          <a:prstGeom prst="borderCallout1">
            <a:avLst>
              <a:gd name="adj1" fmla="val -88291"/>
              <a:gd name="adj2" fmla="val 17971"/>
              <a:gd name="adj3" fmla="val -1306"/>
              <a:gd name="adj4" fmla="val 2668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800789" y="5248993"/>
            <a:ext cx="205194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由於發生了例外，此兩行不會繼續處理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999" y="5157192"/>
            <a:ext cx="2838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2502929" y="1975941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分割檔案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套件的使用方式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匯入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60743" y="143128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70278" y="353955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關鍵詞彙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50054" y="4050052"/>
            <a:ext cx="1692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分割檔案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子套件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匯入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713092" cy="5318125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例外的基礎知識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(3/7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如果想要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更深入針對例外設計適當的處理方式，當然可以再建立相對的錯誤處理程式，這種錯誤處理程式稱為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例外處理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(exception handling)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</a:p>
          <a:p>
            <a:pPr algn="just">
              <a:lnSpc>
                <a:spcPts val="3360"/>
              </a:lnSpc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150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68C2DA-F575-45C3-8062-5EC31564420D}" type="slidenum">
              <a:rPr lang="en-US" altLang="zh-TW">
                <a:latin typeface="Courier New" panose="02070309020205020404" pitchFamily="49" charset="0"/>
              </a:rPr>
              <a:pPr eaLnBrk="1" hangingPunct="1"/>
              <a:t>20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1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16" name="矩形 15"/>
          <p:cNvSpPr/>
          <p:nvPr/>
        </p:nvSpPr>
        <p:spPr bwMode="auto">
          <a:xfrm>
            <a:off x="2585516" y="3098439"/>
            <a:ext cx="3312865" cy="27286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10171" y="3098439"/>
            <a:ext cx="75346" cy="2728686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流程圖: 結束點 17"/>
          <p:cNvSpPr/>
          <p:nvPr/>
        </p:nvSpPr>
        <p:spPr bwMode="auto">
          <a:xfrm>
            <a:off x="2209195" y="2930699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270562" y="28923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661597" y="3212976"/>
            <a:ext cx="3236784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try{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需要例外檢查的程式敘述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catch(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例外的類別 變數名稱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例外發生時要處理方式的程式敘述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4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713092" cy="5318125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例外的基礎知識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(4/7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</a:t>
            </a: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150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68C2DA-F575-45C3-8062-5EC31564420D}" type="slidenum">
              <a:rPr lang="en-US" altLang="zh-TW">
                <a:latin typeface="Courier New" panose="02070309020205020404" pitchFamily="49" charset="0"/>
              </a:rPr>
              <a:pPr eaLnBrk="1" hangingPunct="1"/>
              <a:t>21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1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844824"/>
            <a:ext cx="3602675" cy="4381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2852936"/>
            <a:ext cx="2405309" cy="2083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向右箭號 12"/>
          <p:cNvSpPr/>
          <p:nvPr/>
        </p:nvSpPr>
        <p:spPr bwMode="auto">
          <a:xfrm>
            <a:off x="4816246" y="3645024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直線圖說文字 1 13"/>
          <p:cNvSpPr/>
          <p:nvPr/>
        </p:nvSpPr>
        <p:spPr bwMode="auto">
          <a:xfrm>
            <a:off x="7414439" y="4481124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30820" y="4480556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流程圖: 程序 4"/>
          <p:cNvSpPr/>
          <p:nvPr/>
        </p:nvSpPr>
        <p:spPr bwMode="auto">
          <a:xfrm>
            <a:off x="1490586" y="2838183"/>
            <a:ext cx="2880320" cy="1800200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2725027" y="1534768"/>
            <a:ext cx="2091219" cy="679965"/>
          </a:xfrm>
          <a:prstGeom prst="borderCallout1">
            <a:avLst>
              <a:gd name="adj1" fmla="val 191394"/>
              <a:gd name="adj2" fmla="val 42141"/>
              <a:gd name="adj3" fmla="val 100502"/>
              <a:gd name="adj4" fmla="val 4825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25225" y="1566661"/>
            <a:ext cx="214979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包在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try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區塊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的敘述會被檢查是否有例外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4643562" y="5004826"/>
            <a:ext cx="2284347" cy="584206"/>
          </a:xfrm>
          <a:prstGeom prst="borderCallout1">
            <a:avLst>
              <a:gd name="adj1" fmla="val -142980"/>
              <a:gd name="adj2" fmla="val -89062"/>
              <a:gd name="adj3" fmla="val 19438"/>
              <a:gd name="adj4" fmla="val -55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659943" y="5004257"/>
            <a:ext cx="2267967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超過了陣列元素的數量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，所以會發生例外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流程圖: 程序 25"/>
          <p:cNvSpPr/>
          <p:nvPr/>
        </p:nvSpPr>
        <p:spPr bwMode="auto">
          <a:xfrm>
            <a:off x="1505779" y="4787018"/>
            <a:ext cx="2865127" cy="730214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直線圖說文字 1 26"/>
          <p:cNvSpPr/>
          <p:nvPr/>
        </p:nvSpPr>
        <p:spPr bwMode="auto">
          <a:xfrm>
            <a:off x="4664140" y="5789663"/>
            <a:ext cx="2428140" cy="584206"/>
          </a:xfrm>
          <a:prstGeom prst="borderCallout1">
            <a:avLst>
              <a:gd name="adj1" fmla="val -146752"/>
              <a:gd name="adj2" fmla="val -69098"/>
              <a:gd name="adj3" fmla="val 19438"/>
              <a:gd name="adj4" fmla="val -55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43562" y="5789094"/>
            <a:ext cx="2501847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發生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超過了陣列元素的數量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會被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ctach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區塊作處理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直線圖說文字 1 28"/>
          <p:cNvSpPr/>
          <p:nvPr/>
        </p:nvSpPr>
        <p:spPr bwMode="auto">
          <a:xfrm>
            <a:off x="688824" y="6380656"/>
            <a:ext cx="2080297" cy="325710"/>
          </a:xfrm>
          <a:prstGeom prst="borderCallout1">
            <a:avLst>
              <a:gd name="adj1" fmla="val -159322"/>
              <a:gd name="adj2" fmla="val 70929"/>
              <a:gd name="adj3" fmla="val -4689"/>
              <a:gd name="adj4" fmla="val 6269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28040" y="6367812"/>
            <a:ext cx="2219984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此行還是會繼續作處理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直線圖說文字 1 30"/>
          <p:cNvSpPr/>
          <p:nvPr/>
        </p:nvSpPr>
        <p:spPr bwMode="auto">
          <a:xfrm>
            <a:off x="5352575" y="1897936"/>
            <a:ext cx="2457259" cy="325710"/>
          </a:xfrm>
          <a:prstGeom prst="borderCallout1">
            <a:avLst>
              <a:gd name="adj1" fmla="val 709959"/>
              <a:gd name="adj2" fmla="val -51019"/>
              <a:gd name="adj3" fmla="val 103548"/>
              <a:gd name="adj4" fmla="val 261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31146" y="1885092"/>
            <a:ext cx="252056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例外所以此行不會作處理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35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641084" cy="542925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例外的基礎知識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(5/7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b="1" dirty="0">
                <a:latin typeface="Times New Roman" charset="0"/>
                <a:ea typeface="標楷體" pitchFamily="65" charset="-120"/>
                <a:cs typeface="Times New Roman" charset="0"/>
              </a:rPr>
              <a:t>例外處理基本上是依循下列的順序進行處理：</a:t>
            </a:r>
            <a:endParaRPr lang="en-US" altLang="zh-TW" sz="2000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Step1 :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try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程式區塊當中的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例外發生時，原本執行中的程式必須中斷</a:t>
            </a: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Step2 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產生的例外種類，如果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和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catch()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括號內的例外相符的話，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catch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會擷取這個例外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，然後進入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catch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程式區塊內部繼續處理</a:t>
            </a: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Step3 :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catch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程式區塊處理結束後，繼續執行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try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～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catch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以後的其他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程式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en-US" altLang="zh-TW" sz="2000" b="1" dirty="0">
                <a:latin typeface="Times New Roman" charset="0"/>
                <a:ea typeface="標楷體" pitchFamily="65" charset="-120"/>
                <a:cs typeface="Times New Roman" charset="0"/>
              </a:rPr>
              <a:t>catch</a:t>
            </a:r>
            <a:r>
              <a:rPr lang="zh-TW" altLang="en-US" sz="2000" b="1" dirty="0">
                <a:latin typeface="Times New Roman" charset="0"/>
                <a:ea typeface="標楷體" pitchFamily="65" charset="-120"/>
                <a:cs typeface="Times New Roman" charset="0"/>
              </a:rPr>
              <a:t>程式區</a:t>
            </a:r>
            <a:r>
              <a:rPr lang="zh-TW" altLang="en-US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塊</a:t>
            </a:r>
            <a:endParaRPr lang="en-US" altLang="zh-TW" sz="2000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try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程式區塊內所拋出的例外，由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catch()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接收後能夠進行適當的例外處理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。如果找不到可以對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try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程式區塊所發生的例外加以處理的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catch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程式區塊，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Java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會回到處理中方法的原來呼叫程式，去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尋找能進行處理的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catch 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區塊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150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68C2DA-F575-45C3-8062-5EC31564420D}" type="slidenum">
              <a:rPr lang="en-US" altLang="zh-TW">
                <a:latin typeface="Courier New" panose="02070309020205020404" pitchFamily="49" charset="0"/>
              </a:rPr>
              <a:pPr eaLnBrk="1" hangingPunct="1"/>
              <a:t>22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1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40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641084" cy="542925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例外的基礎知識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(6/7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        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finally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程式區塊專門用來記載與例外發生無關、但是希望最後一定會執行的程式。特別的是，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即使例外狀況完全沒有發生，仍然會執行這裏面的程式內容。</a:t>
            </a: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150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68C2DA-F575-45C3-8062-5EC31564420D}" type="slidenum">
              <a:rPr lang="en-US" altLang="zh-TW">
                <a:latin typeface="Courier New" panose="02070309020205020404" pitchFamily="49" charset="0"/>
              </a:rPr>
              <a:pPr eaLnBrk="1" hangingPunct="1"/>
              <a:t>23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1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 bwMode="auto">
          <a:xfrm>
            <a:off x="2911744" y="2810407"/>
            <a:ext cx="3066604" cy="3330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36398" y="2810406"/>
            <a:ext cx="87748" cy="3277177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流程圖: 結束點 7"/>
          <p:cNvSpPr/>
          <p:nvPr/>
        </p:nvSpPr>
        <p:spPr bwMode="auto">
          <a:xfrm>
            <a:off x="2535422" y="2642667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6789" y="26043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87824" y="2924944"/>
            <a:ext cx="2698175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try{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需要例外檢查的程式敘述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}catch(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例外的類別 變數名稱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例外發生時的處理方式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}finally{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絕對會執行的程式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8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641084" cy="542925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例外的基礎知識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(7/7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150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68C2DA-F575-45C3-8062-5EC31564420D}" type="slidenum">
              <a:rPr lang="en-US" altLang="zh-TW">
                <a:latin typeface="Courier New" panose="02070309020205020404" pitchFamily="49" charset="0"/>
              </a:rPr>
              <a:pPr eaLnBrk="1" hangingPunct="1"/>
              <a:t>24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1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585119"/>
            <a:ext cx="3600450" cy="481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702" y="2924944"/>
            <a:ext cx="2232248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向右箭號 12"/>
          <p:cNvSpPr/>
          <p:nvPr/>
        </p:nvSpPr>
        <p:spPr bwMode="auto">
          <a:xfrm>
            <a:off x="4956638" y="3644915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直線圖說文字 1 13"/>
          <p:cNvSpPr/>
          <p:nvPr/>
        </p:nvSpPr>
        <p:spPr bwMode="auto">
          <a:xfrm>
            <a:off x="7267436" y="4978273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83817" y="4977705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流程圖: 程序 16"/>
          <p:cNvSpPr/>
          <p:nvPr/>
        </p:nvSpPr>
        <p:spPr bwMode="auto">
          <a:xfrm>
            <a:off x="1371346" y="5085183"/>
            <a:ext cx="2912622" cy="705197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4627745" y="5621671"/>
            <a:ext cx="2650872" cy="587844"/>
          </a:xfrm>
          <a:prstGeom prst="borderCallout1">
            <a:avLst>
              <a:gd name="adj1" fmla="val 5601"/>
              <a:gd name="adj2" fmla="val -11981"/>
              <a:gd name="adj3" fmla="val 23046"/>
              <a:gd name="adj4" fmla="val -73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55307" y="5624740"/>
            <a:ext cx="262331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不管有沒有例外最後一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定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都會作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finally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區塊內處理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3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</a:t>
            </a:r>
            <a:r>
              <a:rPr lang="zh-TW" altLang="en-US" b="1" dirty="0">
                <a:latin typeface="Times New Roman" charset="0"/>
                <a:ea typeface="標楷體" pitchFamily="65" charset="-120"/>
                <a:cs typeface="Times New Roman" charset="0"/>
              </a:rPr>
              <a:t>和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(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1/4)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本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章所存取的「例外」，都是屬於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類別庫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當中：「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Throwable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這個類別→繼承而來的子類別→所產生的物件」，因此才會在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catch()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的括號內指定類別，緊接著再設定一個可以用來接收該物件的變數。之前的範例的例外是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由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Throwable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類別的子類別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延伸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而成的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ArrayIndexOutOfBoundsException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類別的物件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zh-TW" altLang="en-US" sz="2000" dirty="0">
              <a:solidFill>
                <a:srgbClr val="FF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76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08775B-38D9-4F50-8F14-8D62A7416E89}" type="slidenum">
              <a:rPr lang="en-US" altLang="zh-TW">
                <a:latin typeface="Courier New" panose="02070309020205020404" pitchFamily="49" charset="0"/>
              </a:rPr>
              <a:pPr eaLnBrk="1" hangingPunct="1"/>
              <a:t>25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293096"/>
            <a:ext cx="6093811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直線圖說文字 1 12"/>
          <p:cNvSpPr/>
          <p:nvPr/>
        </p:nvSpPr>
        <p:spPr bwMode="auto">
          <a:xfrm>
            <a:off x="3087646" y="3572377"/>
            <a:ext cx="1600557" cy="345547"/>
          </a:xfrm>
          <a:prstGeom prst="borderCallout1">
            <a:avLst>
              <a:gd name="adj1" fmla="val 184187"/>
              <a:gd name="adj2" fmla="val 55903"/>
              <a:gd name="adj3" fmla="val 108396"/>
              <a:gd name="adj4" fmla="val 519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59832" y="3572377"/>
            <a:ext cx="1656184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指定例外的類別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直線圖說文字 1 14"/>
          <p:cNvSpPr/>
          <p:nvPr/>
        </p:nvSpPr>
        <p:spPr bwMode="auto">
          <a:xfrm>
            <a:off x="6183990" y="3594653"/>
            <a:ext cx="1988410" cy="345547"/>
          </a:xfrm>
          <a:prstGeom prst="borderCallout1">
            <a:avLst>
              <a:gd name="adj1" fmla="val 184187"/>
              <a:gd name="adj2" fmla="val 55903"/>
              <a:gd name="adj3" fmla="val 108396"/>
              <a:gd name="adj4" fmla="val 519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56176" y="3594653"/>
            <a:ext cx="2016224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接收例外物件的變數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</a:t>
            </a:r>
            <a:r>
              <a:rPr lang="zh-TW" altLang="en-US" b="1" dirty="0">
                <a:latin typeface="Times New Roman" charset="0"/>
                <a:ea typeface="標楷體" pitchFamily="65" charset="-120"/>
                <a:cs typeface="Times New Roman" charset="0"/>
              </a:rPr>
              <a:t>和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(2/4)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</a:t>
            </a: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76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08775B-38D9-4F50-8F14-8D62A7416E89}" type="slidenum">
              <a:rPr lang="en-US" altLang="zh-TW">
                <a:latin typeface="Courier New" panose="02070309020205020404" pitchFamily="49" charset="0"/>
              </a:rPr>
              <a:pPr eaLnBrk="1" hangingPunct="1"/>
              <a:t>26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73" y="1700808"/>
            <a:ext cx="3467100" cy="496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95" y="3429000"/>
            <a:ext cx="3929117" cy="1541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向右箭號 11"/>
          <p:cNvSpPr/>
          <p:nvPr/>
        </p:nvSpPr>
        <p:spPr bwMode="auto">
          <a:xfrm>
            <a:off x="4178311" y="3992280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直線圖說文字 1 16"/>
          <p:cNvSpPr/>
          <p:nvPr/>
        </p:nvSpPr>
        <p:spPr bwMode="auto">
          <a:xfrm>
            <a:off x="7219915" y="5064910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5064342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流程圖: 程序 18"/>
          <p:cNvSpPr/>
          <p:nvPr/>
        </p:nvSpPr>
        <p:spPr bwMode="auto">
          <a:xfrm>
            <a:off x="3491880" y="4371859"/>
            <a:ext cx="144016" cy="209270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流程圖: 程序 19"/>
          <p:cNvSpPr/>
          <p:nvPr/>
        </p:nvSpPr>
        <p:spPr bwMode="auto">
          <a:xfrm>
            <a:off x="1187624" y="4842962"/>
            <a:ext cx="2592288" cy="221379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3475499" y="2930119"/>
            <a:ext cx="1229058" cy="345547"/>
          </a:xfrm>
          <a:prstGeom prst="borderCallout1">
            <a:avLst>
              <a:gd name="adj1" fmla="val 416929"/>
              <a:gd name="adj2" fmla="val 6648"/>
              <a:gd name="adj3" fmla="val 108396"/>
              <a:gd name="adj4" fmla="val 2150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491879" y="2929551"/>
            <a:ext cx="121267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接收到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</a:p>
        </p:txBody>
      </p:sp>
      <p:sp>
        <p:nvSpPr>
          <p:cNvPr id="23" name="直線圖說文字 1 22"/>
          <p:cNvSpPr/>
          <p:nvPr/>
        </p:nvSpPr>
        <p:spPr bwMode="auto">
          <a:xfrm>
            <a:off x="4126078" y="5627907"/>
            <a:ext cx="1625818" cy="345547"/>
          </a:xfrm>
          <a:prstGeom prst="borderCallout1">
            <a:avLst>
              <a:gd name="adj1" fmla="val -160142"/>
              <a:gd name="adj2" fmla="val -31299"/>
              <a:gd name="adj3" fmla="val -6381"/>
              <a:gd name="adj4" fmla="val 524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26078" y="5627907"/>
            <a:ext cx="165367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輸出例外的種類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流程圖: 程序 24"/>
          <p:cNvSpPr/>
          <p:nvPr/>
        </p:nvSpPr>
        <p:spPr bwMode="auto">
          <a:xfrm>
            <a:off x="4828280" y="4470438"/>
            <a:ext cx="3923931" cy="18269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9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</a:t>
            </a:r>
            <a:r>
              <a:rPr lang="zh-TW" altLang="en-US" b="1" dirty="0">
                <a:latin typeface="Times New Roman" charset="0"/>
                <a:ea typeface="標楷體" pitchFamily="65" charset="-120"/>
                <a:cs typeface="Times New Roman" charset="0"/>
              </a:rPr>
              <a:t>和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(3/4)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 從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Throwable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類別延伸出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Error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類別和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Exception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Error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類別是指那些造成程式無法繼續執行的錯誤，通常也是比較嚴重的錯誤，在此我們討論到的例外處理都是屬於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Exception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類別。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76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08775B-38D9-4F50-8F14-8D62A7416E89}" type="slidenum">
              <a:rPr lang="en-US" altLang="zh-TW">
                <a:latin typeface="Courier New" panose="02070309020205020404" pitchFamily="49" charset="0"/>
              </a:rPr>
              <a:pPr eaLnBrk="1" hangingPunct="1"/>
              <a:t>27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26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31146"/>
            <a:ext cx="8067675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0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</a:t>
            </a:r>
            <a:r>
              <a:rPr lang="zh-TW" altLang="en-US" b="1" dirty="0">
                <a:latin typeface="Times New Roman" charset="0"/>
                <a:ea typeface="標楷體" pitchFamily="65" charset="-120"/>
                <a:cs typeface="Times New Roman" charset="0"/>
              </a:rPr>
              <a:t>和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(4/4)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下面列出一些常發生的例外。</a:t>
            </a: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76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08775B-38D9-4F50-8F14-8D62A7416E89}" type="slidenum">
              <a:rPr lang="en-US" altLang="zh-TW">
                <a:latin typeface="Courier New" panose="02070309020205020404" pitchFamily="49" charset="0"/>
              </a:rPr>
              <a:pPr eaLnBrk="1" hangingPunct="1"/>
              <a:t>28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26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92139"/>
              </p:ext>
            </p:extLst>
          </p:nvPr>
        </p:nvGraphicFramePr>
        <p:xfrm>
          <a:off x="179388" y="2276872"/>
          <a:ext cx="8778671" cy="3648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4055"/>
                <a:gridCol w="5544616"/>
              </a:tblGrid>
              <a:tr h="478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套件名稱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套件所包含之類別其主要功能</a:t>
                      </a:r>
                    </a:p>
                  </a:txBody>
                  <a:tcPr/>
                </a:tc>
              </a:tr>
              <a:tr h="164584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ClassNotFoundException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找不到指定的類別，可以發生在使用某個類別的方法，但卻找不到該方法所屬的類別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FileNotFoundException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找不到指定的檔案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IOException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檔案、網路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的輸出、入錯誤時產生的例外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InterruptedException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當某個執行緒中斷時，而另一個執行緒試圖使用「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interrupt()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」方法來中斷已停止執行的執行緒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ArrayIndexOutOfBoundsException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陣列的索引值指定錯誤，例如：超出索引值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NullPointerException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使用物件時，該物件的參考值為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null</a:t>
                      </a: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NumberFormatException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將字串轉為文字時，產生無法轉換的錯誤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ArithmeticException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運算式產生的例外，例如：除數為</a:t>
                      </a:r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>
                <a:latin typeface="Times New Roman" charset="0"/>
                <a:ea typeface="標楷體" pitchFamily="65" charset="-120"/>
                <a:cs typeface="Times New Roman" charset="0"/>
              </a:rPr>
              <a:t>拋出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(1/4)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前面介紹了接收例外並進行處理的技巧，但其實也可以反過來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主動發生例外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，讓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自己建的類別能夠拋出例外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。主要有下面兩個步驟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宣告例外類別</a:t>
            </a:r>
            <a:r>
              <a:rPr lang="zh-TW" altLang="en-US" sz="2000" b="1" dirty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  <a:r>
              <a:rPr lang="en-US" altLang="zh-TW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  <a:r>
              <a:rPr lang="zh-TW" altLang="en-US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宣告延伸了</a:t>
            </a:r>
            <a:r>
              <a:rPr lang="en-US" altLang="zh-TW" sz="2000" dirty="0" err="1" smtClean="0">
                <a:latin typeface="Times New Roman" charset="0"/>
                <a:ea typeface="標楷體" pitchFamily="65" charset="-120"/>
                <a:cs typeface="Times New Roman" charset="0"/>
              </a:rPr>
              <a:t>Throwable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類別之子類別繼承的例外類別。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b="1" dirty="0">
                <a:latin typeface="Times New Roman" charset="0"/>
                <a:ea typeface="標楷體" pitchFamily="65" charset="-120"/>
                <a:cs typeface="Times New Roman" charset="0"/>
              </a:rPr>
              <a:t>拋</a:t>
            </a:r>
            <a:r>
              <a:rPr lang="zh-TW" altLang="en-US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出例外</a:t>
            </a:r>
            <a:r>
              <a:rPr lang="en-US" altLang="zh-TW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  <a:r>
              <a:rPr lang="zh-TW" altLang="en-US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使用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throw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敘述將例外拋出。 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072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4634C12-01F4-4546-905F-FF657C19ED25}" type="slidenum">
              <a:rPr lang="en-US" altLang="zh-TW">
                <a:latin typeface="Courier New" panose="02070309020205020404" pitchFamily="49" charset="0"/>
              </a:rPr>
              <a:pPr eaLnBrk="1" hangingPunct="1"/>
              <a:t>29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67638" y="5768866"/>
            <a:ext cx="2880320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92292" y="5768865"/>
            <a:ext cx="87748" cy="576065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流程圖: 結束點 8"/>
          <p:cNvSpPr/>
          <p:nvPr/>
        </p:nvSpPr>
        <p:spPr bwMode="auto">
          <a:xfrm>
            <a:off x="1491316" y="5601126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52683" y="55628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43718" y="5883403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throw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指向例外物件的某變數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851978" y="4723184"/>
            <a:ext cx="497375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6632" y="4723183"/>
            <a:ext cx="87748" cy="576065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流程圖: 結束點 13"/>
          <p:cNvSpPr/>
          <p:nvPr/>
        </p:nvSpPr>
        <p:spPr bwMode="auto">
          <a:xfrm>
            <a:off x="1475656" y="4555444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37023" y="45171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93607" y="4858531"/>
            <a:ext cx="50321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傳回值的型態 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名稱（引數清單）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throws 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例外類別 </a:t>
            </a:r>
          </a:p>
          <a:p>
            <a:pPr algn="l" eaLnBrk="1" fontAlgn="ctr" hangingPunct="1">
              <a:spcBef>
                <a:spcPct val="50000"/>
              </a:spcBef>
            </a:pPr>
            <a:endParaRPr lang="zh-TW" altLang="en-US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80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分割檔案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(1/4)</a:t>
            </a: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由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好幾位程式設計師共同完成一個大型程式是非常普遍的事情，有時候還會用寫好的類別來設計更大型的新程式。此時，像之前的範例那樣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將好幾個類別寫在同一個檔案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中是非常不方便的。因此，本章節會先介紹將各個類別分別寫在不同的檔案中的技巧。</a:t>
            </a:r>
          </a:p>
          <a:p>
            <a:pPr marL="0" indent="0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410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A80354-C1A3-463D-B91D-1D5F70967B69}" type="slidenum">
              <a:rPr lang="en-US" altLang="zh-TW">
                <a:latin typeface="Courier New" panose="02070309020205020404" pitchFamily="49" charset="0"/>
              </a:rPr>
              <a:pPr eaLnBrk="1" hangingPunct="1"/>
              <a:t>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7" name="Picture 59" descr="13-01中外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2" y="3325018"/>
            <a:ext cx="4608513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>
                <a:latin typeface="Times New Roman" charset="0"/>
                <a:ea typeface="標楷體" pitchFamily="65" charset="-120"/>
                <a:cs typeface="Times New Roman" charset="0"/>
              </a:rPr>
              <a:t>拋出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(2/4)</a:t>
            </a: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072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4634C12-01F4-4546-905F-FF657C19ED25}" type="slidenum">
              <a:rPr lang="en-US" altLang="zh-TW">
                <a:latin typeface="Courier New" panose="02070309020205020404" pitchFamily="49" charset="0"/>
              </a:rPr>
              <a:pPr eaLnBrk="1" hangingPunct="1"/>
              <a:t>30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72" y="1628798"/>
            <a:ext cx="4457700" cy="5038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821172"/>
            <a:ext cx="3508833" cy="653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字方塊 20"/>
          <p:cNvSpPr txBox="1"/>
          <p:nvPr/>
        </p:nvSpPr>
        <p:spPr>
          <a:xfrm>
            <a:off x="6031751" y="634571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6292186" y="4637658"/>
            <a:ext cx="1741288" cy="833266"/>
          </a:xfrm>
          <a:prstGeom prst="borderCallout1">
            <a:avLst>
              <a:gd name="adj1" fmla="val -67374"/>
              <a:gd name="adj2" fmla="val 36699"/>
              <a:gd name="adj3" fmla="val -3192"/>
              <a:gd name="adj4" fmla="val 4765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26726" y="4631517"/>
            <a:ext cx="1872208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繼承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類別的自定義例外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CarException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流程圖: 程序 23"/>
          <p:cNvSpPr/>
          <p:nvPr/>
        </p:nvSpPr>
        <p:spPr bwMode="auto">
          <a:xfrm>
            <a:off x="947060" y="3548629"/>
            <a:ext cx="3348087" cy="168403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3683318" y="2334652"/>
            <a:ext cx="1968801" cy="662300"/>
          </a:xfrm>
          <a:prstGeom prst="borderCallout1">
            <a:avLst>
              <a:gd name="adj1" fmla="val 182140"/>
              <a:gd name="adj2" fmla="val 21031"/>
              <a:gd name="adj3" fmla="val 101604"/>
              <a:gd name="adj4" fmla="val 2863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38735" y="2362160"/>
            <a:ext cx="205796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宣告此方法有可能拋出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CarException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流程圖: 程序 26"/>
          <p:cNvSpPr/>
          <p:nvPr/>
        </p:nvSpPr>
        <p:spPr bwMode="auto">
          <a:xfrm>
            <a:off x="1187624" y="4363954"/>
            <a:ext cx="648072" cy="14765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直線圖說文字 1 28"/>
          <p:cNvSpPr/>
          <p:nvPr/>
        </p:nvSpPr>
        <p:spPr bwMode="auto">
          <a:xfrm>
            <a:off x="3840568" y="4461680"/>
            <a:ext cx="1263000" cy="581314"/>
          </a:xfrm>
          <a:prstGeom prst="borderCallout1">
            <a:avLst>
              <a:gd name="adj1" fmla="val -3586"/>
              <a:gd name="adj2" fmla="val -15605"/>
              <a:gd name="adj3" fmla="val 16321"/>
              <a:gd name="adj4" fmla="val -15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72381" y="4461680"/>
            <a:ext cx="139937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小於零時被拋出例外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流程圖: 程序 30"/>
          <p:cNvSpPr/>
          <p:nvPr/>
        </p:nvSpPr>
        <p:spPr bwMode="auto">
          <a:xfrm>
            <a:off x="1025678" y="3853504"/>
            <a:ext cx="2613057" cy="65810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>
                <a:latin typeface="Times New Roman" charset="0"/>
                <a:ea typeface="標楷體" pitchFamily="65" charset="-120"/>
                <a:cs typeface="Times New Roman" charset="0"/>
              </a:rPr>
              <a:t>拋出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(3/4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072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4634C12-01F4-4546-905F-FF657C19ED25}" type="slidenum">
              <a:rPr lang="en-US" altLang="zh-TW">
                <a:latin typeface="Courier New" panose="02070309020205020404" pitchFamily="49" charset="0"/>
              </a:rPr>
              <a:pPr eaLnBrk="1" hangingPunct="1"/>
              <a:t>31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16832"/>
            <a:ext cx="3576592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293" y="2780928"/>
            <a:ext cx="2606390" cy="2606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向右箭號 8"/>
          <p:cNvSpPr/>
          <p:nvPr/>
        </p:nvSpPr>
        <p:spPr bwMode="auto">
          <a:xfrm>
            <a:off x="4844263" y="3958370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直線圖說文字 1 9"/>
          <p:cNvSpPr/>
          <p:nvPr/>
        </p:nvSpPr>
        <p:spPr bwMode="auto">
          <a:xfrm>
            <a:off x="7363931" y="4797720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80312" y="4797152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直線圖說文字 1 11"/>
          <p:cNvSpPr/>
          <p:nvPr/>
        </p:nvSpPr>
        <p:spPr bwMode="auto">
          <a:xfrm>
            <a:off x="3413516" y="3187246"/>
            <a:ext cx="1215625" cy="584207"/>
          </a:xfrm>
          <a:prstGeom prst="borderCallout1">
            <a:avLst>
              <a:gd name="adj1" fmla="val 134231"/>
              <a:gd name="adj2" fmla="val -4956"/>
              <a:gd name="adj3" fmla="val 102412"/>
              <a:gd name="adj4" fmla="val 625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78430" y="3168016"/>
            <a:ext cx="128579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呼叫此方法來拋出例外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05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>
                <a:latin typeface="Times New Roman" charset="0"/>
                <a:ea typeface="標楷體" pitchFamily="65" charset="-120"/>
                <a:cs typeface="Times New Roman" charset="0"/>
              </a:rPr>
              <a:t>拋出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例外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(4/4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zh-TW" altLang="en-US" sz="2000" b="1" dirty="0">
                <a:latin typeface="Times New Roman" charset="0"/>
                <a:ea typeface="標楷體" pitchFamily="65" charset="-120"/>
                <a:cs typeface="Times New Roman" charset="0"/>
              </a:rPr>
              <a:t>撰寫一個可能會送出例外的方法時</a:t>
            </a:r>
            <a:r>
              <a:rPr lang="zh-TW" altLang="en-US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，有兩種處理方法：</a:t>
            </a:r>
            <a:endParaRPr lang="en-US" altLang="zh-TW" sz="2000" b="1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使用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try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～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catch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，在方法內直接處理例外</a:t>
            </a: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透過</a:t>
            </a:r>
            <a:r>
              <a:rPr lang="en-US" altLang="zh-TW" sz="2000" b="1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throws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，把處理例外的工作交給原呼叫程式所在的方法</a:t>
            </a: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剛剛的範例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5-5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是使用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try~catch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的方式，現在我們改寫成用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throws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的方式。</a:t>
            </a: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072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4634C12-01F4-4546-905F-FF657C19ED25}" type="slidenum">
              <a:rPr lang="en-US" altLang="zh-TW">
                <a:latin typeface="Courier New" panose="02070309020205020404" pitchFamily="49" charset="0"/>
              </a:rPr>
              <a:pPr eaLnBrk="1" hangingPunct="1"/>
              <a:t>32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573016"/>
            <a:ext cx="398145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737" y="3933736"/>
            <a:ext cx="2543501" cy="1703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 bwMode="auto">
          <a:xfrm>
            <a:off x="4881166" y="4573851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直線圖說文字 1 15"/>
          <p:cNvSpPr/>
          <p:nvPr/>
        </p:nvSpPr>
        <p:spPr bwMode="auto">
          <a:xfrm>
            <a:off x="6942389" y="5486115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58770" y="5485547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流程圖: 程序 17"/>
          <p:cNvSpPr/>
          <p:nvPr/>
        </p:nvSpPr>
        <p:spPr bwMode="auto">
          <a:xfrm>
            <a:off x="3186881" y="4138903"/>
            <a:ext cx="1241103" cy="154193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直線圖說文字 1 18"/>
          <p:cNvSpPr/>
          <p:nvPr/>
        </p:nvSpPr>
        <p:spPr bwMode="auto">
          <a:xfrm>
            <a:off x="3255607" y="4866929"/>
            <a:ext cx="1459516" cy="561203"/>
          </a:xfrm>
          <a:prstGeom prst="borderCallout1">
            <a:avLst>
              <a:gd name="adj1" fmla="val -103270"/>
              <a:gd name="adj2" fmla="val 42597"/>
              <a:gd name="adj3" fmla="val -1229"/>
              <a:gd name="adj4" fmla="val 5245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8479" y="4843357"/>
            <a:ext cx="172244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throws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的的方式處理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1808808" y="5720534"/>
            <a:ext cx="1459516" cy="561203"/>
          </a:xfrm>
          <a:prstGeom prst="borderCallout1">
            <a:avLst>
              <a:gd name="adj1" fmla="val -103270"/>
              <a:gd name="adj2" fmla="val 42597"/>
              <a:gd name="adj3" fmla="val -1229"/>
              <a:gd name="adj4" fmla="val 5245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691680" y="5696962"/>
            <a:ext cx="172244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這裡就不用加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try~catch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0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輸入與輸出的基礎知識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(1/8)</a:t>
            </a:r>
            <a:endParaRPr lang="en-US" altLang="zh-TW" b="1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對於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各式各樣的設備有著統一的輸入方法，此種輸出輸入的功能，就稱為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串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流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(stream)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串流是指可以輸出到螢幕畫面的程式碼，或是從鍵盤輸入的程式碼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TW" sz="2000" dirty="0" err="1" smtClean="0">
                <a:latin typeface="Times New Roman" charset="0"/>
                <a:ea typeface="標楷體" pitchFamily="65" charset="-120"/>
                <a:cs typeface="Times New Roman" charset="0"/>
              </a:rPr>
              <a:t>System.out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 標準輸出串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流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System.in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 標準輸入串流</a:t>
            </a:r>
          </a:p>
          <a:p>
            <a:pPr marL="0" indent="0" algn="just"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lvl="1" algn="just">
              <a:defRPr/>
            </a:pPr>
            <a:endParaRPr lang="en-US" altLang="zh-TW" sz="20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379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7223377-0440-4A08-AD95-954DC2587374}" type="slidenum">
              <a:rPr lang="en-US" altLang="zh-TW">
                <a:latin typeface="Courier New" panose="02070309020205020404" pitchFamily="49" charset="0"/>
              </a:rPr>
              <a:pPr eaLnBrk="1" hangingPunct="1"/>
              <a:t>33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13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81128"/>
            <a:ext cx="484822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輸入與輸出的基礎知識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(2/8)</a:t>
            </a: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lvl="1" algn="just">
              <a:defRPr/>
            </a:pPr>
            <a:endParaRPr lang="en-US" altLang="zh-TW" sz="20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379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7223377-0440-4A08-AD95-954DC2587374}" type="slidenum">
              <a:rPr lang="en-US" altLang="zh-TW">
                <a:latin typeface="Courier New" panose="02070309020205020404" pitchFamily="49" charset="0"/>
              </a:rPr>
              <a:pPr eaLnBrk="1" hangingPunct="1"/>
              <a:t>34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1" y="2107625"/>
            <a:ext cx="5180774" cy="4021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340" y="2966154"/>
            <a:ext cx="2487376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 bwMode="auto">
          <a:xfrm>
            <a:off x="5722194" y="392849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直線圖說文字 1 8"/>
          <p:cNvSpPr/>
          <p:nvPr/>
        </p:nvSpPr>
        <p:spPr bwMode="auto">
          <a:xfrm>
            <a:off x="7623691" y="4823996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40072" y="4823428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直線圖說文字 1 10"/>
          <p:cNvSpPr/>
          <p:nvPr/>
        </p:nvSpPr>
        <p:spPr bwMode="auto">
          <a:xfrm>
            <a:off x="3791166" y="2944237"/>
            <a:ext cx="1580891" cy="584207"/>
          </a:xfrm>
          <a:prstGeom prst="borderCallout1">
            <a:avLst>
              <a:gd name="adj1" fmla="val 164403"/>
              <a:gd name="adj2" fmla="val 33023"/>
              <a:gd name="adj3" fmla="val 100526"/>
              <a:gd name="adj4" fmla="val 4340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32196" y="2944237"/>
            <a:ext cx="175104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指定標準輸入並建立文字串流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直線圖說文字 1 13"/>
          <p:cNvSpPr/>
          <p:nvPr/>
        </p:nvSpPr>
        <p:spPr bwMode="auto">
          <a:xfrm>
            <a:off x="3262818" y="4531041"/>
            <a:ext cx="1755972" cy="338554"/>
          </a:xfrm>
          <a:prstGeom prst="borderCallout1">
            <a:avLst>
              <a:gd name="adj1" fmla="val -125211"/>
              <a:gd name="adj2" fmla="val -6255"/>
              <a:gd name="adj3" fmla="val -351"/>
              <a:gd name="adj4" fmla="val 573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19442" y="4531041"/>
            <a:ext cx="1842723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透過緩衝區來讀入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1 15"/>
          <p:cNvSpPr/>
          <p:nvPr/>
        </p:nvSpPr>
        <p:spPr bwMode="auto">
          <a:xfrm>
            <a:off x="3131312" y="5388116"/>
            <a:ext cx="2164580" cy="338554"/>
          </a:xfrm>
          <a:prstGeom prst="borderCallout1">
            <a:avLst>
              <a:gd name="adj1" fmla="val -291170"/>
              <a:gd name="adj2" fmla="val -43409"/>
              <a:gd name="adj3" fmla="val -351"/>
              <a:gd name="adj4" fmla="val 573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08983" y="5376204"/>
            <a:ext cx="240923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從緩衝區讀取一行資料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49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252413" y="908720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輸入與輸出的基礎知識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(3/8</a:t>
            </a:r>
            <a:r>
              <a:rPr lang="en-US" altLang="zh-TW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將資料寫入到檔案</a:t>
            </a: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lvl="1" algn="just">
              <a:defRPr/>
            </a:pPr>
            <a:endParaRPr lang="en-US" altLang="zh-TW" sz="20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82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63FB37-947C-42C4-9326-FCEAEE8C8522}" type="slidenum">
              <a:rPr lang="en-US" altLang="zh-TW">
                <a:latin typeface="Courier New" panose="02070309020205020404" pitchFamily="49" charset="0"/>
              </a:rPr>
              <a:pPr eaLnBrk="1" hangingPunct="1"/>
              <a:t>35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100015"/>
            <a:ext cx="4238625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551" y="3292040"/>
            <a:ext cx="1989430" cy="1584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向右箭號 22"/>
          <p:cNvSpPr/>
          <p:nvPr/>
        </p:nvSpPr>
        <p:spPr bwMode="auto">
          <a:xfrm>
            <a:off x="5425356" y="3883833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7363931" y="4707507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380312" y="4706939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4048461" y="2216805"/>
            <a:ext cx="2418983" cy="564691"/>
          </a:xfrm>
          <a:prstGeom prst="borderCallout1">
            <a:avLst>
              <a:gd name="adj1" fmla="val 255985"/>
              <a:gd name="adj2" fmla="val -14041"/>
              <a:gd name="adj3" fmla="val 104110"/>
              <a:gd name="adj4" fmla="val 352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024120" y="2196721"/>
            <a:ext cx="244332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指定檔案名稱並建立將資料輸出到檔案文字串流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2987824" y="1592276"/>
            <a:ext cx="2232248" cy="338554"/>
          </a:xfrm>
          <a:prstGeom prst="borderCallout1">
            <a:avLst>
              <a:gd name="adj1" fmla="val 617190"/>
              <a:gd name="adj2" fmla="val -42172"/>
              <a:gd name="adj3" fmla="val 104110"/>
              <a:gd name="adj4" fmla="val 352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82285" y="1582142"/>
            <a:ext cx="244332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準備將資料輸出成一行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直線圖說文字 1 31"/>
          <p:cNvSpPr/>
          <p:nvPr/>
        </p:nvSpPr>
        <p:spPr bwMode="auto">
          <a:xfrm>
            <a:off x="4094459" y="3229228"/>
            <a:ext cx="1912889" cy="338554"/>
          </a:xfrm>
          <a:prstGeom prst="borderCallout1">
            <a:avLst>
              <a:gd name="adj1" fmla="val 161616"/>
              <a:gd name="adj2" fmla="val 11965"/>
              <a:gd name="adj3" fmla="val 107364"/>
              <a:gd name="adj4" fmla="val 1907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844546" y="3217977"/>
            <a:ext cx="244332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透過緩衝區輸出資料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直線圖說文字 1 33"/>
          <p:cNvSpPr/>
          <p:nvPr/>
        </p:nvSpPr>
        <p:spPr bwMode="auto">
          <a:xfrm>
            <a:off x="3785943" y="4385847"/>
            <a:ext cx="1855437" cy="338554"/>
          </a:xfrm>
          <a:prstGeom prst="borderCallout1">
            <a:avLst>
              <a:gd name="adj1" fmla="val -36884"/>
              <a:gd name="adj2" fmla="val -53942"/>
              <a:gd name="adj3" fmla="val 39028"/>
              <a:gd name="adj4" fmla="val -171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552974" y="4385847"/>
            <a:ext cx="2321374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一行一行輸出資料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直線圖說文字 1 35"/>
          <p:cNvSpPr/>
          <p:nvPr/>
        </p:nvSpPr>
        <p:spPr bwMode="auto">
          <a:xfrm>
            <a:off x="3917519" y="5203912"/>
            <a:ext cx="942514" cy="338554"/>
          </a:xfrm>
          <a:prstGeom prst="borderCallout1">
            <a:avLst>
              <a:gd name="adj1" fmla="val -127998"/>
              <a:gd name="adj2" fmla="val -180181"/>
              <a:gd name="adj3" fmla="val 39028"/>
              <a:gd name="adj4" fmla="val -171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13884" y="5178678"/>
            <a:ext cx="1205362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關閉檔案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直線圖說文字 1 37"/>
          <p:cNvSpPr/>
          <p:nvPr/>
        </p:nvSpPr>
        <p:spPr bwMode="auto">
          <a:xfrm>
            <a:off x="7165613" y="2027444"/>
            <a:ext cx="1565021" cy="544982"/>
          </a:xfrm>
          <a:prstGeom prst="borderCallout1">
            <a:avLst>
              <a:gd name="adj1" fmla="val 254067"/>
              <a:gd name="adj2" fmla="val 29"/>
              <a:gd name="adj3" fmla="val 99673"/>
              <a:gd name="adj4" fmla="val 1588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169572" y="1987651"/>
            <a:ext cx="160671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檔案輸出路徑在專案目錄底下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252413" y="908720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輸入與輸出的基礎知識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(4/8)</a:t>
            </a:r>
            <a:endParaRPr lang="en-US" altLang="zh-TW" b="1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從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檔案讀取資料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(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此範例的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text1.txt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要從上一個範例的輸出路徑取得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lvl="1" algn="just">
              <a:defRPr/>
            </a:pPr>
            <a:endParaRPr lang="en-US" altLang="zh-TW" sz="20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82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63FB37-947C-42C4-9326-FCEAEE8C8522}" type="slidenum">
              <a:rPr lang="en-US" altLang="zh-TW">
                <a:latin typeface="Courier New" panose="02070309020205020404" pitchFamily="49" charset="0"/>
              </a:rPr>
              <a:pPr eaLnBrk="1" hangingPunct="1"/>
              <a:t>36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096992"/>
            <a:ext cx="4829175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140968"/>
            <a:ext cx="2325378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向右箭號 29"/>
          <p:cNvSpPr/>
          <p:nvPr/>
        </p:nvSpPr>
        <p:spPr bwMode="auto">
          <a:xfrm>
            <a:off x="5652120" y="395594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直線圖說文字 1 30"/>
          <p:cNvSpPr/>
          <p:nvPr/>
        </p:nvSpPr>
        <p:spPr bwMode="auto">
          <a:xfrm>
            <a:off x="7306837" y="4701376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323218" y="4700808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直線圖說文字 1 40"/>
          <p:cNvSpPr/>
          <p:nvPr/>
        </p:nvSpPr>
        <p:spPr bwMode="auto">
          <a:xfrm>
            <a:off x="3862139" y="2290583"/>
            <a:ext cx="2504897" cy="584775"/>
          </a:xfrm>
          <a:prstGeom prst="borderCallout1">
            <a:avLst>
              <a:gd name="adj1" fmla="val 226357"/>
              <a:gd name="adj2" fmla="val 42851"/>
              <a:gd name="adj3" fmla="val 104193"/>
              <a:gd name="adj4" fmla="val 5026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834830" y="2290583"/>
            <a:ext cx="255951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指定檔案名稱並建立從檔案讀取資料的文字串流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直線圖說文字 1 42"/>
          <p:cNvSpPr/>
          <p:nvPr/>
        </p:nvSpPr>
        <p:spPr bwMode="auto">
          <a:xfrm>
            <a:off x="3320055" y="4005015"/>
            <a:ext cx="1962420" cy="338554"/>
          </a:xfrm>
          <a:prstGeom prst="borderCallout1">
            <a:avLst>
              <a:gd name="adj1" fmla="val -56749"/>
              <a:gd name="adj2" fmla="val 747"/>
              <a:gd name="adj3" fmla="val -3192"/>
              <a:gd name="adj4" fmla="val 872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75856" y="4006390"/>
            <a:ext cx="2078627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透過緩衝區讀入資料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直線圖說文字 1 44"/>
          <p:cNvSpPr/>
          <p:nvPr/>
        </p:nvSpPr>
        <p:spPr bwMode="auto">
          <a:xfrm>
            <a:off x="2798866" y="5007609"/>
            <a:ext cx="2555617" cy="338554"/>
          </a:xfrm>
          <a:prstGeom prst="borderCallout1">
            <a:avLst>
              <a:gd name="adj1" fmla="val -209692"/>
              <a:gd name="adj2" fmla="val -69"/>
              <a:gd name="adj3" fmla="val -3192"/>
              <a:gd name="adj4" fmla="val 872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722251" y="5006234"/>
            <a:ext cx="268606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緩衝區一行一行讀入資料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27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252413" y="908720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輸入與輸出的基礎知識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(5/8)</a:t>
            </a:r>
            <a:endParaRPr lang="en-US" altLang="zh-TW" b="1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使用命令列引</a:t>
            </a:r>
            <a:r>
              <a:rPr lang="zh-TW" altLang="en-US" sz="2000" kern="0" dirty="0">
                <a:latin typeface="Times New Roman" charset="0"/>
                <a:ea typeface="標楷體" pitchFamily="65" charset="-120"/>
                <a:cs typeface="Times New Roman" charset="0"/>
              </a:rPr>
              <a:t>數</a:t>
            </a:r>
            <a:endParaRPr lang="en-US" altLang="zh-TW" sz="2000" b="1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        命令</a:t>
            </a:r>
            <a:r>
              <a:rPr lang="zh-TW" altLang="en-US" sz="20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列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引數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就是</a:t>
            </a: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會直接擷取使用者在程式執行階段所輸入的資料，再傳遞給內部程式進行處理的功能。命令列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引數會傳到下列</a:t>
            </a:r>
            <a:r>
              <a:rPr lang="en-US" altLang="zh-TW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main()</a:t>
            </a: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方法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的參數中。</a:t>
            </a: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lvl="1" algn="just">
              <a:defRPr/>
            </a:pPr>
            <a:endParaRPr lang="en-US" altLang="zh-TW" sz="2000" b="1" kern="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82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63FB37-947C-42C4-9326-FCEAEE8C8522}" type="slidenum">
              <a:rPr lang="en-US" altLang="zh-TW">
                <a:latin typeface="Courier New" panose="02070309020205020404" pitchFamily="49" charset="0"/>
              </a:rPr>
              <a:pPr eaLnBrk="1" hangingPunct="1"/>
              <a:t>37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645024"/>
            <a:ext cx="5346808" cy="1618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直線圖說文字 1 16"/>
          <p:cNvSpPr/>
          <p:nvPr/>
        </p:nvSpPr>
        <p:spPr bwMode="auto">
          <a:xfrm>
            <a:off x="5779754" y="4221656"/>
            <a:ext cx="2176621" cy="345547"/>
          </a:xfrm>
          <a:prstGeom prst="borderCallout1">
            <a:avLst>
              <a:gd name="adj1" fmla="val -51742"/>
              <a:gd name="adj2" fmla="val -2401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51940" y="4230845"/>
            <a:ext cx="223224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接收使用者輸入的字串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3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252413" y="908720"/>
            <a:ext cx="8496051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輸入與輸出的基礎知識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(6/8)</a:t>
            </a:r>
            <a:endParaRPr lang="en-US" altLang="zh-TW" b="1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一般</a:t>
            </a:r>
            <a:r>
              <a:rPr lang="en-US" altLang="zh-TW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Java</a:t>
            </a: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在使用</a:t>
            </a:r>
            <a:r>
              <a:rPr lang="zh-TW" altLang="en-US" sz="20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命令提示字元</a:t>
            </a: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執行值會下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指令來執行程式，例如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sz="2000" b="0" kern="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但是我們可以在將要傳入的檔案名稱加進去，便可以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Java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的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Main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方法的參數，例如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sz="2000" b="0" kern="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 後面的</a:t>
            </a:r>
            <a:r>
              <a:rPr lang="en-US" altLang="zh-TW" sz="20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test3.txt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字串就是命令列引數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，但是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我們是使用</a:t>
            </a:r>
            <a:r>
              <a:rPr lang="en-US" altLang="zh-TW" sz="20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eclipse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的開發平台，所以無法使用此方式傳入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，在下一頁將介紹如何用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eclipse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傳入引數。</a:t>
            </a:r>
            <a:endParaRPr lang="zh-TW" altLang="en-US" sz="2000" b="0" kern="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82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63FB37-947C-42C4-9326-FCEAEE8C8522}" type="slidenum">
              <a:rPr lang="en-US" altLang="zh-TW">
                <a:latin typeface="Courier New" panose="02070309020205020404" pitchFamily="49" charset="0"/>
              </a:rPr>
              <a:pPr eaLnBrk="1" hangingPunct="1"/>
              <a:t>38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204864"/>
            <a:ext cx="3342687" cy="4320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926" y="4013916"/>
            <a:ext cx="5581023" cy="417962"/>
          </a:xfrm>
          <a:prstGeom prst="rect">
            <a:avLst/>
          </a:prstGeom>
        </p:spPr>
      </p:pic>
      <p:sp>
        <p:nvSpPr>
          <p:cNvPr id="13" name="流程圖: 程序 12"/>
          <p:cNvSpPr/>
          <p:nvPr/>
        </p:nvSpPr>
        <p:spPr bwMode="auto">
          <a:xfrm>
            <a:off x="4139952" y="2204864"/>
            <a:ext cx="1758511" cy="43204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直線圖說文字 1 13"/>
          <p:cNvSpPr/>
          <p:nvPr/>
        </p:nvSpPr>
        <p:spPr bwMode="auto">
          <a:xfrm>
            <a:off x="6202639" y="2458446"/>
            <a:ext cx="2176621" cy="345547"/>
          </a:xfrm>
          <a:prstGeom prst="borderCallout1">
            <a:avLst>
              <a:gd name="adj1" fmla="val 5646"/>
              <a:gd name="adj2" fmla="val -12524"/>
              <a:gd name="adj3" fmla="val 31879"/>
              <a:gd name="adj4" fmla="val -93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74825" y="2467635"/>
            <a:ext cx="223224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欲執行的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檔名稱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流程圖: 程序 15"/>
          <p:cNvSpPr/>
          <p:nvPr/>
        </p:nvSpPr>
        <p:spPr bwMode="auto">
          <a:xfrm>
            <a:off x="3419872" y="4013916"/>
            <a:ext cx="1800200" cy="43204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直線圖說文字 1 18"/>
          <p:cNvSpPr/>
          <p:nvPr/>
        </p:nvSpPr>
        <p:spPr bwMode="auto">
          <a:xfrm>
            <a:off x="2439574" y="3480474"/>
            <a:ext cx="2060418" cy="345547"/>
          </a:xfrm>
          <a:prstGeom prst="borderCallout1">
            <a:avLst>
              <a:gd name="adj1" fmla="val 152305"/>
              <a:gd name="adj2" fmla="val 71034"/>
              <a:gd name="adj3" fmla="val 108397"/>
              <a:gd name="adj4" fmla="val 7026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11760" y="3489663"/>
            <a:ext cx="2088232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欲執行的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檔名稱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流程圖: 程序 23"/>
          <p:cNvSpPr/>
          <p:nvPr/>
        </p:nvSpPr>
        <p:spPr bwMode="auto">
          <a:xfrm>
            <a:off x="5351653" y="4013916"/>
            <a:ext cx="1939296" cy="43204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5558632" y="3480474"/>
            <a:ext cx="1965696" cy="345547"/>
          </a:xfrm>
          <a:prstGeom prst="borderCallout1">
            <a:avLst>
              <a:gd name="adj1" fmla="val 152305"/>
              <a:gd name="adj2" fmla="val 46374"/>
              <a:gd name="adj3" fmla="val 105209"/>
              <a:gd name="adj4" fmla="val 4896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30818" y="3489663"/>
            <a:ext cx="206551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欲傳入的命令列引數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29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251518" y="869950"/>
            <a:ext cx="8496051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2800"/>
              </a:lnSpc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輸入與輸出的基礎知識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(7/8)</a:t>
            </a:r>
            <a:endParaRPr lang="en-US" altLang="zh-TW" b="1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2800"/>
              </a:lnSpc>
              <a:buNone/>
              <a:defRPr/>
            </a:pP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在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eclipse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上方的工具列點選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Run=&gt;Run Configurations</a:t>
            </a: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，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會看到下圖</a:t>
            </a:r>
            <a:r>
              <a:rPr lang="en-US" altLang="zh-TW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Run 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Configurations</a:t>
            </a: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頁面。</a:t>
            </a:r>
            <a:r>
              <a:rPr lang="en-US" altLang="zh-TW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82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63FB37-947C-42C4-9326-FCEAEE8C8522}" type="slidenum">
              <a:rPr lang="en-US" altLang="zh-TW">
                <a:latin typeface="Courier New" panose="02070309020205020404" pitchFamily="49" charset="0"/>
              </a:rPr>
              <a:pPr eaLnBrk="1" hangingPunct="1"/>
              <a:t>39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7" y="2101751"/>
            <a:ext cx="7989396" cy="4735829"/>
          </a:xfrm>
          <a:prstGeom prst="rect">
            <a:avLst/>
          </a:prstGeom>
        </p:spPr>
      </p:pic>
      <p:sp>
        <p:nvSpPr>
          <p:cNvPr id="8" name="流程圖: 程序 7"/>
          <p:cNvSpPr/>
          <p:nvPr/>
        </p:nvSpPr>
        <p:spPr bwMode="auto">
          <a:xfrm>
            <a:off x="683569" y="4725144"/>
            <a:ext cx="1008112" cy="288032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直線圖說文字 1 8"/>
          <p:cNvSpPr/>
          <p:nvPr/>
        </p:nvSpPr>
        <p:spPr bwMode="auto">
          <a:xfrm>
            <a:off x="1723864" y="5542405"/>
            <a:ext cx="1768016" cy="562456"/>
          </a:xfrm>
          <a:prstGeom prst="borderCallout1">
            <a:avLst>
              <a:gd name="adj1" fmla="val -91417"/>
              <a:gd name="adj2" fmla="val -3382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35764" y="5520086"/>
            <a:ext cx="192812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應用程式中此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檔名稱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流程圖: 程序 10"/>
          <p:cNvSpPr/>
          <p:nvPr/>
        </p:nvSpPr>
        <p:spPr bwMode="auto">
          <a:xfrm>
            <a:off x="2843808" y="3091755"/>
            <a:ext cx="648072" cy="193229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直線圖說文字 1 11"/>
          <p:cNvSpPr/>
          <p:nvPr/>
        </p:nvSpPr>
        <p:spPr bwMode="auto">
          <a:xfrm>
            <a:off x="4012028" y="2504675"/>
            <a:ext cx="920012" cy="316235"/>
          </a:xfrm>
          <a:prstGeom prst="borderCallout1">
            <a:avLst>
              <a:gd name="adj1" fmla="val 173349"/>
              <a:gd name="adj2" fmla="val -58466"/>
              <a:gd name="adj3" fmla="val 66483"/>
              <a:gd name="adj4" fmla="val -121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77263" y="2482356"/>
            <a:ext cx="1044563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選擇引數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流程圖: 程序 13"/>
          <p:cNvSpPr/>
          <p:nvPr/>
        </p:nvSpPr>
        <p:spPr bwMode="auto">
          <a:xfrm>
            <a:off x="2555776" y="3307302"/>
            <a:ext cx="5688632" cy="625753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直線圖說文字 1 14"/>
          <p:cNvSpPr/>
          <p:nvPr/>
        </p:nvSpPr>
        <p:spPr bwMode="auto">
          <a:xfrm>
            <a:off x="4318732" y="4337545"/>
            <a:ext cx="2629755" cy="562456"/>
          </a:xfrm>
          <a:prstGeom prst="borderCallout1">
            <a:avLst>
              <a:gd name="adj1" fmla="val -69531"/>
              <a:gd name="adj2" fmla="val 46267"/>
              <a:gd name="adj3" fmla="val -2072"/>
              <a:gd name="adj4" fmla="val 5114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83968" y="4315226"/>
            <a:ext cx="266452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我們就可以在程式引數欄位內輸入要傳入的引數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65" y="1831677"/>
            <a:ext cx="5090236" cy="502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 bwMode="auto">
          <a:xfrm>
            <a:off x="202389" y="869950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Tx/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分割檔案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(2/4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2800"/>
              </a:lnSpc>
              <a:buNone/>
              <a:defRPr/>
            </a:pP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如何新增一個 </a:t>
            </a:r>
            <a:r>
              <a:rPr lang="en-US" altLang="zh-TW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.Java </a:t>
            </a: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檔案</a:t>
            </a:r>
            <a:r>
              <a:rPr lang="en-US" altLang="zh-TW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?</a:t>
            </a:r>
          </a:p>
          <a:p>
            <a:pPr marL="0" indent="0">
              <a:lnSpc>
                <a:spcPts val="3360"/>
              </a:lnSpc>
              <a:buNone/>
              <a:defRPr/>
            </a:pP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512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E1F39F-749D-4F41-B64B-C6C7540115F4}" type="slidenum">
              <a:rPr lang="en-US" altLang="zh-TW">
                <a:latin typeface="Courier New" panose="02070309020205020404" pitchFamily="49" charset="0"/>
              </a:rPr>
              <a:pPr eaLnBrk="1" hangingPunct="1"/>
              <a:t>4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5130" name="矩形 10"/>
          <p:cNvSpPr>
            <a:spLocks noChangeArrowheads="1"/>
          </p:cNvSpPr>
          <p:nvPr/>
        </p:nvSpPr>
        <p:spPr bwMode="auto">
          <a:xfrm>
            <a:off x="4603702" y="3292142"/>
            <a:ext cx="1747739" cy="146717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4" name="矩形 10"/>
          <p:cNvSpPr>
            <a:spLocks noChangeArrowheads="1"/>
          </p:cNvSpPr>
          <p:nvPr/>
        </p:nvSpPr>
        <p:spPr bwMode="auto">
          <a:xfrm>
            <a:off x="1583667" y="3570561"/>
            <a:ext cx="792088" cy="144017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5" name="矩形 10"/>
          <p:cNvSpPr>
            <a:spLocks noChangeArrowheads="1"/>
          </p:cNvSpPr>
          <p:nvPr/>
        </p:nvSpPr>
        <p:spPr bwMode="auto">
          <a:xfrm>
            <a:off x="2343364" y="2551922"/>
            <a:ext cx="2304256" cy="169863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1583667" y="4344838"/>
            <a:ext cx="1680007" cy="566678"/>
          </a:xfrm>
          <a:prstGeom prst="borderCallout1">
            <a:avLst>
              <a:gd name="adj1" fmla="val -109522"/>
              <a:gd name="adj2" fmla="val 40520"/>
              <a:gd name="adj3" fmla="val -2544"/>
              <a:gd name="adj4" fmla="val 4926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535751" y="4326741"/>
            <a:ext cx="1775838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在預設的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package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點選右鍵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4187990" y="1715780"/>
            <a:ext cx="1393035" cy="315521"/>
          </a:xfrm>
          <a:prstGeom prst="borderCallout1">
            <a:avLst>
              <a:gd name="adj1" fmla="val 264084"/>
              <a:gd name="adj2" fmla="val 12840"/>
              <a:gd name="adj3" fmla="val 105697"/>
              <a:gd name="adj4" fmla="val 2790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996588" y="1698391"/>
            <a:ext cx="177583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點選新增選項</a:t>
            </a:r>
          </a:p>
        </p:txBody>
      </p:sp>
      <p:sp>
        <p:nvSpPr>
          <p:cNvPr id="27" name="直線圖說文字 1 26"/>
          <p:cNvSpPr/>
          <p:nvPr/>
        </p:nvSpPr>
        <p:spPr bwMode="auto">
          <a:xfrm>
            <a:off x="6401115" y="3887716"/>
            <a:ext cx="1915301" cy="315521"/>
          </a:xfrm>
          <a:prstGeom prst="borderCallout1">
            <a:avLst>
              <a:gd name="adj1" fmla="val -161897"/>
              <a:gd name="adj2" fmla="val -2115"/>
              <a:gd name="adj3" fmla="val -2544"/>
              <a:gd name="adj4" fmla="val 2445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269409" y="3876199"/>
            <a:ext cx="2178711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選擇新增一個 </a:t>
            </a:r>
            <a:r>
              <a:rPr lang="en-US" altLang="zh-TW" sz="1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Class</a:t>
            </a:r>
            <a:endParaRPr lang="zh-TW" altLang="en-US" sz="1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179512" y="869950"/>
            <a:ext cx="8496051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輸入與輸出的基礎知識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(8/8)</a:t>
            </a:r>
            <a:endParaRPr lang="en-US" altLang="zh-TW" b="1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</a:t>
            </a: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例外處理與輸入輸出處理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82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63FB37-947C-42C4-9326-FCEAEE8C8522}" type="slidenum">
              <a:rPr lang="en-US" altLang="zh-TW">
                <a:latin typeface="Courier New" panose="02070309020205020404" pitchFamily="49" charset="0"/>
              </a:rPr>
              <a:pPr eaLnBrk="1" hangingPunct="1"/>
              <a:t>40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503151"/>
            <a:ext cx="4648200" cy="529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479772"/>
            <a:ext cx="2349179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向右箭號 16"/>
          <p:cNvSpPr/>
          <p:nvPr/>
        </p:nvSpPr>
        <p:spPr bwMode="auto">
          <a:xfrm>
            <a:off x="5547792" y="389588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7229521" y="5459717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45902" y="5459149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流程圖: 程序 20"/>
          <p:cNvSpPr/>
          <p:nvPr/>
        </p:nvSpPr>
        <p:spPr bwMode="auto">
          <a:xfrm>
            <a:off x="1115616" y="2698267"/>
            <a:ext cx="1296144" cy="226677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3619514" y="2205432"/>
            <a:ext cx="1384533" cy="575817"/>
          </a:xfrm>
          <a:prstGeom prst="borderCallout1">
            <a:avLst>
              <a:gd name="adj1" fmla="val 104508"/>
              <a:gd name="adj2" fmla="val -86671"/>
              <a:gd name="adj3" fmla="val 52292"/>
              <a:gd name="adj4" fmla="val -79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563888" y="2196474"/>
            <a:ext cx="155185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檢查使用者輸入的字串數量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3368851" y="4857697"/>
            <a:ext cx="2527811" cy="614015"/>
          </a:xfrm>
          <a:prstGeom prst="borderCallout1">
            <a:avLst>
              <a:gd name="adj1" fmla="val -105417"/>
              <a:gd name="adj2" fmla="val 60784"/>
              <a:gd name="adj3" fmla="val -1535"/>
              <a:gd name="adj4" fmla="val 5517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339197" y="4872316"/>
            <a:ext cx="261358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從輸入的第一個字串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檔案名稱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開始建立文字串流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338" y="1145836"/>
            <a:ext cx="2486025" cy="1343025"/>
          </a:xfrm>
          <a:prstGeom prst="rect">
            <a:avLst/>
          </a:prstGeom>
        </p:spPr>
      </p:pic>
      <p:sp>
        <p:nvSpPr>
          <p:cNvPr id="26" name="直線圖說文字 1 25"/>
          <p:cNvSpPr/>
          <p:nvPr/>
        </p:nvSpPr>
        <p:spPr bwMode="auto">
          <a:xfrm>
            <a:off x="5488025" y="2295287"/>
            <a:ext cx="1762068" cy="567432"/>
          </a:xfrm>
          <a:prstGeom prst="borderCallout1">
            <a:avLst>
              <a:gd name="adj1" fmla="val -17347"/>
              <a:gd name="adj2" fmla="val 66165"/>
              <a:gd name="adj3" fmla="val -1250"/>
              <a:gd name="adj4" fmla="val 6406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389543" y="2276675"/>
            <a:ext cx="195903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本範例必須在檔案目錄下建好此檔案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6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2502929" y="1975941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執行緒的基礎知識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同步化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0743" y="143128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70278" y="353955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關鍵詞彙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50054" y="4050052"/>
            <a:ext cx="16923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run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sleep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join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Runnable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同步化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8915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3891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3319A3D-84A5-4E95-AF8F-1645525BD779}" type="slidenum">
              <a:rPr lang="en-US" altLang="zh-TW">
                <a:latin typeface="Courier New" panose="02070309020205020404" pitchFamily="49" charset="0"/>
              </a:rPr>
              <a:pPr eaLnBrk="1" hangingPunct="1"/>
              <a:t>42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緒的基礎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知識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(1/9)</a:t>
            </a: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本章之前的範例程式都是循著一條流程來進行處理的，在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中可以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同時擁有多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個處理流程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也就是說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可以同時執行程式碼中不同的部分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，這樣的一個程式處理流程就稱為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(thread)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</a:p>
          <a:p>
            <a:pPr marL="0" indent="0" algn="just" eaLnBrk="1" fontAlgn="ctr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/>
          </a:p>
        </p:txBody>
      </p:sp>
      <p:pic>
        <p:nvPicPr>
          <p:cNvPr id="7" name="Picture 9" descr="15-01中外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55950"/>
            <a:ext cx="5329238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225426" y="919956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執行緒的基礎知識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(2/9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en-US" altLang="zh-TW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啟動</a:t>
            </a: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執行緒之前，必須做好執行緒的準備工作，也就是從類別庫的</a:t>
            </a:r>
            <a:r>
              <a:rPr lang="en-US" altLang="zh-TW" sz="2000" b="0" kern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Thread</a:t>
            </a:r>
            <a:r>
              <a:rPr lang="zh-TW" altLang="en-US" sz="2000" b="0" kern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當中，延伸出一個子類別。</a:t>
            </a:r>
          </a:p>
          <a:p>
            <a:pPr marL="0" indent="0" algn="just" eaLnBrk="1" fontAlgn="ctr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939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3994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54E174-6A76-4519-A0A1-20CBA107DF23}" type="slidenum">
              <a:rPr lang="en-US" altLang="zh-TW">
                <a:latin typeface="Courier New" panose="02070309020205020404" pitchFamily="49" charset="0"/>
              </a:rPr>
              <a:pPr eaLnBrk="1" hangingPunct="1"/>
              <a:t>43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40719"/>
            <a:ext cx="3494088" cy="274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208036" y="3140968"/>
            <a:ext cx="2088232" cy="322244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" name="矩形 9"/>
          <p:cNvSpPr>
            <a:spLocks noChangeArrowheads="1"/>
          </p:cNvSpPr>
          <p:nvPr/>
        </p:nvSpPr>
        <p:spPr bwMode="auto">
          <a:xfrm>
            <a:off x="2127916" y="3861048"/>
            <a:ext cx="2344573" cy="720080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5823478" y="3371329"/>
            <a:ext cx="1705040" cy="337986"/>
          </a:xfrm>
          <a:prstGeom prst="borderCallout1">
            <a:avLst>
              <a:gd name="adj1" fmla="val -19004"/>
              <a:gd name="adj2" fmla="val -29517"/>
              <a:gd name="adj3" fmla="val 52220"/>
              <a:gd name="adj4" fmla="val 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39859" y="3370760"/>
            <a:ext cx="168865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直線圖說文字 1 19"/>
          <p:cNvSpPr/>
          <p:nvPr/>
        </p:nvSpPr>
        <p:spPr bwMode="auto">
          <a:xfrm>
            <a:off x="5014514" y="4456434"/>
            <a:ext cx="2009946" cy="801503"/>
          </a:xfrm>
          <a:prstGeom prst="borderCallout1">
            <a:avLst>
              <a:gd name="adj1" fmla="val -2510"/>
              <a:gd name="adj2" fmla="val -27325"/>
              <a:gd name="adj3" fmla="val 26104"/>
              <a:gd name="adj4" fmla="val 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983524" y="4452908"/>
            <a:ext cx="2028930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覆寫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，想要在其他執行緒執行的程式需寫在此方法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225426" y="919956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執行緒的基礎知識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(3/9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 eaLnBrk="1" fontAlgn="ctr" hangingPunct="1">
              <a:lnSpc>
                <a:spcPct val="140000"/>
              </a:lnSpc>
              <a:spcBef>
                <a:spcPct val="50000"/>
              </a:spcBef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94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54E174-6A76-4519-A0A1-20CBA107DF23}" type="slidenum">
              <a:rPr lang="en-US" altLang="zh-TW">
                <a:latin typeface="Courier New" panose="02070309020205020404" pitchFamily="49" charset="0"/>
              </a:rPr>
              <a:pPr eaLnBrk="1" hangingPunct="1"/>
              <a:t>44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531396"/>
            <a:ext cx="3876675" cy="526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671" y="1835416"/>
            <a:ext cx="1967633" cy="2261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860" y="4419340"/>
            <a:ext cx="1979253" cy="2322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向右箭號 21"/>
          <p:cNvSpPr/>
          <p:nvPr/>
        </p:nvSpPr>
        <p:spPr bwMode="auto">
          <a:xfrm>
            <a:off x="5040092" y="382548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直線圖說文字 1 22"/>
          <p:cNvSpPr/>
          <p:nvPr/>
        </p:nvSpPr>
        <p:spPr bwMode="auto">
          <a:xfrm>
            <a:off x="7915923" y="5902022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932304" y="5901454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7899542" y="3898601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915923" y="3898033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直線圖說文字 1 26"/>
          <p:cNvSpPr/>
          <p:nvPr/>
        </p:nvSpPr>
        <p:spPr bwMode="auto">
          <a:xfrm>
            <a:off x="4973656" y="824992"/>
            <a:ext cx="2241758" cy="776621"/>
          </a:xfrm>
          <a:prstGeom prst="borderCallout1">
            <a:avLst>
              <a:gd name="adj1" fmla="val 123458"/>
              <a:gd name="adj2" fmla="val 50960"/>
              <a:gd name="adj3" fmla="val 101782"/>
              <a:gd name="adj4" fmla="val 4746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932040" y="797803"/>
            <a:ext cx="2324286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由於兩個執行緒時同時在作處理，所以每次完成的順序也可能有差異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9"/>
          <p:cNvSpPr>
            <a:spLocks noChangeArrowheads="1"/>
          </p:cNvSpPr>
          <p:nvPr/>
        </p:nvSpPr>
        <p:spPr bwMode="auto">
          <a:xfrm>
            <a:off x="1084854" y="3977781"/>
            <a:ext cx="1614938" cy="266367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" name="直線圖說文字 1 29"/>
          <p:cNvSpPr/>
          <p:nvPr/>
        </p:nvSpPr>
        <p:spPr bwMode="auto">
          <a:xfrm>
            <a:off x="3064127" y="3586011"/>
            <a:ext cx="1663792" cy="337985"/>
          </a:xfrm>
          <a:prstGeom prst="borderCallout1">
            <a:avLst>
              <a:gd name="adj1" fmla="val 157013"/>
              <a:gd name="adj2" fmla="val -20909"/>
              <a:gd name="adj3" fmla="val 52220"/>
              <a:gd name="adj4" fmla="val 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080508" y="3585442"/>
            <a:ext cx="1647411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 9"/>
          <p:cNvSpPr>
            <a:spLocks noChangeArrowheads="1"/>
          </p:cNvSpPr>
          <p:nvPr/>
        </p:nvSpPr>
        <p:spPr bwMode="auto">
          <a:xfrm>
            <a:off x="1168921" y="5476335"/>
            <a:ext cx="3043039" cy="1214198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" name="直線圖說文字 1 32"/>
          <p:cNvSpPr/>
          <p:nvPr/>
        </p:nvSpPr>
        <p:spPr bwMode="auto">
          <a:xfrm>
            <a:off x="3576768" y="4447832"/>
            <a:ext cx="2009946" cy="801503"/>
          </a:xfrm>
          <a:prstGeom prst="borderCallout1">
            <a:avLst>
              <a:gd name="adj1" fmla="val 125321"/>
              <a:gd name="adj2" fmla="val 13784"/>
              <a:gd name="adj3" fmla="val 101703"/>
              <a:gd name="adj4" fmla="val 1869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545778" y="4444306"/>
            <a:ext cx="2028930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覆寫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，想要在其他執行緒執行的程式需寫在此方法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直線圖說文字 1 36"/>
          <p:cNvSpPr/>
          <p:nvPr/>
        </p:nvSpPr>
        <p:spPr bwMode="auto">
          <a:xfrm>
            <a:off x="3309864" y="2389427"/>
            <a:ext cx="1418055" cy="337985"/>
          </a:xfrm>
          <a:prstGeom prst="borderCallout1">
            <a:avLst>
              <a:gd name="adj1" fmla="val 88562"/>
              <a:gd name="adj2" fmla="val -83838"/>
              <a:gd name="adj3" fmla="val 52220"/>
              <a:gd name="adj4" fmla="val 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209040" y="2378055"/>
            <a:ext cx="161970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啟動新執行緒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230069" y="852545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Tx/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執行緒的基礎知識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(4/9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2800"/>
              </a:lnSpc>
              <a:buNone/>
              <a:defRPr/>
            </a:pP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啟動多個執行緒。</a:t>
            </a:r>
            <a:endParaRPr lang="en-US" altLang="zh-TW" sz="2000" b="0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94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54E174-6A76-4519-A0A1-20CBA107DF23}" type="slidenum">
              <a:rPr lang="en-US" altLang="zh-TW">
                <a:latin typeface="Courier New" panose="02070309020205020404" pitchFamily="49" charset="0"/>
              </a:rPr>
              <a:pPr eaLnBrk="1" hangingPunct="1"/>
              <a:t>45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698226"/>
            <a:ext cx="3528392" cy="5115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396" y="1164920"/>
            <a:ext cx="1724025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634" y="4032250"/>
            <a:ext cx="1733550" cy="254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向右箭號 34"/>
          <p:cNvSpPr/>
          <p:nvPr/>
        </p:nvSpPr>
        <p:spPr bwMode="auto">
          <a:xfrm>
            <a:off x="5076056" y="3794125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直線圖說文字 1 35"/>
          <p:cNvSpPr/>
          <p:nvPr/>
        </p:nvSpPr>
        <p:spPr bwMode="auto">
          <a:xfrm>
            <a:off x="7768639" y="5970999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785020" y="5970431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直線圖說文字 1 39"/>
          <p:cNvSpPr/>
          <p:nvPr/>
        </p:nvSpPr>
        <p:spPr bwMode="auto">
          <a:xfrm>
            <a:off x="7768639" y="2900161"/>
            <a:ext cx="1016322" cy="345547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785020" y="2899593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直線圖說文字 1 41"/>
          <p:cNvSpPr/>
          <p:nvPr/>
        </p:nvSpPr>
        <p:spPr bwMode="auto">
          <a:xfrm>
            <a:off x="3532338" y="2420888"/>
            <a:ext cx="1418055" cy="337985"/>
          </a:xfrm>
          <a:prstGeom prst="borderCallout1">
            <a:avLst>
              <a:gd name="adj1" fmla="val 88562"/>
              <a:gd name="adj2" fmla="val -83838"/>
              <a:gd name="adj3" fmla="val 52220"/>
              <a:gd name="adj4" fmla="val 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431514" y="2409516"/>
            <a:ext cx="161970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啟動新執行緒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直線圖說文字 1 43"/>
          <p:cNvSpPr/>
          <p:nvPr/>
        </p:nvSpPr>
        <p:spPr bwMode="auto">
          <a:xfrm>
            <a:off x="3532338" y="2854350"/>
            <a:ext cx="1961842" cy="337985"/>
          </a:xfrm>
          <a:prstGeom prst="borderCallout1">
            <a:avLst>
              <a:gd name="adj1" fmla="val 91822"/>
              <a:gd name="adj2" fmla="val -62667"/>
              <a:gd name="adj3" fmla="val 52220"/>
              <a:gd name="adj4" fmla="val 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74964" y="2851053"/>
            <a:ext cx="207659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在啟動一個新執行緒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5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230069" y="852545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Tx/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執行緒的基礎知識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(5/9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2800"/>
              </a:lnSpc>
              <a:buNone/>
              <a:defRPr/>
            </a:pP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暫時停止執行緒</a:t>
            </a:r>
            <a:r>
              <a:rPr lang="en-US" altLang="zh-TW" sz="2000" b="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sleep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方法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b="0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94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54E174-6A76-4519-A0A1-20CBA107DF23}" type="slidenum">
              <a:rPr lang="en-US" altLang="zh-TW">
                <a:latin typeface="Courier New" panose="02070309020205020404" pitchFamily="49" charset="0"/>
              </a:rPr>
              <a:pPr eaLnBrk="1" hangingPunct="1"/>
              <a:t>46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701841"/>
            <a:ext cx="3168352" cy="5111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682" y="2605794"/>
            <a:ext cx="2148518" cy="2695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向右箭號 20"/>
          <p:cNvSpPr/>
          <p:nvPr/>
        </p:nvSpPr>
        <p:spPr bwMode="auto">
          <a:xfrm>
            <a:off x="5076056" y="3794125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7060879" y="5632855"/>
            <a:ext cx="1016322" cy="337986"/>
          </a:xfrm>
          <a:prstGeom prst="borderCallout1">
            <a:avLst>
              <a:gd name="adj1" fmla="val -81361"/>
              <a:gd name="adj2" fmla="val 42545"/>
              <a:gd name="adj3" fmla="val 717"/>
              <a:gd name="adj4" fmla="val 5052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77260" y="5632286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直線圖說文字 1 30"/>
          <p:cNvSpPr/>
          <p:nvPr/>
        </p:nvSpPr>
        <p:spPr bwMode="auto">
          <a:xfrm>
            <a:off x="3579390" y="4685015"/>
            <a:ext cx="1640682" cy="819625"/>
          </a:xfrm>
          <a:prstGeom prst="borderCallout1">
            <a:avLst>
              <a:gd name="adj1" fmla="val 112925"/>
              <a:gd name="adj2" fmla="val -64048"/>
              <a:gd name="adj3" fmla="val 52220"/>
              <a:gd name="adj4" fmla="val 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579390" y="4673643"/>
            <a:ext cx="1619702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每當處理到這個敘述句，執行緒會暫停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毫秒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9"/>
          <p:cNvSpPr>
            <a:spLocks noChangeArrowheads="1"/>
          </p:cNvSpPr>
          <p:nvPr/>
        </p:nvSpPr>
        <p:spPr bwMode="auto">
          <a:xfrm>
            <a:off x="1866540" y="5581283"/>
            <a:ext cx="648072" cy="192345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" name="直線圖說文字 1 45"/>
          <p:cNvSpPr/>
          <p:nvPr/>
        </p:nvSpPr>
        <p:spPr bwMode="auto">
          <a:xfrm>
            <a:off x="3614646" y="6137076"/>
            <a:ext cx="1505734" cy="573403"/>
          </a:xfrm>
          <a:prstGeom prst="borderCallout1">
            <a:avLst>
              <a:gd name="adj1" fmla="val -4275"/>
              <a:gd name="adj2" fmla="val -26733"/>
              <a:gd name="adj3" fmla="val 17636"/>
              <a:gd name="adj4" fmla="val -14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555802" y="6125704"/>
            <a:ext cx="161970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可能被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sleep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方法拋出的例外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9"/>
          <p:cNvSpPr>
            <a:spLocks noChangeArrowheads="1"/>
          </p:cNvSpPr>
          <p:nvPr/>
        </p:nvSpPr>
        <p:spPr bwMode="auto">
          <a:xfrm>
            <a:off x="2068912" y="5987593"/>
            <a:ext cx="1134935" cy="183077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9" name="矩形 9"/>
          <p:cNvSpPr>
            <a:spLocks noChangeArrowheads="1"/>
          </p:cNvSpPr>
          <p:nvPr/>
        </p:nvSpPr>
        <p:spPr bwMode="auto">
          <a:xfrm>
            <a:off x="6012160" y="4293096"/>
            <a:ext cx="2065040" cy="936104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" name="直線圖說文字 1 49"/>
          <p:cNvSpPr/>
          <p:nvPr/>
        </p:nvSpPr>
        <p:spPr bwMode="auto">
          <a:xfrm>
            <a:off x="4477129" y="2682405"/>
            <a:ext cx="1383710" cy="584206"/>
          </a:xfrm>
          <a:prstGeom prst="borderCallout1">
            <a:avLst>
              <a:gd name="adj1" fmla="val 267509"/>
              <a:gd name="adj2" fmla="val 111017"/>
              <a:gd name="adj3" fmla="val 104435"/>
              <a:gd name="adj4" fmla="val 6963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443419" y="2681836"/>
            <a:ext cx="151134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此部分每隔一秒輸出一次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39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230069" y="852545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Tx/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執行緒的基礎知識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(6/9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2800"/>
              </a:lnSpc>
              <a:buNone/>
              <a:defRPr/>
            </a:pP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暫時停止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主執行緒</a:t>
            </a:r>
            <a:r>
              <a:rPr lang="en-US" altLang="zh-TW" sz="2000" b="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(main thread)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b="0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94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54E174-6A76-4519-A0A1-20CBA107DF23}" type="slidenum">
              <a:rPr lang="en-US" altLang="zh-TW">
                <a:latin typeface="Courier New" panose="02070309020205020404" pitchFamily="49" charset="0"/>
              </a:rPr>
              <a:pPr eaLnBrk="1" hangingPunct="1"/>
              <a:t>47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683588"/>
            <a:ext cx="3096344" cy="516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839" y="2579758"/>
            <a:ext cx="2254751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向右箭號 22"/>
          <p:cNvSpPr/>
          <p:nvPr/>
        </p:nvSpPr>
        <p:spPr bwMode="auto">
          <a:xfrm>
            <a:off x="4934910" y="3867408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6715859" y="5629139"/>
            <a:ext cx="1016322" cy="337986"/>
          </a:xfrm>
          <a:prstGeom prst="borderCallout1">
            <a:avLst>
              <a:gd name="adj1" fmla="val -81361"/>
              <a:gd name="adj2" fmla="val 42545"/>
              <a:gd name="adj3" fmla="val 717"/>
              <a:gd name="adj4" fmla="val 5052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32240" y="5628570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9"/>
          <p:cNvSpPr>
            <a:spLocks noChangeArrowheads="1"/>
          </p:cNvSpPr>
          <p:nvPr/>
        </p:nvSpPr>
        <p:spPr bwMode="auto">
          <a:xfrm>
            <a:off x="5954764" y="4375214"/>
            <a:ext cx="2065040" cy="936104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" name="直線圖說文字 1 26"/>
          <p:cNvSpPr/>
          <p:nvPr/>
        </p:nvSpPr>
        <p:spPr bwMode="auto">
          <a:xfrm>
            <a:off x="4716547" y="5563904"/>
            <a:ext cx="1383710" cy="584206"/>
          </a:xfrm>
          <a:prstGeom prst="borderCallout1">
            <a:avLst>
              <a:gd name="adj1" fmla="val -41760"/>
              <a:gd name="adj2" fmla="val 95890"/>
              <a:gd name="adj3" fmla="val -1169"/>
              <a:gd name="adj4" fmla="val 8476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682837" y="5563335"/>
            <a:ext cx="151134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此部分每隔一秒輸出一次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直線圖說文字 1 33"/>
          <p:cNvSpPr/>
          <p:nvPr/>
        </p:nvSpPr>
        <p:spPr bwMode="auto">
          <a:xfrm>
            <a:off x="3859151" y="1809017"/>
            <a:ext cx="1869525" cy="819625"/>
          </a:xfrm>
          <a:prstGeom prst="borderCallout1">
            <a:avLst>
              <a:gd name="adj1" fmla="val 176099"/>
              <a:gd name="adj2" fmla="val -60019"/>
              <a:gd name="adj3" fmla="val 81791"/>
              <a:gd name="adj4" fmla="val -61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859151" y="1797645"/>
            <a:ext cx="1903235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每當處理到這個敘述句，主執行緒會暫停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毫秒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1917632" y="3284983"/>
            <a:ext cx="1010777" cy="170669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" name="直線圖說文字 1 36"/>
          <p:cNvSpPr/>
          <p:nvPr/>
        </p:nvSpPr>
        <p:spPr bwMode="auto">
          <a:xfrm>
            <a:off x="3177103" y="4434356"/>
            <a:ext cx="1505734" cy="573403"/>
          </a:xfrm>
          <a:prstGeom prst="borderCallout1">
            <a:avLst>
              <a:gd name="adj1" fmla="val -96498"/>
              <a:gd name="adj2" fmla="val 339"/>
              <a:gd name="adj3" fmla="val -1577"/>
              <a:gd name="adj4" fmla="val 737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18259" y="4422984"/>
            <a:ext cx="161970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可能被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sleep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方法拋出的例外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2123728" y="3684331"/>
            <a:ext cx="1224136" cy="183077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8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230069" y="852545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Tx/>
              <a:buBlip>
                <a:blip r:embed="rId3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執行緒的基礎知識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(7/9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2800"/>
              </a:lnSpc>
              <a:buNone/>
              <a:defRPr/>
            </a:pP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等待執行緒處理完畢</a:t>
            </a:r>
            <a:r>
              <a:rPr lang="en-US" altLang="zh-TW" sz="2000" b="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join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方法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94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54E174-6A76-4519-A0A1-20CBA107DF23}" type="slidenum">
              <a:rPr lang="en-US" altLang="zh-TW">
                <a:latin typeface="Courier New" panose="02070309020205020404" pitchFamily="49" charset="0"/>
              </a:rPr>
              <a:pPr eaLnBrk="1" hangingPunct="1"/>
              <a:t>48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695500"/>
            <a:ext cx="3168352" cy="5087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3277654"/>
            <a:ext cx="2489834" cy="2253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向右箭號 20"/>
          <p:cNvSpPr/>
          <p:nvPr/>
        </p:nvSpPr>
        <p:spPr bwMode="auto">
          <a:xfrm>
            <a:off x="4782862" y="4184901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6715859" y="5663412"/>
            <a:ext cx="1016322" cy="337986"/>
          </a:xfrm>
          <a:prstGeom prst="borderCallout1">
            <a:avLst>
              <a:gd name="adj1" fmla="val -81361"/>
              <a:gd name="adj2" fmla="val 42545"/>
              <a:gd name="adj3" fmla="val -5802"/>
              <a:gd name="adj4" fmla="val 4618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732240" y="5662843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直線圖說文字 1 30"/>
          <p:cNvSpPr/>
          <p:nvPr/>
        </p:nvSpPr>
        <p:spPr bwMode="auto">
          <a:xfrm>
            <a:off x="3169809" y="2448809"/>
            <a:ext cx="2070322" cy="819625"/>
          </a:xfrm>
          <a:prstGeom prst="borderCallout1">
            <a:avLst>
              <a:gd name="adj1" fmla="val 79322"/>
              <a:gd name="adj2" fmla="val -35010"/>
              <a:gd name="adj3" fmla="val 50876"/>
              <a:gd name="adj4" fmla="val -61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69809" y="2437437"/>
            <a:ext cx="2070322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中斷現在在處理的執行緒，直到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car1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執行緒處理完才繼續執行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9"/>
          <p:cNvSpPr>
            <a:spLocks noChangeArrowheads="1"/>
          </p:cNvSpPr>
          <p:nvPr/>
        </p:nvSpPr>
        <p:spPr bwMode="auto">
          <a:xfrm>
            <a:off x="1835696" y="2996952"/>
            <a:ext cx="576064" cy="216024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" name="矩形 9"/>
          <p:cNvSpPr>
            <a:spLocks noChangeArrowheads="1"/>
          </p:cNvSpPr>
          <p:nvPr/>
        </p:nvSpPr>
        <p:spPr bwMode="auto">
          <a:xfrm>
            <a:off x="5643650" y="5068853"/>
            <a:ext cx="1952686" cy="300244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2" name="直線圖說文字 1 41"/>
          <p:cNvSpPr/>
          <p:nvPr/>
        </p:nvSpPr>
        <p:spPr bwMode="auto">
          <a:xfrm>
            <a:off x="3798897" y="5807925"/>
            <a:ext cx="2070322" cy="573403"/>
          </a:xfrm>
          <a:prstGeom prst="borderCallout1">
            <a:avLst>
              <a:gd name="adj1" fmla="val -74383"/>
              <a:gd name="adj2" fmla="val 92170"/>
              <a:gd name="adj3" fmla="val -2921"/>
              <a:gd name="adj4" fmla="val 8825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798897" y="5796553"/>
            <a:ext cx="207032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等到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car1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執行緒處理完才執行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的處理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4" name="Picture 5" descr="15-06中外框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86" y="1029877"/>
            <a:ext cx="23495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70644" y="845890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執行緒的基礎知識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(8/9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如果</a:t>
            </a: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本身已經是</a:t>
            </a:r>
            <a:r>
              <a:rPr lang="en-US" altLang="zh-TW" sz="2000" b="0" kern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Thread</a:t>
            </a:r>
            <a:r>
              <a:rPr lang="zh-TW" altLang="en-US" sz="2000" b="0" kern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類別的子類別</a:t>
            </a: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，卻又不得不同時從其他類別加以繼承的話，此時可使用類別庫當中的</a:t>
            </a:r>
            <a:r>
              <a:rPr lang="en-US" altLang="zh-TW" sz="2000" b="0" kern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Runnable</a:t>
            </a:r>
            <a:r>
              <a:rPr lang="zh-TW" altLang="en-US" sz="2000" b="0" kern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介面</a:t>
            </a:r>
            <a:r>
              <a:rPr lang="zh-TW" altLang="en-US" sz="2000" b="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，透過它還是可以正常啟動執行緒。</a:t>
            </a:r>
          </a:p>
          <a:p>
            <a:pPr marL="0" indent="0">
              <a:lnSpc>
                <a:spcPts val="2800"/>
              </a:lnSpc>
              <a:buNone/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46083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4608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6AE519-3E43-400F-AD6B-E96C07EB20BE}" type="slidenum">
              <a:rPr lang="en-US" altLang="zh-TW">
                <a:latin typeface="Courier New" panose="02070309020205020404" pitchFamily="49" charset="0"/>
              </a:rPr>
              <a:pPr eaLnBrk="1" hangingPunct="1"/>
              <a:t>49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77" y="4874944"/>
            <a:ext cx="5563142" cy="1159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63" y="3198856"/>
            <a:ext cx="3838824" cy="1219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直線圖說文字 1 14"/>
          <p:cNvSpPr/>
          <p:nvPr/>
        </p:nvSpPr>
        <p:spPr bwMode="auto">
          <a:xfrm>
            <a:off x="5704270" y="3029822"/>
            <a:ext cx="1762231" cy="344897"/>
          </a:xfrm>
          <a:prstGeom prst="borderCallout1">
            <a:avLst>
              <a:gd name="adj1" fmla="val 92414"/>
              <a:gd name="adj2" fmla="val -35010"/>
              <a:gd name="adj3" fmla="val 50876"/>
              <a:gd name="adj4" fmla="val -61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580112" y="3036165"/>
            <a:ext cx="2070322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無法延伸兩個類別</a:t>
            </a:r>
          </a:p>
        </p:txBody>
      </p:sp>
      <p:sp>
        <p:nvSpPr>
          <p:cNvPr id="17" name="矩形 9"/>
          <p:cNvSpPr>
            <a:spLocks noChangeArrowheads="1"/>
          </p:cNvSpPr>
          <p:nvPr/>
        </p:nvSpPr>
        <p:spPr bwMode="auto">
          <a:xfrm>
            <a:off x="2411760" y="3205442"/>
            <a:ext cx="2655828" cy="295565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6294771" y="4116884"/>
            <a:ext cx="2193670" cy="584775"/>
          </a:xfrm>
          <a:prstGeom prst="borderCallout1">
            <a:avLst>
              <a:gd name="adj1" fmla="val 131185"/>
              <a:gd name="adj2" fmla="val 14287"/>
              <a:gd name="adj3" fmla="val 102658"/>
              <a:gd name="adj4" fmla="val 1633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70630" y="4116884"/>
            <a:ext cx="221781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透過實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介面也可以新增執行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緒</a:t>
            </a:r>
          </a:p>
        </p:txBody>
      </p:sp>
      <p:sp>
        <p:nvSpPr>
          <p:cNvPr id="20" name="矩形 9"/>
          <p:cNvSpPr>
            <a:spLocks noChangeArrowheads="1"/>
          </p:cNvSpPr>
          <p:nvPr/>
        </p:nvSpPr>
        <p:spPr bwMode="auto">
          <a:xfrm>
            <a:off x="4120444" y="4894747"/>
            <a:ext cx="2687671" cy="295565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192419" y="944563"/>
            <a:ext cx="7681979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分割檔案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(3/4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147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614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72EFB5-A231-456C-865D-FF2BC3599A87}" type="slidenum">
              <a:rPr lang="en-US" altLang="zh-TW">
                <a:latin typeface="Courier New" panose="02070309020205020404" pitchFamily="49" charset="0"/>
              </a:rPr>
              <a:pPr eaLnBrk="1" hangingPunct="1"/>
              <a:t>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615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2" y="1606551"/>
            <a:ext cx="4211637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620" y="1596759"/>
            <a:ext cx="24288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4" name="矩形 10"/>
          <p:cNvSpPr>
            <a:spLocks noChangeArrowheads="1"/>
          </p:cNvSpPr>
          <p:nvPr/>
        </p:nvSpPr>
        <p:spPr bwMode="auto">
          <a:xfrm>
            <a:off x="1709643" y="3221038"/>
            <a:ext cx="2430309" cy="250825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5" name="矩形 14"/>
          <p:cNvSpPr>
            <a:spLocks noChangeArrowheads="1"/>
          </p:cNvSpPr>
          <p:nvPr/>
        </p:nvSpPr>
        <p:spPr bwMode="auto">
          <a:xfrm>
            <a:off x="6354762" y="4293096"/>
            <a:ext cx="1385590" cy="532905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" name="直線圖說文字 1 16"/>
          <p:cNvSpPr/>
          <p:nvPr/>
        </p:nvSpPr>
        <p:spPr bwMode="auto">
          <a:xfrm>
            <a:off x="1149133" y="4191759"/>
            <a:ext cx="2376785" cy="315521"/>
          </a:xfrm>
          <a:prstGeom prst="borderCallout1">
            <a:avLst>
              <a:gd name="adj1" fmla="val -221255"/>
              <a:gd name="adj2" fmla="val 71121"/>
              <a:gd name="adj3" fmla="val -2544"/>
              <a:gd name="adj4" fmla="val 51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15616" y="4168726"/>
            <a:ext cx="2482584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輸入</a:t>
            </a:r>
            <a:r>
              <a:rPr lang="en-US" altLang="zh-TW" sz="16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</a:t>
            </a:r>
            <a:r>
              <a:rPr lang="zh-TW" altLang="en-US" sz="16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檔欲命名的名稱</a:t>
            </a:r>
            <a:endParaRPr lang="zh-TW" altLang="en-US" sz="1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" name="直線圖說文字 1 18"/>
          <p:cNvSpPr/>
          <p:nvPr/>
        </p:nvSpPr>
        <p:spPr bwMode="auto">
          <a:xfrm>
            <a:off x="7080731" y="5337541"/>
            <a:ext cx="1603534" cy="561742"/>
          </a:xfrm>
          <a:prstGeom prst="borderCallout1">
            <a:avLst>
              <a:gd name="adj1" fmla="val -87894"/>
              <a:gd name="adj2" fmla="val 25090"/>
              <a:gd name="adj3" fmla="val -2544"/>
              <a:gd name="adj4" fmla="val 2913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47214" y="5314508"/>
            <a:ext cx="163705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檔案目錄中出現 </a:t>
            </a:r>
          </a:p>
          <a:p>
            <a:pPr>
              <a:defRPr/>
            </a:pPr>
            <a:r>
              <a:rPr lang="en-US" altLang="zh-TW" sz="16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Sample1.java</a:t>
            </a:r>
            <a:endParaRPr lang="en-US" altLang="zh-TW" sz="1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70644" y="845890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執行緒的基礎知識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(9/9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2800"/>
              </a:lnSpc>
              <a:buNone/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4608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6AE519-3E43-400F-AD6B-E96C07EB20BE}" type="slidenum">
              <a:rPr lang="en-US" altLang="zh-TW">
                <a:latin typeface="Courier New" panose="02070309020205020404" pitchFamily="49" charset="0"/>
              </a:rPr>
              <a:pPr eaLnBrk="1" hangingPunct="1"/>
              <a:t>50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58897"/>
            <a:ext cx="3528392" cy="5454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071" y="2821264"/>
            <a:ext cx="2226329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向右箭號 20"/>
          <p:cNvSpPr/>
          <p:nvPr/>
        </p:nvSpPr>
        <p:spPr bwMode="auto">
          <a:xfrm>
            <a:off x="5166981" y="371703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6694428" y="5611294"/>
            <a:ext cx="1016322" cy="337986"/>
          </a:xfrm>
          <a:prstGeom prst="borderCallout1">
            <a:avLst>
              <a:gd name="adj1" fmla="val -81361"/>
              <a:gd name="adj2" fmla="val 42545"/>
              <a:gd name="adj3" fmla="val -9062"/>
              <a:gd name="adj4" fmla="val 4835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10809" y="5610725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9"/>
          <p:cNvSpPr>
            <a:spLocks noChangeArrowheads="1"/>
          </p:cNvSpPr>
          <p:nvPr/>
        </p:nvSpPr>
        <p:spPr bwMode="auto">
          <a:xfrm>
            <a:off x="2172221" y="4086223"/>
            <a:ext cx="1391668" cy="206873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3247942" y="4490069"/>
            <a:ext cx="1736625" cy="337986"/>
          </a:xfrm>
          <a:prstGeom prst="borderCallout1">
            <a:avLst>
              <a:gd name="adj1" fmla="val -54641"/>
              <a:gd name="adj2" fmla="val 11343"/>
              <a:gd name="adj3" fmla="val -2623"/>
              <a:gd name="adj4" fmla="val 1412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72964" y="4481172"/>
            <a:ext cx="191152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4955290" y="5954153"/>
            <a:ext cx="1318467" cy="335028"/>
          </a:xfrm>
          <a:prstGeom prst="borderCallout1">
            <a:avLst>
              <a:gd name="adj1" fmla="val 56266"/>
              <a:gd name="adj2" fmla="val -16297"/>
              <a:gd name="adj3" fmla="val 52378"/>
              <a:gd name="adj4" fmla="val -52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924300" y="5950626"/>
            <a:ext cx="1349457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覆寫</a:t>
            </a:r>
            <a:r>
              <a:rPr lang="en-US" altLang="zh-TW" sz="16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16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sz="1600" b="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9"/>
          <p:cNvSpPr>
            <a:spLocks noChangeArrowheads="1"/>
          </p:cNvSpPr>
          <p:nvPr/>
        </p:nvSpPr>
        <p:spPr bwMode="auto">
          <a:xfrm>
            <a:off x="1754014" y="5523642"/>
            <a:ext cx="2962001" cy="1153380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" name="圓角矩形 30"/>
          <p:cNvSpPr/>
          <p:nvPr/>
        </p:nvSpPr>
        <p:spPr bwMode="auto">
          <a:xfrm>
            <a:off x="5778680" y="1184082"/>
            <a:ext cx="2868926" cy="1074688"/>
          </a:xfrm>
          <a:prstGeom prst="roundRect">
            <a:avLst/>
          </a:prstGeom>
          <a:solidFill>
            <a:srgbClr val="00FFFF"/>
          </a:solidFill>
          <a:ln w="31750" cap="sq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787735" y="1248019"/>
            <a:ext cx="2859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本身就是定義在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介面的方法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類別本身實作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介面，所以我們之前才能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繼承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類別父寫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</a:p>
        </p:txBody>
      </p:sp>
      <p:sp>
        <p:nvSpPr>
          <p:cNvPr id="33" name="流程圖: 結束點 32"/>
          <p:cNvSpPr/>
          <p:nvPr/>
        </p:nvSpPr>
        <p:spPr bwMode="auto">
          <a:xfrm>
            <a:off x="5443964" y="1006529"/>
            <a:ext cx="746107" cy="295781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391940" y="964426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小知識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3322920" y="1500752"/>
            <a:ext cx="2188615" cy="337986"/>
          </a:xfrm>
          <a:prstGeom prst="borderCallout1">
            <a:avLst>
              <a:gd name="adj1" fmla="val 300652"/>
              <a:gd name="adj2" fmla="val 5067"/>
              <a:gd name="adj3" fmla="val 101683"/>
              <a:gd name="adj4" fmla="val 1778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22920" y="1490595"/>
            <a:ext cx="225453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類別的物件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直線圖說文字 1 36"/>
          <p:cNvSpPr/>
          <p:nvPr/>
        </p:nvSpPr>
        <p:spPr bwMode="auto">
          <a:xfrm>
            <a:off x="3288775" y="2737840"/>
            <a:ext cx="1211218" cy="337986"/>
          </a:xfrm>
          <a:prstGeom prst="borderCallout1">
            <a:avLst>
              <a:gd name="adj1" fmla="val 17070"/>
              <a:gd name="adj2" fmla="val -58603"/>
              <a:gd name="adj3" fmla="val 52789"/>
              <a:gd name="adj4" fmla="val -222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767115" y="2729511"/>
            <a:ext cx="225453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啟動執行緒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5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227542" y="861381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同步化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(1/5)</a:t>
            </a:r>
            <a:endParaRPr lang="zh-TW" altLang="en-US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zh-TW" altLang="en-US" sz="20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我們</a:t>
            </a:r>
            <a:r>
              <a:rPr lang="zh-TW" altLang="en-US" sz="20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在處理多執行緒時也可能會發生一些預期外的</a:t>
            </a:r>
            <a:r>
              <a:rPr lang="zh-TW" altLang="en-US" sz="20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錯誤，所以有時要</a:t>
            </a:r>
            <a:r>
              <a:rPr lang="zh-TW" altLang="en-US" sz="2000" b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控制執行緒間的處理時機</a:t>
            </a:r>
            <a:r>
              <a:rPr lang="zh-TW" altLang="en-US" sz="20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，這樣的機制就叫做</a:t>
            </a:r>
            <a:r>
              <a:rPr lang="zh-TW" altLang="en-US" sz="2000" b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同步化</a:t>
            </a:r>
            <a:r>
              <a:rPr lang="en-US" altLang="zh-TW" sz="2000" b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(synchronization)</a:t>
            </a:r>
            <a:r>
              <a:rPr lang="zh-TW" altLang="en-US" sz="20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zh-TW" altLang="en-US" sz="20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9155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4915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4BBE711-39FB-4CF2-882F-50604017CE76}" type="slidenum">
              <a:rPr lang="en-US" altLang="zh-TW">
                <a:latin typeface="Courier New" panose="02070309020205020404" pitchFamily="49" charset="0"/>
              </a:rPr>
              <a:pPr eaLnBrk="1" hangingPunct="1"/>
              <a:t>51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51088"/>
            <a:ext cx="6534150" cy="439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8132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79581" y="6472025"/>
            <a:ext cx="2967038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4813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223B66-A645-4139-BA65-9DBF9465E436}" type="slidenum">
              <a:rPr lang="en-US" altLang="zh-TW">
                <a:latin typeface="Courier New" panose="02070309020205020404" pitchFamily="49" charset="0"/>
              </a:rPr>
              <a:pPr eaLnBrk="1" hangingPunct="1"/>
              <a:t>52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同步化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(2/5)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0" y="2668648"/>
            <a:ext cx="2433928" cy="2151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181" y="1737373"/>
            <a:ext cx="1969144" cy="3753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向右箭號 23"/>
          <p:cNvSpPr/>
          <p:nvPr/>
        </p:nvSpPr>
        <p:spPr bwMode="auto">
          <a:xfrm>
            <a:off x="6311607" y="3364625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7444396" y="5827318"/>
            <a:ext cx="1016322" cy="337986"/>
          </a:xfrm>
          <a:prstGeom prst="borderCallout1">
            <a:avLst>
              <a:gd name="adj1" fmla="val -81361"/>
              <a:gd name="adj2" fmla="val 42545"/>
              <a:gd name="adj3" fmla="val -9062"/>
              <a:gd name="adj4" fmla="val 4835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60777" y="5826749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9"/>
          <p:cNvSpPr>
            <a:spLocks noChangeArrowheads="1"/>
          </p:cNvSpPr>
          <p:nvPr/>
        </p:nvSpPr>
        <p:spPr bwMode="auto">
          <a:xfrm>
            <a:off x="813953" y="3453624"/>
            <a:ext cx="1821716" cy="229579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841928" y="3783892"/>
            <a:ext cx="1751933" cy="164102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" name="矩形 9"/>
          <p:cNvSpPr>
            <a:spLocks noChangeArrowheads="1"/>
          </p:cNvSpPr>
          <p:nvPr/>
        </p:nvSpPr>
        <p:spPr bwMode="auto">
          <a:xfrm>
            <a:off x="840370" y="4219775"/>
            <a:ext cx="1751933" cy="164102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8" name="直線圖說文字 1 37"/>
          <p:cNvSpPr/>
          <p:nvPr/>
        </p:nvSpPr>
        <p:spPr bwMode="auto">
          <a:xfrm>
            <a:off x="1015493" y="2033053"/>
            <a:ext cx="1410207" cy="337986"/>
          </a:xfrm>
          <a:prstGeom prst="borderCallout1">
            <a:avLst>
              <a:gd name="adj1" fmla="val 408218"/>
              <a:gd name="adj2" fmla="val 28938"/>
              <a:gd name="adj3" fmla="val 108202"/>
              <a:gd name="adj4" fmla="val 4073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85794" y="2033053"/>
            <a:ext cx="1706992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建立公司物件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直線圖說文字 1 39"/>
          <p:cNvSpPr/>
          <p:nvPr/>
        </p:nvSpPr>
        <p:spPr bwMode="auto">
          <a:xfrm>
            <a:off x="57909" y="5162847"/>
            <a:ext cx="1410207" cy="337986"/>
          </a:xfrm>
          <a:prstGeom prst="borderCallout1">
            <a:avLst>
              <a:gd name="adj1" fmla="val -364299"/>
              <a:gd name="adj2" fmla="val 58625"/>
              <a:gd name="adj3" fmla="val -2623"/>
              <a:gd name="adj4" fmla="val 3448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-71790" y="5162847"/>
            <a:ext cx="1706992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建立駕駛物件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直線圖說文字 1 41"/>
          <p:cNvSpPr/>
          <p:nvPr/>
        </p:nvSpPr>
        <p:spPr bwMode="auto">
          <a:xfrm>
            <a:off x="1674269" y="5658040"/>
            <a:ext cx="1486204" cy="337986"/>
          </a:xfrm>
          <a:prstGeom prst="borderCallout1">
            <a:avLst>
              <a:gd name="adj1" fmla="val -370818"/>
              <a:gd name="adj2" fmla="val 18001"/>
              <a:gd name="adj3" fmla="val 636"/>
              <a:gd name="adj4" fmla="val 3292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572204" y="5657472"/>
            <a:ext cx="1706992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建立駕駛物件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822" y="1737373"/>
            <a:ext cx="3355385" cy="3665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直線圖說文字 1 46"/>
          <p:cNvSpPr/>
          <p:nvPr/>
        </p:nvSpPr>
        <p:spPr bwMode="auto">
          <a:xfrm>
            <a:off x="4723325" y="1568381"/>
            <a:ext cx="2051324" cy="337986"/>
          </a:xfrm>
          <a:prstGeom prst="borderCallout1">
            <a:avLst>
              <a:gd name="adj1" fmla="val 167010"/>
              <a:gd name="adj2" fmla="val 37531"/>
              <a:gd name="adj3" fmla="val 108202"/>
              <a:gd name="adj4" fmla="val 4073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621718" y="1558984"/>
            <a:ext cx="225453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匯入金額的處理過程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9"/>
          <p:cNvSpPr>
            <a:spLocks noChangeArrowheads="1"/>
          </p:cNvSpPr>
          <p:nvPr/>
        </p:nvSpPr>
        <p:spPr bwMode="auto">
          <a:xfrm>
            <a:off x="3197965" y="2152217"/>
            <a:ext cx="2860238" cy="1024531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" name="矩形 9"/>
          <p:cNvSpPr>
            <a:spLocks noChangeArrowheads="1"/>
          </p:cNvSpPr>
          <p:nvPr/>
        </p:nvSpPr>
        <p:spPr bwMode="auto">
          <a:xfrm>
            <a:off x="3427181" y="4791371"/>
            <a:ext cx="936104" cy="148148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" name="直線圖說文字 1 50"/>
          <p:cNvSpPr/>
          <p:nvPr/>
        </p:nvSpPr>
        <p:spPr bwMode="auto">
          <a:xfrm>
            <a:off x="3832049" y="5209420"/>
            <a:ext cx="1416314" cy="337986"/>
          </a:xfrm>
          <a:prstGeom prst="borderCallout1">
            <a:avLst>
              <a:gd name="adj1" fmla="val -74198"/>
              <a:gd name="adj2" fmla="val 24307"/>
              <a:gd name="adj3" fmla="val -5883"/>
              <a:gd name="adj4" fmla="val 259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730442" y="5200023"/>
            <a:ext cx="1589929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進行匯入金額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直線圖說文字 1 52"/>
          <p:cNvSpPr/>
          <p:nvPr/>
        </p:nvSpPr>
        <p:spPr bwMode="auto">
          <a:xfrm>
            <a:off x="4717281" y="3470620"/>
            <a:ext cx="1381443" cy="1058022"/>
          </a:xfrm>
          <a:prstGeom prst="borderCallout1">
            <a:avLst>
              <a:gd name="adj1" fmla="val -26157"/>
              <a:gd name="adj2" fmla="val 42723"/>
              <a:gd name="adj3" fmla="val -2488"/>
              <a:gd name="adj4" fmla="val 4887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659176" y="3464215"/>
            <a:ext cx="1539906" cy="1077218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由於兩名駕駛同時使用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才導致的這種錯誤的結果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227542" y="861381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同步化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(3/5)</a:t>
            </a:r>
            <a:endParaRPr lang="zh-TW" altLang="en-US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FontTx/>
              <a:buNone/>
              <a:defRPr/>
            </a:pP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為了避免上個範例多個執行緒同時呼叫導致錯誤的結果，我們可以使用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synchronized</a:t>
            </a:r>
            <a:r>
              <a:rPr lang="zh-TW" altLang="en-US" sz="200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修</a:t>
            </a:r>
            <a:r>
              <a:rPr lang="zh-TW" altLang="en-US" sz="2000" kern="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飾</a:t>
            </a:r>
            <a:r>
              <a:rPr lang="zh-TW" altLang="en-US" sz="200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子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，當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某個執行緒正在使用加了此修飾子的方法，其他執行緒就必須等它做完才能呼叫</a:t>
            </a:r>
            <a:r>
              <a:rPr lang="zh-TW" altLang="en-US" sz="2000" b="0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9155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4915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4BBE711-39FB-4CF2-882F-50604017CE76}" type="slidenum">
              <a:rPr lang="en-US" altLang="zh-TW">
                <a:latin typeface="Courier New" panose="02070309020205020404" pitchFamily="49" charset="0"/>
              </a:rPr>
              <a:pPr eaLnBrk="1" hangingPunct="1"/>
              <a:t>53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35" y="3520443"/>
            <a:ext cx="5172053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2843808" y="3520443"/>
            <a:ext cx="1944216" cy="412613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" name="直線圖說文字 1 9"/>
          <p:cNvSpPr/>
          <p:nvPr/>
        </p:nvSpPr>
        <p:spPr bwMode="auto">
          <a:xfrm>
            <a:off x="4120887" y="4352889"/>
            <a:ext cx="2049725" cy="552367"/>
          </a:xfrm>
          <a:prstGeom prst="borderCallout1">
            <a:avLst>
              <a:gd name="adj1" fmla="val -74527"/>
              <a:gd name="adj2" fmla="val 16269"/>
              <a:gd name="adj3" fmla="val -5420"/>
              <a:gd name="adj4" fmla="val 2812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06355" y="4320481"/>
            <a:ext cx="208364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加上此修飾子避免多執行緒造成的錯誤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270140" y="861381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同步化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(4/5)</a:t>
            </a:r>
            <a:endParaRPr lang="zh-TW" altLang="en-US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2" y="1340768"/>
            <a:ext cx="7191375" cy="5276850"/>
          </a:xfrm>
          <a:prstGeom prst="rect">
            <a:avLst/>
          </a:prstGeom>
        </p:spPr>
      </p:pic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915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4BBE711-39FB-4CF2-882F-50604017CE76}" type="slidenum">
              <a:rPr lang="en-US" altLang="zh-TW">
                <a:latin typeface="Courier New" panose="02070309020205020404" pitchFamily="49" charset="0"/>
              </a:rPr>
              <a:pPr eaLnBrk="1" hangingPunct="1"/>
              <a:t>54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9" name="直線圖說文字 1 8"/>
          <p:cNvSpPr/>
          <p:nvPr/>
        </p:nvSpPr>
        <p:spPr bwMode="auto">
          <a:xfrm>
            <a:off x="5364087" y="1500518"/>
            <a:ext cx="2736305" cy="835653"/>
          </a:xfrm>
          <a:prstGeom prst="borderCallout1">
            <a:avLst>
              <a:gd name="adj1" fmla="val 193378"/>
              <a:gd name="adj2" fmla="val -22460"/>
              <a:gd name="adj3" fmla="val 80517"/>
              <a:gd name="adj4" fmla="val -33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51044" y="1505174"/>
            <a:ext cx="2664296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synchronized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相當於一道牆，上一次的執行緒還沒做完前不會讓其他執行緒執行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3768" y="602140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synchronized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3837980" y="5791181"/>
            <a:ext cx="432048" cy="299779"/>
          </a:xfrm>
          <a:prstGeom prst="straightConnector1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88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執行緒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8132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4813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223B66-A645-4139-BA65-9DBF9465E436}" type="slidenum">
              <a:rPr lang="en-US" altLang="zh-TW">
                <a:latin typeface="Courier New" panose="02070309020205020404" pitchFamily="49" charset="0"/>
              </a:rPr>
              <a:pPr eaLnBrk="1" hangingPunct="1"/>
              <a:t>55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同步化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(5/5)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向右箭號 23"/>
          <p:cNvSpPr/>
          <p:nvPr/>
        </p:nvSpPr>
        <p:spPr bwMode="auto">
          <a:xfrm>
            <a:off x="6269550" y="3704446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23" y="2099095"/>
            <a:ext cx="3452190" cy="3788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9" y="2924954"/>
            <a:ext cx="2426289" cy="2136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535" y="2132856"/>
            <a:ext cx="2019937" cy="3325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直線圖說文字 1 24"/>
          <p:cNvSpPr/>
          <p:nvPr/>
        </p:nvSpPr>
        <p:spPr bwMode="auto">
          <a:xfrm>
            <a:off x="7480845" y="5673109"/>
            <a:ext cx="1016322" cy="337986"/>
          </a:xfrm>
          <a:prstGeom prst="borderCallout1">
            <a:avLst>
              <a:gd name="adj1" fmla="val -81361"/>
              <a:gd name="adj2" fmla="val 42545"/>
              <a:gd name="adj3" fmla="val -9062"/>
              <a:gd name="adj4" fmla="val 4835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97226" y="5672540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9"/>
          <p:cNvSpPr>
            <a:spLocks noChangeArrowheads="1"/>
          </p:cNvSpPr>
          <p:nvPr/>
        </p:nvSpPr>
        <p:spPr bwMode="auto">
          <a:xfrm>
            <a:off x="3565397" y="2531143"/>
            <a:ext cx="792088" cy="216024"/>
          </a:xfrm>
          <a:prstGeom prst="rect">
            <a:avLst/>
          </a:prstGeom>
          <a:noFill/>
          <a:ln w="28575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7" name="直線圖說文字 1 46"/>
          <p:cNvSpPr/>
          <p:nvPr/>
        </p:nvSpPr>
        <p:spPr bwMode="auto">
          <a:xfrm>
            <a:off x="4879377" y="1255849"/>
            <a:ext cx="2049725" cy="552367"/>
          </a:xfrm>
          <a:prstGeom prst="borderCallout1">
            <a:avLst>
              <a:gd name="adj1" fmla="val 228634"/>
              <a:gd name="adj2" fmla="val -28879"/>
              <a:gd name="adj3" fmla="val 48431"/>
              <a:gd name="adj4" fmla="val -90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864845" y="1223441"/>
            <a:ext cx="208364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加上此修飾子避免多執行緒造成的錯誤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06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192419" y="944563"/>
            <a:ext cx="7681979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分割檔案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(4/4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  <a:defRPr/>
            </a:pP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b="0" kern="0" dirty="0"/>
          </a:p>
        </p:txBody>
      </p:sp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14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72EFB5-A231-456C-865D-FF2BC3599A87}" type="slidenum">
              <a:rPr lang="en-US" altLang="zh-TW">
                <a:latin typeface="Courier New" panose="02070309020205020404" pitchFamily="49" charset="0"/>
              </a:rPr>
              <a:pPr eaLnBrk="1" hangingPunct="1"/>
              <a:t>6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15" y="1539911"/>
            <a:ext cx="272415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873" y="2852936"/>
            <a:ext cx="2277804" cy="2160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015" y="3406169"/>
            <a:ext cx="3238845" cy="345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向右箭號 20"/>
          <p:cNvSpPr/>
          <p:nvPr/>
        </p:nvSpPr>
        <p:spPr bwMode="auto">
          <a:xfrm>
            <a:off x="5104401" y="362147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7225422" y="4813684"/>
            <a:ext cx="1016322" cy="338554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241803" y="4813115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4029283" y="2026913"/>
            <a:ext cx="1744574" cy="584206"/>
          </a:xfrm>
          <a:prstGeom prst="borderCallout1">
            <a:avLst>
              <a:gd name="adj1" fmla="val -63010"/>
              <a:gd name="adj2" fmla="val -95080"/>
              <a:gd name="adj3" fmla="val 17552"/>
              <a:gd name="adj4" fmla="val -104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45665" y="2026344"/>
            <a:ext cx="172819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將兩個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分別寫在兩個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10"/>
          <p:cNvSpPr>
            <a:spLocks noChangeArrowheads="1"/>
          </p:cNvSpPr>
          <p:nvPr/>
        </p:nvSpPr>
        <p:spPr bwMode="auto">
          <a:xfrm>
            <a:off x="1189015" y="1539911"/>
            <a:ext cx="1150737" cy="232905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" name="矩形 10"/>
          <p:cNvSpPr>
            <a:spLocks noChangeArrowheads="1"/>
          </p:cNvSpPr>
          <p:nvPr/>
        </p:nvSpPr>
        <p:spPr bwMode="auto">
          <a:xfrm>
            <a:off x="1189015" y="3406169"/>
            <a:ext cx="646681" cy="186434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 bwMode="auto">
          <a:xfrm flipH="1">
            <a:off x="1835698" y="2513603"/>
            <a:ext cx="2193585" cy="983696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195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819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A7D0DE9-5546-4772-A1C6-FB2608DA0B23}" type="slidenum">
              <a:rPr lang="en-US" altLang="zh-TW">
                <a:latin typeface="Courier New" panose="02070309020205020404" pitchFamily="49" charset="0"/>
              </a:rPr>
              <a:pPr eaLnBrk="1" hangingPunct="1"/>
              <a:t>7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套件的使用方式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(1/6)</a:t>
            </a:r>
          </a:p>
          <a:p>
            <a:pPr marL="0" indent="0">
              <a:lnSpc>
                <a:spcPts val="3360"/>
              </a:lnSpc>
              <a:buNone/>
              <a:defRPr/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大型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程式中經常會用到別人設計的各種類別，因此有時候會需要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同時使用由不同作者所寫的同名類別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。此時，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採用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(package)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這種機制來區分類別名稱。</a:t>
            </a:r>
          </a:p>
          <a:p>
            <a:pPr marL="0" indent="0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683568" y="3491040"/>
            <a:ext cx="3740497" cy="6466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8222" y="3491040"/>
            <a:ext cx="75347" cy="646624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流程圖: 結束點 10"/>
          <p:cNvSpPr/>
          <p:nvPr/>
        </p:nvSpPr>
        <p:spPr bwMode="auto">
          <a:xfrm>
            <a:off x="307247" y="3323300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8614" y="32849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1498" y="364979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package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套件名稱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(package name);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1" y="3062287"/>
            <a:ext cx="3432675" cy="1158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1" y="4585291"/>
            <a:ext cx="3312369" cy="1228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直線圖說文字 1 13"/>
          <p:cNvSpPr/>
          <p:nvPr/>
        </p:nvSpPr>
        <p:spPr bwMode="auto">
          <a:xfrm>
            <a:off x="1536753" y="4725713"/>
            <a:ext cx="2341613" cy="1322870"/>
          </a:xfrm>
          <a:prstGeom prst="borderCallout1">
            <a:avLst>
              <a:gd name="adj1" fmla="val -99759"/>
              <a:gd name="adj2" fmla="val 169767"/>
              <a:gd name="adj3" fmla="val 6801"/>
              <a:gd name="adj4" fmla="val 10032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53134" y="4725144"/>
            <a:ext cx="2325233" cy="1323439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一般我們沒有指定套件的的類別都會自動隸屬於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預設套件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(default package)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，以前的章節所有的類別都屬於此類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5510912" y="3036771"/>
            <a:ext cx="3141833" cy="371943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" name="矩形 14"/>
          <p:cNvSpPr>
            <a:spLocks noChangeArrowheads="1"/>
          </p:cNvSpPr>
          <p:nvPr/>
        </p:nvSpPr>
        <p:spPr bwMode="auto">
          <a:xfrm>
            <a:off x="5475486" y="4585291"/>
            <a:ext cx="1254571" cy="372300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5912568" y="6141337"/>
            <a:ext cx="1683770" cy="337985"/>
          </a:xfrm>
          <a:prstGeom prst="borderCallout1">
            <a:avLst>
              <a:gd name="adj1" fmla="val -340708"/>
              <a:gd name="adj2" fmla="val 22675"/>
              <a:gd name="adj3" fmla="val -2978"/>
              <a:gd name="adj4" fmla="val 3292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28949" y="6140768"/>
            <a:ext cx="1667388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將套件命名為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19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A7D0DE9-5546-4772-A1C6-FB2608DA0B23}" type="slidenum">
              <a:rPr lang="en-US" altLang="zh-TW">
                <a:latin typeface="Courier New" panose="02070309020205020404" pitchFamily="49" charset="0"/>
              </a:rPr>
              <a:pPr eaLnBrk="1" hangingPunct="1"/>
              <a:t>8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套件的使用方式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(2/6)</a:t>
            </a:r>
          </a:p>
          <a:p>
            <a:pPr marL="0" indent="0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54" y="3416127"/>
            <a:ext cx="3070212" cy="3397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64" y="1556792"/>
            <a:ext cx="2485793" cy="1691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708920"/>
            <a:ext cx="2622135" cy="2218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向右箭號 21"/>
          <p:cNvSpPr/>
          <p:nvPr/>
        </p:nvSpPr>
        <p:spPr bwMode="auto">
          <a:xfrm>
            <a:off x="5104401" y="362147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直線圖說文字 1 22"/>
          <p:cNvSpPr/>
          <p:nvPr/>
        </p:nvSpPr>
        <p:spPr bwMode="auto">
          <a:xfrm>
            <a:off x="7577097" y="4776990"/>
            <a:ext cx="1016322" cy="338554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593478" y="4776421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10"/>
          <p:cNvSpPr>
            <a:spLocks noChangeArrowheads="1"/>
          </p:cNvSpPr>
          <p:nvPr/>
        </p:nvSpPr>
        <p:spPr bwMode="auto">
          <a:xfrm>
            <a:off x="1693965" y="1772816"/>
            <a:ext cx="789803" cy="160897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" name="矩形 10"/>
          <p:cNvSpPr>
            <a:spLocks noChangeArrowheads="1"/>
          </p:cNvSpPr>
          <p:nvPr/>
        </p:nvSpPr>
        <p:spPr bwMode="auto">
          <a:xfrm>
            <a:off x="1619672" y="3621472"/>
            <a:ext cx="612353" cy="114660"/>
          </a:xfrm>
          <a:prstGeom prst="rect">
            <a:avLst/>
          </a:prstGeom>
          <a:noFill/>
          <a:ln w="317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" name="直線圖說文字 1 26"/>
          <p:cNvSpPr/>
          <p:nvPr/>
        </p:nvSpPr>
        <p:spPr bwMode="auto">
          <a:xfrm>
            <a:off x="4179758" y="1940553"/>
            <a:ext cx="1904410" cy="584206"/>
          </a:xfrm>
          <a:prstGeom prst="borderCallout1">
            <a:avLst>
              <a:gd name="adj1" fmla="val -12582"/>
              <a:gd name="adj2" fmla="val -87817"/>
              <a:gd name="adj3" fmla="val 38509"/>
              <a:gd name="adj4" fmla="val -4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33698" y="1933713"/>
            <a:ext cx="1996529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可以看到現在兩個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都隸屬套件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直線接點 19"/>
          <p:cNvCxnSpPr/>
          <p:nvPr/>
        </p:nvCxnSpPr>
        <p:spPr bwMode="auto">
          <a:xfrm flipH="1">
            <a:off x="2204285" y="2426414"/>
            <a:ext cx="1947733" cy="119177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09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設計大型程式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19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A7D0DE9-5546-4772-A1C6-FB2608DA0B23}" type="slidenum">
              <a:rPr lang="en-US" altLang="zh-TW">
                <a:latin typeface="Courier New" panose="02070309020205020404" pitchFamily="49" charset="0"/>
              </a:rPr>
              <a:pPr eaLnBrk="1" hangingPunct="1"/>
              <a:t>9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902700" cy="5318125"/>
          </a:xfrm>
        </p:spPr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套件的使用方式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(3/6)</a:t>
            </a:r>
          </a:p>
          <a:p>
            <a:pPr marL="0" indent="0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再來我們要介紹如何使用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不同套件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(package)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的類別。使用前必須要準備兩件事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</a:p>
          <a:p>
            <a:pPr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在被存取的類別加上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public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修飾子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在存取其他套件類別時，要加上套件名稱。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5" y="3203104"/>
            <a:ext cx="3600400" cy="33653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91" y="3905229"/>
            <a:ext cx="3561930" cy="1656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MS Lab-1">
  <a:themeElements>
    <a:clrScheme name="MMS Lab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MS Lab-1">
      <a:majorFont>
        <a:latin typeface="Comic Sans MS"/>
        <a:ea typeface="新細明體"/>
        <a:cs typeface=""/>
      </a:majorFont>
      <a:minorFont>
        <a:latin typeface="Comic Sans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sq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sq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MS Lab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15301</TotalTime>
  <Words>3572</Words>
  <Application>Microsoft Office PowerPoint</Application>
  <PresentationFormat>如螢幕大小 (4:3)</PresentationFormat>
  <Paragraphs>589</Paragraphs>
  <Slides>55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4" baseType="lpstr">
      <vt:lpstr>新細明體</vt:lpstr>
      <vt:lpstr>標楷體</vt:lpstr>
      <vt:lpstr>Arial</vt:lpstr>
      <vt:lpstr>Comic Sans MS</vt:lpstr>
      <vt:lpstr>Courier New</vt:lpstr>
      <vt:lpstr>Times New Roman</vt:lpstr>
      <vt:lpstr>Wingdings</vt:lpstr>
      <vt:lpstr>MMS Lab-1</vt:lpstr>
      <vt:lpstr>PhotoImpact</vt:lpstr>
      <vt:lpstr>CHAPTER 5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5.1 設計大型程式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5.2 例外處理與輸入輸出處理</vt:lpstr>
      <vt:lpstr>5.3 執行緒</vt:lpstr>
      <vt:lpstr>5.3 執行緒</vt:lpstr>
      <vt:lpstr>5.3 執行緒</vt:lpstr>
      <vt:lpstr>5.3 執行緒</vt:lpstr>
      <vt:lpstr>5.3 執行緒</vt:lpstr>
      <vt:lpstr>5.3 執行緒</vt:lpstr>
      <vt:lpstr>5.3 執行緒</vt:lpstr>
      <vt:lpstr>5.3 執行緒</vt:lpstr>
      <vt:lpstr>5.3 執行緒</vt:lpstr>
      <vt:lpstr>5.3 執行緒</vt:lpstr>
      <vt:lpstr>5.3 執行緒</vt:lpstr>
      <vt:lpstr>5.3 執行緒</vt:lpstr>
      <vt:lpstr>5.3 執行緒</vt:lpstr>
      <vt:lpstr>5.3 執行緒</vt:lpstr>
      <vt:lpstr>5.3 執行緒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Huang</dc:creator>
  <cp:lastModifiedBy>周聖凱</cp:lastModifiedBy>
  <cp:revision>1785</cp:revision>
  <cp:lastPrinted>2013-09-04T13:35:38Z</cp:lastPrinted>
  <dcterms:created xsi:type="dcterms:W3CDTF">2009-09-05T05:37:07Z</dcterms:created>
  <dcterms:modified xsi:type="dcterms:W3CDTF">2013-09-05T07:16:19Z</dcterms:modified>
</cp:coreProperties>
</file>