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4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64A2"/>
    <a:srgbClr val="E4D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564"/>
    <p:restoredTop sz="86411"/>
  </p:normalViewPr>
  <p:slideViewPr>
    <p:cSldViewPr snapToGrid="0" snapToObjects="1">
      <p:cViewPr>
        <p:scale>
          <a:sx n="70" d="100"/>
          <a:sy n="70" d="100"/>
        </p:scale>
        <p:origin x="-128" y="-2512"/>
      </p:cViewPr>
      <p:guideLst>
        <p:guide orient="horz" pos="6912"/>
        <p:guide pos="104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4" Type="http://schemas.openxmlformats.org/officeDocument/2006/relationships/oleObject" Target="Workbook1" TargetMode="Externa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\hsujohnathan\Google%20Drive\321%20poster\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3800" b="1" i="0" u="none" strike="noStrike" kern="1200" spc="0" baseline="0">
                <a:solidFill>
                  <a:schemeClr val="tx1"/>
                </a:solidFill>
                <a:latin typeface="TI-Nspire Sans" charset="0"/>
                <a:ea typeface="TI-Nspire Sans" charset="0"/>
                <a:cs typeface="TI-Nspire Sans" charset="0"/>
              </a:defRPr>
            </a:pPr>
            <a:r>
              <a:rPr lang="en-US" sz="2800" b="1" dirty="0"/>
              <a:t>Case Type</a:t>
            </a:r>
          </a:p>
        </c:rich>
      </c:tx>
      <c:layout>
        <c:manualLayout>
          <c:xMode val="edge"/>
          <c:yMode val="edge"/>
          <c:x val="0.164866879981153"/>
          <c:y val="0.07195795347322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800" b="1" i="0" u="none" strike="noStrike" kern="1200" spc="0" baseline="0">
              <a:solidFill>
                <a:schemeClr val="tx1"/>
              </a:solidFill>
              <a:latin typeface="TI-Nspire Sans" charset="0"/>
              <a:ea typeface="TI-Nspire Sans" charset="0"/>
              <a:cs typeface="TI-Nspire Sans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39904420238225"/>
          <c:y val="0.137589439984441"/>
          <c:w val="0.464262743751065"/>
          <c:h val="0.704204810794978"/>
        </c:manualLayout>
      </c:layout>
      <c:pieChart>
        <c:varyColors val="1"/>
        <c:ser>
          <c:idx val="0"/>
          <c:order val="0"/>
          <c:spPr>
            <a:solidFill>
              <a:srgbClr val="8064A2"/>
            </a:solidFill>
          </c:spPr>
          <c:dPt>
            <c:idx val="0"/>
            <c:bubble3D val="0"/>
            <c:spPr>
              <a:solidFill>
                <a:srgbClr val="8064A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2B8-418F-954C-EB15435A52A0}"/>
              </c:ext>
            </c:extLst>
          </c:dPt>
          <c:dPt>
            <c:idx val="1"/>
            <c:bubble3D val="0"/>
            <c:spPr>
              <a:solidFill>
                <a:srgbClr val="E4DA1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2B8-418F-954C-EB15435A52A0}"/>
              </c:ext>
            </c:extLst>
          </c:dPt>
          <c:dPt>
            <c:idx val="2"/>
            <c:bubble3D val="0"/>
            <c:spPr>
              <a:solidFill>
                <a:srgbClr val="8064A2">
                  <a:alpha val="67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2B8-418F-954C-EB15435A52A0}"/>
              </c:ext>
            </c:extLst>
          </c:dPt>
          <c:dPt>
            <c:idx val="3"/>
            <c:bubble3D val="0"/>
            <c:spPr>
              <a:solidFill>
                <a:srgbClr val="E4DA12">
                  <a:alpha val="34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2B8-418F-954C-EB15435A52A0}"/>
              </c:ext>
            </c:extLst>
          </c:dPt>
          <c:dPt>
            <c:idx val="4"/>
            <c:bubble3D val="0"/>
            <c:spPr>
              <a:solidFill>
                <a:srgbClr val="7030A0">
                  <a:alpha val="34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22B8-418F-954C-EB15435A52A0}"/>
              </c:ext>
            </c:extLst>
          </c:dPt>
          <c:dLbls>
            <c:dLbl>
              <c:idx val="0"/>
              <c:layout>
                <c:manualLayout>
                  <c:x val="-0.195284054747767"/>
                  <c:y val="0.054331881924019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800" b="0" i="0" u="none" strike="noStrike" kern="1200" baseline="0">
                      <a:solidFill>
                        <a:schemeClr val="bg1"/>
                      </a:solidFill>
                      <a:latin typeface="TI-Nspire Sans" charset="0"/>
                      <a:ea typeface="TI-Nspire Sans" charset="0"/>
                      <a:cs typeface="TI-Nspire Sans" charset="0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2B8-418F-954C-EB15435A52A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529929396692496"/>
                  <c:y val="-0.078973514973106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2B8-418F-954C-EB15435A52A0}"/>
                </c:ext>
                <c:ext xmlns:c15="http://schemas.microsoft.com/office/drawing/2012/chart" uri="{CE6537A1-D6FC-4f65-9D91-7224C49458BB}">
                  <c15:layout>
                    <c:manualLayout>
                      <c:w val="0.191395575682203"/>
                      <c:h val="0.217232977213699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0.209477501124514"/>
                  <c:y val="-0.17838950908165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22B8-418F-954C-EB15435A52A0}"/>
                </c:ext>
                <c:ext xmlns:c15="http://schemas.microsoft.com/office/drawing/2012/chart" uri="{CE6537A1-D6FC-4f65-9D91-7224C49458BB}">
                  <c15:layout>
                    <c:manualLayout>
                      <c:w val="0.32807596805773"/>
                      <c:h val="0.321310948670576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-0.0146447008270716"/>
                  <c:y val="-0.017809776750032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22B8-418F-954C-EB15435A52A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TI-Nspire Sans" charset="0"/>
                    <a:ea typeface="TI-Nspire Sans" charset="0"/>
                    <a:cs typeface="TI-Nspire Sans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Sheet1!$G$2:$G$6</c:f>
              <c:strCache>
                <c:ptCount val="5"/>
                <c:pt idx="0">
                  <c:v>Drug</c:v>
                </c:pt>
                <c:pt idx="1">
                  <c:v>Firearm</c:v>
                </c:pt>
                <c:pt idx="2">
                  <c:v>Immigration</c:v>
                </c:pt>
                <c:pt idx="3">
                  <c:v>Violent</c:v>
                </c:pt>
                <c:pt idx="4">
                  <c:v>Others</c:v>
                </c:pt>
              </c:strCache>
            </c:strRef>
          </c:cat>
          <c:val>
            <c:numRef>
              <c:f>Sheet1!$H$2:$H$6</c:f>
              <c:numCache>
                <c:formatCode>General</c:formatCode>
                <c:ptCount val="5"/>
                <c:pt idx="0">
                  <c:v>437729.0</c:v>
                </c:pt>
                <c:pt idx="1">
                  <c:v>111812.0</c:v>
                </c:pt>
                <c:pt idx="2">
                  <c:v>283923.0</c:v>
                </c:pt>
                <c:pt idx="3">
                  <c:v>37264.0</c:v>
                </c:pt>
                <c:pt idx="4">
                  <c:v>287286.0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22B8-418F-954C-EB15435A52A0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tx1"/>
          </a:solidFill>
          <a:latin typeface="TI-Nspire Sans" charset="0"/>
          <a:ea typeface="TI-Nspire Sans" charset="0"/>
          <a:cs typeface="TI-Nspire Sans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/>
                </a:solidFill>
                <a:latin typeface="TI-Nspire Sans" charset="0"/>
                <a:ea typeface="TI-Nspire Sans" charset="0"/>
                <a:cs typeface="TI-Nspire Sans" charset="0"/>
              </a:defRPr>
            </a:pPr>
            <a:r>
              <a:rPr lang="en-US" sz="2800" b="1"/>
              <a:t>Race</a:t>
            </a:r>
          </a:p>
        </c:rich>
      </c:tx>
      <c:layout>
        <c:manualLayout>
          <c:xMode val="edge"/>
          <c:yMode val="edge"/>
          <c:x val="0.104893173497138"/>
          <c:y val="0.06454556486086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/>
              </a:solidFill>
              <a:latin typeface="TI-Nspire Sans" charset="0"/>
              <a:ea typeface="TI-Nspire Sans" charset="0"/>
              <a:cs typeface="TI-Nspire Sans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243327071072"/>
          <c:y val="0.173221788981494"/>
          <c:w val="0.712935517800534"/>
          <c:h val="0.780644477591647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8064A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5BA-43A1-96F0-F5077E8FF977}"/>
              </c:ext>
            </c:extLst>
          </c:dPt>
          <c:dPt>
            <c:idx val="1"/>
            <c:bubble3D val="0"/>
            <c:spPr>
              <a:solidFill>
                <a:srgbClr val="E4DA1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5BA-43A1-96F0-F5077E8FF9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5BA-43A1-96F0-F5077E8FF977}"/>
              </c:ext>
            </c:extLst>
          </c:dPt>
          <c:dPt>
            <c:idx val="3"/>
            <c:bubble3D val="0"/>
            <c:spPr>
              <a:solidFill>
                <a:srgbClr val="E4DA12">
                  <a:alpha val="67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5BA-43A1-96F0-F5077E8FF97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B5BA-43A1-96F0-F5077E8FF977}"/>
              </c:ext>
            </c:extLst>
          </c:dPt>
          <c:dLbls>
            <c:dLbl>
              <c:idx val="0"/>
              <c:layout>
                <c:manualLayout>
                  <c:x val="-0.236079878026704"/>
                  <c:y val="-0.13083777473158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800" b="0" i="0" u="none" strike="noStrike" kern="1200" baseline="0">
                      <a:solidFill>
                        <a:schemeClr val="bg1"/>
                      </a:solidFill>
                      <a:latin typeface="TI-Nspire Sans" charset="0"/>
                      <a:ea typeface="TI-Nspire Sans" charset="0"/>
                      <a:cs typeface="TI-Nspire Sans" charset="0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5BA-43A1-96F0-F5077E8FF977}"/>
                </c:ext>
                <c:ext xmlns:c15="http://schemas.microsoft.com/office/drawing/2012/chart" uri="{CE6537A1-D6FC-4f65-9D91-7224C49458BB}">
                  <c15:layout>
                    <c:manualLayout>
                      <c:w val="0.26020098238387"/>
                      <c:h val="0.393946452905316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0.171597907963409"/>
                  <c:y val="0.1858039595088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B5BA-43A1-96F0-F5077E8FF97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73164174257388"/>
                  <c:y val="-0.108787389419118"/>
                </c:manualLayout>
              </c:layout>
              <c:tx>
                <c:rich>
                  <a:bodyPr/>
                  <a:lstStyle/>
                  <a:p>
                    <a:fld id="{5CDB56F2-B591-AF42-87B8-A354D5710EC4}" type="CATEGORYNAME">
                      <a:rPr lang="en-US" smtClean="0"/>
                      <a:pPr/>
                      <a:t>[CATEGORY NAME]</a:t>
                    </a:fld>
                    <a:r>
                      <a:rPr lang="en-US" baseline="0" dirty="0"/>
                      <a:t> </a:t>
                    </a:r>
                    <a:fld id="{5FAD8746-3D47-5645-ACA8-74262E99D4FB}" type="PERCENTAGE">
                      <a:rPr lang="en-US" baseline="0" smtClean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B5BA-43A1-96F0-F5077E8FF977}"/>
                </c:ext>
                <c:ext xmlns:c15="http://schemas.microsoft.com/office/drawing/2012/chart" uri="{CE6537A1-D6FC-4f65-9D91-7224C49458BB}">
                  <c15:layout>
                    <c:manualLayout>
                      <c:w val="0.492499183541065"/>
                      <c:h val="0.23172832276828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-0.352651013817082"/>
                  <c:y val="0.0936781487489093"/>
                </c:manualLayout>
              </c:layout>
              <c:tx>
                <c:rich>
                  <a:bodyPr/>
                  <a:lstStyle/>
                  <a:p>
                    <a:fld id="{76D7C120-8417-EE45-8D8C-BFD065539BE3}" type="CATEGORYNAME">
                      <a:rPr lang="en-US" smtClean="0"/>
                      <a:pPr/>
                      <a:t>[CATEGORY NAME]</a:t>
                    </a:fld>
                    <a:r>
                      <a:rPr lang="en-US" baseline="0" dirty="0"/>
                      <a:t> </a:t>
                    </a:r>
                    <a:fld id="{5325A8B2-8248-4A4D-AC30-1BF053F104B9}" type="PERCENTAGE">
                      <a:rPr lang="en-US" baseline="0" smtClean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5BA-43A1-96F0-F5077E8FF977}"/>
                </c:ext>
                <c:ext xmlns:c15="http://schemas.microsoft.com/office/drawing/2012/chart" uri="{CE6537A1-D6FC-4f65-9D91-7224C49458BB}">
                  <c15:layout>
                    <c:manualLayout>
                      <c:w val="0.434372793138015"/>
                      <c:h val="0.393946452905316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B5BA-43A1-96F0-F5077E8FF97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TI-Nspire Sans" charset="0"/>
                    <a:ea typeface="TI-Nspire Sans" charset="0"/>
                    <a:cs typeface="TI-Nspire Sans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3"/>
                <c:pt idx="0">
                  <c:v>White</c:v>
                </c:pt>
                <c:pt idx="1">
                  <c:v>Black</c:v>
                </c:pt>
                <c:pt idx="2">
                  <c:v>All others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866262.0</c:v>
                </c:pt>
                <c:pt idx="1">
                  <c:v>305230.0</c:v>
                </c:pt>
                <c:pt idx="2">
                  <c:v>51860.0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B5BA-43A1-96F0-F5077E8FF977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200">
          <a:solidFill>
            <a:schemeClr val="tx1"/>
          </a:solidFill>
          <a:latin typeface="TI-Nspire Sans" charset="0"/>
          <a:ea typeface="TI-Nspire Sans" charset="0"/>
          <a:cs typeface="TI-Nspire Sans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F010BB-8FEE-4829-887B-056C4DEAC72F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ECB924C4-A81B-4424-A92F-3E83628038C0}">
      <dgm:prSet phldrT="[Text]" custT="1"/>
      <dgm:spPr>
        <a:solidFill>
          <a:srgbClr val="8064A2"/>
        </a:solidFill>
      </dgm:spPr>
      <dgm:t>
        <a:bodyPr/>
        <a:lstStyle/>
        <a:p>
          <a:r>
            <a:rPr lang="en-US" sz="3200" dirty="0"/>
            <a:t>Convert data</a:t>
          </a:r>
        </a:p>
      </dgm:t>
    </dgm:pt>
    <dgm:pt modelId="{7D62D051-AE44-45E9-ADD4-66480EA410F0}" type="parTrans" cxnId="{DCE5E95C-D0AE-437F-A0D5-78A975E1BB68}">
      <dgm:prSet/>
      <dgm:spPr/>
      <dgm:t>
        <a:bodyPr/>
        <a:lstStyle/>
        <a:p>
          <a:endParaRPr lang="en-US" sz="2800"/>
        </a:p>
      </dgm:t>
    </dgm:pt>
    <dgm:pt modelId="{74F984CB-E7B4-4650-BEC1-CA2DD471E3AC}" type="sibTrans" cxnId="{DCE5E95C-D0AE-437F-A0D5-78A975E1BB68}">
      <dgm:prSet/>
      <dgm:spPr>
        <a:solidFill>
          <a:srgbClr val="E4DA12"/>
        </a:solidFill>
      </dgm:spPr>
      <dgm:t>
        <a:bodyPr/>
        <a:lstStyle/>
        <a:p>
          <a:endParaRPr lang="en-US" sz="2800"/>
        </a:p>
      </dgm:t>
    </dgm:pt>
    <dgm:pt modelId="{1E753893-7EF1-451B-AF46-78AE349E5D6D}">
      <dgm:prSet phldrT="[Text]" custT="1"/>
      <dgm:spPr>
        <a:solidFill>
          <a:srgbClr val="8064A2"/>
        </a:solidFill>
      </dgm:spPr>
      <dgm:t>
        <a:bodyPr/>
        <a:lstStyle/>
        <a:p>
          <a:r>
            <a:rPr lang="en-US" sz="3200" dirty="0"/>
            <a:t>Categorical lumping</a:t>
          </a:r>
        </a:p>
      </dgm:t>
    </dgm:pt>
    <dgm:pt modelId="{FACF839A-4C0E-401D-A8CB-73206E915BF0}" type="parTrans" cxnId="{ED6FEAE5-3D1D-426B-AC5D-0412DBA7EC35}">
      <dgm:prSet/>
      <dgm:spPr/>
      <dgm:t>
        <a:bodyPr/>
        <a:lstStyle/>
        <a:p>
          <a:endParaRPr lang="en-US" sz="2800"/>
        </a:p>
      </dgm:t>
    </dgm:pt>
    <dgm:pt modelId="{B844BDE7-BBFB-4C63-9B58-DC2C19DA3A51}" type="sibTrans" cxnId="{ED6FEAE5-3D1D-426B-AC5D-0412DBA7EC35}">
      <dgm:prSet/>
      <dgm:spPr>
        <a:solidFill>
          <a:srgbClr val="E4DA12"/>
        </a:solidFill>
      </dgm:spPr>
      <dgm:t>
        <a:bodyPr/>
        <a:lstStyle/>
        <a:p>
          <a:endParaRPr lang="en-US" sz="2800"/>
        </a:p>
      </dgm:t>
    </dgm:pt>
    <dgm:pt modelId="{91B67AD1-B0A9-451C-BC1A-44E72388623E}">
      <dgm:prSet phldrT="[Text]" custT="1"/>
      <dgm:spPr>
        <a:solidFill>
          <a:srgbClr val="8064A2"/>
        </a:solidFill>
      </dgm:spPr>
      <dgm:t>
        <a:bodyPr/>
        <a:lstStyle/>
        <a:p>
          <a:r>
            <a:rPr lang="en-US" sz="3200" dirty="0"/>
            <a:t>Select data</a:t>
          </a:r>
        </a:p>
      </dgm:t>
    </dgm:pt>
    <dgm:pt modelId="{242208BB-B30C-4199-A80B-A4DFEFB115A4}" type="parTrans" cxnId="{1440A0CC-0334-4504-ADC9-9D6A50B544BA}">
      <dgm:prSet/>
      <dgm:spPr/>
      <dgm:t>
        <a:bodyPr/>
        <a:lstStyle/>
        <a:p>
          <a:endParaRPr lang="en-US" sz="2800"/>
        </a:p>
      </dgm:t>
    </dgm:pt>
    <dgm:pt modelId="{186E24E7-6E28-42F8-A515-5C0C4313F80A}" type="sibTrans" cxnId="{1440A0CC-0334-4504-ADC9-9D6A50B544BA}">
      <dgm:prSet/>
      <dgm:spPr>
        <a:solidFill>
          <a:srgbClr val="E4DA12"/>
        </a:solidFill>
      </dgm:spPr>
      <dgm:t>
        <a:bodyPr/>
        <a:lstStyle/>
        <a:p>
          <a:endParaRPr lang="en-US" sz="2800"/>
        </a:p>
      </dgm:t>
    </dgm:pt>
    <dgm:pt modelId="{E7F45291-7B13-45D7-92E1-26A729B50D54}">
      <dgm:prSet phldrT="[Text]" custT="1"/>
      <dgm:spPr>
        <a:solidFill>
          <a:srgbClr val="8064A2"/>
        </a:solidFill>
      </dgm:spPr>
      <dgm:t>
        <a:bodyPr/>
        <a:lstStyle/>
        <a:p>
          <a:r>
            <a:rPr lang="en-US" sz="3200" dirty="0"/>
            <a:t>Merge data</a:t>
          </a:r>
        </a:p>
      </dgm:t>
    </dgm:pt>
    <dgm:pt modelId="{06C894F4-71A2-47EF-9D03-B3F3E66FA238}" type="parTrans" cxnId="{487F8194-79ED-41F5-B7C9-00A1CE505F51}">
      <dgm:prSet/>
      <dgm:spPr/>
      <dgm:t>
        <a:bodyPr/>
        <a:lstStyle/>
        <a:p>
          <a:endParaRPr lang="en-US" sz="2800"/>
        </a:p>
      </dgm:t>
    </dgm:pt>
    <dgm:pt modelId="{7BCA4905-1DA8-484D-B837-1CF112C2968A}" type="sibTrans" cxnId="{487F8194-79ED-41F5-B7C9-00A1CE505F51}">
      <dgm:prSet/>
      <dgm:spPr>
        <a:solidFill>
          <a:srgbClr val="E4DA12"/>
        </a:solidFill>
      </dgm:spPr>
      <dgm:t>
        <a:bodyPr/>
        <a:lstStyle/>
        <a:p>
          <a:endParaRPr lang="en-US" sz="2800"/>
        </a:p>
      </dgm:t>
    </dgm:pt>
    <dgm:pt modelId="{244997E0-0B41-4446-9CF5-A11D4B4792D2}">
      <dgm:prSet phldrT="[Text]" custT="1"/>
      <dgm:spPr>
        <a:solidFill>
          <a:srgbClr val="8064A2"/>
        </a:solidFill>
      </dgm:spPr>
      <dgm:t>
        <a:bodyPr/>
        <a:lstStyle/>
        <a:p>
          <a:r>
            <a:rPr lang="en-US" sz="3200" dirty="0"/>
            <a:t>Filter data</a:t>
          </a:r>
        </a:p>
      </dgm:t>
    </dgm:pt>
    <dgm:pt modelId="{F0627DB6-08B1-461A-9DFF-81A675AD00B9}" type="parTrans" cxnId="{7AEAB06D-066B-4131-B718-86AF0865B2E3}">
      <dgm:prSet/>
      <dgm:spPr/>
      <dgm:t>
        <a:bodyPr/>
        <a:lstStyle/>
        <a:p>
          <a:endParaRPr lang="en-US" sz="2800"/>
        </a:p>
      </dgm:t>
    </dgm:pt>
    <dgm:pt modelId="{DFCF553D-C979-46D1-90B5-23527F768A01}" type="sibTrans" cxnId="{7AEAB06D-066B-4131-B718-86AF0865B2E3}">
      <dgm:prSet/>
      <dgm:spPr/>
      <dgm:t>
        <a:bodyPr/>
        <a:lstStyle/>
        <a:p>
          <a:endParaRPr lang="en-US" sz="2800"/>
        </a:p>
      </dgm:t>
    </dgm:pt>
    <dgm:pt modelId="{2EEC5061-9462-42E9-B54D-D20DB35E293A}" type="pres">
      <dgm:prSet presAssocID="{20F010BB-8FEE-4829-887B-056C4DEAC72F}" presName="Name0" presStyleCnt="0">
        <dgm:presLayoutVars>
          <dgm:dir/>
          <dgm:resizeHandles val="exact"/>
        </dgm:presLayoutVars>
      </dgm:prSet>
      <dgm:spPr/>
    </dgm:pt>
    <dgm:pt modelId="{BD02B321-65B7-466D-8E36-ECCB5E336EAD}" type="pres">
      <dgm:prSet presAssocID="{ECB924C4-A81B-4424-A92F-3E83628038C0}" presName="node" presStyleLbl="node1" presStyleIdx="0" presStyleCnt="5" custScaleX="1319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D49FFA-5A05-4FB5-82E0-88686C104E7D}" type="pres">
      <dgm:prSet presAssocID="{74F984CB-E7B4-4650-BEC1-CA2DD471E3AC}" presName="sibTrans" presStyleLbl="sibTrans2D1" presStyleIdx="0" presStyleCnt="4" custScaleX="54424" custScaleY="69785"/>
      <dgm:spPr/>
      <dgm:t>
        <a:bodyPr/>
        <a:lstStyle/>
        <a:p>
          <a:endParaRPr lang="en-US"/>
        </a:p>
      </dgm:t>
    </dgm:pt>
    <dgm:pt modelId="{AED2ED81-5317-47AA-97BB-4787B189D7DC}" type="pres">
      <dgm:prSet presAssocID="{74F984CB-E7B4-4650-BEC1-CA2DD471E3AC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5F791F4E-51BE-423D-8A1E-6C8801316106}" type="pres">
      <dgm:prSet presAssocID="{91B67AD1-B0A9-451C-BC1A-44E72388623E}" presName="node" presStyleLbl="node1" presStyleIdx="1" presStyleCnt="5" custScaleX="913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F6178-508B-4A7F-83EC-FCDA77A69F7B}" type="pres">
      <dgm:prSet presAssocID="{186E24E7-6E28-42F8-A515-5C0C4313F80A}" presName="sibTrans" presStyleLbl="sibTrans2D1" presStyleIdx="1" presStyleCnt="4" custScaleX="54424" custScaleY="69785"/>
      <dgm:spPr/>
      <dgm:t>
        <a:bodyPr/>
        <a:lstStyle/>
        <a:p>
          <a:endParaRPr lang="en-US"/>
        </a:p>
      </dgm:t>
    </dgm:pt>
    <dgm:pt modelId="{E91E65E8-FCCC-4B1F-957E-108B3D93285B}" type="pres">
      <dgm:prSet presAssocID="{186E24E7-6E28-42F8-A515-5C0C4313F80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17C0592C-1E60-4577-966D-7ACD8AB96968}" type="pres">
      <dgm:prSet presAssocID="{1E753893-7EF1-451B-AF46-78AE349E5D6D}" presName="node" presStyleLbl="node1" presStyleIdx="2" presStyleCnt="5" custScaleX="1418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179E5-5BE7-43C2-A163-EF110CE58D5F}" type="pres">
      <dgm:prSet presAssocID="{B844BDE7-BBFB-4C63-9B58-DC2C19DA3A51}" presName="sibTrans" presStyleLbl="sibTrans2D1" presStyleIdx="2" presStyleCnt="4" custScaleX="54424" custScaleY="69785"/>
      <dgm:spPr/>
      <dgm:t>
        <a:bodyPr/>
        <a:lstStyle/>
        <a:p>
          <a:endParaRPr lang="en-US"/>
        </a:p>
      </dgm:t>
    </dgm:pt>
    <dgm:pt modelId="{A3C808CC-22ED-4369-A7F6-A5FB0D15C0FF}" type="pres">
      <dgm:prSet presAssocID="{B844BDE7-BBFB-4C63-9B58-DC2C19DA3A5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7D867B5B-36D5-4ABA-9DD6-471C1DA7F9CD}" type="pres">
      <dgm:prSet presAssocID="{E7F45291-7B13-45D7-92E1-26A729B50D54}" presName="node" presStyleLbl="node1" presStyleIdx="3" presStyleCnt="5" custScaleX="935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7298B-6741-4631-81B8-3C056C51AD8A}" type="pres">
      <dgm:prSet presAssocID="{7BCA4905-1DA8-484D-B837-1CF112C2968A}" presName="sibTrans" presStyleLbl="sibTrans2D1" presStyleIdx="3" presStyleCnt="4" custScaleX="54424" custScaleY="69785"/>
      <dgm:spPr/>
      <dgm:t>
        <a:bodyPr/>
        <a:lstStyle/>
        <a:p>
          <a:endParaRPr lang="en-US"/>
        </a:p>
      </dgm:t>
    </dgm:pt>
    <dgm:pt modelId="{2296A39F-83D7-4D43-B951-5A044B52E28F}" type="pres">
      <dgm:prSet presAssocID="{7BCA4905-1DA8-484D-B837-1CF112C2968A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3247E798-76BD-4905-896E-275677B214BF}" type="pres">
      <dgm:prSet presAssocID="{244997E0-0B41-4446-9CF5-A11D4B4792D2}" presName="node" presStyleLbl="node1" presStyleIdx="4" presStyleCnt="5" custScaleX="884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08B9B5-E6FB-42F6-B36E-7C65E309F460}" type="presOf" srcId="{20F010BB-8FEE-4829-887B-056C4DEAC72F}" destId="{2EEC5061-9462-42E9-B54D-D20DB35E293A}" srcOrd="0" destOrd="0" presId="urn:microsoft.com/office/officeart/2005/8/layout/process1"/>
    <dgm:cxn modelId="{CA4711CF-35A1-4F59-9286-2D24F1486A91}" type="presOf" srcId="{91B67AD1-B0A9-451C-BC1A-44E72388623E}" destId="{5F791F4E-51BE-423D-8A1E-6C8801316106}" srcOrd="0" destOrd="0" presId="urn:microsoft.com/office/officeart/2005/8/layout/process1"/>
    <dgm:cxn modelId="{7937F907-4BE1-40B2-B854-4B94A9FD9F04}" type="presOf" srcId="{186E24E7-6E28-42F8-A515-5C0C4313F80A}" destId="{22EF6178-508B-4A7F-83EC-FCDA77A69F7B}" srcOrd="0" destOrd="0" presId="urn:microsoft.com/office/officeart/2005/8/layout/process1"/>
    <dgm:cxn modelId="{7C75FE61-9868-439D-BC5D-DCC4BA69D359}" type="presOf" srcId="{1E753893-7EF1-451B-AF46-78AE349E5D6D}" destId="{17C0592C-1E60-4577-966D-7ACD8AB96968}" srcOrd="0" destOrd="0" presId="urn:microsoft.com/office/officeart/2005/8/layout/process1"/>
    <dgm:cxn modelId="{13E99F6D-B974-403F-AF3F-A632875D88DB}" type="presOf" srcId="{244997E0-0B41-4446-9CF5-A11D4B4792D2}" destId="{3247E798-76BD-4905-896E-275677B214BF}" srcOrd="0" destOrd="0" presId="urn:microsoft.com/office/officeart/2005/8/layout/process1"/>
    <dgm:cxn modelId="{501B0B08-FEAB-4FCE-91F8-A78A6D95308C}" type="presOf" srcId="{7BCA4905-1DA8-484D-B837-1CF112C2968A}" destId="{2296A39F-83D7-4D43-B951-5A044B52E28F}" srcOrd="1" destOrd="0" presId="urn:microsoft.com/office/officeart/2005/8/layout/process1"/>
    <dgm:cxn modelId="{15331EFD-32C3-4B44-B770-C139BC010B70}" type="presOf" srcId="{E7F45291-7B13-45D7-92E1-26A729B50D54}" destId="{7D867B5B-36D5-4ABA-9DD6-471C1DA7F9CD}" srcOrd="0" destOrd="0" presId="urn:microsoft.com/office/officeart/2005/8/layout/process1"/>
    <dgm:cxn modelId="{7AEAB06D-066B-4131-B718-86AF0865B2E3}" srcId="{20F010BB-8FEE-4829-887B-056C4DEAC72F}" destId="{244997E0-0B41-4446-9CF5-A11D4B4792D2}" srcOrd="4" destOrd="0" parTransId="{F0627DB6-08B1-461A-9DFF-81A675AD00B9}" sibTransId="{DFCF553D-C979-46D1-90B5-23527F768A01}"/>
    <dgm:cxn modelId="{10CC5E27-536F-4D7D-82C7-1D5934A38513}" type="presOf" srcId="{B844BDE7-BBFB-4C63-9B58-DC2C19DA3A51}" destId="{A3C808CC-22ED-4369-A7F6-A5FB0D15C0FF}" srcOrd="1" destOrd="0" presId="urn:microsoft.com/office/officeart/2005/8/layout/process1"/>
    <dgm:cxn modelId="{1440A0CC-0334-4504-ADC9-9D6A50B544BA}" srcId="{20F010BB-8FEE-4829-887B-056C4DEAC72F}" destId="{91B67AD1-B0A9-451C-BC1A-44E72388623E}" srcOrd="1" destOrd="0" parTransId="{242208BB-B30C-4199-A80B-A4DFEFB115A4}" sibTransId="{186E24E7-6E28-42F8-A515-5C0C4313F80A}"/>
    <dgm:cxn modelId="{BA897A59-7CB1-4264-88F0-EBE8FEF5AE2B}" type="presOf" srcId="{74F984CB-E7B4-4650-BEC1-CA2DD471E3AC}" destId="{AED2ED81-5317-47AA-97BB-4787B189D7DC}" srcOrd="1" destOrd="0" presId="urn:microsoft.com/office/officeart/2005/8/layout/process1"/>
    <dgm:cxn modelId="{4FF88B9F-4D47-4A29-ACE0-B5A1FAB239A1}" type="presOf" srcId="{7BCA4905-1DA8-484D-B837-1CF112C2968A}" destId="{E7B7298B-6741-4631-81B8-3C056C51AD8A}" srcOrd="0" destOrd="0" presId="urn:microsoft.com/office/officeart/2005/8/layout/process1"/>
    <dgm:cxn modelId="{DCE5E95C-D0AE-437F-A0D5-78A975E1BB68}" srcId="{20F010BB-8FEE-4829-887B-056C4DEAC72F}" destId="{ECB924C4-A81B-4424-A92F-3E83628038C0}" srcOrd="0" destOrd="0" parTransId="{7D62D051-AE44-45E9-ADD4-66480EA410F0}" sibTransId="{74F984CB-E7B4-4650-BEC1-CA2DD471E3AC}"/>
    <dgm:cxn modelId="{C20E0722-58D9-455E-9D57-1234BCF07F0A}" type="presOf" srcId="{B844BDE7-BBFB-4C63-9B58-DC2C19DA3A51}" destId="{2D6179E5-5BE7-43C2-A163-EF110CE58D5F}" srcOrd="0" destOrd="0" presId="urn:microsoft.com/office/officeart/2005/8/layout/process1"/>
    <dgm:cxn modelId="{ED6FEAE5-3D1D-426B-AC5D-0412DBA7EC35}" srcId="{20F010BB-8FEE-4829-887B-056C4DEAC72F}" destId="{1E753893-7EF1-451B-AF46-78AE349E5D6D}" srcOrd="2" destOrd="0" parTransId="{FACF839A-4C0E-401D-A8CB-73206E915BF0}" sibTransId="{B844BDE7-BBFB-4C63-9B58-DC2C19DA3A51}"/>
    <dgm:cxn modelId="{00D9D3E7-D942-4350-BA39-211B58A11EB2}" type="presOf" srcId="{ECB924C4-A81B-4424-A92F-3E83628038C0}" destId="{BD02B321-65B7-466D-8E36-ECCB5E336EAD}" srcOrd="0" destOrd="0" presId="urn:microsoft.com/office/officeart/2005/8/layout/process1"/>
    <dgm:cxn modelId="{84CC13B8-01F9-4BF7-8AAE-CFBB573FC649}" type="presOf" srcId="{74F984CB-E7B4-4650-BEC1-CA2DD471E3AC}" destId="{92D49FFA-5A05-4FB5-82E0-88686C104E7D}" srcOrd="0" destOrd="0" presId="urn:microsoft.com/office/officeart/2005/8/layout/process1"/>
    <dgm:cxn modelId="{487F8194-79ED-41F5-B7C9-00A1CE505F51}" srcId="{20F010BB-8FEE-4829-887B-056C4DEAC72F}" destId="{E7F45291-7B13-45D7-92E1-26A729B50D54}" srcOrd="3" destOrd="0" parTransId="{06C894F4-71A2-47EF-9D03-B3F3E66FA238}" sibTransId="{7BCA4905-1DA8-484D-B837-1CF112C2968A}"/>
    <dgm:cxn modelId="{8B948158-16C5-4FDD-B3CE-12978B45894D}" type="presOf" srcId="{186E24E7-6E28-42F8-A515-5C0C4313F80A}" destId="{E91E65E8-FCCC-4B1F-957E-108B3D93285B}" srcOrd="1" destOrd="0" presId="urn:microsoft.com/office/officeart/2005/8/layout/process1"/>
    <dgm:cxn modelId="{0E6BD2D1-87D2-413D-A571-02DBB513D2F4}" type="presParOf" srcId="{2EEC5061-9462-42E9-B54D-D20DB35E293A}" destId="{BD02B321-65B7-466D-8E36-ECCB5E336EAD}" srcOrd="0" destOrd="0" presId="urn:microsoft.com/office/officeart/2005/8/layout/process1"/>
    <dgm:cxn modelId="{2C89A0AE-8B99-4CAF-8D98-CA7F1281515E}" type="presParOf" srcId="{2EEC5061-9462-42E9-B54D-D20DB35E293A}" destId="{92D49FFA-5A05-4FB5-82E0-88686C104E7D}" srcOrd="1" destOrd="0" presId="urn:microsoft.com/office/officeart/2005/8/layout/process1"/>
    <dgm:cxn modelId="{22A6B5A7-9496-44E4-8562-889EE1D00BB4}" type="presParOf" srcId="{92D49FFA-5A05-4FB5-82E0-88686C104E7D}" destId="{AED2ED81-5317-47AA-97BB-4787B189D7DC}" srcOrd="0" destOrd="0" presId="urn:microsoft.com/office/officeart/2005/8/layout/process1"/>
    <dgm:cxn modelId="{54EE76BA-7520-4699-867D-33B2B86362E8}" type="presParOf" srcId="{2EEC5061-9462-42E9-B54D-D20DB35E293A}" destId="{5F791F4E-51BE-423D-8A1E-6C8801316106}" srcOrd="2" destOrd="0" presId="urn:microsoft.com/office/officeart/2005/8/layout/process1"/>
    <dgm:cxn modelId="{66DBF688-718E-4E73-A4AB-AFD4D5CFED07}" type="presParOf" srcId="{2EEC5061-9462-42E9-B54D-D20DB35E293A}" destId="{22EF6178-508B-4A7F-83EC-FCDA77A69F7B}" srcOrd="3" destOrd="0" presId="urn:microsoft.com/office/officeart/2005/8/layout/process1"/>
    <dgm:cxn modelId="{40E3B576-5086-43DC-847F-8BF5686D8039}" type="presParOf" srcId="{22EF6178-508B-4A7F-83EC-FCDA77A69F7B}" destId="{E91E65E8-FCCC-4B1F-957E-108B3D93285B}" srcOrd="0" destOrd="0" presId="urn:microsoft.com/office/officeart/2005/8/layout/process1"/>
    <dgm:cxn modelId="{C23B6060-7C8A-456A-ACB4-B21902180483}" type="presParOf" srcId="{2EEC5061-9462-42E9-B54D-D20DB35E293A}" destId="{17C0592C-1E60-4577-966D-7ACD8AB96968}" srcOrd="4" destOrd="0" presId="urn:microsoft.com/office/officeart/2005/8/layout/process1"/>
    <dgm:cxn modelId="{C560809C-4EB7-4690-A866-CE68140E0259}" type="presParOf" srcId="{2EEC5061-9462-42E9-B54D-D20DB35E293A}" destId="{2D6179E5-5BE7-43C2-A163-EF110CE58D5F}" srcOrd="5" destOrd="0" presId="urn:microsoft.com/office/officeart/2005/8/layout/process1"/>
    <dgm:cxn modelId="{4D3FC3B4-D44A-44D0-81B5-70E2F7C656B6}" type="presParOf" srcId="{2D6179E5-5BE7-43C2-A163-EF110CE58D5F}" destId="{A3C808CC-22ED-4369-A7F6-A5FB0D15C0FF}" srcOrd="0" destOrd="0" presId="urn:microsoft.com/office/officeart/2005/8/layout/process1"/>
    <dgm:cxn modelId="{BDDE228D-F6B9-4710-AE69-2351C572AA49}" type="presParOf" srcId="{2EEC5061-9462-42E9-B54D-D20DB35E293A}" destId="{7D867B5B-36D5-4ABA-9DD6-471C1DA7F9CD}" srcOrd="6" destOrd="0" presId="urn:microsoft.com/office/officeart/2005/8/layout/process1"/>
    <dgm:cxn modelId="{C643C5CD-5A2A-4DA9-B0AD-14FD95980CAE}" type="presParOf" srcId="{2EEC5061-9462-42E9-B54D-D20DB35E293A}" destId="{E7B7298B-6741-4631-81B8-3C056C51AD8A}" srcOrd="7" destOrd="0" presId="urn:microsoft.com/office/officeart/2005/8/layout/process1"/>
    <dgm:cxn modelId="{8B464B43-28E3-4C82-BA4D-8D1B26D69C8B}" type="presParOf" srcId="{E7B7298B-6741-4631-81B8-3C056C51AD8A}" destId="{2296A39F-83D7-4D43-B951-5A044B52E28F}" srcOrd="0" destOrd="0" presId="urn:microsoft.com/office/officeart/2005/8/layout/process1"/>
    <dgm:cxn modelId="{3CB5CAF2-688C-488D-B5E0-E1BCADE5B73C}" type="presParOf" srcId="{2EEC5061-9462-42E9-B54D-D20DB35E293A}" destId="{3247E798-76BD-4905-896E-275677B214B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2B321-65B7-466D-8E36-ECCB5E336EAD}">
      <dsp:nvSpPr>
        <dsp:cNvPr id="0" name=""/>
        <dsp:cNvSpPr/>
      </dsp:nvSpPr>
      <dsp:spPr>
        <a:xfrm>
          <a:off x="7599" y="437545"/>
          <a:ext cx="2063082" cy="1228028"/>
        </a:xfrm>
        <a:prstGeom prst="roundRect">
          <a:avLst>
            <a:gd name="adj" fmla="val 10000"/>
          </a:avLst>
        </a:prstGeom>
        <a:solidFill>
          <a:srgbClr val="8064A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Convert data</a:t>
          </a:r>
        </a:p>
      </dsp:txBody>
      <dsp:txXfrm>
        <a:off x="43567" y="473513"/>
        <a:ext cx="1991146" cy="1156092"/>
      </dsp:txXfrm>
    </dsp:sp>
    <dsp:sp modelId="{92D49FFA-5A05-4FB5-82E0-88686C104E7D}">
      <dsp:nvSpPr>
        <dsp:cNvPr id="0" name=""/>
        <dsp:cNvSpPr/>
      </dsp:nvSpPr>
      <dsp:spPr>
        <a:xfrm>
          <a:off x="2302558" y="916269"/>
          <a:ext cx="180389" cy="270581"/>
        </a:xfrm>
        <a:prstGeom prst="rightArrow">
          <a:avLst>
            <a:gd name="adj1" fmla="val 60000"/>
            <a:gd name="adj2" fmla="val 50000"/>
          </a:avLst>
        </a:prstGeom>
        <a:solidFill>
          <a:srgbClr val="E4DA1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302558" y="970385"/>
        <a:ext cx="126272" cy="162349"/>
      </dsp:txXfrm>
    </dsp:sp>
    <dsp:sp modelId="{5F791F4E-51BE-423D-8A1E-6C8801316106}">
      <dsp:nvSpPr>
        <dsp:cNvPr id="0" name=""/>
        <dsp:cNvSpPr/>
      </dsp:nvSpPr>
      <dsp:spPr>
        <a:xfrm>
          <a:off x="2696062" y="437545"/>
          <a:ext cx="1428493" cy="1228028"/>
        </a:xfrm>
        <a:prstGeom prst="roundRect">
          <a:avLst>
            <a:gd name="adj" fmla="val 10000"/>
          </a:avLst>
        </a:prstGeom>
        <a:solidFill>
          <a:srgbClr val="8064A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Select data</a:t>
          </a:r>
        </a:p>
      </dsp:txBody>
      <dsp:txXfrm>
        <a:off x="2732030" y="473513"/>
        <a:ext cx="1356557" cy="1156092"/>
      </dsp:txXfrm>
    </dsp:sp>
    <dsp:sp modelId="{22EF6178-508B-4A7F-83EC-FCDA77A69F7B}">
      <dsp:nvSpPr>
        <dsp:cNvPr id="0" name=""/>
        <dsp:cNvSpPr/>
      </dsp:nvSpPr>
      <dsp:spPr>
        <a:xfrm>
          <a:off x="4356432" y="916269"/>
          <a:ext cx="180389" cy="270581"/>
        </a:xfrm>
        <a:prstGeom prst="rightArrow">
          <a:avLst>
            <a:gd name="adj1" fmla="val 60000"/>
            <a:gd name="adj2" fmla="val 50000"/>
          </a:avLst>
        </a:prstGeom>
        <a:solidFill>
          <a:srgbClr val="E4DA1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356432" y="970385"/>
        <a:ext cx="126272" cy="162349"/>
      </dsp:txXfrm>
    </dsp:sp>
    <dsp:sp modelId="{17C0592C-1E60-4577-966D-7ACD8AB96968}">
      <dsp:nvSpPr>
        <dsp:cNvPr id="0" name=""/>
        <dsp:cNvSpPr/>
      </dsp:nvSpPr>
      <dsp:spPr>
        <a:xfrm>
          <a:off x="4749936" y="437545"/>
          <a:ext cx="2217536" cy="1228028"/>
        </a:xfrm>
        <a:prstGeom prst="roundRect">
          <a:avLst>
            <a:gd name="adj" fmla="val 10000"/>
          </a:avLst>
        </a:prstGeom>
        <a:solidFill>
          <a:srgbClr val="8064A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Categorical lumping</a:t>
          </a:r>
        </a:p>
      </dsp:txBody>
      <dsp:txXfrm>
        <a:off x="4785904" y="473513"/>
        <a:ext cx="2145600" cy="1156092"/>
      </dsp:txXfrm>
    </dsp:sp>
    <dsp:sp modelId="{2D6179E5-5BE7-43C2-A163-EF110CE58D5F}">
      <dsp:nvSpPr>
        <dsp:cNvPr id="0" name=""/>
        <dsp:cNvSpPr/>
      </dsp:nvSpPr>
      <dsp:spPr>
        <a:xfrm>
          <a:off x="7199349" y="916269"/>
          <a:ext cx="180389" cy="270581"/>
        </a:xfrm>
        <a:prstGeom prst="rightArrow">
          <a:avLst>
            <a:gd name="adj1" fmla="val 60000"/>
            <a:gd name="adj2" fmla="val 50000"/>
          </a:avLst>
        </a:prstGeom>
        <a:solidFill>
          <a:srgbClr val="E4DA1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199349" y="970385"/>
        <a:ext cx="126272" cy="162349"/>
      </dsp:txXfrm>
    </dsp:sp>
    <dsp:sp modelId="{7D867B5B-36D5-4ABA-9DD6-471C1DA7F9CD}">
      <dsp:nvSpPr>
        <dsp:cNvPr id="0" name=""/>
        <dsp:cNvSpPr/>
      </dsp:nvSpPr>
      <dsp:spPr>
        <a:xfrm>
          <a:off x="7592853" y="437545"/>
          <a:ext cx="1463046" cy="1228028"/>
        </a:xfrm>
        <a:prstGeom prst="roundRect">
          <a:avLst>
            <a:gd name="adj" fmla="val 10000"/>
          </a:avLst>
        </a:prstGeom>
        <a:solidFill>
          <a:srgbClr val="8064A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Merge data</a:t>
          </a:r>
        </a:p>
      </dsp:txBody>
      <dsp:txXfrm>
        <a:off x="7628821" y="473513"/>
        <a:ext cx="1391110" cy="1156092"/>
      </dsp:txXfrm>
    </dsp:sp>
    <dsp:sp modelId="{E7B7298B-6741-4631-81B8-3C056C51AD8A}">
      <dsp:nvSpPr>
        <dsp:cNvPr id="0" name=""/>
        <dsp:cNvSpPr/>
      </dsp:nvSpPr>
      <dsp:spPr>
        <a:xfrm>
          <a:off x="9287775" y="916269"/>
          <a:ext cx="180389" cy="270581"/>
        </a:xfrm>
        <a:prstGeom prst="rightArrow">
          <a:avLst>
            <a:gd name="adj1" fmla="val 60000"/>
            <a:gd name="adj2" fmla="val 50000"/>
          </a:avLst>
        </a:prstGeom>
        <a:solidFill>
          <a:srgbClr val="E4DA1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9287775" y="970385"/>
        <a:ext cx="126272" cy="162349"/>
      </dsp:txXfrm>
    </dsp:sp>
    <dsp:sp modelId="{3247E798-76BD-4905-896E-275677B214BF}">
      <dsp:nvSpPr>
        <dsp:cNvPr id="0" name=""/>
        <dsp:cNvSpPr/>
      </dsp:nvSpPr>
      <dsp:spPr>
        <a:xfrm>
          <a:off x="9681279" y="437545"/>
          <a:ext cx="1382200" cy="1228028"/>
        </a:xfrm>
        <a:prstGeom prst="roundRect">
          <a:avLst>
            <a:gd name="adj" fmla="val 10000"/>
          </a:avLst>
        </a:prstGeom>
        <a:solidFill>
          <a:srgbClr val="8064A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Filter data</a:t>
          </a:r>
        </a:p>
      </dsp:txBody>
      <dsp:txXfrm>
        <a:off x="9717247" y="473513"/>
        <a:ext cx="1310264" cy="1156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2657-D2DF-FD48-BC35-B19E96C2E44A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F371C-37FC-A44F-B074-61702FB6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5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B820-C4C6-9C4C-8C23-0A397366F5B3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1F92-D06B-584A-9694-BEF226570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B820-C4C6-9C4C-8C23-0A397366F5B3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1F92-D06B-584A-9694-BEF226570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B820-C4C6-9C4C-8C23-0A397366F5B3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1F92-D06B-584A-9694-BEF226570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B820-C4C6-9C4C-8C23-0A397366F5B3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1F92-D06B-584A-9694-BEF226570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B820-C4C6-9C4C-8C23-0A397366F5B3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1F92-D06B-584A-9694-BEF226570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B820-C4C6-9C4C-8C23-0A397366F5B3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1F92-D06B-584A-9694-BEF226570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B820-C4C6-9C4C-8C23-0A397366F5B3}" type="datetimeFigureOut">
              <a:rPr lang="en-US" smtClean="0"/>
              <a:t>12/8/17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1F92-D06B-584A-9694-BEF226570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B820-C4C6-9C4C-8C23-0A397366F5B3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1F92-D06B-584A-9694-BEF226570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B820-C4C6-9C4C-8C23-0A397366F5B3}" type="datetimeFigureOut">
              <a:rPr lang="en-US" smtClean="0"/>
              <a:t>12/8/17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1F92-D06B-584A-9694-BEF226570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B820-C4C6-9C4C-8C23-0A397366F5B3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1F92-D06B-584A-9694-BEF226570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B820-C4C6-9C4C-8C23-0A397366F5B3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1F92-D06B-584A-9694-BEF226570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4B820-C4C6-9C4C-8C23-0A397366F5B3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61F92-D06B-584A-9694-BEF22657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0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chart" Target="../charts/chart2.xml"/><Relationship Id="rId1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32918400" cy="2713703"/>
          </a:xfrm>
          <a:solidFill>
            <a:srgbClr val="8064A2"/>
          </a:solidFill>
        </p:spPr>
        <p:txBody>
          <a:bodyPr lIns="91440" tIns="91440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dirty="0">
                <a:solidFill>
                  <a:schemeClr val="bg1"/>
                </a:solidFill>
                <a:latin typeface="TI-Nspire Sans" charset="0"/>
                <a:ea typeface="TI-Nspire Sans" charset="0"/>
                <a:cs typeface="TI-Nspire Sans" charset="0"/>
              </a:rPr>
              <a:t>Are the Main Drivers of Federal Caseload Also the Most Punitive? Identifying Determinants of Federal Sentencing with the Tobit Model</a:t>
            </a:r>
            <a:br>
              <a:rPr lang="en-US" sz="5400" b="1" dirty="0">
                <a:solidFill>
                  <a:schemeClr val="bg1"/>
                </a:solidFill>
                <a:latin typeface="TI-Nspire Sans" charset="0"/>
                <a:ea typeface="TI-Nspire Sans" charset="0"/>
                <a:cs typeface="TI-Nspire Sans" charset="0"/>
              </a:rPr>
            </a:br>
            <a:r>
              <a:rPr lang="en-US" sz="5400" b="1" dirty="0">
                <a:solidFill>
                  <a:schemeClr val="bg1"/>
                </a:solidFill>
                <a:latin typeface="TI-Nspire Sans" charset="0"/>
                <a:ea typeface="TI-Nspire Sans" charset="0"/>
                <a:cs typeface="TI-Nspire Sans" charset="0"/>
              </a:rPr>
              <a:t>Johnathan Hsu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98" y="8037794"/>
            <a:ext cx="10151876" cy="60911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1DBAA92-2EF3-4303-A2A6-DC34ADE8A66D}"/>
              </a:ext>
            </a:extLst>
          </p:cNvPr>
          <p:cNvSpPr/>
          <p:nvPr/>
        </p:nvSpPr>
        <p:spPr>
          <a:xfrm>
            <a:off x="-165616" y="2677948"/>
            <a:ext cx="1149673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latin typeface="TI-Nspire Sans" charset="0"/>
                <a:ea typeface="TI-Nspire Sans" charset="0"/>
                <a:cs typeface="TI-Nspire Sans" charset="0"/>
              </a:rPr>
              <a:t>Research Question</a:t>
            </a:r>
          </a:p>
          <a:p>
            <a:pPr marL="247650"/>
            <a:r>
              <a:rPr lang="en-US" sz="3000" dirty="0">
                <a:latin typeface="TI-Nspire Sans" charset="0"/>
                <a:ea typeface="TI-Nspire Sans" charset="0"/>
                <a:cs typeface="TI-Nspire Sans" charset="0"/>
              </a:rPr>
              <a:t>Do drug cases receive </a:t>
            </a:r>
            <a:r>
              <a:rPr lang="en-US" sz="3000" dirty="0" smtClean="0">
                <a:latin typeface="TI-Nspire Sans" charset="0"/>
                <a:ea typeface="TI-Nspire Sans" charset="0"/>
                <a:cs typeface="TI-Nspire Sans" charset="0"/>
              </a:rPr>
              <a:t>more punitive sentences than violent crimes </a:t>
            </a:r>
            <a:r>
              <a:rPr lang="en-US" sz="3000" dirty="0">
                <a:latin typeface="TI-Nspire Sans" charset="0"/>
                <a:ea typeface="TI-Nspire Sans" charset="0"/>
                <a:cs typeface="TI-Nspire Sans" charset="0"/>
              </a:rPr>
              <a:t>in </a:t>
            </a:r>
            <a:r>
              <a:rPr lang="en-US" sz="3000" dirty="0" smtClean="0">
                <a:latin typeface="TI-Nspire Sans" charset="0"/>
                <a:ea typeface="TI-Nspire Sans" charset="0"/>
                <a:cs typeface="TI-Nspire Sans" charset="0"/>
              </a:rPr>
              <a:t>the </a:t>
            </a:r>
            <a:r>
              <a:rPr lang="en-US" sz="3000" dirty="0">
                <a:latin typeface="TI-Nspire Sans" charset="0"/>
                <a:ea typeface="TI-Nspire Sans" charset="0"/>
                <a:cs typeface="TI-Nspire Sans" charset="0"/>
              </a:rPr>
              <a:t>f</a:t>
            </a:r>
            <a:r>
              <a:rPr lang="en-US" sz="3000" dirty="0" smtClean="0">
                <a:latin typeface="TI-Nspire Sans" charset="0"/>
                <a:ea typeface="TI-Nspire Sans" charset="0"/>
                <a:cs typeface="TI-Nspire Sans" charset="0"/>
              </a:rPr>
              <a:t>ederal criminal justice system? </a:t>
            </a:r>
            <a:endParaRPr lang="en-US" sz="3000" dirty="0">
              <a:latin typeface="TI-Nspire Sans" charset="0"/>
              <a:ea typeface="TI-Nspire Sans" charset="0"/>
              <a:cs typeface="TI-Nspire Sans" charset="0"/>
            </a:endParaRPr>
          </a:p>
          <a:p>
            <a:pPr algn="ctr"/>
            <a:r>
              <a:rPr lang="en-US" sz="3400" b="1" dirty="0">
                <a:latin typeface="TI-Nspire Sans" charset="0"/>
                <a:ea typeface="TI-Nspire Sans" charset="0"/>
                <a:cs typeface="TI-Nspire Sans" charset="0"/>
              </a:rPr>
              <a:t>Why </a:t>
            </a:r>
            <a:r>
              <a:rPr lang="en-US" sz="3400" b="1" dirty="0" smtClean="0">
                <a:latin typeface="TI-Nspire Sans" charset="0"/>
                <a:ea typeface="TI-Nspire Sans" charset="0"/>
                <a:cs typeface="TI-Nspire Sans" charset="0"/>
              </a:rPr>
              <a:t>Drug and Violent Crimes?</a:t>
            </a:r>
            <a:endParaRPr lang="en-US" sz="3400" b="1" dirty="0">
              <a:latin typeface="TI-Nspire Sans" charset="0"/>
              <a:ea typeface="TI-Nspire Sans" charset="0"/>
              <a:cs typeface="TI-Nspire Sans" charset="0"/>
            </a:endParaRPr>
          </a:p>
          <a:p>
            <a:pPr marL="800100" lvl="1" indent="-354013">
              <a:buFont typeface="Arial" panose="020B0604020202020204" pitchFamily="34" charset="0"/>
              <a:buChar char="•"/>
            </a:pPr>
            <a:r>
              <a:rPr lang="en-US" sz="3000" dirty="0">
                <a:latin typeface="TI-Nspire Sans" charset="0"/>
                <a:ea typeface="TI-Nspire Sans" charset="0"/>
                <a:cs typeface="TI-Nspire Sans" charset="0"/>
              </a:rPr>
              <a:t>Drug case production is the single most important driver of federal criminal caseload until the recent years (immigration).</a:t>
            </a:r>
          </a:p>
          <a:p>
            <a:pPr marL="800100" lvl="1" indent="-354013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-Nspire Sans" charset="0"/>
                <a:ea typeface="TI-Nspire Sans" charset="0"/>
                <a:cs typeface="TI-Nspire Sans" charset="0"/>
              </a:rPr>
              <a:t>Federal </a:t>
            </a:r>
            <a:r>
              <a:rPr lang="en-US" sz="3000" dirty="0">
                <a:latin typeface="TI-Nspire Sans" charset="0"/>
                <a:ea typeface="TI-Nspire Sans" charset="0"/>
                <a:cs typeface="TI-Nspire Sans" charset="0"/>
              </a:rPr>
              <a:t>Criminal Justice holds symbolic value of criminal legislation </a:t>
            </a:r>
            <a:r>
              <a:rPr lang="en-US" sz="3000" dirty="0" smtClean="0">
                <a:latin typeface="TI-Nspire Sans" charset="0"/>
                <a:ea typeface="TI-Nspire Sans" charset="0"/>
                <a:cs typeface="TI-Nspire Sans" charset="0"/>
              </a:rPr>
              <a:t>(</a:t>
            </a:r>
            <a:r>
              <a:rPr lang="en-US" sz="3000" dirty="0">
                <a:latin typeface="TI-Nspire Sans" charset="0"/>
                <a:ea typeface="TI-Nspire Sans" charset="0"/>
                <a:cs typeface="TI-Nspire Sans" charset="0"/>
              </a:rPr>
              <a:t>Wright). </a:t>
            </a:r>
            <a:endParaRPr lang="en-US" sz="3000" dirty="0" smtClean="0">
              <a:latin typeface="TI-Nspire Sans" charset="0"/>
              <a:ea typeface="TI-Nspire Sans" charset="0"/>
              <a:cs typeface="TI-Nspire Sans" charset="0"/>
            </a:endParaRPr>
          </a:p>
          <a:p>
            <a:pPr marL="800100" lvl="1" indent="-354013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-Nspire Sans" charset="0"/>
                <a:ea typeface="TI-Nspire Sans" charset="0"/>
                <a:cs typeface="TI-Nspire Sans" charset="0"/>
              </a:rPr>
              <a:t>Drug </a:t>
            </a:r>
            <a:r>
              <a:rPr lang="en-US" sz="3000" dirty="0" smtClean="0">
                <a:latin typeface="TI-Nspire Sans" charset="0"/>
                <a:ea typeface="TI-Nspire Sans" charset="0"/>
                <a:cs typeface="TI-Nspire Sans" charset="0"/>
              </a:rPr>
              <a:t>and violent crimes have been politically contested in the past years </a:t>
            </a:r>
            <a:endParaRPr lang="en-US" sz="3000" dirty="0" smtClean="0">
              <a:latin typeface="TI-Nspire Sans" charset="0"/>
              <a:ea typeface="TI-Nspire Sans" charset="0"/>
              <a:cs typeface="TI-Nspire Sans" charset="0"/>
            </a:endParaRPr>
          </a:p>
          <a:p>
            <a:pPr marL="800100" lvl="1" indent="-354013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-Nspire Sans" charset="0"/>
                <a:ea typeface="TI-Nspire Sans" charset="0"/>
                <a:cs typeface="TI-Nspire Sans" charset="0"/>
              </a:rPr>
              <a:t>Mandatory minimums </a:t>
            </a:r>
            <a:r>
              <a:rPr lang="en-US" sz="3000" dirty="0" smtClean="0">
                <a:latin typeface="TI-Nspire Sans" charset="0"/>
                <a:ea typeface="TI-Nspire Sans" charset="0"/>
                <a:cs typeface="TI-Nspire Sans" charset="0"/>
              </a:rPr>
              <a:t>for </a:t>
            </a:r>
            <a:r>
              <a:rPr lang="en-US" sz="3000" dirty="0" smtClean="0">
                <a:latin typeface="TI-Nspire Sans" charset="0"/>
                <a:ea typeface="TI-Nspire Sans" charset="0"/>
                <a:cs typeface="TI-Nspire Sans" charset="0"/>
              </a:rPr>
              <a:t>drug crimes have been criticized for being applied disproportionately against black defendants</a:t>
            </a:r>
            <a:endParaRPr lang="en-US" sz="3000" dirty="0">
              <a:latin typeface="TI-Nspire Sans" charset="0"/>
              <a:ea typeface="TI-Nspire Sans" charset="0"/>
              <a:cs typeface="TI-Nspire Sans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1950BE4-4D9C-46B3-8EA5-5EC80944C0B1}"/>
              </a:ext>
            </a:extLst>
          </p:cNvPr>
          <p:cNvSpPr txBox="1"/>
          <p:nvPr/>
        </p:nvSpPr>
        <p:spPr>
          <a:xfrm>
            <a:off x="15409810" y="2586203"/>
            <a:ext cx="209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Methods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237818" y="3181108"/>
            <a:ext cx="11071079" cy="2353360"/>
            <a:chOff x="195072" y="14959130"/>
            <a:chExt cx="11071079" cy="2353360"/>
          </a:xfrm>
        </p:grpSpPr>
        <p:graphicFrame>
          <p:nvGraphicFramePr>
            <p:cNvPr id="6" name="Diagram 5" title="Data Process">
              <a:extLst>
                <a:ext uri="{FF2B5EF4-FFF2-40B4-BE49-F238E27FC236}">
                  <a16:creationId xmlns="" xmlns:a16="http://schemas.microsoft.com/office/drawing/2014/main" id="{17C84801-37C6-472C-AF71-96FBD646C72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06560128"/>
                </p:ext>
              </p:extLst>
            </p:nvPr>
          </p:nvGraphicFramePr>
          <p:xfrm>
            <a:off x="195072" y="15209370"/>
            <a:ext cx="11071079" cy="21031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5E55309C-99EF-4F43-962E-55F6C9D229D5}"/>
                </a:ext>
              </a:extLst>
            </p:cNvPr>
            <p:cNvSpPr txBox="1"/>
            <p:nvPr/>
          </p:nvSpPr>
          <p:spPr>
            <a:xfrm>
              <a:off x="3866665" y="14959130"/>
              <a:ext cx="379462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>
                  <a:latin typeface="TI-Nspire Sans" charset="0"/>
                  <a:ea typeface="TI-Nspire Sans" charset="0"/>
                  <a:cs typeface="TI-Nspire Sans" charset="0"/>
                </a:rPr>
                <a:t>Data Preparation</a:t>
              </a:r>
              <a:r>
                <a:rPr lang="en-US" sz="3400" dirty="0">
                  <a:latin typeface="TI-Nspire Sans" charset="0"/>
                  <a:ea typeface="TI-Nspire Sans" charset="0"/>
                  <a:cs typeface="TI-Nspire Sans" charset="0"/>
                </a:rPr>
                <a:t>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2DB7D90-81FF-4AC0-BCC6-A8744CB5A777}"/>
              </a:ext>
            </a:extLst>
          </p:cNvPr>
          <p:cNvSpPr txBox="1"/>
          <p:nvPr/>
        </p:nvSpPr>
        <p:spPr>
          <a:xfrm>
            <a:off x="22115306" y="4909273"/>
            <a:ext cx="10754580" cy="1775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-Nspire Sans" charset="0"/>
                <a:ea typeface="TI-Nspire Sans" charset="0"/>
                <a:cs typeface="TI-Nspire Sans" charset="0"/>
              </a:rPr>
              <a:t>Findings</a:t>
            </a:r>
          </a:p>
          <a:p>
            <a:pPr marL="571500" indent="-304800">
              <a:buFont typeface="Arial" charset="0"/>
              <a:buChar char="•"/>
            </a:pPr>
            <a:r>
              <a:rPr lang="en-US" sz="3000" dirty="0">
                <a:latin typeface="TI-Nspire Sans" charset="0"/>
                <a:ea typeface="TI-Nspire Sans" charset="0"/>
                <a:cs typeface="TI-Nspire Sans" charset="0"/>
              </a:rPr>
              <a:t>Drug cases receive less punishment than violent, firearm, and immigration </a:t>
            </a:r>
            <a:r>
              <a:rPr lang="en-US" sz="3000" dirty="0" smtClean="0">
                <a:latin typeface="TI-Nspire Sans" charset="0"/>
                <a:ea typeface="TI-Nspire Sans" charset="0"/>
                <a:cs typeface="TI-Nspire Sans" charset="0"/>
              </a:rPr>
              <a:t>cases independent of severity of crime </a:t>
            </a:r>
            <a:endParaRPr lang="en-US" sz="3000" dirty="0">
              <a:latin typeface="TI-Nspire Sans" charset="0"/>
              <a:ea typeface="TI-Nspire Sans" charset="0"/>
              <a:cs typeface="TI-Nspire Sans" charset="0"/>
            </a:endParaRPr>
          </a:p>
          <a:p>
            <a:pPr marL="571500" indent="-304800">
              <a:buFont typeface="Arial" charset="0"/>
              <a:buChar char="•"/>
            </a:pPr>
            <a:r>
              <a:rPr lang="en-US" sz="3000" dirty="0" smtClean="0">
                <a:latin typeface="TI-Nspire Sans" charset="0"/>
                <a:ea typeface="TI-Nspire Sans" charset="0"/>
                <a:cs typeface="TI-Nspire Sans" charset="0"/>
              </a:rPr>
              <a:t>Race, age, and education </a:t>
            </a:r>
            <a:r>
              <a:rPr lang="en-US" sz="3000" dirty="0">
                <a:latin typeface="TI-Nspire Sans" charset="0"/>
                <a:ea typeface="TI-Nspire Sans" charset="0"/>
                <a:cs typeface="TI-Nspire Sans" charset="0"/>
              </a:rPr>
              <a:t>is </a:t>
            </a:r>
            <a:r>
              <a:rPr lang="en-US" sz="3000" dirty="0" smtClean="0">
                <a:latin typeface="TI-Nspire Sans" charset="0"/>
                <a:ea typeface="TI-Nspire Sans" charset="0"/>
                <a:cs typeface="TI-Nspire Sans" charset="0"/>
              </a:rPr>
              <a:t>correlated </a:t>
            </a:r>
            <a:r>
              <a:rPr lang="en-US" sz="3000" dirty="0">
                <a:latin typeface="TI-Nspire Sans" charset="0"/>
                <a:ea typeface="TI-Nspire Sans" charset="0"/>
                <a:cs typeface="TI-Nspire Sans" charset="0"/>
              </a:rPr>
              <a:t>with the time </a:t>
            </a:r>
            <a:r>
              <a:rPr lang="en-US" sz="3000" dirty="0" smtClean="0">
                <a:latin typeface="TI-Nspire Sans" charset="0"/>
                <a:ea typeface="TI-Nspire Sans" charset="0"/>
                <a:cs typeface="TI-Nspire Sans" charset="0"/>
              </a:rPr>
              <a:t>sentenced independent of severity of crime and criminal history</a:t>
            </a:r>
          </a:p>
          <a:p>
            <a:pPr marL="1147763" lvl="1" indent="-317500">
              <a:buFont typeface="Arial" charset="0"/>
              <a:buChar char="•"/>
            </a:pPr>
            <a:r>
              <a:rPr lang="en-US" sz="3000" dirty="0" smtClean="0">
                <a:latin typeface="TI-Nspire Sans" charset="0"/>
                <a:ea typeface="TI-Nspire Sans" charset="0"/>
                <a:cs typeface="TI-Nspire Sans" charset="0"/>
              </a:rPr>
              <a:t>Black, young, and less educated defendants receive harsher sentences</a:t>
            </a:r>
          </a:p>
          <a:p>
            <a:pPr marL="536575" indent="-439738">
              <a:buFont typeface="Arial" charset="0"/>
              <a:buChar char="•"/>
            </a:pPr>
            <a:r>
              <a:rPr lang="en-US" sz="3000" dirty="0" smtClean="0">
                <a:latin typeface="TI-Nspire Sans" charset="0"/>
                <a:ea typeface="TI-Nspire Sans" charset="0"/>
                <a:cs typeface="TI-Nspire Sans" charset="0"/>
              </a:rPr>
              <a:t>The results from linear and controlled </a:t>
            </a:r>
            <a:r>
              <a:rPr lang="en-US" sz="3000" dirty="0">
                <a:latin typeface="TI-Nspire Sans" charset="0"/>
                <a:ea typeface="TI-Nspire Sans" charset="0"/>
                <a:cs typeface="TI-Nspire Sans" charset="0"/>
              </a:rPr>
              <a:t>T</a:t>
            </a:r>
            <a:r>
              <a:rPr lang="en-US" sz="3000" dirty="0" smtClean="0">
                <a:latin typeface="TI-Nspire Sans" charset="0"/>
                <a:ea typeface="TI-Nspire Sans" charset="0"/>
                <a:cs typeface="TI-Nspire Sans" charset="0"/>
              </a:rPr>
              <a:t>obit are mostly consistent with exception of immigration cases </a:t>
            </a:r>
            <a:endParaRPr lang="en-US" sz="3000" dirty="0">
              <a:latin typeface="TI-Nspire Sans" charset="0"/>
              <a:ea typeface="TI-Nspire Sans" charset="0"/>
              <a:cs typeface="TI-Nspire Sans" charset="0"/>
            </a:endParaRPr>
          </a:p>
          <a:p>
            <a:pPr algn="ctr">
              <a:spcBef>
                <a:spcPts val="600"/>
              </a:spcBef>
            </a:pPr>
            <a:r>
              <a:rPr lang="en-US" sz="4000" b="1" dirty="0" smtClean="0">
                <a:latin typeface="TI-Nspire Sans" charset="0"/>
                <a:ea typeface="TI-Nspire Sans" charset="0"/>
                <a:cs typeface="TI-Nspire Sans" charset="0"/>
              </a:rPr>
              <a:t>Discussion</a:t>
            </a:r>
            <a:endParaRPr lang="en-US" sz="4000" b="1" dirty="0">
              <a:latin typeface="TI-Nspire Sans" charset="0"/>
              <a:ea typeface="TI-Nspire Sans" charset="0"/>
              <a:cs typeface="TI-Nspire Sans" charset="0"/>
            </a:endParaRPr>
          </a:p>
          <a:p>
            <a:pPr marL="566738"/>
            <a:r>
              <a:rPr lang="en-US" sz="3000" dirty="0" smtClean="0">
                <a:latin typeface="TI-Nspire Sans" charset="0"/>
                <a:ea typeface="TI-Nspire Sans" charset="0"/>
                <a:cs typeface="TI-Nspire Sans" charset="0"/>
              </a:rPr>
              <a:t>This </a:t>
            </a:r>
            <a:r>
              <a:rPr lang="en-US" sz="3000" dirty="0">
                <a:latin typeface="TI-Nspire Sans" charset="0"/>
                <a:ea typeface="TI-Nspire Sans" charset="0"/>
                <a:cs typeface="TI-Nspire Sans" charset="0"/>
              </a:rPr>
              <a:t>research shows the penalties that specific types of cases receive at sentencing while accounting for other extralegal factors. </a:t>
            </a:r>
            <a:r>
              <a:rPr lang="en-US" sz="3000" dirty="0" smtClean="0">
                <a:latin typeface="TI-Nspire Sans" charset="0"/>
                <a:ea typeface="TI-Nspire Sans" charset="0"/>
                <a:cs typeface="TI-Nspire Sans" charset="0"/>
              </a:rPr>
              <a:t>Although drug cases do not receive harsher sentences when compared with violent crimes, the interaction of drug and blacks are not identified in the analysis. </a:t>
            </a:r>
            <a:endParaRPr lang="en-US" sz="3000" dirty="0">
              <a:latin typeface="TI-Nspire Sans" charset="0"/>
              <a:ea typeface="TI-Nspire Sans" charset="0"/>
              <a:cs typeface="TI-Nspire Sans" charset="0"/>
            </a:endParaRPr>
          </a:p>
          <a:p>
            <a:pPr algn="ctr">
              <a:spcBef>
                <a:spcPts val="600"/>
              </a:spcBef>
            </a:pPr>
            <a:r>
              <a:rPr lang="en-US" sz="4000" b="1" dirty="0" smtClean="0">
                <a:latin typeface="TI-Nspire Sans" charset="0"/>
                <a:ea typeface="TI-Nspire Sans" charset="0"/>
                <a:cs typeface="TI-Nspire Sans" charset="0"/>
              </a:rPr>
              <a:t>Future Research</a:t>
            </a:r>
            <a:endParaRPr lang="en-US" sz="4000" b="1" dirty="0">
              <a:latin typeface="TI-Nspire Sans" charset="0"/>
              <a:ea typeface="TI-Nspire Sans" charset="0"/>
              <a:cs typeface="TI-Nspire Sans" charset="0"/>
            </a:endParaRPr>
          </a:p>
          <a:p>
            <a:pPr marL="566738"/>
            <a:r>
              <a:rPr lang="en-US" sz="3000" dirty="0">
                <a:latin typeface="TI-Nspire Sans" charset="0"/>
                <a:ea typeface="TI-Nspire Sans" charset="0"/>
                <a:cs typeface="TI-Nspire Sans" charset="0"/>
              </a:rPr>
              <a:t>Although this research identifies correlation between case and defendant characteristics, it does not </a:t>
            </a:r>
            <a:r>
              <a:rPr lang="en-US" sz="3000" dirty="0" smtClean="0">
                <a:latin typeface="TI-Nspire Sans" charset="0"/>
                <a:ea typeface="TI-Nspire Sans" charset="0"/>
                <a:cs typeface="TI-Nspire Sans" charset="0"/>
              </a:rPr>
              <a:t>include </a:t>
            </a:r>
            <a:r>
              <a:rPr lang="en-US" sz="3000" dirty="0">
                <a:latin typeface="TI-Nspire Sans" charset="0"/>
                <a:ea typeface="TI-Nspire Sans" charset="0"/>
                <a:cs typeface="TI-Nspire Sans" charset="0"/>
              </a:rPr>
              <a:t>death penalty and life without parole </a:t>
            </a:r>
            <a:r>
              <a:rPr lang="en-US" sz="3000" dirty="0" smtClean="0">
                <a:latin typeface="TI-Nspire Sans" charset="0"/>
                <a:ea typeface="TI-Nspire Sans" charset="0"/>
                <a:cs typeface="TI-Nspire Sans" charset="0"/>
              </a:rPr>
              <a:t>cases, other extralegal </a:t>
            </a:r>
            <a:r>
              <a:rPr lang="en-US" sz="3000" dirty="0">
                <a:latin typeface="TI-Nspire Sans" charset="0"/>
                <a:ea typeface="TI-Nspire Sans" charset="0"/>
                <a:cs typeface="TI-Nspire Sans" charset="0"/>
              </a:rPr>
              <a:t>characteristics such as </a:t>
            </a:r>
            <a:r>
              <a:rPr lang="en-US" sz="3000" dirty="0" smtClean="0">
                <a:latin typeface="TI-Nspire Sans" charset="0"/>
                <a:ea typeface="TI-Nspire Sans" charset="0"/>
                <a:cs typeface="TI-Nspire Sans" charset="0"/>
              </a:rPr>
              <a:t>citizenship. Additionally, the Tobit </a:t>
            </a:r>
            <a:r>
              <a:rPr lang="en-US" sz="3000" dirty="0">
                <a:latin typeface="TI-Nspire Sans" charset="0"/>
                <a:ea typeface="TI-Nspire Sans" charset="0"/>
                <a:cs typeface="TI-Nspire Sans" charset="0"/>
              </a:rPr>
              <a:t>does not account for the random effects across different districts and </a:t>
            </a:r>
            <a:r>
              <a:rPr lang="en-US" sz="3000" dirty="0" smtClean="0">
                <a:latin typeface="TI-Nspire Sans" charset="0"/>
                <a:ea typeface="TI-Nspire Sans" charset="0"/>
                <a:cs typeface="TI-Nspire Sans" charset="0"/>
              </a:rPr>
              <a:t>years. This project suggests further research on the interaction between race and type of crime. Lastly</a:t>
            </a:r>
            <a:r>
              <a:rPr lang="en-US" sz="3000" smtClean="0">
                <a:latin typeface="TI-Nspire Sans" charset="0"/>
                <a:ea typeface="TI-Nspire Sans" charset="0"/>
                <a:cs typeface="TI-Nspire Sans" charset="0"/>
              </a:rPr>
              <a:t>, further </a:t>
            </a:r>
            <a:r>
              <a:rPr lang="en-US" sz="3000" dirty="0" smtClean="0">
                <a:latin typeface="TI-Nspire Sans" charset="0"/>
                <a:ea typeface="TI-Nspire Sans" charset="0"/>
                <a:cs typeface="TI-Nspire Sans" charset="0"/>
              </a:rPr>
              <a:t>research should include the effects </a:t>
            </a:r>
            <a:r>
              <a:rPr lang="en-US" sz="3000" smtClean="0">
                <a:latin typeface="TI-Nspire Sans" charset="0"/>
                <a:ea typeface="TI-Nspire Sans" charset="0"/>
                <a:cs typeface="TI-Nspire Sans" charset="0"/>
              </a:rPr>
              <a:t>of cross-district and time on the outcome of sentences.</a:t>
            </a:r>
            <a:endParaRPr lang="en-US" sz="3000" dirty="0">
              <a:latin typeface="TI-Nspire Sans" charset="0"/>
              <a:ea typeface="TI-Nspire Sans" charset="0"/>
              <a:cs typeface="TI-Nspire Sans" charset="0"/>
            </a:endParaRPr>
          </a:p>
          <a:p>
            <a:pPr marL="566738"/>
            <a:endParaRPr lang="en-US" sz="3000" dirty="0">
              <a:latin typeface="TI-Nspire Sans" charset="0"/>
              <a:ea typeface="TI-Nspire Sans" charset="0"/>
              <a:cs typeface="TI-Nspire Sans" charset="0"/>
            </a:endParaRPr>
          </a:p>
          <a:p>
            <a:pPr algn="ctr"/>
            <a:r>
              <a:rPr lang="en-US" sz="3600" b="1" dirty="0" smtClean="0">
                <a:latin typeface="TI-Nspire Sans" charset="0"/>
                <a:ea typeface="TI-Nspire Sans" charset="0"/>
                <a:cs typeface="TI-Nspire Sans" charset="0"/>
              </a:rPr>
              <a:t>References</a:t>
            </a:r>
            <a:endParaRPr lang="en-US" sz="3600" b="1" dirty="0">
              <a:latin typeface="TI-Nspire Sans" charset="0"/>
              <a:ea typeface="TI-Nspire Sans" charset="0"/>
              <a:cs typeface="TI-Nspire Sans" charset="0"/>
            </a:endParaRPr>
          </a:p>
          <a:p>
            <a:pPr marL="1068388" indent="-635000">
              <a:spcAft>
                <a:spcPts val="600"/>
              </a:spcAft>
            </a:pPr>
            <a:r>
              <a:rPr lang="en-US" sz="2200" dirty="0">
                <a:latin typeface="TI-Nspire Sans" charset="0"/>
                <a:ea typeface="TI-Nspire Sans" charset="0"/>
                <a:cs typeface="TI-Nspire Sans" charset="0"/>
              </a:rPr>
              <a:t>United States Sentencing Commission. Monitoring of Federal Criminal Sentences Series, 1987-2015. ICPSR36571. Ann Arbor, MI: Inter-university Consortium for Political and Social Research [distributor]. </a:t>
            </a:r>
          </a:p>
          <a:p>
            <a:pPr marL="1068388" indent="-635000"/>
            <a:r>
              <a:rPr lang="en-US" sz="2200" dirty="0">
                <a:latin typeface="TI-Nspire Sans" charset="0"/>
                <a:ea typeface="TI-Nspire Sans" charset="0"/>
                <a:cs typeface="TI-Nspire Sans" charset="0"/>
              </a:rPr>
              <a:t>Min, </a:t>
            </a:r>
            <a:r>
              <a:rPr lang="en-US" sz="2200" dirty="0" err="1">
                <a:latin typeface="TI-Nspire Sans" charset="0"/>
                <a:ea typeface="TI-Nspire Sans" charset="0"/>
                <a:cs typeface="TI-Nspire Sans" charset="0"/>
              </a:rPr>
              <a:t>Agresti</a:t>
            </a:r>
            <a:r>
              <a:rPr lang="en-US" sz="2200" dirty="0">
                <a:latin typeface="TI-Nspire Sans" charset="0"/>
                <a:ea typeface="TI-Nspire Sans" charset="0"/>
                <a:cs typeface="TI-Nspire Sans" charset="0"/>
              </a:rPr>
              <a:t> A. 2002. Modeling Nonnegative Data with Clumping at Zero. </a:t>
            </a:r>
            <a:r>
              <a:rPr lang="en-US" sz="2200" i="1" dirty="0">
                <a:latin typeface="TI-Nspire Sans" charset="0"/>
                <a:ea typeface="TI-Nspire Sans" charset="0"/>
                <a:cs typeface="TI-Nspire Sans" charset="0"/>
              </a:rPr>
              <a:t>Journal of the Iranian Statistical Society</a:t>
            </a:r>
            <a:r>
              <a:rPr lang="en-US" sz="2200" dirty="0">
                <a:latin typeface="TI-Nspire Sans" charset="0"/>
                <a:ea typeface="TI-Nspire Sans" charset="0"/>
                <a:cs typeface="TI-Nspire Sans" charset="0"/>
              </a:rPr>
              <a:t>. 1(1):7–33</a:t>
            </a:r>
          </a:p>
          <a:p>
            <a:pPr marL="1068388" indent="-635000"/>
            <a:r>
              <a:rPr lang="en-US" sz="2200" dirty="0">
                <a:latin typeface="TI-Nspire Sans" charset="0"/>
                <a:ea typeface="TI-Nspire Sans" charset="0"/>
                <a:cs typeface="TI-Nspire Sans" charset="0"/>
              </a:rPr>
              <a:t>Wright, Ronald F. 2006. “Federal or State-Sorting as a Sentencing Choice.” </a:t>
            </a:r>
            <a:r>
              <a:rPr lang="en-US" sz="2200" i="1" dirty="0">
                <a:latin typeface="TI-Nspire Sans" charset="0"/>
                <a:ea typeface="TI-Nspire Sans" charset="0"/>
                <a:cs typeface="TI-Nspire Sans" charset="0"/>
              </a:rPr>
              <a:t>Crim. Just.</a:t>
            </a:r>
            <a:r>
              <a:rPr lang="en-US" sz="2200" dirty="0">
                <a:latin typeface="TI-Nspire Sans" charset="0"/>
                <a:ea typeface="TI-Nspire Sans" charset="0"/>
                <a:cs typeface="TI-Nspire Sans" charset="0"/>
              </a:rPr>
              <a:t> 21:16.</a:t>
            </a:r>
          </a:p>
          <a:p>
            <a:pPr algn="ctr">
              <a:lnSpc>
                <a:spcPct val="130000"/>
              </a:lnSpc>
            </a:pPr>
            <a:endParaRPr lang="en-US" sz="2200" b="1" dirty="0">
              <a:latin typeface="TI-Nspire Sans" charset="0"/>
              <a:ea typeface="TI-Nspire Sans" charset="0"/>
              <a:cs typeface="TI-Nspire Sans" charset="0"/>
            </a:endParaRPr>
          </a:p>
          <a:p>
            <a:endParaRPr lang="en-US" sz="2200" b="1" dirty="0">
              <a:latin typeface="TI-Nspire Sans" charset="0"/>
              <a:ea typeface="TI-Nspire Sans" charset="0"/>
              <a:cs typeface="TI-Nspire Sans" charset="0"/>
            </a:endParaRPr>
          </a:p>
          <a:p>
            <a:endParaRPr lang="en-US" sz="2200" dirty="0">
              <a:latin typeface="TI-Nspire Sans" charset="0"/>
              <a:ea typeface="TI-Nspire Sans" charset="0"/>
              <a:cs typeface="TI-Nspire Sans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398" y="5328853"/>
            <a:ext cx="5321478" cy="53214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6897827" y="9289773"/>
                <a:ext cx="5104134" cy="4415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400" b="1" dirty="0">
                    <a:latin typeface="TI-Nspire Sans" charset="0"/>
                    <a:ea typeface="TI-Nspire Sans" charset="0"/>
                    <a:cs typeface="TI-Nspire Sans" charset="0"/>
                  </a:rPr>
                  <a:t>Why Tobit?</a:t>
                </a:r>
              </a:p>
              <a:p>
                <a:pPr marL="692150" indent="-360363">
                  <a:buFont typeface="Arial" charset="0"/>
                  <a:buChar char="•"/>
                </a:pPr>
                <a:r>
                  <a:rPr lang="en-US" sz="3000" dirty="0">
                    <a:latin typeface="TI-Nspire Sans" charset="0"/>
                    <a:ea typeface="TI-Nspire Sans" charset="0"/>
                    <a:cs typeface="TI-Nspire Sans" charset="0"/>
                  </a:rPr>
                  <a:t>Latent variable model that doesn’t involve binary dependent variable</a:t>
                </a:r>
              </a:p>
              <a:p>
                <a:pPr marL="692150" indent="-360363">
                  <a:buFont typeface="Arial" charset="0"/>
                  <a:buChar char="•"/>
                </a:pPr>
                <a:r>
                  <a:rPr lang="en-US" sz="3000" dirty="0">
                    <a:latin typeface="TI-Nspire Sans" charset="0"/>
                    <a:ea typeface="TI-Nspire Sans" charset="0"/>
                    <a:cs typeface="TI-Nspire Sans" charset="0"/>
                  </a:rPr>
                  <a:t>Tobit assumes a normally distributed y where 0 is unobserved (Min 2002)</a:t>
                </a:r>
              </a:p>
              <a:p>
                <a:pPr marL="692150" indent="-360363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000" b="0" i="0" smtClean="0">
                        <a:latin typeface="TI-Nspire Sans" charset="0"/>
                        <a:ea typeface="TI-Nspire Sans" charset="0"/>
                        <a:cs typeface="TI-Nspire Sans" charset="0"/>
                      </a:rPr>
                      <m:t>Prison</m:t>
                    </m:r>
                    <m:r>
                      <m:rPr>
                        <m:nor/>
                      </m:rPr>
                      <a:rPr lang="en-US" sz="3000" b="0" i="0" smtClean="0">
                        <a:latin typeface="TI-Nspire Sans" charset="0"/>
                        <a:ea typeface="TI-Nspire Sans" charset="0"/>
                        <a:cs typeface="TI-Nspire Sans" charset="0"/>
                      </a:rPr>
                      <m:t> </m:t>
                    </m:r>
                    <m:r>
                      <m:rPr>
                        <m:nor/>
                      </m:rPr>
                      <a:rPr lang="en-US" sz="3000" b="0" i="0" smtClean="0">
                        <a:latin typeface="TI-Nspire Sans" charset="0"/>
                        <a:ea typeface="TI-Nspire Sans" charset="0"/>
                        <a:cs typeface="TI-Nspire Sans" charset="0"/>
                      </a:rPr>
                      <m:t>time</m:t>
                    </m:r>
                    <m:d>
                      <m:dPr>
                        <m:begChr m:val="{"/>
                        <m:endChr m:val=""/>
                        <m:ctrlPr>
                          <a:rPr lang="mr-IN" sz="3000" i="1" smtClean="0">
                            <a:latin typeface="Cambria Math" charset="0"/>
                            <a:ea typeface="TI-Nspire Sans" charset="0"/>
                            <a:cs typeface="TI-Nspire Sans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sz="3000" i="1" smtClean="0">
                                <a:latin typeface="Cambria Math" charset="0"/>
                                <a:ea typeface="TI-Nspire Sans" charset="0"/>
                                <a:cs typeface="TI-Nspire Sans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3000" b="0" i="0" smtClean="0">
                                <a:latin typeface="TI-Nspire Sans" charset="0"/>
                                <a:ea typeface="TI-Nspire Sans" charset="0"/>
                                <a:cs typeface="TI-Nspire Sans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000" b="0" i="0" smtClean="0">
                                <a:latin typeface="TI-Nspire Sans" charset="0"/>
                                <a:ea typeface="TI-Nspire Sans" charset="0"/>
                                <a:cs typeface="TI-Nspire Sans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3000" b="0" i="0" smtClean="0">
                                <a:latin typeface="TI-Nspire Sans" charset="0"/>
                                <a:ea typeface="TI-Nspire Sans" charset="0"/>
                                <a:cs typeface="TI-Nspire Sans" charset="0"/>
                              </a:rPr>
                              <m:t>,     </m:t>
                            </m:r>
                            <m:r>
                              <m:rPr>
                                <m:nor/>
                              </m:rPr>
                              <a:rPr lang="en-US" sz="3000" b="0" i="0" smtClean="0">
                                <a:latin typeface="TI-Nspire Sans" charset="0"/>
                                <a:ea typeface="TI-Nspire Sans" charset="0"/>
                                <a:cs typeface="TI-Nspire Sans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3000" b="0" i="0" smtClean="0">
                                <a:latin typeface="TI-Nspire Sans" charset="0"/>
                                <a:ea typeface="TI-Nspire Sans" charset="0"/>
                                <a:cs typeface="TI-Nspire Sans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000" b="0" i="0" smtClean="0">
                                <a:latin typeface="TI-Nspire Sans" charset="0"/>
                                <a:ea typeface="TI-Nspire Sans" charset="0"/>
                                <a:cs typeface="TI-Nspire Sans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3000" b="0" i="0" smtClean="0">
                                <a:latin typeface="TI-Nspire Sans" charset="0"/>
                                <a:ea typeface="TI-Nspire Sans" charset="0"/>
                                <a:cs typeface="TI-Nspire Sans" charset="0"/>
                              </a:rPr>
                              <m:t>&gt;0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3000" b="0" i="0" smtClean="0">
                                <a:latin typeface="TI-Nspire Sans" charset="0"/>
                                <a:ea typeface="TI-Nspire Sans" charset="0"/>
                                <a:cs typeface="TI-Nspire Sans" charset="0"/>
                              </a:rPr>
                              <m:t>0,     </m:t>
                            </m:r>
                            <m:r>
                              <m:rPr>
                                <m:nor/>
                              </m:rPr>
                              <a:rPr lang="en-US" sz="3000" b="0" i="0" smtClean="0">
                                <a:latin typeface="TI-Nspire Sans" charset="0"/>
                                <a:ea typeface="TI-Nspire Sans" charset="0"/>
                                <a:cs typeface="TI-Nspire Sans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3000" b="0" i="0" smtClean="0">
                                <a:latin typeface="TI-Nspire Sans" charset="0"/>
                                <a:ea typeface="TI-Nspire Sans" charset="0"/>
                                <a:cs typeface="TI-Nspire Sans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000" b="0" i="0" smtClean="0">
                                <a:latin typeface="TI-Nspire Sans" charset="0"/>
                                <a:ea typeface="TI-Nspire Sans" charset="0"/>
                                <a:cs typeface="TI-Nspire Sans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3000" b="0" i="0" smtClean="0">
                                <a:latin typeface="TI-Nspire Sans" charset="0"/>
                                <a:ea typeface="TI-Nspire Sans" charset="0"/>
                                <a:cs typeface="TI-Nspire Sans" charset="0"/>
                              </a:rPr>
                              <m:t>≤0</m:t>
                            </m:r>
                          </m:e>
                        </m:eqArr>
                      </m:e>
                    </m:d>
                  </m:oMath>
                </a14:m>
                <a:endParaRPr lang="en-US" sz="3000" i="1" dirty="0">
                  <a:latin typeface="TI-Nspire Sans" charset="0"/>
                  <a:ea typeface="TI-Nspire Sans" charset="0"/>
                  <a:cs typeface="TI-Nspire Sans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7827" y="9289773"/>
                <a:ext cx="5104134" cy="4415376"/>
              </a:xfrm>
              <a:prstGeom prst="rect">
                <a:avLst/>
              </a:prstGeom>
              <a:blipFill rotWithShape="0">
                <a:blip r:embed="rId9"/>
                <a:stretch>
                  <a:fillRect l="-3345" t="-1934" b="-18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6912537" y="5455657"/>
            <a:ext cx="580130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latin typeface="TI-Nspire Sans" charset="0"/>
                <a:ea typeface="TI-Nspire Sans" charset="0"/>
                <a:cs typeface="TI-Nspire Sans" charset="0"/>
              </a:rPr>
              <a:t>Variables</a:t>
            </a:r>
          </a:p>
          <a:p>
            <a:pPr marL="720725" indent="-307975">
              <a:buFont typeface="Arial" panose="020B0604020202020204" pitchFamily="34" charset="0"/>
              <a:buChar char="•"/>
            </a:pPr>
            <a:r>
              <a:rPr lang="en-US" sz="3000" u="sng" dirty="0">
                <a:latin typeface="TI-Nspire Sans" charset="0"/>
                <a:ea typeface="TI-Nspire Sans" charset="0"/>
                <a:cs typeface="TI-Nspire Sans" charset="0"/>
              </a:rPr>
              <a:t>Dependent</a:t>
            </a:r>
            <a:r>
              <a:rPr lang="en-US" sz="3000" dirty="0">
                <a:latin typeface="TI-Nspire Sans" charset="0"/>
                <a:ea typeface="TI-Nspire Sans" charset="0"/>
                <a:cs typeface="TI-Nspire Sans" charset="0"/>
              </a:rPr>
              <a:t>: Total prison time sentenced (months)</a:t>
            </a:r>
          </a:p>
          <a:p>
            <a:pPr marL="720725" indent="-307975">
              <a:buFont typeface="Arial" panose="020B0604020202020204" pitchFamily="34" charset="0"/>
              <a:buChar char="•"/>
            </a:pPr>
            <a:r>
              <a:rPr lang="en-US" sz="3000" u="sng" dirty="0">
                <a:latin typeface="TI-Nspire Sans" charset="0"/>
                <a:ea typeface="TI-Nspire Sans" charset="0"/>
                <a:cs typeface="TI-Nspire Sans" charset="0"/>
              </a:rPr>
              <a:t>Independent</a:t>
            </a:r>
            <a:r>
              <a:rPr lang="en-US" sz="3000" dirty="0">
                <a:latin typeface="TI-Nspire Sans" charset="0"/>
                <a:ea typeface="TI-Nspire Sans" charset="0"/>
                <a:cs typeface="TI-Nspire Sans" charset="0"/>
              </a:rPr>
              <a:t>: Criminal History, Final Offense Level</a:t>
            </a:r>
          </a:p>
          <a:p>
            <a:pPr marL="720725" indent="-307975">
              <a:buFont typeface="Arial" panose="020B0604020202020204" pitchFamily="34" charset="0"/>
              <a:buChar char="•"/>
            </a:pPr>
            <a:r>
              <a:rPr lang="en-US" sz="3000" u="sng" dirty="0">
                <a:latin typeface="TI-Nspire Sans" charset="0"/>
                <a:ea typeface="TI-Nspire Sans" charset="0"/>
                <a:cs typeface="TI-Nspire Sans" charset="0"/>
              </a:rPr>
              <a:t>Controlled</a:t>
            </a:r>
            <a:r>
              <a:rPr lang="en-US" sz="3000" dirty="0">
                <a:latin typeface="TI-Nspire Sans" charset="0"/>
                <a:ea typeface="TI-Nspire Sans" charset="0"/>
                <a:cs typeface="TI-Nspire Sans" charset="0"/>
              </a:rPr>
              <a:t>: Age, Race, Gender, Type of case, Disposition of case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41DBAA92-2EF3-4303-A2A6-DC34ADE8A66D}"/>
              </a:ext>
            </a:extLst>
          </p:cNvPr>
          <p:cNvSpPr/>
          <p:nvPr/>
        </p:nvSpPr>
        <p:spPr>
          <a:xfrm>
            <a:off x="388213" y="16836216"/>
            <a:ext cx="1070604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latin typeface="TI-Nspire Sans" charset="0"/>
                <a:ea typeface="TI-Nspire Sans" charset="0"/>
                <a:cs typeface="TI-Nspire Sans" charset="0"/>
              </a:rPr>
              <a:t>Demographics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984" y="10724401"/>
            <a:ext cx="550607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3" indent="-31750"/>
            <a:r>
              <a:rPr lang="en-US" sz="3400" b="1" dirty="0">
                <a:latin typeface="TI-Nspire Sans" charset="0"/>
                <a:ea typeface="TI-Nspire Sans" charset="0"/>
                <a:cs typeface="TI-Nspire Sans" charset="0"/>
              </a:rPr>
              <a:t>Analysis</a:t>
            </a:r>
          </a:p>
          <a:p>
            <a:pPr marL="587375" indent="-30163"/>
            <a:r>
              <a:rPr lang="en-US" sz="3000" dirty="0">
                <a:latin typeface="TI-Nspire Sans" charset="0"/>
                <a:ea typeface="TI-Nspire Sans" charset="0"/>
                <a:cs typeface="TI-Nspire Sans" charset="0"/>
              </a:rPr>
              <a:t>Compare results from three methods:</a:t>
            </a:r>
          </a:p>
          <a:p>
            <a:pPr marL="1266825" indent="-342900">
              <a:buFont typeface="+mj-lt"/>
              <a:buAutoNum type="arabicPeriod"/>
            </a:pPr>
            <a:r>
              <a:rPr lang="en-US" sz="3000" dirty="0">
                <a:latin typeface="TI-Nspire Sans" charset="0"/>
              </a:rPr>
              <a:t>Ordinary Linear Squares</a:t>
            </a:r>
          </a:p>
          <a:p>
            <a:pPr marL="1266825" indent="-342900">
              <a:buFont typeface="+mj-lt"/>
              <a:buAutoNum type="arabicPeriod"/>
            </a:pPr>
            <a:r>
              <a:rPr lang="en-US" sz="3000" dirty="0">
                <a:latin typeface="TI-Nspire Sans" charset="0"/>
              </a:rPr>
              <a:t>Parsimonious Tobit</a:t>
            </a:r>
          </a:p>
          <a:p>
            <a:pPr marL="1266825" indent="-342900">
              <a:buFont typeface="+mj-lt"/>
              <a:buAutoNum type="arabicPeriod"/>
            </a:pPr>
            <a:r>
              <a:rPr lang="en-US" sz="3000" dirty="0">
                <a:latin typeface="TI-Nspire Sans" charset="0"/>
              </a:rPr>
              <a:t>Controlled Tobit</a:t>
            </a:r>
            <a:endParaRPr lang="en-US" sz="1800" dirty="0">
              <a:latin typeface="TI-Nspire Sans" charset="0"/>
            </a:endParaRPr>
          </a:p>
          <a:p>
            <a:pPr marL="581025"/>
            <a:endParaRPr lang="en-US" sz="3000" dirty="0">
              <a:latin typeface="TI-Nspire San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923453" y="13774977"/>
            <a:ext cx="16998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TI-Nspire Sans" charset="0"/>
                <a:ea typeface="TI-Nspire Sans" charset="0"/>
                <a:cs typeface="TI-Nspire Sans" charset="0"/>
              </a:rPr>
              <a:t>Results</a:t>
            </a: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3BCBA0-F57C-4EC7-B343-392E50E16067}"/>
              </a:ext>
            </a:extLst>
          </p:cNvPr>
          <p:cNvGrpSpPr/>
          <p:nvPr/>
        </p:nvGrpSpPr>
        <p:grpSpPr>
          <a:xfrm>
            <a:off x="-141167" y="17143993"/>
            <a:ext cx="11922285" cy="5059538"/>
            <a:chOff x="-141167" y="15384910"/>
            <a:chExt cx="11922285" cy="5059538"/>
          </a:xfrm>
        </p:grpSpPr>
        <p:graphicFrame>
          <p:nvGraphicFramePr>
            <p:cNvPr id="20" name="Chart 1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4827741"/>
                </p:ext>
              </p:extLst>
            </p:nvPr>
          </p:nvGraphicFramePr>
          <p:xfrm>
            <a:off x="4106690" y="15384910"/>
            <a:ext cx="7674428" cy="50595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28" name="Chart 2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35720619"/>
                </p:ext>
              </p:extLst>
            </p:nvPr>
          </p:nvGraphicFramePr>
          <p:xfrm>
            <a:off x="-141167" y="15435005"/>
            <a:ext cx="5593977" cy="43594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544" y="14552691"/>
            <a:ext cx="11108566" cy="715047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A628CF25-2003-4CBC-8F71-054487CCB46A}"/>
              </a:ext>
            </a:extLst>
          </p:cNvPr>
          <p:cNvSpPr/>
          <p:nvPr/>
        </p:nvSpPr>
        <p:spPr>
          <a:xfrm>
            <a:off x="388212" y="14109943"/>
            <a:ext cx="1070604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latin typeface="TI-Nspire Sans" charset="0"/>
                <a:ea typeface="TI-Nspire Sans" charset="0"/>
                <a:cs typeface="TI-Nspire Sans" charset="0"/>
              </a:rPr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-Nspire Sans" charset="0"/>
                <a:ea typeface="TI-Nspire Sans" charset="0"/>
                <a:cs typeface="TI-Nspire Sans" charset="0"/>
              </a:rPr>
              <a:t>United States Sentencing Commission data from FY 1996-FY2015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-Nspire Sans" charset="0"/>
                <a:ea typeface="TI-Nspire Sans" charset="0"/>
                <a:cs typeface="TI-Nspire Sans" charset="0"/>
              </a:rPr>
              <a:t>This project </a:t>
            </a:r>
            <a:r>
              <a:rPr lang="en-US" sz="3000" dirty="0" smtClean="0">
                <a:latin typeface="TI-Nspire Sans" charset="0"/>
                <a:ea typeface="TI-Nspire Sans" charset="0"/>
                <a:cs typeface="TI-Nspire Sans" charset="0"/>
              </a:rPr>
              <a:t>uses demographic</a:t>
            </a:r>
            <a:r>
              <a:rPr lang="en-US" sz="3000" dirty="0">
                <a:latin typeface="TI-Nspire Sans" charset="0"/>
                <a:ea typeface="TI-Nspire Sans" charset="0"/>
                <a:cs typeface="TI-Nspire Sans" charset="0"/>
              </a:rPr>
              <a:t>, sentencing, and guideline application information on cases sentenced under the guidelines in the federal court system.</a:t>
            </a:r>
          </a:p>
        </p:txBody>
      </p:sp>
    </p:spTree>
    <p:extLst>
      <p:ext uri="{BB962C8B-B14F-4D97-AF65-F5344CB8AC3E}">
        <p14:creationId xmlns:p14="http://schemas.microsoft.com/office/powerpoint/2010/main" val="71370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1559</TotalTime>
  <Words>526</Words>
  <Application>Microsoft Macintosh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TI-Nspire Sans</vt:lpstr>
      <vt:lpstr>Arial</vt:lpstr>
      <vt:lpstr>Office Theme</vt:lpstr>
      <vt:lpstr>Are the Main Drivers of Federal Caseload Also the Most Punitive? Identifying Determinants of Federal Sentencing with the Tobit Model Johnathan Hsu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Johnathan M Hsu</dc:creator>
  <cp:lastModifiedBy>Johnathan M Hsu</cp:lastModifiedBy>
  <cp:revision>85</cp:revision>
  <dcterms:created xsi:type="dcterms:W3CDTF">2017-11-22T06:14:57Z</dcterms:created>
  <dcterms:modified xsi:type="dcterms:W3CDTF">2017-12-08T19:20:22Z</dcterms:modified>
</cp:coreProperties>
</file>