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410" r:id="rId2"/>
    <p:sldId id="411" r:id="rId3"/>
    <p:sldId id="470" r:id="rId4"/>
    <p:sldId id="471" r:id="rId5"/>
    <p:sldId id="475" r:id="rId6"/>
    <p:sldId id="472" r:id="rId7"/>
    <p:sldId id="476" r:id="rId8"/>
    <p:sldId id="473" r:id="rId9"/>
    <p:sldId id="477" r:id="rId10"/>
    <p:sldId id="478" r:id="rId11"/>
    <p:sldId id="474" r:id="rId12"/>
    <p:sldId id="433"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DC064D42-06B5-4E25-BF64-A3CDD117146F}">
          <p14:sldIdLst>
            <p14:sldId id="410"/>
          </p14:sldIdLst>
        </p14:section>
        <p14:section name="目录页" id="{E3C63880-B470-47C3-912A-6FB63C9CB56E}">
          <p14:sldIdLst>
            <p14:sldId id="411"/>
          </p14:sldIdLst>
        </p14:section>
        <p14:section name="项目简介" id="{C2758361-26AD-4AA6-B827-9443E5BD70F5}">
          <p14:sldIdLst>
            <p14:sldId id="470"/>
          </p14:sldIdLst>
        </p14:section>
        <p14:section name="检测模块" id="{0D36E3F4-61AE-4F37-AE96-69129858B201}">
          <p14:sldIdLst>
            <p14:sldId id="471"/>
            <p14:sldId id="475"/>
          </p14:sldIdLst>
        </p14:section>
        <p14:section name="识别模块" id="{B890C5E6-ED94-4187-B92B-9626A14D54F8}">
          <p14:sldIdLst>
            <p14:sldId id="472"/>
            <p14:sldId id="476"/>
          </p14:sldIdLst>
        </p14:section>
        <p14:section name="实验过程" id="{5850B9EC-6B77-49C1-B20B-2DB4DDE09750}">
          <p14:sldIdLst>
            <p14:sldId id="473"/>
            <p14:sldId id="477"/>
            <p14:sldId id="478"/>
          </p14:sldIdLst>
        </p14:section>
        <p14:section name="总结展望" id="{54AA4BAB-1E27-470F-B253-F9BA1E84B9EE}">
          <p14:sldIdLst>
            <p14:sldId id="474"/>
          </p14:sldIdLst>
        </p14:section>
        <p14:section name="结束页" id="{9341B907-A270-49F2-82B1-3FB8F732AE54}">
          <p14:sldIdLst>
            <p14:sldId id="433"/>
          </p14:sldIdLst>
        </p14:section>
      </p14:sectionLst>
    </p:ext>
    <p:ext uri="{EFAFB233-063F-42B5-8137-9DF3F51BA10A}">
      <p15:sldGuideLst xmlns:p15="http://schemas.microsoft.com/office/powerpoint/2012/main">
        <p15:guide id="1" orient="horz" pos="2160">
          <p15:clr>
            <a:srgbClr val="A4A3A4"/>
          </p15:clr>
        </p15:guide>
        <p15:guide id="2" pos="2879">
          <p15:clr>
            <a:srgbClr val="A4A3A4"/>
          </p15:clr>
        </p15:guide>
      </p15:sldGuideLst>
    </p:ext>
    <p:ext uri="{2D200454-40CA-4A62-9FC3-DE9A4176ACB9}">
      <p15:notesGuideLst xmlns:p15="http://schemas.microsoft.com/office/powerpoint/2012/main">
        <p15:guide id="1" orient="horz" pos="2880">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 sun" initials="q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2" autoAdjust="0"/>
    <p:restoredTop sz="95256" autoAdjust="0"/>
  </p:normalViewPr>
  <p:slideViewPr>
    <p:cSldViewPr snapToGrid="0">
      <p:cViewPr varScale="1">
        <p:scale>
          <a:sx n="86" d="100"/>
          <a:sy n="86" d="100"/>
        </p:scale>
        <p:origin x="1522" y="67"/>
      </p:cViewPr>
      <p:guideLst>
        <p:guide orient="horz" pos="2160"/>
        <p:guide pos="2879"/>
      </p:guideLst>
    </p:cSldViewPr>
  </p:slideViewPr>
  <p:notesTextViewPr>
    <p:cViewPr>
      <p:scale>
        <a:sx n="1" d="1"/>
        <a:sy n="1" d="1"/>
      </p:scale>
      <p:origin x="0" y="0"/>
    </p:cViewPr>
  </p:notesTextViewPr>
  <p:notesViewPr>
    <p:cSldViewPr snapToGrid="0">
      <p:cViewPr varScale="1">
        <p:scale>
          <a:sx n="97" d="100"/>
          <a:sy n="97" d="100"/>
        </p:scale>
        <p:origin x="-3666" y="-102"/>
      </p:cViewPr>
      <p:guideLst>
        <p:guide orient="horz" pos="2880"/>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4C9F55-776F-419C-8F1A-1CCDEEAC21F6}" type="doc">
      <dgm:prSet loTypeId="urn:microsoft.com/office/officeart/2005/8/layout/process1" loCatId="process" qsTypeId="urn:microsoft.com/office/officeart/2005/8/quickstyle/simple1" qsCatId="simple" csTypeId="urn:microsoft.com/office/officeart/2005/8/colors/accent1_2" csCatId="accent1" phldr="1"/>
      <dgm:spPr/>
    </dgm:pt>
    <dgm:pt modelId="{4344A38B-AE92-401D-8C5E-4F8DC687C34F}">
      <dgm:prSet phldrT="[文本]"/>
      <dgm:spPr>
        <a:solidFill>
          <a:srgbClr val="00B0F0"/>
        </a:solidFill>
      </dgm:spPr>
      <dgm:t>
        <a:bodyPr/>
        <a:lstStyle/>
        <a:p>
          <a:r>
            <a:rPr lang="zh-CN" altLang="en-US" dirty="0"/>
            <a:t>输入</a:t>
          </a:r>
        </a:p>
      </dgm:t>
    </dgm:pt>
    <dgm:pt modelId="{C825E705-43A4-44CD-AB68-94407FAF3AF6}" type="parTrans" cxnId="{5E9A4CB6-3D06-4019-9406-5AB47F5E868C}">
      <dgm:prSet/>
      <dgm:spPr/>
      <dgm:t>
        <a:bodyPr/>
        <a:lstStyle/>
        <a:p>
          <a:endParaRPr lang="zh-CN" altLang="en-US"/>
        </a:p>
      </dgm:t>
    </dgm:pt>
    <dgm:pt modelId="{6A51685B-2566-433B-AD26-9B382DEF811B}" type="sibTrans" cxnId="{5E9A4CB6-3D06-4019-9406-5AB47F5E868C}">
      <dgm:prSet/>
      <dgm:spPr/>
      <dgm:t>
        <a:bodyPr/>
        <a:lstStyle/>
        <a:p>
          <a:endParaRPr lang="zh-CN" altLang="en-US"/>
        </a:p>
      </dgm:t>
    </dgm:pt>
    <dgm:pt modelId="{09AA3679-35EE-4792-9AE9-D9C6DFDCEF8C}">
      <dgm:prSet phldrT="[文本]"/>
      <dgm:spPr>
        <a:solidFill>
          <a:srgbClr val="00B050"/>
        </a:solidFill>
      </dgm:spPr>
      <dgm:t>
        <a:bodyPr/>
        <a:lstStyle/>
        <a:p>
          <a:r>
            <a:rPr lang="zh-CN" altLang="en-US" dirty="0"/>
            <a:t>文字检测</a:t>
          </a:r>
        </a:p>
      </dgm:t>
    </dgm:pt>
    <dgm:pt modelId="{815815A4-1203-4E9B-A8A5-DAFC9B2DA80D}" type="parTrans" cxnId="{3F383261-3608-4500-8F7A-1906B78C3ECB}">
      <dgm:prSet/>
      <dgm:spPr/>
      <dgm:t>
        <a:bodyPr/>
        <a:lstStyle/>
        <a:p>
          <a:endParaRPr lang="zh-CN" altLang="en-US"/>
        </a:p>
      </dgm:t>
    </dgm:pt>
    <dgm:pt modelId="{F2D4DDB3-003D-42FE-9315-74CA67CCFA57}" type="sibTrans" cxnId="{3F383261-3608-4500-8F7A-1906B78C3ECB}">
      <dgm:prSet/>
      <dgm:spPr/>
      <dgm:t>
        <a:bodyPr/>
        <a:lstStyle/>
        <a:p>
          <a:endParaRPr lang="zh-CN" altLang="en-US"/>
        </a:p>
      </dgm:t>
    </dgm:pt>
    <dgm:pt modelId="{1174EB59-1DDE-4A1F-B75E-8241E5413136}">
      <dgm:prSet phldrT="[文本]"/>
      <dgm:spPr>
        <a:solidFill>
          <a:srgbClr val="00B050"/>
        </a:solidFill>
      </dgm:spPr>
      <dgm:t>
        <a:bodyPr/>
        <a:lstStyle/>
        <a:p>
          <a:r>
            <a:rPr lang="zh-CN" altLang="en-US" dirty="0"/>
            <a:t>文字识别</a:t>
          </a:r>
        </a:p>
      </dgm:t>
    </dgm:pt>
    <dgm:pt modelId="{9F1E18E6-0F35-419D-B7B9-09203FA5E814}" type="parTrans" cxnId="{80E6D8C6-5B60-431F-99F7-2A86DEE4A2F9}">
      <dgm:prSet/>
      <dgm:spPr/>
      <dgm:t>
        <a:bodyPr/>
        <a:lstStyle/>
        <a:p>
          <a:endParaRPr lang="zh-CN" altLang="en-US"/>
        </a:p>
      </dgm:t>
    </dgm:pt>
    <dgm:pt modelId="{91E2D58E-092D-403A-9283-8CD9D086555B}" type="sibTrans" cxnId="{80E6D8C6-5B60-431F-99F7-2A86DEE4A2F9}">
      <dgm:prSet/>
      <dgm:spPr/>
      <dgm:t>
        <a:bodyPr/>
        <a:lstStyle/>
        <a:p>
          <a:endParaRPr lang="zh-CN" altLang="en-US"/>
        </a:p>
      </dgm:t>
    </dgm:pt>
    <dgm:pt modelId="{98689F1C-A4B0-4387-9767-3CE7DDE38FD6}">
      <dgm:prSet phldrT="[文本]"/>
      <dgm:spPr>
        <a:solidFill>
          <a:srgbClr val="00B0F0"/>
        </a:solidFill>
      </dgm:spPr>
      <dgm:t>
        <a:bodyPr/>
        <a:lstStyle/>
        <a:p>
          <a:r>
            <a:rPr lang="zh-CN" altLang="en-US" dirty="0"/>
            <a:t>输出</a:t>
          </a:r>
        </a:p>
      </dgm:t>
    </dgm:pt>
    <dgm:pt modelId="{9AFC0A91-16B2-4DA3-9D72-EB97814C0C29}" type="parTrans" cxnId="{83A70A8F-DA79-4870-A93A-D10A98EFAACA}">
      <dgm:prSet/>
      <dgm:spPr/>
      <dgm:t>
        <a:bodyPr/>
        <a:lstStyle/>
        <a:p>
          <a:endParaRPr lang="zh-CN" altLang="en-US"/>
        </a:p>
      </dgm:t>
    </dgm:pt>
    <dgm:pt modelId="{7DC4A56A-8CC7-4D37-AA6B-932B151F23A2}" type="sibTrans" cxnId="{83A70A8F-DA79-4870-A93A-D10A98EFAACA}">
      <dgm:prSet/>
      <dgm:spPr/>
      <dgm:t>
        <a:bodyPr/>
        <a:lstStyle/>
        <a:p>
          <a:endParaRPr lang="zh-CN" altLang="en-US"/>
        </a:p>
      </dgm:t>
    </dgm:pt>
    <dgm:pt modelId="{75987F5A-B666-4B08-9C3F-A0DAA247E537}" type="pres">
      <dgm:prSet presAssocID="{394C9F55-776F-419C-8F1A-1CCDEEAC21F6}" presName="Name0" presStyleCnt="0">
        <dgm:presLayoutVars>
          <dgm:dir/>
          <dgm:resizeHandles val="exact"/>
        </dgm:presLayoutVars>
      </dgm:prSet>
      <dgm:spPr/>
    </dgm:pt>
    <dgm:pt modelId="{DD435B36-FE64-4D95-8AE1-D121494B32CC}" type="pres">
      <dgm:prSet presAssocID="{4344A38B-AE92-401D-8C5E-4F8DC687C34F}" presName="node" presStyleLbl="node1" presStyleIdx="0" presStyleCnt="4">
        <dgm:presLayoutVars>
          <dgm:bulletEnabled val="1"/>
        </dgm:presLayoutVars>
      </dgm:prSet>
      <dgm:spPr/>
    </dgm:pt>
    <dgm:pt modelId="{329234F4-F6F9-4D7F-8A25-59A893216A15}" type="pres">
      <dgm:prSet presAssocID="{6A51685B-2566-433B-AD26-9B382DEF811B}" presName="sibTrans" presStyleLbl="sibTrans2D1" presStyleIdx="0" presStyleCnt="3"/>
      <dgm:spPr/>
    </dgm:pt>
    <dgm:pt modelId="{CEE6BBB3-2E72-4E05-85D8-2D7280F041D1}" type="pres">
      <dgm:prSet presAssocID="{6A51685B-2566-433B-AD26-9B382DEF811B}" presName="connectorText" presStyleLbl="sibTrans2D1" presStyleIdx="0" presStyleCnt="3"/>
      <dgm:spPr/>
    </dgm:pt>
    <dgm:pt modelId="{3E66B87C-D86C-4A7B-809E-F9EDF0170E83}" type="pres">
      <dgm:prSet presAssocID="{09AA3679-35EE-4792-9AE9-D9C6DFDCEF8C}" presName="node" presStyleLbl="node1" presStyleIdx="1" presStyleCnt="4">
        <dgm:presLayoutVars>
          <dgm:bulletEnabled val="1"/>
        </dgm:presLayoutVars>
      </dgm:prSet>
      <dgm:spPr/>
    </dgm:pt>
    <dgm:pt modelId="{E3664F3E-698E-4994-9D44-53FF030170A0}" type="pres">
      <dgm:prSet presAssocID="{F2D4DDB3-003D-42FE-9315-74CA67CCFA57}" presName="sibTrans" presStyleLbl="sibTrans2D1" presStyleIdx="1" presStyleCnt="3"/>
      <dgm:spPr/>
    </dgm:pt>
    <dgm:pt modelId="{EDFBE679-C74D-47A6-90FB-0B4C3688B344}" type="pres">
      <dgm:prSet presAssocID="{F2D4DDB3-003D-42FE-9315-74CA67CCFA57}" presName="connectorText" presStyleLbl="sibTrans2D1" presStyleIdx="1" presStyleCnt="3"/>
      <dgm:spPr/>
    </dgm:pt>
    <dgm:pt modelId="{3A7FF65B-6FE0-43FA-809E-E4F2C0F771ED}" type="pres">
      <dgm:prSet presAssocID="{1174EB59-1DDE-4A1F-B75E-8241E5413136}" presName="node" presStyleLbl="node1" presStyleIdx="2" presStyleCnt="4">
        <dgm:presLayoutVars>
          <dgm:bulletEnabled val="1"/>
        </dgm:presLayoutVars>
      </dgm:prSet>
      <dgm:spPr/>
    </dgm:pt>
    <dgm:pt modelId="{FEF75386-633E-4063-839E-C97EA001D983}" type="pres">
      <dgm:prSet presAssocID="{91E2D58E-092D-403A-9283-8CD9D086555B}" presName="sibTrans" presStyleLbl="sibTrans2D1" presStyleIdx="2" presStyleCnt="3"/>
      <dgm:spPr/>
    </dgm:pt>
    <dgm:pt modelId="{D01C830E-47AC-4EF3-8C75-AB9C730FE8D9}" type="pres">
      <dgm:prSet presAssocID="{91E2D58E-092D-403A-9283-8CD9D086555B}" presName="connectorText" presStyleLbl="sibTrans2D1" presStyleIdx="2" presStyleCnt="3"/>
      <dgm:spPr/>
    </dgm:pt>
    <dgm:pt modelId="{A53BDAB9-E14C-444F-BFB5-D89D5285D693}" type="pres">
      <dgm:prSet presAssocID="{98689F1C-A4B0-4387-9767-3CE7DDE38FD6}" presName="node" presStyleLbl="node1" presStyleIdx="3" presStyleCnt="4">
        <dgm:presLayoutVars>
          <dgm:bulletEnabled val="1"/>
        </dgm:presLayoutVars>
      </dgm:prSet>
      <dgm:spPr/>
    </dgm:pt>
  </dgm:ptLst>
  <dgm:cxnLst>
    <dgm:cxn modelId="{D7A7C014-2342-4375-AB23-413045FD760C}" type="presOf" srcId="{F2D4DDB3-003D-42FE-9315-74CA67CCFA57}" destId="{EDFBE679-C74D-47A6-90FB-0B4C3688B344}" srcOrd="1" destOrd="0" presId="urn:microsoft.com/office/officeart/2005/8/layout/process1"/>
    <dgm:cxn modelId="{74FECB16-A4DD-465B-B4CC-447CCA8FBAF8}" type="presOf" srcId="{6A51685B-2566-433B-AD26-9B382DEF811B}" destId="{329234F4-F6F9-4D7F-8A25-59A893216A15}" srcOrd="0" destOrd="0" presId="urn:microsoft.com/office/officeart/2005/8/layout/process1"/>
    <dgm:cxn modelId="{A8F0301F-0D5B-49A7-944D-38BE1AC0D076}" type="presOf" srcId="{91E2D58E-092D-403A-9283-8CD9D086555B}" destId="{FEF75386-633E-4063-839E-C97EA001D983}" srcOrd="0" destOrd="0" presId="urn:microsoft.com/office/officeart/2005/8/layout/process1"/>
    <dgm:cxn modelId="{7A8F263E-7985-4286-838E-9F5D4E49B55B}" type="presOf" srcId="{98689F1C-A4B0-4387-9767-3CE7DDE38FD6}" destId="{A53BDAB9-E14C-444F-BFB5-D89D5285D693}" srcOrd="0" destOrd="0" presId="urn:microsoft.com/office/officeart/2005/8/layout/process1"/>
    <dgm:cxn modelId="{3F383261-3608-4500-8F7A-1906B78C3ECB}" srcId="{394C9F55-776F-419C-8F1A-1CCDEEAC21F6}" destId="{09AA3679-35EE-4792-9AE9-D9C6DFDCEF8C}" srcOrd="1" destOrd="0" parTransId="{815815A4-1203-4E9B-A8A5-DAFC9B2DA80D}" sibTransId="{F2D4DDB3-003D-42FE-9315-74CA67CCFA57}"/>
    <dgm:cxn modelId="{2B7B6E61-4473-438A-9C28-783CCA523641}" type="presOf" srcId="{4344A38B-AE92-401D-8C5E-4F8DC687C34F}" destId="{DD435B36-FE64-4D95-8AE1-D121494B32CC}" srcOrd="0" destOrd="0" presId="urn:microsoft.com/office/officeart/2005/8/layout/process1"/>
    <dgm:cxn modelId="{2872C881-3A50-4AB5-B871-25D69CB8E3E9}" type="presOf" srcId="{09AA3679-35EE-4792-9AE9-D9C6DFDCEF8C}" destId="{3E66B87C-D86C-4A7B-809E-F9EDF0170E83}" srcOrd="0" destOrd="0" presId="urn:microsoft.com/office/officeart/2005/8/layout/process1"/>
    <dgm:cxn modelId="{5F5A3089-B923-4728-BB2A-71DBBCAA8A1C}" type="presOf" srcId="{F2D4DDB3-003D-42FE-9315-74CA67CCFA57}" destId="{E3664F3E-698E-4994-9D44-53FF030170A0}" srcOrd="0" destOrd="0" presId="urn:microsoft.com/office/officeart/2005/8/layout/process1"/>
    <dgm:cxn modelId="{83A70A8F-DA79-4870-A93A-D10A98EFAACA}" srcId="{394C9F55-776F-419C-8F1A-1CCDEEAC21F6}" destId="{98689F1C-A4B0-4387-9767-3CE7DDE38FD6}" srcOrd="3" destOrd="0" parTransId="{9AFC0A91-16B2-4DA3-9D72-EB97814C0C29}" sibTransId="{7DC4A56A-8CC7-4D37-AA6B-932B151F23A2}"/>
    <dgm:cxn modelId="{59BDCDB3-D477-4184-A6E3-A7ADBB43FCE2}" type="presOf" srcId="{1174EB59-1DDE-4A1F-B75E-8241E5413136}" destId="{3A7FF65B-6FE0-43FA-809E-E4F2C0F771ED}" srcOrd="0" destOrd="0" presId="urn:microsoft.com/office/officeart/2005/8/layout/process1"/>
    <dgm:cxn modelId="{5E9A4CB6-3D06-4019-9406-5AB47F5E868C}" srcId="{394C9F55-776F-419C-8F1A-1CCDEEAC21F6}" destId="{4344A38B-AE92-401D-8C5E-4F8DC687C34F}" srcOrd="0" destOrd="0" parTransId="{C825E705-43A4-44CD-AB68-94407FAF3AF6}" sibTransId="{6A51685B-2566-433B-AD26-9B382DEF811B}"/>
    <dgm:cxn modelId="{D41041C1-652B-41FC-ADB9-B7BEF349A97E}" type="presOf" srcId="{6A51685B-2566-433B-AD26-9B382DEF811B}" destId="{CEE6BBB3-2E72-4E05-85D8-2D7280F041D1}" srcOrd="1" destOrd="0" presId="urn:microsoft.com/office/officeart/2005/8/layout/process1"/>
    <dgm:cxn modelId="{80E6D8C6-5B60-431F-99F7-2A86DEE4A2F9}" srcId="{394C9F55-776F-419C-8F1A-1CCDEEAC21F6}" destId="{1174EB59-1DDE-4A1F-B75E-8241E5413136}" srcOrd="2" destOrd="0" parTransId="{9F1E18E6-0F35-419D-B7B9-09203FA5E814}" sibTransId="{91E2D58E-092D-403A-9283-8CD9D086555B}"/>
    <dgm:cxn modelId="{F886E9CF-2777-4804-ACE0-955C790AD648}" type="presOf" srcId="{91E2D58E-092D-403A-9283-8CD9D086555B}" destId="{D01C830E-47AC-4EF3-8C75-AB9C730FE8D9}" srcOrd="1" destOrd="0" presId="urn:microsoft.com/office/officeart/2005/8/layout/process1"/>
    <dgm:cxn modelId="{1F3310D9-9526-417F-B814-0F576BD5589D}" type="presOf" srcId="{394C9F55-776F-419C-8F1A-1CCDEEAC21F6}" destId="{75987F5A-B666-4B08-9C3F-A0DAA247E537}" srcOrd="0" destOrd="0" presId="urn:microsoft.com/office/officeart/2005/8/layout/process1"/>
    <dgm:cxn modelId="{C0734996-9B7C-4983-9DA4-72C6AC3A7E0A}" type="presParOf" srcId="{75987F5A-B666-4B08-9C3F-A0DAA247E537}" destId="{DD435B36-FE64-4D95-8AE1-D121494B32CC}" srcOrd="0" destOrd="0" presId="urn:microsoft.com/office/officeart/2005/8/layout/process1"/>
    <dgm:cxn modelId="{75231A58-BA0B-4783-AECB-9EE2D1DA12E1}" type="presParOf" srcId="{75987F5A-B666-4B08-9C3F-A0DAA247E537}" destId="{329234F4-F6F9-4D7F-8A25-59A893216A15}" srcOrd="1" destOrd="0" presId="urn:microsoft.com/office/officeart/2005/8/layout/process1"/>
    <dgm:cxn modelId="{3326F19F-17C6-4B7E-B8BB-371060852F20}" type="presParOf" srcId="{329234F4-F6F9-4D7F-8A25-59A893216A15}" destId="{CEE6BBB3-2E72-4E05-85D8-2D7280F041D1}" srcOrd="0" destOrd="0" presId="urn:microsoft.com/office/officeart/2005/8/layout/process1"/>
    <dgm:cxn modelId="{DCD8E71D-2691-4C35-B61A-2E8D8DE7F324}" type="presParOf" srcId="{75987F5A-B666-4B08-9C3F-A0DAA247E537}" destId="{3E66B87C-D86C-4A7B-809E-F9EDF0170E83}" srcOrd="2" destOrd="0" presId="urn:microsoft.com/office/officeart/2005/8/layout/process1"/>
    <dgm:cxn modelId="{BA9E031C-129C-4954-8331-D8AE97A61E28}" type="presParOf" srcId="{75987F5A-B666-4B08-9C3F-A0DAA247E537}" destId="{E3664F3E-698E-4994-9D44-53FF030170A0}" srcOrd="3" destOrd="0" presId="urn:microsoft.com/office/officeart/2005/8/layout/process1"/>
    <dgm:cxn modelId="{400943D1-8D7F-428F-B632-6B72EFF5D32E}" type="presParOf" srcId="{E3664F3E-698E-4994-9D44-53FF030170A0}" destId="{EDFBE679-C74D-47A6-90FB-0B4C3688B344}" srcOrd="0" destOrd="0" presId="urn:microsoft.com/office/officeart/2005/8/layout/process1"/>
    <dgm:cxn modelId="{FA4B3B42-F199-4405-8AD9-D4981C3E2FE1}" type="presParOf" srcId="{75987F5A-B666-4B08-9C3F-A0DAA247E537}" destId="{3A7FF65B-6FE0-43FA-809E-E4F2C0F771ED}" srcOrd="4" destOrd="0" presId="urn:microsoft.com/office/officeart/2005/8/layout/process1"/>
    <dgm:cxn modelId="{1A7CAA50-81B6-4AEC-8383-EA7AF9FDC884}" type="presParOf" srcId="{75987F5A-B666-4B08-9C3F-A0DAA247E537}" destId="{FEF75386-633E-4063-839E-C97EA001D983}" srcOrd="5" destOrd="0" presId="urn:microsoft.com/office/officeart/2005/8/layout/process1"/>
    <dgm:cxn modelId="{0B99183F-D0A9-4F9B-8CBA-0BB6747E62BF}" type="presParOf" srcId="{FEF75386-633E-4063-839E-C97EA001D983}" destId="{D01C830E-47AC-4EF3-8C75-AB9C730FE8D9}" srcOrd="0" destOrd="0" presId="urn:microsoft.com/office/officeart/2005/8/layout/process1"/>
    <dgm:cxn modelId="{28FDC6C0-8593-4593-90C3-4A760AB7B8C6}" type="presParOf" srcId="{75987F5A-B666-4B08-9C3F-A0DAA247E537}" destId="{A53BDAB9-E14C-444F-BFB5-D89D5285D69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35B36-FE64-4D95-8AE1-D121494B32CC}">
      <dsp:nvSpPr>
        <dsp:cNvPr id="0" name=""/>
        <dsp:cNvSpPr/>
      </dsp:nvSpPr>
      <dsp:spPr>
        <a:xfrm>
          <a:off x="2805" y="400570"/>
          <a:ext cx="1226546" cy="735928"/>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输入</a:t>
          </a:r>
        </a:p>
      </dsp:txBody>
      <dsp:txXfrm>
        <a:off x="24360" y="422125"/>
        <a:ext cx="1183436" cy="692818"/>
      </dsp:txXfrm>
    </dsp:sp>
    <dsp:sp modelId="{329234F4-F6F9-4D7F-8A25-59A893216A15}">
      <dsp:nvSpPr>
        <dsp:cNvPr id="0" name=""/>
        <dsp:cNvSpPr/>
      </dsp:nvSpPr>
      <dsp:spPr>
        <a:xfrm>
          <a:off x="1352007" y="616443"/>
          <a:ext cx="260027" cy="3041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1352007" y="677280"/>
        <a:ext cx="182019" cy="182509"/>
      </dsp:txXfrm>
    </dsp:sp>
    <dsp:sp modelId="{3E66B87C-D86C-4A7B-809E-F9EDF0170E83}">
      <dsp:nvSpPr>
        <dsp:cNvPr id="0" name=""/>
        <dsp:cNvSpPr/>
      </dsp:nvSpPr>
      <dsp:spPr>
        <a:xfrm>
          <a:off x="1719971" y="400570"/>
          <a:ext cx="1226546" cy="735928"/>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文字检测</a:t>
          </a:r>
        </a:p>
      </dsp:txBody>
      <dsp:txXfrm>
        <a:off x="1741526" y="422125"/>
        <a:ext cx="1183436" cy="692818"/>
      </dsp:txXfrm>
    </dsp:sp>
    <dsp:sp modelId="{E3664F3E-698E-4994-9D44-53FF030170A0}">
      <dsp:nvSpPr>
        <dsp:cNvPr id="0" name=""/>
        <dsp:cNvSpPr/>
      </dsp:nvSpPr>
      <dsp:spPr>
        <a:xfrm>
          <a:off x="3069172" y="616443"/>
          <a:ext cx="260027" cy="3041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3069172" y="677280"/>
        <a:ext cx="182019" cy="182509"/>
      </dsp:txXfrm>
    </dsp:sp>
    <dsp:sp modelId="{3A7FF65B-6FE0-43FA-809E-E4F2C0F771ED}">
      <dsp:nvSpPr>
        <dsp:cNvPr id="0" name=""/>
        <dsp:cNvSpPr/>
      </dsp:nvSpPr>
      <dsp:spPr>
        <a:xfrm>
          <a:off x="3437136" y="400570"/>
          <a:ext cx="1226546" cy="735928"/>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文字识别</a:t>
          </a:r>
        </a:p>
      </dsp:txBody>
      <dsp:txXfrm>
        <a:off x="3458691" y="422125"/>
        <a:ext cx="1183436" cy="692818"/>
      </dsp:txXfrm>
    </dsp:sp>
    <dsp:sp modelId="{FEF75386-633E-4063-839E-C97EA001D983}">
      <dsp:nvSpPr>
        <dsp:cNvPr id="0" name=""/>
        <dsp:cNvSpPr/>
      </dsp:nvSpPr>
      <dsp:spPr>
        <a:xfrm>
          <a:off x="4786338" y="616443"/>
          <a:ext cx="260027" cy="3041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4786338" y="677280"/>
        <a:ext cx="182019" cy="182509"/>
      </dsp:txXfrm>
    </dsp:sp>
    <dsp:sp modelId="{A53BDAB9-E14C-444F-BFB5-D89D5285D693}">
      <dsp:nvSpPr>
        <dsp:cNvPr id="0" name=""/>
        <dsp:cNvSpPr/>
      </dsp:nvSpPr>
      <dsp:spPr>
        <a:xfrm>
          <a:off x="5154302" y="400570"/>
          <a:ext cx="1226546" cy="735928"/>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输出</a:t>
          </a:r>
        </a:p>
      </dsp:txBody>
      <dsp:txXfrm>
        <a:off x="5175857" y="422125"/>
        <a:ext cx="1183436" cy="6928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FA1322-A0B7-439D-BACA-9FAF447C8F74}" type="datetimeFigureOut">
              <a:rPr lang="zh-CN" altLang="en-US" smtClean="0"/>
              <a:t>2021/6/26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745E3D-FB1B-409E-83EC-C346619729CE}"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FBA85C-C627-42EA-8097-19E65E7D51FE}" type="datetimeFigureOut">
              <a:rPr lang="zh-CN" altLang="en-US" smtClean="0"/>
              <a:t>2021/6/26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56F0EA-65ED-4D64-9616-014C1A8B1CB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10"/>
          </p:nvPr>
        </p:nvSpPr>
        <p:spPr/>
        <p:txBody>
          <a:bodyPr/>
          <a:lstStyle/>
          <a:p>
            <a:fld id="{FA56F0EA-65ED-4D64-9616-014C1A8B1CB3}" type="slidenum">
              <a:rPr lang="zh-CN" altLang="en-US" smtClean="0"/>
              <a:t>3</a:t>
            </a:fld>
            <a:endParaRPr lang="zh-CN" altLang="en-US"/>
          </a:p>
        </p:txBody>
      </p:sp>
    </p:spTree>
    <p:extLst>
      <p:ext uri="{BB962C8B-B14F-4D97-AF65-F5344CB8AC3E}">
        <p14:creationId xmlns:p14="http://schemas.microsoft.com/office/powerpoint/2010/main" val="1207022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10"/>
          </p:nvPr>
        </p:nvSpPr>
        <p:spPr/>
        <p:txBody>
          <a:bodyPr/>
          <a:lstStyle/>
          <a:p>
            <a:fld id="{FA56F0EA-65ED-4D64-9616-014C1A8B1CB3}" type="slidenum">
              <a:rPr lang="zh-CN" altLang="en-US" smtClean="0"/>
              <a:t>4</a:t>
            </a:fld>
            <a:endParaRPr lang="zh-CN" altLang="en-US"/>
          </a:p>
        </p:txBody>
      </p:sp>
    </p:spTree>
    <p:extLst>
      <p:ext uri="{BB962C8B-B14F-4D97-AF65-F5344CB8AC3E}">
        <p14:creationId xmlns:p14="http://schemas.microsoft.com/office/powerpoint/2010/main" val="2621383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10"/>
          </p:nvPr>
        </p:nvSpPr>
        <p:spPr/>
        <p:txBody>
          <a:bodyPr/>
          <a:lstStyle/>
          <a:p>
            <a:fld id="{FA56F0EA-65ED-4D64-9616-014C1A8B1CB3}" type="slidenum">
              <a:rPr lang="zh-CN" altLang="en-US" smtClean="0"/>
              <a:t>5</a:t>
            </a:fld>
            <a:endParaRPr lang="zh-CN" altLang="en-US"/>
          </a:p>
        </p:txBody>
      </p:sp>
    </p:spTree>
    <p:extLst>
      <p:ext uri="{BB962C8B-B14F-4D97-AF65-F5344CB8AC3E}">
        <p14:creationId xmlns:p14="http://schemas.microsoft.com/office/powerpoint/2010/main" val="2804845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10"/>
          </p:nvPr>
        </p:nvSpPr>
        <p:spPr/>
        <p:txBody>
          <a:bodyPr/>
          <a:lstStyle/>
          <a:p>
            <a:fld id="{FA56F0EA-65ED-4D64-9616-014C1A8B1CB3}" type="slidenum">
              <a:rPr lang="zh-CN" altLang="en-US" smtClean="0"/>
              <a:t>6</a:t>
            </a:fld>
            <a:endParaRPr lang="zh-CN" altLang="en-US"/>
          </a:p>
        </p:txBody>
      </p:sp>
    </p:spTree>
    <p:extLst>
      <p:ext uri="{BB962C8B-B14F-4D97-AF65-F5344CB8AC3E}">
        <p14:creationId xmlns:p14="http://schemas.microsoft.com/office/powerpoint/2010/main" val="1895000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10"/>
          </p:nvPr>
        </p:nvSpPr>
        <p:spPr/>
        <p:txBody>
          <a:bodyPr/>
          <a:lstStyle/>
          <a:p>
            <a:fld id="{FA56F0EA-65ED-4D64-9616-014C1A8B1CB3}" type="slidenum">
              <a:rPr lang="zh-CN" altLang="en-US" smtClean="0"/>
              <a:t>7</a:t>
            </a:fld>
            <a:endParaRPr lang="zh-CN" altLang="en-US"/>
          </a:p>
        </p:txBody>
      </p:sp>
    </p:spTree>
    <p:extLst>
      <p:ext uri="{BB962C8B-B14F-4D97-AF65-F5344CB8AC3E}">
        <p14:creationId xmlns:p14="http://schemas.microsoft.com/office/powerpoint/2010/main" val="410303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10"/>
          </p:nvPr>
        </p:nvSpPr>
        <p:spPr/>
        <p:txBody>
          <a:bodyPr/>
          <a:lstStyle/>
          <a:p>
            <a:fld id="{FA56F0EA-65ED-4D64-9616-014C1A8B1CB3}" type="slidenum">
              <a:rPr lang="zh-CN" altLang="en-US" smtClean="0"/>
              <a:t>8</a:t>
            </a:fld>
            <a:endParaRPr lang="zh-CN" altLang="en-US"/>
          </a:p>
        </p:txBody>
      </p:sp>
    </p:spTree>
    <p:extLst>
      <p:ext uri="{BB962C8B-B14F-4D97-AF65-F5344CB8AC3E}">
        <p14:creationId xmlns:p14="http://schemas.microsoft.com/office/powerpoint/2010/main" val="27660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10"/>
          </p:nvPr>
        </p:nvSpPr>
        <p:spPr/>
        <p:txBody>
          <a:bodyPr/>
          <a:lstStyle/>
          <a:p>
            <a:fld id="{FA56F0EA-65ED-4D64-9616-014C1A8B1CB3}" type="slidenum">
              <a:rPr lang="zh-CN" altLang="en-US" smtClean="0"/>
              <a:t>9</a:t>
            </a:fld>
            <a:endParaRPr lang="zh-CN" altLang="en-US"/>
          </a:p>
        </p:txBody>
      </p:sp>
    </p:spTree>
    <p:extLst>
      <p:ext uri="{BB962C8B-B14F-4D97-AF65-F5344CB8AC3E}">
        <p14:creationId xmlns:p14="http://schemas.microsoft.com/office/powerpoint/2010/main" val="1238728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10"/>
          </p:nvPr>
        </p:nvSpPr>
        <p:spPr/>
        <p:txBody>
          <a:bodyPr/>
          <a:lstStyle/>
          <a:p>
            <a:fld id="{FA56F0EA-65ED-4D64-9616-014C1A8B1CB3}" type="slidenum">
              <a:rPr lang="zh-CN" altLang="en-US" smtClean="0"/>
              <a:t>10</a:t>
            </a:fld>
            <a:endParaRPr lang="zh-CN" altLang="en-US"/>
          </a:p>
        </p:txBody>
      </p:sp>
    </p:spTree>
    <p:extLst>
      <p:ext uri="{BB962C8B-B14F-4D97-AF65-F5344CB8AC3E}">
        <p14:creationId xmlns:p14="http://schemas.microsoft.com/office/powerpoint/2010/main" val="10788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10"/>
          </p:nvPr>
        </p:nvSpPr>
        <p:spPr/>
        <p:txBody>
          <a:bodyPr/>
          <a:lstStyle/>
          <a:p>
            <a:fld id="{FA56F0EA-65ED-4D64-9616-014C1A8B1CB3}" type="slidenum">
              <a:rPr lang="zh-CN" altLang="en-US" smtClean="0"/>
              <a:t>11</a:t>
            </a:fld>
            <a:endParaRPr lang="zh-CN" altLang="en-US"/>
          </a:p>
        </p:txBody>
      </p:sp>
    </p:spTree>
    <p:extLst>
      <p:ext uri="{BB962C8B-B14F-4D97-AF65-F5344CB8AC3E}">
        <p14:creationId xmlns:p14="http://schemas.microsoft.com/office/powerpoint/2010/main" val="29567879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102" name="Picture 6" descr="C:\Users\Johnny\Desktop\未命名-3.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9525"/>
            <a:ext cx="9147810" cy="6867525"/>
          </a:xfrm>
          <a:prstGeom prst="rect">
            <a:avLst/>
          </a:prstGeom>
          <a:noFill/>
          <a:extLst>
            <a:ext uri="{909E8E84-426E-40DD-AFC4-6F175D3DCCD1}">
              <a14:hiddenFill xmlns:a14="http://schemas.microsoft.com/office/drawing/2010/main">
                <a:solidFill>
                  <a:srgbClr val="FFFFFF"/>
                </a:solidFill>
              </a14:hiddenFill>
            </a:ext>
          </a:extLst>
        </p:spPr>
      </p:pic>
      <p:sp>
        <p:nvSpPr>
          <p:cNvPr id="20" name="等腰三角形 19"/>
          <p:cNvSpPr/>
          <p:nvPr userDrawn="1"/>
        </p:nvSpPr>
        <p:spPr>
          <a:xfrm>
            <a:off x="6351" y="1"/>
            <a:ext cx="7772400" cy="68580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7772400" y="-9525"/>
            <a:ext cx="138239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3886202" y="3429004"/>
            <a:ext cx="4589308" cy="1293122"/>
          </a:xfrm>
        </p:spPr>
        <p:txBody>
          <a:bodyPr anchor="ctr">
            <a:normAutofit/>
          </a:bodyPr>
          <a:lstStyle>
            <a:lvl1pPr algn="r">
              <a:defRPr sz="4000">
                <a:solidFill>
                  <a:schemeClr val="tx1"/>
                </a:solidFill>
                <a:latin typeface="微软雅黑" panose="020B0503020204020204" pitchFamily="34" charset="-122"/>
                <a:ea typeface="微软雅黑" panose="020B0503020204020204" pitchFamily="34" charset="-122"/>
                <a:cs typeface="Calibri" panose="020F0502020204030204" charset="0"/>
              </a:defRPr>
            </a:lvl1pPr>
          </a:lstStyle>
          <a:p>
            <a:r>
              <a:rPr lang="en-US" dirty="0"/>
              <a:t>Click to edit Master title style</a:t>
            </a:r>
            <a:endParaRPr lang="zh-CN" altLang="en-US" dirty="0"/>
          </a:p>
        </p:txBody>
      </p:sp>
      <p:sp>
        <p:nvSpPr>
          <p:cNvPr id="3" name="矩形 2"/>
          <p:cNvSpPr/>
          <p:nvPr userDrawn="1"/>
        </p:nvSpPr>
        <p:spPr>
          <a:xfrm>
            <a:off x="7772401" y="0"/>
            <a:ext cx="13715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userDrawn="1"/>
        </p:nvSpPr>
        <p:spPr>
          <a:xfrm>
            <a:off x="1" y="1"/>
            <a:ext cx="7772400" cy="68580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1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14018" y="61129"/>
            <a:ext cx="1287339" cy="1290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直接连接符 22"/>
          <p:cNvCxnSpPr/>
          <p:nvPr userDrawn="1"/>
        </p:nvCxnSpPr>
        <p:spPr>
          <a:xfrm>
            <a:off x="2758922" y="4757705"/>
            <a:ext cx="5716588" cy="0"/>
          </a:xfrm>
          <a:prstGeom prst="line">
            <a:avLst/>
          </a:prstGeom>
          <a:ln w="22225" cap="rnd">
            <a:prstDash val="solid"/>
            <a:round/>
          </a:ln>
        </p:spPr>
        <p:style>
          <a:lnRef idx="1">
            <a:schemeClr val="accent1"/>
          </a:lnRef>
          <a:fillRef idx="0">
            <a:schemeClr val="accent1"/>
          </a:fillRef>
          <a:effectRef idx="0">
            <a:schemeClr val="accent1"/>
          </a:effectRef>
          <a:fontRef idx="minor">
            <a:schemeClr val="tx1"/>
          </a:fontRef>
        </p:style>
      </p:cxnSp>
      <p:sp>
        <p:nvSpPr>
          <p:cNvPr id="24" name="等腰三角形 23"/>
          <p:cNvSpPr/>
          <p:nvPr userDrawn="1"/>
        </p:nvSpPr>
        <p:spPr>
          <a:xfrm rot="1800000">
            <a:off x="8723801" y="4425160"/>
            <a:ext cx="580535" cy="49818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灯片编号占位符 17"/>
          <p:cNvSpPr>
            <a:spLocks noGrp="1"/>
          </p:cNvSpPr>
          <p:nvPr>
            <p:ph type="sldNum" sz="quarter" idx="13"/>
          </p:nvPr>
        </p:nvSpPr>
        <p:spPr/>
        <p:txBody>
          <a:bodyPr/>
          <a:lstStyle/>
          <a:p>
            <a:fld id="{5DD3DB80-B894-403A-B48E-6FDC1A72010E}" type="slidenum">
              <a:rPr lang="zh-CN" altLang="en-US" smtClean="0"/>
              <a:t>‹#›</a:t>
            </a:fld>
            <a:endParaRPr lang="zh-CN" altLang="en-US"/>
          </a:p>
        </p:txBody>
      </p:sp>
      <p:sp>
        <p:nvSpPr>
          <p:cNvPr id="19" name="文本占位符 13"/>
          <p:cNvSpPr>
            <a:spLocks noGrp="1"/>
          </p:cNvSpPr>
          <p:nvPr>
            <p:ph type="body" sz="quarter" idx="10" hasCustomPrompt="1"/>
          </p:nvPr>
        </p:nvSpPr>
        <p:spPr>
          <a:xfrm>
            <a:off x="5955030" y="5916930"/>
            <a:ext cx="2520315" cy="296545"/>
          </a:xfrm>
        </p:spPr>
        <p:txBody>
          <a:bodyPr vert="horz" anchor="ctr">
            <a:noAutofit/>
          </a:bodyPr>
          <a:lstStyle>
            <a:lvl1pPr marL="0" indent="0" algn="r">
              <a:buNone/>
              <a:defRPr sz="1500" b="0">
                <a:solidFill>
                  <a:schemeClr val="tx1"/>
                </a:solidFill>
                <a:latin typeface="微软雅黑" panose="020B0503020204020204" pitchFamily="34" charset="-122"/>
                <a:ea typeface="微软雅黑" panose="020B0503020204020204" pitchFamily="34" charset="-122"/>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sym typeface="+mn-ea"/>
              </a:rPr>
              <a:t>山东大学  吴强  副教授</a:t>
            </a:r>
            <a:endParaRPr lang="en-US" altLang="zh-CN" dirty="0"/>
          </a:p>
        </p:txBody>
      </p:sp>
      <p:sp>
        <p:nvSpPr>
          <p:cNvPr id="21" name="标题 15"/>
          <p:cNvSpPr>
            <a:spLocks noGrp="1"/>
          </p:cNvSpPr>
          <p:nvPr userDrawn="1"/>
        </p:nvSpPr>
        <p:spPr>
          <a:xfrm>
            <a:off x="2671445" y="3363595"/>
            <a:ext cx="6819900" cy="19850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n-ea"/>
                <a:ea typeface="+mn-ea"/>
                <a:cs typeface="+mj-cs"/>
              </a:defRPr>
            </a:lvl1pPr>
          </a:lstStyle>
          <a:p>
            <a:pPr algn="ctr">
              <a:lnSpc>
                <a:spcPct val="70000"/>
              </a:lnSpc>
            </a:pPr>
            <a:r>
              <a:rPr lang="en-US" altLang="zh-CN" sz="2200" dirty="0"/>
              <a:t>Brain-Computer Interfaces</a:t>
            </a:r>
            <a:br>
              <a:rPr lang="en-US" altLang="zh-CN" sz="2200" dirty="0"/>
            </a:br>
            <a:r>
              <a:rPr lang="en-US" altLang="zh-CN" sz="2200" dirty="0"/>
              <a:t>principles and practice</a:t>
            </a:r>
            <a:br>
              <a:rPr lang="en-US" altLang="zh-CN" sz="2200" dirty="0"/>
            </a:br>
            <a:br>
              <a:rPr lang="en-US" altLang="zh-CN" sz="2000" dirty="0"/>
            </a:br>
            <a:br>
              <a:rPr lang="zh-CN" altLang="en-US" sz="2000" dirty="0"/>
            </a:br>
            <a:r>
              <a:rPr lang="zh-CN" altLang="en-US" sz="3600" dirty="0"/>
              <a:t>脑机接口原理与实践</a:t>
            </a:r>
            <a:br>
              <a:rPr lang="zh-CN" altLang="en-US" sz="3600" dirty="0"/>
            </a:br>
            <a:br>
              <a:rPr lang="zh-CN" altLang="en-US" sz="3600" dirty="0"/>
            </a:br>
            <a:r>
              <a:rPr lang="en-US" altLang="zh-CN" sz="1800" dirty="0"/>
              <a:t>[</a:t>
            </a:r>
            <a:r>
              <a:rPr lang="zh-CN" altLang="en-US" sz="1800" dirty="0"/>
              <a:t>美</a:t>
            </a:r>
            <a:r>
              <a:rPr lang="en-US" altLang="zh-CN" sz="1800" dirty="0"/>
              <a:t>]Jonathan R. Wolpaw  Elizabeth Winter Wolpaw</a:t>
            </a:r>
          </a:p>
        </p:txBody>
      </p:sp>
      <p:pic>
        <p:nvPicPr>
          <p:cNvPr id="22" name="Picture 4" descr="https://bkimg.cdn.bcebos.com/pic/503d269759ee3d6dda442b2e4f166d224e4ade51?x-bce-process=image/watermark,g_7,image_d2F0ZXIvYmFpa2U5Mg==,xp_5,yp_5"/>
          <p:cNvPicPr>
            <a:picLocks noChangeAspect="1" noChangeArrowheads="1"/>
          </p:cNvPicPr>
          <p:nvPr userDrawn="1"/>
        </p:nvPicPr>
        <p:blipFill>
          <a:blip r:embed="rId4" cstate="print"/>
          <a:srcRect/>
          <a:stretch>
            <a:fillRect/>
          </a:stretch>
        </p:blipFill>
        <p:spPr bwMode="auto">
          <a:xfrm>
            <a:off x="137160" y="2995930"/>
            <a:ext cx="2701925" cy="3736975"/>
          </a:xfrm>
          <a:prstGeom prst="rect">
            <a:avLst/>
          </a:prstGeom>
          <a:noFill/>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479186" y="219456"/>
            <a:ext cx="4769471" cy="729926"/>
          </a:xfrm>
        </p:spPr>
        <p:txBody>
          <a:bodyPr>
            <a:normAutofit/>
          </a:bodyPr>
          <a:lstStyle>
            <a:lvl1pPr algn="l">
              <a:defRPr lang="zh-CN" altLang="en-US" sz="2800" b="1" kern="1200" dirty="0">
                <a:solidFill>
                  <a:srgbClr val="F39019"/>
                </a:solidFill>
                <a:latin typeface="微软雅黑" panose="020B0503020204020204" pitchFamily="34" charset="-122"/>
                <a:ea typeface="微软雅黑" panose="020B0503020204020204" pitchFamily="34" charset="-122"/>
                <a:cs typeface="Lantinghei SC Demibold"/>
                <a:sym typeface="Lantinghei SC Demibold"/>
              </a:defRPr>
            </a:lvl1pPr>
          </a:lstStyle>
          <a:p>
            <a:r>
              <a:rPr lang="zh-CN" altLang="en-US" dirty="0"/>
              <a:t>单击此处编辑母版标题样式</a:t>
            </a:r>
          </a:p>
        </p:txBody>
      </p:sp>
      <p:sp>
        <p:nvSpPr>
          <p:cNvPr id="3" name="文本占位符 2"/>
          <p:cNvSpPr>
            <a:spLocks noGrp="1"/>
          </p:cNvSpPr>
          <p:nvPr>
            <p:ph type="body" idx="1"/>
          </p:nvPr>
        </p:nvSpPr>
        <p:spPr>
          <a:xfrm>
            <a:off x="890081" y="1003294"/>
            <a:ext cx="7475805" cy="823912"/>
          </a:xfrm>
        </p:spPr>
        <p:txBody>
          <a:bodyPr anchor="ctr" anchorCtr="0">
            <a:noAutofit/>
          </a:bodyPr>
          <a:lstStyle>
            <a:lvl1pPr marL="0" indent="0" algn="ctr">
              <a:buNone/>
              <a:defRPr lang="zh-CN" altLang="en-US" sz="3600" b="1" kern="1200" dirty="0" smtClean="0">
                <a:solidFill>
                  <a:schemeClr val="tx1"/>
                </a:solidFill>
                <a:latin typeface="+mn-lt"/>
                <a:ea typeface="+mn-ea"/>
                <a:cs typeface="+mn-cs"/>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dirty="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827206"/>
            <a:ext cx="3673182"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dirty="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2021/6/26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0" name="文本占位符 4"/>
          <p:cNvSpPr>
            <a:spLocks noGrp="1"/>
          </p:cNvSpPr>
          <p:nvPr>
            <p:ph type="body" sz="quarter" idx="13"/>
          </p:nvPr>
        </p:nvSpPr>
        <p:spPr>
          <a:xfrm>
            <a:off x="890081" y="1826493"/>
            <a:ext cx="3673182"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dirty="0"/>
              <a:t>单击此处编辑母版文本样式</a:t>
            </a:r>
          </a:p>
        </p:txBody>
      </p:sp>
      <p:pic>
        <p:nvPicPr>
          <p:cNvPr id="11" name="Picture 1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25354" y="69384"/>
            <a:ext cx="664520" cy="66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normAutofit/>
          </a:bodyPr>
          <a:lstStyle>
            <a:lvl1pPr algn="ctr">
              <a:defRPr sz="5400">
                <a:solidFill>
                  <a:schemeClr val="accent1"/>
                </a:solidFill>
              </a:defRPr>
            </a:lvl1pPr>
          </a:lstStyle>
          <a:p>
            <a:r>
              <a:rPr lang="zh-CN" altLang="en-US" dirty="0"/>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4" name="Picture 1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25354" y="69384"/>
            <a:ext cx="664520" cy="66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4889"/>
            <a:ext cx="7886700" cy="810736"/>
          </a:xfr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a:xfrm>
            <a:off x="0" y="6390299"/>
            <a:ext cx="2057400" cy="365125"/>
          </a:xfrm>
        </p:spPr>
        <p:txBody>
          <a:bodyPr anchor="b"/>
          <a:lstStyle>
            <a:lvl1pPr>
              <a:defRPr sz="1200">
                <a:solidFill>
                  <a:schemeClr val="tx1">
                    <a:lumMod val="50000"/>
                    <a:lumOff val="50000"/>
                  </a:schemeClr>
                </a:solidFill>
              </a:defRPr>
            </a:lvl1pPr>
          </a:lstStyle>
          <a:p>
            <a:fld id="{82F288E0-7875-42C4-84C8-98DBBD3BF4D2}" type="datetimeFigureOut">
              <a:rPr lang="zh-CN" altLang="en-US" smtClean="0"/>
              <a:t>2021/6/26</a:t>
            </a:fld>
            <a:endParaRPr lang="zh-CN" altLang="en-US"/>
          </a:p>
        </p:txBody>
      </p:sp>
      <p:sp>
        <p:nvSpPr>
          <p:cNvPr id="9" name="页脚占位符 4"/>
          <p:cNvSpPr>
            <a:spLocks noGrp="1"/>
          </p:cNvSpPr>
          <p:nvPr>
            <p:ph type="ftr" sz="quarter" idx="11"/>
          </p:nvPr>
        </p:nvSpPr>
        <p:spPr>
          <a:xfrm>
            <a:off x="3028950" y="6390297"/>
            <a:ext cx="3086100" cy="365125"/>
          </a:xfrm>
        </p:spPr>
        <p:txBody>
          <a:bodyPr anchor="b"/>
          <a:lstStyle>
            <a:lvl1pPr>
              <a:defRPr sz="1200">
                <a:solidFill>
                  <a:schemeClr val="tx1">
                    <a:lumMod val="50000"/>
                    <a:lumOff val="50000"/>
                  </a:schemeClr>
                </a:solidFill>
              </a:defRPr>
            </a:lvl1pPr>
          </a:lstStyle>
          <a:p>
            <a:endParaRPr lang="zh-CN" altLang="en-US"/>
          </a:p>
        </p:txBody>
      </p:sp>
      <p:sp>
        <p:nvSpPr>
          <p:cNvPr id="10" name="灯片编号占位符 5"/>
          <p:cNvSpPr>
            <a:spLocks noGrp="1"/>
          </p:cNvSpPr>
          <p:nvPr>
            <p:ph type="sldNum" sz="quarter" idx="12"/>
          </p:nvPr>
        </p:nvSpPr>
        <p:spPr>
          <a:xfrm>
            <a:off x="7056596" y="6390298"/>
            <a:ext cx="2057400" cy="365125"/>
          </a:xfrm>
        </p:spPr>
        <p:txBody>
          <a:bodyPr anchor="b"/>
          <a:lstStyle>
            <a:lvl1pPr>
              <a:defRPr sz="1200">
                <a:solidFill>
                  <a:schemeClr val="tx1">
                    <a:lumMod val="50000"/>
                    <a:lumOff val="50000"/>
                  </a:schemeClr>
                </a:solidFill>
              </a:defRPr>
            </a:lvl1pPr>
          </a:lstStyle>
          <a:p>
            <a:fld id="{7D9BB5D0-35E4-459D-AEF3-FE4D7C45CC19}" type="slidenum">
              <a:rPr lang="zh-CN" altLang="en-US" smtClean="0"/>
              <a:t>‹#›</a:t>
            </a:fld>
            <a:endParaRPr lang="zh-CN" altLang="en-US"/>
          </a:p>
        </p:txBody>
      </p:sp>
      <p:pic>
        <p:nvPicPr>
          <p:cNvPr id="5" name="Picture 1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25354" y="69384"/>
            <a:ext cx="664520" cy="66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975360"/>
            <a:ext cx="7886700" cy="803078"/>
          </a:xfrm>
        </p:spPr>
        <p:txBody>
          <a:bodyPr/>
          <a:lstStyle/>
          <a:p>
            <a:r>
              <a:rPr lang="zh-CN" altLang="en-US"/>
              <a:t>单击此处编辑母版标题样式</a:t>
            </a:r>
          </a:p>
        </p:txBody>
      </p:sp>
      <p:sp>
        <p:nvSpPr>
          <p:cNvPr id="3" name="文本占位符 2"/>
          <p:cNvSpPr>
            <a:spLocks noGrp="1"/>
          </p:cNvSpPr>
          <p:nvPr>
            <p:ph type="body" idx="1"/>
          </p:nvPr>
        </p:nvSpPr>
        <p:spPr>
          <a:xfrm>
            <a:off x="890081" y="1827206"/>
            <a:ext cx="3655181"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dirty="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827206"/>
            <a:ext cx="3673182"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2021/6/26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999744"/>
            <a:ext cx="3124012" cy="1057656"/>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99743"/>
            <a:ext cx="4629150" cy="486130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975359"/>
            <a:ext cx="1971675" cy="520160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975359"/>
            <a:ext cx="5800725" cy="520160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975360"/>
            <a:ext cx="7886700" cy="520160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矩形 3"/>
          <p:cNvSpPr>
            <a:spLocks noChangeArrowheads="1"/>
          </p:cNvSpPr>
          <p:nvPr/>
        </p:nvSpPr>
        <p:spPr bwMode="auto">
          <a:xfrm>
            <a:off x="-7561" y="260648"/>
            <a:ext cx="440283" cy="714769"/>
          </a:xfrm>
          <a:prstGeom prst="rect">
            <a:avLst/>
          </a:prstGeom>
          <a:solidFill>
            <a:schemeClr val="accent1"/>
          </a:solidFill>
          <a:ln>
            <a:noFill/>
          </a:ln>
        </p:spPr>
        <p:txBody>
          <a:bodyPr anchor="ctr"/>
          <a:lstStyle/>
          <a:p>
            <a:pPr algn="ctr" eaLnBrk="1" hangingPunct="1">
              <a:buFont typeface="Arial" panose="020B0604020202020204" pitchFamily="34" charset="0"/>
              <a:buNone/>
            </a:pPr>
            <a:endParaRPr lang="zh-CN" altLang="zh-CN">
              <a:gradFill>
                <a:gsLst>
                  <a:gs pos="0">
                    <a:schemeClr val="accent2"/>
                  </a:gs>
                  <a:gs pos="100000">
                    <a:schemeClr val="accent1"/>
                  </a:gs>
                </a:gsLst>
                <a:lin ang="10800000" scaled="0"/>
              </a:gradFill>
              <a:latin typeface="宋体" panose="02010600030101010101" pitchFamily="2" charset="-122"/>
              <a:sym typeface="宋体" panose="02010600030101010101" pitchFamily="2" charset="-122"/>
            </a:endParaRPr>
          </a:p>
        </p:txBody>
      </p:sp>
      <p:sp>
        <p:nvSpPr>
          <p:cNvPr id="8" name="任意多边形 7"/>
          <p:cNvSpPr>
            <a:spLocks noChangeArrowheads="1"/>
          </p:cNvSpPr>
          <p:nvPr/>
        </p:nvSpPr>
        <p:spPr bwMode="auto">
          <a:xfrm>
            <a:off x="0" y="6789373"/>
            <a:ext cx="9144000" cy="115631"/>
          </a:xfrm>
          <a:custGeom>
            <a:avLst/>
            <a:gdLst>
              <a:gd name="connsiteX0" fmla="*/ 0 w 9144000"/>
              <a:gd name="connsiteY0" fmla="*/ 0 h 130016"/>
              <a:gd name="connsiteX1" fmla="*/ 2266950 w 9144000"/>
              <a:gd name="connsiteY1" fmla="*/ 0 h 130016"/>
              <a:gd name="connsiteX2" fmla="*/ 2266951 w 9144000"/>
              <a:gd name="connsiteY2" fmla="*/ 0 h 130016"/>
              <a:gd name="connsiteX3" fmla="*/ 4572000 w 9144000"/>
              <a:gd name="connsiteY3" fmla="*/ 0 h 130016"/>
              <a:gd name="connsiteX4" fmla="*/ 6838950 w 9144000"/>
              <a:gd name="connsiteY4" fmla="*/ 0 h 130016"/>
              <a:gd name="connsiteX5" fmla="*/ 9144000 w 9144000"/>
              <a:gd name="connsiteY5" fmla="*/ 0 h 130016"/>
              <a:gd name="connsiteX6" fmla="*/ 9144000 w 9144000"/>
              <a:gd name="connsiteY6" fmla="*/ 130016 h 130016"/>
              <a:gd name="connsiteX7" fmla="*/ 6838950 w 9144000"/>
              <a:gd name="connsiteY7" fmla="*/ 130016 h 130016"/>
              <a:gd name="connsiteX8" fmla="*/ 4572000 w 9144000"/>
              <a:gd name="connsiteY8" fmla="*/ 130016 h 130016"/>
              <a:gd name="connsiteX9" fmla="*/ 2266951 w 9144000"/>
              <a:gd name="connsiteY9" fmla="*/ 130016 h 130016"/>
              <a:gd name="connsiteX10" fmla="*/ 2266950 w 9144000"/>
              <a:gd name="connsiteY10" fmla="*/ 130016 h 130016"/>
              <a:gd name="connsiteX11" fmla="*/ 0 w 9144000"/>
              <a:gd name="connsiteY11" fmla="*/ 130016 h 13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130016">
                <a:moveTo>
                  <a:pt x="0" y="0"/>
                </a:moveTo>
                <a:lnTo>
                  <a:pt x="2266950" y="0"/>
                </a:lnTo>
                <a:lnTo>
                  <a:pt x="2266951" y="0"/>
                </a:lnTo>
                <a:lnTo>
                  <a:pt x="4572000" y="0"/>
                </a:lnTo>
                <a:lnTo>
                  <a:pt x="6838950" y="0"/>
                </a:lnTo>
                <a:lnTo>
                  <a:pt x="9144000" y="0"/>
                </a:lnTo>
                <a:lnTo>
                  <a:pt x="9144000" y="130016"/>
                </a:lnTo>
                <a:lnTo>
                  <a:pt x="6838950" y="130016"/>
                </a:lnTo>
                <a:lnTo>
                  <a:pt x="4572000" y="130016"/>
                </a:lnTo>
                <a:lnTo>
                  <a:pt x="2266951" y="130016"/>
                </a:lnTo>
                <a:lnTo>
                  <a:pt x="2266950" y="130016"/>
                </a:lnTo>
                <a:lnTo>
                  <a:pt x="0" y="130016"/>
                </a:lnTo>
                <a:close/>
              </a:path>
            </a:pathLst>
          </a:custGeom>
          <a:solidFill>
            <a:schemeClr val="accent1"/>
          </a:solidFill>
          <a:ln>
            <a:noFill/>
          </a:ln>
        </p:spPr>
        <p:txBody>
          <a:bodyPr wrap="square" anchor="ctr">
            <a:noAutofit/>
          </a:body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cxnSp>
        <p:nvCxnSpPr>
          <p:cNvPr id="11" name="直接连接符 10"/>
          <p:cNvCxnSpPr/>
          <p:nvPr/>
        </p:nvCxnSpPr>
        <p:spPr>
          <a:xfrm flipV="1">
            <a:off x="425291" y="958850"/>
            <a:ext cx="8639651" cy="508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4102" name="Picture 6" descr="C:\Users\Johnny\Desktop\未命名-3.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9525"/>
            <a:ext cx="9147810" cy="686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7772400" y="-9525"/>
            <a:ext cx="138239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userDrawn="1"/>
        </p:nvSpPr>
        <p:spPr>
          <a:xfrm>
            <a:off x="1" y="1"/>
            <a:ext cx="7772400" cy="68580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1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14018" y="61129"/>
            <a:ext cx="1287339" cy="1290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直接连接符 22"/>
          <p:cNvCxnSpPr/>
          <p:nvPr userDrawn="1"/>
        </p:nvCxnSpPr>
        <p:spPr>
          <a:xfrm>
            <a:off x="2758922" y="4757705"/>
            <a:ext cx="5716588" cy="0"/>
          </a:xfrm>
          <a:prstGeom prst="line">
            <a:avLst/>
          </a:prstGeom>
          <a:ln w="22225" cap="rnd">
            <a:prstDash val="solid"/>
            <a:round/>
          </a:ln>
        </p:spPr>
        <p:style>
          <a:lnRef idx="1">
            <a:schemeClr val="accent1"/>
          </a:lnRef>
          <a:fillRef idx="0">
            <a:schemeClr val="accent1"/>
          </a:fillRef>
          <a:effectRef idx="0">
            <a:schemeClr val="accent1"/>
          </a:effectRef>
          <a:fontRef idx="minor">
            <a:schemeClr val="tx1"/>
          </a:fontRef>
        </p:style>
      </p:cxnSp>
      <p:sp>
        <p:nvSpPr>
          <p:cNvPr id="24" name="等腰三角形 23"/>
          <p:cNvSpPr/>
          <p:nvPr userDrawn="1"/>
        </p:nvSpPr>
        <p:spPr>
          <a:xfrm rot="1800000">
            <a:off x="8723801" y="4425160"/>
            <a:ext cx="580535" cy="49818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副标题 1"/>
          <p:cNvSpPr>
            <a:spLocks noGrp="1"/>
          </p:cNvSpPr>
          <p:nvPr userDrawn="1"/>
        </p:nvSpPr>
        <p:spPr>
          <a:xfrm>
            <a:off x="3593465" y="4766945"/>
            <a:ext cx="4882515" cy="558800"/>
          </a:xfrm>
          <a:prstGeom prst="rect">
            <a:avLst/>
          </a:prstGeom>
        </p:spPr>
        <p:txBody>
          <a:bodyPr vert="horz" lIns="91440" tIns="45720" rIns="91440" bIns="45720" rtlCol="0" anchor="ctr">
            <a:normAutofit fontScale="95000" lnSpcReduction="10000"/>
          </a:bodyPr>
          <a:lstStyle>
            <a:lvl1pPr marL="0" indent="0" algn="r" defTabSz="914400" rtl="0" eaLnBrk="1" latinLnBrk="0" hangingPunct="1">
              <a:lnSpc>
                <a:spcPct val="90000"/>
              </a:lnSpc>
              <a:spcBef>
                <a:spcPts val="1000"/>
              </a:spcBef>
              <a:buFont typeface="Wingdings" panose="05000000000000000000" pitchFamily="2" charset="2"/>
              <a:buNone/>
              <a:defRPr sz="2000" kern="1200">
                <a:solidFill>
                  <a:srgbClr val="000000"/>
                </a:solidFill>
                <a:latin typeface="微软雅黑" panose="020B0503020204020204" pitchFamily="34" charset="-122"/>
                <a:ea typeface="微软雅黑" panose="020B0503020204020204" pitchFamily="34" charset="-122"/>
                <a:cs typeface="Calibri" panose="020F0502020204030204" charset="0"/>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rgbClr val="000000"/>
                </a:solidFill>
                <a:latin typeface="微软雅黑" panose="020B0503020204020204" pitchFamily="34" charset="-122"/>
                <a:ea typeface="微软雅黑" panose="020B0503020204020204" pitchFamily="34" charset="-122"/>
                <a:cs typeface="Calibri" panose="020F0502020204030204" charset="0"/>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rgbClr val="000000"/>
                </a:solidFill>
                <a:latin typeface="微软雅黑" panose="020B0503020204020204" pitchFamily="34" charset="-122"/>
                <a:ea typeface="微软雅黑" panose="020B0503020204020204" pitchFamily="34" charset="-122"/>
                <a:cs typeface="Calibri" panose="020F0502020204030204" charset="0"/>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rgbClr val="000000"/>
                </a:solidFill>
                <a:latin typeface="微软雅黑" panose="020B0503020204020204" pitchFamily="34" charset="-122"/>
                <a:ea typeface="微软雅黑" panose="020B0503020204020204" pitchFamily="34" charset="-122"/>
                <a:cs typeface="Calibri" panose="020F0502020204030204" charset="0"/>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rgbClr val="000000"/>
                </a:solidFill>
                <a:latin typeface="微软雅黑" panose="020B0503020204020204" pitchFamily="34" charset="-122"/>
                <a:ea typeface="微软雅黑" panose="020B0503020204020204" pitchFamily="34" charset="-122"/>
                <a:cs typeface="Calibri" panose="020F050202020403020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rgbClr val="000000"/>
                </a:solidFill>
                <a:latin typeface="Arial" panose="020B0604020202020204" pitchFamily="34" charset="0"/>
                <a:ea typeface="微软雅黑" panose="020B0503020204020204" pitchFamily="34" charset="-122"/>
                <a:cs typeface="+mn-ea"/>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rgbClr val="000000"/>
                </a:solidFill>
                <a:latin typeface="Arial" panose="020B0604020202020204" pitchFamily="34" charset="0"/>
                <a:ea typeface="微软雅黑" panose="020B0503020204020204" pitchFamily="34" charset="-122"/>
                <a:cs typeface="+mn-ea"/>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rgbClr val="000000"/>
                </a:solidFill>
                <a:latin typeface="Arial" panose="020B0604020202020204" pitchFamily="34" charset="0"/>
                <a:ea typeface="微软雅黑" panose="020B0503020204020204" pitchFamily="34" charset="-122"/>
                <a:cs typeface="+mn-ea"/>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rgbClr val="000000"/>
                </a:solidFill>
                <a:latin typeface="Arial" panose="020B0604020202020204" pitchFamily="34" charset="0"/>
                <a:ea typeface="微软雅黑" panose="020B0503020204020204" pitchFamily="34" charset="-122"/>
                <a:cs typeface="+mn-ea"/>
              </a:defRPr>
            </a:lvl9pPr>
          </a:lstStyle>
          <a:p>
            <a:r>
              <a:rPr lang="zh-CN" altLang="en-US" dirty="0"/>
              <a:t>第二章  在运动皮层和相关脑区的神经元活动</a:t>
            </a:r>
          </a:p>
        </p:txBody>
      </p:sp>
      <p:sp>
        <p:nvSpPr>
          <p:cNvPr id="15" name="标题 2"/>
          <p:cNvSpPr>
            <a:spLocks noGrp="1"/>
          </p:cNvSpPr>
          <p:nvPr userDrawn="1"/>
        </p:nvSpPr>
        <p:spPr>
          <a:xfrm>
            <a:off x="3886202" y="3429004"/>
            <a:ext cx="4589308" cy="129312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b="1" kern="1200">
                <a:solidFill>
                  <a:srgbClr val="000000"/>
                </a:solidFill>
                <a:latin typeface="微软雅黑" panose="020B0503020204020204" pitchFamily="34" charset="-122"/>
                <a:ea typeface="微软雅黑" panose="020B0503020204020204" pitchFamily="34" charset="-122"/>
                <a:cs typeface="Calibri" panose="020F0502020204030204" charset="0"/>
              </a:defRPr>
            </a:lvl1pPr>
          </a:lstStyle>
          <a:p>
            <a:r>
              <a:rPr lang="zh-CN" altLang="en-US" sz="3600" dirty="0">
                <a:sym typeface="+mn-ea"/>
              </a:rPr>
              <a:t>脑机接口原理与实践</a:t>
            </a:r>
            <a:endParaRPr lang="zh-CN" altLang="en-US" sz="3600" dirty="0"/>
          </a:p>
        </p:txBody>
      </p:sp>
      <p:sp>
        <p:nvSpPr>
          <p:cNvPr id="16" name="文本占位符 3"/>
          <p:cNvSpPr>
            <a:spLocks noGrp="1"/>
          </p:cNvSpPr>
          <p:nvPr userDrawn="1"/>
        </p:nvSpPr>
        <p:spPr>
          <a:xfrm>
            <a:off x="5991367" y="5548397"/>
            <a:ext cx="2471457" cy="292856"/>
          </a:xfrm>
          <a:prstGeom prst="rect">
            <a:avLst/>
          </a:prstGeom>
        </p:spPr>
        <p:txBody>
          <a:bodyPr vert="horz" lIns="91440" tIns="45720" rIns="91440" bIns="45720" rtlCol="0" anchor="ctr">
            <a:noAutofit/>
          </a:bodyPr>
          <a:lstStyle>
            <a:lvl1pPr marL="0" indent="0" algn="r" defTabSz="914400" rtl="0" eaLnBrk="1" latinLnBrk="0" hangingPunct="1">
              <a:lnSpc>
                <a:spcPct val="90000"/>
              </a:lnSpc>
              <a:spcBef>
                <a:spcPts val="1000"/>
              </a:spcBef>
              <a:buFont typeface="Wingdings" panose="05000000000000000000" pitchFamily="2" charset="2"/>
              <a:buNone/>
              <a:defRPr sz="1500" b="0" kern="1200">
                <a:solidFill>
                  <a:srgbClr val="000000"/>
                </a:solidFill>
                <a:latin typeface="微软雅黑" panose="020B0503020204020204" pitchFamily="34" charset="-122"/>
                <a:ea typeface="微软雅黑" panose="020B0503020204020204" pitchFamily="34" charset="-122"/>
                <a:cs typeface="Calibri" panose="020F0502020204030204" charset="0"/>
              </a:defRPr>
            </a:lvl1pPr>
            <a:lvl2pPr marL="457200" indent="0" algn="l" defTabSz="914400" rtl="0" eaLnBrk="1" latinLnBrk="0" hangingPunct="1">
              <a:lnSpc>
                <a:spcPct val="90000"/>
              </a:lnSpc>
              <a:spcBef>
                <a:spcPts val="500"/>
              </a:spcBef>
              <a:buFont typeface="Wingdings" panose="05000000000000000000" pitchFamily="2" charset="2"/>
              <a:buNone/>
              <a:defRPr sz="1600" kern="1200">
                <a:solidFill>
                  <a:srgbClr val="000000"/>
                </a:solidFill>
                <a:latin typeface="微软雅黑" panose="020B0503020204020204" pitchFamily="34" charset="-122"/>
                <a:ea typeface="微软雅黑" panose="020B0503020204020204" pitchFamily="34" charset="-122"/>
                <a:cs typeface="Calibri" panose="020F0502020204030204" charset="0"/>
              </a:defRPr>
            </a:lvl2pPr>
            <a:lvl3pPr marL="914400" indent="0" algn="l" defTabSz="914400" rtl="0" eaLnBrk="1" latinLnBrk="0" hangingPunct="1">
              <a:lnSpc>
                <a:spcPct val="90000"/>
              </a:lnSpc>
              <a:spcBef>
                <a:spcPts val="500"/>
              </a:spcBef>
              <a:buFont typeface="Wingdings" panose="05000000000000000000" pitchFamily="2" charset="2"/>
              <a:buNone/>
              <a:defRPr sz="1400" kern="1200">
                <a:solidFill>
                  <a:srgbClr val="000000"/>
                </a:solidFill>
                <a:latin typeface="微软雅黑" panose="020B0503020204020204" pitchFamily="34" charset="-122"/>
                <a:ea typeface="微软雅黑" panose="020B0503020204020204" pitchFamily="34" charset="-122"/>
                <a:cs typeface="Calibri" panose="020F0502020204030204" charset="0"/>
              </a:defRPr>
            </a:lvl3pPr>
            <a:lvl4pPr marL="1371600" indent="0" algn="l" defTabSz="914400" rtl="0" eaLnBrk="1" latinLnBrk="0" hangingPunct="1">
              <a:lnSpc>
                <a:spcPct val="90000"/>
              </a:lnSpc>
              <a:spcBef>
                <a:spcPts val="500"/>
              </a:spcBef>
              <a:buFont typeface="Wingdings" panose="05000000000000000000" pitchFamily="2" charset="2"/>
              <a:buNone/>
              <a:defRPr sz="1200" kern="1200">
                <a:solidFill>
                  <a:srgbClr val="000000"/>
                </a:solidFill>
                <a:latin typeface="微软雅黑" panose="020B0503020204020204" pitchFamily="34" charset="-122"/>
                <a:ea typeface="微软雅黑" panose="020B0503020204020204" pitchFamily="34" charset="-122"/>
                <a:cs typeface="Calibri" panose="020F0502020204030204" charset="0"/>
              </a:defRPr>
            </a:lvl4pPr>
            <a:lvl5pPr marL="1828800" indent="0" algn="l" defTabSz="914400" rtl="0" eaLnBrk="1" latinLnBrk="0" hangingPunct="1">
              <a:lnSpc>
                <a:spcPct val="90000"/>
              </a:lnSpc>
              <a:spcBef>
                <a:spcPts val="500"/>
              </a:spcBef>
              <a:buFont typeface="Wingdings" panose="05000000000000000000" pitchFamily="2" charset="2"/>
              <a:buNone/>
              <a:defRPr sz="1200" kern="1200">
                <a:solidFill>
                  <a:srgbClr val="000000"/>
                </a:solidFill>
                <a:latin typeface="微软雅黑" panose="020B0503020204020204" pitchFamily="34" charset="-122"/>
                <a:ea typeface="微软雅黑" panose="020B0503020204020204" pitchFamily="34" charset="-122"/>
                <a:cs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mn-ea"/>
              </a:defRPr>
            </a:lvl9pPr>
          </a:lstStyle>
          <a:p>
            <a:r>
              <a:rPr lang="zh-CN" altLang="en-US" sz="1600" dirty="0"/>
              <a:t>山东大学  吴强  副教授 </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64851" y="6398553"/>
            <a:ext cx="2057400" cy="365125"/>
          </a:xfrm>
        </p:spPr>
        <p:txBody>
          <a:bodyPr/>
          <a:lstStyle/>
          <a:p>
            <a:fld id="{7D9BB5D0-35E4-459D-AEF3-FE4D7C45CC19}" type="slidenum">
              <a:rPr lang="zh-CN" altLang="en-US" smtClean="0"/>
              <a:t>‹#›</a:t>
            </a:fld>
            <a:endParaRPr lang="zh-CN" altLang="en-US"/>
          </a:p>
        </p:txBody>
      </p:sp>
      <p:sp>
        <p:nvSpPr>
          <p:cNvPr id="2" name="标题 1"/>
          <p:cNvSpPr>
            <a:spLocks noGrp="1"/>
          </p:cNvSpPr>
          <p:nvPr>
            <p:ph type="title" hasCustomPrompt="1"/>
          </p:nvPr>
        </p:nvSpPr>
        <p:spPr>
          <a:xfrm>
            <a:off x="410210" y="2872105"/>
            <a:ext cx="1458595" cy="488315"/>
          </a:xfrm>
        </p:spPr>
        <p:txBody>
          <a:bodyPr anchor="b">
            <a:normAutofit/>
          </a:bodyPr>
          <a:lstStyle>
            <a:lvl1pPr algn="r">
              <a:defRPr sz="2400" b="1">
                <a:solidFill>
                  <a:schemeClr val="tx1"/>
                </a:solidFill>
                <a:latin typeface="微软雅黑" panose="020B0503020204020204" pitchFamily="34" charset="-122"/>
                <a:ea typeface="微软雅黑" panose="020B0503020204020204" pitchFamily="34" charset="-122"/>
                <a:cs typeface="Calibri" panose="020F0502020204030204" charset="0"/>
              </a:defRPr>
            </a:lvl1pPr>
          </a:lstStyle>
          <a:p>
            <a:r>
              <a:rPr lang="zh-CN" altLang="en-US" dirty="0">
                <a:solidFill>
                  <a:schemeClr val="tx2"/>
                </a:solidFill>
                <a:sym typeface="+mn-ea"/>
              </a:rPr>
              <a:t>本章要点</a:t>
            </a:r>
            <a:endParaRPr lang="zh-CN" altLang="en-US" dirty="0"/>
          </a:p>
        </p:txBody>
      </p:sp>
      <p:cxnSp>
        <p:nvCxnSpPr>
          <p:cNvPr id="16" name="直接连接符 15"/>
          <p:cNvCxnSpPr/>
          <p:nvPr userDrawn="1"/>
        </p:nvCxnSpPr>
        <p:spPr>
          <a:xfrm flipH="1">
            <a:off x="495300" y="2739390"/>
            <a:ext cx="1288415" cy="0"/>
          </a:xfrm>
          <a:prstGeom prst="line">
            <a:avLst/>
          </a:prstGeom>
          <a:ln w="222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V="1">
            <a:off x="495300" y="3493135"/>
            <a:ext cx="1287145" cy="7620"/>
          </a:xfrm>
          <a:prstGeom prst="line">
            <a:avLst/>
          </a:prstGeom>
          <a:ln w="222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8" name="Picture 1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25354" y="69384"/>
            <a:ext cx="664520" cy="66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38701" y="2031683"/>
            <a:ext cx="7066598" cy="1625600"/>
          </a:xfrm>
        </p:spPr>
        <p:txBody>
          <a:bodyPr anchor="ctr">
            <a:normAutofit/>
          </a:bodyPr>
          <a:lstStyle>
            <a:lvl1pPr>
              <a:defRPr sz="36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t>2.</a:t>
            </a:r>
            <a:r>
              <a:rPr lang="en-US" altLang="zh-CN" dirty="0"/>
              <a:t>x  </a:t>
            </a:r>
            <a:r>
              <a:rPr lang="zh-CN" altLang="en-US" dirty="0"/>
              <a:t>引言</a:t>
            </a:r>
          </a:p>
        </p:txBody>
      </p:sp>
      <p:sp>
        <p:nvSpPr>
          <p:cNvPr id="9" name="日期占位符 3"/>
          <p:cNvSpPr>
            <a:spLocks noGrp="1"/>
          </p:cNvSpPr>
          <p:nvPr>
            <p:ph type="dt" sz="half" idx="10"/>
          </p:nvPr>
        </p:nvSpPr>
        <p:spPr>
          <a:xfrm>
            <a:off x="0" y="6390299"/>
            <a:ext cx="2057400" cy="365125"/>
          </a:xfrm>
        </p:spPr>
        <p:txBody>
          <a:bodyPr anchor="b"/>
          <a:lstStyle>
            <a:lvl1pPr>
              <a:defRPr sz="1200">
                <a:solidFill>
                  <a:schemeClr val="tx1">
                    <a:lumMod val="50000"/>
                    <a:lumOff val="50000"/>
                  </a:schemeClr>
                </a:solidFill>
              </a:defRPr>
            </a:lvl1pPr>
          </a:lstStyle>
          <a:p>
            <a:fld id="{82F288E0-7875-42C4-84C8-98DBBD3BF4D2}" type="datetimeFigureOut">
              <a:rPr lang="zh-CN" altLang="en-US" smtClean="0"/>
              <a:t>2021/6/26</a:t>
            </a:fld>
            <a:endParaRPr lang="zh-CN" altLang="en-US"/>
          </a:p>
        </p:txBody>
      </p:sp>
      <p:sp>
        <p:nvSpPr>
          <p:cNvPr id="10" name="页脚占位符 4"/>
          <p:cNvSpPr>
            <a:spLocks noGrp="1"/>
          </p:cNvSpPr>
          <p:nvPr>
            <p:ph type="ftr" sz="quarter" idx="11"/>
          </p:nvPr>
        </p:nvSpPr>
        <p:spPr>
          <a:xfrm>
            <a:off x="3028950" y="6390297"/>
            <a:ext cx="3086100" cy="365125"/>
          </a:xfrm>
        </p:spPr>
        <p:txBody>
          <a:bodyPr anchor="b"/>
          <a:lstStyle>
            <a:lvl1pPr>
              <a:defRPr sz="1200">
                <a:solidFill>
                  <a:schemeClr val="tx1">
                    <a:lumMod val="50000"/>
                    <a:lumOff val="50000"/>
                  </a:schemeClr>
                </a:solidFill>
              </a:defRPr>
            </a:lvl1pPr>
          </a:lstStyle>
          <a:p>
            <a:endParaRPr lang="zh-CN" altLang="en-US"/>
          </a:p>
        </p:txBody>
      </p:sp>
      <p:sp>
        <p:nvSpPr>
          <p:cNvPr id="11" name="灯片编号占位符 5"/>
          <p:cNvSpPr>
            <a:spLocks noGrp="1"/>
          </p:cNvSpPr>
          <p:nvPr>
            <p:ph type="sldNum" sz="quarter" idx="12"/>
          </p:nvPr>
        </p:nvSpPr>
        <p:spPr>
          <a:xfrm>
            <a:off x="7056596" y="6390298"/>
            <a:ext cx="2057400" cy="365125"/>
          </a:xfrm>
        </p:spPr>
        <p:txBody>
          <a:bodyPr anchor="b"/>
          <a:lstStyle>
            <a:lvl1pPr>
              <a:defRPr sz="1200">
                <a:solidFill>
                  <a:schemeClr val="tx1">
                    <a:lumMod val="50000"/>
                    <a:lumOff val="50000"/>
                  </a:schemeClr>
                </a:solidFill>
              </a:defRPr>
            </a:lvl1pPr>
          </a:lstStyle>
          <a:p>
            <a:fld id="{7D9BB5D0-35E4-459D-AEF3-FE4D7C45CC19}" type="slidenum">
              <a:rPr lang="zh-CN" altLang="en-US" smtClean="0"/>
              <a:t>‹#›</a:t>
            </a:fld>
            <a:endParaRPr lang="zh-CN" altLang="en-US"/>
          </a:p>
        </p:txBody>
      </p:sp>
      <p:pic>
        <p:nvPicPr>
          <p:cNvPr id="5" name="Picture 1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25354" y="69384"/>
            <a:ext cx="664520" cy="665970"/>
          </a:xfrm>
          <a:prstGeom prst="rect">
            <a:avLst/>
          </a:prstGeom>
          <a:noFill/>
          <a:ln>
            <a:noFill/>
          </a:ln>
          <a:effectLst/>
          <a:extLst>
            <a:ext uri="{909E8E84-426E-40DD-AFC4-6F175D3DCCD1}">
              <a14:hiddenFill xmlns:a14="http://schemas.microsoft.com/office/drawing/2010/main">
                <a:solidFill>
                  <a:srgbClr val="4276A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0F0F0"/>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222222">
    <p:spTree>
      <p:nvGrpSpPr>
        <p:cNvPr id="1" name=""/>
        <p:cNvGrpSpPr/>
        <p:nvPr/>
      </p:nvGrpSpPr>
      <p:grpSpPr>
        <a:xfrm>
          <a:off x="0" y="0"/>
          <a:ext cx="0" cy="0"/>
          <a:chOff x="0" y="0"/>
          <a:chExt cx="0" cy="0"/>
        </a:xfrm>
      </p:grpSpPr>
      <p:sp>
        <p:nvSpPr>
          <p:cNvPr id="2" name="标题 1"/>
          <p:cNvSpPr>
            <a:spLocks noGrp="1"/>
          </p:cNvSpPr>
          <p:nvPr>
            <p:ph type="title"/>
          </p:nvPr>
        </p:nvSpPr>
        <p:spPr>
          <a:xfrm>
            <a:off x="975582" y="1244290"/>
            <a:ext cx="7066598" cy="1221034"/>
          </a:xfrm>
          <a:noFill/>
          <a:ln>
            <a:solidFill>
              <a:schemeClr val="bg1"/>
            </a:solidFill>
          </a:ln>
          <a:extLst>
            <a:ext uri="{909E8E84-426E-40DD-AFC4-6F175D3DCCD1}">
              <a14:hiddenFill xmlns:a14="http://schemas.microsoft.com/office/drawing/2010/main">
                <a:solidFill>
                  <a:schemeClr val="bg1"/>
                </a:solidFill>
              </a14:hiddenFill>
            </a:ext>
          </a:extLst>
        </p:spPr>
        <p:txBody>
          <a:bodyPr anchor="ctr">
            <a:normAutofit/>
          </a:bodyPr>
          <a:lstStyle>
            <a:lvl1pPr>
              <a:defRPr sz="28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Shape 61"/>
          <p:cNvSpPr/>
          <p:nvPr userDrawn="1"/>
        </p:nvSpPr>
        <p:spPr>
          <a:xfrm>
            <a:off x="210502" y="366523"/>
            <a:ext cx="5904548" cy="368935"/>
          </a:xfrm>
          <a:prstGeom prst="rect">
            <a:avLst/>
          </a:prstGeom>
          <a:ln w="12700">
            <a:miter lim="400000"/>
          </a:ln>
        </p:spPr>
        <p:txBody>
          <a:bodyPr wrap="square" lIns="0" tIns="0" rIns="0" bIns="0" anchor="ctr">
            <a:spAutoFit/>
            <a:scene3d>
              <a:camera prst="orthographicFront"/>
              <a:lightRig rig="threePt" dir="t"/>
            </a:scene3d>
          </a:bodyPr>
          <a:lstStyle>
            <a:lvl1pPr>
              <a:defRPr sz="1800" b="1">
                <a:solidFill>
                  <a:srgbClr val="56A6A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lvl="0">
              <a:defRPr b="0">
                <a:solidFill>
                  <a:srgbClr val="000000"/>
                </a:solidFill>
              </a:defRPr>
            </a:pPr>
            <a:r>
              <a:rPr lang="zh-CN" altLang="en-US" sz="2400" b="1" dirty="0">
                <a:solidFill>
                  <a:schemeClr val="tx1"/>
                </a:solidFill>
              </a:rPr>
              <a:t>第</a:t>
            </a:r>
            <a:r>
              <a:rPr lang="en-US" altLang="zh-CN" sz="2400" b="1" dirty="0">
                <a:solidFill>
                  <a:schemeClr val="tx1"/>
                </a:solidFill>
              </a:rPr>
              <a:t>2</a:t>
            </a:r>
            <a:r>
              <a:rPr lang="zh-CN" altLang="en-US" sz="2400" b="1" dirty="0">
                <a:solidFill>
                  <a:schemeClr val="tx1"/>
                </a:solidFill>
              </a:rPr>
              <a:t>章  在运动皮层和相关脑区的神经元活动</a:t>
            </a:r>
          </a:p>
        </p:txBody>
      </p:sp>
      <p:sp>
        <p:nvSpPr>
          <p:cNvPr id="9" name="日期占位符 3"/>
          <p:cNvSpPr>
            <a:spLocks noGrp="1"/>
          </p:cNvSpPr>
          <p:nvPr>
            <p:ph type="dt" sz="half" idx="10"/>
          </p:nvPr>
        </p:nvSpPr>
        <p:spPr>
          <a:xfrm>
            <a:off x="0" y="6390299"/>
            <a:ext cx="2057400" cy="365125"/>
          </a:xfrm>
        </p:spPr>
        <p:txBody>
          <a:bodyPr anchor="b"/>
          <a:lstStyle>
            <a:lvl1pPr>
              <a:defRPr sz="1200">
                <a:solidFill>
                  <a:schemeClr val="tx1">
                    <a:lumMod val="50000"/>
                    <a:lumOff val="50000"/>
                  </a:schemeClr>
                </a:solidFill>
              </a:defRPr>
            </a:lvl1pPr>
          </a:lstStyle>
          <a:p>
            <a:fld id="{82F288E0-7875-42C4-84C8-98DBBD3BF4D2}" type="datetimeFigureOut">
              <a:rPr lang="zh-CN" altLang="en-US" smtClean="0"/>
              <a:t>2021/6/26</a:t>
            </a:fld>
            <a:endParaRPr lang="zh-CN" altLang="en-US"/>
          </a:p>
        </p:txBody>
      </p:sp>
      <p:sp>
        <p:nvSpPr>
          <p:cNvPr id="10" name="页脚占位符 4"/>
          <p:cNvSpPr>
            <a:spLocks noGrp="1"/>
          </p:cNvSpPr>
          <p:nvPr>
            <p:ph type="ftr" sz="quarter" idx="11"/>
          </p:nvPr>
        </p:nvSpPr>
        <p:spPr>
          <a:xfrm>
            <a:off x="3028950" y="6390297"/>
            <a:ext cx="3086100" cy="365125"/>
          </a:xfrm>
        </p:spPr>
        <p:txBody>
          <a:bodyPr anchor="b"/>
          <a:lstStyle>
            <a:lvl1pPr>
              <a:defRPr sz="1200">
                <a:solidFill>
                  <a:schemeClr val="tx1">
                    <a:lumMod val="50000"/>
                    <a:lumOff val="50000"/>
                  </a:schemeClr>
                </a:solidFill>
              </a:defRPr>
            </a:lvl1pPr>
          </a:lstStyle>
          <a:p>
            <a:endParaRPr lang="zh-CN" altLang="en-US"/>
          </a:p>
        </p:txBody>
      </p:sp>
      <p:sp>
        <p:nvSpPr>
          <p:cNvPr id="11" name="灯片编号占位符 5"/>
          <p:cNvSpPr>
            <a:spLocks noGrp="1"/>
          </p:cNvSpPr>
          <p:nvPr>
            <p:ph type="sldNum" sz="quarter" idx="12"/>
          </p:nvPr>
        </p:nvSpPr>
        <p:spPr>
          <a:xfrm>
            <a:off x="7056596" y="6390298"/>
            <a:ext cx="2057400" cy="365125"/>
          </a:xfrm>
        </p:spPr>
        <p:txBody>
          <a:bodyPr anchor="b"/>
          <a:lstStyle>
            <a:lvl1pPr>
              <a:defRPr sz="1200">
                <a:solidFill>
                  <a:schemeClr val="tx1">
                    <a:lumMod val="50000"/>
                    <a:lumOff val="50000"/>
                  </a:schemeClr>
                </a:solidFill>
              </a:defRPr>
            </a:lvl1pPr>
          </a:lstStyle>
          <a:p>
            <a:fld id="{7D9BB5D0-35E4-459D-AEF3-FE4D7C45CC19}" type="slidenum">
              <a:rPr lang="zh-CN" altLang="en-US" smtClean="0"/>
              <a:t>‹#›</a:t>
            </a:fld>
            <a:endParaRPr lang="zh-CN" altLang="en-US"/>
          </a:p>
        </p:txBody>
      </p:sp>
      <p:pic>
        <p:nvPicPr>
          <p:cNvPr id="4" name="Picture 1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25354" y="69384"/>
            <a:ext cx="664520" cy="66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flipV="1">
            <a:off x="151130" y="840105"/>
            <a:ext cx="8181340" cy="825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79425" y="219710"/>
            <a:ext cx="6383655" cy="729615"/>
          </a:xfrm>
        </p:spPr>
        <p:txBody>
          <a:bodyPr>
            <a:normAutofit/>
          </a:bodyPr>
          <a:lstStyle>
            <a:lvl1pPr algn="l">
              <a:defRPr lang="zh-CN" altLang="en-US" sz="2800" b="1" kern="1200" dirty="0">
                <a:solidFill>
                  <a:schemeClr val="tx1"/>
                </a:solidFill>
                <a:latin typeface="微软雅黑" panose="020B0503020204020204" pitchFamily="34" charset="-122"/>
                <a:ea typeface="微软雅黑" panose="020B0503020204020204" pitchFamily="34" charset="-122"/>
                <a:cs typeface="Lantinghei SC Demibold"/>
                <a:sym typeface="Lantinghei SC Demibold"/>
              </a:defRPr>
            </a:lvl1pPr>
          </a:lstStyle>
          <a:p>
            <a:r>
              <a:rPr lang="zh-CN" altLang="en-US" dirty="0"/>
              <a:t>单击此处编辑母版标题样式</a:t>
            </a:r>
          </a:p>
        </p:txBody>
      </p:sp>
      <p:sp>
        <p:nvSpPr>
          <p:cNvPr id="3" name="文本占位符 2"/>
          <p:cNvSpPr>
            <a:spLocks noGrp="1"/>
          </p:cNvSpPr>
          <p:nvPr>
            <p:ph type="body" idx="1"/>
          </p:nvPr>
        </p:nvSpPr>
        <p:spPr>
          <a:xfrm>
            <a:off x="204470" y="1010285"/>
            <a:ext cx="5081270" cy="631825"/>
          </a:xfrm>
        </p:spPr>
        <p:txBody>
          <a:bodyPr anchor="ctr" anchorCtr="0">
            <a:noAutofit/>
          </a:bodyPr>
          <a:lstStyle>
            <a:lvl1pPr marL="0" indent="0" algn="l">
              <a:buNone/>
              <a:defRPr lang="zh-CN" altLang="en-US" sz="2000" b="0" kern="1200" dirty="0" smtClean="0">
                <a:solidFill>
                  <a:schemeClr val="tx1"/>
                </a:solidFill>
                <a:latin typeface="微软雅黑" panose="020B0503020204020204" pitchFamily="34" charset="-122"/>
                <a:ea typeface="微软雅黑" panose="020B0503020204020204" pitchFamily="34" charset="-122"/>
                <a:cs typeface="+mj-cs"/>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dirty="0"/>
              <a:t>单击此处编辑母版文本样式</a:t>
            </a:r>
          </a:p>
        </p:txBody>
      </p:sp>
      <p:sp>
        <p:nvSpPr>
          <p:cNvPr id="4" name="内容占位符 3"/>
          <p:cNvSpPr>
            <a:spLocks noGrp="1"/>
          </p:cNvSpPr>
          <p:nvPr>
            <p:ph sz="half" idx="2"/>
          </p:nvPr>
        </p:nvSpPr>
        <p:spPr>
          <a:xfrm>
            <a:off x="479186" y="2040835"/>
            <a:ext cx="8244191" cy="4349462"/>
          </a:xfrm>
        </p:spPr>
        <p:txBody>
          <a:bodyPr/>
          <a:lstStyle>
            <a:lvl1pPr marL="228600" indent="-228600">
              <a:buFont typeface="Wingdings" panose="05000000000000000000" pitchFamily="2" charset="2"/>
              <a:buChar char="Ø"/>
              <a:defRPr sz="2000"/>
            </a:lvl1pPr>
            <a:lvl2pPr>
              <a:defRPr sz="1800"/>
            </a:lvl2pPr>
            <a:lvl3pPr>
              <a:defRPr sz="1600"/>
            </a:lvl3pPr>
            <a:lvl4pPr>
              <a:defRPr sz="14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0" y="6426875"/>
            <a:ext cx="2057400" cy="365125"/>
          </a:xfrm>
        </p:spPr>
        <p:txBody>
          <a:bodyPr/>
          <a:lstStyle/>
          <a:p>
            <a:fld id="{82F288E0-7875-42C4-84C8-98DBBD3BF4D2}" type="datetimeFigureOut">
              <a:rPr lang="zh-CN" altLang="en-US" smtClean="0"/>
              <a:t>2021/6/26</a:t>
            </a:fld>
            <a:endParaRPr lang="zh-CN" altLang="en-US"/>
          </a:p>
        </p:txBody>
      </p:sp>
      <p:sp>
        <p:nvSpPr>
          <p:cNvPr id="8" name="页脚占位符 7"/>
          <p:cNvSpPr>
            <a:spLocks noGrp="1"/>
          </p:cNvSpPr>
          <p:nvPr>
            <p:ph type="ftr" sz="quarter" idx="11"/>
          </p:nvPr>
        </p:nvSpPr>
        <p:spPr>
          <a:xfrm>
            <a:off x="3028950" y="6417310"/>
            <a:ext cx="3086100" cy="365125"/>
          </a:xfrm>
        </p:spPr>
        <p:txBody>
          <a:bodyPr/>
          <a:lstStyle/>
          <a:p>
            <a:endParaRPr lang="zh-CN" altLang="en-US"/>
          </a:p>
        </p:txBody>
      </p:sp>
      <p:sp>
        <p:nvSpPr>
          <p:cNvPr id="9" name="灯片编号占位符 8"/>
          <p:cNvSpPr>
            <a:spLocks noGrp="1"/>
          </p:cNvSpPr>
          <p:nvPr>
            <p:ph type="sldNum" sz="quarter" idx="12"/>
          </p:nvPr>
        </p:nvSpPr>
        <p:spPr>
          <a:xfrm>
            <a:off x="7056596" y="6426874"/>
            <a:ext cx="2057400" cy="365125"/>
          </a:xfrm>
        </p:spPr>
        <p:txBody>
          <a:bodyPr/>
          <a:lstStyle/>
          <a:p>
            <a:fld id="{7D9BB5D0-35E4-459D-AEF3-FE4D7C45CC19}" type="slidenum">
              <a:rPr lang="zh-CN" altLang="en-US" smtClean="0"/>
              <a:t>‹#›</a:t>
            </a:fld>
            <a:endParaRPr lang="zh-CN" altLang="en-US"/>
          </a:p>
        </p:txBody>
      </p:sp>
      <p:pic>
        <p:nvPicPr>
          <p:cNvPr id="5" name="Picture 1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25354" y="69384"/>
            <a:ext cx="664520" cy="66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userDrawn="1"/>
        </p:nvCxnSpPr>
        <p:spPr>
          <a:xfrm flipV="1">
            <a:off x="151130" y="840105"/>
            <a:ext cx="8181340" cy="825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479185" y="219456"/>
            <a:ext cx="6005836" cy="729926"/>
          </a:xfrm>
        </p:spPr>
        <p:txBody>
          <a:bodyPr>
            <a:normAutofit/>
          </a:bodyPr>
          <a:lstStyle>
            <a:lvl1pPr algn="l">
              <a:defRPr lang="zh-CN" altLang="en-US" sz="2800" b="1" kern="1200" dirty="0">
                <a:solidFill>
                  <a:schemeClr val="tx1"/>
                </a:solidFill>
                <a:latin typeface="微软雅黑" panose="020B0503020204020204" pitchFamily="34" charset="-122"/>
                <a:ea typeface="微软雅黑" panose="020B0503020204020204" pitchFamily="34" charset="-122"/>
                <a:cs typeface="华文新魏" panose="02010800040101010101" pitchFamily="2" charset="-122"/>
                <a:sym typeface="Lantinghei SC Demibold"/>
              </a:defRPr>
            </a:lvl1pPr>
          </a:lstStyle>
          <a:p>
            <a:endParaRPr lang="zh-CN" altLang="en-US" dirty="0"/>
          </a:p>
        </p:txBody>
      </p:sp>
      <p:sp>
        <p:nvSpPr>
          <p:cNvPr id="3" name="文本占位符 2"/>
          <p:cNvSpPr>
            <a:spLocks noGrp="1"/>
          </p:cNvSpPr>
          <p:nvPr>
            <p:ph type="body" idx="1"/>
          </p:nvPr>
        </p:nvSpPr>
        <p:spPr>
          <a:xfrm>
            <a:off x="479186" y="1003294"/>
            <a:ext cx="8244191" cy="823912"/>
          </a:xfrm>
        </p:spPr>
        <p:txBody>
          <a:bodyPr anchor="ctr" anchorCtr="0">
            <a:noAutofit/>
          </a:bodyPr>
          <a:lstStyle>
            <a:lvl1pPr marL="0" indent="0" algn="ctr">
              <a:buNone/>
              <a:defRPr lang="zh-CN" altLang="en-US" sz="3600" b="1" kern="1200" dirty="0" smtClean="0">
                <a:solidFill>
                  <a:schemeClr val="tx1"/>
                </a:solidFill>
                <a:latin typeface="微软雅黑" panose="020B0503020204020204" pitchFamily="34" charset="-122"/>
                <a:ea typeface="微软雅黑" panose="020B0503020204020204" pitchFamily="34" charset="-122"/>
                <a:cs typeface="+mj-cs"/>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dirty="0"/>
              <a:t>单击此处编辑母版文本样式</a:t>
            </a:r>
          </a:p>
        </p:txBody>
      </p:sp>
      <p:sp>
        <p:nvSpPr>
          <p:cNvPr id="4" name="内容占位符 3"/>
          <p:cNvSpPr>
            <a:spLocks noGrp="1"/>
          </p:cNvSpPr>
          <p:nvPr>
            <p:ph sz="half" idx="2"/>
          </p:nvPr>
        </p:nvSpPr>
        <p:spPr>
          <a:xfrm>
            <a:off x="479185" y="2067505"/>
            <a:ext cx="8244191" cy="4349462"/>
          </a:xfrm>
        </p:spPr>
        <p:txBody>
          <a:bodyPr/>
          <a:lstStyle>
            <a:lvl1pPr marL="228600" indent="-228600">
              <a:buFont typeface="Wingdings" panose="05000000000000000000" pitchFamily="2" charset="2"/>
              <a:buChar char="Ø"/>
              <a:defRPr sz="2000"/>
            </a:lvl1pPr>
            <a:lvl2pPr>
              <a:defRPr sz="1800"/>
            </a:lvl2pPr>
            <a:lvl3pPr>
              <a:defRPr sz="1600"/>
            </a:lvl3pPr>
            <a:lvl4pPr>
              <a:defRPr sz="14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0" y="6426875"/>
            <a:ext cx="2057400" cy="365125"/>
          </a:xfrm>
        </p:spPr>
        <p:txBody>
          <a:bodyPr/>
          <a:lstStyle/>
          <a:p>
            <a:fld id="{82F288E0-7875-42C4-84C8-98DBBD3BF4D2}" type="datetimeFigureOut">
              <a:rPr lang="zh-CN" altLang="en-US" smtClean="0"/>
              <a:t>2021/6/26</a:t>
            </a:fld>
            <a:endParaRPr lang="zh-CN" altLang="en-US"/>
          </a:p>
        </p:txBody>
      </p:sp>
      <p:sp>
        <p:nvSpPr>
          <p:cNvPr id="8" name="页脚占位符 7"/>
          <p:cNvSpPr>
            <a:spLocks noGrp="1"/>
          </p:cNvSpPr>
          <p:nvPr>
            <p:ph type="ftr" sz="quarter" idx="11"/>
          </p:nvPr>
        </p:nvSpPr>
        <p:spPr>
          <a:xfrm>
            <a:off x="3028950" y="6417310"/>
            <a:ext cx="3086100" cy="365125"/>
          </a:xfrm>
        </p:spPr>
        <p:txBody>
          <a:bodyPr/>
          <a:lstStyle/>
          <a:p>
            <a:endParaRPr lang="zh-CN" altLang="en-US"/>
          </a:p>
        </p:txBody>
      </p:sp>
      <p:sp>
        <p:nvSpPr>
          <p:cNvPr id="9" name="灯片编号占位符 8"/>
          <p:cNvSpPr>
            <a:spLocks noGrp="1"/>
          </p:cNvSpPr>
          <p:nvPr>
            <p:ph type="sldNum" sz="quarter" idx="12"/>
          </p:nvPr>
        </p:nvSpPr>
        <p:spPr>
          <a:xfrm>
            <a:off x="7056596" y="6426874"/>
            <a:ext cx="2057400" cy="365125"/>
          </a:xfrm>
        </p:spPr>
        <p:txBody>
          <a:bodyPr/>
          <a:lstStyle/>
          <a:p>
            <a:fld id="{7D9BB5D0-35E4-459D-AEF3-FE4D7C45CC19}" type="slidenum">
              <a:rPr lang="zh-CN" altLang="en-US" smtClean="0"/>
              <a:t>‹#›</a:t>
            </a:fld>
            <a:endParaRPr lang="zh-CN" altLang="en-US"/>
          </a:p>
        </p:txBody>
      </p:sp>
      <p:pic>
        <p:nvPicPr>
          <p:cNvPr id="5" name="Picture 1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25354" y="69384"/>
            <a:ext cx="664520" cy="66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userDrawn="1"/>
        </p:nvCxnSpPr>
        <p:spPr>
          <a:xfrm flipV="1">
            <a:off x="151130" y="840105"/>
            <a:ext cx="8181340" cy="825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13" name="Picture 6" descr="C:\Users\Johnny\Desktop\未命名-3.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9525"/>
            <a:ext cx="9147810" cy="6867525"/>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userDrawn="1"/>
        </p:nvSpPr>
        <p:spPr>
          <a:xfrm>
            <a:off x="7772400" y="0"/>
            <a:ext cx="13823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nvSpPr>
        <p:spPr>
          <a:xfrm>
            <a:off x="1" y="1"/>
            <a:ext cx="7772400" cy="68580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1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14018" y="61129"/>
            <a:ext cx="1287339" cy="1290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直接连接符 17"/>
          <p:cNvCxnSpPr/>
          <p:nvPr userDrawn="1"/>
        </p:nvCxnSpPr>
        <p:spPr>
          <a:xfrm>
            <a:off x="2758922" y="4757705"/>
            <a:ext cx="5716588" cy="0"/>
          </a:xfrm>
          <a:prstGeom prst="line">
            <a:avLst/>
          </a:prstGeom>
          <a:ln w="22225" cap="rnd">
            <a:prstDash val="solid"/>
            <a:round/>
          </a:ln>
        </p:spPr>
        <p:style>
          <a:lnRef idx="1">
            <a:schemeClr val="accent1"/>
          </a:lnRef>
          <a:fillRef idx="0">
            <a:schemeClr val="accent1"/>
          </a:fillRef>
          <a:effectRef idx="0">
            <a:schemeClr val="accent1"/>
          </a:effectRef>
          <a:fontRef idx="minor">
            <a:schemeClr val="tx1"/>
          </a:fontRef>
        </p:style>
      </p:cxnSp>
      <p:sp>
        <p:nvSpPr>
          <p:cNvPr id="19" name="标题 18"/>
          <p:cNvSpPr>
            <a:spLocks noGrp="1"/>
          </p:cNvSpPr>
          <p:nvPr>
            <p:ph type="ctrTitle" hasCustomPrompt="1"/>
          </p:nvPr>
        </p:nvSpPr>
        <p:spPr>
          <a:xfrm>
            <a:off x="3992284" y="3224498"/>
            <a:ext cx="5162549" cy="2271069"/>
          </a:xfrm>
        </p:spPr>
        <p:txBody>
          <a:bodyPr>
            <a:normAutofit/>
          </a:bodyPr>
          <a:lstStyle/>
          <a:p>
            <a:r>
              <a:rPr lang="en-US" altLang="zh-CN" sz="4800" dirty="0"/>
              <a:t>Thanks</a:t>
            </a:r>
            <a:endParaRPr lang="zh-CN" altLang="en-US" sz="48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6" name="Picture 1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25354" y="69384"/>
            <a:ext cx="664520" cy="66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975418"/>
            <a:ext cx="7886700" cy="109763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2073054"/>
            <a:ext cx="7886700" cy="410390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0" y="6390299"/>
            <a:ext cx="2057400" cy="365125"/>
          </a:xfrm>
          <a:prstGeom prst="rect">
            <a:avLst/>
          </a:prstGeom>
        </p:spPr>
        <p:txBody>
          <a:bodyPr vert="horz" lIns="91440" tIns="45720" rIns="91440" bIns="45720" rtlCol="0" anchor="ctr"/>
          <a:lstStyle>
            <a:lvl1pPr algn="l">
              <a:defRPr sz="1400">
                <a:solidFill>
                  <a:schemeClr val="tx1"/>
                </a:solidFill>
              </a:defRPr>
            </a:lvl1pPr>
          </a:lstStyle>
          <a:p>
            <a:fld id="{82F288E0-7875-42C4-84C8-98DBBD3BF4D2}" type="datetimeFigureOut">
              <a:rPr lang="zh-CN" altLang="en-US" smtClean="0"/>
              <a:t>2021/6/26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56596" y="6390298"/>
            <a:ext cx="2057400" cy="365125"/>
          </a:xfrm>
          <a:prstGeom prst="rect">
            <a:avLst/>
          </a:prstGeom>
        </p:spPr>
        <p:txBody>
          <a:bodyPr vert="horz" lIns="91440" tIns="45720" rIns="91440" bIns="45720" rtlCol="0" anchor="ctr"/>
          <a:lstStyle>
            <a:lvl1pPr algn="r">
              <a:defRPr sz="1400">
                <a:solidFill>
                  <a:schemeClr val="tx1"/>
                </a:solidFill>
              </a:defRPr>
            </a:lvl1pPr>
          </a:lstStyle>
          <a:p>
            <a:fld id="{7D9BB5D0-35E4-459D-AEF3-FE4D7C45CC19}" type="slidenum">
              <a:rPr lang="zh-CN" altLang="en-US" smtClean="0"/>
              <a:t>‹#›</a:t>
            </a:fld>
            <a:endParaRPr lang="zh-CN" altLang="en-US"/>
          </a:p>
        </p:txBody>
      </p:sp>
      <p:sp>
        <p:nvSpPr>
          <p:cNvPr id="7" name="矩形 3"/>
          <p:cNvSpPr>
            <a:spLocks noChangeArrowheads="1"/>
          </p:cNvSpPr>
          <p:nvPr userDrawn="1"/>
        </p:nvSpPr>
        <p:spPr bwMode="auto">
          <a:xfrm>
            <a:off x="-893" y="260648"/>
            <a:ext cx="440283" cy="714769"/>
          </a:xfrm>
          <a:prstGeom prst="rect">
            <a:avLst/>
          </a:prstGeom>
          <a:solidFill>
            <a:schemeClr val="accent1"/>
          </a:solidFill>
          <a:ln>
            <a:noFill/>
          </a:ln>
        </p:spPr>
        <p:txBody>
          <a:bodyPr anchor="ctr"/>
          <a:lstStyle/>
          <a:p>
            <a:pPr algn="ctr" eaLnBrk="1" hangingPunct="1">
              <a:buFont typeface="Arial" panose="020B0604020202020204" pitchFamily="34" charset="0"/>
              <a:buNone/>
            </a:pPr>
            <a:endParaRPr lang="zh-CN" altLang="zh-CN">
              <a:gradFill>
                <a:gsLst>
                  <a:gs pos="0">
                    <a:schemeClr val="accent2"/>
                  </a:gs>
                  <a:gs pos="100000">
                    <a:schemeClr val="accent1"/>
                  </a:gs>
                </a:gsLst>
                <a:lin ang="10800000" scaled="0"/>
              </a:gradFill>
              <a:latin typeface="宋体" panose="02010600030101010101" pitchFamily="2" charset="-122"/>
              <a:sym typeface="宋体" panose="02010600030101010101" pitchFamily="2" charset="-122"/>
            </a:endParaRPr>
          </a:p>
        </p:txBody>
      </p:sp>
      <p:cxnSp>
        <p:nvCxnSpPr>
          <p:cNvPr id="8" name="直接连接符 7"/>
          <p:cNvCxnSpPr/>
          <p:nvPr userDrawn="1"/>
        </p:nvCxnSpPr>
        <p:spPr>
          <a:xfrm flipV="1">
            <a:off x="451485" y="963930"/>
            <a:ext cx="8662511" cy="1397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任意多边形 9"/>
          <p:cNvSpPr>
            <a:spLocks noChangeArrowheads="1"/>
          </p:cNvSpPr>
          <p:nvPr userDrawn="1"/>
        </p:nvSpPr>
        <p:spPr bwMode="auto">
          <a:xfrm>
            <a:off x="0" y="6789373"/>
            <a:ext cx="9144000" cy="115631"/>
          </a:xfrm>
          <a:custGeom>
            <a:avLst/>
            <a:gdLst>
              <a:gd name="connsiteX0" fmla="*/ 0 w 9144000"/>
              <a:gd name="connsiteY0" fmla="*/ 0 h 130016"/>
              <a:gd name="connsiteX1" fmla="*/ 2266950 w 9144000"/>
              <a:gd name="connsiteY1" fmla="*/ 0 h 130016"/>
              <a:gd name="connsiteX2" fmla="*/ 2266951 w 9144000"/>
              <a:gd name="connsiteY2" fmla="*/ 0 h 130016"/>
              <a:gd name="connsiteX3" fmla="*/ 4572000 w 9144000"/>
              <a:gd name="connsiteY3" fmla="*/ 0 h 130016"/>
              <a:gd name="connsiteX4" fmla="*/ 6838950 w 9144000"/>
              <a:gd name="connsiteY4" fmla="*/ 0 h 130016"/>
              <a:gd name="connsiteX5" fmla="*/ 9144000 w 9144000"/>
              <a:gd name="connsiteY5" fmla="*/ 0 h 130016"/>
              <a:gd name="connsiteX6" fmla="*/ 9144000 w 9144000"/>
              <a:gd name="connsiteY6" fmla="*/ 130016 h 130016"/>
              <a:gd name="connsiteX7" fmla="*/ 6838950 w 9144000"/>
              <a:gd name="connsiteY7" fmla="*/ 130016 h 130016"/>
              <a:gd name="connsiteX8" fmla="*/ 4572000 w 9144000"/>
              <a:gd name="connsiteY8" fmla="*/ 130016 h 130016"/>
              <a:gd name="connsiteX9" fmla="*/ 2266951 w 9144000"/>
              <a:gd name="connsiteY9" fmla="*/ 130016 h 130016"/>
              <a:gd name="connsiteX10" fmla="*/ 2266950 w 9144000"/>
              <a:gd name="connsiteY10" fmla="*/ 130016 h 130016"/>
              <a:gd name="connsiteX11" fmla="*/ 0 w 9144000"/>
              <a:gd name="connsiteY11" fmla="*/ 130016 h 13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130016">
                <a:moveTo>
                  <a:pt x="0" y="0"/>
                </a:moveTo>
                <a:lnTo>
                  <a:pt x="2266950" y="0"/>
                </a:lnTo>
                <a:lnTo>
                  <a:pt x="2266951" y="0"/>
                </a:lnTo>
                <a:lnTo>
                  <a:pt x="4572000" y="0"/>
                </a:lnTo>
                <a:lnTo>
                  <a:pt x="6838950" y="0"/>
                </a:lnTo>
                <a:lnTo>
                  <a:pt x="9144000" y="0"/>
                </a:lnTo>
                <a:lnTo>
                  <a:pt x="9144000" y="130016"/>
                </a:lnTo>
                <a:lnTo>
                  <a:pt x="6838950" y="130016"/>
                </a:lnTo>
                <a:lnTo>
                  <a:pt x="4572000" y="130016"/>
                </a:lnTo>
                <a:lnTo>
                  <a:pt x="2266951" y="130016"/>
                </a:lnTo>
                <a:lnTo>
                  <a:pt x="2266950" y="130016"/>
                </a:lnTo>
                <a:lnTo>
                  <a:pt x="0" y="130016"/>
                </a:lnTo>
                <a:close/>
              </a:path>
            </a:pathLst>
          </a:custGeom>
          <a:solidFill>
            <a:schemeClr val="accent1"/>
          </a:solidFill>
          <a:ln>
            <a:noFill/>
          </a:ln>
        </p:spPr>
        <p:txBody>
          <a:bodyPr wrap="square" anchor="ctr">
            <a:noAutofit/>
          </a:body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slide" Target="slide11.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CD8F55C-B5F8-44D5-A262-2A88E9110678}"/>
              </a:ext>
            </a:extLst>
          </p:cNvPr>
          <p:cNvSpPr>
            <a:spLocks noGrp="1"/>
          </p:cNvSpPr>
          <p:nvPr>
            <p:ph type="ctrTitle"/>
          </p:nvPr>
        </p:nvSpPr>
        <p:spPr>
          <a:xfrm>
            <a:off x="4107695" y="3277764"/>
            <a:ext cx="4761097" cy="1480667"/>
          </a:xfrm>
        </p:spPr>
        <p:txBody>
          <a:bodyPr>
            <a:normAutofit/>
          </a:bodyPr>
          <a:lstStyle/>
          <a:p>
            <a:r>
              <a:rPr lang="zh-CN" altLang="en-US" sz="3200" dirty="0"/>
              <a:t>基于</a:t>
            </a:r>
            <a:r>
              <a:rPr lang="en-US" altLang="zh-CN" sz="3200" dirty="0"/>
              <a:t>CTPN</a:t>
            </a:r>
            <a:r>
              <a:rPr lang="zh-CN" altLang="en-US" sz="3200" dirty="0"/>
              <a:t>和</a:t>
            </a:r>
            <a:r>
              <a:rPr lang="en-US" altLang="zh-CN" sz="3200" dirty="0"/>
              <a:t>CRNN</a:t>
            </a:r>
            <a:r>
              <a:rPr lang="zh-CN" altLang="en-US" sz="3200" dirty="0"/>
              <a:t>模型</a:t>
            </a:r>
            <a:br>
              <a:rPr lang="en-US" altLang="zh-CN" sz="3200" dirty="0"/>
            </a:br>
            <a:r>
              <a:rPr lang="zh-CN" altLang="en-US" sz="3200" dirty="0"/>
              <a:t>的中文检测和识别项目</a:t>
            </a:r>
          </a:p>
        </p:txBody>
      </p:sp>
      <p:sp>
        <p:nvSpPr>
          <p:cNvPr id="5" name="文本框 4">
            <a:extLst>
              <a:ext uri="{FF2B5EF4-FFF2-40B4-BE49-F238E27FC236}">
                <a16:creationId xmlns:a16="http://schemas.microsoft.com/office/drawing/2014/main" id="{8847B62E-6E8D-45D6-B359-771E9E2F7C40}"/>
              </a:ext>
            </a:extLst>
          </p:cNvPr>
          <p:cNvSpPr txBox="1"/>
          <p:nvPr/>
        </p:nvSpPr>
        <p:spPr>
          <a:xfrm>
            <a:off x="4380108" y="5254250"/>
            <a:ext cx="3680815"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汇报人</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徐鹏博</a:t>
            </a:r>
            <a:r>
              <a:rPr lang="en-US" altLang="zh-CN" dirty="0">
                <a:latin typeface="楷体" panose="02010609060101010101" pitchFamily="49" charset="-122"/>
                <a:ea typeface="楷体" panose="02010609060101010101" pitchFamily="49" charset="-122"/>
              </a:rPr>
              <a:t>       2021.06.29</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9C22541E-DB82-4945-BF59-43C0201EDC6B}"/>
              </a:ext>
            </a:extLst>
          </p:cNvPr>
          <p:cNvSpPr>
            <a:spLocks noGrp="1"/>
          </p:cNvSpPr>
          <p:nvPr>
            <p:ph type="title"/>
          </p:nvPr>
        </p:nvSpPr>
        <p:spPr/>
        <p:txBody>
          <a:bodyPr/>
          <a:lstStyle/>
          <a:p>
            <a:r>
              <a:rPr lang="zh-CN" altLang="en-US" dirty="0"/>
              <a:t>实验过程</a:t>
            </a:r>
          </a:p>
        </p:txBody>
      </p:sp>
      <p:sp>
        <p:nvSpPr>
          <p:cNvPr id="3" name="文本框 2">
            <a:extLst>
              <a:ext uri="{FF2B5EF4-FFF2-40B4-BE49-F238E27FC236}">
                <a16:creationId xmlns:a16="http://schemas.microsoft.com/office/drawing/2014/main" id="{80DD3D55-26B3-4EE1-B7D3-928DBE97B73D}"/>
              </a:ext>
            </a:extLst>
          </p:cNvPr>
          <p:cNvSpPr txBox="1"/>
          <p:nvPr/>
        </p:nvSpPr>
        <p:spPr>
          <a:xfrm>
            <a:off x="250145" y="988837"/>
            <a:ext cx="1217000" cy="400110"/>
          </a:xfrm>
          <a:prstGeom prst="rect">
            <a:avLst/>
          </a:prstGeom>
          <a:noFill/>
        </p:spPr>
        <p:txBody>
          <a:bodyPr wrap="none" rtlCol="0">
            <a:spAutoFit/>
          </a:bodyPr>
          <a:lstStyle/>
          <a:p>
            <a:r>
              <a:rPr lang="zh-CN" altLang="en-US" sz="2000" b="1" dirty="0"/>
              <a:t>实验效果</a:t>
            </a:r>
            <a:endParaRPr lang="en-US" altLang="zh-CN" sz="2000" b="1" dirty="0"/>
          </a:p>
        </p:txBody>
      </p:sp>
      <p:pic>
        <p:nvPicPr>
          <p:cNvPr id="5" name="图片 4">
            <a:extLst>
              <a:ext uri="{FF2B5EF4-FFF2-40B4-BE49-F238E27FC236}">
                <a16:creationId xmlns:a16="http://schemas.microsoft.com/office/drawing/2014/main" id="{8E6D5BD5-170C-4BD3-A0E7-50525F8CAC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241"/>
          <a:stretch/>
        </p:blipFill>
        <p:spPr>
          <a:xfrm>
            <a:off x="1" y="1350725"/>
            <a:ext cx="9001238" cy="3417861"/>
          </a:xfrm>
          <a:prstGeom prst="rect">
            <a:avLst/>
          </a:prstGeom>
        </p:spPr>
      </p:pic>
      <p:pic>
        <p:nvPicPr>
          <p:cNvPr id="7" name="图片 6">
            <a:extLst>
              <a:ext uri="{FF2B5EF4-FFF2-40B4-BE49-F238E27FC236}">
                <a16:creationId xmlns:a16="http://schemas.microsoft.com/office/drawing/2014/main" id="{5E3DF25B-CF8D-4BFE-94F0-5B6B2293A6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29" y="5023386"/>
            <a:ext cx="6589567" cy="1631197"/>
          </a:xfrm>
          <a:prstGeom prst="rect">
            <a:avLst/>
          </a:prstGeom>
        </p:spPr>
      </p:pic>
    </p:spTree>
    <p:extLst>
      <p:ext uri="{BB962C8B-B14F-4D97-AF65-F5344CB8AC3E}">
        <p14:creationId xmlns:p14="http://schemas.microsoft.com/office/powerpoint/2010/main" val="156592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9C22541E-DB82-4945-BF59-43C0201EDC6B}"/>
              </a:ext>
            </a:extLst>
          </p:cNvPr>
          <p:cNvSpPr>
            <a:spLocks noGrp="1"/>
          </p:cNvSpPr>
          <p:nvPr>
            <p:ph type="title"/>
          </p:nvPr>
        </p:nvSpPr>
        <p:spPr/>
        <p:txBody>
          <a:bodyPr/>
          <a:lstStyle/>
          <a:p>
            <a:r>
              <a:rPr lang="zh-CN" altLang="en-US" dirty="0"/>
              <a:t>总结展望</a:t>
            </a:r>
          </a:p>
        </p:txBody>
      </p:sp>
      <p:sp>
        <p:nvSpPr>
          <p:cNvPr id="2" name="矩形 1">
            <a:extLst>
              <a:ext uri="{FF2B5EF4-FFF2-40B4-BE49-F238E27FC236}">
                <a16:creationId xmlns:a16="http://schemas.microsoft.com/office/drawing/2014/main" id="{3624BFEB-31B3-4DF3-AFD4-EE8F164499FA}"/>
              </a:ext>
            </a:extLst>
          </p:cNvPr>
          <p:cNvSpPr/>
          <p:nvPr/>
        </p:nvSpPr>
        <p:spPr>
          <a:xfrm>
            <a:off x="362297" y="1014611"/>
            <a:ext cx="8151388" cy="1754326"/>
          </a:xfrm>
          <a:prstGeom prst="rect">
            <a:avLst/>
          </a:prstGeom>
        </p:spPr>
        <p:txBody>
          <a:bodyPr wrap="square">
            <a:spAutoFit/>
          </a:bodyPr>
          <a:lstStyle/>
          <a:p>
            <a:r>
              <a:rPr lang="en-US" altLang="zh-CN" dirty="0"/>
              <a:t>        CTPN </a:t>
            </a:r>
            <a:r>
              <a:rPr lang="zh-CN" altLang="en-US" dirty="0"/>
              <a:t>从</a:t>
            </a:r>
            <a:r>
              <a:rPr lang="en-US" altLang="zh-CN" dirty="0"/>
              <a:t>Faster R-CNN</a:t>
            </a:r>
            <a:r>
              <a:rPr lang="zh-CN" altLang="en-US" dirty="0"/>
              <a:t>改进而来</a:t>
            </a:r>
            <a:r>
              <a:rPr lang="en-US" altLang="zh-CN" dirty="0"/>
              <a:t>,</a:t>
            </a:r>
            <a:r>
              <a:rPr lang="zh-CN" altLang="en-US" dirty="0"/>
              <a:t>能有效的检测出复杂场景的横向分布的文字</a:t>
            </a:r>
            <a:r>
              <a:rPr lang="en-US" altLang="zh-CN" dirty="0"/>
              <a:t>,</a:t>
            </a:r>
            <a:r>
              <a:rPr lang="zh-CN" altLang="en-US" dirty="0"/>
              <a:t>比如用来进行标准格式印刷体的检测时效果很好</a:t>
            </a:r>
            <a:r>
              <a:rPr lang="en-US" altLang="zh-CN" dirty="0"/>
              <a:t>,</a:t>
            </a:r>
            <a:r>
              <a:rPr lang="zh-CN" altLang="en-US" dirty="0"/>
              <a:t>但是对于倾斜角度较大的场景不太适应。</a:t>
            </a:r>
            <a:endParaRPr lang="en-US" altLang="zh-CN" dirty="0"/>
          </a:p>
          <a:p>
            <a:r>
              <a:rPr lang="zh-CN" altLang="en-US" dirty="0"/>
              <a:t>         目前已经出现一些对于任意角度的文字检测</a:t>
            </a:r>
            <a:r>
              <a:rPr lang="en-US" altLang="zh-CN" dirty="0"/>
              <a:t>,</a:t>
            </a:r>
            <a:r>
              <a:rPr lang="zh-CN" altLang="en-US" dirty="0"/>
              <a:t>如 </a:t>
            </a:r>
            <a:r>
              <a:rPr lang="en-US" altLang="zh-CN" dirty="0"/>
              <a:t>EAST </a:t>
            </a:r>
            <a:r>
              <a:rPr lang="zh-CN" altLang="en-US" dirty="0"/>
              <a:t>模型在目标框回归预测时</a:t>
            </a:r>
            <a:r>
              <a:rPr lang="en-US" altLang="zh-CN" dirty="0"/>
              <a:t>,</a:t>
            </a:r>
            <a:r>
              <a:rPr lang="zh-CN" altLang="en-US" dirty="0"/>
              <a:t>如果加上回归框的角度信息</a:t>
            </a:r>
            <a:r>
              <a:rPr lang="en-US" altLang="zh-CN" dirty="0"/>
              <a:t>,</a:t>
            </a:r>
            <a:r>
              <a:rPr lang="zh-CN" altLang="en-US" dirty="0"/>
              <a:t>就可以用来检测旋转文本；</a:t>
            </a:r>
            <a:r>
              <a:rPr lang="en-US" altLang="zh-CN" dirty="0"/>
              <a:t> </a:t>
            </a:r>
            <a:r>
              <a:rPr lang="en-US" altLang="zh-CN" dirty="0" err="1"/>
              <a:t>SegLink</a:t>
            </a:r>
            <a:r>
              <a:rPr lang="zh-CN" altLang="en-US" dirty="0"/>
              <a:t>模型既融入</a:t>
            </a:r>
            <a:r>
              <a:rPr lang="en-US" altLang="zh-CN" dirty="0"/>
              <a:t>CTPN</a:t>
            </a:r>
            <a:r>
              <a:rPr lang="zh-CN" altLang="en-US" dirty="0"/>
              <a:t>小尺度候选框的思路</a:t>
            </a:r>
            <a:r>
              <a:rPr lang="en-US" altLang="zh-CN" dirty="0"/>
              <a:t>,</a:t>
            </a:r>
            <a:r>
              <a:rPr lang="zh-CN" altLang="en-US" dirty="0"/>
              <a:t>又加入了</a:t>
            </a:r>
            <a:r>
              <a:rPr lang="en-US" altLang="zh-CN" dirty="0"/>
              <a:t>SSD</a:t>
            </a:r>
            <a:r>
              <a:rPr lang="zh-CN" altLang="en-US" dirty="0"/>
              <a:t>算法的思路。</a:t>
            </a:r>
          </a:p>
        </p:txBody>
      </p:sp>
      <p:sp>
        <p:nvSpPr>
          <p:cNvPr id="3" name="矩形 2">
            <a:extLst>
              <a:ext uri="{FF2B5EF4-FFF2-40B4-BE49-F238E27FC236}">
                <a16:creationId xmlns:a16="http://schemas.microsoft.com/office/drawing/2014/main" id="{F1EA72B1-0FFC-4423-8756-4AA4C767CC5D}"/>
              </a:ext>
            </a:extLst>
          </p:cNvPr>
          <p:cNvSpPr/>
          <p:nvPr/>
        </p:nvSpPr>
        <p:spPr>
          <a:xfrm>
            <a:off x="442196" y="2834223"/>
            <a:ext cx="8071489" cy="3139321"/>
          </a:xfrm>
          <a:prstGeom prst="rect">
            <a:avLst/>
          </a:prstGeom>
        </p:spPr>
        <p:txBody>
          <a:bodyPr wrap="square">
            <a:spAutoFit/>
          </a:bodyPr>
          <a:lstStyle/>
          <a:p>
            <a:r>
              <a:rPr lang="zh-CN" altLang="en-US" dirty="0"/>
              <a:t>        不过现在也出现了一些端到端模型</a:t>
            </a:r>
            <a:r>
              <a:rPr lang="en-US" altLang="zh-CN" dirty="0"/>
              <a:t>,</a:t>
            </a:r>
            <a:r>
              <a:rPr lang="zh-CN" altLang="en-US" dirty="0"/>
              <a:t>直接从图片中定位和识别出所有文本内容来。 </a:t>
            </a:r>
            <a:endParaRPr lang="en-US" altLang="zh-CN" dirty="0"/>
          </a:p>
          <a:p>
            <a:r>
              <a:rPr lang="en-US" altLang="zh-CN" dirty="0"/>
              <a:t>        FOTS</a:t>
            </a:r>
            <a:r>
              <a:rPr lang="zh-CN" altLang="en-US" dirty="0"/>
              <a:t>是图像文本检测与识别同步训练、端到端可学习的网络模型。检测和识别任务共享卷积特征层</a:t>
            </a:r>
            <a:r>
              <a:rPr lang="en-US" altLang="zh-CN" dirty="0"/>
              <a:t>,</a:t>
            </a:r>
            <a:r>
              <a:rPr lang="zh-CN" altLang="en-US" dirty="0"/>
              <a:t>既节省了计算时间</a:t>
            </a:r>
            <a:r>
              <a:rPr lang="en-US" altLang="zh-CN" dirty="0"/>
              <a:t>,</a:t>
            </a:r>
            <a:r>
              <a:rPr lang="zh-CN" altLang="en-US" dirty="0"/>
              <a:t>也比两阶段训练方式学习到更多图像特征。另外它引入了旋转感兴趣区域</a:t>
            </a:r>
            <a:r>
              <a:rPr lang="en-US" altLang="zh-CN" dirty="0"/>
              <a:t>, </a:t>
            </a:r>
            <a:r>
              <a:rPr lang="zh-CN" altLang="en-US" dirty="0"/>
              <a:t>可以从卷积特征图产生定向文本区域</a:t>
            </a:r>
            <a:r>
              <a:rPr lang="en-US" altLang="zh-CN" dirty="0"/>
              <a:t>,</a:t>
            </a:r>
            <a:r>
              <a:rPr lang="zh-CN" altLang="en-US" dirty="0"/>
              <a:t>从而支持倾斜文本的识别。</a:t>
            </a:r>
            <a:endParaRPr lang="en-US" altLang="zh-CN" dirty="0"/>
          </a:p>
          <a:p>
            <a:r>
              <a:rPr lang="en-US" altLang="zh-CN" dirty="0"/>
              <a:t>        STN-OCR</a:t>
            </a:r>
            <a:r>
              <a:rPr lang="zh-CN" altLang="en-US" dirty="0"/>
              <a:t>集成了图文检测和识别功能</a:t>
            </a:r>
            <a:r>
              <a:rPr lang="en-US" altLang="zh-CN" dirty="0"/>
              <a:t>,</a:t>
            </a:r>
            <a:r>
              <a:rPr lang="zh-CN" altLang="en-US" dirty="0"/>
              <a:t>可进行端到端的学习。它的检测部分嵌入了一个空间变换网络来对原始输入图像进行仿射变换。利用这个空间变换网络</a:t>
            </a:r>
            <a:r>
              <a:rPr lang="en-US" altLang="zh-CN" dirty="0"/>
              <a:t>,</a:t>
            </a:r>
            <a:r>
              <a:rPr lang="zh-CN" altLang="en-US" dirty="0"/>
              <a:t>可以对检测到的多个文本块分别执行旋转、缩放和倾斜等图形矫正动作</a:t>
            </a:r>
            <a:r>
              <a:rPr lang="en-US" altLang="zh-CN" dirty="0"/>
              <a:t>,</a:t>
            </a:r>
            <a:r>
              <a:rPr lang="zh-CN" altLang="en-US" dirty="0"/>
              <a:t>从而在后续文本识别阶段得到更好的识别精度。</a:t>
            </a:r>
            <a:r>
              <a:rPr lang="en-US" altLang="zh-CN" dirty="0"/>
              <a:t>STN-OCR</a:t>
            </a:r>
            <a:r>
              <a:rPr lang="zh-CN" altLang="en-US" dirty="0"/>
              <a:t>属于半监督学习</a:t>
            </a:r>
            <a:r>
              <a:rPr lang="en-US" altLang="zh-CN" dirty="0"/>
              <a:t>,</a:t>
            </a:r>
            <a:r>
              <a:rPr lang="zh-CN" altLang="en-US" dirty="0"/>
              <a:t>只需要提供文本内容标注</a:t>
            </a:r>
            <a:r>
              <a:rPr lang="en-US" altLang="zh-CN" dirty="0"/>
              <a:t>,</a:t>
            </a:r>
            <a:r>
              <a:rPr lang="zh-CN" altLang="en-US" dirty="0"/>
              <a:t>而不要求文本定位信息。</a:t>
            </a:r>
          </a:p>
        </p:txBody>
      </p:sp>
      <p:sp>
        <p:nvSpPr>
          <p:cNvPr id="4" name="文本框 3">
            <a:extLst>
              <a:ext uri="{FF2B5EF4-FFF2-40B4-BE49-F238E27FC236}">
                <a16:creationId xmlns:a16="http://schemas.microsoft.com/office/drawing/2014/main" id="{5311E9D1-CDA4-4834-91C1-BBAB0B91908A}"/>
              </a:ext>
            </a:extLst>
          </p:cNvPr>
          <p:cNvSpPr txBox="1"/>
          <p:nvPr/>
        </p:nvSpPr>
        <p:spPr>
          <a:xfrm>
            <a:off x="887767" y="6038830"/>
            <a:ext cx="5955476" cy="369332"/>
          </a:xfrm>
          <a:prstGeom prst="rect">
            <a:avLst/>
          </a:prstGeom>
          <a:noFill/>
        </p:spPr>
        <p:txBody>
          <a:bodyPr wrap="none" rtlCol="0">
            <a:spAutoFit/>
          </a:bodyPr>
          <a:lstStyle/>
          <a:p>
            <a:r>
              <a:rPr lang="zh-CN" altLang="en-US" dirty="0"/>
              <a:t>文本检测和识别任务可以利用上述模型实现更好的效果。</a:t>
            </a:r>
          </a:p>
        </p:txBody>
      </p:sp>
    </p:spTree>
    <p:extLst>
      <p:ext uri="{BB962C8B-B14F-4D97-AF65-F5344CB8AC3E}">
        <p14:creationId xmlns:p14="http://schemas.microsoft.com/office/powerpoint/2010/main" val="306834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59555" y="3314065"/>
            <a:ext cx="4627245" cy="1683385"/>
          </a:xfrm>
        </p:spPr>
        <p:txBody>
          <a:bodyPr>
            <a:normAutofit/>
          </a:bodyPr>
          <a:lstStyle/>
          <a:p>
            <a:r>
              <a:rPr lang="en-US" altLang="zh-CN" sz="4800" dirty="0"/>
              <a:t>Thanks</a:t>
            </a:r>
            <a:endParaRPr lang="zh-CN" alt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S1iḋe"/>
          <p:cNvSpPr/>
          <p:nvPr/>
        </p:nvSpPr>
        <p:spPr bwMode="auto">
          <a:xfrm>
            <a:off x="2829431" y="625475"/>
            <a:ext cx="814070" cy="814070"/>
          </a:xfrm>
          <a:prstGeom prst="diamond">
            <a:avLst/>
          </a:prstGeom>
          <a:solidFill>
            <a:srgbClr val="4276AA">
              <a:lumMod val="100000"/>
            </a:srgbClr>
          </a:solidFill>
          <a:ln w="19050">
            <a:noFill/>
            <a:round/>
          </a:ln>
        </p:spPr>
        <p:txBody>
          <a:bodyPr rot="0" spcFirstLastPara="0" vert="horz" wrap="square" lIns="91440" tIns="45720" rIns="91440" bIns="45720" anchor="ctr" anchorCtr="1" forceAA="0" compatLnSpc="1">
            <a:normAutofit/>
          </a:bodyPr>
          <a:lstStyle/>
          <a:p>
            <a:pPr algn="ctr"/>
            <a:r>
              <a:rPr lang="en-US" altLang="zh-CN" sz="1600" dirty="0">
                <a:solidFill>
                  <a:srgbClr val="FFFFFF">
                    <a:lumMod val="100000"/>
                  </a:srgbClr>
                </a:solidFill>
                <a:latin typeface="Impact" panose="020B0806030902050204" pitchFamily="34" charset="0"/>
              </a:rPr>
              <a:t>01</a:t>
            </a:r>
          </a:p>
        </p:txBody>
      </p:sp>
      <p:sp>
        <p:nvSpPr>
          <p:cNvPr id="19" name="îṣlîde"/>
          <p:cNvSpPr/>
          <p:nvPr/>
        </p:nvSpPr>
        <p:spPr bwMode="auto">
          <a:xfrm>
            <a:off x="2829431" y="4264660"/>
            <a:ext cx="814070" cy="814070"/>
          </a:xfrm>
          <a:prstGeom prst="diamond">
            <a:avLst/>
          </a:prstGeom>
          <a:solidFill>
            <a:srgbClr val="FFFFFF">
              <a:lumMod val="50000"/>
            </a:srgbClr>
          </a:solidFill>
          <a:ln w="19050">
            <a:noFill/>
            <a:round/>
          </a:ln>
        </p:spPr>
        <p:txBody>
          <a:bodyPr rot="0" spcFirstLastPara="0" vert="horz" wrap="square" lIns="91440" tIns="45720" rIns="91440" bIns="45720" anchor="ctr" anchorCtr="1" forceAA="0" compatLnSpc="1">
            <a:normAutofit/>
          </a:bodyPr>
          <a:lstStyle/>
          <a:p>
            <a:pPr algn="ctr"/>
            <a:r>
              <a:rPr lang="en-US" altLang="zh-CN" sz="1600" dirty="0">
                <a:solidFill>
                  <a:srgbClr val="FFFFFF">
                    <a:lumMod val="100000"/>
                  </a:srgbClr>
                </a:solidFill>
                <a:latin typeface="Impact" panose="020B0806030902050204" pitchFamily="34" charset="0"/>
              </a:rPr>
              <a:t>04</a:t>
            </a:r>
          </a:p>
        </p:txBody>
      </p:sp>
      <p:sp>
        <p:nvSpPr>
          <p:cNvPr id="20" name="íslíḓé"/>
          <p:cNvSpPr/>
          <p:nvPr/>
        </p:nvSpPr>
        <p:spPr bwMode="auto">
          <a:xfrm>
            <a:off x="2829431" y="1837055"/>
            <a:ext cx="814070" cy="814070"/>
          </a:xfrm>
          <a:prstGeom prst="diamond">
            <a:avLst/>
          </a:prstGeom>
          <a:solidFill>
            <a:srgbClr val="FFFFFF">
              <a:lumMod val="50000"/>
            </a:srgbClr>
          </a:solidFill>
          <a:ln w="19050">
            <a:noFill/>
            <a:round/>
          </a:ln>
        </p:spPr>
        <p:txBody>
          <a:bodyPr rot="0" spcFirstLastPara="0" vert="horz" wrap="square" lIns="91440" tIns="45720" rIns="91440" bIns="45720" anchor="ctr" anchorCtr="1" forceAA="0" compatLnSpc="1">
            <a:normAutofit/>
          </a:bodyPr>
          <a:lstStyle/>
          <a:p>
            <a:pPr algn="ctr"/>
            <a:r>
              <a:rPr lang="en-US" altLang="zh-CN" sz="1600" dirty="0">
                <a:solidFill>
                  <a:srgbClr val="FFFFFF">
                    <a:lumMod val="100000"/>
                  </a:srgbClr>
                </a:solidFill>
                <a:latin typeface="Impact" panose="020B0806030902050204" pitchFamily="34" charset="0"/>
              </a:rPr>
              <a:t>02</a:t>
            </a:r>
          </a:p>
        </p:txBody>
      </p:sp>
      <p:sp>
        <p:nvSpPr>
          <p:cNvPr id="21" name="iśḻiḓé"/>
          <p:cNvSpPr/>
          <p:nvPr/>
        </p:nvSpPr>
        <p:spPr bwMode="auto">
          <a:xfrm>
            <a:off x="2829431" y="3021965"/>
            <a:ext cx="814070" cy="814070"/>
          </a:xfrm>
          <a:prstGeom prst="diamond">
            <a:avLst/>
          </a:prstGeom>
          <a:solidFill>
            <a:srgbClr val="4276AA"/>
          </a:solidFill>
          <a:ln w="19050">
            <a:noFill/>
            <a:round/>
          </a:ln>
        </p:spPr>
        <p:txBody>
          <a:bodyPr rot="0" spcFirstLastPara="0" vert="horz" wrap="square" lIns="91440" tIns="45720" rIns="91440" bIns="45720" anchor="ctr" anchorCtr="1" forceAA="0" compatLnSpc="1">
            <a:normAutofit/>
          </a:bodyPr>
          <a:lstStyle/>
          <a:p>
            <a:pPr algn="ctr"/>
            <a:r>
              <a:rPr lang="en-US" altLang="zh-CN" sz="1600">
                <a:solidFill>
                  <a:srgbClr val="FFFFFF">
                    <a:lumMod val="100000"/>
                  </a:srgbClr>
                </a:solidFill>
                <a:latin typeface="Impact" panose="020B0806030902050204" pitchFamily="34" charset="0"/>
              </a:rPr>
              <a:t>03</a:t>
            </a:r>
          </a:p>
        </p:txBody>
      </p:sp>
      <p:sp>
        <p:nvSpPr>
          <p:cNvPr id="25" name="íSḻîḍè">
            <a:hlinkClick r:id="rId2" action="ppaction://hlinksldjump"/>
          </p:cNvPr>
          <p:cNvSpPr txBox="1"/>
          <p:nvPr/>
        </p:nvSpPr>
        <p:spPr>
          <a:xfrm>
            <a:off x="3741291" y="1925320"/>
            <a:ext cx="1416633" cy="475615"/>
          </a:xfrm>
          <a:prstGeom prst="rect">
            <a:avLst/>
          </a:prstGeom>
          <a:noFill/>
        </p:spPr>
        <p:txBody>
          <a:bodyPr wrap="square" lIns="91440" tIns="45720" rIns="91440" bIns="45720" anchor="b" anchorCtr="0"/>
          <a:lstStyle/>
          <a:p>
            <a:r>
              <a:rPr lang="zh-CN" altLang="en-US" sz="2400" b="1" dirty="0">
                <a:latin typeface="微软雅黑" panose="020B0503020204020204" pitchFamily="34" charset="-122"/>
                <a:ea typeface="微软雅黑" panose="020B0503020204020204" pitchFamily="34" charset="-122"/>
              </a:rPr>
              <a:t>检测模块</a:t>
            </a:r>
          </a:p>
        </p:txBody>
      </p:sp>
      <p:sp>
        <p:nvSpPr>
          <p:cNvPr id="26" name="ísļïḑè">
            <a:hlinkClick r:id="rId3" action="ppaction://hlinksldjump"/>
          </p:cNvPr>
          <p:cNvSpPr txBox="1"/>
          <p:nvPr/>
        </p:nvSpPr>
        <p:spPr>
          <a:xfrm>
            <a:off x="3741291" y="3238023"/>
            <a:ext cx="1416633" cy="381953"/>
          </a:xfrm>
          <a:prstGeom prst="rect">
            <a:avLst/>
          </a:prstGeom>
          <a:noFill/>
        </p:spPr>
        <p:txBody>
          <a:bodyPr wrap="square" lIns="91440" tIns="45720" rIns="91440" bIns="45720" anchor="b" anchorCtr="0"/>
          <a:lstStyle/>
          <a:p>
            <a:r>
              <a:rPr lang="zh-CN" altLang="en-US" sz="2400" b="1" dirty="0">
                <a:latin typeface="微软雅黑" panose="020B0503020204020204" pitchFamily="34" charset="-122"/>
                <a:ea typeface="微软雅黑" panose="020B0503020204020204" pitchFamily="34" charset="-122"/>
              </a:rPr>
              <a:t>识别模块</a:t>
            </a:r>
          </a:p>
        </p:txBody>
      </p:sp>
      <p:sp>
        <p:nvSpPr>
          <p:cNvPr id="27" name="ïŝ1ïḓè">
            <a:hlinkClick r:id="rId4" action="ppaction://hlinksldjump"/>
          </p:cNvPr>
          <p:cNvSpPr txBox="1"/>
          <p:nvPr/>
        </p:nvSpPr>
        <p:spPr>
          <a:xfrm>
            <a:off x="3741292" y="4436269"/>
            <a:ext cx="1416634" cy="423386"/>
          </a:xfrm>
          <a:prstGeom prst="rect">
            <a:avLst/>
          </a:prstGeom>
          <a:noFill/>
        </p:spPr>
        <p:txBody>
          <a:bodyPr wrap="square" lIns="91440" tIns="45720" rIns="91440" bIns="45720" anchor="b" anchorCtr="0"/>
          <a:lstStyle/>
          <a:p>
            <a:r>
              <a:rPr lang="zh-CN" altLang="en-US" sz="2400" b="1" dirty="0">
                <a:latin typeface="微软雅黑" panose="020B0503020204020204" pitchFamily="34" charset="-122"/>
                <a:ea typeface="微软雅黑" panose="020B0503020204020204" pitchFamily="34" charset="-122"/>
              </a:rPr>
              <a:t>实验过程</a:t>
            </a:r>
          </a:p>
        </p:txBody>
      </p:sp>
      <p:cxnSp>
        <p:nvCxnSpPr>
          <p:cNvPr id="28" name="直接连接符 27"/>
          <p:cNvCxnSpPr/>
          <p:nvPr/>
        </p:nvCxnSpPr>
        <p:spPr>
          <a:xfrm flipH="1">
            <a:off x="495300" y="2739390"/>
            <a:ext cx="1288415" cy="0"/>
          </a:xfrm>
          <a:prstGeom prst="line">
            <a:avLst/>
          </a:prstGeom>
          <a:ln w="22225">
            <a:solidFill>
              <a:srgbClr val="768394">
                <a:lumMod val="40000"/>
                <a:lumOff val="60000"/>
              </a:srgbClr>
            </a:solidFill>
          </a:ln>
        </p:spPr>
        <p:style>
          <a:lnRef idx="1">
            <a:srgbClr val="4276AA"/>
          </a:lnRef>
          <a:fillRef idx="0">
            <a:srgbClr val="4276AA"/>
          </a:fillRef>
          <a:effectRef idx="0">
            <a:srgbClr val="4276AA"/>
          </a:effectRef>
          <a:fontRef idx="minor">
            <a:srgbClr val="000000"/>
          </a:fontRef>
        </p:style>
      </p:cxnSp>
      <p:cxnSp>
        <p:nvCxnSpPr>
          <p:cNvPr id="29" name="直接连接符 28"/>
          <p:cNvCxnSpPr/>
          <p:nvPr/>
        </p:nvCxnSpPr>
        <p:spPr>
          <a:xfrm flipV="1">
            <a:off x="495300" y="3493135"/>
            <a:ext cx="1287145" cy="7620"/>
          </a:xfrm>
          <a:prstGeom prst="line">
            <a:avLst/>
          </a:prstGeom>
          <a:ln w="22225">
            <a:solidFill>
              <a:srgbClr val="768394">
                <a:lumMod val="40000"/>
                <a:lumOff val="60000"/>
              </a:srgbClr>
            </a:solidFill>
          </a:ln>
        </p:spPr>
        <p:style>
          <a:lnRef idx="1">
            <a:srgbClr val="4276AA"/>
          </a:lnRef>
          <a:fillRef idx="0">
            <a:srgbClr val="4276AA"/>
          </a:fillRef>
          <a:effectRef idx="0">
            <a:srgbClr val="4276AA"/>
          </a:effectRef>
          <a:fontRef idx="minor">
            <a:srgbClr val="000000"/>
          </a:fontRef>
        </p:style>
      </p:cxnSp>
      <p:sp>
        <p:nvSpPr>
          <p:cNvPr id="34" name="îṣlîde"/>
          <p:cNvSpPr/>
          <p:nvPr/>
        </p:nvSpPr>
        <p:spPr bwMode="auto">
          <a:xfrm>
            <a:off x="2832606" y="5357495"/>
            <a:ext cx="814070" cy="814070"/>
          </a:xfrm>
          <a:prstGeom prst="diamond">
            <a:avLst/>
          </a:prstGeom>
          <a:solidFill>
            <a:srgbClr val="FFFFFF">
              <a:lumMod val="50000"/>
            </a:srgbClr>
          </a:solidFill>
          <a:ln w="19050">
            <a:noFill/>
            <a:round/>
          </a:ln>
        </p:spPr>
        <p:txBody>
          <a:bodyPr rot="0" spcFirstLastPara="0" vert="horz" wrap="square" lIns="91440" tIns="45720" rIns="91440" bIns="45720" anchor="ctr" anchorCtr="1" forceAA="0" compatLnSpc="1">
            <a:normAutofit/>
          </a:bodyPr>
          <a:lstStyle/>
          <a:p>
            <a:pPr algn="ctr"/>
            <a:r>
              <a:rPr lang="en-US" altLang="zh-CN" sz="1600" dirty="0">
                <a:solidFill>
                  <a:srgbClr val="FFFFFF">
                    <a:lumMod val="100000"/>
                  </a:srgbClr>
                </a:solidFill>
                <a:latin typeface="Impact" panose="020B0806030902050204" pitchFamily="34" charset="0"/>
              </a:rPr>
              <a:t>05</a:t>
            </a:r>
          </a:p>
        </p:txBody>
      </p:sp>
      <p:sp>
        <p:nvSpPr>
          <p:cNvPr id="35" name="ísļïḑè">
            <a:hlinkClick r:id="rId5" action="ppaction://hlinksldjump"/>
          </p:cNvPr>
          <p:cNvSpPr txBox="1"/>
          <p:nvPr/>
        </p:nvSpPr>
        <p:spPr>
          <a:xfrm>
            <a:off x="3741292" y="5576570"/>
            <a:ext cx="1756034" cy="375920"/>
          </a:xfrm>
          <a:prstGeom prst="rect">
            <a:avLst/>
          </a:prstGeom>
          <a:noFill/>
        </p:spPr>
        <p:txBody>
          <a:bodyPr wrap="square" lIns="91440" tIns="45720" rIns="91440" bIns="45720" anchor="b" anchorCtr="0"/>
          <a:lstStyle/>
          <a:p>
            <a:r>
              <a:rPr lang="zh-CN" altLang="en-US" sz="2400" b="1" dirty="0">
                <a:latin typeface="微软雅黑" panose="020B0503020204020204" pitchFamily="34" charset="-122"/>
                <a:ea typeface="微软雅黑" panose="020B0503020204020204" pitchFamily="34" charset="-122"/>
              </a:rPr>
              <a:t>总结展望</a:t>
            </a:r>
          </a:p>
        </p:txBody>
      </p:sp>
      <p:sp>
        <p:nvSpPr>
          <p:cNvPr id="40" name="ïṥḷíḍê"/>
          <p:cNvSpPr/>
          <p:nvPr/>
        </p:nvSpPr>
        <p:spPr>
          <a:xfrm>
            <a:off x="148273" y="2896235"/>
            <a:ext cx="1995805" cy="532765"/>
          </a:xfrm>
          <a:prstGeom prst="rect">
            <a:avLst/>
          </a:prstGeom>
        </p:spPr>
        <p:txBody>
          <a:bodyPr wrap="square" lIns="91440" tIns="45720" rIns="91440" bIns="45720">
            <a:normAutofit/>
          </a:bodyPr>
          <a:lstStyle/>
          <a:p>
            <a:pPr algn="ctr"/>
            <a:r>
              <a:rPr lang="zh-CN" altLang="en-US" sz="2400" b="1" dirty="0">
                <a:solidFill>
                  <a:schemeClr val="tx2"/>
                </a:solidFill>
              </a:rPr>
              <a:t>目录</a:t>
            </a:r>
            <a:endParaRPr lang="en-US" altLang="zh-CN" sz="2400" b="1" dirty="0">
              <a:solidFill>
                <a:schemeClr val="tx2"/>
              </a:solidFill>
            </a:endParaRPr>
          </a:p>
        </p:txBody>
      </p:sp>
      <p:sp>
        <p:nvSpPr>
          <p:cNvPr id="24" name="íSḻîḍè">
            <a:hlinkClick r:id="rId6" action="ppaction://hlinksldjump"/>
            <a:extLst>
              <a:ext uri="{FF2B5EF4-FFF2-40B4-BE49-F238E27FC236}">
                <a16:creationId xmlns:a16="http://schemas.microsoft.com/office/drawing/2014/main" id="{6F00E7EC-0C21-4BE7-9D21-7E54874CBF46}"/>
              </a:ext>
            </a:extLst>
          </p:cNvPr>
          <p:cNvSpPr txBox="1"/>
          <p:nvPr/>
        </p:nvSpPr>
        <p:spPr>
          <a:xfrm>
            <a:off x="3741292" y="747077"/>
            <a:ext cx="1416632" cy="475615"/>
          </a:xfrm>
          <a:prstGeom prst="rect">
            <a:avLst/>
          </a:prstGeom>
          <a:noFill/>
        </p:spPr>
        <p:txBody>
          <a:bodyPr wrap="square" lIns="91440" tIns="45720" rIns="91440" bIns="45720" anchor="b" anchorCtr="0"/>
          <a:lstStyle/>
          <a:p>
            <a:r>
              <a:rPr lang="zh-CN" altLang="en-US" sz="2400" b="1" dirty="0">
                <a:latin typeface="微软雅黑" panose="020B0503020204020204" pitchFamily="34" charset="-122"/>
                <a:ea typeface="微软雅黑" panose="020B0503020204020204" pitchFamily="34" charset="-122"/>
              </a:rPr>
              <a:t>项目简介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9C22541E-DB82-4945-BF59-43C0201EDC6B}"/>
              </a:ext>
            </a:extLst>
          </p:cNvPr>
          <p:cNvSpPr>
            <a:spLocks noGrp="1"/>
          </p:cNvSpPr>
          <p:nvPr>
            <p:ph type="title"/>
          </p:nvPr>
        </p:nvSpPr>
        <p:spPr>
          <a:xfrm>
            <a:off x="479425" y="219710"/>
            <a:ext cx="6383655" cy="729615"/>
          </a:xfrm>
        </p:spPr>
        <p:txBody>
          <a:bodyPr/>
          <a:lstStyle/>
          <a:p>
            <a:r>
              <a:rPr lang="zh-CN" altLang="en-US" dirty="0"/>
              <a:t>项目简介</a:t>
            </a:r>
          </a:p>
        </p:txBody>
      </p:sp>
      <p:sp>
        <p:nvSpPr>
          <p:cNvPr id="2" name="矩形 1">
            <a:extLst>
              <a:ext uri="{FF2B5EF4-FFF2-40B4-BE49-F238E27FC236}">
                <a16:creationId xmlns:a16="http://schemas.microsoft.com/office/drawing/2014/main" id="{DC3789F1-B81E-43E7-9C97-4DCED945D4F7}"/>
              </a:ext>
            </a:extLst>
          </p:cNvPr>
          <p:cNvSpPr/>
          <p:nvPr/>
        </p:nvSpPr>
        <p:spPr>
          <a:xfrm>
            <a:off x="1235973" y="5025603"/>
            <a:ext cx="6524351" cy="646331"/>
          </a:xfrm>
          <a:prstGeom prst="rect">
            <a:avLst/>
          </a:prstGeom>
        </p:spPr>
        <p:txBody>
          <a:bodyPr wrap="square">
            <a:spAutoFit/>
          </a:bodyPr>
          <a:lstStyle/>
          <a:p>
            <a:r>
              <a:rPr lang="zh-CN" altLang="en-US" dirty="0"/>
              <a:t>         本项目基于</a:t>
            </a:r>
            <a:r>
              <a:rPr lang="en-US" altLang="zh-CN" dirty="0"/>
              <a:t>CTPN</a:t>
            </a:r>
            <a:r>
              <a:rPr lang="zh-CN" altLang="en-US" dirty="0"/>
              <a:t>模型实现检测功能(detection)</a:t>
            </a:r>
            <a:r>
              <a:rPr lang="en-US" altLang="zh-CN" dirty="0"/>
              <a:t>,</a:t>
            </a:r>
            <a:r>
              <a:rPr lang="zh-CN" altLang="en-US" dirty="0"/>
              <a:t>基于</a:t>
            </a:r>
            <a:r>
              <a:rPr lang="en-US" altLang="zh-CN" dirty="0"/>
              <a:t>CRNN</a:t>
            </a:r>
            <a:r>
              <a:rPr lang="zh-CN" altLang="en-US" dirty="0"/>
              <a:t>模型实现识别功能(recognition)。</a:t>
            </a:r>
          </a:p>
        </p:txBody>
      </p:sp>
      <p:graphicFrame>
        <p:nvGraphicFramePr>
          <p:cNvPr id="5" name="图示 4">
            <a:extLst>
              <a:ext uri="{FF2B5EF4-FFF2-40B4-BE49-F238E27FC236}">
                <a16:creationId xmlns:a16="http://schemas.microsoft.com/office/drawing/2014/main" id="{084313B2-753B-46B2-94DC-2AAE66568276}"/>
              </a:ext>
            </a:extLst>
          </p:cNvPr>
          <p:cNvGraphicFramePr/>
          <p:nvPr>
            <p:extLst>
              <p:ext uri="{D42A27DB-BD31-4B8C-83A1-F6EECF244321}">
                <p14:modId xmlns:p14="http://schemas.microsoft.com/office/powerpoint/2010/main" val="2656675574"/>
              </p:ext>
            </p:extLst>
          </p:nvPr>
        </p:nvGraphicFramePr>
        <p:xfrm>
          <a:off x="1235973" y="2001073"/>
          <a:ext cx="6383655" cy="15370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a:extLst>
              <a:ext uri="{FF2B5EF4-FFF2-40B4-BE49-F238E27FC236}">
                <a16:creationId xmlns:a16="http://schemas.microsoft.com/office/drawing/2014/main" id="{4685F789-34E7-46D4-9375-AD09742781BB}"/>
              </a:ext>
            </a:extLst>
          </p:cNvPr>
          <p:cNvSpPr/>
          <p:nvPr/>
        </p:nvSpPr>
        <p:spPr>
          <a:xfrm>
            <a:off x="1021668" y="1077743"/>
            <a:ext cx="6597960" cy="923330"/>
          </a:xfrm>
          <a:prstGeom prst="rect">
            <a:avLst/>
          </a:prstGeom>
        </p:spPr>
        <p:txBody>
          <a:bodyPr wrap="square">
            <a:spAutoFit/>
          </a:bodyPr>
          <a:lstStyle/>
          <a:p>
            <a:r>
              <a:rPr lang="zh-CN" altLang="en-US" dirty="0"/>
              <a:t>         图像的</a:t>
            </a:r>
            <a:r>
              <a:rPr lang="zh-CN" altLang="en-US" dirty="0">
                <a:solidFill>
                  <a:srgbClr val="000000"/>
                </a:solidFill>
                <a:latin typeface="Helvetica Neue"/>
              </a:rPr>
              <a:t>文字识别</a:t>
            </a:r>
            <a:r>
              <a:rPr lang="zh-CN" altLang="en-US" dirty="0"/>
              <a:t>有着广泛的应用场景</a:t>
            </a:r>
            <a:r>
              <a:rPr lang="en-US" altLang="zh-CN" dirty="0"/>
              <a:t>,</a:t>
            </a:r>
            <a:r>
              <a:rPr lang="zh-CN" altLang="en-US" dirty="0"/>
              <a:t>它主要</a:t>
            </a:r>
            <a:r>
              <a:rPr lang="zh-CN" altLang="en-US" dirty="0">
                <a:solidFill>
                  <a:srgbClr val="000000"/>
                </a:solidFill>
                <a:latin typeface="Helvetica Neue"/>
              </a:rPr>
              <a:t>分为两个具体步骤：文字检测和文字识别。</a:t>
            </a:r>
            <a:r>
              <a:rPr lang="zh-CN" altLang="en-US" dirty="0"/>
              <a:t>两者缺一不可</a:t>
            </a:r>
            <a:r>
              <a:rPr lang="en-US" altLang="zh-CN" dirty="0"/>
              <a:t>,</a:t>
            </a:r>
            <a:r>
              <a:rPr lang="zh-CN" altLang="en-US" dirty="0"/>
              <a:t>检测是识别的前提</a:t>
            </a:r>
            <a:r>
              <a:rPr lang="en-US" altLang="zh-CN" dirty="0"/>
              <a:t>,</a:t>
            </a:r>
            <a:r>
              <a:rPr lang="zh-CN" altLang="en-US" dirty="0"/>
              <a:t>识别是检测的目标。</a:t>
            </a:r>
            <a:endParaRPr lang="en-US" altLang="zh-CN" dirty="0"/>
          </a:p>
        </p:txBody>
      </p:sp>
      <p:sp>
        <p:nvSpPr>
          <p:cNvPr id="7" name="矩形 6">
            <a:extLst>
              <a:ext uri="{FF2B5EF4-FFF2-40B4-BE49-F238E27FC236}">
                <a16:creationId xmlns:a16="http://schemas.microsoft.com/office/drawing/2014/main" id="{E310C2B9-7F0D-488B-948B-27A662F8B6A4}"/>
              </a:ext>
            </a:extLst>
          </p:cNvPr>
          <p:cNvSpPr/>
          <p:nvPr/>
        </p:nvSpPr>
        <p:spPr>
          <a:xfrm>
            <a:off x="1128820" y="3722997"/>
            <a:ext cx="6597960" cy="923330"/>
          </a:xfrm>
          <a:prstGeom prst="rect">
            <a:avLst/>
          </a:prstGeom>
        </p:spPr>
        <p:txBody>
          <a:bodyPr wrap="square">
            <a:spAutoFit/>
          </a:bodyPr>
          <a:lstStyle/>
          <a:p>
            <a:r>
              <a:rPr lang="zh-CN" altLang="en-US" dirty="0"/>
              <a:t>         近年来出现了各种基于深度学习的技术解决方案。对于检测功能</a:t>
            </a:r>
            <a:r>
              <a:rPr lang="en-US" altLang="zh-CN" dirty="0"/>
              <a:t>, </a:t>
            </a:r>
            <a:r>
              <a:rPr lang="zh-CN" altLang="en-US" dirty="0"/>
              <a:t>出现了</a:t>
            </a:r>
            <a:r>
              <a:rPr lang="en-US" altLang="zh-CN" dirty="0"/>
              <a:t>CTPN</a:t>
            </a:r>
            <a:r>
              <a:rPr lang="zh-CN" altLang="en-US" dirty="0"/>
              <a:t>、</a:t>
            </a:r>
            <a:r>
              <a:rPr lang="en-US" altLang="zh-CN" dirty="0"/>
              <a:t> PSE</a:t>
            </a:r>
            <a:r>
              <a:rPr lang="zh-CN" altLang="en-US" dirty="0"/>
              <a:t>、</a:t>
            </a:r>
            <a:r>
              <a:rPr lang="en-US" altLang="zh-CN" dirty="0"/>
              <a:t> PAN</a:t>
            </a:r>
            <a:r>
              <a:rPr lang="zh-CN" altLang="en-US" dirty="0"/>
              <a:t>等一系列模型</a:t>
            </a:r>
            <a:r>
              <a:rPr lang="en-US" altLang="zh-CN" dirty="0"/>
              <a:t>, </a:t>
            </a:r>
            <a:r>
              <a:rPr lang="zh-CN" altLang="en-US" dirty="0"/>
              <a:t>而对于识别部分</a:t>
            </a:r>
            <a:r>
              <a:rPr lang="en-US" altLang="zh-CN" dirty="0"/>
              <a:t>, </a:t>
            </a:r>
            <a:r>
              <a:rPr lang="zh-CN" altLang="en-US" dirty="0"/>
              <a:t>有</a:t>
            </a:r>
            <a:r>
              <a:rPr lang="en-US" altLang="zh-CN" dirty="0"/>
              <a:t>Dense Net</a:t>
            </a:r>
            <a:r>
              <a:rPr lang="zh-CN" altLang="en-US" dirty="0"/>
              <a:t>、</a:t>
            </a:r>
            <a:r>
              <a:rPr lang="en-US" altLang="zh-CN" dirty="0"/>
              <a:t>NRTR</a:t>
            </a:r>
            <a:r>
              <a:rPr lang="zh-CN" altLang="en-US" dirty="0"/>
              <a:t>、</a:t>
            </a:r>
            <a:r>
              <a:rPr lang="en-US" altLang="zh-CN" dirty="0"/>
              <a:t>CRNN</a:t>
            </a:r>
            <a:r>
              <a:rPr lang="zh-CN" altLang="en-US" dirty="0"/>
              <a:t>、</a:t>
            </a:r>
            <a:r>
              <a:rPr lang="en-US" altLang="zh-CN" dirty="0"/>
              <a:t>RARE</a:t>
            </a:r>
            <a:r>
              <a:rPr lang="zh-CN" altLang="en-US" dirty="0"/>
              <a:t>等多种模型。</a:t>
            </a:r>
          </a:p>
        </p:txBody>
      </p:sp>
    </p:spTree>
    <p:extLst>
      <p:ext uri="{BB962C8B-B14F-4D97-AF65-F5344CB8AC3E}">
        <p14:creationId xmlns:p14="http://schemas.microsoft.com/office/powerpoint/2010/main" val="147446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9C22541E-DB82-4945-BF59-43C0201EDC6B}"/>
              </a:ext>
            </a:extLst>
          </p:cNvPr>
          <p:cNvSpPr>
            <a:spLocks noGrp="1"/>
          </p:cNvSpPr>
          <p:nvPr>
            <p:ph type="title"/>
          </p:nvPr>
        </p:nvSpPr>
        <p:spPr/>
        <p:txBody>
          <a:bodyPr/>
          <a:lstStyle/>
          <a:p>
            <a:r>
              <a:rPr lang="zh-CN" altLang="en-US" dirty="0"/>
              <a:t>检测模块</a:t>
            </a:r>
          </a:p>
        </p:txBody>
      </p:sp>
      <p:sp>
        <p:nvSpPr>
          <p:cNvPr id="2" name="矩形 1">
            <a:extLst>
              <a:ext uri="{FF2B5EF4-FFF2-40B4-BE49-F238E27FC236}">
                <a16:creationId xmlns:a16="http://schemas.microsoft.com/office/drawing/2014/main" id="{F19A11B8-DD22-4AA7-9B44-FB4B3B19D070}"/>
              </a:ext>
            </a:extLst>
          </p:cNvPr>
          <p:cNvSpPr/>
          <p:nvPr/>
        </p:nvSpPr>
        <p:spPr>
          <a:xfrm>
            <a:off x="1423602" y="2228617"/>
            <a:ext cx="6296795" cy="2800767"/>
          </a:xfrm>
          <a:prstGeom prst="rect">
            <a:avLst/>
          </a:prstGeom>
        </p:spPr>
        <p:txBody>
          <a:bodyPr wrap="square">
            <a:spAutoFit/>
          </a:bodyPr>
          <a:lstStyle/>
          <a:p>
            <a:r>
              <a:rPr lang="en-US" altLang="zh-CN" sz="1600" dirty="0">
                <a:latin typeface="+mj-ea"/>
                <a:ea typeface="+mj-ea"/>
              </a:rPr>
              <a:t>    CTPN</a:t>
            </a:r>
            <a:r>
              <a:rPr lang="zh-CN" altLang="en-US" sz="1600" dirty="0">
                <a:latin typeface="+mj-ea"/>
                <a:ea typeface="+mj-ea"/>
              </a:rPr>
              <a:t>是目前流传最广、影响最大的开源文本检测模型</a:t>
            </a:r>
            <a:r>
              <a:rPr lang="en-US" altLang="zh-CN" sz="1600" dirty="0">
                <a:latin typeface="+mj-ea"/>
                <a:ea typeface="+mj-ea"/>
              </a:rPr>
              <a:t>,</a:t>
            </a:r>
            <a:r>
              <a:rPr lang="zh-CN" altLang="en-US" sz="1600" dirty="0">
                <a:latin typeface="+mj-ea"/>
                <a:ea typeface="+mj-ea"/>
              </a:rPr>
              <a:t>它来自</a:t>
            </a:r>
            <a:r>
              <a:rPr lang="en-US" altLang="zh-CN" sz="1600" dirty="0">
                <a:latin typeface="+mj-ea"/>
                <a:ea typeface="+mj-ea"/>
              </a:rPr>
              <a:t>2016</a:t>
            </a:r>
            <a:r>
              <a:rPr lang="zh-CN" altLang="en-US" sz="1600" dirty="0">
                <a:latin typeface="+mj-ea"/>
                <a:ea typeface="+mj-ea"/>
              </a:rPr>
              <a:t>年的一篇论文</a:t>
            </a:r>
            <a:r>
              <a:rPr lang="en-US" altLang="zh-CN" sz="1600" dirty="0">
                <a:latin typeface="+mj-ea"/>
                <a:ea typeface="+mj-ea"/>
              </a:rPr>
              <a:t>:《</a:t>
            </a:r>
            <a:r>
              <a:rPr lang="en-US" altLang="zh-CN" sz="1400" dirty="0">
                <a:ea typeface="+mj-ea"/>
              </a:rPr>
              <a:t>Detecting Text in Natural Image with Connectionist Text Proposal Network</a:t>
            </a:r>
            <a:r>
              <a:rPr lang="en-US" altLang="zh-CN" sz="1600" dirty="0">
                <a:latin typeface="+mj-ea"/>
                <a:ea typeface="+mj-ea"/>
              </a:rPr>
              <a:t>》,</a:t>
            </a:r>
            <a:r>
              <a:rPr lang="zh-CN" altLang="en-US" sz="1600" dirty="0">
                <a:latin typeface="+mj-ea"/>
                <a:ea typeface="+mj-ea"/>
              </a:rPr>
              <a:t>直到今天这个网络框架一直是</a:t>
            </a:r>
            <a:r>
              <a:rPr lang="en-US" altLang="zh-CN" sz="1600" dirty="0">
                <a:latin typeface="+mj-ea"/>
                <a:ea typeface="+mj-ea"/>
              </a:rPr>
              <a:t>OCR</a:t>
            </a:r>
            <a:r>
              <a:rPr lang="zh-CN" altLang="en-US" sz="1600" dirty="0">
                <a:latin typeface="+mj-ea"/>
                <a:ea typeface="+mj-ea"/>
              </a:rPr>
              <a:t>系统中做文本检测的一个常用网络。</a:t>
            </a:r>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r>
              <a:rPr lang="en-US" altLang="zh-CN" sz="1600" dirty="0">
                <a:latin typeface="+mj-ea"/>
                <a:ea typeface="+mj-ea"/>
              </a:rPr>
              <a:t>    CTPN</a:t>
            </a:r>
            <a:r>
              <a:rPr lang="zh-CN" altLang="en-US" sz="1600" dirty="0">
                <a:latin typeface="+mj-ea"/>
                <a:ea typeface="+mj-ea"/>
              </a:rPr>
              <a:t>可以检测水平或微斜的文本行。文本行可以被看成一个字符</a:t>
            </a:r>
            <a:r>
              <a:rPr lang="en-US" altLang="zh-CN" sz="1600" dirty="0">
                <a:latin typeface="+mj-ea"/>
                <a:ea typeface="+mj-ea"/>
              </a:rPr>
              <a:t>sequence,</a:t>
            </a:r>
            <a:r>
              <a:rPr lang="zh-CN" altLang="en-US" sz="1600" dirty="0">
                <a:latin typeface="+mj-ea"/>
                <a:ea typeface="+mj-ea"/>
              </a:rPr>
              <a:t>而不是一般物体检测中单个独立的目标。同一文本行上各个字符图像间可以互为上下文</a:t>
            </a:r>
            <a:r>
              <a:rPr lang="en-US" altLang="zh-CN" sz="1600" dirty="0">
                <a:latin typeface="+mj-ea"/>
                <a:ea typeface="+mj-ea"/>
              </a:rPr>
              <a:t>,</a:t>
            </a:r>
            <a:r>
              <a:rPr lang="zh-CN" altLang="en-US" sz="1600" dirty="0">
                <a:latin typeface="+mj-ea"/>
                <a:ea typeface="+mj-ea"/>
              </a:rPr>
              <a:t>在训练阶段让检测模型学习图像中蕴含的这种上下文统计规律</a:t>
            </a:r>
            <a:r>
              <a:rPr lang="en-US" altLang="zh-CN" sz="1600" dirty="0">
                <a:latin typeface="+mj-ea"/>
                <a:ea typeface="+mj-ea"/>
              </a:rPr>
              <a:t>,</a:t>
            </a:r>
            <a:r>
              <a:rPr lang="zh-CN" altLang="en-US" sz="1600" dirty="0">
                <a:latin typeface="+mj-ea"/>
                <a:ea typeface="+mj-ea"/>
              </a:rPr>
              <a:t>可以使得预测阶段有效提升文本块预测准确率。</a:t>
            </a:r>
          </a:p>
        </p:txBody>
      </p:sp>
      <p:sp>
        <p:nvSpPr>
          <p:cNvPr id="4" name="文本框 3">
            <a:extLst>
              <a:ext uri="{FF2B5EF4-FFF2-40B4-BE49-F238E27FC236}">
                <a16:creationId xmlns:a16="http://schemas.microsoft.com/office/drawing/2014/main" id="{0D9AB0B9-BFD7-4CAB-9247-9640D8A3DF84}"/>
              </a:ext>
            </a:extLst>
          </p:cNvPr>
          <p:cNvSpPr txBox="1"/>
          <p:nvPr/>
        </p:nvSpPr>
        <p:spPr>
          <a:xfrm>
            <a:off x="665825" y="1207363"/>
            <a:ext cx="970266" cy="523220"/>
          </a:xfrm>
          <a:prstGeom prst="rect">
            <a:avLst/>
          </a:prstGeom>
          <a:noFill/>
        </p:spPr>
        <p:txBody>
          <a:bodyPr wrap="none" rtlCol="0">
            <a:spAutoFit/>
          </a:bodyPr>
          <a:lstStyle/>
          <a:p>
            <a:r>
              <a:rPr lang="en-US" altLang="zh-CN" sz="2800" dirty="0"/>
              <a:t>CTPN</a:t>
            </a:r>
            <a:endParaRPr lang="zh-CN" altLang="en-US" sz="2800" dirty="0"/>
          </a:p>
        </p:txBody>
      </p:sp>
    </p:spTree>
    <p:extLst>
      <p:ext uri="{BB962C8B-B14F-4D97-AF65-F5344CB8AC3E}">
        <p14:creationId xmlns:p14="http://schemas.microsoft.com/office/powerpoint/2010/main" val="138449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9C22541E-DB82-4945-BF59-43C0201EDC6B}"/>
              </a:ext>
            </a:extLst>
          </p:cNvPr>
          <p:cNvSpPr>
            <a:spLocks noGrp="1"/>
          </p:cNvSpPr>
          <p:nvPr>
            <p:ph type="title"/>
          </p:nvPr>
        </p:nvSpPr>
        <p:spPr/>
        <p:txBody>
          <a:bodyPr/>
          <a:lstStyle/>
          <a:p>
            <a:r>
              <a:rPr lang="zh-CN" altLang="en-US" dirty="0"/>
              <a:t>检测模块</a:t>
            </a:r>
          </a:p>
        </p:txBody>
      </p:sp>
      <p:sp>
        <p:nvSpPr>
          <p:cNvPr id="9" name="矩形 8">
            <a:extLst>
              <a:ext uri="{FF2B5EF4-FFF2-40B4-BE49-F238E27FC236}">
                <a16:creationId xmlns:a16="http://schemas.microsoft.com/office/drawing/2014/main" id="{61705238-BADA-4010-A6B1-DCB6141A4A80}"/>
              </a:ext>
            </a:extLst>
          </p:cNvPr>
          <p:cNvSpPr/>
          <p:nvPr/>
        </p:nvSpPr>
        <p:spPr>
          <a:xfrm>
            <a:off x="1008947" y="4374175"/>
            <a:ext cx="6599215" cy="133453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400" dirty="0">
                <a:latin typeface="楷体" panose="02010609060101010101" pitchFamily="49" charset="-122"/>
                <a:ea typeface="楷体" panose="02010609060101010101" pitchFamily="49" charset="-122"/>
              </a:rPr>
              <a:t>前端使用</a:t>
            </a:r>
            <a:r>
              <a:rPr lang="en-US" altLang="zh-CN" sz="1400" dirty="0">
                <a:latin typeface="楷体" panose="02010609060101010101" pitchFamily="49" charset="-122"/>
                <a:ea typeface="楷体" panose="02010609060101010101" pitchFamily="49" charset="-122"/>
              </a:rPr>
              <a:t>VGG16</a:t>
            </a:r>
            <a:r>
              <a:rPr lang="zh-CN" altLang="en-US" sz="1400" dirty="0">
                <a:latin typeface="楷体" panose="02010609060101010101" pitchFamily="49" charset="-122"/>
                <a:ea typeface="楷体" panose="02010609060101010101" pitchFamily="49" charset="-122"/>
              </a:rPr>
              <a:t>网络来提取各字符局部图像特征</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通过</a:t>
            </a:r>
            <a:r>
              <a:rPr lang="en-US" altLang="zh-CN" sz="1400" dirty="0">
                <a:latin typeface="楷体" panose="02010609060101010101" pitchFamily="49" charset="-122"/>
                <a:ea typeface="楷体" panose="02010609060101010101" pitchFamily="49" charset="-122"/>
              </a:rPr>
              <a:t>CNN</a:t>
            </a:r>
            <a:r>
              <a:rPr lang="zh-CN" altLang="en-US" sz="1400" dirty="0">
                <a:latin typeface="楷体" panose="02010609060101010101" pitchFamily="49" charset="-122"/>
                <a:ea typeface="楷体" panose="02010609060101010101" pitchFamily="49" charset="-122"/>
              </a:rPr>
              <a:t>学习到空间特征；</a:t>
            </a:r>
            <a:endParaRPr lang="en-US" altLang="zh-CN" sz="1400" dirty="0">
              <a:latin typeface="楷体" panose="02010609060101010101" pitchFamily="49" charset="-122"/>
              <a:ea typeface="楷体" panose="02010609060101010101" pitchFamily="49" charset="-122"/>
            </a:endParaRPr>
          </a:p>
          <a:p>
            <a:pPr marL="285750" indent="-285750">
              <a:lnSpc>
                <a:spcPct val="150000"/>
              </a:lnSpc>
              <a:buFont typeface="Wingdings" panose="05000000000000000000" pitchFamily="2" charset="2"/>
              <a:buChar char="Ø"/>
            </a:pPr>
            <a:r>
              <a:rPr lang="zh-CN" altLang="en-US" sz="1400" dirty="0">
                <a:latin typeface="楷体" panose="02010609060101010101" pitchFamily="49" charset="-122"/>
                <a:ea typeface="楷体" panose="02010609060101010101" pitchFamily="49" charset="-122"/>
              </a:rPr>
              <a:t>中间使用</a:t>
            </a:r>
            <a:r>
              <a:rPr lang="en-US" altLang="zh-CN" sz="1400" dirty="0">
                <a:latin typeface="楷体" panose="02010609060101010101" pitchFamily="49" charset="-122"/>
                <a:ea typeface="楷体" panose="02010609060101010101" pitchFamily="49" charset="-122"/>
              </a:rPr>
              <a:t>BLSTM</a:t>
            </a:r>
            <a:r>
              <a:rPr lang="zh-CN" altLang="en-US" sz="1400" dirty="0">
                <a:latin typeface="楷体" panose="02010609060101010101" pitchFamily="49" charset="-122"/>
                <a:ea typeface="楷体" panose="02010609060101010101" pitchFamily="49" charset="-122"/>
              </a:rPr>
              <a:t>层提取字符序列上下文特征</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学习到序列特征；</a:t>
            </a:r>
            <a:endParaRPr lang="en-US" altLang="zh-CN" sz="1400" dirty="0">
              <a:latin typeface="楷体" panose="02010609060101010101" pitchFamily="49" charset="-122"/>
              <a:ea typeface="楷体" panose="02010609060101010101" pitchFamily="49" charset="-122"/>
            </a:endParaRPr>
          </a:p>
          <a:p>
            <a:pPr marL="285750" indent="-285750">
              <a:lnSpc>
                <a:spcPct val="150000"/>
              </a:lnSpc>
              <a:buFont typeface="Wingdings" panose="05000000000000000000" pitchFamily="2" charset="2"/>
              <a:buChar char="Ø"/>
            </a:pPr>
            <a:r>
              <a:rPr lang="zh-CN" altLang="en-US" sz="1400" dirty="0">
                <a:latin typeface="楷体" panose="02010609060101010101" pitchFamily="49" charset="-122"/>
                <a:ea typeface="楷体" panose="02010609060101010101" pitchFamily="49" charset="-122"/>
              </a:rPr>
              <a:t>然后通过</a:t>
            </a:r>
            <a:r>
              <a:rPr lang="en-US" altLang="zh-CN" sz="1400" dirty="0">
                <a:latin typeface="楷体" panose="02010609060101010101" pitchFamily="49" charset="-122"/>
                <a:ea typeface="楷体" panose="02010609060101010101" pitchFamily="49" charset="-122"/>
              </a:rPr>
              <a:t>FC</a:t>
            </a:r>
            <a:r>
              <a:rPr lang="zh-CN" altLang="en-US" sz="1400" dirty="0">
                <a:latin typeface="楷体" panose="02010609060101010101" pitchFamily="49" charset="-122"/>
                <a:ea typeface="楷体" panose="02010609060101010101" pitchFamily="49" charset="-122"/>
              </a:rPr>
              <a:t>全连接层</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末端经过预测分支输出文字块坐标值和分类结果概率。</a:t>
            </a:r>
            <a:endParaRPr lang="en-US" altLang="zh-CN" sz="1400" dirty="0">
              <a:latin typeface="楷体" panose="02010609060101010101" pitchFamily="49" charset="-122"/>
              <a:ea typeface="楷体" panose="02010609060101010101" pitchFamily="49" charset="-122"/>
            </a:endParaRPr>
          </a:p>
          <a:p>
            <a:pPr marL="285750" indent="-285750">
              <a:lnSpc>
                <a:spcPct val="150000"/>
              </a:lnSpc>
              <a:buFont typeface="Wingdings" panose="05000000000000000000" pitchFamily="2" charset="2"/>
              <a:buChar char="Ø"/>
            </a:pPr>
            <a:r>
              <a:rPr lang="zh-CN" altLang="en-US" sz="1400" dirty="0">
                <a:latin typeface="楷体" panose="02010609060101010101" pitchFamily="49" charset="-122"/>
                <a:ea typeface="楷体" panose="02010609060101010101" pitchFamily="49" charset="-122"/>
              </a:rPr>
              <a:t>在数据后处理阶段</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将合并相邻的小文字块为文本行。</a:t>
            </a:r>
          </a:p>
        </p:txBody>
      </p:sp>
      <p:pic>
        <p:nvPicPr>
          <p:cNvPr id="1026" name="Picture 2" descr="https://img2018.cnblogs.com/blog/1093303/201810/1093303-20181012095613827-270550342.png">
            <a:extLst>
              <a:ext uri="{FF2B5EF4-FFF2-40B4-BE49-F238E27FC236}">
                <a16:creationId xmlns:a16="http://schemas.microsoft.com/office/drawing/2014/main" id="{65E579C8-950A-4279-8FA9-AC6AAC92F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54" y="1430161"/>
            <a:ext cx="7558003" cy="2292355"/>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1A604F43-5A8B-4BD2-A85A-60074B04C40D}"/>
              </a:ext>
            </a:extLst>
          </p:cNvPr>
          <p:cNvSpPr txBox="1"/>
          <p:nvPr/>
        </p:nvSpPr>
        <p:spPr>
          <a:xfrm>
            <a:off x="665825" y="1207363"/>
            <a:ext cx="970266" cy="523220"/>
          </a:xfrm>
          <a:prstGeom prst="rect">
            <a:avLst/>
          </a:prstGeom>
          <a:noFill/>
        </p:spPr>
        <p:txBody>
          <a:bodyPr wrap="none" rtlCol="0">
            <a:spAutoFit/>
          </a:bodyPr>
          <a:lstStyle/>
          <a:p>
            <a:r>
              <a:rPr lang="en-US" altLang="zh-CN" sz="2800" dirty="0"/>
              <a:t>CTPN</a:t>
            </a:r>
            <a:endParaRPr lang="zh-CN" altLang="en-US" sz="2800" dirty="0"/>
          </a:p>
        </p:txBody>
      </p:sp>
    </p:spTree>
    <p:extLst>
      <p:ext uri="{BB962C8B-B14F-4D97-AF65-F5344CB8AC3E}">
        <p14:creationId xmlns:p14="http://schemas.microsoft.com/office/powerpoint/2010/main" val="373153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9C22541E-DB82-4945-BF59-43C0201EDC6B}"/>
              </a:ext>
            </a:extLst>
          </p:cNvPr>
          <p:cNvSpPr>
            <a:spLocks noGrp="1"/>
          </p:cNvSpPr>
          <p:nvPr>
            <p:ph type="title"/>
          </p:nvPr>
        </p:nvSpPr>
        <p:spPr/>
        <p:txBody>
          <a:bodyPr/>
          <a:lstStyle/>
          <a:p>
            <a:r>
              <a:rPr lang="zh-CN" altLang="en-US" dirty="0"/>
              <a:t>识别模块</a:t>
            </a:r>
          </a:p>
        </p:txBody>
      </p:sp>
      <p:sp>
        <p:nvSpPr>
          <p:cNvPr id="2" name="矩形 1">
            <a:extLst>
              <a:ext uri="{FF2B5EF4-FFF2-40B4-BE49-F238E27FC236}">
                <a16:creationId xmlns:a16="http://schemas.microsoft.com/office/drawing/2014/main" id="{5B40A6EB-E33C-49A3-86D7-024498F81D0A}"/>
              </a:ext>
            </a:extLst>
          </p:cNvPr>
          <p:cNvSpPr/>
          <p:nvPr/>
        </p:nvSpPr>
        <p:spPr>
          <a:xfrm>
            <a:off x="3756972" y="1051445"/>
            <a:ext cx="5187279" cy="2308324"/>
          </a:xfrm>
          <a:prstGeom prst="rect">
            <a:avLst/>
          </a:prstGeom>
        </p:spPr>
        <p:txBody>
          <a:bodyPr wrap="square">
            <a:spAutoFit/>
          </a:bodyPr>
          <a:lstStyle/>
          <a:p>
            <a:r>
              <a:rPr lang="zh-CN" altLang="en-US" dirty="0"/>
              <a:t>         现今基于深度学习的端到端</a:t>
            </a:r>
            <a:r>
              <a:rPr lang="en-US" altLang="zh-CN" dirty="0"/>
              <a:t>OCR</a:t>
            </a:r>
            <a:r>
              <a:rPr lang="zh-CN" altLang="en-US" dirty="0"/>
              <a:t>技术有两大主流技术：</a:t>
            </a:r>
            <a:r>
              <a:rPr lang="en-US" altLang="zh-CN" dirty="0"/>
              <a:t>CRNN OCR</a:t>
            </a:r>
            <a:r>
              <a:rPr lang="zh-CN" altLang="en-US" dirty="0"/>
              <a:t>和</a:t>
            </a:r>
            <a:r>
              <a:rPr lang="en-US" altLang="zh-CN" dirty="0"/>
              <a:t>attention OCR</a:t>
            </a:r>
            <a:r>
              <a:rPr lang="zh-CN" altLang="en-US" dirty="0"/>
              <a:t>。其实这两大方法主要区别在于最后的输出层</a:t>
            </a:r>
            <a:r>
              <a:rPr lang="en-US" altLang="zh-CN" dirty="0"/>
              <a:t>(</a:t>
            </a:r>
            <a:r>
              <a:rPr lang="zh-CN" altLang="en-US" dirty="0"/>
              <a:t>翻译层</a:t>
            </a:r>
            <a:r>
              <a:rPr lang="en-US" altLang="zh-CN" dirty="0"/>
              <a:t>),</a:t>
            </a:r>
            <a:r>
              <a:rPr lang="zh-CN" altLang="en-US" dirty="0"/>
              <a:t>即如何将网络学到的序列特征转化为识别结果。</a:t>
            </a:r>
            <a:endParaRPr lang="en-US" altLang="zh-CN" dirty="0"/>
          </a:p>
          <a:p>
            <a:r>
              <a:rPr lang="en-US" altLang="zh-CN" dirty="0"/>
              <a:t>         </a:t>
            </a:r>
            <a:r>
              <a:rPr lang="zh-CN" altLang="en-US" dirty="0"/>
              <a:t>特征学习阶段他们都采用了</a:t>
            </a:r>
            <a:r>
              <a:rPr lang="en-US" altLang="zh-CN" dirty="0"/>
              <a:t>CNN+RNN</a:t>
            </a:r>
            <a:r>
              <a:rPr lang="zh-CN" altLang="en-US" dirty="0"/>
              <a:t>的网络结构</a:t>
            </a:r>
            <a:r>
              <a:rPr lang="en-US" altLang="zh-CN" dirty="0"/>
              <a:t>,</a:t>
            </a:r>
            <a:r>
              <a:rPr lang="zh-CN" altLang="en-US" dirty="0"/>
              <a:t>但在最后的对齐阶段</a:t>
            </a:r>
            <a:r>
              <a:rPr lang="en-US" altLang="zh-CN" dirty="0"/>
              <a:t>,CRNN </a:t>
            </a:r>
            <a:r>
              <a:rPr lang="zh-CN" altLang="en-US" dirty="0"/>
              <a:t>采取的方式是</a:t>
            </a:r>
            <a:r>
              <a:rPr lang="en-US" altLang="zh-CN" dirty="0"/>
              <a:t>CTC</a:t>
            </a:r>
            <a:r>
              <a:rPr lang="zh-CN" altLang="en-US" dirty="0"/>
              <a:t>算法</a:t>
            </a:r>
            <a:r>
              <a:rPr lang="en-US" altLang="zh-CN" dirty="0"/>
              <a:t>,</a:t>
            </a:r>
            <a:r>
              <a:rPr lang="zh-CN" altLang="en-US" dirty="0"/>
              <a:t>而</a:t>
            </a:r>
            <a:r>
              <a:rPr lang="en-US" altLang="zh-CN" dirty="0"/>
              <a:t>attention</a:t>
            </a:r>
            <a:r>
              <a:rPr lang="zh-CN" altLang="en-US" dirty="0"/>
              <a:t>采取的方式则是</a:t>
            </a:r>
            <a:r>
              <a:rPr lang="en-US" altLang="zh-CN" dirty="0"/>
              <a:t>attention</a:t>
            </a:r>
            <a:r>
              <a:rPr lang="zh-CN" altLang="en-US" dirty="0"/>
              <a:t>机制。</a:t>
            </a:r>
            <a:endParaRPr lang="en-US" altLang="zh-CN" dirty="0"/>
          </a:p>
          <a:p>
            <a:r>
              <a:rPr lang="en-US" altLang="zh-CN" dirty="0"/>
              <a:t>        </a:t>
            </a:r>
            <a:r>
              <a:rPr lang="zh-CN" altLang="en-US" dirty="0"/>
              <a:t>本项目采用的识别算法是更为广泛的</a:t>
            </a:r>
            <a:r>
              <a:rPr lang="en-US" altLang="zh-CN" dirty="0"/>
              <a:t>CRNN</a:t>
            </a:r>
            <a:r>
              <a:rPr lang="zh-CN" altLang="en-US" dirty="0"/>
              <a:t>。</a:t>
            </a:r>
            <a:endParaRPr lang="en-US" altLang="zh-CN" dirty="0"/>
          </a:p>
        </p:txBody>
      </p:sp>
      <p:pic>
        <p:nvPicPr>
          <p:cNvPr id="5" name="Picture 2" descr="crnn_structure.png">
            <a:extLst>
              <a:ext uri="{FF2B5EF4-FFF2-40B4-BE49-F238E27FC236}">
                <a16:creationId xmlns:a16="http://schemas.microsoft.com/office/drawing/2014/main" id="{4B0C9247-BD44-4A08-AEDD-1B3683F583E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96" r="12708"/>
          <a:stretch/>
        </p:blipFill>
        <p:spPr bwMode="auto">
          <a:xfrm>
            <a:off x="199749" y="1669002"/>
            <a:ext cx="3557223" cy="4252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a:extLst>
              <a:ext uri="{FF2B5EF4-FFF2-40B4-BE49-F238E27FC236}">
                <a16:creationId xmlns:a16="http://schemas.microsoft.com/office/drawing/2014/main" id="{3C6E351C-0588-4134-A504-B9BEC55AA4FD}"/>
              </a:ext>
            </a:extLst>
          </p:cNvPr>
          <p:cNvSpPr>
            <a:spLocks noChangeArrowheads="1"/>
          </p:cNvSpPr>
          <p:nvPr/>
        </p:nvSpPr>
        <p:spPr bwMode="auto">
          <a:xfrm>
            <a:off x="3915051" y="3902493"/>
            <a:ext cx="5117977" cy="2226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zh-CN" sz="1600" dirty="0"/>
              <a:t>CNN</a:t>
            </a:r>
            <a:r>
              <a:rPr lang="en-US" altLang="zh-CN" sz="1600" dirty="0"/>
              <a:t>(</a:t>
            </a:r>
            <a:r>
              <a:rPr lang="zh-CN" altLang="zh-CN" sz="1600" dirty="0"/>
              <a:t>卷积层</a:t>
            </a:r>
            <a:r>
              <a:rPr lang="en-US" altLang="zh-CN" sz="1600" dirty="0"/>
              <a:t>): </a:t>
            </a:r>
            <a:r>
              <a:rPr lang="zh-CN" altLang="zh-CN" sz="1600" dirty="0"/>
              <a:t>使用深度CNN提取</a:t>
            </a:r>
            <a:r>
              <a:rPr lang="zh-CN" altLang="en-US" sz="1600" dirty="0"/>
              <a:t>图像</a:t>
            </a:r>
            <a:r>
              <a:rPr lang="zh-CN" altLang="zh-CN" sz="1600" dirty="0"/>
              <a:t>特征得到特征图</a:t>
            </a:r>
            <a:r>
              <a:rPr lang="zh-CN" altLang="en-US" sz="1600" dirty="0"/>
              <a:t>。</a:t>
            </a:r>
            <a:endParaRPr lang="en-US" altLang="zh-CN" sz="1600" dirty="0"/>
          </a:p>
          <a:p>
            <a:pPr marR="0" lvl="0" algn="l" defTabSz="914400" rtl="0" eaLnBrk="0" fontAlgn="base" latinLnBrk="0" hangingPunct="0">
              <a:lnSpc>
                <a:spcPct val="100000"/>
              </a:lnSpc>
              <a:spcBef>
                <a:spcPct val="0"/>
              </a:spcBef>
              <a:spcAft>
                <a:spcPct val="0"/>
              </a:spcAft>
              <a:buClrTx/>
              <a:buSzTx/>
              <a:tabLst/>
            </a:pPr>
            <a:endParaRPr lang="zh-CN" altLang="zh-CN" sz="16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zh-CN" sz="1600" dirty="0"/>
              <a:t>RNN</a:t>
            </a:r>
            <a:r>
              <a:rPr lang="en-US" altLang="zh-CN" sz="1600" dirty="0"/>
              <a:t>(</a:t>
            </a:r>
            <a:r>
              <a:rPr lang="zh-CN" altLang="zh-CN" sz="1600" dirty="0"/>
              <a:t>循环层</a:t>
            </a:r>
            <a:r>
              <a:rPr lang="en-US" altLang="zh-CN" sz="1600" dirty="0"/>
              <a:t>): </a:t>
            </a:r>
            <a:r>
              <a:rPr lang="zh-CN" altLang="zh-CN" sz="1600" dirty="0"/>
              <a:t>使用双向RNN</a:t>
            </a:r>
            <a:r>
              <a:rPr lang="en-US" altLang="zh-CN" sz="1600" dirty="0"/>
              <a:t>(</a:t>
            </a:r>
            <a:r>
              <a:rPr lang="zh-CN" altLang="zh-CN" sz="1600" dirty="0"/>
              <a:t>BLSTM</a:t>
            </a:r>
            <a:r>
              <a:rPr lang="en-US" altLang="zh-CN" sz="1600" dirty="0"/>
              <a:t>)</a:t>
            </a:r>
            <a:r>
              <a:rPr lang="zh-CN" altLang="zh-CN" sz="1600" dirty="0"/>
              <a:t>对特征序列进行预测</a:t>
            </a:r>
            <a:r>
              <a:rPr lang="en-US" altLang="zh-CN" sz="1600" dirty="0"/>
              <a:t>,</a:t>
            </a:r>
            <a:r>
              <a:rPr lang="zh-CN" altLang="zh-CN" sz="1600" dirty="0"/>
              <a:t>对序列中的每个特征向量进行学习</a:t>
            </a:r>
            <a:r>
              <a:rPr lang="en-US" altLang="zh-CN" sz="1600" dirty="0"/>
              <a:t>,</a:t>
            </a:r>
            <a:r>
              <a:rPr lang="zh-CN" altLang="zh-CN" sz="1600" dirty="0"/>
              <a:t>并输出预测标签</a:t>
            </a:r>
            <a:r>
              <a:rPr lang="en-US" altLang="zh-CN" sz="1600" dirty="0"/>
              <a:t>(</a:t>
            </a:r>
            <a:r>
              <a:rPr lang="zh-CN" altLang="zh-CN" sz="1600" dirty="0"/>
              <a:t>真实值</a:t>
            </a:r>
            <a:r>
              <a:rPr lang="en-US" altLang="zh-CN" sz="1600" dirty="0"/>
              <a:t>)</a:t>
            </a:r>
            <a:r>
              <a:rPr lang="zh-CN" altLang="zh-CN" sz="1600" dirty="0"/>
              <a:t>分布</a:t>
            </a:r>
            <a:r>
              <a:rPr lang="zh-CN" altLang="en-US" sz="1600" dirty="0"/>
              <a:t>。</a:t>
            </a:r>
            <a:endParaRPr lang="en-US" altLang="zh-CN" sz="1600" dirty="0"/>
          </a:p>
          <a:p>
            <a:pPr marR="0" lvl="0" algn="l" defTabSz="914400" rtl="0" eaLnBrk="0" fontAlgn="base" latinLnBrk="0" hangingPunct="0">
              <a:lnSpc>
                <a:spcPct val="100000"/>
              </a:lnSpc>
              <a:spcBef>
                <a:spcPct val="0"/>
              </a:spcBef>
              <a:spcAft>
                <a:spcPct val="0"/>
              </a:spcAft>
              <a:buClrTx/>
              <a:buSzTx/>
              <a:tabLst/>
            </a:pPr>
            <a:endParaRPr lang="zh-CN" altLang="zh-CN" sz="16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zh-CN" sz="1600" dirty="0"/>
              <a:t>CTC loss</a:t>
            </a:r>
            <a:r>
              <a:rPr lang="en-US" altLang="zh-CN" sz="1600" dirty="0"/>
              <a:t>(</a:t>
            </a:r>
            <a:r>
              <a:rPr lang="zh-CN" altLang="zh-CN" sz="1600" dirty="0"/>
              <a:t>转录层</a:t>
            </a:r>
            <a:r>
              <a:rPr lang="en-US" altLang="zh-CN" sz="1600" dirty="0"/>
              <a:t>): </a:t>
            </a:r>
            <a:r>
              <a:rPr lang="zh-CN" altLang="zh-CN" sz="1600" dirty="0"/>
              <a:t>使用CTC损失</a:t>
            </a:r>
            <a:r>
              <a:rPr lang="en-US" altLang="zh-CN" sz="1600" dirty="0"/>
              <a:t>,</a:t>
            </a:r>
            <a:r>
              <a:rPr lang="zh-CN" altLang="zh-CN" sz="1600" dirty="0"/>
              <a:t>把从循环层获取的一系列标签分布转换成最终的标签序列。</a:t>
            </a:r>
          </a:p>
        </p:txBody>
      </p:sp>
      <p:sp>
        <p:nvSpPr>
          <p:cNvPr id="7" name="文本框 6">
            <a:extLst>
              <a:ext uri="{FF2B5EF4-FFF2-40B4-BE49-F238E27FC236}">
                <a16:creationId xmlns:a16="http://schemas.microsoft.com/office/drawing/2014/main" id="{2CBF693B-2903-4177-BC71-FF6348D639DA}"/>
              </a:ext>
            </a:extLst>
          </p:cNvPr>
          <p:cNvSpPr txBox="1"/>
          <p:nvPr/>
        </p:nvSpPr>
        <p:spPr>
          <a:xfrm>
            <a:off x="665825" y="1207363"/>
            <a:ext cx="1035861" cy="523220"/>
          </a:xfrm>
          <a:prstGeom prst="rect">
            <a:avLst/>
          </a:prstGeom>
          <a:noFill/>
        </p:spPr>
        <p:txBody>
          <a:bodyPr wrap="none" rtlCol="0">
            <a:spAutoFit/>
          </a:bodyPr>
          <a:lstStyle/>
          <a:p>
            <a:r>
              <a:rPr lang="en-US" altLang="zh-CN" sz="2800" dirty="0"/>
              <a:t>CRNN</a:t>
            </a:r>
            <a:endParaRPr lang="zh-CN" altLang="en-US" sz="2800" dirty="0"/>
          </a:p>
        </p:txBody>
      </p:sp>
    </p:spTree>
    <p:extLst>
      <p:ext uri="{BB962C8B-B14F-4D97-AF65-F5344CB8AC3E}">
        <p14:creationId xmlns:p14="http://schemas.microsoft.com/office/powerpoint/2010/main" val="3272075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9C22541E-DB82-4945-BF59-43C0201EDC6B}"/>
              </a:ext>
            </a:extLst>
          </p:cNvPr>
          <p:cNvSpPr>
            <a:spLocks noGrp="1"/>
          </p:cNvSpPr>
          <p:nvPr>
            <p:ph type="title"/>
          </p:nvPr>
        </p:nvSpPr>
        <p:spPr/>
        <p:txBody>
          <a:bodyPr/>
          <a:lstStyle/>
          <a:p>
            <a:r>
              <a:rPr lang="zh-CN" altLang="en-US" dirty="0"/>
              <a:t>识别模块</a:t>
            </a:r>
          </a:p>
        </p:txBody>
      </p:sp>
      <p:pic>
        <p:nvPicPr>
          <p:cNvPr id="3075" name="Picture 3" descr="img">
            <a:extLst>
              <a:ext uri="{FF2B5EF4-FFF2-40B4-BE49-F238E27FC236}">
                <a16:creationId xmlns:a16="http://schemas.microsoft.com/office/drawing/2014/main" id="{4C805830-02A8-4AB6-918E-8209E7FB91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6108" y="2449919"/>
            <a:ext cx="2399844" cy="17873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a:extLst>
              <a:ext uri="{FF2B5EF4-FFF2-40B4-BE49-F238E27FC236}">
                <a16:creationId xmlns:a16="http://schemas.microsoft.com/office/drawing/2014/main" id="{08AFE251-D741-462A-B5FB-E545C3B0A4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3523" y="2408780"/>
            <a:ext cx="2399844" cy="186959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3B510F5D-42C9-439B-A300-CC5F6662B6F1}"/>
              </a:ext>
            </a:extLst>
          </p:cNvPr>
          <p:cNvSpPr/>
          <p:nvPr/>
        </p:nvSpPr>
        <p:spPr>
          <a:xfrm>
            <a:off x="1880950" y="1207363"/>
            <a:ext cx="6508448" cy="1200329"/>
          </a:xfrm>
          <a:prstGeom prst="rect">
            <a:avLst/>
          </a:prstGeom>
        </p:spPr>
        <p:txBody>
          <a:bodyPr wrap="square">
            <a:spAutoFit/>
          </a:bodyPr>
          <a:lstStyle/>
          <a:p>
            <a:r>
              <a:rPr lang="zh-CN" altLang="en-US" dirty="0"/>
              <a:t>          一般来说RNN模型需要输入和输出序列是标注好的映射关系</a:t>
            </a:r>
            <a:r>
              <a:rPr lang="en-US" altLang="zh-CN" dirty="0"/>
              <a:t>,</a:t>
            </a:r>
            <a:r>
              <a:rPr lang="zh-CN" altLang="en-US" dirty="0"/>
              <a:t>但是在语音和文本的识别任务中</a:t>
            </a:r>
            <a:r>
              <a:rPr lang="en-US" altLang="zh-CN" dirty="0"/>
              <a:t>,</a:t>
            </a:r>
            <a:r>
              <a:rPr lang="zh-CN" altLang="en-US" dirty="0"/>
              <a:t>采集的信号数据本身很难获取到大规模的具有良好映射关系的训练样本序列</a:t>
            </a:r>
            <a:r>
              <a:rPr lang="en-US" altLang="zh-CN" dirty="0"/>
              <a:t>,</a:t>
            </a:r>
            <a:r>
              <a:rPr lang="zh-CN" altLang="en-US" dirty="0"/>
              <a:t>导致RNN无法直接进行端到端的训练和预测。</a:t>
            </a:r>
          </a:p>
        </p:txBody>
      </p:sp>
      <p:sp>
        <p:nvSpPr>
          <p:cNvPr id="6" name="矩形 5">
            <a:extLst>
              <a:ext uri="{FF2B5EF4-FFF2-40B4-BE49-F238E27FC236}">
                <a16:creationId xmlns:a16="http://schemas.microsoft.com/office/drawing/2014/main" id="{CE70F596-802A-4A36-93DD-B68DFFD925F5}"/>
              </a:ext>
            </a:extLst>
          </p:cNvPr>
          <p:cNvSpPr/>
          <p:nvPr/>
        </p:nvSpPr>
        <p:spPr>
          <a:xfrm>
            <a:off x="598962" y="4540006"/>
            <a:ext cx="7513838" cy="1815882"/>
          </a:xfrm>
          <a:prstGeom prst="rect">
            <a:avLst/>
          </a:prstGeom>
        </p:spPr>
        <p:txBody>
          <a:bodyPr wrap="square">
            <a:spAutoFit/>
          </a:bodyPr>
          <a:lstStyle/>
          <a:p>
            <a:r>
              <a:rPr lang="zh-CN" altLang="en-US" sz="1600" dirty="0"/>
              <a:t>而</a:t>
            </a:r>
            <a:r>
              <a:rPr lang="en-US" altLang="zh-CN" sz="1600" dirty="0"/>
              <a:t>CTC</a:t>
            </a:r>
            <a:r>
              <a:rPr lang="zh-CN" altLang="en-US" sz="1600" dirty="0"/>
              <a:t>的提出解决了对齐问题</a:t>
            </a:r>
            <a:r>
              <a:rPr lang="en-US" altLang="zh-CN" sz="1600" dirty="0"/>
              <a:t>,</a:t>
            </a:r>
            <a:r>
              <a:rPr lang="zh-CN" altLang="en-US" sz="1600" dirty="0"/>
              <a:t>所以</a:t>
            </a:r>
            <a:r>
              <a:rPr lang="en-US" altLang="zh-CN" sz="1600" dirty="0"/>
              <a:t>CTC</a:t>
            </a:r>
            <a:r>
              <a:rPr lang="zh-CN" altLang="en-US" sz="1600" dirty="0"/>
              <a:t>也被广泛应用于文本识别和语音识别中。</a:t>
            </a:r>
          </a:p>
          <a:p>
            <a:endParaRPr lang="zh-CN" altLang="en-US" sz="1600" dirty="0"/>
          </a:p>
          <a:p>
            <a:pPr marL="285750" indent="-285750">
              <a:buFont typeface="Wingdings" panose="05000000000000000000" pitchFamily="2" charset="2"/>
              <a:buChar char="Ø"/>
            </a:pPr>
            <a:r>
              <a:rPr lang="zh-CN" altLang="en-US" sz="1600" dirty="0"/>
              <a:t>它扩展了</a:t>
            </a:r>
            <a:r>
              <a:rPr lang="en-US" altLang="zh-CN" sz="1600" dirty="0"/>
              <a:t>RNN</a:t>
            </a:r>
            <a:r>
              <a:rPr lang="zh-CN" altLang="en-US" sz="1600" dirty="0"/>
              <a:t>的输出层</a:t>
            </a:r>
            <a:r>
              <a:rPr lang="en-US" altLang="zh-CN" sz="1600" dirty="0"/>
              <a:t>,</a:t>
            </a:r>
            <a:r>
              <a:rPr lang="zh-CN" altLang="en-US" sz="1600" dirty="0"/>
              <a:t>在输出序列和最终标签之间增加了多对一的空间映射</a:t>
            </a:r>
            <a:r>
              <a:rPr lang="en-US" altLang="zh-CN" sz="1600" dirty="0"/>
              <a:t>,</a:t>
            </a:r>
            <a:r>
              <a:rPr lang="zh-CN" altLang="en-US" sz="1600" dirty="0"/>
              <a:t>并在此基础上定义了</a:t>
            </a:r>
            <a:r>
              <a:rPr lang="en-US" altLang="zh-CN" sz="1600" dirty="0"/>
              <a:t>CTC Loss</a:t>
            </a:r>
            <a:r>
              <a:rPr lang="zh-CN" altLang="en-US" sz="1600" dirty="0"/>
              <a:t>函数。</a:t>
            </a:r>
          </a:p>
          <a:p>
            <a:pPr marL="285750" indent="-285750">
              <a:buFont typeface="Wingdings" panose="05000000000000000000" pitchFamily="2" charset="2"/>
              <a:buChar char="Ø"/>
            </a:pPr>
            <a:r>
              <a:rPr lang="zh-CN" altLang="en-US" sz="1600" dirty="0"/>
              <a:t>它借鉴了</a:t>
            </a:r>
            <a:r>
              <a:rPr lang="en-US" altLang="zh-CN" sz="1600" dirty="0"/>
              <a:t>HMM</a:t>
            </a:r>
            <a:r>
              <a:rPr lang="zh-CN" altLang="en-US" sz="1600" dirty="0"/>
              <a:t>的</a:t>
            </a:r>
            <a:r>
              <a:rPr lang="en-US" altLang="zh-CN" sz="1600" dirty="0"/>
              <a:t>Forward-Backward</a:t>
            </a:r>
            <a:r>
              <a:rPr lang="zh-CN" altLang="en-US" sz="1600" dirty="0"/>
              <a:t>算法思路</a:t>
            </a:r>
            <a:r>
              <a:rPr lang="en-US" altLang="zh-CN" sz="1600" dirty="0"/>
              <a:t>,</a:t>
            </a:r>
            <a:r>
              <a:rPr lang="zh-CN" altLang="en-US" sz="1600" dirty="0"/>
              <a:t>利用动态规划算法计算</a:t>
            </a:r>
            <a:r>
              <a:rPr lang="en-US" altLang="zh-CN" sz="1600" dirty="0"/>
              <a:t>CTC Loss</a:t>
            </a:r>
            <a:r>
              <a:rPr lang="zh-CN" altLang="en-US" sz="1600" dirty="0"/>
              <a:t>函数及其导数</a:t>
            </a:r>
            <a:r>
              <a:rPr lang="en-US" altLang="zh-CN" sz="1600" dirty="0"/>
              <a:t>,</a:t>
            </a:r>
            <a:r>
              <a:rPr lang="zh-CN" altLang="en-US" sz="1600" dirty="0"/>
              <a:t>从而解决了</a:t>
            </a:r>
            <a:r>
              <a:rPr lang="en-US" altLang="zh-CN" sz="1600" dirty="0"/>
              <a:t>RNN</a:t>
            </a:r>
            <a:r>
              <a:rPr lang="zh-CN" altLang="en-US" sz="1600" dirty="0"/>
              <a:t>端到端训练的问题。</a:t>
            </a:r>
          </a:p>
          <a:p>
            <a:pPr marL="285750" indent="-285750">
              <a:buFont typeface="Wingdings" panose="05000000000000000000" pitchFamily="2" charset="2"/>
              <a:buChar char="Ø"/>
            </a:pPr>
            <a:r>
              <a:rPr lang="zh-CN" altLang="en-US" sz="1600" dirty="0"/>
              <a:t>最后</a:t>
            </a:r>
            <a:r>
              <a:rPr lang="en-US" altLang="zh-CN" sz="1600" dirty="0"/>
              <a:t>,</a:t>
            </a:r>
            <a:r>
              <a:rPr lang="zh-CN" altLang="en-US" sz="1600" dirty="0"/>
              <a:t>结合</a:t>
            </a:r>
            <a:r>
              <a:rPr lang="en-US" altLang="zh-CN" sz="1600" dirty="0"/>
              <a:t>CTC Decoding</a:t>
            </a:r>
            <a:r>
              <a:rPr lang="zh-CN" altLang="en-US" sz="1600" dirty="0"/>
              <a:t>算法</a:t>
            </a:r>
            <a:r>
              <a:rPr lang="en-US" altLang="zh-CN" sz="1600" dirty="0"/>
              <a:t>RNN</a:t>
            </a:r>
            <a:r>
              <a:rPr lang="zh-CN" altLang="en-US" sz="1600" dirty="0"/>
              <a:t>可以有效地对序列数据进行端到端的预测。</a:t>
            </a:r>
          </a:p>
        </p:txBody>
      </p:sp>
      <p:sp>
        <p:nvSpPr>
          <p:cNvPr id="11" name="文本框 10">
            <a:extLst>
              <a:ext uri="{FF2B5EF4-FFF2-40B4-BE49-F238E27FC236}">
                <a16:creationId xmlns:a16="http://schemas.microsoft.com/office/drawing/2014/main" id="{4F68DE85-CFA5-4687-9D80-7FAB29D71163}"/>
              </a:ext>
            </a:extLst>
          </p:cNvPr>
          <p:cNvSpPr txBox="1"/>
          <p:nvPr/>
        </p:nvSpPr>
        <p:spPr>
          <a:xfrm>
            <a:off x="665825" y="1207363"/>
            <a:ext cx="735266" cy="523220"/>
          </a:xfrm>
          <a:prstGeom prst="rect">
            <a:avLst/>
          </a:prstGeom>
          <a:noFill/>
        </p:spPr>
        <p:txBody>
          <a:bodyPr wrap="none" rtlCol="0">
            <a:spAutoFit/>
          </a:bodyPr>
          <a:lstStyle/>
          <a:p>
            <a:r>
              <a:rPr lang="en-US" altLang="zh-CN" sz="2800" dirty="0"/>
              <a:t>CTC</a:t>
            </a:r>
            <a:endParaRPr lang="zh-CN" altLang="en-US" sz="2800" dirty="0"/>
          </a:p>
        </p:txBody>
      </p:sp>
    </p:spTree>
    <p:extLst>
      <p:ext uri="{BB962C8B-B14F-4D97-AF65-F5344CB8AC3E}">
        <p14:creationId xmlns:p14="http://schemas.microsoft.com/office/powerpoint/2010/main" val="2948679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9C22541E-DB82-4945-BF59-43C0201EDC6B}"/>
              </a:ext>
            </a:extLst>
          </p:cNvPr>
          <p:cNvSpPr>
            <a:spLocks noGrp="1"/>
          </p:cNvSpPr>
          <p:nvPr>
            <p:ph type="title"/>
          </p:nvPr>
        </p:nvSpPr>
        <p:spPr/>
        <p:txBody>
          <a:bodyPr/>
          <a:lstStyle/>
          <a:p>
            <a:r>
              <a:rPr lang="zh-CN" altLang="en-US" dirty="0"/>
              <a:t>实验过程</a:t>
            </a:r>
          </a:p>
        </p:txBody>
      </p:sp>
      <p:sp>
        <p:nvSpPr>
          <p:cNvPr id="2" name="矩形 1">
            <a:extLst>
              <a:ext uri="{FF2B5EF4-FFF2-40B4-BE49-F238E27FC236}">
                <a16:creationId xmlns:a16="http://schemas.microsoft.com/office/drawing/2014/main" id="{EC3DE3C6-3771-492D-8C81-1A2D2A1A0A17}"/>
              </a:ext>
            </a:extLst>
          </p:cNvPr>
          <p:cNvSpPr/>
          <p:nvPr/>
        </p:nvSpPr>
        <p:spPr>
          <a:xfrm>
            <a:off x="479425" y="1030134"/>
            <a:ext cx="6205157" cy="3754874"/>
          </a:xfrm>
          <a:prstGeom prst="rect">
            <a:avLst/>
          </a:prstGeom>
        </p:spPr>
        <p:txBody>
          <a:bodyPr wrap="square">
            <a:spAutoFit/>
          </a:bodyPr>
          <a:lstStyle/>
          <a:p>
            <a:r>
              <a:rPr lang="zh-CN" altLang="en-US" sz="2000" b="1" dirty="0"/>
              <a:t>训练阶段</a:t>
            </a:r>
            <a:endParaRPr lang="en-US" altLang="zh-CN" sz="2000" b="1" dirty="0"/>
          </a:p>
          <a:p>
            <a:endParaRPr lang="en-US" altLang="zh-CN" sz="2000" b="1" dirty="0"/>
          </a:p>
          <a:p>
            <a:r>
              <a:rPr lang="en-US" altLang="zh-CN" dirty="0"/>
              <a:t>1. </a:t>
            </a:r>
            <a:r>
              <a:rPr lang="zh-CN" altLang="en-US" dirty="0"/>
              <a:t>进行基于</a:t>
            </a:r>
            <a:r>
              <a:rPr lang="en-US" altLang="zh-CN" dirty="0"/>
              <a:t>CTPN</a:t>
            </a:r>
            <a:r>
              <a:rPr lang="zh-CN" altLang="en-US" dirty="0"/>
              <a:t>的文本检测训练</a:t>
            </a:r>
          </a:p>
          <a:p>
            <a:pPr marL="285750" indent="-285750">
              <a:buFont typeface="Wingdings" panose="05000000000000000000" pitchFamily="2" charset="2"/>
              <a:buChar char="Ø"/>
            </a:pPr>
            <a:r>
              <a:rPr lang="zh-CN" altLang="en-US" dirty="0"/>
              <a:t>    通过</a:t>
            </a:r>
            <a:r>
              <a:rPr lang="en-US" altLang="zh-CN" dirty="0"/>
              <a:t>VGG16</a:t>
            </a:r>
            <a:r>
              <a:rPr lang="zh-CN" altLang="en-US" dirty="0"/>
              <a:t>提取特征</a:t>
            </a:r>
          </a:p>
          <a:p>
            <a:pPr marL="285750" indent="-285750">
              <a:buFont typeface="Wingdings" panose="05000000000000000000" pitchFamily="2" charset="2"/>
              <a:buChar char="Ø"/>
            </a:pPr>
            <a:r>
              <a:rPr lang="zh-CN" altLang="en-US" dirty="0"/>
              <a:t>    通过</a:t>
            </a:r>
            <a:r>
              <a:rPr lang="en-US" altLang="zh-CN" dirty="0"/>
              <a:t>CNN</a:t>
            </a:r>
            <a:r>
              <a:rPr lang="zh-CN" altLang="en-US" dirty="0"/>
              <a:t>学习空间特征</a:t>
            </a:r>
            <a:r>
              <a:rPr lang="en-US" altLang="zh-CN" dirty="0"/>
              <a:t>,Bi-LSTM</a:t>
            </a:r>
            <a:r>
              <a:rPr lang="zh-CN" altLang="en-US" dirty="0"/>
              <a:t>学习序列特征</a:t>
            </a:r>
          </a:p>
          <a:p>
            <a:pPr marL="285750" indent="-285750">
              <a:buFont typeface="Wingdings" panose="05000000000000000000" pitchFamily="2" charset="2"/>
              <a:buChar char="Ø"/>
            </a:pPr>
            <a:r>
              <a:rPr lang="zh-CN" altLang="en-US" dirty="0"/>
              <a:t>    经过</a:t>
            </a:r>
            <a:r>
              <a:rPr lang="en-US" altLang="zh-CN" dirty="0"/>
              <a:t>RPN</a:t>
            </a:r>
            <a:r>
              <a:rPr lang="zh-CN" altLang="en-US" dirty="0"/>
              <a:t>网络获得文本候选区域</a:t>
            </a:r>
          </a:p>
          <a:p>
            <a:pPr marL="285750" indent="-285750">
              <a:buFont typeface="Wingdings" panose="05000000000000000000" pitchFamily="2" charset="2"/>
              <a:buChar char="Ø"/>
            </a:pPr>
            <a:r>
              <a:rPr lang="zh-CN" altLang="en-US" dirty="0"/>
              <a:t>    通过文本线构造方法将候选区连接成文本检测框</a:t>
            </a:r>
          </a:p>
          <a:p>
            <a:pPr marL="285750" indent="-285750">
              <a:buFont typeface="Wingdings" panose="05000000000000000000" pitchFamily="2" charset="2"/>
              <a:buChar char="Ø"/>
            </a:pPr>
            <a:endParaRPr lang="zh-CN" altLang="en-US" dirty="0"/>
          </a:p>
          <a:p>
            <a:r>
              <a:rPr lang="en-US" altLang="zh-CN" dirty="0"/>
              <a:t>2. </a:t>
            </a:r>
            <a:r>
              <a:rPr lang="zh-CN" altLang="en-US" dirty="0"/>
              <a:t>进行基于</a:t>
            </a:r>
            <a:r>
              <a:rPr lang="en-US" altLang="zh-CN" dirty="0"/>
              <a:t>CRNN+CTC</a:t>
            </a:r>
            <a:r>
              <a:rPr lang="zh-CN" altLang="en-US" dirty="0"/>
              <a:t>的文本识别训练</a:t>
            </a:r>
          </a:p>
          <a:p>
            <a:pPr marL="285750"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r>
              <a:rPr lang="zh-CN" altLang="en-US" dirty="0"/>
              <a:t>    首先</a:t>
            </a:r>
            <a:r>
              <a:rPr lang="en-US" altLang="zh-CN" dirty="0"/>
              <a:t>CNN</a:t>
            </a:r>
            <a:r>
              <a:rPr lang="zh-CN" altLang="en-US" dirty="0"/>
              <a:t>提取图像卷积特征</a:t>
            </a:r>
          </a:p>
          <a:p>
            <a:pPr marL="285750" indent="-285750">
              <a:buFont typeface="Wingdings" panose="05000000000000000000" pitchFamily="2" charset="2"/>
              <a:buChar char="Ø"/>
            </a:pPr>
            <a:r>
              <a:rPr lang="zh-CN" altLang="en-US" dirty="0"/>
              <a:t>    然后</a:t>
            </a:r>
            <a:r>
              <a:rPr lang="en-US" altLang="zh-CN" dirty="0"/>
              <a:t>LSTM</a:t>
            </a:r>
            <a:r>
              <a:rPr lang="zh-CN" altLang="en-US" dirty="0"/>
              <a:t>进一步提取图像卷积特征中的序列特征</a:t>
            </a:r>
          </a:p>
          <a:p>
            <a:pPr marL="285750" indent="-285750">
              <a:buFont typeface="Wingdings" panose="05000000000000000000" pitchFamily="2" charset="2"/>
              <a:buChar char="Ø"/>
            </a:pPr>
            <a:r>
              <a:rPr lang="zh-CN" altLang="en-US" dirty="0"/>
              <a:t>    最后引入</a:t>
            </a:r>
            <a:r>
              <a:rPr lang="en-US" altLang="zh-CN" dirty="0"/>
              <a:t>CTC</a:t>
            </a:r>
            <a:r>
              <a:rPr lang="zh-CN" altLang="en-US" dirty="0"/>
              <a:t>解决训练时字符无法对齐的问题</a:t>
            </a:r>
          </a:p>
        </p:txBody>
      </p:sp>
      <p:sp>
        <p:nvSpPr>
          <p:cNvPr id="4" name="矩形 3">
            <a:extLst>
              <a:ext uri="{FF2B5EF4-FFF2-40B4-BE49-F238E27FC236}">
                <a16:creationId xmlns:a16="http://schemas.microsoft.com/office/drawing/2014/main" id="{7AF10EEB-303A-4F4E-AB34-18541940DC25}"/>
              </a:ext>
            </a:extLst>
          </p:cNvPr>
          <p:cNvSpPr/>
          <p:nvPr/>
        </p:nvSpPr>
        <p:spPr>
          <a:xfrm>
            <a:off x="479425" y="4865817"/>
            <a:ext cx="5574842" cy="1508105"/>
          </a:xfrm>
          <a:prstGeom prst="rect">
            <a:avLst/>
          </a:prstGeom>
        </p:spPr>
        <p:txBody>
          <a:bodyPr wrap="square">
            <a:spAutoFit/>
          </a:bodyPr>
          <a:lstStyle/>
          <a:p>
            <a:r>
              <a:rPr lang="zh-CN" altLang="en-US" sz="2000" b="1" dirty="0"/>
              <a:t>测试阶段</a:t>
            </a:r>
          </a:p>
          <a:p>
            <a:endParaRPr lang="zh-CN" altLang="en-US" dirty="0"/>
          </a:p>
          <a:p>
            <a:pPr marL="285750" indent="-285750">
              <a:buFont typeface="Wingdings" panose="05000000000000000000" pitchFamily="2" charset="2"/>
              <a:buChar char="Ø"/>
            </a:pPr>
            <a:r>
              <a:rPr lang="zh-CN" altLang="en-US" dirty="0"/>
              <a:t>给定图片</a:t>
            </a:r>
            <a:r>
              <a:rPr lang="en-US" altLang="zh-CN" dirty="0"/>
              <a:t>,</a:t>
            </a:r>
            <a:r>
              <a:rPr lang="zh-CN" altLang="en-US" dirty="0"/>
              <a:t>进行文本检测得到文本检测框</a:t>
            </a:r>
          </a:p>
          <a:p>
            <a:pPr marL="285750" indent="-285750">
              <a:buFont typeface="Wingdings" panose="05000000000000000000" pitchFamily="2" charset="2"/>
              <a:buChar char="Ø"/>
            </a:pPr>
            <a:r>
              <a:rPr lang="zh-CN" altLang="en-US" dirty="0"/>
              <a:t>将检测框输入到文本识别模块得到预测结果。</a:t>
            </a:r>
          </a:p>
          <a:p>
            <a:pPr marL="285750" indent="-285750">
              <a:buFont typeface="Wingdings" panose="05000000000000000000" pitchFamily="2" charset="2"/>
              <a:buChar char="Ø"/>
            </a:pPr>
            <a:r>
              <a:rPr lang="zh-CN" altLang="en-US" dirty="0"/>
              <a:t>对文本行按原图中位置顺序重新组织排列。</a:t>
            </a:r>
          </a:p>
        </p:txBody>
      </p:sp>
    </p:spTree>
    <p:extLst>
      <p:ext uri="{BB962C8B-B14F-4D97-AF65-F5344CB8AC3E}">
        <p14:creationId xmlns:p14="http://schemas.microsoft.com/office/powerpoint/2010/main" val="21024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9C22541E-DB82-4945-BF59-43C0201EDC6B}"/>
              </a:ext>
            </a:extLst>
          </p:cNvPr>
          <p:cNvSpPr>
            <a:spLocks noGrp="1"/>
          </p:cNvSpPr>
          <p:nvPr>
            <p:ph type="title"/>
          </p:nvPr>
        </p:nvSpPr>
        <p:spPr/>
        <p:txBody>
          <a:bodyPr/>
          <a:lstStyle/>
          <a:p>
            <a:r>
              <a:rPr lang="zh-CN" altLang="en-US" dirty="0"/>
              <a:t>实验过程</a:t>
            </a:r>
          </a:p>
        </p:txBody>
      </p:sp>
      <p:sp>
        <p:nvSpPr>
          <p:cNvPr id="2" name="文本框 1">
            <a:extLst>
              <a:ext uri="{FF2B5EF4-FFF2-40B4-BE49-F238E27FC236}">
                <a16:creationId xmlns:a16="http://schemas.microsoft.com/office/drawing/2014/main" id="{9D60527D-F375-4428-824C-6E30031E60A8}"/>
              </a:ext>
            </a:extLst>
          </p:cNvPr>
          <p:cNvSpPr txBox="1"/>
          <p:nvPr/>
        </p:nvSpPr>
        <p:spPr>
          <a:xfrm>
            <a:off x="217838" y="1034111"/>
            <a:ext cx="8136050" cy="1508105"/>
          </a:xfrm>
          <a:prstGeom prst="rect">
            <a:avLst/>
          </a:prstGeom>
          <a:noFill/>
        </p:spPr>
        <p:txBody>
          <a:bodyPr wrap="square" rtlCol="0">
            <a:spAutoFit/>
          </a:bodyPr>
          <a:lstStyle/>
          <a:p>
            <a:r>
              <a:rPr lang="zh-CN" altLang="en-US" sz="2000" b="1" dirty="0"/>
              <a:t>改进工作</a:t>
            </a:r>
            <a:endParaRPr lang="en-US" altLang="zh-CN" sz="2000" b="1" dirty="0"/>
          </a:p>
          <a:p>
            <a:pPr marL="285750" indent="-285750">
              <a:buFont typeface="Wingdings" panose="05000000000000000000" pitchFamily="2" charset="2"/>
              <a:buChar char="Ø"/>
            </a:pPr>
            <a:r>
              <a:rPr lang="zh-CN" altLang="en-US" dirty="0"/>
              <a:t>在</a:t>
            </a:r>
            <a:r>
              <a:rPr lang="en-US" altLang="zh-CN" dirty="0"/>
              <a:t>CRNN</a:t>
            </a:r>
            <a:r>
              <a:rPr lang="zh-CN" altLang="en-US" dirty="0"/>
              <a:t>中构造</a:t>
            </a:r>
            <a:r>
              <a:rPr lang="en-US" altLang="zh-CN" dirty="0"/>
              <a:t>dataset</a:t>
            </a:r>
            <a:r>
              <a:rPr lang="zh-CN" altLang="en-US" dirty="0"/>
              <a:t>对象时</a:t>
            </a:r>
            <a:r>
              <a:rPr lang="en-US" altLang="zh-CN" dirty="0"/>
              <a:t>,</a:t>
            </a:r>
            <a:r>
              <a:rPr lang="zh-CN" altLang="en-US" dirty="0"/>
              <a:t>将</a:t>
            </a:r>
            <a:r>
              <a:rPr lang="en-US" altLang="zh-CN" dirty="0"/>
              <a:t>label</a:t>
            </a:r>
            <a:r>
              <a:rPr lang="zh-CN" altLang="en-US" dirty="0"/>
              <a:t>文本按长度重新排序</a:t>
            </a:r>
            <a:r>
              <a:rPr lang="en-US" altLang="zh-CN" dirty="0"/>
              <a:t>,</a:t>
            </a:r>
            <a:r>
              <a:rPr lang="zh-CN" altLang="en-US" dirty="0"/>
              <a:t>保证同一</a:t>
            </a:r>
            <a:r>
              <a:rPr lang="en-US" altLang="zh-CN" dirty="0"/>
              <a:t>batch</a:t>
            </a:r>
            <a:r>
              <a:rPr lang="zh-CN" altLang="en-US" dirty="0"/>
              <a:t>相对等长。</a:t>
            </a:r>
            <a:endParaRPr lang="en-US" altLang="zh-CN" dirty="0"/>
          </a:p>
          <a:p>
            <a:pPr marL="285750" indent="-285750">
              <a:buFont typeface="Wingdings" panose="05000000000000000000" pitchFamily="2" charset="2"/>
              <a:buChar char="Ø"/>
            </a:pPr>
            <a:r>
              <a:rPr lang="zh-CN" altLang="en-US" dirty="0"/>
              <a:t>针对微斜情况进行处理</a:t>
            </a:r>
            <a:r>
              <a:rPr lang="en-US" altLang="zh-CN" dirty="0"/>
              <a:t>,</a:t>
            </a:r>
            <a:r>
              <a:rPr lang="zh-CN" altLang="en-US" dirty="0"/>
              <a:t>将检测的倾斜字框旋转分割传入识别模块。</a:t>
            </a:r>
            <a:endParaRPr lang="en-US" altLang="zh-CN" dirty="0"/>
          </a:p>
          <a:p>
            <a:pPr marL="285750" indent="-285750">
              <a:buFont typeface="Wingdings" panose="05000000000000000000" pitchFamily="2" charset="2"/>
              <a:buChar char="Ø"/>
            </a:pPr>
            <a:r>
              <a:rPr lang="zh-CN" altLang="en-US" dirty="0"/>
              <a:t>尝试换用</a:t>
            </a:r>
            <a:r>
              <a:rPr lang="en-US" altLang="zh-CN" dirty="0"/>
              <a:t>VGG19</a:t>
            </a:r>
            <a:r>
              <a:rPr lang="zh-CN" altLang="en-US" dirty="0"/>
              <a:t>和</a:t>
            </a:r>
            <a:r>
              <a:rPr lang="en-US" altLang="zh-CN" dirty="0"/>
              <a:t>Resnet</a:t>
            </a:r>
            <a:r>
              <a:rPr lang="zh-CN" altLang="en-US" dirty="0"/>
              <a:t>作为基础网络进行训练</a:t>
            </a:r>
            <a:r>
              <a:rPr lang="en-US" altLang="zh-CN" dirty="0"/>
              <a:t>,</a:t>
            </a:r>
            <a:r>
              <a:rPr lang="zh-CN" altLang="en-US" dirty="0"/>
              <a:t>但提升作用不明显</a:t>
            </a:r>
            <a:r>
              <a:rPr lang="en-US" altLang="zh-CN" dirty="0"/>
              <a:t>,</a:t>
            </a:r>
            <a:r>
              <a:rPr lang="zh-CN" altLang="en-US" dirty="0"/>
              <a:t>放弃</a:t>
            </a:r>
            <a:endParaRPr lang="en-US" altLang="zh-CN" dirty="0"/>
          </a:p>
        </p:txBody>
      </p:sp>
      <p:sp>
        <p:nvSpPr>
          <p:cNvPr id="3" name="文本框 2">
            <a:extLst>
              <a:ext uri="{FF2B5EF4-FFF2-40B4-BE49-F238E27FC236}">
                <a16:creationId xmlns:a16="http://schemas.microsoft.com/office/drawing/2014/main" id="{80DD3D55-26B3-4EE1-B7D3-928DBE97B73D}"/>
              </a:ext>
            </a:extLst>
          </p:cNvPr>
          <p:cNvSpPr txBox="1"/>
          <p:nvPr/>
        </p:nvSpPr>
        <p:spPr>
          <a:xfrm>
            <a:off x="338885" y="2768961"/>
            <a:ext cx="1733167" cy="400110"/>
          </a:xfrm>
          <a:prstGeom prst="rect">
            <a:avLst/>
          </a:prstGeom>
          <a:noFill/>
        </p:spPr>
        <p:txBody>
          <a:bodyPr wrap="none" rtlCol="0">
            <a:spAutoFit/>
          </a:bodyPr>
          <a:lstStyle/>
          <a:p>
            <a:r>
              <a:rPr lang="zh-CN" altLang="en-US" sz="2000" b="1" dirty="0"/>
              <a:t>部分训练日志</a:t>
            </a:r>
            <a:endParaRPr lang="en-US" altLang="zh-CN" sz="2000" b="1" dirty="0"/>
          </a:p>
        </p:txBody>
      </p:sp>
      <p:pic>
        <p:nvPicPr>
          <p:cNvPr id="9" name="图片 8">
            <a:extLst>
              <a:ext uri="{FF2B5EF4-FFF2-40B4-BE49-F238E27FC236}">
                <a16:creationId xmlns:a16="http://schemas.microsoft.com/office/drawing/2014/main" id="{FA475677-404B-4C27-B323-CE3C1DF1F2CE}"/>
              </a:ext>
            </a:extLst>
          </p:cNvPr>
          <p:cNvPicPr>
            <a:picLocks noChangeAspect="1"/>
          </p:cNvPicPr>
          <p:nvPr/>
        </p:nvPicPr>
        <p:blipFill rotWithShape="1">
          <a:blip r:embed="rId3">
            <a:extLst>
              <a:ext uri="{28A0092B-C50C-407E-A947-70E740481C1C}">
                <a14:useLocalDpi xmlns:a14="http://schemas.microsoft.com/office/drawing/2010/main" val="0"/>
              </a:ext>
            </a:extLst>
          </a:blip>
          <a:srcRect l="3414" t="5529" r="74660" b="11053"/>
          <a:stretch/>
        </p:blipFill>
        <p:spPr>
          <a:xfrm>
            <a:off x="4824879" y="3049619"/>
            <a:ext cx="1889345" cy="3252318"/>
          </a:xfrm>
          <a:prstGeom prst="rect">
            <a:avLst/>
          </a:prstGeom>
        </p:spPr>
      </p:pic>
      <p:pic>
        <p:nvPicPr>
          <p:cNvPr id="12" name="图片 11">
            <a:extLst>
              <a:ext uri="{FF2B5EF4-FFF2-40B4-BE49-F238E27FC236}">
                <a16:creationId xmlns:a16="http://schemas.microsoft.com/office/drawing/2014/main" id="{7E894E7B-3D1E-4BBD-BE03-2CDE0BF88A49}"/>
              </a:ext>
            </a:extLst>
          </p:cNvPr>
          <p:cNvPicPr>
            <a:picLocks noChangeAspect="1"/>
          </p:cNvPicPr>
          <p:nvPr/>
        </p:nvPicPr>
        <p:blipFill rotWithShape="1">
          <a:blip r:embed="rId4">
            <a:extLst>
              <a:ext uri="{28A0092B-C50C-407E-A947-70E740481C1C}">
                <a14:useLocalDpi xmlns:a14="http://schemas.microsoft.com/office/drawing/2010/main" val="0"/>
              </a:ext>
            </a:extLst>
          </a:blip>
          <a:srcRect l="3123" t="5527" r="74951" b="11056"/>
          <a:stretch/>
        </p:blipFill>
        <p:spPr>
          <a:xfrm>
            <a:off x="6800877" y="3049620"/>
            <a:ext cx="1889345" cy="3252317"/>
          </a:xfrm>
          <a:prstGeom prst="rect">
            <a:avLst/>
          </a:prstGeom>
        </p:spPr>
      </p:pic>
      <p:pic>
        <p:nvPicPr>
          <p:cNvPr id="13" name="图片 12">
            <a:extLst>
              <a:ext uri="{FF2B5EF4-FFF2-40B4-BE49-F238E27FC236}">
                <a16:creationId xmlns:a16="http://schemas.microsoft.com/office/drawing/2014/main" id="{F4A72AF7-AD8E-4C51-B9E8-441FD4435DF7}"/>
              </a:ext>
            </a:extLst>
          </p:cNvPr>
          <p:cNvPicPr>
            <a:picLocks noChangeAspect="1"/>
          </p:cNvPicPr>
          <p:nvPr/>
        </p:nvPicPr>
        <p:blipFill>
          <a:blip r:embed="rId5"/>
          <a:stretch>
            <a:fillRect/>
          </a:stretch>
        </p:blipFill>
        <p:spPr>
          <a:xfrm>
            <a:off x="824533" y="3967163"/>
            <a:ext cx="2352995" cy="1856726"/>
          </a:xfrm>
          <a:prstGeom prst="rect">
            <a:avLst/>
          </a:prstGeom>
        </p:spPr>
      </p:pic>
      <p:sp>
        <p:nvSpPr>
          <p:cNvPr id="14" name="文本框 13">
            <a:extLst>
              <a:ext uri="{FF2B5EF4-FFF2-40B4-BE49-F238E27FC236}">
                <a16:creationId xmlns:a16="http://schemas.microsoft.com/office/drawing/2014/main" id="{D81D6241-A4BB-4C0B-9BD8-8E5BF6BBA34C}"/>
              </a:ext>
            </a:extLst>
          </p:cNvPr>
          <p:cNvSpPr txBox="1"/>
          <p:nvPr/>
        </p:nvSpPr>
        <p:spPr>
          <a:xfrm>
            <a:off x="453778" y="3375138"/>
            <a:ext cx="578300" cy="307777"/>
          </a:xfrm>
          <a:prstGeom prst="rect">
            <a:avLst/>
          </a:prstGeom>
          <a:noFill/>
        </p:spPr>
        <p:txBody>
          <a:bodyPr wrap="none" rtlCol="0">
            <a:spAutoFit/>
          </a:bodyPr>
          <a:lstStyle/>
          <a:p>
            <a:r>
              <a:rPr lang="en-US" altLang="zh-CN" sz="1400" dirty="0"/>
              <a:t>CTPN</a:t>
            </a:r>
            <a:endParaRPr lang="zh-CN" altLang="en-US" sz="1400" dirty="0"/>
          </a:p>
        </p:txBody>
      </p:sp>
      <p:sp>
        <p:nvSpPr>
          <p:cNvPr id="15" name="文本框 14">
            <a:extLst>
              <a:ext uri="{FF2B5EF4-FFF2-40B4-BE49-F238E27FC236}">
                <a16:creationId xmlns:a16="http://schemas.microsoft.com/office/drawing/2014/main" id="{EC0E646A-3647-492D-935A-865768F0C25F}"/>
              </a:ext>
            </a:extLst>
          </p:cNvPr>
          <p:cNvSpPr txBox="1"/>
          <p:nvPr/>
        </p:nvSpPr>
        <p:spPr>
          <a:xfrm>
            <a:off x="3887340" y="2895731"/>
            <a:ext cx="609462" cy="307777"/>
          </a:xfrm>
          <a:prstGeom prst="rect">
            <a:avLst/>
          </a:prstGeom>
          <a:noFill/>
        </p:spPr>
        <p:txBody>
          <a:bodyPr wrap="none" rtlCol="0">
            <a:spAutoFit/>
          </a:bodyPr>
          <a:lstStyle/>
          <a:p>
            <a:r>
              <a:rPr lang="en-US" altLang="zh-CN" sz="1400" dirty="0"/>
              <a:t>CRNN</a:t>
            </a:r>
            <a:endParaRPr lang="zh-CN" altLang="en-US" sz="1400" dirty="0"/>
          </a:p>
        </p:txBody>
      </p:sp>
    </p:spTree>
    <p:extLst>
      <p:ext uri="{BB962C8B-B14F-4D97-AF65-F5344CB8AC3E}">
        <p14:creationId xmlns:p14="http://schemas.microsoft.com/office/powerpoint/2010/main" val="201630552"/>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1220</Words>
  <Application>Microsoft Office PowerPoint</Application>
  <PresentationFormat>全屏显示(4:3)</PresentationFormat>
  <Paragraphs>97</Paragraphs>
  <Slides>12</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Helvetica Neue</vt:lpstr>
      <vt:lpstr>Lantinghei SC Demibold</vt:lpstr>
      <vt:lpstr>华文新魏</vt:lpstr>
      <vt:lpstr>楷体</vt:lpstr>
      <vt:lpstr>宋体</vt:lpstr>
      <vt:lpstr>微软雅黑</vt:lpstr>
      <vt:lpstr>Arial</vt:lpstr>
      <vt:lpstr>Calibri</vt:lpstr>
      <vt:lpstr>Impact</vt:lpstr>
      <vt:lpstr>Wingdings</vt:lpstr>
      <vt:lpstr>自定义设计方案</vt:lpstr>
      <vt:lpstr>基于CTPN和CRNN模型 的中文检测和识别项目</vt:lpstr>
      <vt:lpstr>PowerPoint 演示文稿</vt:lpstr>
      <vt:lpstr>项目简介</vt:lpstr>
      <vt:lpstr>检测模块</vt:lpstr>
      <vt:lpstr>检测模块</vt:lpstr>
      <vt:lpstr>识别模块</vt:lpstr>
      <vt:lpstr>识别模块</vt:lpstr>
      <vt:lpstr>实验过程</vt:lpstr>
      <vt:lpstr>实验过程</vt:lpstr>
      <vt:lpstr>实验过程</vt:lpstr>
      <vt:lpstr>总结展望</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基于CTPN和CRNN模型的中文检测和识别</dc:title>
  <dc:creator>hsupengbo@163.com</dc:creator>
  <cp:keywords>大作业</cp:keywords>
  <cp:lastModifiedBy>徐鹏博</cp:lastModifiedBy>
  <cp:revision>314</cp:revision>
  <dcterms:created xsi:type="dcterms:W3CDTF">2015-05-05T08:02:00Z</dcterms:created>
  <dcterms:modified xsi:type="dcterms:W3CDTF">2021-06-26T10:35:38Z</dcterms:modified>
  <cp:category>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