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309" r:id="rId4"/>
    <p:sldId id="310" r:id="rId5"/>
    <p:sldId id="272" r:id="rId6"/>
    <p:sldId id="311" r:id="rId7"/>
    <p:sldId id="312" r:id="rId8"/>
    <p:sldId id="314" r:id="rId9"/>
    <p:sldId id="325" r:id="rId10"/>
    <p:sldId id="315" r:id="rId11"/>
    <p:sldId id="324" r:id="rId12"/>
    <p:sldId id="326" r:id="rId13"/>
    <p:sldId id="313" r:id="rId14"/>
    <p:sldId id="321" r:id="rId15"/>
    <p:sldId id="317" r:id="rId16"/>
    <p:sldId id="319" r:id="rId17"/>
    <p:sldId id="322" r:id="rId18"/>
    <p:sldId id="323" r:id="rId19"/>
    <p:sldId id="318" r:id="rId20"/>
    <p:sldId id="316" r:id="rId21"/>
    <p:sldId id="327" r:id="rId22"/>
    <p:sldId id="328" r:id="rId23"/>
    <p:sldId id="278" r:id="rId24"/>
  </p:sldIdLst>
  <p:sldSz cx="9144000" cy="5143500" type="screen16x9"/>
  <p:notesSz cx="6858000" cy="9144000"/>
  <p:embeddedFontLst>
    <p:embeddedFont>
      <p:font typeface="Lato" panose="02020500000000000000" charset="0"/>
      <p:regular r:id="rId26"/>
      <p:bold r:id="rId27"/>
      <p:italic r:id="rId28"/>
      <p:boldItalic r:id="rId29"/>
    </p:embeddedFont>
    <p:embeddedFont>
      <p:font typeface="Microsoft Sans Serif" panose="020B0604020202020204" pitchFamily="34" charset="0"/>
      <p:regular r:id="rId30"/>
    </p:embeddedFont>
    <p:embeddedFont>
      <p:font typeface="Raleway" panose="02020500000000000000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5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test_dataset/test.wa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test_dataset/test1.wa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41224" y="2816724"/>
            <a:ext cx="8340375" cy="213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solidFill>
                  <a:schemeClr val="accent2">
                    <a:lumMod val="75000"/>
                  </a:schemeClr>
                </a:solidFill>
              </a:rPr>
              <a:t>Pitch Detection with Machine Learning</a:t>
            </a:r>
            <a:endParaRPr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4124B6-07E4-47DF-8CD5-A931EC4B00DC}"/>
              </a:ext>
            </a:extLst>
          </p:cNvPr>
          <p:cNvSpPr txBox="1"/>
          <p:nvPr/>
        </p:nvSpPr>
        <p:spPr>
          <a:xfrm>
            <a:off x="5702400" y="2142000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Raleway"/>
                <a:sym typeface="Raleway"/>
              </a:rPr>
              <a:t>Young-Shiuan Hsu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ED7B4-2237-4F0C-9B4B-CFE67DFD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00" y="167588"/>
            <a:ext cx="6462600" cy="857400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2D CNN Model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15E4A8-C779-4161-A7B6-9D48CC481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218723-385C-4C2C-B21D-D070C312E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7" t="21581" b="26645"/>
          <a:stretch/>
        </p:blipFill>
        <p:spPr>
          <a:xfrm>
            <a:off x="658800" y="1148284"/>
            <a:ext cx="7983446" cy="25668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6FD0CFE-CCEE-4A66-9BD3-1AE396289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3" t="17048" r="13850" b="12864"/>
          <a:stretch/>
        </p:blipFill>
        <p:spPr>
          <a:xfrm>
            <a:off x="334800" y="3208495"/>
            <a:ext cx="3416400" cy="1467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1E03777-D4D6-4DD8-AAD4-5F5CFB239DCE}"/>
              </a:ext>
            </a:extLst>
          </p:cNvPr>
          <p:cNvSpPr/>
          <p:nvPr/>
        </p:nvSpPr>
        <p:spPr>
          <a:xfrm>
            <a:off x="694800" y="3138416"/>
            <a:ext cx="331200" cy="1713600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彎曲 11">
            <a:extLst>
              <a:ext uri="{FF2B5EF4-FFF2-40B4-BE49-F238E27FC236}">
                <a16:creationId xmlns:a16="http://schemas.microsoft.com/office/drawing/2014/main" id="{03143461-7362-4E4D-8F43-3CD33C3C06A0}"/>
              </a:ext>
            </a:extLst>
          </p:cNvPr>
          <p:cNvSpPr/>
          <p:nvPr/>
        </p:nvSpPr>
        <p:spPr>
          <a:xfrm>
            <a:off x="788400" y="2130379"/>
            <a:ext cx="367200" cy="882742"/>
          </a:xfrm>
          <a:prstGeom prst="bentArrow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DE396C-3BB2-4756-BDC0-606284588ABA}"/>
              </a:ext>
            </a:extLst>
          </p:cNvPr>
          <p:cNvSpPr txBox="1"/>
          <p:nvPr/>
        </p:nvSpPr>
        <p:spPr>
          <a:xfrm>
            <a:off x="1062000" y="4716989"/>
            <a:ext cx="274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Window Shift:120 samples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94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5A109-5457-439E-AD77-7A6E758D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383F1-CD4C-476C-A6E7-DDBE0C4CE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5E7F2-1272-43EE-A141-EBA181C1260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F2785F-36B7-458E-834E-4C5F0F49B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E9413E9-AF67-4246-8C20-8AF0873E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" y="666000"/>
            <a:ext cx="4710600" cy="35329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4443A20-1655-4D3C-90DE-8787F529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00" y="666000"/>
            <a:ext cx="4710600" cy="35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B303A-6972-4A4E-BF0F-B6731A6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ABC16C-6E0B-42D5-B79D-52A306C5F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EAABA1-6EF4-4B9F-BFA7-B2303491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20109"/>
              </p:ext>
            </p:extLst>
          </p:nvPr>
        </p:nvGraphicFramePr>
        <p:xfrm>
          <a:off x="1038556" y="1562150"/>
          <a:ext cx="6462600" cy="1818251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154200">
                  <a:extLst>
                    <a:ext uri="{9D8B030D-6E8A-4147-A177-3AD203B41FA5}">
                      <a16:colId xmlns:a16="http://schemas.microsoft.com/office/drawing/2014/main" val="793147452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4102303955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832461696"/>
                    </a:ext>
                  </a:extLst>
                </a:gridCol>
              </a:tblGrid>
              <a:tr h="535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302216"/>
                  </a:ext>
                </a:extLst>
              </a:tr>
              <a:tr h="535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1D CNN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10761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013151"/>
                  </a:ext>
                </a:extLst>
              </a:tr>
              <a:tr h="747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2D CNN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5759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15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2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9250-9BC2-44EB-BA12-E39DB9D6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25" y="252000"/>
            <a:ext cx="6462675" cy="704588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Fully Connected Model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CBC717-E98E-4872-A676-5A71DA30A5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7A22C3-F399-4798-ABB9-35E9FB19F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5" t="13096" r="9681" b="13649"/>
          <a:stretch/>
        </p:blipFill>
        <p:spPr>
          <a:xfrm>
            <a:off x="1764001" y="1252800"/>
            <a:ext cx="5972400" cy="282019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B95D8DB-BD0C-4F28-BA01-A84B13AE0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36" t="12112" r="61101" b="21260"/>
          <a:stretch/>
        </p:blipFill>
        <p:spPr>
          <a:xfrm>
            <a:off x="604799" y="1905097"/>
            <a:ext cx="1299601" cy="15156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AF2CBF1-FCE5-4C75-AA3E-3E086BE3C540}"/>
              </a:ext>
            </a:extLst>
          </p:cNvPr>
          <p:cNvSpPr/>
          <p:nvPr/>
        </p:nvSpPr>
        <p:spPr>
          <a:xfrm>
            <a:off x="1047600" y="2123891"/>
            <a:ext cx="273600" cy="125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6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0DC13-DD47-4A67-B4F4-6F9F8365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13960B-37D3-484F-A091-7F19CEBD7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A7B1E7-5EB2-4FFA-B77C-223FB0B88F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CF3D21-18AF-415F-A79A-34CE5CE94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3B8A1B-7367-430E-84E2-6FFE6CEF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" y="669543"/>
            <a:ext cx="4780800" cy="3585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524A4ED-D149-42A8-ABC5-B9C03733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25" y="712686"/>
            <a:ext cx="4665750" cy="34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7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1A5B5-11CF-4459-8C2E-AA8CA0F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00" y="217650"/>
            <a:ext cx="6462600" cy="654188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 Extraction - MFCC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9D1B65-9FFF-43D3-8076-580C0E26B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F49463-85CA-4016-82B7-056EFF3E4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82" t="22731" r="68025" b="21260"/>
          <a:stretch/>
        </p:blipFill>
        <p:spPr>
          <a:xfrm>
            <a:off x="680400" y="863699"/>
            <a:ext cx="662400" cy="127405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991B2E4-0E82-402D-92F0-A6FAF6714461}"/>
              </a:ext>
            </a:extLst>
          </p:cNvPr>
          <p:cNvCxnSpPr>
            <a:cxnSpLocks/>
          </p:cNvCxnSpPr>
          <p:nvPr/>
        </p:nvCxnSpPr>
        <p:spPr>
          <a:xfrm>
            <a:off x="1454400" y="1565094"/>
            <a:ext cx="63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BC1968-A81B-403A-B7CC-9324B5BCA2E1}"/>
              </a:ext>
            </a:extLst>
          </p:cNvPr>
          <p:cNvSpPr/>
          <p:nvPr/>
        </p:nvSpPr>
        <p:spPr>
          <a:xfrm>
            <a:off x="2210400" y="1146136"/>
            <a:ext cx="1087200" cy="709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STFT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F7C70C7-3ACF-4B24-BCC7-045C8682E768}"/>
              </a:ext>
            </a:extLst>
          </p:cNvPr>
          <p:cNvCxnSpPr>
            <a:cxnSpLocks/>
          </p:cNvCxnSpPr>
          <p:nvPr/>
        </p:nvCxnSpPr>
        <p:spPr>
          <a:xfrm>
            <a:off x="3381600" y="1500726"/>
            <a:ext cx="63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EAB0FF8-0A57-4472-B226-4C8C84ABB832}"/>
              </a:ext>
            </a:extLst>
          </p:cNvPr>
          <p:cNvSpPr/>
          <p:nvPr/>
        </p:nvSpPr>
        <p:spPr>
          <a:xfrm>
            <a:off x="4135025" y="1142165"/>
            <a:ext cx="1087200" cy="709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Power Spectrum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541A5FB-5EC3-4D8B-BDF6-83FA03F4007A}"/>
              </a:ext>
            </a:extLst>
          </p:cNvPr>
          <p:cNvCxnSpPr>
            <a:cxnSpLocks/>
          </p:cNvCxnSpPr>
          <p:nvPr/>
        </p:nvCxnSpPr>
        <p:spPr>
          <a:xfrm>
            <a:off x="5266800" y="1496749"/>
            <a:ext cx="63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AE28419-029A-486A-90DA-A3EB4E761235}"/>
              </a:ext>
            </a:extLst>
          </p:cNvPr>
          <p:cNvSpPr/>
          <p:nvPr/>
        </p:nvSpPr>
        <p:spPr>
          <a:xfrm>
            <a:off x="6006000" y="1107939"/>
            <a:ext cx="1165200" cy="709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MFCC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D54CBF2-1256-4B3F-AA3A-E6834C04F375}"/>
              </a:ext>
            </a:extLst>
          </p:cNvPr>
          <p:cNvCxnSpPr>
            <a:cxnSpLocks/>
          </p:cNvCxnSpPr>
          <p:nvPr/>
        </p:nvCxnSpPr>
        <p:spPr>
          <a:xfrm>
            <a:off x="7171200" y="1496749"/>
            <a:ext cx="5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4BDC058-92D6-4F7F-A3A1-66F01EED7DE8}"/>
              </a:ext>
            </a:extLst>
          </p:cNvPr>
          <p:cNvCxnSpPr>
            <a:stCxn id="14" idx="2"/>
          </p:cNvCxnSpPr>
          <p:nvPr/>
        </p:nvCxnSpPr>
        <p:spPr>
          <a:xfrm>
            <a:off x="6588600" y="1817108"/>
            <a:ext cx="3000" cy="5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1FCC67D-9DD1-4DAC-876C-8C9E4588AD2A}"/>
              </a:ext>
            </a:extLst>
          </p:cNvPr>
          <p:cNvSpPr/>
          <p:nvPr/>
        </p:nvSpPr>
        <p:spPr>
          <a:xfrm>
            <a:off x="6006000" y="2423703"/>
            <a:ext cx="1165200" cy="709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Derivative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E1D2349-D02E-4E53-A392-2B3988E0C7C6}"/>
              </a:ext>
            </a:extLst>
          </p:cNvPr>
          <p:cNvCxnSpPr>
            <a:cxnSpLocks/>
          </p:cNvCxnSpPr>
          <p:nvPr/>
        </p:nvCxnSpPr>
        <p:spPr>
          <a:xfrm>
            <a:off x="7171200" y="2801679"/>
            <a:ext cx="5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34A526E-ABA4-451A-BE88-D49E2BC11742}"/>
              </a:ext>
            </a:extLst>
          </p:cNvPr>
          <p:cNvSpPr txBox="1"/>
          <p:nvPr/>
        </p:nvSpPr>
        <p:spPr>
          <a:xfrm>
            <a:off x="7897375" y="1342860"/>
            <a:ext cx="5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A24B9B0-0F76-4F2A-843B-7C7357DA118F}"/>
              </a:ext>
            </a:extLst>
          </p:cNvPr>
          <p:cNvSpPr txBox="1"/>
          <p:nvPr/>
        </p:nvSpPr>
        <p:spPr>
          <a:xfrm>
            <a:off x="7897375" y="2647790"/>
            <a:ext cx="5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849339F2-90ED-4C4E-825E-047F17EB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25" y="2190006"/>
            <a:ext cx="4765361" cy="25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1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404A5-899F-442D-9358-36F46D01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00" y="342750"/>
            <a:ext cx="6462600" cy="857400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 Model (Data + MFCC)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68B17A-DECB-4AD9-8FC9-E5FB6A3CE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1EA902-C253-4C88-8DB2-91F6EE2E6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1" t="19061" r="26575" b="27040"/>
          <a:stretch/>
        </p:blipFill>
        <p:spPr>
          <a:xfrm>
            <a:off x="1286341" y="1291799"/>
            <a:ext cx="5986800" cy="29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1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AA4265-5B39-49E7-85C3-45AFB7292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3E4509-0C12-40D4-A217-50867153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" y="662399"/>
            <a:ext cx="4584000" cy="343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9C144C0-DE3B-4976-BBDB-9C320B2B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24" y="662399"/>
            <a:ext cx="4532676" cy="3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2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29281-8BB0-4448-AC5D-C9663F14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00" y="518400"/>
            <a:ext cx="6540300" cy="763200"/>
          </a:xfrm>
        </p:spPr>
        <p:txBody>
          <a:bodyPr/>
          <a:lstStyle/>
          <a:p>
            <a:r>
              <a:rPr lang="en-US" altLang="zh-TW" dirty="0"/>
              <a:t>Error value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C1927D-A6DC-43A3-944A-425D8752A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3600CE-653A-47F6-B247-F459E0C21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52136"/>
              </p:ext>
            </p:extLst>
          </p:nvPr>
        </p:nvGraphicFramePr>
        <p:xfrm>
          <a:off x="988156" y="1630550"/>
          <a:ext cx="6462600" cy="1818251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154200">
                  <a:extLst>
                    <a:ext uri="{9D8B030D-6E8A-4147-A177-3AD203B41FA5}">
                      <a16:colId xmlns:a16="http://schemas.microsoft.com/office/drawing/2014/main" val="793147452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4102303955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832461696"/>
                    </a:ext>
                  </a:extLst>
                </a:gridCol>
              </a:tblGrid>
              <a:tr h="535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Female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302216"/>
                  </a:ext>
                </a:extLst>
              </a:tr>
              <a:tr h="535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 Connected 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8042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5167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013151"/>
                  </a:ext>
                </a:extLst>
              </a:tr>
              <a:tr h="747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Feature Model</a:t>
                      </a:r>
                    </a:p>
                    <a:p>
                      <a:pPr algn="ctr"/>
                      <a:r>
                        <a:rPr lang="en-US" altLang="zh-TW" dirty="0"/>
                        <a:t>(Data + MFCC)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4753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15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3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DD893-91D0-4582-AC6D-E3C18795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00" y="158400"/>
            <a:ext cx="6462600" cy="697388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Transfer Learning VGG19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ADEA43-24D5-488E-8905-89BAF0D7A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DCA3B5-8CBC-41FB-AE63-B5424C6EE8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4652DA-7CA1-4BAF-B338-F6A2ED907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6A5E7F-711E-4ECD-9F3D-245E17B7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" y="993880"/>
            <a:ext cx="4472849" cy="33546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BE2E12-F60A-41B6-8398-774143DB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400" y="957373"/>
            <a:ext cx="4570200" cy="34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71600" y="3697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Pitch Extraction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554700" y="1270800"/>
            <a:ext cx="7461900" cy="3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Homomorphic</a:t>
            </a:r>
            <a:r>
              <a:rPr lang="zh-TW" alt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Analysis (</a:t>
            </a:r>
            <a:r>
              <a:rPr lang="en-US" altLang="zh-TW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Cepstrum</a:t>
            </a:r>
            <a:r>
              <a:rPr lang="en-US" altLang="zh-TW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Prediction Coding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Autocorrelation Method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about Machine Learning?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model to use?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73B09F-2228-44D7-BAE6-0B022077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50" y="402247"/>
            <a:ext cx="2705550" cy="10388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8459BC-768F-461D-9F5C-81ECB540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473" y="1564988"/>
            <a:ext cx="3257102" cy="16758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2617A9-939F-4371-83BA-7BC1F3960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962" y="3469274"/>
            <a:ext cx="2608875" cy="13044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6B015-105E-4BE9-A893-FE732EF7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00" y="320400"/>
            <a:ext cx="6462600" cy="704588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Error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61175A-FE8A-4195-A37F-A37C1523B5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DBD7219-AE14-4A61-9C66-172D6EC4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10642"/>
              </p:ext>
            </p:extLst>
          </p:nvPr>
        </p:nvGraphicFramePr>
        <p:xfrm>
          <a:off x="894257" y="1151750"/>
          <a:ext cx="7032945" cy="3121452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147743">
                  <a:extLst>
                    <a:ext uri="{9D8B030D-6E8A-4147-A177-3AD203B41FA5}">
                      <a16:colId xmlns:a16="http://schemas.microsoft.com/office/drawing/2014/main" val="399112374"/>
                    </a:ext>
                  </a:extLst>
                </a:gridCol>
                <a:gridCol w="2540887">
                  <a:extLst>
                    <a:ext uri="{9D8B030D-6E8A-4147-A177-3AD203B41FA5}">
                      <a16:colId xmlns:a16="http://schemas.microsoft.com/office/drawing/2014/main" val="1866958356"/>
                    </a:ext>
                  </a:extLst>
                </a:gridCol>
                <a:gridCol w="2344315">
                  <a:extLst>
                    <a:ext uri="{9D8B030D-6E8A-4147-A177-3AD203B41FA5}">
                      <a16:colId xmlns:a16="http://schemas.microsoft.com/office/drawing/2014/main" val="1293892543"/>
                    </a:ext>
                  </a:extLst>
                </a:gridCol>
              </a:tblGrid>
              <a:tr h="520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Female Audio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Male Audio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294909"/>
                  </a:ext>
                </a:extLst>
              </a:tr>
              <a:tr h="520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 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8042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5167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101139"/>
                  </a:ext>
                </a:extLst>
              </a:tr>
              <a:tr h="520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Feature Model</a:t>
                      </a:r>
                    </a:p>
                    <a:p>
                      <a:pPr algn="ctr"/>
                      <a:r>
                        <a:rPr lang="en-US" altLang="zh-TW" dirty="0"/>
                        <a:t>(Data + MFCC)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7489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4753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976184"/>
                  </a:ext>
                </a:extLst>
              </a:tr>
              <a:tr h="520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1D CNN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5576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10761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67173"/>
                  </a:ext>
                </a:extLst>
              </a:tr>
              <a:tr h="520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2D CNN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5832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5759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801542"/>
                  </a:ext>
                </a:extLst>
              </a:tr>
              <a:tr h="5202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Transfer Learning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10196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14713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49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8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29281-8BB0-4448-AC5D-C9663F14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00" y="212400"/>
            <a:ext cx="6540300" cy="763200"/>
          </a:xfrm>
        </p:spPr>
        <p:txBody>
          <a:bodyPr/>
          <a:lstStyle/>
          <a:p>
            <a:r>
              <a:rPr lang="en-US" altLang="zh-TW" dirty="0"/>
              <a:t>Crepe Package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C1927D-A6DC-43A3-944A-425D8752A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879195-0A7A-4A18-A4FC-689EE0F62D6F}"/>
              </a:ext>
            </a:extLst>
          </p:cNvPr>
          <p:cNvSpPr/>
          <p:nvPr/>
        </p:nvSpPr>
        <p:spPr>
          <a:xfrm>
            <a:off x="374400" y="1039340"/>
            <a:ext cx="7675200" cy="11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66666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Based on a deep convolutional neural network that operates directly on the time-domain waveform.</a:t>
            </a:r>
            <a:r>
              <a:rPr lang="en-US" altLang="zh-TW" dirty="0">
                <a:solidFill>
                  <a:srgbClr val="66666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66666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accuracy of 99.4%</a:t>
            </a:r>
            <a:endParaRPr lang="zh-TW" altLang="en-US" sz="1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B2E4CE-D420-4DA9-81A8-AE3F3621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4" y="2256729"/>
            <a:ext cx="8483312" cy="23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29281-8BB0-4448-AC5D-C9663F14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" y="75600"/>
            <a:ext cx="6389100" cy="752400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“The weather is very nice today”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C1927D-A6DC-43A3-944A-425D8752A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2F6A39D-C979-4F8D-9E5D-61217C892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0" b="7681"/>
          <a:stretch/>
        </p:blipFill>
        <p:spPr>
          <a:xfrm>
            <a:off x="1376594" y="828000"/>
            <a:ext cx="594252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7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692825" y="1991850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</a:rPr>
              <a:t>Thank you!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9268E-A447-47C8-9B93-E2F2EA64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" y="-10359"/>
            <a:ext cx="7032300" cy="787388"/>
          </a:xfrm>
        </p:spPr>
        <p:txBody>
          <a:bodyPr/>
          <a:lstStyle/>
          <a:p>
            <a:r>
              <a:rPr lang="en-US" altLang="zh-TW" dirty="0"/>
              <a:t>How different model perform?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570848-7B98-4D46-B8DF-953DF64E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700" y="738000"/>
            <a:ext cx="7032299" cy="3834000"/>
          </a:xfrm>
        </p:spPr>
        <p:txBody>
          <a:bodyPr/>
          <a:lstStyle/>
          <a:p>
            <a:r>
              <a:rPr lang="en-US" altLang="zh-TW" dirty="0"/>
              <a:t>Fully Connected Neural Network</a:t>
            </a:r>
          </a:p>
          <a:p>
            <a:pPr marL="101600" indent="0">
              <a:buNone/>
            </a:pPr>
            <a:r>
              <a:rPr lang="en-US" altLang="zh-TW" dirty="0"/>
              <a:t>	</a:t>
            </a:r>
          </a:p>
          <a:p>
            <a:r>
              <a:rPr lang="en-US" altLang="zh-TW" dirty="0"/>
              <a:t>Convolutional Neural Network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Transfer Learning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280735-4F40-4AB8-B22E-E2B56DBBE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A0E8CC-0482-4803-B27A-0438CFF6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75" y="842966"/>
            <a:ext cx="2291425" cy="10462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7834AE-187C-4E3D-8690-5F9A15BE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00" y="2059199"/>
            <a:ext cx="4957200" cy="14429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67F46B8-D870-4400-AB97-F7D1BBC2D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81" b="14185"/>
          <a:stretch/>
        </p:blipFill>
        <p:spPr>
          <a:xfrm>
            <a:off x="2975468" y="3777419"/>
            <a:ext cx="3763732" cy="12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D5226-3657-4DB6-9E7C-EA75C6B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48400"/>
            <a:ext cx="8107200" cy="675788"/>
          </a:xfrm>
        </p:spPr>
        <p:txBody>
          <a:bodyPr/>
          <a:lstStyle/>
          <a:p>
            <a:r>
              <a:rPr lang="en-US" altLang="zh-TW" dirty="0"/>
              <a:t>Training Dataset- PTDB-TUG Database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308987-E6EA-47CE-8046-2B3D645D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600" y="770400"/>
            <a:ext cx="7945199" cy="388545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Pitch tracking database produced at Graz University of Technology (2011)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10 Female and 10 Male speakers from different countries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Total of  4720 wave files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Sampling rate 48KHz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Resolution: 16bits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Byte order: Little Endian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38E970-D77B-4B01-97BB-137E84CD6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73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96100" y="52264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design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6206528" y="2002225"/>
            <a:ext cx="2638673" cy="2618634"/>
            <a:chOff x="5629738" y="1181098"/>
            <a:chExt cx="3130441" cy="3491727"/>
          </a:xfrm>
        </p:grpSpPr>
        <p:sp>
          <p:nvSpPr>
            <p:cNvPr id="244" name="Google Shape;244;p28"/>
            <p:cNvSpPr/>
            <p:nvPr/>
          </p:nvSpPr>
          <p:spPr>
            <a:xfrm>
              <a:off x="5676567" y="1181098"/>
              <a:ext cx="3083612" cy="668999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Result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5629738" y="2039608"/>
              <a:ext cx="2893112" cy="2633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Compare the result of the testing data</a:t>
              </a:r>
              <a:endParaRPr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321984" cy="2414723"/>
            <a:chOff x="0" y="1189990"/>
            <a:chExt cx="4233600" cy="3137674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90"/>
              <a:ext cx="4233600" cy="651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Data Preprocess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100934" y="2018137"/>
              <a:ext cx="4059259" cy="2309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Exclude silence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Each frame contains 480 samples 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Normalize the dataset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Load labels</a:t>
              </a:r>
              <a:endParaRPr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3189600" y="2002224"/>
            <a:ext cx="3185184" cy="2713776"/>
            <a:chOff x="2675616" y="1189776"/>
            <a:chExt cx="3566823" cy="3618592"/>
          </a:xfrm>
        </p:grpSpPr>
        <p:sp>
          <p:nvSpPr>
            <p:cNvPr id="250" name="Google Shape;250;p28"/>
            <p:cNvSpPr/>
            <p:nvPr/>
          </p:nvSpPr>
          <p:spPr>
            <a:xfrm>
              <a:off x="2675616" y="1189776"/>
              <a:ext cx="3566823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Training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2870015" y="2019577"/>
              <a:ext cx="2801030" cy="2788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altLang="zh-TW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Train the model with different parameters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altLang="zh-TW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Layers 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altLang="zh-TW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Activation function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altLang="zh-TW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Loss function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endParaRPr lang="en-US" altLang="zh-TW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38E970-D77B-4B01-97BB-137E84CD6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7370FE8-0E79-483D-94F9-B37E6BC6A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4" r="6772"/>
          <a:stretch/>
        </p:blipFill>
        <p:spPr>
          <a:xfrm>
            <a:off x="1065600" y="707250"/>
            <a:ext cx="6660000" cy="227475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2F75F03-1892-4E70-9E28-2E3C5D31A23A}"/>
              </a:ext>
            </a:extLst>
          </p:cNvPr>
          <p:cNvSpPr/>
          <p:nvPr/>
        </p:nvSpPr>
        <p:spPr>
          <a:xfrm>
            <a:off x="1890000" y="797588"/>
            <a:ext cx="374399" cy="19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D0015D-0FDB-458B-8227-39BA36A7BB5A}"/>
              </a:ext>
            </a:extLst>
          </p:cNvPr>
          <p:cNvSpPr txBox="1"/>
          <p:nvPr/>
        </p:nvSpPr>
        <p:spPr>
          <a:xfrm>
            <a:off x="2185200" y="444642"/>
            <a:ext cx="38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Nonoverlapping 480 samples(0.01sec)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箭號: 弧形右彎 15">
            <a:extLst>
              <a:ext uri="{FF2B5EF4-FFF2-40B4-BE49-F238E27FC236}">
                <a16:creationId xmlns:a16="http://schemas.microsoft.com/office/drawing/2014/main" id="{C847606B-FFA7-4D84-963C-ECB50F8865F5}"/>
              </a:ext>
            </a:extLst>
          </p:cNvPr>
          <p:cNvSpPr/>
          <p:nvPr/>
        </p:nvSpPr>
        <p:spPr>
          <a:xfrm>
            <a:off x="1249201" y="2728800"/>
            <a:ext cx="543600" cy="1472400"/>
          </a:xfrm>
          <a:prstGeom prst="curv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5D7196-DA6D-4286-990D-DE7C603CDE2E}"/>
              </a:ext>
            </a:extLst>
          </p:cNvPr>
          <p:cNvSpPr/>
          <p:nvPr/>
        </p:nvSpPr>
        <p:spPr>
          <a:xfrm>
            <a:off x="2077198" y="3244616"/>
            <a:ext cx="1940401" cy="1222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Neural Network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904B18-655E-4D7E-BAE2-F4017D0DC229}"/>
              </a:ext>
            </a:extLst>
          </p:cNvPr>
          <p:cNvCxnSpPr>
            <a:cxnSpLocks/>
          </p:cNvCxnSpPr>
          <p:nvPr/>
        </p:nvCxnSpPr>
        <p:spPr>
          <a:xfrm>
            <a:off x="4017599" y="3850223"/>
            <a:ext cx="128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7D6F58A-44AD-4AB5-854C-16AC15189C71}"/>
              </a:ext>
            </a:extLst>
          </p:cNvPr>
          <p:cNvSpPr txBox="1"/>
          <p:nvPr/>
        </p:nvSpPr>
        <p:spPr>
          <a:xfrm>
            <a:off x="5347800" y="3696334"/>
            <a:ext cx="223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Pitch Period: 0~400 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4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59C612-0085-46FE-A21D-ACEE83BEFA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圖片 10">
            <a:hlinkClick r:id="rId2" action="ppaction://hlinkfile"/>
            <a:extLst>
              <a:ext uri="{FF2B5EF4-FFF2-40B4-BE49-F238E27FC236}">
                <a16:creationId xmlns:a16="http://schemas.microsoft.com/office/drawing/2014/main" id="{AD4057CB-70AC-48CD-A5A9-C59060B4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9" y="783487"/>
            <a:ext cx="4550177" cy="3412633"/>
          </a:xfrm>
          <a:prstGeom prst="rect">
            <a:avLst/>
          </a:prstGeom>
        </p:spPr>
      </p:pic>
      <p:pic>
        <p:nvPicPr>
          <p:cNvPr id="13" name="圖片 12">
            <a:hlinkClick r:id="rId4" action="ppaction://hlinkfile"/>
            <a:extLst>
              <a:ext uri="{FF2B5EF4-FFF2-40B4-BE49-F238E27FC236}">
                <a16:creationId xmlns:a16="http://schemas.microsoft.com/office/drawing/2014/main" id="{C00F45FE-531A-4FC2-9748-69D04770C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201" y="783487"/>
            <a:ext cx="4429200" cy="33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82035-4189-4D8F-ABD3-987D75CD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00" y="601200"/>
            <a:ext cx="6462600" cy="603788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1D CNN</a:t>
            </a:r>
            <a:endParaRPr lang="zh-TW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026068-C7FF-4C43-AF60-50A732C62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012BE4-6CEF-43CF-B9CA-CEA9C426C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" t="22519" r="6850" b="28131"/>
          <a:stretch/>
        </p:blipFill>
        <p:spPr>
          <a:xfrm>
            <a:off x="327325" y="1461599"/>
            <a:ext cx="8427600" cy="22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4B493-3994-46C7-B2E7-88670B1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3639A-9CBB-48F8-B16A-C90C09A74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D6E9C0-C474-469E-BFFE-0F3328518F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1DDC4E-A22C-4843-A352-7343AD1F8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24A9FFB-E2AF-440A-B4AE-2A737238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" y="679050"/>
            <a:ext cx="4624200" cy="34681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A809BD6-A0D5-4738-A905-D2816659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075" y="679050"/>
            <a:ext cx="4624200" cy="34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738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286</Words>
  <Application>Microsoft Office PowerPoint</Application>
  <PresentationFormat>如螢幕大小 (16:9)</PresentationFormat>
  <Paragraphs>122</Paragraphs>
  <Slides>23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Microsoft Sans Serif</vt:lpstr>
      <vt:lpstr>Arial</vt:lpstr>
      <vt:lpstr>Lato</vt:lpstr>
      <vt:lpstr>新細明體</vt:lpstr>
      <vt:lpstr>Raleway</vt:lpstr>
      <vt:lpstr>Antonio template</vt:lpstr>
      <vt:lpstr>Pitch Detection with Machine Learning</vt:lpstr>
      <vt:lpstr>Pitch Extraction</vt:lpstr>
      <vt:lpstr>How different model perform?</vt:lpstr>
      <vt:lpstr>Training Dataset- PTDB-TUG Database</vt:lpstr>
      <vt:lpstr>System design</vt:lpstr>
      <vt:lpstr>PowerPoint 簡報</vt:lpstr>
      <vt:lpstr>PowerPoint 簡報</vt:lpstr>
      <vt:lpstr>1D CNN</vt:lpstr>
      <vt:lpstr>PowerPoint 簡報</vt:lpstr>
      <vt:lpstr>2D CNN Model</vt:lpstr>
      <vt:lpstr>PowerPoint 簡報</vt:lpstr>
      <vt:lpstr>Error</vt:lpstr>
      <vt:lpstr>Fully Connected Model</vt:lpstr>
      <vt:lpstr>PowerPoint 簡報</vt:lpstr>
      <vt:lpstr>Feature Extraction - MFCC</vt:lpstr>
      <vt:lpstr>Feature Model (Data + MFCC)</vt:lpstr>
      <vt:lpstr>PowerPoint 簡報</vt:lpstr>
      <vt:lpstr>Error value </vt:lpstr>
      <vt:lpstr>Transfer Learning VGG19</vt:lpstr>
      <vt:lpstr>Error</vt:lpstr>
      <vt:lpstr>Crepe Package</vt:lpstr>
      <vt:lpstr>“The weather is very nice today”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License Plate Recognition with Noise Reduction</dc:title>
  <cp:lastModifiedBy>Young Shiuan Hsu</cp:lastModifiedBy>
  <cp:revision>136</cp:revision>
  <dcterms:modified xsi:type="dcterms:W3CDTF">2022-05-03T02:25:15Z</dcterms:modified>
</cp:coreProperties>
</file>