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311" r:id="rId8"/>
    <p:sldId id="263" r:id="rId9"/>
    <p:sldId id="264" r:id="rId10"/>
    <p:sldId id="265" r:id="rId11"/>
    <p:sldId id="266" r:id="rId12"/>
    <p:sldId id="267" r:id="rId13"/>
    <p:sldId id="292" r:id="rId14"/>
    <p:sldId id="269" r:id="rId15"/>
    <p:sldId id="270" r:id="rId16"/>
    <p:sldId id="271" r:id="rId17"/>
    <p:sldId id="286" r:id="rId18"/>
    <p:sldId id="293" r:id="rId19"/>
    <p:sldId id="287" r:id="rId20"/>
    <p:sldId id="288" r:id="rId21"/>
    <p:sldId id="289" r:id="rId22"/>
    <p:sldId id="290" r:id="rId23"/>
    <p:sldId id="291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2" r:id="rId41"/>
    <p:sldId id="314" r:id="rId42"/>
    <p:sldId id="313" r:id="rId43"/>
    <p:sldId id="310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29" autoAdjust="0"/>
  </p:normalViewPr>
  <p:slideViewPr>
    <p:cSldViewPr>
      <p:cViewPr varScale="1">
        <p:scale>
          <a:sx n="85" d="100"/>
          <a:sy n="85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uzn\Desktop\&#26399;&#26411;&#23560;&#38988;\&#29976;&#29305;&#2229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uzn\Desktop\&#26399;&#26411;&#23560;&#38988;\&#29976;&#29305;&#2229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</c:spPr>
          <c:invertIfNegative val="0"/>
          <c:dLbls>
            <c:delete val="1"/>
          </c:dLbls>
          <c:cat>
            <c:strRef>
              <c:f>工作表1!$A$2:$A$8</c:f>
              <c:strCache>
                <c:ptCount val="7"/>
                <c:pt idx="0">
                  <c:v>蒐集資料</c:v>
                </c:pt>
                <c:pt idx="1">
                  <c:v>遊戲企劃</c:v>
                </c:pt>
                <c:pt idx="2">
                  <c:v>市場分析</c:v>
                </c:pt>
                <c:pt idx="3">
                  <c:v>人物設計</c:v>
                </c:pt>
                <c:pt idx="4">
                  <c:v>背景設計</c:v>
                </c:pt>
                <c:pt idx="5">
                  <c:v>遊戲操作方式</c:v>
                </c:pt>
                <c:pt idx="6">
                  <c:v>遊戲企劃更改</c:v>
                </c:pt>
              </c:strCache>
            </c:strRef>
          </c:cat>
          <c:val>
            <c:numRef>
              <c:f>工作表1!$B$2:$B$8</c:f>
              <c:numCache>
                <c:formatCode>m"月"d"日"</c:formatCode>
                <c:ptCount val="7"/>
                <c:pt idx="0">
                  <c:v>43717</c:v>
                </c:pt>
                <c:pt idx="1">
                  <c:v>43722</c:v>
                </c:pt>
                <c:pt idx="2">
                  <c:v>43746</c:v>
                </c:pt>
                <c:pt idx="3">
                  <c:v>43762</c:v>
                </c:pt>
                <c:pt idx="4">
                  <c:v>43761</c:v>
                </c:pt>
                <c:pt idx="5">
                  <c:v>43799</c:v>
                </c:pt>
                <c:pt idx="6">
                  <c:v>43819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807-4179-8E09-017A90327DB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天數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工作表1!$A$2:$A$8</c:f>
              <c:strCache>
                <c:ptCount val="7"/>
                <c:pt idx="0">
                  <c:v>蒐集資料</c:v>
                </c:pt>
                <c:pt idx="1">
                  <c:v>遊戲企劃</c:v>
                </c:pt>
                <c:pt idx="2">
                  <c:v>市場分析</c:v>
                </c:pt>
                <c:pt idx="3">
                  <c:v>人物設計</c:v>
                </c:pt>
                <c:pt idx="4">
                  <c:v>背景設計</c:v>
                </c:pt>
                <c:pt idx="5">
                  <c:v>遊戲操作方式</c:v>
                </c:pt>
                <c:pt idx="6">
                  <c:v>遊戲企劃更改</c:v>
                </c:pt>
              </c:strCache>
            </c:str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7</c:v>
                </c:pt>
                <c:pt idx="1">
                  <c:v>23</c:v>
                </c:pt>
                <c:pt idx="2">
                  <c:v>16</c:v>
                </c:pt>
                <c:pt idx="3">
                  <c:v>45</c:v>
                </c:pt>
                <c:pt idx="4">
                  <c:v>25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807-4179-8E09-017A90327D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700288"/>
        <c:axId val="74918144"/>
      </c:barChart>
      <c:catAx>
        <c:axId val="1147002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TW"/>
          </a:p>
        </c:txPr>
        <c:crossAx val="74918144"/>
        <c:crosses val="autoZero"/>
        <c:auto val="1"/>
        <c:lblAlgn val="ctr"/>
        <c:lblOffset val="100"/>
        <c:noMultiLvlLbl val="0"/>
      </c:catAx>
      <c:valAx>
        <c:axId val="74918144"/>
        <c:scaling>
          <c:orientation val="minMax"/>
        </c:scaling>
        <c:delete val="0"/>
        <c:axPos val="b"/>
        <c:majorGridlines/>
        <c:numFmt formatCode="yy/m/d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TW"/>
          </a:p>
        </c:txPr>
        <c:crossAx val="114700288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工作表1!$B$10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</c:spPr>
          <c:invertIfNegative val="0"/>
          <c:cat>
            <c:strRef>
              <c:f>工作表1!$A$11:$A$14</c:f>
              <c:strCache>
                <c:ptCount val="4"/>
                <c:pt idx="0">
                  <c:v>物品和背景繪畫</c:v>
                </c:pt>
                <c:pt idx="1">
                  <c:v>寫程式</c:v>
                </c:pt>
                <c:pt idx="2">
                  <c:v>企劃書</c:v>
                </c:pt>
                <c:pt idx="3">
                  <c:v>完整故事架構</c:v>
                </c:pt>
              </c:strCache>
            </c:strRef>
          </c:cat>
          <c:val>
            <c:numRef>
              <c:f>工作表1!$B$11:$B$14</c:f>
              <c:numCache>
                <c:formatCode>m"月"d"日"</c:formatCode>
                <c:ptCount val="4"/>
                <c:pt idx="0">
                  <c:v>43909</c:v>
                </c:pt>
                <c:pt idx="1">
                  <c:v>43948</c:v>
                </c:pt>
                <c:pt idx="2">
                  <c:v>43931</c:v>
                </c:pt>
                <c:pt idx="3">
                  <c:v>43903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74-42A4-9788-3C14F97742BD}"/>
            </c:ext>
          </c:extLst>
        </c:ser>
        <c:ser>
          <c:idx val="1"/>
          <c:order val="1"/>
          <c:tx>
            <c:strRef>
              <c:f>工作表1!$C$10</c:f>
              <c:strCache>
                <c:ptCount val="1"/>
                <c:pt idx="0">
                  <c:v>天數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工作表1!$A$11:$A$14</c:f>
              <c:strCache>
                <c:ptCount val="4"/>
                <c:pt idx="0">
                  <c:v>物品和背景繪畫</c:v>
                </c:pt>
                <c:pt idx="1">
                  <c:v>寫程式</c:v>
                </c:pt>
                <c:pt idx="2">
                  <c:v>企劃書</c:v>
                </c:pt>
                <c:pt idx="3">
                  <c:v>完整故事架構</c:v>
                </c:pt>
              </c:strCache>
            </c:strRef>
          </c:cat>
          <c:val>
            <c:numRef>
              <c:f>工作表1!$C$11:$C$14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45</c:v>
                </c:pt>
                <c:pt idx="3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074-42A4-9788-3C14F9774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701824"/>
        <c:axId val="74920448"/>
      </c:barChart>
      <c:catAx>
        <c:axId val="11470182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TW"/>
          </a:p>
        </c:txPr>
        <c:crossAx val="74920448"/>
        <c:crosses val="autoZero"/>
        <c:auto val="1"/>
        <c:lblAlgn val="ctr"/>
        <c:lblOffset val="100"/>
        <c:noMultiLvlLbl val="0"/>
      </c:catAx>
      <c:valAx>
        <c:axId val="74920448"/>
        <c:scaling>
          <c:orientation val="minMax"/>
        </c:scaling>
        <c:delete val="0"/>
        <c:axPos val="b"/>
        <c:majorGridlines/>
        <c:numFmt formatCode="yy/m/d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114701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58AA7EA-12D5-43CD-B813-DD0FDD6F4D1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974D8A5-056A-4B5E-8EB3-610C8A8268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zh.m.wikipedia.org/zh-tw/%E4%BC%8F%E8%A6%8B%E7%A8%BB%E8%8D%B7%E5%A4%A7%E7%A4%BE" TargetMode="External"/><Relationship Id="rId3" Type="http://schemas.openxmlformats.org/officeDocument/2006/relationships/hyperlink" Target="https://ced425.pixnet.net/blog/post/2714889" TargetMode="External"/><Relationship Id="rId7" Type="http://schemas.openxmlformats.org/officeDocument/2006/relationships/hyperlink" Target="https://zh.m.wikipedia.org/zh-tw/%E5%AF%86%E5%AE%A4%E9%80%83%E8%84%B1" TargetMode="External"/><Relationship Id="rId2" Type="http://schemas.openxmlformats.org/officeDocument/2006/relationships/hyperlink" Target="https://www.ithome.com.tw/node/367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23.briian.com/forum.php?mod=viewthread&amp;tid=2668" TargetMode="External"/><Relationship Id="rId5" Type="http://schemas.openxmlformats.org/officeDocument/2006/relationships/hyperlink" Target="http://www.appinventor.tw/exm" TargetMode="External"/><Relationship Id="rId10" Type="http://schemas.openxmlformats.org/officeDocument/2006/relationships/hyperlink" Target="https://www.weibo.com/u/6366655285?is_hot=1" TargetMode="External"/><Relationship Id="rId4" Type="http://schemas.openxmlformats.org/officeDocument/2006/relationships/hyperlink" Target="https://blog.cavedu.com/2020/03/09/app-inventor-google/" TargetMode="External"/><Relationship Id="rId9" Type="http://schemas.openxmlformats.org/officeDocument/2006/relationships/hyperlink" Target="https://blog.xuite.net/yikinki123/yi/28155726-%E9%97%9C%E6%96%BC%E7%8B%90%E7%8B%B8%E7%9A%84%E7%A5%9E%E8%A9%B1%E5%82%B3%E8%AA%A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ordPrison/" TargetMode="External"/><Relationship Id="rId2" Type="http://schemas.openxmlformats.org/officeDocument/2006/relationships/hyperlink" Target="https://faraway.work/haike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oudamashii.jokersounds.com/" TargetMode="External"/><Relationship Id="rId5" Type="http://schemas.openxmlformats.org/officeDocument/2006/relationships/hyperlink" Target="https://photo-ac.com/tw/" TargetMode="External"/><Relationship Id="rId4" Type="http://schemas.openxmlformats.org/officeDocument/2006/relationships/hyperlink" Target="https://www.tobiapps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orms.gle/b5CV5bC7YkyYu89e8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專題報告專 題 成 果 報 告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368752" cy="2567136"/>
          </a:xfrm>
        </p:spPr>
        <p:txBody>
          <a:bodyPr>
            <a:normAutofit fontScale="32500" lnSpcReduction="20000"/>
          </a:bodyPr>
          <a:lstStyle/>
          <a:p>
            <a:r>
              <a:rPr lang="zh-TW" altLang="en-US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學生：	盧宏傑	</a:t>
            </a:r>
            <a:r>
              <a:rPr lang="en-US" altLang="zh-TW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1061461098</a:t>
            </a:r>
          </a:p>
          <a:p>
            <a:r>
              <a:rPr lang="en-US" altLang="zh-TW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	</a:t>
            </a:r>
            <a:r>
              <a:rPr lang="zh-TW" altLang="en-US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周政憲	</a:t>
            </a:r>
            <a:r>
              <a:rPr lang="en-US" altLang="zh-TW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1061461051</a:t>
            </a:r>
          </a:p>
          <a:p>
            <a:r>
              <a:rPr lang="en-US" altLang="zh-TW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	</a:t>
            </a:r>
            <a:r>
              <a:rPr lang="zh-TW" altLang="en-US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許芷嫣	</a:t>
            </a:r>
            <a:r>
              <a:rPr lang="en-US" altLang="zh-TW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1061461048</a:t>
            </a:r>
          </a:p>
          <a:p>
            <a:r>
              <a:rPr lang="en-US" altLang="zh-TW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	</a:t>
            </a:r>
            <a:r>
              <a:rPr lang="zh-TW" altLang="en-US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彭鈺翔	</a:t>
            </a:r>
            <a:r>
              <a:rPr lang="en-US" altLang="zh-TW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1061461060</a:t>
            </a:r>
          </a:p>
          <a:p>
            <a:endParaRPr lang="en-US" altLang="zh-TW" sz="6200" b="1" baseline="0" dirty="0" smtClean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endParaRPr lang="en-US" altLang="zh-TW" sz="6200" b="1" baseline="0" dirty="0" smtClean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r>
              <a:rPr lang="zh-TW" altLang="en-US" sz="6200" b="1" baseline="0" dirty="0" smtClean="0">
                <a:solidFill>
                  <a:schemeClr val="tx1"/>
                </a:solidFill>
                <a:ea typeface="標楷體" panose="03000509000000000000" pitchFamily="65" charset="-120"/>
              </a:rPr>
              <a:t>指導教授：馬驊群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 smtClean="0">
                <a:ea typeface="標楷體" panose="03000509000000000000" pitchFamily="65" charset="-120"/>
              </a:rPr>
              <a:t>遊戲特色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玩家目的</a:t>
            </a:r>
          </a:p>
          <a:p>
            <a:pPr marL="400050" lvl="1" indent="0">
              <a:buNone/>
            </a:pPr>
            <a:r>
              <a:rPr lang="zh-TW" altLang="zh-TW" sz="2200" baseline="0" dirty="0">
                <a:ea typeface="標楷體" panose="03000509000000000000" pitchFamily="65" charset="-120"/>
              </a:rPr>
              <a:t>蒐集物品、解謎、打倒黑並逃出神社</a:t>
            </a:r>
          </a:p>
          <a:p>
            <a:r>
              <a:rPr lang="zh-TW" altLang="zh-TW" b="1" baseline="0" dirty="0">
                <a:ea typeface="標楷體" panose="03000509000000000000" pitchFamily="65" charset="-120"/>
              </a:rPr>
              <a:t>遊戲類型</a:t>
            </a:r>
          </a:p>
          <a:p>
            <a:pPr marL="400050" lvl="1" indent="0">
              <a:buNone/>
            </a:pPr>
            <a:r>
              <a:rPr lang="zh-TW" altLang="zh-TW" sz="2200" baseline="0" dirty="0">
                <a:ea typeface="標楷體" panose="03000509000000000000" pitchFamily="65" charset="-120"/>
              </a:rPr>
              <a:t>2D日式風格關卡劇情向密室逃脫遊戲</a:t>
            </a:r>
            <a:r>
              <a:rPr lang="zh-TW" altLang="zh-TW" sz="2200" baseline="0" dirty="0" smtClean="0">
                <a:ea typeface="標楷體" panose="03000509000000000000" pitchFamily="65" charset="-120"/>
              </a:rPr>
              <a:t>。</a:t>
            </a:r>
            <a:endParaRPr lang="en-US" altLang="zh-TW" sz="2200" baseline="0" dirty="0" smtClean="0">
              <a:ea typeface="標楷體" panose="03000509000000000000" pitchFamily="65" charset="-120"/>
            </a:endParaRPr>
          </a:p>
          <a:p>
            <a:r>
              <a:rPr lang="zh-TW" altLang="zh-TW" b="1" baseline="0" dirty="0">
                <a:ea typeface="標楷體" panose="03000509000000000000" pitchFamily="65" charset="-120"/>
              </a:rPr>
              <a:t>操控方式</a:t>
            </a:r>
          </a:p>
          <a:p>
            <a:pPr marL="400050" lvl="1" indent="0">
              <a:buNone/>
            </a:pPr>
            <a:r>
              <a:rPr lang="zh-TW" altLang="zh-TW" sz="2200" baseline="0" dirty="0">
                <a:ea typeface="標楷體" panose="03000509000000000000" pitchFamily="65" charset="-120"/>
              </a:rPr>
              <a:t>點選螢幕上的可疑物件或是道具，便可找到謎題或是取得道具。</a:t>
            </a:r>
          </a:p>
          <a:p>
            <a:pPr marL="400050" lvl="1" indent="0">
              <a:buNone/>
            </a:pPr>
            <a:r>
              <a:rPr lang="zh-TW" altLang="zh-TW" sz="2200" baseline="0" dirty="0">
                <a:ea typeface="標楷體" panose="03000509000000000000" pitchFamily="65" charset="-120"/>
              </a:rPr>
              <a:t>使用道具的方法：點擊道具並點擊對應地點即可使用。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4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遊戲特色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角色</a:t>
            </a:r>
          </a:p>
          <a:p>
            <a:pPr marL="457200" lvl="1" indent="0">
              <a:buNone/>
            </a:pPr>
            <a:r>
              <a:rPr lang="zh-TW" altLang="en-US" b="1" baseline="0" dirty="0" smtClean="0">
                <a:ea typeface="標楷體" panose="03000509000000000000" pitchFamily="65" charset="-120"/>
              </a:rPr>
              <a:t>主角：</a:t>
            </a:r>
            <a:endParaRPr lang="en-US" altLang="zh-TW" b="1" baseline="0" dirty="0" smtClean="0">
              <a:ea typeface="標楷體" panose="03000509000000000000" pitchFamily="65" charset="-120"/>
            </a:endParaRPr>
          </a:p>
          <a:p>
            <a:pPr marL="857250" lvl="2" indent="0">
              <a:buNone/>
            </a:pPr>
            <a:r>
              <a:rPr lang="zh-TW" altLang="en-US" baseline="0" dirty="0" smtClean="0">
                <a:ea typeface="標楷體" panose="03000509000000000000" pitchFamily="65" charset="-120"/>
              </a:rPr>
              <a:t>喜好登山的大學生某次在日本登山時，不小心遇到了黑狐的結界。</a:t>
            </a:r>
          </a:p>
          <a:p>
            <a:pPr marL="400050" lvl="1" indent="0">
              <a:buNone/>
            </a:pPr>
            <a:r>
              <a:rPr lang="zh-TW" altLang="en-US" b="1" baseline="0" dirty="0" smtClean="0">
                <a:ea typeface="標楷體" panose="03000509000000000000" pitchFamily="65" charset="-120"/>
              </a:rPr>
              <a:t>白狐：</a:t>
            </a:r>
            <a:endParaRPr lang="en-US" altLang="zh-TW" b="1" baseline="0" dirty="0" smtClean="0">
              <a:ea typeface="標楷體" panose="03000509000000000000" pitchFamily="65" charset="-120"/>
            </a:endParaRPr>
          </a:p>
          <a:p>
            <a:pPr marL="800100" lvl="2" indent="0">
              <a:buNone/>
            </a:pPr>
            <a:r>
              <a:rPr lang="zh-TW" altLang="en-US" baseline="0" dirty="0" smtClean="0">
                <a:ea typeface="標楷體" panose="03000509000000000000" pitchFamily="65" charset="-120"/>
              </a:rPr>
              <a:t>受困於黑狐的結界，因美些原因失去了多數靈力。</a:t>
            </a:r>
          </a:p>
          <a:p>
            <a:pPr marL="400050" lvl="1" indent="0">
              <a:buNone/>
            </a:pPr>
            <a:r>
              <a:rPr lang="zh-TW" altLang="en-US" b="1" baseline="0" dirty="0" smtClean="0">
                <a:ea typeface="標楷體" panose="03000509000000000000" pitchFamily="65" charset="-120"/>
              </a:rPr>
              <a:t>黑狐：</a:t>
            </a:r>
            <a:endParaRPr lang="en-US" altLang="zh-TW" b="1" baseline="0" dirty="0" smtClean="0">
              <a:ea typeface="標楷體" panose="03000509000000000000" pitchFamily="65" charset="-120"/>
            </a:endParaRPr>
          </a:p>
          <a:p>
            <a:pPr marL="800100" lvl="2" indent="0">
              <a:buNone/>
            </a:pPr>
            <a:r>
              <a:rPr lang="zh-TW" altLang="en-US" baseline="0" dirty="0" smtClean="0">
                <a:ea typeface="標楷體" panose="03000509000000000000" pitchFamily="65" charset="-120"/>
              </a:rPr>
              <a:t>設下結界吸引外來人而來從中吸取生命做為自己的靈力，自稱是神社的主人。</a:t>
            </a:r>
          </a:p>
          <a:p>
            <a:pPr marL="400050" lvl="1" indent="0">
              <a:buNone/>
            </a:pPr>
            <a:r>
              <a:rPr lang="zh-TW" altLang="en-US" b="1" baseline="0" dirty="0" smtClean="0">
                <a:ea typeface="標楷體" panose="03000509000000000000" pitchFamily="65" charset="-120"/>
              </a:rPr>
              <a:t>那位大人：</a:t>
            </a:r>
            <a:endParaRPr lang="en-US" altLang="zh-TW" b="1" baseline="0" dirty="0" smtClean="0">
              <a:ea typeface="標楷體" panose="03000509000000000000" pitchFamily="65" charset="-120"/>
            </a:endParaRPr>
          </a:p>
          <a:p>
            <a:pPr marL="800100" lvl="2" indent="0">
              <a:buNone/>
            </a:pPr>
            <a:r>
              <a:rPr lang="zh-TW" altLang="en-US" baseline="0" dirty="0" smtClean="0">
                <a:ea typeface="標楷體" panose="03000509000000000000" pitchFamily="65" charset="-120"/>
              </a:rPr>
              <a:t>指神社的稻荷神。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46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遊戲功能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利用解謎遊戲來動腦，並且享受劇情讓身心放鬆。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0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使用對象及環境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6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使用對象及</a:t>
            </a:r>
            <a:r>
              <a:rPr lang="zh-TW" altLang="zh-TW" b="1" baseline="0" dirty="0" smtClean="0">
                <a:ea typeface="標楷體" panose="03000509000000000000" pitchFamily="65" charset="-120"/>
              </a:rPr>
              <a:t>環境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使用對象</a:t>
            </a:r>
          </a:p>
          <a:p>
            <a:pPr marL="400050" lvl="1" indent="0">
              <a:buNone/>
            </a:pPr>
            <a:r>
              <a:rPr lang="en-US" altLang="zh-TW" baseline="0" dirty="0">
                <a:ea typeface="標楷體" panose="03000509000000000000" pitchFamily="65" charset="-120"/>
              </a:rPr>
              <a:t>12~25</a:t>
            </a:r>
            <a:r>
              <a:rPr lang="zh-TW" altLang="zh-TW" baseline="0" dirty="0">
                <a:ea typeface="標楷體" panose="03000509000000000000" pitchFamily="65" charset="-120"/>
              </a:rPr>
              <a:t>歲之手機</a:t>
            </a:r>
            <a:r>
              <a:rPr lang="en-US" altLang="zh-TW" baseline="0" dirty="0">
                <a:ea typeface="標楷體" panose="03000509000000000000" pitchFamily="65" charset="-120"/>
              </a:rPr>
              <a:t>/</a:t>
            </a:r>
            <a:r>
              <a:rPr lang="zh-TW" altLang="zh-TW" baseline="0" dirty="0">
                <a:ea typeface="標楷體" panose="03000509000000000000" pitchFamily="65" charset="-120"/>
              </a:rPr>
              <a:t>平板使用者</a:t>
            </a:r>
          </a:p>
          <a:p>
            <a:r>
              <a:rPr lang="zh-TW" altLang="zh-TW" b="1" baseline="0" dirty="0">
                <a:ea typeface="標楷體" panose="03000509000000000000" pitchFamily="65" charset="-120"/>
              </a:rPr>
              <a:t>環境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使用搭載</a:t>
            </a:r>
            <a:r>
              <a:rPr lang="en-US" altLang="zh-TW" baseline="0" dirty="0">
                <a:ea typeface="標楷體" panose="03000509000000000000" pitchFamily="65" charset="-120"/>
              </a:rPr>
              <a:t>android</a:t>
            </a:r>
            <a:r>
              <a:rPr lang="zh-TW" altLang="zh-TW" baseline="0" dirty="0">
                <a:ea typeface="標楷體" panose="03000509000000000000" pitchFamily="65" charset="-120"/>
              </a:rPr>
              <a:t>系統的智慧型手機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使用搭載</a:t>
            </a:r>
            <a:r>
              <a:rPr lang="en-US" altLang="zh-TW" baseline="0" dirty="0">
                <a:ea typeface="標楷體" panose="03000509000000000000" pitchFamily="65" charset="-120"/>
              </a:rPr>
              <a:t> android</a:t>
            </a:r>
            <a:r>
              <a:rPr lang="zh-TW" altLang="zh-TW" baseline="0" dirty="0">
                <a:ea typeface="標楷體" panose="03000509000000000000" pitchFamily="65" charset="-120"/>
              </a:rPr>
              <a:t>系統的手機模擬器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33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遊戲</a:t>
            </a:r>
            <a:r>
              <a:rPr lang="zh-TW" altLang="zh-TW" b="1" baseline="0" dirty="0" smtClean="0">
                <a:ea typeface="標楷體" panose="03000509000000000000" pitchFamily="65" charset="-120"/>
              </a:rPr>
              <a:t>架構及</a:t>
            </a:r>
            <a:r>
              <a:rPr lang="zh-TW" altLang="zh-TW" b="1" baseline="0" dirty="0">
                <a:ea typeface="標楷體" panose="03000509000000000000" pitchFamily="65" charset="-120"/>
              </a:rPr>
              <a:t>流程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7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遊戲架構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C:\Users\Mouzn\Desktop\專題架構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64896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3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遊戲流程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694" y="1600200"/>
            <a:ext cx="5798612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>
                <a:ea typeface="標楷體" panose="03000509000000000000" pitchFamily="65" charset="-120"/>
              </a:rPr>
              <a:t>開發工具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2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開發工具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程式</a:t>
            </a:r>
          </a:p>
          <a:p>
            <a:pPr marL="400050" lvl="1" indent="0">
              <a:buNone/>
            </a:pPr>
            <a:r>
              <a:rPr lang="en-US" altLang="zh-TW" baseline="0" dirty="0">
                <a:ea typeface="標楷體" panose="03000509000000000000" pitchFamily="65" charset="-120"/>
              </a:rPr>
              <a:t> App inventor 2</a:t>
            </a:r>
            <a:endParaRPr lang="zh-TW" altLang="zh-TW" baseline="0" dirty="0">
              <a:ea typeface="標楷體" panose="03000509000000000000" pitchFamily="65" charset="-120"/>
            </a:endParaRPr>
          </a:p>
          <a:p>
            <a:r>
              <a:rPr lang="zh-TW" altLang="zh-TW" b="1" baseline="0" dirty="0">
                <a:ea typeface="標楷體" panose="03000509000000000000" pitchFamily="65" charset="-120"/>
              </a:rPr>
              <a:t>美術</a:t>
            </a:r>
          </a:p>
          <a:p>
            <a:pPr marL="400050" lvl="1" indent="0">
              <a:buNone/>
            </a:pPr>
            <a:r>
              <a:rPr lang="en-US" altLang="zh-TW" baseline="0" dirty="0" smtClean="0">
                <a:ea typeface="標楷體" panose="03000509000000000000" pitchFamily="65" charset="-120"/>
              </a:rPr>
              <a:t>Adobe </a:t>
            </a:r>
            <a:r>
              <a:rPr lang="en-US" altLang="zh-TW" baseline="0" dirty="0" err="1">
                <a:ea typeface="標楷體" panose="03000509000000000000" pitchFamily="65" charset="-120"/>
              </a:rPr>
              <a:t>PhotoShop</a:t>
            </a:r>
            <a:r>
              <a:rPr lang="zh-TW" altLang="zh-TW" baseline="0" dirty="0">
                <a:ea typeface="標楷體" panose="03000509000000000000" pitchFamily="65" charset="-120"/>
              </a:rPr>
              <a:t>、</a:t>
            </a:r>
            <a:r>
              <a:rPr lang="en-US" altLang="zh-TW" baseline="0" dirty="0">
                <a:ea typeface="標楷體" panose="03000509000000000000" pitchFamily="65" charset="-120"/>
              </a:rPr>
              <a:t>Microsoft PowerPoint </a:t>
            </a:r>
            <a:r>
              <a:rPr lang="zh-TW" altLang="zh-TW" baseline="0" dirty="0">
                <a:ea typeface="標楷體" panose="03000509000000000000" pitchFamily="65" charset="-120"/>
              </a:rPr>
              <a:t>、小畫家、</a:t>
            </a:r>
            <a:r>
              <a:rPr lang="en-US" altLang="zh-TW" baseline="0" dirty="0" err="1">
                <a:ea typeface="標楷體" panose="03000509000000000000" pitchFamily="65" charset="-120"/>
              </a:rPr>
              <a:t>pixlr</a:t>
            </a:r>
            <a:r>
              <a:rPr lang="en-US" altLang="zh-TW" baseline="0" dirty="0">
                <a:ea typeface="標楷體" panose="03000509000000000000" pitchFamily="65" charset="-120"/>
              </a:rPr>
              <a:t> E(</a:t>
            </a:r>
            <a:r>
              <a:rPr lang="zh-TW" altLang="zh-TW" baseline="0" dirty="0">
                <a:ea typeface="標楷體" panose="03000509000000000000" pitchFamily="65" charset="-120"/>
              </a:rPr>
              <a:t>線上</a:t>
            </a:r>
            <a:r>
              <a:rPr lang="en-US" altLang="zh-TW" baseline="0" dirty="0">
                <a:ea typeface="標楷體" panose="03000509000000000000" pitchFamily="65" charset="-120"/>
              </a:rPr>
              <a:t>)</a:t>
            </a:r>
            <a:endParaRPr lang="zh-TW" altLang="zh-TW" baseline="0" dirty="0">
              <a:ea typeface="標楷體" panose="03000509000000000000" pitchFamily="65" charset="-120"/>
            </a:endParaRP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5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摘要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baseline="0" dirty="0" smtClean="0">
                <a:ea typeface="標楷體" panose="03000509000000000000" pitchFamily="65" charset="-120"/>
              </a:rPr>
              <a:t>　　本專題主要做一款密室逃脫解謎的手機遊戲，為了讓一些喜歡玩遊戲的人在閒暇時間動動腦打發時間，因此我們設計這款密室逃脫遊戲。遊戲背景為知名的日本稻荷神社</a:t>
            </a:r>
            <a:r>
              <a:rPr lang="en-US" altLang="zh-TW" sz="2000" baseline="0" dirty="0" smtClean="0">
                <a:ea typeface="標楷體" panose="03000509000000000000" pitchFamily="65" charset="-120"/>
              </a:rPr>
              <a:t>(</a:t>
            </a:r>
            <a:r>
              <a:rPr lang="zh-TW" altLang="en-US" sz="2000" baseline="0" dirty="0" smtClean="0">
                <a:ea typeface="標楷體" panose="03000509000000000000" pitchFamily="65" charset="-120"/>
              </a:rPr>
              <a:t>狐仙</a:t>
            </a:r>
            <a:r>
              <a:rPr lang="en-US" altLang="zh-TW" sz="2000" baseline="0" dirty="0" smtClean="0">
                <a:ea typeface="標楷體" panose="03000509000000000000" pitchFamily="65" charset="-120"/>
              </a:rPr>
              <a:t>)</a:t>
            </a:r>
            <a:r>
              <a:rPr lang="zh-TW" altLang="en-US" sz="2000" baseline="0" dirty="0" smtClean="0">
                <a:ea typeface="標楷體" panose="03000509000000000000" pitchFamily="65" charset="-120"/>
              </a:rPr>
              <a:t>為題材，遊戲內容包含了基本的尋找線索、物品運用、圖像密碼和密碼鎖之外，還會加入一些有趣的小遊戲，讓玩家體驗不一樣的密室逃脫遊戲。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27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遊戲畫面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5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遊戲首頁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4310"/>
            <a:ext cx="4038600" cy="1817743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aseline="0" dirty="0" smtClean="0">
                <a:ea typeface="標楷體" panose="03000509000000000000" pitchFamily="65" charset="-120"/>
              </a:rPr>
              <a:t>說明：</a:t>
            </a:r>
          </a:p>
          <a:p>
            <a:pPr marL="400050" lvl="1" indent="0">
              <a:buNone/>
            </a:pPr>
            <a:r>
              <a:rPr lang="zh-TW" altLang="en-US" baseline="0" dirty="0" smtClean="0">
                <a:ea typeface="標楷體" panose="03000509000000000000" pitchFamily="65" charset="-120"/>
              </a:rPr>
              <a:t>有三個</a:t>
            </a:r>
            <a:r>
              <a:rPr lang="en-US" altLang="zh-TW" baseline="0" dirty="0" smtClean="0">
                <a:ea typeface="標楷體" panose="03000509000000000000" pitchFamily="65" charset="-120"/>
              </a:rPr>
              <a:t>Button   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分別為其他、開始遊戲、離開。</a:t>
            </a:r>
          </a:p>
          <a:p>
            <a:pPr marL="400050" lvl="1" indent="0">
              <a:buNone/>
            </a:pPr>
            <a:r>
              <a:rPr lang="zh-TW" altLang="en-US" baseline="0" dirty="0" smtClean="0">
                <a:ea typeface="標楷體" panose="03000509000000000000" pitchFamily="65" charset="-120"/>
              </a:rPr>
              <a:t>點擊開始遊戲進入 將會開始進行遊戲。</a:t>
            </a:r>
          </a:p>
          <a:p>
            <a:pPr marL="400050" lvl="1" indent="0">
              <a:buNone/>
            </a:pPr>
            <a:r>
              <a:rPr lang="zh-TW" altLang="en-US" baseline="0" dirty="0" smtClean="0">
                <a:ea typeface="標楷體" panose="03000509000000000000" pitchFamily="65" charset="-120"/>
              </a:rPr>
              <a:t>點擊其他進入 遊戲設定 的畫面。</a:t>
            </a:r>
          </a:p>
          <a:p>
            <a:pPr marL="400050" lvl="1" indent="0">
              <a:buNone/>
            </a:pPr>
            <a:r>
              <a:rPr lang="zh-TW" altLang="en-US" baseline="0" dirty="0" smtClean="0">
                <a:ea typeface="標楷體" panose="03000509000000000000" pitchFamily="65" charset="-120"/>
              </a:rPr>
              <a:t>點擊離開進入 將會結束程式。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0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選擇關卡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4310"/>
            <a:ext cx="4038600" cy="1817743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zh-TW" baseline="0" dirty="0">
                <a:ea typeface="標楷體" panose="03000509000000000000" pitchFamily="65" charset="-120"/>
              </a:rPr>
              <a:t>說明：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有四個</a:t>
            </a:r>
            <a:r>
              <a:rPr lang="en-US" altLang="zh-TW" baseline="0" dirty="0">
                <a:ea typeface="標楷體" panose="03000509000000000000" pitchFamily="65" charset="-120"/>
              </a:rPr>
              <a:t>Button </a:t>
            </a:r>
            <a:r>
              <a:rPr lang="zh-TW" altLang="zh-TW" baseline="0" dirty="0">
                <a:ea typeface="標楷體" panose="03000509000000000000" pitchFamily="65" charset="-120"/>
              </a:rPr>
              <a:t>分別為第一關、第二關、第三關、返回。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點擊返回回到</a:t>
            </a:r>
            <a:r>
              <a:rPr lang="en-US" altLang="zh-TW" baseline="0" dirty="0">
                <a:ea typeface="標楷體" panose="03000509000000000000" pitchFamily="65" charset="-120"/>
              </a:rPr>
              <a:t> 6.1</a:t>
            </a:r>
            <a:r>
              <a:rPr lang="zh-TW" altLang="zh-TW" baseline="0" dirty="0">
                <a:ea typeface="標楷體" panose="03000509000000000000" pitchFamily="65" charset="-120"/>
              </a:rPr>
              <a:t>遊戲首頁 畫面。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點擊所想的關卡後進入，但是沒破關則不能往下關前進。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例如：第一關尚未破完，點擊二三關後無法進入。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9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遊戲設定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aseline="0" dirty="0">
                <a:ea typeface="標楷體" panose="03000509000000000000" pitchFamily="65" charset="-120"/>
              </a:rPr>
              <a:t>說明：</a:t>
            </a:r>
          </a:p>
          <a:p>
            <a:pPr marL="400050" lvl="1" indent="0">
              <a:buNone/>
            </a:pPr>
            <a:r>
              <a:rPr lang="zh-TW" altLang="en-US" baseline="0" dirty="0">
                <a:ea typeface="標楷體" panose="03000509000000000000" pitchFamily="65" charset="-120"/>
              </a:rPr>
              <a:t>有七個</a:t>
            </a:r>
            <a:r>
              <a:rPr lang="en-US" altLang="zh-TW" baseline="0" dirty="0">
                <a:ea typeface="標楷體" panose="03000509000000000000" pitchFamily="65" charset="-120"/>
              </a:rPr>
              <a:t>Button </a:t>
            </a:r>
            <a:r>
              <a:rPr lang="zh-TW" altLang="en-US" baseline="0" dirty="0">
                <a:ea typeface="標楷體" panose="03000509000000000000" pitchFamily="65" charset="-120"/>
              </a:rPr>
              <a:t>其三個是小遊戲其他分別為意見回饋、素材使用和製作團隊。</a:t>
            </a:r>
          </a:p>
          <a:p>
            <a:pPr marL="400050" lvl="1" indent="0">
              <a:buNone/>
            </a:pPr>
            <a:r>
              <a:rPr lang="zh-TW" altLang="en-US" baseline="0" dirty="0">
                <a:ea typeface="標楷體" panose="03000509000000000000" pitchFamily="65" charset="-120"/>
              </a:rPr>
              <a:t>點擊意見回饋進入我們設置好的</a:t>
            </a:r>
            <a:r>
              <a:rPr lang="en-US" altLang="zh-TW" baseline="0" dirty="0">
                <a:ea typeface="標楷體" panose="03000509000000000000" pitchFamily="65" charset="-120"/>
              </a:rPr>
              <a:t>Google</a:t>
            </a:r>
            <a:r>
              <a:rPr lang="zh-TW" altLang="en-US" baseline="0" dirty="0">
                <a:ea typeface="標楷體" panose="03000509000000000000" pitchFamily="65" charset="-120"/>
              </a:rPr>
              <a:t>表單。</a:t>
            </a:r>
          </a:p>
          <a:p>
            <a:pPr marL="400050" lvl="1" indent="0">
              <a:buNone/>
            </a:pPr>
            <a:r>
              <a:rPr lang="zh-TW" altLang="en-US" baseline="0" dirty="0">
                <a:ea typeface="標楷體" panose="03000509000000000000" pitchFamily="65" charset="-120"/>
              </a:rPr>
              <a:t>點擊素材使用進入 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素材</a:t>
            </a:r>
            <a:r>
              <a:rPr lang="zh-TW" altLang="en-US" baseline="0" dirty="0">
                <a:ea typeface="標楷體" panose="03000509000000000000" pitchFamily="65" charset="-120"/>
              </a:rPr>
              <a:t>來源 的畫面。</a:t>
            </a:r>
          </a:p>
          <a:p>
            <a:pPr marL="400050" lvl="1" indent="0">
              <a:buNone/>
            </a:pPr>
            <a:r>
              <a:rPr lang="zh-TW" altLang="en-US" baseline="0" dirty="0">
                <a:ea typeface="標楷體" panose="03000509000000000000" pitchFamily="65" charset="-120"/>
              </a:rPr>
              <a:t>點擊製作團隊進入 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製作</a:t>
            </a:r>
            <a:r>
              <a:rPr lang="zh-TW" altLang="en-US" baseline="0" dirty="0">
                <a:ea typeface="標楷體" panose="03000509000000000000" pitchFamily="65" charset="-120"/>
              </a:rPr>
              <a:t>團隊 的畫面。</a:t>
            </a:r>
          </a:p>
          <a:p>
            <a:pPr marL="400050" lvl="1" indent="0">
              <a:buNone/>
            </a:pPr>
            <a:r>
              <a:rPr lang="zh-TW" altLang="en-US" baseline="0" dirty="0">
                <a:ea typeface="標楷體" panose="03000509000000000000" pitchFamily="65" charset="-120"/>
              </a:rPr>
              <a:t>點擊返回進入 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遊戲</a:t>
            </a:r>
            <a:r>
              <a:rPr lang="zh-TW" altLang="en-US" baseline="0" dirty="0">
                <a:ea typeface="標楷體" panose="03000509000000000000" pitchFamily="65" charset="-120"/>
              </a:rPr>
              <a:t>首頁 的畫面。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4310"/>
            <a:ext cx="4038600" cy="18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遊戲</a:t>
            </a:r>
            <a:r>
              <a:rPr lang="zh-TW" altLang="zh-TW" b="1" baseline="0" dirty="0" smtClean="0">
                <a:ea typeface="標楷體" panose="03000509000000000000" pitchFamily="65" charset="-120"/>
              </a:rPr>
              <a:t>畫面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 </a:t>
            </a:r>
            <a:r>
              <a:rPr lang="en-US" altLang="zh-TW" b="1" baseline="0" dirty="0" smtClean="0">
                <a:ea typeface="標楷體" panose="03000509000000000000" pitchFamily="65" charset="-120"/>
              </a:rPr>
              <a:t>-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 </a:t>
            </a:r>
            <a:r>
              <a:rPr lang="zh-TW" altLang="zh-TW" b="1" baseline="0" dirty="0" smtClean="0">
                <a:ea typeface="標楷體" panose="03000509000000000000" pitchFamily="65" charset="-120"/>
              </a:rPr>
              <a:t>解</a:t>
            </a:r>
            <a:r>
              <a:rPr lang="zh-TW" altLang="zh-TW" b="1" baseline="0" dirty="0">
                <a:ea typeface="標楷體" panose="03000509000000000000" pitchFamily="65" charset="-120"/>
              </a:rPr>
              <a:t>謎畫面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zh-TW" baseline="0" dirty="0">
                <a:ea typeface="標楷體" panose="03000509000000000000" pitchFamily="65" charset="-120"/>
              </a:rPr>
              <a:t>說明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：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zh-TW" altLang="zh-TW" baseline="0" dirty="0" smtClean="0">
                <a:ea typeface="標楷體" panose="03000509000000000000" pitchFamily="65" charset="-120"/>
              </a:rPr>
              <a:t>←</a:t>
            </a:r>
            <a:r>
              <a:rPr lang="zh-TW" altLang="zh-TW" baseline="0" dirty="0">
                <a:ea typeface="標楷體" panose="03000509000000000000" pitchFamily="65" charset="-120"/>
              </a:rPr>
              <a:t>、→可以切換畫面，下面是顯示文字。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物品欄可放置以尋找到的物品，點擊可選取，點擊右下角的</a:t>
            </a:r>
            <a:r>
              <a:rPr lang="en-US" altLang="zh-TW" baseline="0" dirty="0">
                <a:ea typeface="標楷體" panose="03000509000000000000" pitchFamily="65" charset="-120"/>
              </a:rPr>
              <a:t>Button</a:t>
            </a:r>
            <a:r>
              <a:rPr lang="zh-TW" altLang="zh-TW" baseline="0" dirty="0">
                <a:ea typeface="標楷體" panose="03000509000000000000" pitchFamily="65" charset="-120"/>
              </a:rPr>
              <a:t>可取消選取。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點擊左上角的</a:t>
            </a:r>
            <a:r>
              <a:rPr lang="en-US" altLang="zh-TW" baseline="0" dirty="0">
                <a:ea typeface="標楷體" panose="03000509000000000000" pitchFamily="65" charset="-120"/>
              </a:rPr>
              <a:t> X </a:t>
            </a:r>
            <a:r>
              <a:rPr lang="zh-TW" altLang="zh-TW" baseline="0" dirty="0">
                <a:ea typeface="標楷體" panose="03000509000000000000" pitchFamily="65" charset="-120"/>
              </a:rPr>
              <a:t>返回</a:t>
            </a:r>
            <a:r>
              <a:rPr lang="en-US" altLang="zh-TW" baseline="0" dirty="0">
                <a:ea typeface="標楷體" panose="03000509000000000000" pitchFamily="65" charset="-120"/>
              </a:rPr>
              <a:t> 6. 2</a:t>
            </a:r>
            <a:r>
              <a:rPr lang="zh-TW" altLang="zh-TW" baseline="0" dirty="0">
                <a:ea typeface="標楷體" panose="03000509000000000000" pitchFamily="65" charset="-120"/>
              </a:rPr>
              <a:t>選擇關卡 的畫面。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4310"/>
            <a:ext cx="4038600" cy="18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遊戲</a:t>
            </a:r>
            <a:r>
              <a:rPr lang="zh-TW" altLang="zh-TW" b="1" baseline="0" dirty="0" smtClean="0">
                <a:ea typeface="標楷體" panose="03000509000000000000" pitchFamily="65" charset="-120"/>
              </a:rPr>
              <a:t>畫面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 </a:t>
            </a:r>
            <a:r>
              <a:rPr lang="en-US" altLang="zh-TW" b="1" baseline="0" dirty="0" smtClean="0">
                <a:ea typeface="標楷體" panose="03000509000000000000" pitchFamily="65" charset="-120"/>
              </a:rPr>
              <a:t>-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 </a:t>
            </a:r>
            <a:r>
              <a:rPr lang="zh-TW" altLang="zh-TW" b="1" baseline="0" dirty="0" smtClean="0">
                <a:ea typeface="標楷體" panose="03000509000000000000" pitchFamily="65" charset="-120"/>
              </a:rPr>
              <a:t>打</a:t>
            </a:r>
            <a:r>
              <a:rPr lang="zh-TW" altLang="zh-TW" b="1" baseline="0" dirty="0">
                <a:ea typeface="標楷體" panose="03000509000000000000" pitchFamily="65" charset="-120"/>
              </a:rPr>
              <a:t>磚塊遊戲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zh-TW" baseline="0" dirty="0">
                <a:ea typeface="標楷體" panose="03000509000000000000" pitchFamily="65" charset="-120"/>
              </a:rPr>
              <a:t>說明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：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zh-TW" altLang="zh-TW" baseline="0" dirty="0" smtClean="0">
                <a:ea typeface="標楷體" panose="03000509000000000000" pitchFamily="65" charset="-120"/>
              </a:rPr>
              <a:t>發球</a:t>
            </a:r>
            <a:r>
              <a:rPr lang="zh-TW" altLang="zh-TW" baseline="0" dirty="0">
                <a:ea typeface="標楷體" panose="03000509000000000000" pitchFamily="65" charset="-120"/>
              </a:rPr>
              <a:t>可開始遊戲，← →可調整板子的位子。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綠色勾玉代表血量，要利用板子來控制球來撞擊黑色勾玉。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4310"/>
            <a:ext cx="4038600" cy="18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劇情畫面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zh-TW" baseline="0" dirty="0">
                <a:ea typeface="標楷體" panose="03000509000000000000" pitchFamily="65" charset="-120"/>
              </a:rPr>
              <a:t>說明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：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zh-TW" altLang="zh-TW" baseline="0" dirty="0" smtClean="0">
                <a:ea typeface="標楷體" panose="03000509000000000000" pitchFamily="65" charset="-120"/>
              </a:rPr>
              <a:t>有</a:t>
            </a:r>
            <a:r>
              <a:rPr lang="zh-TW" altLang="zh-TW" baseline="0" dirty="0">
                <a:ea typeface="標楷體" panose="03000509000000000000" pitchFamily="65" charset="-120"/>
              </a:rPr>
              <a:t>兩個</a:t>
            </a:r>
            <a:r>
              <a:rPr lang="en-US" altLang="zh-TW" baseline="0" dirty="0">
                <a:ea typeface="標楷體" panose="03000509000000000000" pitchFamily="65" charset="-120"/>
              </a:rPr>
              <a:t>Button</a:t>
            </a:r>
            <a:r>
              <a:rPr lang="zh-TW" altLang="zh-TW" baseline="0" dirty="0">
                <a:ea typeface="標楷體" panose="03000509000000000000" pitchFamily="65" charset="-120"/>
              </a:rPr>
              <a:t>，一個</a:t>
            </a:r>
            <a:r>
              <a:rPr lang="en-US" altLang="zh-TW" baseline="0" dirty="0">
                <a:ea typeface="標楷體" panose="03000509000000000000" pitchFamily="65" charset="-120"/>
              </a:rPr>
              <a:t>SKIP</a:t>
            </a:r>
            <a:r>
              <a:rPr lang="zh-TW" altLang="zh-TW" baseline="0" dirty="0">
                <a:ea typeface="標楷體" panose="03000509000000000000" pitchFamily="65" charset="-120"/>
              </a:rPr>
              <a:t>可直接跳過劇情，另一個繼續慢慢顯示劇情。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4310"/>
            <a:ext cx="4038600" cy="18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載入畫面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1310"/>
            <a:ext cx="8229600" cy="3704080"/>
          </a:xfrm>
        </p:spPr>
      </p:pic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2132856"/>
            <a:ext cx="777686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製作人名單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1310"/>
            <a:ext cx="8229600" cy="3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素材來源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1310"/>
            <a:ext cx="8229600" cy="3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目錄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baseline="0" dirty="0" smtClean="0">
                <a:ea typeface="標楷體" panose="03000509000000000000" pitchFamily="65" charset="-120"/>
              </a:rPr>
              <a:t>序論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r>
              <a:rPr lang="zh-TW" altLang="en-US" baseline="0" dirty="0">
                <a:ea typeface="標楷體" panose="03000509000000000000" pitchFamily="65" charset="-120"/>
              </a:rPr>
              <a:t>遊戲特色與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功能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r>
              <a:rPr lang="zh-TW" altLang="en-US" baseline="0" dirty="0" smtClean="0">
                <a:ea typeface="標楷體" panose="03000509000000000000" pitchFamily="65" charset="-120"/>
              </a:rPr>
              <a:t>使用對象及環境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r>
              <a:rPr lang="zh-TW" altLang="en-US" baseline="0" dirty="0" smtClean="0">
                <a:ea typeface="標楷體" panose="03000509000000000000" pitchFamily="65" charset="-120"/>
              </a:rPr>
              <a:t>遊戲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架構及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流程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r>
              <a:rPr lang="zh-TW" altLang="en-US" baseline="0" dirty="0">
                <a:ea typeface="標楷體" panose="03000509000000000000" pitchFamily="65" charset="-120"/>
              </a:rPr>
              <a:t>開發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工具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baseline="0" dirty="0" smtClean="0">
                <a:ea typeface="標楷體" panose="03000509000000000000" pitchFamily="65" charset="-120"/>
              </a:rPr>
              <a:t>遊戲畫面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r>
              <a:rPr lang="zh-TW" altLang="en-US" baseline="0" dirty="0" smtClean="0">
                <a:ea typeface="標楷體" panose="03000509000000000000" pitchFamily="65" charset="-120"/>
              </a:rPr>
              <a:t>結論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r>
              <a:rPr lang="zh-TW" altLang="en-US" baseline="0" dirty="0" smtClean="0">
                <a:ea typeface="標楷體" panose="03000509000000000000" pitchFamily="65" charset="-120"/>
              </a:rPr>
              <a:t>分工執掌和進度表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r>
              <a:rPr lang="zh-TW" altLang="en-US" baseline="0" dirty="0" smtClean="0">
                <a:ea typeface="標楷體" panose="03000509000000000000" pitchFamily="65" charset="-120"/>
              </a:rPr>
              <a:t>參考資料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附錄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4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意見</a:t>
            </a:r>
            <a:r>
              <a:rPr lang="zh-TW" altLang="zh-TW" b="1" baseline="0" dirty="0" smtClean="0">
                <a:ea typeface="標楷體" panose="03000509000000000000" pitchFamily="65" charset="-120"/>
              </a:rPr>
              <a:t>回饋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 </a:t>
            </a:r>
            <a:r>
              <a:rPr lang="en-US" altLang="zh-TW" b="1" baseline="0" dirty="0" smtClean="0">
                <a:ea typeface="標楷體" panose="03000509000000000000" pitchFamily="65" charset="-120"/>
              </a:rPr>
              <a:t>–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 手機畫面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6749"/>
            <a:ext cx="4038600" cy="2272865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aseline="0" dirty="0" smtClean="0">
                <a:ea typeface="標楷體" panose="03000509000000000000" pitchFamily="65" charset="-120"/>
              </a:rPr>
              <a:t>說明：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zh-TW" altLang="zh-TW" baseline="0" dirty="0" smtClean="0">
                <a:ea typeface="標楷體" panose="03000509000000000000" pitchFamily="65" charset="-120"/>
              </a:rPr>
              <a:t>可以</a:t>
            </a:r>
            <a:r>
              <a:rPr lang="zh-TW" altLang="zh-TW" baseline="0" dirty="0">
                <a:ea typeface="標楷體" panose="03000509000000000000" pitchFamily="65" charset="-120"/>
              </a:rPr>
              <a:t>選擇評價以及輸入建議。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當按下送出後將會連接網路並且送到</a:t>
            </a:r>
            <a:r>
              <a:rPr lang="en-US" altLang="zh-TW" baseline="0" dirty="0">
                <a:ea typeface="標楷體" panose="03000509000000000000" pitchFamily="65" charset="-120"/>
              </a:rPr>
              <a:t>google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試算表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。</a:t>
            </a:r>
            <a:endParaRPr lang="zh-TW" altLang="zh-TW" baseline="0" dirty="0">
              <a:ea typeface="標楷體" panose="03000509000000000000" pitchFamily="65" charset="-120"/>
            </a:endParaRP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49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意見</a:t>
            </a:r>
            <a:r>
              <a:rPr lang="zh-TW" altLang="zh-TW" b="1" baseline="0" dirty="0" smtClean="0">
                <a:ea typeface="標楷體" panose="03000509000000000000" pitchFamily="65" charset="-120"/>
              </a:rPr>
              <a:t>回饋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 </a:t>
            </a:r>
            <a:r>
              <a:rPr lang="en-US" altLang="zh-TW" b="1" baseline="0" dirty="0" smtClean="0">
                <a:ea typeface="標楷體" panose="03000509000000000000" pitchFamily="65" charset="-120"/>
              </a:rPr>
              <a:t>–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 </a:t>
            </a:r>
            <a:r>
              <a:rPr lang="en-US" altLang="zh-TW" b="1" baseline="0" dirty="0" smtClean="0">
                <a:ea typeface="標楷體" panose="03000509000000000000" pitchFamily="65" charset="-120"/>
              </a:rPr>
              <a:t>Google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表單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1310"/>
            <a:ext cx="8229600" cy="370408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9" y="2060848"/>
            <a:ext cx="777557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結論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結論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aseline="0" dirty="0" smtClean="0">
                <a:ea typeface="標楷體" panose="03000509000000000000" pitchFamily="65" charset="-120"/>
              </a:rPr>
              <a:t>　　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剛</a:t>
            </a:r>
            <a:r>
              <a:rPr lang="zh-TW" altLang="zh-TW" baseline="0" dirty="0">
                <a:ea typeface="標楷體" panose="03000509000000000000" pitchFamily="65" charset="-120"/>
              </a:rPr>
              <a:t>開始說要做的時候，原本以為會是很簡單的題目，但是真的實際做的時候才發現我想得太簡單，不論是取材、畫面設計、還有程式方面都遠遠超出我們的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預期，</a:t>
            </a:r>
            <a:r>
              <a:rPr lang="zh-TW" altLang="zh-TW" baseline="0" dirty="0">
                <a:ea typeface="標楷體" panose="03000509000000000000" pitchFamily="65" charset="-120"/>
              </a:rPr>
              <a:t>中途有好幾次都想放棄了，但是憑藉著毅力做出來後，滿滿的成就感湧現出來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，雖然</a:t>
            </a:r>
            <a:r>
              <a:rPr lang="zh-TW" altLang="zh-TW" baseline="0" dirty="0">
                <a:ea typeface="標楷體" panose="03000509000000000000" pitchFamily="65" charset="-120"/>
              </a:rPr>
              <a:t>跟當初企劃書的內容非常之不同，但是這也是我們使出全力做出來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的</a:t>
            </a:r>
            <a:r>
              <a:rPr lang="zh-TW" altLang="en-US" baseline="0" dirty="0" smtClean="0">
                <a:ea typeface="標楷體" panose="03000509000000000000" pitchFamily="65" charset="-120"/>
              </a:rPr>
              <a:t>。</a:t>
            </a:r>
            <a:endParaRPr lang="zh-TW" altLang="zh-TW" baseline="0" dirty="0">
              <a:ea typeface="標楷體" panose="03000509000000000000" pitchFamily="65" charset="-120"/>
            </a:endParaRP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77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分工執掌和進度表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8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分工執掌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144345"/>
              </p:ext>
            </p:extLst>
          </p:nvPr>
        </p:nvGraphicFramePr>
        <p:xfrm>
          <a:off x="683568" y="1700806"/>
          <a:ext cx="7848872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966"/>
                <a:gridCol w="6018906"/>
              </a:tblGrid>
              <a:tr h="557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企劃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盧宏傑、周政憲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</a:tr>
              <a:tr h="558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劇本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盧宏傑、周政憲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</a:tr>
              <a:tr h="557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美術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盧宏傑</a:t>
                      </a:r>
                      <a:r>
                        <a:rPr lang="en-US" sz="2000" kern="150">
                          <a:effectLst/>
                        </a:rPr>
                        <a:t>(</a:t>
                      </a:r>
                      <a:r>
                        <a:rPr lang="zh-TW" sz="2000" kern="150">
                          <a:effectLst/>
                        </a:rPr>
                        <a:t>感謝姊姊指導</a:t>
                      </a:r>
                      <a:r>
                        <a:rPr lang="en-US" sz="2000" kern="150">
                          <a:effectLst/>
                        </a:rPr>
                        <a:t>)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</a:tr>
              <a:tr h="557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程式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主要</a:t>
                      </a:r>
                      <a:r>
                        <a:rPr lang="en-US" sz="2000" kern="150">
                          <a:effectLst/>
                        </a:rPr>
                        <a:t>:</a:t>
                      </a:r>
                      <a:r>
                        <a:rPr lang="zh-TW" sz="2000" kern="150">
                          <a:effectLst/>
                        </a:rPr>
                        <a:t>盧宏傑 協助</a:t>
                      </a:r>
                      <a:r>
                        <a:rPr lang="en-US" sz="2000" kern="150">
                          <a:effectLst/>
                        </a:rPr>
                        <a:t>:</a:t>
                      </a:r>
                      <a:r>
                        <a:rPr lang="zh-TW" sz="2000" kern="150">
                          <a:effectLst/>
                        </a:rPr>
                        <a:t>周政憲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</a:tr>
              <a:tr h="5576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資料蒐集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主要</a:t>
                      </a:r>
                      <a:r>
                        <a:rPr lang="en-US" sz="2000" kern="150">
                          <a:effectLst/>
                        </a:rPr>
                        <a:t>:</a:t>
                      </a:r>
                      <a:r>
                        <a:rPr lang="zh-TW" sz="2000" kern="150">
                          <a:effectLst/>
                        </a:rPr>
                        <a:t>許芷嫣、彭鈺翔 協助</a:t>
                      </a:r>
                      <a:r>
                        <a:rPr lang="en-US" sz="2000" kern="150">
                          <a:effectLst/>
                        </a:rPr>
                        <a:t>:</a:t>
                      </a:r>
                      <a:r>
                        <a:rPr lang="zh-TW" sz="2000" kern="150">
                          <a:effectLst/>
                        </a:rPr>
                        <a:t>盧宏傑、周政憲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</a:tr>
              <a:tr h="558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文書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周政憲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</a:tr>
              <a:tr h="558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人物設計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 dirty="0">
                          <a:effectLst/>
                        </a:rPr>
                        <a:t>盧宏傑、周政憲</a:t>
                      </a:r>
                      <a:endParaRPr lang="zh-TW" sz="2000" kern="150" dirty="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</a:tr>
              <a:tr h="5584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>
                          <a:effectLst/>
                        </a:rPr>
                        <a:t>聯絡</a:t>
                      </a:r>
                      <a:endParaRPr lang="zh-TW" sz="2000" kern="15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50" dirty="0">
                          <a:effectLst/>
                        </a:rPr>
                        <a:t>許芷嫣</a:t>
                      </a:r>
                      <a:endParaRPr lang="zh-TW" sz="2000" kern="150" dirty="0">
                        <a:effectLst/>
                        <a:latin typeface="Liberation Serif"/>
                        <a:ea typeface="標楷體"/>
                        <a:cs typeface="Lucida 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 smtClean="0">
                <a:ea typeface="標楷體" panose="03000509000000000000" pitchFamily="65" charset="-120"/>
              </a:rPr>
              <a:t>進度表</a:t>
            </a:r>
            <a:r>
              <a:rPr lang="zh-TW" altLang="en-US" b="1" baseline="0" dirty="0">
                <a:ea typeface="標楷體" panose="03000509000000000000" pitchFamily="65" charset="-120"/>
              </a:rPr>
              <a:t> </a:t>
            </a:r>
            <a:r>
              <a:rPr lang="en-US" altLang="zh-TW" b="1" baseline="0" dirty="0" smtClean="0">
                <a:ea typeface="標楷體" panose="03000509000000000000" pitchFamily="65" charset="-120"/>
              </a:rPr>
              <a:t>–</a:t>
            </a:r>
            <a:r>
              <a:rPr lang="zh-TW" altLang="en-US" b="1" baseline="0" dirty="0" smtClean="0">
                <a:ea typeface="標楷體" panose="03000509000000000000" pitchFamily="65" charset="-120"/>
              </a:rPr>
              <a:t> 上學期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77795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9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a typeface="標楷體" panose="03000509000000000000" pitchFamily="65" charset="-120"/>
              </a:rPr>
              <a:t>進度表 </a:t>
            </a:r>
            <a:r>
              <a:rPr lang="en-US" altLang="zh-TW" b="1" dirty="0" smtClean="0">
                <a:ea typeface="標楷體" panose="03000509000000000000" pitchFamily="65" charset="-120"/>
              </a:rPr>
              <a:t>–</a:t>
            </a:r>
            <a:r>
              <a:rPr lang="zh-TW" altLang="en-US" b="1" dirty="0" smtClean="0">
                <a:ea typeface="標楷體" panose="03000509000000000000" pitchFamily="65" charset="-120"/>
              </a:rPr>
              <a:t> </a:t>
            </a:r>
            <a:r>
              <a:rPr lang="zh-TW" altLang="en-US" b="1" dirty="0">
                <a:ea typeface="標楷體" panose="03000509000000000000" pitchFamily="65" charset="-120"/>
              </a:rPr>
              <a:t>下學期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053973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9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參考資料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參考資料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軟體架構設計鮮思維－界定清晰的系統範圍與責任</a:t>
            </a:r>
          </a:p>
          <a:p>
            <a:pPr marL="400050" lvl="1" indent="0">
              <a:buNone/>
            </a:pPr>
            <a:r>
              <a:rPr lang="en-US" altLang="zh-TW" sz="4400" u="sng" dirty="0">
                <a:latin typeface="Dotum" panose="020B0600000101010101" pitchFamily="34" charset="-127"/>
                <a:ea typeface="標楷體" panose="03000509000000000000" pitchFamily="65" charset="-120"/>
                <a:hlinkClick r:id="rId2"/>
              </a:rPr>
              <a:t>https://www.ithome.com.tw/node/36783</a:t>
            </a:r>
            <a:endParaRPr lang="zh-TW" altLang="zh-TW" sz="44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建構方法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(Constructor)</a:t>
            </a:r>
            <a:endParaRPr lang="zh-TW" altLang="zh-TW" sz="48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sz="4400" u="sng" dirty="0">
                <a:latin typeface="Dotum" panose="020B0600000101010101" pitchFamily="34" charset="-127"/>
                <a:ea typeface="標楷體" panose="03000509000000000000" pitchFamily="65" charset="-120"/>
                <a:hlinkClick r:id="rId3"/>
              </a:rPr>
              <a:t>https://ced425.pixnet.net/blog/post/2714889</a:t>
            </a:r>
            <a:endParaRPr lang="zh-TW" altLang="zh-TW" sz="44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App Inventor 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上傳資料到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 Google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試算表 – 作法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1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結合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Google</a:t>
            </a:r>
            <a:r>
              <a:rPr lang="zh-TW" altLang="zh-TW" sz="4800" dirty="0" smtClean="0">
                <a:latin typeface="Dotum" panose="020B0600000101010101" pitchFamily="34" charset="-127"/>
                <a:ea typeface="標楷體" panose="03000509000000000000" pitchFamily="65" charset="-120"/>
              </a:rPr>
              <a:t>表單</a:t>
            </a:r>
            <a:endParaRPr lang="en-US" altLang="zh-TW" sz="48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sz="4400" u="sng" dirty="0" smtClean="0">
                <a:latin typeface="Dotum" panose="020B0600000101010101" pitchFamily="34" charset="-127"/>
                <a:ea typeface="標楷體" panose="03000509000000000000" pitchFamily="65" charset="-120"/>
                <a:hlinkClick r:id="rId4"/>
              </a:rPr>
              <a:t>https</a:t>
            </a:r>
            <a:r>
              <a:rPr lang="en-US" altLang="zh-TW" sz="4400" u="sng" dirty="0">
                <a:latin typeface="Dotum" panose="020B0600000101010101" pitchFamily="34" charset="-127"/>
                <a:ea typeface="標楷體" panose="03000509000000000000" pitchFamily="65" charset="-120"/>
                <a:hlinkClick r:id="rId4"/>
              </a:rPr>
              <a:t>://blog.cavedu.com/2020/03/09/app-inventor-google/</a:t>
            </a:r>
            <a:endParaRPr lang="zh-TW" altLang="zh-TW" sz="44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範例教學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 - </a:t>
            </a:r>
            <a:r>
              <a:rPr lang="en-US" altLang="zh-TW" sz="4800" dirty="0" err="1">
                <a:latin typeface="Dotum" panose="020B0600000101010101" pitchFamily="34" charset="-127"/>
                <a:ea typeface="標楷體" panose="03000509000000000000" pitchFamily="65" charset="-120"/>
              </a:rPr>
              <a:t>AppInventor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中文學習網</a:t>
            </a:r>
          </a:p>
          <a:p>
            <a:pPr marL="400050" lvl="1" indent="0">
              <a:buNone/>
            </a:pPr>
            <a:r>
              <a:rPr lang="en-US" altLang="zh-TW" sz="4400" u="sng" dirty="0">
                <a:latin typeface="Dotum" panose="020B0600000101010101" pitchFamily="34" charset="-127"/>
                <a:ea typeface="標楷體" panose="03000509000000000000" pitchFamily="65" charset="-120"/>
                <a:hlinkClick r:id="rId5"/>
              </a:rPr>
              <a:t>http://www.appinventor.tw/exm</a:t>
            </a:r>
            <a:endParaRPr lang="zh-TW" altLang="zh-TW" sz="44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Maze Builder 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迷宮遊戲產生器</a:t>
            </a:r>
          </a:p>
          <a:p>
            <a:pPr marL="400050" lvl="1" indent="0">
              <a:buNone/>
            </a:pPr>
            <a:r>
              <a:rPr lang="en-US" altLang="zh-TW" sz="4400" u="sng" dirty="0">
                <a:latin typeface="Dotum" panose="020B0600000101010101" pitchFamily="34" charset="-127"/>
                <a:ea typeface="標楷體" panose="03000509000000000000" pitchFamily="65" charset="-120"/>
                <a:hlinkClick r:id="rId6"/>
              </a:rPr>
              <a:t>https://123.briian.com/forum.php?mod=viewthread&amp;tid=2668</a:t>
            </a:r>
            <a:endParaRPr lang="zh-TW" altLang="zh-TW" sz="44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維基百科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(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密室逃脫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)</a:t>
            </a:r>
            <a:endParaRPr lang="zh-TW" altLang="zh-TW" sz="48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sz="4400" u="sng" dirty="0">
                <a:latin typeface="Dotum" panose="020B0600000101010101" pitchFamily="34" charset="-127"/>
                <a:ea typeface="標楷體" panose="03000509000000000000" pitchFamily="65" charset="-120"/>
                <a:hlinkClick r:id="rId7"/>
              </a:rPr>
              <a:t>https://zh.m.wikipedia.org/zh-tw/%E5%AF%86%E5%AE%A4%E9%80%83%E8%84%B1</a:t>
            </a:r>
            <a:endParaRPr lang="zh-TW" altLang="zh-TW" sz="44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維基百科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(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伏見稻荷大社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)</a:t>
            </a:r>
            <a:endParaRPr lang="zh-TW" altLang="zh-TW" sz="48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sz="4400" u="sng" dirty="0">
                <a:latin typeface="Dotum" panose="020B0600000101010101" pitchFamily="34" charset="-127"/>
                <a:ea typeface="標楷體" panose="03000509000000000000" pitchFamily="65" charset="-120"/>
                <a:hlinkClick r:id="rId8"/>
              </a:rPr>
              <a:t>https://zh.m.wikipedia.org/zh-tw/%E4%BC%8F%E8%A6%8B%E7%A8%BB%E8%8D%B7%E5%A4%A7%E7%A4%BE</a:t>
            </a:r>
            <a:endParaRPr lang="zh-TW" altLang="zh-TW" sz="44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狐仙傳說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(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隨意窩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)</a:t>
            </a:r>
            <a:endParaRPr lang="zh-TW" altLang="zh-TW" sz="48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sz="4400" u="sng" dirty="0">
                <a:latin typeface="Dotum" panose="020B0600000101010101" pitchFamily="34" charset="-127"/>
                <a:ea typeface="標楷體" panose="03000509000000000000" pitchFamily="65" charset="-120"/>
                <a:hlinkClick r:id="rId9"/>
              </a:rPr>
              <a:t>https://blog.xuite.net/yikinki123/yi/28155726-%E9%97%9C%E6%96%BC%E7%8B%90%E7%8B%B8%E7%9A%84%E7%A5%9E%E8%A9%B1%E5%82%B3%E8%AA%AA</a:t>
            </a:r>
            <a:endParaRPr lang="zh-TW" altLang="zh-TW" sz="44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Wasabi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工作室微博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(</a:t>
            </a:r>
            <a:r>
              <a:rPr lang="zh-TW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惡狼遊戲</a:t>
            </a:r>
            <a:r>
              <a:rPr lang="en-US" altLang="zh-TW" sz="4800" dirty="0">
                <a:latin typeface="Dotum" panose="020B0600000101010101" pitchFamily="34" charset="-127"/>
                <a:ea typeface="標楷體" panose="03000509000000000000" pitchFamily="65" charset="-120"/>
              </a:rPr>
              <a:t>)</a:t>
            </a:r>
            <a:endParaRPr lang="zh-TW" altLang="zh-TW" sz="48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sz="4400" u="sng" dirty="0">
                <a:latin typeface="Dotum" panose="020B0600000101010101" pitchFamily="34" charset="-127"/>
                <a:ea typeface="標楷體" panose="03000509000000000000" pitchFamily="65" charset="-120"/>
                <a:hlinkClick r:id="rId10"/>
              </a:rPr>
              <a:t>https://www.weibo.com/u/6366655285?is_hot=1</a:t>
            </a:r>
            <a:endParaRPr lang="zh-TW" altLang="zh-TW" sz="44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0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序論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4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參考資料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</a:rPr>
              <a:t>Faraway</a:t>
            </a:r>
          </a:p>
          <a:p>
            <a:pPr marL="400050" lvl="1" indent="0">
              <a:buNone/>
            </a:pPr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  <a:hlinkClick r:id="rId2" tooltip="https://faraway.work/haikei.html"/>
              </a:rPr>
              <a:t>https</a:t>
            </a: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  <a:hlinkClick r:id="rId2" tooltip="https://faraway.work/haikei.html"/>
              </a:rPr>
              <a:t>://</a:t>
            </a:r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  <a:hlinkClick r:id="rId2" tooltip="https://faraway.work/haikei.html"/>
              </a:rPr>
              <a:t>faraway.work/haikei.html</a:t>
            </a:r>
            <a:endParaRPr lang="en-US" altLang="zh-TW" sz="14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pPr marL="457200" indent="-457200"/>
            <a:r>
              <a:rPr lang="zh-TW" altLang="en-US" sz="1400" dirty="0">
                <a:latin typeface="Dotum" panose="020B0600000101010101" pitchFamily="34" charset="-127"/>
                <a:ea typeface="標楷體" panose="03000509000000000000" pitchFamily="65" charset="-120"/>
              </a:rPr>
              <a:t>文字獄官方</a:t>
            </a: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</a:rPr>
              <a:t>FB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  <a:hlinkClick r:id="rId3"/>
              </a:rPr>
              <a:t>https://www.facebook.com/WordPrison</a:t>
            </a:r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  <a:hlinkClick r:id="rId3"/>
              </a:rPr>
              <a:t>/</a:t>
            </a:r>
            <a:endParaRPr lang="en-US" altLang="zh-TW" sz="14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</a:rPr>
              <a:t>Tobi </a:t>
            </a: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</a:rPr>
              <a:t>Apps(100 floors </a:t>
            </a:r>
            <a:r>
              <a:rPr lang="zh-TW" altLang="en-US" sz="1400" dirty="0">
                <a:latin typeface="Dotum" panose="020B0600000101010101" pitchFamily="34" charset="-127"/>
                <a:ea typeface="標楷體" panose="03000509000000000000" pitchFamily="65" charset="-120"/>
              </a:rPr>
              <a:t>官網</a:t>
            </a: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</a:rPr>
              <a:t>)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  <a:hlinkClick r:id="rId4"/>
              </a:rPr>
              <a:t>https://www.tobiapps.com</a:t>
            </a:r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  <a:hlinkClick r:id="rId4"/>
              </a:rPr>
              <a:t>/</a:t>
            </a:r>
            <a:endParaRPr lang="en-US" altLang="zh-TW" sz="14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</a:rPr>
              <a:t>photo </a:t>
            </a: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</a:rPr>
              <a:t>AC</a:t>
            </a:r>
            <a:r>
              <a:rPr lang="zh-TW" altLang="en-US" sz="1400" dirty="0">
                <a:latin typeface="Dotum" panose="020B0600000101010101" pitchFamily="34" charset="-127"/>
                <a:ea typeface="標楷體" panose="03000509000000000000" pitchFamily="65" charset="-120"/>
              </a:rPr>
              <a:t>免費圖片</a:t>
            </a:r>
          </a:p>
          <a:p>
            <a:pPr marL="400050" lvl="1" indent="0">
              <a:buNone/>
            </a:pP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  <a:hlinkClick r:id="rId5"/>
              </a:rPr>
              <a:t>https://photo-ac.com/tw</a:t>
            </a:r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  <a:hlinkClick r:id="rId5"/>
              </a:rPr>
              <a:t>/</a:t>
            </a:r>
            <a:endParaRPr lang="en-US" altLang="zh-TW" sz="14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Dotum" panose="020B0600000101010101" pitchFamily="34" charset="-127"/>
                <a:ea typeface="標楷體" panose="03000509000000000000" pitchFamily="65" charset="-120"/>
              </a:rPr>
              <a:t>魔王魂</a:t>
            </a:r>
            <a:endParaRPr lang="en-US" altLang="zh-TW" sz="14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  <a:hlinkClick r:id="rId6" tooltip="https://maoudamashii.jokersounds.com/"/>
              </a:rPr>
              <a:t>https://maoudamashii.jokersounds.com</a:t>
            </a:r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  <a:hlinkClick r:id="rId6" tooltip="https://maoudamashii.jokersounds.com/"/>
              </a:rPr>
              <a:t>/</a:t>
            </a:r>
            <a:endParaRPr lang="en-US" altLang="zh-TW" sz="14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zh-TW" altLang="en-US" sz="1400" dirty="0"/>
              <a:t>煉獄庭園</a:t>
            </a:r>
            <a:r>
              <a:rPr lang="en-US" altLang="zh-TW" sz="1400" dirty="0"/>
              <a:t>(</a:t>
            </a:r>
            <a:r>
              <a:rPr lang="zh-TW" altLang="en-US" sz="1400" dirty="0"/>
              <a:t>目前關站</a:t>
            </a:r>
            <a:r>
              <a:rPr lang="en-US" altLang="zh-TW" sz="1400" dirty="0" smtClean="0"/>
              <a:t>)</a:t>
            </a:r>
          </a:p>
          <a:p>
            <a:r>
              <a:rPr lang="zh-TW" altLang="en-US" sz="1400" dirty="0">
                <a:latin typeface="Dotum" panose="020B0600000101010101" pitchFamily="34" charset="-127"/>
                <a:ea typeface="標楷體" panose="03000509000000000000" pitchFamily="65" charset="-120"/>
              </a:rPr>
              <a:t>文字獄官方</a:t>
            </a: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</a:rPr>
              <a:t>FB</a:t>
            </a:r>
          </a:p>
          <a:p>
            <a:pPr marL="400050" lvl="1" indent="0">
              <a:buNone/>
            </a:pPr>
            <a:r>
              <a:rPr lang="en-US" altLang="zh-TW" sz="1000" dirty="0">
                <a:latin typeface="Dotum" panose="020B0600000101010101" pitchFamily="34" charset="-127"/>
                <a:ea typeface="標楷體" panose="03000509000000000000" pitchFamily="65" charset="-120"/>
                <a:hlinkClick r:id="rId3"/>
              </a:rPr>
              <a:t>https://www.facebook.com/WordPrison</a:t>
            </a:r>
            <a:r>
              <a:rPr lang="en-US" altLang="zh-TW" sz="1000" dirty="0" smtClean="0">
                <a:latin typeface="Dotum" panose="020B0600000101010101" pitchFamily="34" charset="-127"/>
                <a:ea typeface="標楷體" panose="03000509000000000000" pitchFamily="65" charset="-120"/>
                <a:hlinkClick r:id="rId3"/>
              </a:rPr>
              <a:t>/</a:t>
            </a:r>
            <a:endParaRPr lang="en-US" altLang="zh-TW" sz="10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</a:rPr>
              <a:t>Tobi </a:t>
            </a: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</a:rPr>
              <a:t>Apps(100 floors </a:t>
            </a:r>
            <a:r>
              <a:rPr lang="zh-TW" altLang="en-US" sz="1400" dirty="0">
                <a:latin typeface="Dotum" panose="020B0600000101010101" pitchFamily="34" charset="-127"/>
                <a:ea typeface="標楷體" panose="03000509000000000000" pitchFamily="65" charset="-120"/>
              </a:rPr>
              <a:t>官網</a:t>
            </a: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</a:rPr>
              <a:t>)</a:t>
            </a:r>
          </a:p>
          <a:p>
            <a:pPr marL="400050" lvl="1" indent="0">
              <a:buNone/>
            </a:pPr>
            <a:r>
              <a:rPr lang="en-US" altLang="zh-TW" sz="1000" dirty="0">
                <a:latin typeface="Dotum" panose="020B0600000101010101" pitchFamily="34" charset="-127"/>
                <a:ea typeface="標楷體" panose="03000509000000000000" pitchFamily="65" charset="-120"/>
                <a:hlinkClick r:id="rId4"/>
              </a:rPr>
              <a:t>https://www.tobiapps.com</a:t>
            </a:r>
            <a:r>
              <a:rPr lang="en-US" altLang="zh-TW" sz="1000" dirty="0" smtClean="0">
                <a:latin typeface="Dotum" panose="020B0600000101010101" pitchFamily="34" charset="-127"/>
                <a:ea typeface="標楷體" panose="03000509000000000000" pitchFamily="65" charset="-120"/>
                <a:hlinkClick r:id="rId4"/>
              </a:rPr>
              <a:t>/</a:t>
            </a:r>
            <a:endParaRPr lang="en-US" altLang="zh-TW" sz="10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r>
              <a:rPr lang="en-US" altLang="zh-TW" sz="1400" dirty="0" smtClean="0">
                <a:latin typeface="Dotum" panose="020B0600000101010101" pitchFamily="34" charset="-127"/>
                <a:ea typeface="標楷體" panose="03000509000000000000" pitchFamily="65" charset="-120"/>
              </a:rPr>
              <a:t>photo </a:t>
            </a:r>
            <a:r>
              <a:rPr lang="en-US" altLang="zh-TW" sz="1400" dirty="0">
                <a:latin typeface="Dotum" panose="020B0600000101010101" pitchFamily="34" charset="-127"/>
                <a:ea typeface="標楷體" panose="03000509000000000000" pitchFamily="65" charset="-120"/>
              </a:rPr>
              <a:t>AC</a:t>
            </a:r>
            <a:r>
              <a:rPr lang="zh-TW" altLang="en-US" sz="1400" dirty="0">
                <a:latin typeface="Dotum" panose="020B0600000101010101" pitchFamily="34" charset="-127"/>
                <a:ea typeface="標楷體" panose="03000509000000000000" pitchFamily="65" charset="-120"/>
              </a:rPr>
              <a:t>免費圖片</a:t>
            </a:r>
          </a:p>
          <a:p>
            <a:pPr marL="400050" lvl="1" indent="0">
              <a:buNone/>
            </a:pPr>
            <a:r>
              <a:rPr lang="en-US" altLang="zh-TW" sz="1000" dirty="0">
                <a:latin typeface="Dotum" panose="020B0600000101010101" pitchFamily="34" charset="-127"/>
                <a:ea typeface="標楷體" panose="03000509000000000000" pitchFamily="65" charset="-120"/>
                <a:hlinkClick r:id="rId5"/>
              </a:rPr>
              <a:t>https://photo-ac.com/tw</a:t>
            </a:r>
            <a:r>
              <a:rPr lang="en-US" altLang="zh-TW" sz="1000" dirty="0" smtClean="0">
                <a:latin typeface="Dotum" panose="020B0600000101010101" pitchFamily="34" charset="-127"/>
                <a:ea typeface="標楷體" panose="03000509000000000000" pitchFamily="65" charset="-120"/>
                <a:hlinkClick r:id="rId5"/>
              </a:rPr>
              <a:t>/</a:t>
            </a:r>
            <a:endParaRPr lang="en-US" altLang="zh-TW" sz="10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endParaRPr lang="en-US" altLang="zh-TW" sz="1200" dirty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endParaRPr lang="en-US" altLang="zh-TW" sz="1200" dirty="0" smtClean="0">
              <a:latin typeface="Dotum" panose="020B0600000101010101" pitchFamily="34" charset="-127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00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附錄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711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附錄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zh-TW" altLang="en-US" dirty="0" smtClean="0"/>
              <a:t>表單</a:t>
            </a:r>
            <a:endParaRPr lang="en-US" altLang="zh-TW" dirty="0" smtClean="0"/>
          </a:p>
          <a:p>
            <a:pPr marL="400050" lvl="1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forms.gle/b5CV5bC7YkyYu89e8</a:t>
            </a:r>
            <a:endParaRPr lang="en-US" altLang="zh-TW" dirty="0" smtClean="0"/>
          </a:p>
          <a:p>
            <a:r>
              <a:rPr lang="zh-TW" altLang="en-US" dirty="0" smtClean="0"/>
              <a:t>遊戲</a:t>
            </a:r>
            <a:r>
              <a:rPr lang="en-US" altLang="zh-TW" smtClean="0"/>
              <a:t>apk QR </a:t>
            </a:r>
            <a:r>
              <a:rPr lang="en-US" altLang="zh-TW" dirty="0" smtClean="0"/>
              <a:t>Code</a:t>
            </a:r>
          </a:p>
          <a:p>
            <a:pPr marL="400050" lvl="1" indent="0">
              <a:buNone/>
            </a:pPr>
            <a:endParaRPr lang="en-US" altLang="zh-TW" dirty="0" smtClean="0"/>
          </a:p>
          <a:p>
            <a:pPr marL="40005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84984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15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TW" altLang="en-US" baseline="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7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baseline="0" dirty="0" smtClean="0">
                <a:ea typeface="標楷體" panose="03000509000000000000" pitchFamily="65" charset="-120"/>
              </a:rPr>
              <a:t>遊戲發展背景</a:t>
            </a:r>
            <a:endParaRPr lang="en-US" altLang="zh-TW" b="1" baseline="0" dirty="0" smtClean="0"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aseline="0" dirty="0" smtClean="0">
                <a:ea typeface="標楷體" panose="03000509000000000000" pitchFamily="65" charset="-120"/>
              </a:rPr>
              <a:t>現代人</a:t>
            </a:r>
            <a:r>
              <a:rPr lang="zh-TW" altLang="zh-TW" baseline="0" dirty="0">
                <a:ea typeface="標楷體" panose="03000509000000000000" pitchFamily="65" charset="-120"/>
              </a:rPr>
              <a:t>人手上都有一台智慧型手機，各種事情都可以通過手機來完成，不管是繳費、購物、轉帳及玩遊戲等，再說現在的程式語言也比以前相對的簡單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。</a:t>
            </a:r>
            <a:endParaRPr lang="zh-TW" altLang="zh-TW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遊戲發展問題與動機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baseline="0" dirty="0">
                <a:ea typeface="標楷體" panose="03000509000000000000" pitchFamily="65" charset="-120"/>
              </a:rPr>
              <a:t>問題</a:t>
            </a:r>
            <a:r>
              <a:rPr lang="zh-TW" altLang="zh-TW" baseline="0" dirty="0" smtClean="0">
                <a:ea typeface="標楷體" panose="03000509000000000000" pitchFamily="65" charset="-120"/>
              </a:rPr>
              <a:t>：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ea typeface="標楷體" panose="03000509000000000000" pitchFamily="65" charset="-120"/>
              </a:rPr>
              <a:t>A</a:t>
            </a:r>
            <a:r>
              <a:rPr lang="en-US" altLang="zh-TW" baseline="0" dirty="0" smtClean="0">
                <a:ea typeface="標楷體" panose="03000509000000000000" pitchFamily="65" charset="-120"/>
              </a:rPr>
              <a:t>pp </a:t>
            </a:r>
            <a:r>
              <a:rPr lang="en-US" altLang="zh-TW" baseline="0" dirty="0">
                <a:ea typeface="標楷體" panose="03000509000000000000" pitchFamily="65" charset="-120"/>
              </a:rPr>
              <a:t>inventor 2 </a:t>
            </a:r>
            <a:r>
              <a:rPr lang="zh-TW" altLang="zh-TW" baseline="0" dirty="0">
                <a:ea typeface="標楷體" panose="03000509000000000000" pitchFamily="65" charset="-120"/>
              </a:rPr>
              <a:t>所做出來的功能有限，未能達到我們理想的樣子，但是也可能是我們的技術不足。做遊戲很重要的一點是美術，美術就是門面，我們幾乎都不會畫畫，也沒有相關的繪畫工具，就類似電繪板那種；第一次做遊戲又是作自創遊戲，幾乎沒有其他相關遊戲可拆解程式碼可看，所在開發上花時間較多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5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遊戲發展問題與動機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baseline="0" dirty="0" smtClean="0">
                <a:ea typeface="標楷體" panose="03000509000000000000" pitchFamily="65" charset="-120"/>
              </a:rPr>
              <a:t>動機：</a:t>
            </a:r>
            <a:endParaRPr lang="en-US" altLang="zh-TW" baseline="0" dirty="0" smtClean="0">
              <a:ea typeface="標楷體" panose="03000509000000000000" pitchFamily="65" charset="-120"/>
            </a:endParaRPr>
          </a:p>
          <a:p>
            <a:pPr marL="400050" lvl="1" indent="0">
              <a:buNone/>
            </a:pPr>
            <a:r>
              <a:rPr lang="zh-TW" altLang="zh-TW" baseline="0" dirty="0" smtClean="0">
                <a:ea typeface="標楷體" panose="03000509000000000000" pitchFamily="65" charset="-120"/>
              </a:rPr>
              <a:t>一</a:t>
            </a:r>
            <a:r>
              <a:rPr lang="zh-TW" altLang="zh-TW" baseline="0" dirty="0">
                <a:ea typeface="標楷體" panose="03000509000000000000" pitchFamily="65" charset="-120"/>
              </a:rPr>
              <a:t>開始直接想到的就是做遊戲，未來想要往這方面前進。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66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遊戲特色與功能</a:t>
            </a:r>
            <a:br>
              <a:rPr lang="zh-TW" altLang="zh-TW" b="1" baseline="0" dirty="0">
                <a:ea typeface="標楷體" panose="03000509000000000000" pitchFamily="65" charset="-120"/>
              </a:rPr>
            </a:br>
            <a:endParaRPr lang="zh-TW" altLang="en-US" baseline="0" dirty="0">
              <a:ea typeface="標楷體" panose="03000509000000000000" pitchFamily="65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9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遊戲特色</a:t>
            </a:r>
            <a:endParaRPr lang="zh-TW" altLang="en-US" b="1" baseline="0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baseline="0" dirty="0">
                <a:ea typeface="標楷體" panose="03000509000000000000" pitchFamily="65" charset="-120"/>
              </a:rPr>
              <a:t>故事背景</a:t>
            </a:r>
          </a:p>
          <a:p>
            <a:pPr marL="400050" lvl="1" indent="0">
              <a:buNone/>
            </a:pPr>
            <a:r>
              <a:rPr lang="zh-TW" altLang="zh-TW" baseline="0" dirty="0">
                <a:ea typeface="標楷體" panose="03000509000000000000" pitchFamily="65" charset="-120"/>
              </a:rPr>
              <a:t>主角前去登山時發現了一個不明顯的稻荷神社，好奇心驅使下便前去探索，沒想到就這樣誤入了黑狐的結界，途中遇到了白狐，兩人為了不被黑狐吃掉而齊心合作，設法逃出神社。</a:t>
            </a:r>
          </a:p>
          <a:p>
            <a:endParaRPr lang="zh-TW" altLang="en-US" baseline="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9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455</TotalTime>
  <Words>1102</Words>
  <Application>Microsoft Office PowerPoint</Application>
  <PresentationFormat>如螢幕大小 (4:3)</PresentationFormat>
  <Paragraphs>178</Paragraphs>
  <Slides>43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暗香撲面</vt:lpstr>
      <vt:lpstr>專題報告專 題 成 果 報 告</vt:lpstr>
      <vt:lpstr>摘要</vt:lpstr>
      <vt:lpstr>目錄</vt:lpstr>
      <vt:lpstr>序論</vt:lpstr>
      <vt:lpstr>遊戲發展背景</vt:lpstr>
      <vt:lpstr>遊戲發展問題與動機</vt:lpstr>
      <vt:lpstr>遊戲發展問題與動機</vt:lpstr>
      <vt:lpstr>遊戲特色與功能 </vt:lpstr>
      <vt:lpstr>遊戲特色</vt:lpstr>
      <vt:lpstr>遊戲特色</vt:lpstr>
      <vt:lpstr>遊戲特色</vt:lpstr>
      <vt:lpstr>遊戲功能</vt:lpstr>
      <vt:lpstr>使用對象及環境</vt:lpstr>
      <vt:lpstr>使用對象及環境</vt:lpstr>
      <vt:lpstr>遊戲架構及流程</vt:lpstr>
      <vt:lpstr>遊戲架構</vt:lpstr>
      <vt:lpstr>遊戲流程</vt:lpstr>
      <vt:lpstr>開發工具</vt:lpstr>
      <vt:lpstr>開發工具</vt:lpstr>
      <vt:lpstr>遊戲畫面</vt:lpstr>
      <vt:lpstr>遊戲首頁</vt:lpstr>
      <vt:lpstr>選擇關卡</vt:lpstr>
      <vt:lpstr>遊戲設定</vt:lpstr>
      <vt:lpstr>遊戲畫面 - 解謎畫面</vt:lpstr>
      <vt:lpstr>遊戲畫面 - 打磚塊遊戲</vt:lpstr>
      <vt:lpstr>劇情畫面</vt:lpstr>
      <vt:lpstr>載入畫面</vt:lpstr>
      <vt:lpstr>製作人名單</vt:lpstr>
      <vt:lpstr>素材來源</vt:lpstr>
      <vt:lpstr>意見回饋 – 手機畫面</vt:lpstr>
      <vt:lpstr>意見回饋 – Google表單</vt:lpstr>
      <vt:lpstr>結論</vt:lpstr>
      <vt:lpstr>結論</vt:lpstr>
      <vt:lpstr>分工執掌和進度表</vt:lpstr>
      <vt:lpstr>分工執掌</vt:lpstr>
      <vt:lpstr>進度表 – 上學期</vt:lpstr>
      <vt:lpstr>進度表 – 下學期</vt:lpstr>
      <vt:lpstr>參考資料</vt:lpstr>
      <vt:lpstr>參考資料</vt:lpstr>
      <vt:lpstr>參考資料</vt:lpstr>
      <vt:lpstr>附錄</vt:lpstr>
      <vt:lpstr>附錄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專題報告專 題 成 果 報 告</dc:title>
  <dc:creator>Mouzn</dc:creator>
  <cp:lastModifiedBy>Mouzn</cp:lastModifiedBy>
  <cp:revision>14</cp:revision>
  <dcterms:created xsi:type="dcterms:W3CDTF">2020-06-04T07:45:49Z</dcterms:created>
  <dcterms:modified xsi:type="dcterms:W3CDTF">2020-06-05T04:02:25Z</dcterms:modified>
</cp:coreProperties>
</file>