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175639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317286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406DC5-720E-41DA-921B-D1C98EF079A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835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1860961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406DC5-720E-41DA-921B-D1C98EF079A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2070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300885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969671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118751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212885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23475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239667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364799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241513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109023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378929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2191723-546A-478D-88C7-0184D1CDA35F}" type="datetimeFigureOut">
              <a:rPr lang="zh-TW" altLang="en-US" smtClean="0"/>
              <a:t>2020/4/23</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10523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191723-546A-478D-88C7-0184D1CDA35F}" type="datetimeFigureOut">
              <a:rPr lang="zh-TW" altLang="en-US" smtClean="0"/>
              <a:t>2020/4/23</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406DC5-720E-41DA-921B-D1C98EF079AD}" type="slidenum">
              <a:rPr lang="zh-TW" altLang="en-US" smtClean="0"/>
              <a:t>‹#›</a:t>
            </a:fld>
            <a:endParaRPr lang="zh-TW" altLang="en-US"/>
          </a:p>
        </p:txBody>
      </p:sp>
    </p:spTree>
    <p:extLst>
      <p:ext uri="{BB962C8B-B14F-4D97-AF65-F5344CB8AC3E}">
        <p14:creationId xmlns:p14="http://schemas.microsoft.com/office/powerpoint/2010/main" val="755584906"/>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D94E1E-20B1-478D-8EAC-759F2A657375}"/>
              </a:ext>
            </a:extLst>
          </p:cNvPr>
          <p:cNvSpPr/>
          <p:nvPr/>
        </p:nvSpPr>
        <p:spPr>
          <a:xfrm>
            <a:off x="1891252" y="1305341"/>
            <a:ext cx="7720383" cy="4247317"/>
          </a:xfrm>
          <a:prstGeom prst="rect">
            <a:avLst/>
          </a:prstGeom>
          <a:noFill/>
        </p:spPr>
        <p:txBody>
          <a:bodyPr wrap="none" lIns="91440" tIns="45720" rIns="91440" bIns="45720">
            <a:spAutoFit/>
          </a:bodyPr>
          <a:lstStyle/>
          <a:p>
            <a:pPr algn="ctr"/>
            <a:r>
              <a:rPr lang="zh-TW"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數位轉型期中報告</a:t>
            </a:r>
            <a:r>
              <a:rPr lang="en-US" altLang="zh-TW"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(VF)</a:t>
            </a:r>
          </a:p>
          <a:p>
            <a:pPr algn="ctr"/>
            <a:r>
              <a:rPr lang="zh-TW" altLang="en-US" sz="5400" b="1" dirty="0">
                <a:ln w="9525">
                  <a:solidFill>
                    <a:schemeClr val="bg1"/>
                  </a:solidFill>
                  <a:prstDash val="solid"/>
                </a:ln>
                <a:effectLst>
                  <a:outerShdw blurRad="12700" dist="38100" dir="2700000" algn="tl" rotWithShape="0">
                    <a:schemeClr val="bg1">
                      <a:lumMod val="50000"/>
                    </a:schemeClr>
                  </a:outerShdw>
                </a:effectLst>
              </a:rPr>
              <a:t>第十組</a:t>
            </a:r>
            <a:endParaRPr lang="en-US" altLang="zh-TW" sz="5400" b="1" dirty="0">
              <a:ln w="9525">
                <a:solidFill>
                  <a:schemeClr val="bg1"/>
                </a:solidFill>
                <a:prstDash val="solid"/>
              </a:ln>
              <a:effectLst>
                <a:outerShdw blurRad="12700" dist="38100" dir="2700000" algn="tl" rotWithShape="0">
                  <a:schemeClr val="bg1">
                    <a:lumMod val="50000"/>
                  </a:schemeClr>
                </a:outerShdw>
              </a:effectLst>
            </a:endParaRPr>
          </a:p>
          <a:p>
            <a:pPr algn="ctr"/>
            <a:r>
              <a:rPr lang="zh-TW" altLang="en-US" sz="5400" b="1" dirty="0">
                <a:ln w="9525">
                  <a:solidFill>
                    <a:schemeClr val="bg1"/>
                  </a:solidFill>
                  <a:prstDash val="solid"/>
                </a:ln>
                <a:effectLst>
                  <a:outerShdw blurRad="12700" dist="38100" dir="2700000" algn="tl" rotWithShape="0">
                    <a:schemeClr val="bg1">
                      <a:lumMod val="50000"/>
                    </a:schemeClr>
                  </a:outerShdw>
                </a:effectLst>
              </a:rPr>
              <a:t>組員</a:t>
            </a:r>
            <a:r>
              <a:rPr lang="en-US" altLang="zh-TW" sz="5400" b="1" dirty="0">
                <a:ln w="9525">
                  <a:solidFill>
                    <a:schemeClr val="bg1"/>
                  </a:solidFill>
                  <a:prstDash val="solid"/>
                </a:ln>
                <a:effectLst>
                  <a:outerShdw blurRad="12700" dist="38100" dir="2700000" algn="tl" rotWithShape="0">
                    <a:schemeClr val="bg1">
                      <a:lumMod val="50000"/>
                    </a:schemeClr>
                  </a:outerShdw>
                </a:effectLst>
              </a:rPr>
              <a:t>:1061461032</a:t>
            </a:r>
            <a:r>
              <a:rPr lang="zh-TW" altLang="en-US" sz="5400" b="1" dirty="0">
                <a:ln w="9525">
                  <a:solidFill>
                    <a:schemeClr val="bg1"/>
                  </a:solidFill>
                  <a:prstDash val="solid"/>
                </a:ln>
                <a:effectLst>
                  <a:outerShdw blurRad="12700" dist="38100" dir="2700000" algn="tl" rotWithShape="0">
                    <a:schemeClr val="bg1">
                      <a:lumMod val="50000"/>
                    </a:schemeClr>
                  </a:outerShdw>
                </a:effectLst>
              </a:rPr>
              <a:t>樂庭妤</a:t>
            </a:r>
            <a:endParaRPr lang="en-US" altLang="zh-TW" sz="5400" b="1" dirty="0">
              <a:ln w="9525">
                <a:solidFill>
                  <a:schemeClr val="bg1"/>
                </a:solidFill>
                <a:prstDash val="solid"/>
              </a:ln>
              <a:effectLst>
                <a:outerShdw blurRad="12700" dist="38100" dir="2700000" algn="tl" rotWithShape="0">
                  <a:schemeClr val="bg1">
                    <a:lumMod val="50000"/>
                  </a:schemeClr>
                </a:outerShdw>
              </a:effectLst>
            </a:endParaRPr>
          </a:p>
          <a:p>
            <a:pPr algn="ctr"/>
            <a:r>
              <a:rPr lang="en-US" altLang="zh-TW"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1061461048</a:t>
            </a:r>
            <a:r>
              <a:rPr lang="zh-TW"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許芷嫣</a:t>
            </a:r>
            <a:endParaRPr lang="en-US" altLang="zh-TW"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altLang="zh-TW" sz="5400" b="1" dirty="0">
                <a:ln w="9525">
                  <a:solidFill>
                    <a:schemeClr val="bg1"/>
                  </a:solidFill>
                  <a:prstDash val="solid"/>
                </a:ln>
                <a:effectLst>
                  <a:outerShdw blurRad="12700" dist="38100" dir="2700000" algn="tl" rotWithShape="0">
                    <a:schemeClr val="bg1">
                      <a:lumMod val="50000"/>
                    </a:schemeClr>
                  </a:outerShdw>
                </a:effectLst>
              </a:rPr>
              <a:t>			1061461034</a:t>
            </a:r>
            <a:r>
              <a:rPr lang="zh-TW" altLang="en-US" sz="5400" b="1" dirty="0">
                <a:ln w="9525">
                  <a:solidFill>
                    <a:schemeClr val="bg1"/>
                  </a:solidFill>
                  <a:prstDash val="solid"/>
                </a:ln>
                <a:effectLst>
                  <a:outerShdw blurRad="12700" dist="38100" dir="2700000" algn="tl" rotWithShape="0">
                    <a:schemeClr val="bg1">
                      <a:lumMod val="50000"/>
                    </a:schemeClr>
                  </a:outerShdw>
                </a:effectLst>
              </a:rPr>
              <a:t>黃柏諺</a:t>
            </a:r>
            <a:endParaRPr lang="zh-TW"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47868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FF293A-8081-4A13-9FE6-86C96C226B08}"/>
              </a:ext>
            </a:extLst>
          </p:cNvPr>
          <p:cNvSpPr>
            <a:spLocks noGrp="1"/>
          </p:cNvSpPr>
          <p:nvPr>
            <p:ph type="title"/>
          </p:nvPr>
        </p:nvSpPr>
        <p:spPr>
          <a:xfrm>
            <a:off x="1719200" y="72728"/>
            <a:ext cx="8911687" cy="1280890"/>
          </a:xfrm>
        </p:spPr>
        <p:txBody>
          <a:bodyPr>
            <a:normAutofit/>
          </a:bodyPr>
          <a:lstStyle/>
          <a:p>
            <a:r>
              <a:rPr lang="en-US" altLang="zh-TW" dirty="0"/>
              <a:t>VF</a:t>
            </a:r>
            <a:r>
              <a:rPr lang="zh-TW" altLang="en-US" dirty="0"/>
              <a:t>所在產業基本分析</a:t>
            </a:r>
            <a:r>
              <a:rPr lang="en-US" altLang="zh-TW" dirty="0"/>
              <a:t>:</a:t>
            </a:r>
            <a:br>
              <a:rPr lang="en-US" altLang="zh-TW" dirty="0"/>
            </a:br>
            <a:endParaRPr lang="zh-TW" altLang="en-US" dirty="0"/>
          </a:p>
        </p:txBody>
      </p:sp>
      <p:sp>
        <p:nvSpPr>
          <p:cNvPr id="3" name="內容版面配置區 2">
            <a:extLst>
              <a:ext uri="{FF2B5EF4-FFF2-40B4-BE49-F238E27FC236}">
                <a16:creationId xmlns:a16="http://schemas.microsoft.com/office/drawing/2014/main" id="{9E6065CD-7EDE-4239-B57E-EF78431D8BDA}"/>
              </a:ext>
            </a:extLst>
          </p:cNvPr>
          <p:cNvSpPr>
            <a:spLocks noGrp="1"/>
          </p:cNvSpPr>
          <p:nvPr>
            <p:ph idx="1"/>
          </p:nvPr>
        </p:nvSpPr>
        <p:spPr>
          <a:xfrm>
            <a:off x="1638300" y="713173"/>
            <a:ext cx="8915400" cy="3777622"/>
          </a:xfrm>
        </p:spPr>
        <p:txBody>
          <a:bodyPr>
            <a:normAutofit fontScale="25000" lnSpcReduction="20000"/>
          </a:bodyPr>
          <a:lstStyle/>
          <a:p>
            <a:endParaRPr lang="zh-TW" altLang="en-US" dirty="0"/>
          </a:p>
          <a:p>
            <a:r>
              <a:rPr lang="zh-TW" altLang="en-US" sz="14800" dirty="0"/>
              <a:t>提出為戰略管理研究提供了一個新的視角，是對產業競爭戰略理論的超越。解釋企業持續競爭優勢源泉方面具有很強的說服力，而且也超脫了企業所在行業的局限。把註意力從關註企業外在的產業機會和市場吸引力，轉向了企業內在的自身資源與能力 </a:t>
            </a:r>
            <a:r>
              <a:rPr lang="zh-TW" altLang="en-US" sz="9600" dirty="0"/>
              <a:t>。</a:t>
            </a:r>
            <a:endParaRPr lang="zh-TW" altLang="en-US" sz="14800" dirty="0"/>
          </a:p>
          <a:p>
            <a:pPr marL="0" indent="0">
              <a:buNone/>
            </a:pPr>
            <a:endParaRPr lang="zh-TW" altLang="en-US" dirty="0"/>
          </a:p>
        </p:txBody>
      </p:sp>
    </p:spTree>
    <p:extLst>
      <p:ext uri="{BB962C8B-B14F-4D97-AF65-F5344CB8AC3E}">
        <p14:creationId xmlns:p14="http://schemas.microsoft.com/office/powerpoint/2010/main" val="364120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4DAB96-9126-4F8D-9D38-C9CABF12F7A1}"/>
              </a:ext>
            </a:extLst>
          </p:cNvPr>
          <p:cNvSpPr>
            <a:spLocks noGrp="1"/>
          </p:cNvSpPr>
          <p:nvPr>
            <p:ph type="title"/>
          </p:nvPr>
        </p:nvSpPr>
        <p:spPr>
          <a:xfrm>
            <a:off x="1465462" y="0"/>
            <a:ext cx="8911687" cy="1280890"/>
          </a:xfrm>
        </p:spPr>
        <p:txBody>
          <a:bodyPr/>
          <a:lstStyle/>
          <a:p>
            <a:r>
              <a:rPr lang="en-US" altLang="zh-TW" dirty="0"/>
              <a:t>VF</a:t>
            </a:r>
            <a:r>
              <a:rPr lang="zh-TW" altLang="en-US" dirty="0"/>
              <a:t>案例簡述</a:t>
            </a:r>
            <a:r>
              <a:rPr lang="en-US" altLang="zh-TW" dirty="0"/>
              <a:t>:</a:t>
            </a:r>
            <a:endParaRPr lang="zh-TW" altLang="en-US" dirty="0"/>
          </a:p>
        </p:txBody>
      </p:sp>
      <p:sp>
        <p:nvSpPr>
          <p:cNvPr id="3" name="內容版面配置區 2">
            <a:extLst>
              <a:ext uri="{FF2B5EF4-FFF2-40B4-BE49-F238E27FC236}">
                <a16:creationId xmlns:a16="http://schemas.microsoft.com/office/drawing/2014/main" id="{49F9BC44-FF86-44EA-BE66-5A8D56740317}"/>
              </a:ext>
            </a:extLst>
          </p:cNvPr>
          <p:cNvSpPr>
            <a:spLocks noGrp="1"/>
          </p:cNvSpPr>
          <p:nvPr>
            <p:ph idx="1"/>
          </p:nvPr>
        </p:nvSpPr>
        <p:spPr>
          <a:xfrm>
            <a:off x="1638300" y="714138"/>
            <a:ext cx="8915400" cy="3777622"/>
          </a:xfrm>
        </p:spPr>
        <p:txBody>
          <a:bodyPr>
            <a:normAutofit fontScale="85000" lnSpcReduction="20000"/>
          </a:bodyPr>
          <a:lstStyle/>
          <a:p>
            <a:r>
              <a:rPr lang="en-US" altLang="zh-TW" sz="2600" dirty="0"/>
              <a:t>VF</a:t>
            </a:r>
            <a:r>
              <a:rPr lang="zh-TW" altLang="zh-TW" sz="2600" dirty="0"/>
              <a:t>這家服飾品牌自</a:t>
            </a:r>
            <a:r>
              <a:rPr lang="en-US" altLang="zh-TW" sz="2600" dirty="0"/>
              <a:t>1969</a:t>
            </a:r>
            <a:r>
              <a:rPr lang="zh-TW" altLang="zh-TW" sz="2600" dirty="0"/>
              <a:t>年打進牛仔褲市場後，公司總營業額的</a:t>
            </a:r>
            <a:r>
              <a:rPr lang="en-US" altLang="zh-TW" sz="2600" dirty="0"/>
              <a:t>75%</a:t>
            </a:r>
            <a:r>
              <a:rPr lang="zh-TW" altLang="zh-TW" sz="2600" dirty="0"/>
              <a:t>來自於牛仔褲。</a:t>
            </a:r>
            <a:r>
              <a:rPr lang="en-US" altLang="zh-TW" sz="2600" dirty="0"/>
              <a:t>2004</a:t>
            </a:r>
            <a:r>
              <a:rPr lang="zh-TW" altLang="zh-TW" sz="2600" dirty="0"/>
              <a:t>年，</a:t>
            </a:r>
            <a:r>
              <a:rPr lang="en-US" altLang="zh-TW" sz="2600" dirty="0"/>
              <a:t>VF</a:t>
            </a:r>
            <a:r>
              <a:rPr lang="zh-TW" altLang="zh-TW" sz="2600" dirty="0"/>
              <a:t>推動新的成長計畫，將本公司從原本只是生產基本服飾，到後來成為有著強大品牌並生產全球休閒服飾的大公司，過去，</a:t>
            </a:r>
            <a:r>
              <a:rPr lang="en-US" altLang="zh-TW" sz="2600" dirty="0"/>
              <a:t>VF</a:t>
            </a:r>
            <a:r>
              <a:rPr lang="zh-TW" altLang="zh-TW" sz="2600" dirty="0"/>
              <a:t>只能賣他們所能製造的商品，在成長計畫推動後，</a:t>
            </a:r>
            <a:r>
              <a:rPr lang="en-US" altLang="zh-TW" sz="2600" dirty="0"/>
              <a:t>VF</a:t>
            </a:r>
            <a:r>
              <a:rPr lang="zh-TW" altLang="zh-TW" sz="2600" dirty="0"/>
              <a:t>就專注於行銷以及將商品外包，除此之外，</a:t>
            </a:r>
            <a:r>
              <a:rPr lang="en-US" altLang="zh-TW" sz="2600" dirty="0"/>
              <a:t>VF</a:t>
            </a:r>
            <a:r>
              <a:rPr lang="zh-TW" altLang="zh-TW" sz="2600" dirty="0"/>
              <a:t>也在透過一連串的收購，將一些國際知名度高的品牌買下來，而這些歷史悠久的品牌營業額佔公司總營業額的</a:t>
            </a:r>
            <a:r>
              <a:rPr lang="en-US" altLang="zh-TW" sz="2600" dirty="0"/>
              <a:t>90%</a:t>
            </a:r>
            <a:r>
              <a:rPr lang="zh-TW" altLang="zh-TW" sz="2600" dirty="0"/>
              <a:t>，</a:t>
            </a:r>
            <a:r>
              <a:rPr lang="en-US" altLang="zh-TW" sz="2600" dirty="0"/>
              <a:t>2008</a:t>
            </a:r>
            <a:r>
              <a:rPr lang="zh-TW" altLang="zh-TW" sz="2600" dirty="0"/>
              <a:t>年，歷史悠久的品牌營業額只佔公司總營業額的</a:t>
            </a:r>
            <a:r>
              <a:rPr lang="en-US" altLang="zh-TW" sz="2600" dirty="0"/>
              <a:t>56%</a:t>
            </a:r>
            <a:r>
              <a:rPr lang="zh-TW" altLang="zh-TW" sz="2600" dirty="0"/>
              <a:t>，剩餘</a:t>
            </a:r>
            <a:r>
              <a:rPr lang="en-US" altLang="zh-TW" sz="2600" dirty="0"/>
              <a:t>44%</a:t>
            </a:r>
            <a:r>
              <a:rPr lang="zh-TW" altLang="zh-TW" sz="2600" dirty="0"/>
              <a:t>則是由休閒服飾品牌組成，</a:t>
            </a:r>
            <a:r>
              <a:rPr lang="en-US" altLang="zh-TW" sz="2600" dirty="0"/>
              <a:t>VF</a:t>
            </a:r>
            <a:r>
              <a:rPr lang="zh-TW" altLang="zh-TW" sz="2600" dirty="0"/>
              <a:t>的目標是讓休閒服飾品牌的營業額佔比調整至</a:t>
            </a:r>
            <a:r>
              <a:rPr lang="en-US" altLang="zh-TW" sz="2600" dirty="0"/>
              <a:t>60%</a:t>
            </a:r>
            <a:r>
              <a:rPr lang="zh-TW" altLang="zh-TW" sz="2600" dirty="0"/>
              <a:t>，歷史悠久的品牌營業額佔比則是</a:t>
            </a:r>
            <a:r>
              <a:rPr lang="en-US" altLang="zh-TW" sz="2600" dirty="0"/>
              <a:t>40%</a:t>
            </a:r>
            <a:r>
              <a:rPr lang="zh-TW" altLang="zh-TW" sz="2600" dirty="0"/>
              <a:t>。</a:t>
            </a:r>
            <a:r>
              <a:rPr lang="en-US" altLang="zh-TW" sz="2600" dirty="0"/>
              <a:t>VF</a:t>
            </a:r>
            <a:r>
              <a:rPr lang="zh-TW" altLang="zh-TW" sz="2600" dirty="0"/>
              <a:t>要在美國以外的地區拓展業務，</a:t>
            </a:r>
            <a:r>
              <a:rPr lang="en-US" altLang="zh-TW" sz="2600" dirty="0"/>
              <a:t>2001</a:t>
            </a:r>
            <a:r>
              <a:rPr lang="zh-TW" altLang="zh-TW" sz="2600" dirty="0"/>
              <a:t>年，國際營業額只佔公司總銷售額的</a:t>
            </a:r>
            <a:r>
              <a:rPr lang="en-US" altLang="zh-TW" sz="2600" dirty="0"/>
              <a:t>19%</a:t>
            </a:r>
            <a:r>
              <a:rPr lang="zh-TW" altLang="zh-TW" sz="2600" dirty="0"/>
              <a:t>，</a:t>
            </a:r>
            <a:r>
              <a:rPr lang="en-US" altLang="zh-TW" sz="2600" dirty="0"/>
              <a:t>2008</a:t>
            </a:r>
            <a:r>
              <a:rPr lang="zh-TW" altLang="zh-TW" sz="2600" dirty="0"/>
              <a:t>年時程帳至</a:t>
            </a:r>
            <a:r>
              <a:rPr lang="en-US" altLang="zh-TW" sz="2600" dirty="0"/>
              <a:t>30%</a:t>
            </a:r>
            <a:r>
              <a:rPr lang="zh-TW" altLang="zh-TW" sz="2600" dirty="0"/>
              <a:t>。</a:t>
            </a:r>
            <a:r>
              <a:rPr lang="en-US" altLang="zh-TW" sz="2600" dirty="0"/>
              <a:t>VF</a:t>
            </a:r>
            <a:r>
              <a:rPr lang="zh-TW" altLang="zh-TW" sz="2600" dirty="0"/>
              <a:t>要拓展公司的直銷業務，從最初的獨立實體店面銷售商品，隨著近期服飾業的趨勢，</a:t>
            </a:r>
            <a:r>
              <a:rPr lang="en-US" altLang="zh-TW" sz="2600" dirty="0"/>
              <a:t>VF</a:t>
            </a:r>
            <a:r>
              <a:rPr lang="zh-TW" altLang="zh-TW" sz="2600" dirty="0"/>
              <a:t>也開始創造自有品牌與設立專賣店，拓展到網路零售業務</a:t>
            </a:r>
            <a:r>
              <a:rPr lang="zh-TW" altLang="en-US" sz="2800" dirty="0"/>
              <a:t>。</a:t>
            </a:r>
            <a:endParaRPr lang="zh-TW" altLang="zh-TW" sz="2600" dirty="0"/>
          </a:p>
          <a:p>
            <a:endParaRPr lang="zh-TW" altLang="en-US" dirty="0"/>
          </a:p>
        </p:txBody>
      </p:sp>
    </p:spTree>
    <p:extLst>
      <p:ext uri="{BB962C8B-B14F-4D97-AF65-F5344CB8AC3E}">
        <p14:creationId xmlns:p14="http://schemas.microsoft.com/office/powerpoint/2010/main" val="10358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D71CD3-6EF4-498D-B8B3-9D38BA9E2359}"/>
              </a:ext>
            </a:extLst>
          </p:cNvPr>
          <p:cNvSpPr>
            <a:spLocks noGrp="1"/>
          </p:cNvSpPr>
          <p:nvPr>
            <p:ph type="title"/>
          </p:nvPr>
        </p:nvSpPr>
        <p:spPr>
          <a:xfrm>
            <a:off x="1640156" y="0"/>
            <a:ext cx="8911687" cy="1280890"/>
          </a:xfrm>
        </p:spPr>
        <p:txBody>
          <a:bodyPr/>
          <a:lstStyle/>
          <a:p>
            <a:r>
              <a:rPr lang="en-US" altLang="zh-TW" dirty="0"/>
              <a:t>VF</a:t>
            </a:r>
            <a:r>
              <a:rPr lang="zh-TW" altLang="en-US" dirty="0"/>
              <a:t>核心問題有那些</a:t>
            </a:r>
            <a:r>
              <a:rPr lang="en-US" altLang="zh-TW" dirty="0"/>
              <a:t>:</a:t>
            </a:r>
            <a:endParaRPr lang="zh-TW" altLang="en-US" dirty="0"/>
          </a:p>
        </p:txBody>
      </p:sp>
      <p:sp>
        <p:nvSpPr>
          <p:cNvPr id="3" name="內容版面配置區 2">
            <a:extLst>
              <a:ext uri="{FF2B5EF4-FFF2-40B4-BE49-F238E27FC236}">
                <a16:creationId xmlns:a16="http://schemas.microsoft.com/office/drawing/2014/main" id="{9879F62A-2037-4DFA-9FC5-5FF5510E762D}"/>
              </a:ext>
            </a:extLst>
          </p:cNvPr>
          <p:cNvSpPr>
            <a:spLocks noGrp="1"/>
          </p:cNvSpPr>
          <p:nvPr>
            <p:ph idx="1"/>
          </p:nvPr>
        </p:nvSpPr>
        <p:spPr>
          <a:xfrm>
            <a:off x="1497259" y="723444"/>
            <a:ext cx="8915400" cy="3777622"/>
          </a:xfrm>
        </p:spPr>
        <p:txBody>
          <a:bodyPr>
            <a:normAutofit lnSpcReduction="10000"/>
          </a:bodyPr>
          <a:lstStyle/>
          <a:p>
            <a:endParaRPr lang="zh-TW" altLang="en-US" dirty="0"/>
          </a:p>
          <a:p>
            <a:r>
              <a:rPr lang="zh-TW" altLang="en-US" dirty="0"/>
              <a:t> </a:t>
            </a:r>
            <a:r>
              <a:rPr lang="zh-TW" altLang="en-US" sz="4800" dirty="0"/>
              <a:t>強調了企業內部因素的差異性，尤其是企業核心能力對企業獲得超額利潤的影響，明確了對企業能力的分析在企業戰略制訂過程中的重要性 。</a:t>
            </a:r>
          </a:p>
        </p:txBody>
      </p:sp>
    </p:spTree>
    <p:extLst>
      <p:ext uri="{BB962C8B-B14F-4D97-AF65-F5344CB8AC3E}">
        <p14:creationId xmlns:p14="http://schemas.microsoft.com/office/powerpoint/2010/main" val="293394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B75B65-2382-438D-9E3A-446B5414AEB3}"/>
              </a:ext>
            </a:extLst>
          </p:cNvPr>
          <p:cNvSpPr>
            <a:spLocks noGrp="1"/>
          </p:cNvSpPr>
          <p:nvPr>
            <p:ph type="title"/>
          </p:nvPr>
        </p:nvSpPr>
        <p:spPr>
          <a:xfrm>
            <a:off x="1563116" y="0"/>
            <a:ext cx="8911687" cy="1280890"/>
          </a:xfrm>
        </p:spPr>
        <p:txBody>
          <a:bodyPr/>
          <a:lstStyle/>
          <a:p>
            <a:r>
              <a:rPr lang="zh-TW" altLang="en-US" dirty="0"/>
              <a:t>核心問題解決方案為何</a:t>
            </a:r>
            <a:r>
              <a:rPr lang="en-US" altLang="zh-TW" dirty="0"/>
              <a:t>:</a:t>
            </a:r>
            <a:endParaRPr lang="zh-TW" altLang="en-US" dirty="0"/>
          </a:p>
        </p:txBody>
      </p:sp>
      <p:sp>
        <p:nvSpPr>
          <p:cNvPr id="3" name="內容版面配置區 2">
            <a:extLst>
              <a:ext uri="{FF2B5EF4-FFF2-40B4-BE49-F238E27FC236}">
                <a16:creationId xmlns:a16="http://schemas.microsoft.com/office/drawing/2014/main" id="{E46EBE9D-123A-48CA-8501-D8114002A514}"/>
              </a:ext>
            </a:extLst>
          </p:cNvPr>
          <p:cNvSpPr>
            <a:spLocks noGrp="1"/>
          </p:cNvSpPr>
          <p:nvPr>
            <p:ph idx="1"/>
          </p:nvPr>
        </p:nvSpPr>
        <p:spPr>
          <a:xfrm>
            <a:off x="1452871" y="723017"/>
            <a:ext cx="8915400" cy="3777622"/>
          </a:xfrm>
        </p:spPr>
        <p:txBody>
          <a:bodyPr>
            <a:normAutofit fontScale="62500" lnSpcReduction="20000"/>
          </a:bodyPr>
          <a:lstStyle/>
          <a:p>
            <a:r>
              <a:rPr lang="zh-TW" altLang="en-US" sz="7700" dirty="0"/>
              <a:t>不斷的併購，使得</a:t>
            </a:r>
            <a:r>
              <a:rPr lang="en-US" altLang="zh-TW" sz="7700" dirty="0"/>
              <a:t>VFC</a:t>
            </a:r>
            <a:r>
              <a:rPr lang="zh-TW" altLang="en-US" sz="7700" dirty="0"/>
              <a:t>的營收近十年來呈現正向成長的趨勢，而不錯的獲利也讓公司有充足的現金流能夠積極地買回自家股票以及發放現金股利</a:t>
            </a:r>
            <a:r>
              <a:rPr lang="zh-TW" altLang="en-US" sz="4800" dirty="0"/>
              <a:t>。</a:t>
            </a:r>
          </a:p>
        </p:txBody>
      </p:sp>
    </p:spTree>
    <p:extLst>
      <p:ext uri="{BB962C8B-B14F-4D97-AF65-F5344CB8AC3E}">
        <p14:creationId xmlns:p14="http://schemas.microsoft.com/office/powerpoint/2010/main" val="141237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98795-E401-469F-9B57-8B5F1036E06C}"/>
              </a:ext>
            </a:extLst>
          </p:cNvPr>
          <p:cNvSpPr>
            <a:spLocks noGrp="1"/>
          </p:cNvSpPr>
          <p:nvPr>
            <p:ph type="title"/>
          </p:nvPr>
        </p:nvSpPr>
        <p:spPr>
          <a:xfrm>
            <a:off x="1776179" y="0"/>
            <a:ext cx="8911687" cy="1280890"/>
          </a:xfrm>
        </p:spPr>
        <p:txBody>
          <a:bodyPr/>
          <a:lstStyle/>
          <a:p>
            <a:r>
              <a:rPr lang="zh-TW" altLang="en-US" dirty="0"/>
              <a:t>數位科技可以扮演的角色</a:t>
            </a:r>
            <a:r>
              <a:rPr lang="en-US" altLang="zh-TW" dirty="0"/>
              <a:t>:</a:t>
            </a:r>
            <a:endParaRPr lang="zh-TW" altLang="en-US" dirty="0"/>
          </a:p>
        </p:txBody>
      </p:sp>
      <p:sp>
        <p:nvSpPr>
          <p:cNvPr id="3" name="內容版面配置區 2">
            <a:extLst>
              <a:ext uri="{FF2B5EF4-FFF2-40B4-BE49-F238E27FC236}">
                <a16:creationId xmlns:a16="http://schemas.microsoft.com/office/drawing/2014/main" id="{46522EEE-2000-4B16-A74C-038B2C6F0A54}"/>
              </a:ext>
            </a:extLst>
          </p:cNvPr>
          <p:cNvSpPr>
            <a:spLocks noGrp="1"/>
          </p:cNvSpPr>
          <p:nvPr>
            <p:ph idx="1"/>
          </p:nvPr>
        </p:nvSpPr>
        <p:spPr>
          <a:xfrm>
            <a:off x="1638300" y="640445"/>
            <a:ext cx="8915400" cy="4334213"/>
          </a:xfrm>
        </p:spPr>
        <p:txBody>
          <a:bodyPr>
            <a:noAutofit/>
          </a:bodyPr>
          <a:lstStyle/>
          <a:p>
            <a:pPr fontAlgn="base"/>
            <a:r>
              <a:rPr lang="en-US" altLang="zh-TW" sz="2000" dirty="0"/>
              <a:t>1.</a:t>
            </a:r>
            <a:r>
              <a:rPr lang="zh-TW" altLang="en-US" sz="2000" dirty="0"/>
              <a:t>雲端運算</a:t>
            </a:r>
            <a:r>
              <a:rPr lang="en-US" altLang="zh-TW" sz="2000" dirty="0"/>
              <a:t>2.</a:t>
            </a:r>
            <a:r>
              <a:rPr lang="zh-TW" altLang="en-US" sz="2000" dirty="0"/>
              <a:t>社群網路</a:t>
            </a:r>
            <a:r>
              <a:rPr lang="en-US" altLang="zh-TW" sz="2000" dirty="0"/>
              <a:t>3.</a:t>
            </a:r>
            <a:r>
              <a:rPr lang="zh-TW" altLang="en-US" sz="2000" dirty="0"/>
              <a:t>行動裝置</a:t>
            </a:r>
            <a:r>
              <a:rPr lang="en-US" altLang="zh-TW" sz="2000" dirty="0"/>
              <a:t>4.</a:t>
            </a:r>
            <a:r>
              <a:rPr lang="zh-TW" altLang="en-US" sz="2000" dirty="0"/>
              <a:t>人工智慧讓許多新的網路服務與商業模式變得可能，也讓現行的服務不再像從前那樣受歡迎及獲利，人工智慧在數位顛覆所扮演的角色，我認為以目前而言，還不算是主角，充其量是最後一根稻草；仍在雲、行動、社群與其帶來的便利網路介面，例如 </a:t>
            </a:r>
            <a:r>
              <a:rPr lang="en-US" altLang="zh-TW" sz="2000" dirty="0"/>
              <a:t>OpenID</a:t>
            </a:r>
            <a:r>
              <a:rPr lang="zh-TW" altLang="en-US" sz="2000" dirty="0"/>
              <a:t>、行動條碼、行動支付等，這一波的顛覆還多著重在增加可存取性與可用性的階段。因應數位顛覆，走得快的企業早已進行轉型。轉型過程中，需要重新調整的包含企業各種有形無形的資產組合，包括物質、財務、人力及關係等。這代表它們必須同時對組織、流程、文化及商業模式進行必要的重整，讓企業得以快速回應環境的改變，讓商業模式跟上市場的腳步。 首先，科技能力並不是數位轉型的重點。最容易理解的例子之一也許是</a:t>
            </a:r>
            <a:r>
              <a:rPr lang="en-US" altLang="zh-TW" sz="2000" dirty="0"/>
              <a:t>Uber</a:t>
            </a:r>
            <a:r>
              <a:rPr lang="zh-TW" altLang="en-US" sz="2000" dirty="0"/>
              <a:t>，它帶動新的商業模式，引起全球創業者的跟隨，但仔細研究它的科技成分，最重要的幾個元件為雲、</a:t>
            </a:r>
            <a:r>
              <a:rPr lang="en-US" altLang="zh-TW" sz="2000" dirty="0"/>
              <a:t>GPS</a:t>
            </a:r>
            <a:r>
              <a:rPr lang="zh-TW" altLang="en-US" sz="2000" dirty="0"/>
              <a:t>定位與地圖，這些技術沒有一個是</a:t>
            </a:r>
            <a:r>
              <a:rPr lang="en-US" altLang="zh-TW" sz="2000" dirty="0"/>
              <a:t>Uber</a:t>
            </a:r>
            <a:r>
              <a:rPr lang="zh-TW" altLang="en-US" sz="2000" dirty="0"/>
              <a:t>自己開發的，它只需要整合現有的科技，組合成新的營運平台。數位轉型的成功與否，絕對是關鍵。除了鑽研科技的公司，世界上多數的公司都不需要自己鑽研最領先的技術，而是著重在運用企業的資產，根據市場的需求，以最有利的方式組合出獨特的產品與服務，在市場上取得獲利的空間。當然，不是說科技對於數位轉型不重要，而是科技的實作能力（能不能在公司裡頭開發出來）相對不重要，但對於科技的正確認知絕對是轉型的成功關鍵。有正確的科技認知與評估能力，才能幫助我們對於企業的人力、組織、流程、文化做正確的安排與導引，這才是科技與數位轉型之間最關鍵的連結。 </a:t>
            </a:r>
          </a:p>
        </p:txBody>
      </p:sp>
    </p:spTree>
    <p:extLst>
      <p:ext uri="{BB962C8B-B14F-4D97-AF65-F5344CB8AC3E}">
        <p14:creationId xmlns:p14="http://schemas.microsoft.com/office/powerpoint/2010/main" val="3663789265"/>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TM02892315[[fn=絲縷]]</Template>
  <TotalTime>137</TotalTime>
  <Words>877</Words>
  <Application>Microsoft Office PowerPoint</Application>
  <PresentationFormat>寬螢幕</PresentationFormat>
  <Paragraphs>17</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Arial</vt:lpstr>
      <vt:lpstr>Century Gothic</vt:lpstr>
      <vt:lpstr>Wingdings 3</vt:lpstr>
      <vt:lpstr>絲縷</vt:lpstr>
      <vt:lpstr>PowerPoint 簡報</vt:lpstr>
      <vt:lpstr>VF所在產業基本分析: </vt:lpstr>
      <vt:lpstr>VF案例簡述:</vt:lpstr>
      <vt:lpstr>VF核心問題有那些:</vt:lpstr>
      <vt:lpstr>核心問題解決方案為何:</vt:lpstr>
      <vt:lpstr>數位科技可以扮演的角色: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PC</dc:creator>
  <cp:lastModifiedBy>PC</cp:lastModifiedBy>
  <cp:revision>18</cp:revision>
  <dcterms:created xsi:type="dcterms:W3CDTF">2020-04-16T12:36:22Z</dcterms:created>
  <dcterms:modified xsi:type="dcterms:W3CDTF">2020-04-23T10:22:14Z</dcterms:modified>
</cp:coreProperties>
</file>