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77"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A1AB8DE-73C2-4452-A802-076B93E13497}" type="datetimeFigureOut">
              <a:rPr lang="zh-TW" altLang="en-US" smtClean="0"/>
              <a:t>2019/4/26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412264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A1AB8DE-73C2-4452-A802-076B93E13497}" type="datetimeFigureOut">
              <a:rPr lang="zh-TW" altLang="en-US" smtClean="0"/>
              <a:t>2019/4/26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382323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A1AB8DE-73C2-4452-A802-076B93E13497}" type="datetimeFigureOut">
              <a:rPr lang="zh-TW" altLang="en-US" smtClean="0"/>
              <a:t>2019/4/26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332617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A1AB8DE-73C2-4452-A802-076B93E13497}" type="datetimeFigureOut">
              <a:rPr lang="zh-TW" altLang="en-US" smtClean="0"/>
              <a:t>2019/4/26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314879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A1AB8DE-73C2-4452-A802-076B93E13497}" type="datetimeFigureOut">
              <a:rPr lang="zh-TW" altLang="en-US" smtClean="0"/>
              <a:t>2019/4/26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131896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2A1AB8DE-73C2-4452-A802-076B93E13497}" type="datetimeFigureOut">
              <a:rPr lang="zh-TW" altLang="en-US" smtClean="0"/>
              <a:t>2019/4/26</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182212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2" name="Date Placeholder 1"/>
          <p:cNvSpPr>
            <a:spLocks noGrp="1"/>
          </p:cNvSpPr>
          <p:nvPr>
            <p:ph type="dt" sz="half" idx="10"/>
          </p:nvPr>
        </p:nvSpPr>
        <p:spPr/>
        <p:txBody>
          <a:bodyPr/>
          <a:lstStyle/>
          <a:p>
            <a:fld id="{2A1AB8DE-73C2-4452-A802-076B93E13497}" type="datetimeFigureOut">
              <a:rPr lang="zh-TW" altLang="en-US" smtClean="0"/>
              <a:t>2019/4/26</a:t>
            </a:fld>
            <a:endParaRPr lang="zh-TW" altLang="en-US"/>
          </a:p>
        </p:txBody>
      </p:sp>
      <p:sp>
        <p:nvSpPr>
          <p:cNvPr id="11" name="Footer Placeholder 10"/>
          <p:cNvSpPr>
            <a:spLocks noGrp="1"/>
          </p:cNvSpPr>
          <p:nvPr>
            <p:ph type="ftr" sz="quarter" idx="11"/>
          </p:nvPr>
        </p:nvSpPr>
        <p:spPr/>
        <p:txBody>
          <a:bodyPr/>
          <a:lstStyle/>
          <a:p>
            <a:endParaRPr lang="zh-TW" altLang="en-US"/>
          </a:p>
        </p:txBody>
      </p:sp>
      <p:sp>
        <p:nvSpPr>
          <p:cNvPr id="12" name="Slide Number Placeholder 11"/>
          <p:cNvSpPr>
            <a:spLocks noGrp="1"/>
          </p:cNvSpPr>
          <p:nvPr>
            <p:ph type="sldNum" sz="quarter" idx="12"/>
          </p:nvPr>
        </p:nvSpPr>
        <p:spPr/>
        <p:txBody>
          <a:body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129533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2" name="Date Placeholder 1"/>
          <p:cNvSpPr>
            <a:spLocks noGrp="1"/>
          </p:cNvSpPr>
          <p:nvPr>
            <p:ph type="dt" sz="half" idx="10"/>
          </p:nvPr>
        </p:nvSpPr>
        <p:spPr/>
        <p:txBody>
          <a:bodyPr/>
          <a:lstStyle/>
          <a:p>
            <a:fld id="{2A1AB8DE-73C2-4452-A802-076B93E13497}" type="datetimeFigureOut">
              <a:rPr lang="zh-TW" altLang="en-US" smtClean="0"/>
              <a:t>2019/4/26</a:t>
            </a:fld>
            <a:endParaRPr lang="zh-TW" altLang="en-US"/>
          </a:p>
        </p:txBody>
      </p:sp>
      <p:sp>
        <p:nvSpPr>
          <p:cNvPr id="7" name="Footer Placeholder 6"/>
          <p:cNvSpPr>
            <a:spLocks noGrp="1"/>
          </p:cNvSpPr>
          <p:nvPr>
            <p:ph type="ftr" sz="quarter" idx="11"/>
          </p:nvPr>
        </p:nvSpPr>
        <p:spPr/>
        <p:txBody>
          <a:bodyPr/>
          <a:lstStyle/>
          <a:p>
            <a:endParaRPr lang="zh-TW" altLang="en-US"/>
          </a:p>
        </p:txBody>
      </p:sp>
      <p:sp>
        <p:nvSpPr>
          <p:cNvPr id="8" name="Slide Number Placeholder 7"/>
          <p:cNvSpPr>
            <a:spLocks noGrp="1"/>
          </p:cNvSpPr>
          <p:nvPr>
            <p:ph type="sldNum" sz="quarter" idx="12"/>
          </p:nvPr>
        </p:nvSpPr>
        <p:spPr/>
        <p:txBody>
          <a:body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329709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A1AB8DE-73C2-4452-A802-076B93E13497}" type="datetimeFigureOut">
              <a:rPr lang="zh-TW" altLang="en-US" smtClean="0"/>
              <a:t>2019/4/26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396479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8" name="Date Placeholder 7"/>
          <p:cNvSpPr>
            <a:spLocks noGrp="1"/>
          </p:cNvSpPr>
          <p:nvPr>
            <p:ph type="dt" sz="half" idx="10"/>
          </p:nvPr>
        </p:nvSpPr>
        <p:spPr/>
        <p:txBody>
          <a:bodyPr/>
          <a:lstStyle/>
          <a:p>
            <a:fld id="{2A1AB8DE-73C2-4452-A802-076B93E13497}" type="datetimeFigureOut">
              <a:rPr lang="zh-TW" altLang="en-US" smtClean="0"/>
              <a:t>2019/4/26</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269080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8" name="Date Placeholder 7"/>
          <p:cNvSpPr>
            <a:spLocks noGrp="1"/>
          </p:cNvSpPr>
          <p:nvPr>
            <p:ph type="dt" sz="half" idx="10"/>
          </p:nvPr>
        </p:nvSpPr>
        <p:spPr/>
        <p:txBody>
          <a:bodyPr/>
          <a:lstStyle/>
          <a:p>
            <a:fld id="{2A1AB8DE-73C2-4452-A802-076B93E13497}" type="datetimeFigureOut">
              <a:rPr lang="zh-TW" altLang="en-US" smtClean="0"/>
              <a:t>2019/4/26</a:t>
            </a:fld>
            <a:endParaRPr lang="zh-TW" altLang="en-US"/>
          </a:p>
        </p:txBody>
      </p:sp>
      <p:sp>
        <p:nvSpPr>
          <p:cNvPr id="9" name="Footer Placeholder 8"/>
          <p:cNvSpPr>
            <a:spLocks noGrp="1"/>
          </p:cNvSpPr>
          <p:nvPr>
            <p:ph type="ftr" sz="quarter" idx="11"/>
          </p:nvPr>
        </p:nvSpPr>
        <p:spPr>
          <a:xfrm>
            <a:off x="3499101" y="6356350"/>
            <a:ext cx="5911517" cy="365125"/>
          </a:xfrm>
        </p:spPr>
        <p:txBody>
          <a:bodyPr/>
          <a:lstStyle/>
          <a:p>
            <a:endParaRPr lang="zh-TW" altLang="en-US"/>
          </a:p>
        </p:txBody>
      </p:sp>
      <p:sp>
        <p:nvSpPr>
          <p:cNvPr id="10" name="Slide Number Placeholder 9"/>
          <p:cNvSpPr>
            <a:spLocks noGrp="1"/>
          </p:cNvSpPr>
          <p:nvPr>
            <p:ph type="sldNum" sz="quarter" idx="12"/>
          </p:nvPr>
        </p:nvSpPr>
        <p:spPr/>
        <p:txBody>
          <a:body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32892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A1AB8DE-73C2-4452-A802-076B93E13497}" type="datetimeFigureOut">
              <a:rPr lang="zh-TW" altLang="en-US" smtClean="0"/>
              <a:t>2019/4/26</a:t>
            </a:fld>
            <a:endParaRPr lang="zh-TW"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zh-TW"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3F5E273-8E9E-417F-A458-AA4B89E9C7C1}" type="slidenum">
              <a:rPr lang="zh-TW" altLang="en-US" smtClean="0"/>
              <a:t>‹#›</a:t>
            </a:fld>
            <a:endParaRPr lang="zh-TW" altLang="en-US"/>
          </a:p>
        </p:txBody>
      </p:sp>
    </p:spTree>
    <p:extLst>
      <p:ext uri="{BB962C8B-B14F-4D97-AF65-F5344CB8AC3E}">
        <p14:creationId xmlns:p14="http://schemas.microsoft.com/office/powerpoint/2010/main" val="17475895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59876" y="94268"/>
            <a:ext cx="9535159" cy="5909310"/>
          </a:xfrm>
          <a:prstGeom prst="rect">
            <a:avLst/>
          </a:prstGeom>
          <a:noFill/>
        </p:spPr>
        <p:txBody>
          <a:bodyPr wrap="square" lIns="91440" tIns="45720" rIns="91440" bIns="45720">
            <a:spAutoFit/>
          </a:bodyPr>
          <a:lstStyle/>
          <a:p>
            <a:pPr algn="ctr"/>
            <a:r>
              <a:rPr lang="zh-TW" altLang="en-US" sz="5400" dirty="0" smtClean="0">
                <a:ln w="0"/>
                <a:effectLst>
                  <a:outerShdw blurRad="38100" dist="19050" dir="2700000" algn="tl" rotWithShape="0">
                    <a:schemeClr val="dk1">
                      <a:alpha val="40000"/>
                    </a:schemeClr>
                  </a:outerShdw>
                </a:effectLst>
              </a:rPr>
              <a:t>系統分析與設計期中報告</a:t>
            </a:r>
            <a:r>
              <a:rPr lang="en-US" altLang="zh-TW" sz="5400" dirty="0" smtClean="0">
                <a:ln w="0"/>
                <a:effectLst>
                  <a:outerShdw blurRad="38100" dist="19050" dir="2700000" algn="tl" rotWithShape="0">
                    <a:schemeClr val="dk1">
                      <a:alpha val="40000"/>
                    </a:schemeClr>
                  </a:outerShdw>
                </a:effectLst>
              </a:rPr>
              <a:t>-</a:t>
            </a:r>
          </a:p>
          <a:p>
            <a:pPr algn="ctr"/>
            <a:r>
              <a:rPr lang="zh-TW" altLang="en-US" sz="5400" dirty="0" smtClean="0">
                <a:ln w="0"/>
                <a:effectLst>
                  <a:outerShdw blurRad="38100" dist="19050" dir="2700000" algn="tl" rotWithShape="0">
                    <a:schemeClr val="dk1">
                      <a:alpha val="40000"/>
                    </a:schemeClr>
                  </a:outerShdw>
                </a:effectLst>
              </a:rPr>
              <a:t>成績系</a:t>
            </a:r>
            <a:r>
              <a:rPr lang="zh-TW" altLang="en-US" sz="5400" dirty="0">
                <a:ln w="0"/>
                <a:effectLst>
                  <a:outerShdw blurRad="38100" dist="19050" dir="2700000" algn="tl" rotWithShape="0">
                    <a:schemeClr val="dk1">
                      <a:alpha val="40000"/>
                    </a:schemeClr>
                  </a:outerShdw>
                </a:effectLst>
              </a:rPr>
              <a:t>統</a:t>
            </a:r>
            <a:endParaRPr lang="en-US" altLang="zh-TW" sz="5400" dirty="0" smtClean="0">
              <a:ln w="0"/>
              <a:effectLst>
                <a:outerShdw blurRad="38100" dist="19050" dir="2700000" algn="tl" rotWithShape="0">
                  <a:schemeClr val="dk1">
                    <a:alpha val="40000"/>
                  </a:schemeClr>
                </a:outerShdw>
              </a:effectLst>
            </a:endParaRPr>
          </a:p>
          <a:p>
            <a:pPr algn="ctr"/>
            <a:r>
              <a:rPr lang="zh-TW" altLang="en-US" sz="5400" dirty="0" smtClean="0">
                <a:ln w="0"/>
                <a:effectLst>
                  <a:outerShdw blurRad="38100" dist="19050" dir="2700000" algn="tl" rotWithShape="0">
                    <a:schemeClr val="dk1">
                      <a:alpha val="40000"/>
                    </a:schemeClr>
                  </a:outerShdw>
                </a:effectLst>
              </a:rPr>
              <a:t>班級</a:t>
            </a:r>
            <a:r>
              <a:rPr lang="en-US" altLang="zh-TW" sz="5400" dirty="0" smtClean="0">
                <a:ln w="0"/>
                <a:effectLst>
                  <a:outerShdw blurRad="38100" dist="19050" dir="2700000" algn="tl" rotWithShape="0">
                    <a:schemeClr val="dk1">
                      <a:alpha val="40000"/>
                    </a:schemeClr>
                  </a:outerShdw>
                </a:effectLst>
              </a:rPr>
              <a:t>:</a:t>
            </a:r>
            <a:r>
              <a:rPr lang="zh-TW" altLang="en-US" sz="5400" dirty="0" smtClean="0">
                <a:ln w="0"/>
                <a:effectLst>
                  <a:outerShdw blurRad="38100" dist="19050" dir="2700000" algn="tl" rotWithShape="0">
                    <a:schemeClr val="dk1">
                      <a:alpha val="40000"/>
                    </a:schemeClr>
                  </a:outerShdw>
                </a:effectLst>
              </a:rPr>
              <a:t>資二</a:t>
            </a:r>
            <a:r>
              <a:rPr lang="en-US" altLang="zh-TW" sz="5400" dirty="0">
                <a:ln w="0"/>
                <a:effectLst>
                  <a:outerShdw blurRad="38100" dist="19050" dir="2700000" algn="tl" rotWithShape="0">
                    <a:schemeClr val="dk1">
                      <a:alpha val="40000"/>
                    </a:schemeClr>
                  </a:outerShdw>
                </a:effectLst>
              </a:rPr>
              <a:t>B</a:t>
            </a:r>
            <a:endParaRPr lang="en-US" altLang="zh-TW" sz="5400" dirty="0" smtClean="0">
              <a:ln w="0"/>
              <a:effectLst>
                <a:outerShdw blurRad="38100" dist="19050" dir="2700000" algn="tl" rotWithShape="0">
                  <a:schemeClr val="dk1">
                    <a:alpha val="40000"/>
                  </a:schemeClr>
                </a:outerShdw>
              </a:effectLst>
            </a:endParaRPr>
          </a:p>
          <a:p>
            <a:pPr algn="ctr"/>
            <a:r>
              <a:rPr lang="zh-TW" altLang="en-US" sz="5400" dirty="0" smtClean="0">
                <a:ln w="0"/>
                <a:effectLst>
                  <a:outerShdw blurRad="38100" dist="19050" dir="2700000" algn="tl" rotWithShape="0">
                    <a:schemeClr val="dk1">
                      <a:alpha val="40000"/>
                    </a:schemeClr>
                  </a:outerShdw>
                </a:effectLst>
              </a:rPr>
              <a:t>組別</a:t>
            </a:r>
            <a:r>
              <a:rPr lang="en-US" altLang="zh-TW" sz="5400" dirty="0" smtClean="0">
                <a:ln w="0"/>
                <a:effectLst>
                  <a:outerShdw blurRad="38100" dist="19050" dir="2700000" algn="tl" rotWithShape="0">
                    <a:schemeClr val="dk1">
                      <a:alpha val="40000"/>
                    </a:schemeClr>
                  </a:outerShdw>
                </a:effectLst>
              </a:rPr>
              <a:t>:</a:t>
            </a:r>
            <a:r>
              <a:rPr lang="zh-TW" altLang="en-US" sz="5400" dirty="0" smtClean="0">
                <a:ln w="0"/>
                <a:effectLst>
                  <a:outerShdw blurRad="38100" dist="19050" dir="2700000" algn="tl" rotWithShape="0">
                    <a:schemeClr val="dk1">
                      <a:alpha val="40000"/>
                    </a:schemeClr>
                  </a:outerShdw>
                </a:effectLst>
              </a:rPr>
              <a:t>第五組</a:t>
            </a:r>
            <a:endParaRPr lang="en-US" altLang="zh-TW" sz="5400" dirty="0" smtClean="0">
              <a:ln w="0"/>
              <a:effectLst>
                <a:outerShdw blurRad="38100" dist="19050" dir="2700000" algn="tl" rotWithShape="0">
                  <a:schemeClr val="dk1">
                    <a:alpha val="40000"/>
                  </a:schemeClr>
                </a:outerShdw>
              </a:effectLst>
            </a:endParaRPr>
          </a:p>
          <a:p>
            <a:pPr algn="ctr"/>
            <a:r>
              <a:rPr lang="zh-TW" altLang="en-US" sz="5400" dirty="0" smtClean="0">
                <a:ln w="0"/>
                <a:effectLst>
                  <a:outerShdw blurRad="38100" dist="19050" dir="2700000" algn="tl" rotWithShape="0">
                    <a:schemeClr val="dk1">
                      <a:alpha val="40000"/>
                    </a:schemeClr>
                  </a:outerShdw>
                </a:effectLst>
              </a:rPr>
              <a:t>組員</a:t>
            </a:r>
            <a:r>
              <a:rPr lang="en-US" altLang="zh-TW" sz="5400" dirty="0" smtClean="0">
                <a:ln w="0"/>
                <a:effectLst>
                  <a:outerShdw blurRad="38100" dist="19050" dir="2700000" algn="tl" rotWithShape="0">
                    <a:schemeClr val="dk1">
                      <a:alpha val="40000"/>
                    </a:schemeClr>
                  </a:outerShdw>
                </a:effectLst>
              </a:rPr>
              <a:t>:</a:t>
            </a:r>
            <a:r>
              <a:rPr lang="zh-TW" altLang="en-US" sz="5400" dirty="0" smtClean="0">
                <a:ln w="0"/>
                <a:effectLst>
                  <a:outerShdw blurRad="38100" dist="19050" dir="2700000" algn="tl" rotWithShape="0">
                    <a:schemeClr val="dk1">
                      <a:alpha val="40000"/>
                    </a:schemeClr>
                  </a:outerShdw>
                </a:effectLst>
              </a:rPr>
              <a:t>李弘麒  鄭敦元</a:t>
            </a:r>
            <a:endParaRPr lang="en-US" altLang="zh-TW" sz="5400" dirty="0" smtClean="0">
              <a:ln w="0"/>
              <a:effectLst>
                <a:outerShdw blurRad="38100" dist="19050" dir="2700000" algn="tl" rotWithShape="0">
                  <a:schemeClr val="dk1">
                    <a:alpha val="40000"/>
                  </a:schemeClr>
                </a:outerShdw>
              </a:effectLst>
            </a:endParaRPr>
          </a:p>
          <a:p>
            <a:pPr algn="ctr"/>
            <a:r>
              <a:rPr lang="en-US" altLang="zh-TW" sz="5400" dirty="0" smtClean="0">
                <a:ln w="0"/>
                <a:effectLst>
                  <a:outerShdw blurRad="38100" dist="19050" dir="2700000" algn="tl" rotWithShape="0">
                    <a:schemeClr val="dk1">
                      <a:alpha val="40000"/>
                    </a:schemeClr>
                  </a:outerShdw>
                </a:effectLst>
              </a:rPr>
              <a:t>		</a:t>
            </a:r>
            <a:r>
              <a:rPr lang="zh-TW" altLang="en-US" sz="5400" dirty="0" smtClean="0">
                <a:ln w="0"/>
                <a:effectLst>
                  <a:outerShdw blurRad="38100" dist="19050" dir="2700000" algn="tl" rotWithShape="0">
                    <a:schemeClr val="dk1">
                      <a:alpha val="40000"/>
                    </a:schemeClr>
                  </a:outerShdw>
                </a:effectLst>
              </a:rPr>
              <a:t>江明樺  彭鈺翔</a:t>
            </a:r>
            <a:endParaRPr lang="en-US" altLang="zh-TW" sz="5400" dirty="0" smtClean="0">
              <a:ln w="0"/>
              <a:effectLst>
                <a:outerShdw blurRad="38100" dist="19050" dir="2700000" algn="tl" rotWithShape="0">
                  <a:schemeClr val="dk1">
                    <a:alpha val="40000"/>
                  </a:schemeClr>
                </a:outerShdw>
              </a:effectLst>
            </a:endParaRPr>
          </a:p>
          <a:p>
            <a:pPr algn="ctr"/>
            <a:r>
              <a:rPr lang="en-US" altLang="zh-TW" sz="5400" dirty="0" smtClean="0">
                <a:ln w="0"/>
                <a:effectLst>
                  <a:outerShdw blurRad="38100" dist="19050" dir="2700000" algn="tl" rotWithShape="0">
                    <a:schemeClr val="dk1">
                      <a:alpha val="40000"/>
                    </a:schemeClr>
                  </a:outerShdw>
                </a:effectLst>
              </a:rPr>
              <a:t>		</a:t>
            </a:r>
            <a:r>
              <a:rPr lang="zh-TW" altLang="en-US" sz="5400" dirty="0" smtClean="0">
                <a:ln w="0"/>
                <a:effectLst>
                  <a:outerShdw blurRad="38100" dist="19050" dir="2700000" algn="tl" rotWithShape="0">
                    <a:schemeClr val="dk1">
                      <a:alpha val="40000"/>
                    </a:schemeClr>
                  </a:outerShdw>
                </a:effectLst>
              </a:rPr>
              <a:t>胡逢霖  許芷</a:t>
            </a:r>
            <a:r>
              <a:rPr lang="zh-TW" altLang="en-US" sz="5400" dirty="0">
                <a:ln w="0"/>
                <a:effectLst>
                  <a:outerShdw blurRad="38100" dist="19050" dir="2700000" algn="tl" rotWithShape="0">
                    <a:schemeClr val="dk1">
                      <a:alpha val="40000"/>
                    </a:schemeClr>
                  </a:outerShdw>
                </a:effectLst>
              </a:rPr>
              <a:t>嫣</a:t>
            </a:r>
          </a:p>
        </p:txBody>
      </p:sp>
    </p:spTree>
    <p:extLst>
      <p:ext uri="{BB962C8B-B14F-4D97-AF65-F5344CB8AC3E}">
        <p14:creationId xmlns:p14="http://schemas.microsoft.com/office/powerpoint/2010/main" val="611005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7200" dirty="0"/>
              <a:t>1</a:t>
            </a:r>
            <a:r>
              <a:rPr lang="en-US" altLang="zh-TW" sz="7200" dirty="0" smtClean="0"/>
              <a:t>.</a:t>
            </a:r>
            <a:r>
              <a:rPr lang="zh-TW" altLang="en-US" sz="7200" dirty="0" smtClean="0"/>
              <a:t>系統</a:t>
            </a:r>
            <a:r>
              <a:rPr lang="zh-TW" altLang="en-US" sz="7200" dirty="0"/>
              <a:t>簡介</a:t>
            </a:r>
            <a:r>
              <a:rPr lang="en-US" altLang="zh-TW" sz="7200" dirty="0"/>
              <a:t>:</a:t>
            </a:r>
            <a:r>
              <a:rPr lang="en-US" altLang="zh-TW" dirty="0"/>
              <a:t/>
            </a:r>
            <a:br>
              <a:rPr lang="en-US" altLang="zh-TW" dirty="0"/>
            </a:br>
            <a:endParaRPr lang="zh-TW" altLang="en-US" dirty="0"/>
          </a:p>
        </p:txBody>
      </p:sp>
      <p:sp>
        <p:nvSpPr>
          <p:cNvPr id="3" name="內容版面配置區 2"/>
          <p:cNvSpPr>
            <a:spLocks noGrp="1"/>
          </p:cNvSpPr>
          <p:nvPr>
            <p:ph idx="1"/>
          </p:nvPr>
        </p:nvSpPr>
        <p:spPr/>
        <p:txBody>
          <a:bodyPr>
            <a:normAutofit/>
          </a:bodyPr>
          <a:lstStyle/>
          <a:p>
            <a:r>
              <a:rPr lang="zh-TW" altLang="en-US" sz="4400" dirty="0"/>
              <a:t>幫助教務處管理人員教師學生查詢修改及打入學生的各科成績和學期成績及印出學生的學年度成績單給學生及家長看也幫助老師了解學生的出勤與學習狀況</a:t>
            </a:r>
            <a:br>
              <a:rPr lang="zh-TW" altLang="en-US" sz="4400" dirty="0"/>
            </a:br>
            <a:endParaRPr lang="zh-TW" altLang="en-US" sz="4400" dirty="0"/>
          </a:p>
        </p:txBody>
      </p:sp>
    </p:spTree>
    <p:extLst>
      <p:ext uri="{BB962C8B-B14F-4D97-AF65-F5344CB8AC3E}">
        <p14:creationId xmlns:p14="http://schemas.microsoft.com/office/powerpoint/2010/main" val="63738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7200" dirty="0"/>
              <a:t>2</a:t>
            </a:r>
            <a:r>
              <a:rPr lang="en-US" altLang="zh-TW" sz="7200" dirty="0" smtClean="0"/>
              <a:t>.</a:t>
            </a:r>
            <a:r>
              <a:rPr lang="zh-TW" altLang="en-US" sz="7200" dirty="0" smtClean="0"/>
              <a:t>系統需求</a:t>
            </a:r>
            <a:r>
              <a:rPr lang="zh-TW" altLang="en-US" sz="7200" dirty="0"/>
              <a:t>描述</a:t>
            </a:r>
            <a:r>
              <a:rPr lang="en-US" altLang="zh-TW" sz="7200" dirty="0"/>
              <a:t>:</a:t>
            </a:r>
            <a:r>
              <a:rPr lang="en-US" altLang="zh-TW" dirty="0"/>
              <a:t/>
            </a:r>
            <a:br>
              <a:rPr lang="en-US" altLang="zh-TW" dirty="0"/>
            </a:br>
            <a:endParaRPr lang="zh-TW" altLang="en-US" dirty="0"/>
          </a:p>
        </p:txBody>
      </p:sp>
      <p:sp>
        <p:nvSpPr>
          <p:cNvPr id="3" name="內容版面配置區 2"/>
          <p:cNvSpPr>
            <a:spLocks noGrp="1"/>
          </p:cNvSpPr>
          <p:nvPr>
            <p:ph idx="1"/>
          </p:nvPr>
        </p:nvSpPr>
        <p:spPr/>
        <p:txBody>
          <a:bodyPr>
            <a:normAutofit/>
          </a:bodyPr>
          <a:lstStyle/>
          <a:p>
            <a:r>
              <a:rPr lang="zh-TW" altLang="en-US" sz="4400" dirty="0"/>
              <a:t>幫助教務處管理人員教師學生查詢修改及打入學生的各科成績和學期成績及印出學生的學年度成績單給學生及家長看也幫助老師了解學生的出勤與學習狀況</a:t>
            </a:r>
            <a:br>
              <a:rPr lang="zh-TW" altLang="en-US" sz="4400" dirty="0"/>
            </a:br>
            <a:endParaRPr lang="zh-TW" altLang="en-US" sz="4400" dirty="0"/>
          </a:p>
        </p:txBody>
      </p:sp>
    </p:spTree>
    <p:extLst>
      <p:ext uri="{BB962C8B-B14F-4D97-AF65-F5344CB8AC3E}">
        <p14:creationId xmlns:p14="http://schemas.microsoft.com/office/powerpoint/2010/main" val="592226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5400" dirty="0"/>
              <a:t>3</a:t>
            </a:r>
            <a:r>
              <a:rPr lang="en-US" altLang="zh-TW" sz="5400" dirty="0" smtClean="0"/>
              <a:t>.</a:t>
            </a:r>
            <a:r>
              <a:rPr lang="zh-TW" altLang="en-US" sz="5400" dirty="0" smtClean="0"/>
              <a:t>系統</a:t>
            </a:r>
            <a:r>
              <a:rPr lang="zh-TW" altLang="en-US" sz="5400" dirty="0"/>
              <a:t>利害關係人目標表</a:t>
            </a:r>
            <a:r>
              <a:rPr lang="en-US" altLang="zh-TW" sz="5400" dirty="0"/>
              <a:t>:</a:t>
            </a:r>
            <a:br>
              <a:rPr lang="en-US" altLang="zh-TW" sz="5400" dirty="0"/>
            </a:br>
            <a:endParaRPr lang="zh-TW" altLang="en-US" sz="5400" dirty="0"/>
          </a:p>
        </p:txBody>
      </p:sp>
      <p:sp>
        <p:nvSpPr>
          <p:cNvPr id="3" name="內容版面配置區 2"/>
          <p:cNvSpPr>
            <a:spLocks noGrp="1"/>
          </p:cNvSpPr>
          <p:nvPr>
            <p:ph idx="1"/>
          </p:nvPr>
        </p:nvSpPr>
        <p:spPr/>
        <p:txBody>
          <a:bodyPr/>
          <a:lstStyle/>
          <a:p>
            <a:pPr marL="0" indent="0">
              <a:buNone/>
            </a:pPr>
            <a:endParaRPr lang="zh-TW" altLang="en-US" dirty="0"/>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66630377"/>
              </p:ext>
            </p:extLst>
          </p:nvPr>
        </p:nvGraphicFramePr>
        <p:xfrm>
          <a:off x="3657600" y="863600"/>
          <a:ext cx="8027894" cy="5749740"/>
        </p:xfrm>
        <a:graphic>
          <a:graphicData uri="http://schemas.openxmlformats.org/drawingml/2006/table">
            <a:tbl>
              <a:tblPr firstRow="1" bandRow="1">
                <a:tableStyleId>{5C22544A-7EE6-4342-B048-85BDC9FD1C3A}</a:tableStyleId>
              </a:tblPr>
              <a:tblGrid>
                <a:gridCol w="4013947">
                  <a:extLst>
                    <a:ext uri="{9D8B030D-6E8A-4147-A177-3AD203B41FA5}">
                      <a16:colId xmlns:a16="http://schemas.microsoft.com/office/drawing/2014/main" val="3740996358"/>
                    </a:ext>
                  </a:extLst>
                </a:gridCol>
                <a:gridCol w="4013947">
                  <a:extLst>
                    <a:ext uri="{9D8B030D-6E8A-4147-A177-3AD203B41FA5}">
                      <a16:colId xmlns:a16="http://schemas.microsoft.com/office/drawing/2014/main" val="4128453240"/>
                    </a:ext>
                  </a:extLst>
                </a:gridCol>
              </a:tblGrid>
              <a:tr h="1306980">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利害關係人</a:t>
                      </a:r>
                    </a:p>
                  </a:txBody>
                  <a:tcPr marL="68580" marR="68580" marT="0" marB="0"/>
                </a:tc>
                <a:tc>
                  <a:txBody>
                    <a:bodyPr/>
                    <a:lstStyle/>
                    <a:p>
                      <a:pPr marL="304800">
                        <a:spcAft>
                          <a:spcPts val="0"/>
                        </a:spcAft>
                      </a:pPr>
                      <a:r>
                        <a:rPr lang="zh-TW" sz="4000" kern="100">
                          <a:effectLst/>
                          <a:latin typeface="Calibri" panose="020F0502020204030204" pitchFamily="34" charset="0"/>
                          <a:ea typeface="新細明體" panose="02020500000000000000" pitchFamily="18" charset="-120"/>
                          <a:cs typeface="Times New Roman" panose="02020603050405020304" pitchFamily="18" charset="0"/>
                        </a:rPr>
                        <a:t>說明</a:t>
                      </a:r>
                    </a:p>
                  </a:txBody>
                  <a:tcPr marL="68580" marR="68580" marT="0" marB="0"/>
                </a:tc>
                <a:extLst>
                  <a:ext uri="{0D108BD9-81ED-4DB2-BD59-A6C34878D82A}">
                    <a16:rowId xmlns:a16="http://schemas.microsoft.com/office/drawing/2014/main" val="1306812360"/>
                  </a:ext>
                </a:extLst>
              </a:tr>
              <a:tr h="1306980">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教務處管理人員</a:t>
                      </a:r>
                    </a:p>
                  </a:txBody>
                  <a:tcPr marL="68580" marR="68580" marT="0" marB="0"/>
                </a:tc>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查詢修改成績</a:t>
                      </a:r>
                      <a:r>
                        <a:rPr lang="en-US" sz="40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印出學生學年成績單</a:t>
                      </a:r>
                    </a:p>
                  </a:txBody>
                  <a:tcPr marL="68580" marR="68580" marT="0" marB="0"/>
                </a:tc>
                <a:extLst>
                  <a:ext uri="{0D108BD9-81ED-4DB2-BD59-A6C34878D82A}">
                    <a16:rowId xmlns:a16="http://schemas.microsoft.com/office/drawing/2014/main" val="267750831"/>
                  </a:ext>
                </a:extLst>
              </a:tr>
              <a:tr h="1306980">
                <a:tc>
                  <a:txBody>
                    <a:bodyPr/>
                    <a:lstStyle/>
                    <a:p>
                      <a:pPr marL="304800">
                        <a:spcAft>
                          <a:spcPts val="0"/>
                        </a:spcAft>
                      </a:pPr>
                      <a:r>
                        <a:rPr lang="zh-TW" sz="4000" kern="100">
                          <a:effectLst/>
                          <a:latin typeface="Calibri" panose="020F0502020204030204" pitchFamily="34" charset="0"/>
                          <a:ea typeface="新細明體" panose="02020500000000000000" pitchFamily="18" charset="-120"/>
                          <a:cs typeface="Times New Roman" panose="02020603050405020304" pitchFamily="18" charset="0"/>
                        </a:rPr>
                        <a:t>教師</a:t>
                      </a:r>
                    </a:p>
                  </a:txBody>
                  <a:tcPr marL="68580" marR="68580" marT="0" marB="0"/>
                </a:tc>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打入及查詢修改學生成績</a:t>
                      </a:r>
                    </a:p>
                  </a:txBody>
                  <a:tcPr marL="68580" marR="68580" marT="0" marB="0"/>
                </a:tc>
                <a:extLst>
                  <a:ext uri="{0D108BD9-81ED-4DB2-BD59-A6C34878D82A}">
                    <a16:rowId xmlns:a16="http://schemas.microsoft.com/office/drawing/2014/main" val="1191289873"/>
                  </a:ext>
                </a:extLst>
              </a:tr>
              <a:tr h="1306980">
                <a:tc>
                  <a:txBody>
                    <a:bodyPr/>
                    <a:lstStyle/>
                    <a:p>
                      <a:pPr marL="304800">
                        <a:spcAft>
                          <a:spcPts val="0"/>
                        </a:spcAft>
                      </a:pPr>
                      <a:r>
                        <a:rPr lang="zh-TW" sz="4000" kern="100">
                          <a:effectLst/>
                          <a:latin typeface="Calibri" panose="020F0502020204030204" pitchFamily="34" charset="0"/>
                          <a:ea typeface="新細明體" panose="02020500000000000000" pitchFamily="18" charset="-120"/>
                          <a:cs typeface="Times New Roman" panose="02020603050405020304" pitchFamily="18" charset="0"/>
                        </a:rPr>
                        <a:t>學生</a:t>
                      </a:r>
                    </a:p>
                  </a:txBody>
                  <a:tcPr marL="68580" marR="68580" marT="0" marB="0"/>
                </a:tc>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查詢學生成績</a:t>
                      </a:r>
                    </a:p>
                  </a:txBody>
                  <a:tcPr marL="68580" marR="68580" marT="0" marB="0"/>
                </a:tc>
                <a:extLst>
                  <a:ext uri="{0D108BD9-81ED-4DB2-BD59-A6C34878D82A}">
                    <a16:rowId xmlns:a16="http://schemas.microsoft.com/office/drawing/2014/main" val="2930093310"/>
                  </a:ext>
                </a:extLst>
              </a:tr>
            </a:tbl>
          </a:graphicData>
        </a:graphic>
      </p:graphicFrame>
    </p:spTree>
    <p:extLst>
      <p:ext uri="{BB962C8B-B14F-4D97-AF65-F5344CB8AC3E}">
        <p14:creationId xmlns:p14="http://schemas.microsoft.com/office/powerpoint/2010/main" val="829577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6600" dirty="0"/>
              <a:t>4</a:t>
            </a:r>
            <a:r>
              <a:rPr lang="en-US" altLang="zh-TW" sz="6600" dirty="0" smtClean="0"/>
              <a:t>.</a:t>
            </a:r>
            <a:r>
              <a:rPr lang="zh-TW" altLang="en-US" sz="6600" dirty="0" smtClean="0"/>
              <a:t>系統</a:t>
            </a:r>
            <a:r>
              <a:rPr lang="zh-TW" altLang="en-US" sz="6600" dirty="0"/>
              <a:t>事件表</a:t>
            </a:r>
            <a:r>
              <a:rPr lang="en-US" altLang="zh-TW" sz="6600" dirty="0"/>
              <a:t>:</a:t>
            </a:r>
            <a:r>
              <a:rPr lang="en-US" altLang="zh-TW" dirty="0"/>
              <a:t/>
            </a:r>
            <a:br>
              <a:rPr lang="en-US" altLang="zh-TW" dirty="0"/>
            </a:br>
            <a:r>
              <a:rPr lang="en-US" altLang="zh-TW" dirty="0"/>
              <a:t/>
            </a:r>
            <a:br>
              <a:rPr lang="en-US" altLang="zh-TW" dirty="0"/>
            </a:b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37443"/>
              </p:ext>
            </p:extLst>
          </p:nvPr>
        </p:nvGraphicFramePr>
        <p:xfrm>
          <a:off x="3697938" y="863600"/>
          <a:ext cx="8122026" cy="5749740"/>
        </p:xfrm>
        <a:graphic>
          <a:graphicData uri="http://schemas.openxmlformats.org/drawingml/2006/table">
            <a:tbl>
              <a:tblPr firstRow="1" bandRow="1">
                <a:tableStyleId>{5C22544A-7EE6-4342-B048-85BDC9FD1C3A}</a:tableStyleId>
              </a:tblPr>
              <a:tblGrid>
                <a:gridCol w="4061013">
                  <a:extLst>
                    <a:ext uri="{9D8B030D-6E8A-4147-A177-3AD203B41FA5}">
                      <a16:colId xmlns:a16="http://schemas.microsoft.com/office/drawing/2014/main" val="1599614712"/>
                    </a:ext>
                  </a:extLst>
                </a:gridCol>
                <a:gridCol w="4061013">
                  <a:extLst>
                    <a:ext uri="{9D8B030D-6E8A-4147-A177-3AD203B41FA5}">
                      <a16:colId xmlns:a16="http://schemas.microsoft.com/office/drawing/2014/main" val="3783839636"/>
                    </a:ext>
                  </a:extLst>
                </a:gridCol>
              </a:tblGrid>
              <a:tr h="1306980">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利害關係人</a:t>
                      </a:r>
                    </a:p>
                  </a:txBody>
                  <a:tcPr marL="68580" marR="68580" marT="0" marB="0"/>
                </a:tc>
                <a:tc>
                  <a:txBody>
                    <a:bodyPr/>
                    <a:lstStyle/>
                    <a:p>
                      <a:pPr marL="304800">
                        <a:spcAft>
                          <a:spcPts val="0"/>
                        </a:spcAft>
                      </a:pPr>
                      <a:r>
                        <a:rPr lang="zh-TW" sz="4000" kern="100">
                          <a:effectLst/>
                          <a:latin typeface="Calibri" panose="020F0502020204030204" pitchFamily="34" charset="0"/>
                          <a:ea typeface="新細明體" panose="02020500000000000000" pitchFamily="18" charset="-120"/>
                          <a:cs typeface="Times New Roman" panose="02020603050405020304" pitchFamily="18" charset="0"/>
                        </a:rPr>
                        <a:t>說明</a:t>
                      </a:r>
                    </a:p>
                  </a:txBody>
                  <a:tcPr marL="68580" marR="68580" marT="0" marB="0"/>
                </a:tc>
                <a:extLst>
                  <a:ext uri="{0D108BD9-81ED-4DB2-BD59-A6C34878D82A}">
                    <a16:rowId xmlns:a16="http://schemas.microsoft.com/office/drawing/2014/main" val="2029144746"/>
                  </a:ext>
                </a:extLst>
              </a:tr>
              <a:tr h="1306980">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教務處管理人員</a:t>
                      </a:r>
                    </a:p>
                  </a:txBody>
                  <a:tcPr marL="68580" marR="68580" marT="0" marB="0"/>
                </a:tc>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查詢修改成績</a:t>
                      </a:r>
                      <a:r>
                        <a:rPr lang="en-US" sz="40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印出學生學年成績單</a:t>
                      </a:r>
                    </a:p>
                  </a:txBody>
                  <a:tcPr marL="68580" marR="68580" marT="0" marB="0"/>
                </a:tc>
                <a:extLst>
                  <a:ext uri="{0D108BD9-81ED-4DB2-BD59-A6C34878D82A}">
                    <a16:rowId xmlns:a16="http://schemas.microsoft.com/office/drawing/2014/main" val="132855536"/>
                  </a:ext>
                </a:extLst>
              </a:tr>
              <a:tr h="1306980">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教師</a:t>
                      </a:r>
                    </a:p>
                  </a:txBody>
                  <a:tcPr marL="68580" marR="68580" marT="0" marB="0"/>
                </a:tc>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打入及查詢修改學生成績</a:t>
                      </a:r>
                    </a:p>
                  </a:txBody>
                  <a:tcPr marL="68580" marR="68580" marT="0" marB="0"/>
                </a:tc>
                <a:extLst>
                  <a:ext uri="{0D108BD9-81ED-4DB2-BD59-A6C34878D82A}">
                    <a16:rowId xmlns:a16="http://schemas.microsoft.com/office/drawing/2014/main" val="1420798117"/>
                  </a:ext>
                </a:extLst>
              </a:tr>
              <a:tr h="1306980">
                <a:tc>
                  <a:txBody>
                    <a:bodyPr/>
                    <a:lstStyle/>
                    <a:p>
                      <a:pPr marL="304800">
                        <a:spcAft>
                          <a:spcPts val="0"/>
                        </a:spcAft>
                      </a:pPr>
                      <a:r>
                        <a:rPr lang="zh-TW" sz="4000" kern="100">
                          <a:effectLst/>
                          <a:latin typeface="Calibri" panose="020F0502020204030204" pitchFamily="34" charset="0"/>
                          <a:ea typeface="新細明體" panose="02020500000000000000" pitchFamily="18" charset="-120"/>
                          <a:cs typeface="Times New Roman" panose="02020603050405020304" pitchFamily="18" charset="0"/>
                        </a:rPr>
                        <a:t>學生</a:t>
                      </a:r>
                    </a:p>
                  </a:txBody>
                  <a:tcPr marL="68580" marR="68580" marT="0" marB="0"/>
                </a:tc>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查詢學生成績</a:t>
                      </a:r>
                    </a:p>
                  </a:txBody>
                  <a:tcPr marL="68580" marR="68580" marT="0" marB="0"/>
                </a:tc>
                <a:extLst>
                  <a:ext uri="{0D108BD9-81ED-4DB2-BD59-A6C34878D82A}">
                    <a16:rowId xmlns:a16="http://schemas.microsoft.com/office/drawing/2014/main" val="1315035387"/>
                  </a:ext>
                </a:extLst>
              </a:tr>
            </a:tbl>
          </a:graphicData>
        </a:graphic>
      </p:graphicFrame>
    </p:spTree>
    <p:extLst>
      <p:ext uri="{BB962C8B-B14F-4D97-AF65-F5344CB8AC3E}">
        <p14:creationId xmlns:p14="http://schemas.microsoft.com/office/powerpoint/2010/main" val="2733772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6600" dirty="0"/>
              <a:t>5</a:t>
            </a:r>
            <a:r>
              <a:rPr lang="en-US" altLang="zh-TW" sz="6600" dirty="0" smtClean="0"/>
              <a:t>.</a:t>
            </a:r>
            <a:r>
              <a:rPr lang="zh-TW" altLang="en-US" sz="6600" dirty="0" smtClean="0"/>
              <a:t>模組</a:t>
            </a:r>
            <a:r>
              <a:rPr lang="zh-TW" altLang="en-US" sz="6600" dirty="0"/>
              <a:t>規劃</a:t>
            </a:r>
            <a:r>
              <a:rPr lang="en-US" altLang="zh-TW" sz="6600" dirty="0"/>
              <a:t>:</a:t>
            </a:r>
            <a:endParaRPr lang="zh-TW" altLang="en-US" sz="6600"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245751131"/>
              </p:ext>
            </p:extLst>
          </p:nvPr>
        </p:nvGraphicFramePr>
        <p:xfrm>
          <a:off x="3671046" y="863598"/>
          <a:ext cx="8202706" cy="5860677"/>
        </p:xfrm>
        <a:graphic>
          <a:graphicData uri="http://schemas.openxmlformats.org/drawingml/2006/table">
            <a:tbl>
              <a:tblPr firstRow="1" bandRow="1">
                <a:tableStyleId>{5C22544A-7EE6-4342-B048-85BDC9FD1C3A}</a:tableStyleId>
              </a:tblPr>
              <a:tblGrid>
                <a:gridCol w="4101353">
                  <a:extLst>
                    <a:ext uri="{9D8B030D-6E8A-4147-A177-3AD203B41FA5}">
                      <a16:colId xmlns:a16="http://schemas.microsoft.com/office/drawing/2014/main" val="4033473768"/>
                    </a:ext>
                  </a:extLst>
                </a:gridCol>
                <a:gridCol w="4101353">
                  <a:extLst>
                    <a:ext uri="{9D8B030D-6E8A-4147-A177-3AD203B41FA5}">
                      <a16:colId xmlns:a16="http://schemas.microsoft.com/office/drawing/2014/main" val="1651776866"/>
                    </a:ext>
                  </a:extLst>
                </a:gridCol>
              </a:tblGrid>
              <a:tr h="1343959">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利害關係人</a:t>
                      </a:r>
                    </a:p>
                  </a:txBody>
                  <a:tcPr marL="68580" marR="68580" marT="0" marB="0"/>
                </a:tc>
                <a:tc>
                  <a:txBody>
                    <a:bodyPr/>
                    <a:lstStyle/>
                    <a:p>
                      <a:pPr marL="304800">
                        <a:spcAft>
                          <a:spcPts val="0"/>
                        </a:spcAft>
                      </a:pPr>
                      <a:r>
                        <a:rPr lang="zh-TW" sz="4000" kern="100">
                          <a:effectLst/>
                          <a:latin typeface="Calibri" panose="020F0502020204030204" pitchFamily="34" charset="0"/>
                          <a:ea typeface="新細明體" panose="02020500000000000000" pitchFamily="18" charset="-120"/>
                          <a:cs typeface="Times New Roman" panose="02020603050405020304" pitchFamily="18" charset="0"/>
                        </a:rPr>
                        <a:t>說明</a:t>
                      </a:r>
                    </a:p>
                  </a:txBody>
                  <a:tcPr marL="68580" marR="68580" marT="0" marB="0"/>
                </a:tc>
                <a:extLst>
                  <a:ext uri="{0D108BD9-81ED-4DB2-BD59-A6C34878D82A}">
                    <a16:rowId xmlns:a16="http://schemas.microsoft.com/office/drawing/2014/main" val="1269813851"/>
                  </a:ext>
                </a:extLst>
              </a:tr>
              <a:tr h="1343959">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教務處管理人員</a:t>
                      </a:r>
                    </a:p>
                  </a:txBody>
                  <a:tcPr marL="68580" marR="68580" marT="0" marB="0"/>
                </a:tc>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查詢修改成績</a:t>
                      </a:r>
                      <a:r>
                        <a:rPr lang="en-US" sz="40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印出學生學年成績單</a:t>
                      </a:r>
                    </a:p>
                  </a:txBody>
                  <a:tcPr marL="68580" marR="68580" marT="0" marB="0"/>
                </a:tc>
                <a:extLst>
                  <a:ext uri="{0D108BD9-81ED-4DB2-BD59-A6C34878D82A}">
                    <a16:rowId xmlns:a16="http://schemas.microsoft.com/office/drawing/2014/main" val="251072211"/>
                  </a:ext>
                </a:extLst>
              </a:tr>
              <a:tr h="1343959">
                <a:tc>
                  <a:txBody>
                    <a:bodyPr/>
                    <a:lstStyle/>
                    <a:p>
                      <a:pPr marL="304800">
                        <a:spcAft>
                          <a:spcPts val="0"/>
                        </a:spcAft>
                      </a:pPr>
                      <a:r>
                        <a:rPr lang="zh-TW" sz="4000" kern="100">
                          <a:effectLst/>
                          <a:latin typeface="Calibri" panose="020F0502020204030204" pitchFamily="34" charset="0"/>
                          <a:ea typeface="新細明體" panose="02020500000000000000" pitchFamily="18" charset="-120"/>
                          <a:cs typeface="Times New Roman" panose="02020603050405020304" pitchFamily="18" charset="0"/>
                        </a:rPr>
                        <a:t>教師</a:t>
                      </a:r>
                    </a:p>
                  </a:txBody>
                  <a:tcPr marL="68580" marR="68580" marT="0" marB="0"/>
                </a:tc>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打入及查詢修改學生成績</a:t>
                      </a:r>
                    </a:p>
                  </a:txBody>
                  <a:tcPr marL="68580" marR="68580" marT="0" marB="0"/>
                </a:tc>
                <a:extLst>
                  <a:ext uri="{0D108BD9-81ED-4DB2-BD59-A6C34878D82A}">
                    <a16:rowId xmlns:a16="http://schemas.microsoft.com/office/drawing/2014/main" val="2896767723"/>
                  </a:ext>
                </a:extLst>
              </a:tr>
              <a:tr h="1343959">
                <a:tc>
                  <a:txBody>
                    <a:bodyPr/>
                    <a:lstStyle/>
                    <a:p>
                      <a:pPr marL="304800">
                        <a:spcAft>
                          <a:spcPts val="0"/>
                        </a:spcAft>
                      </a:pPr>
                      <a:r>
                        <a:rPr lang="zh-TW" sz="4000" kern="100">
                          <a:effectLst/>
                          <a:latin typeface="Calibri" panose="020F0502020204030204" pitchFamily="34" charset="0"/>
                          <a:ea typeface="新細明體" panose="02020500000000000000" pitchFamily="18" charset="-120"/>
                          <a:cs typeface="Times New Roman" panose="02020603050405020304" pitchFamily="18" charset="0"/>
                        </a:rPr>
                        <a:t>學生</a:t>
                      </a:r>
                    </a:p>
                  </a:txBody>
                  <a:tcPr marL="68580" marR="68580" marT="0" marB="0"/>
                </a:tc>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查詢學生成績</a:t>
                      </a:r>
                    </a:p>
                  </a:txBody>
                  <a:tcPr marL="68580" marR="68580" marT="0" marB="0"/>
                </a:tc>
                <a:extLst>
                  <a:ext uri="{0D108BD9-81ED-4DB2-BD59-A6C34878D82A}">
                    <a16:rowId xmlns:a16="http://schemas.microsoft.com/office/drawing/2014/main" val="800424416"/>
                  </a:ext>
                </a:extLst>
              </a:tr>
            </a:tbl>
          </a:graphicData>
        </a:graphic>
      </p:graphicFrame>
    </p:spTree>
    <p:extLst>
      <p:ext uri="{BB962C8B-B14F-4D97-AF65-F5344CB8AC3E}">
        <p14:creationId xmlns:p14="http://schemas.microsoft.com/office/powerpoint/2010/main" val="1788418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框架</Template>
  <TotalTime>18</TotalTime>
  <Words>210</Words>
  <Application>Microsoft Office PowerPoint</Application>
  <PresentationFormat>寬螢幕</PresentationFormat>
  <Paragraphs>41</Paragraphs>
  <Slides>6</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vt:i4>
      </vt:variant>
    </vt:vector>
  </HeadingPairs>
  <TitlesOfParts>
    <vt:vector size="13" baseType="lpstr">
      <vt:lpstr>微軟正黑體</vt:lpstr>
      <vt:lpstr>新細明體</vt:lpstr>
      <vt:lpstr>Calibri</vt:lpstr>
      <vt:lpstr>Corbel</vt:lpstr>
      <vt:lpstr>Times New Roman</vt:lpstr>
      <vt:lpstr>Wingdings 2</vt:lpstr>
      <vt:lpstr>框架</vt:lpstr>
      <vt:lpstr>PowerPoint 簡報</vt:lpstr>
      <vt:lpstr>1.系統簡介: </vt:lpstr>
      <vt:lpstr>2.系統需求描述: </vt:lpstr>
      <vt:lpstr>3.系統利害關係人目標表: </vt:lpstr>
      <vt:lpstr>4.系統事件表:  </vt:lpstr>
      <vt:lpstr>5.模組規劃: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Owner</dc:creator>
  <cp:lastModifiedBy>Owner</cp:lastModifiedBy>
  <cp:revision>4</cp:revision>
  <dcterms:created xsi:type="dcterms:W3CDTF">2019-04-26T08:11:55Z</dcterms:created>
  <dcterms:modified xsi:type="dcterms:W3CDTF">2019-04-26T08:33:02Z</dcterms:modified>
</cp:coreProperties>
</file>