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6" y="-2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412264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382323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332617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314879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131896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182212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2" name="Date Placeholder 1"/>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11" name="Footer Placeholder 10"/>
          <p:cNvSpPr>
            <a:spLocks noGrp="1"/>
          </p:cNvSpPr>
          <p:nvPr>
            <p:ph type="ftr" sz="quarter" idx="11"/>
          </p:nvPr>
        </p:nvSpPr>
        <p:spPr/>
        <p:txBody>
          <a:bodyPr/>
          <a:lstStyle/>
          <a:p>
            <a:endParaRPr lang="zh-TW" altLang="en-US"/>
          </a:p>
        </p:txBody>
      </p:sp>
      <p:sp>
        <p:nvSpPr>
          <p:cNvPr id="12" name="Slide Number Placeholder 11"/>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129533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2" name="Date Placeholder 1"/>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7" name="Footer Placeholder 6"/>
          <p:cNvSpPr>
            <a:spLocks noGrp="1"/>
          </p:cNvSpPr>
          <p:nvPr>
            <p:ph type="ftr" sz="quarter" idx="11"/>
          </p:nvPr>
        </p:nvSpPr>
        <p:spPr/>
        <p:txBody>
          <a:bodyPr/>
          <a:lstStyle/>
          <a:p>
            <a:endParaRPr lang="zh-TW" altLang="en-US"/>
          </a:p>
        </p:txBody>
      </p:sp>
      <p:sp>
        <p:nvSpPr>
          <p:cNvPr id="8" name="Slide Number Placeholder 7"/>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32970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396479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269080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2A1AB8DE-73C2-4452-A802-076B93E13497}" type="datetimeFigureOut">
              <a:rPr lang="zh-TW" altLang="en-US" smtClean="0"/>
              <a:pPr/>
              <a:t>2019/5/18</a:t>
            </a:fld>
            <a:endParaRPr lang="zh-TW" altLang="en-US"/>
          </a:p>
        </p:txBody>
      </p:sp>
      <p:sp>
        <p:nvSpPr>
          <p:cNvPr id="9" name="Footer Placeholder 8"/>
          <p:cNvSpPr>
            <a:spLocks noGrp="1"/>
          </p:cNvSpPr>
          <p:nvPr>
            <p:ph type="ftr" sz="quarter" idx="11"/>
          </p:nvPr>
        </p:nvSpPr>
        <p:spPr>
          <a:xfrm>
            <a:off x="3499101" y="6356350"/>
            <a:ext cx="5911517" cy="365125"/>
          </a:xfrm>
        </p:spPr>
        <p:txBody>
          <a:bodyPr/>
          <a:lstStyle/>
          <a:p>
            <a:endParaRPr lang="zh-TW" altLang="en-US"/>
          </a:p>
        </p:txBody>
      </p:sp>
      <p:sp>
        <p:nvSpPr>
          <p:cNvPr id="10" name="Slide Number Placeholder 9"/>
          <p:cNvSpPr>
            <a:spLocks noGrp="1"/>
          </p:cNvSpPr>
          <p:nvPr>
            <p:ph type="sldNum" sz="quarter" idx="12"/>
          </p:nvPr>
        </p:nvSpPr>
        <p:spPr/>
        <p:txBody>
          <a:body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32892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A1AB8DE-73C2-4452-A802-076B93E13497}" type="datetimeFigureOut">
              <a:rPr lang="zh-TW" altLang="en-US" smtClean="0"/>
              <a:pPr/>
              <a:t>2019/5/18</a:t>
            </a:fld>
            <a:endParaRPr lang="zh-TW"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TW"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3F5E273-8E9E-417F-A458-AA4B89E9C7C1}" type="slidenum">
              <a:rPr lang="zh-TW" altLang="en-US" smtClean="0"/>
              <a:pPr/>
              <a:t>‹#›</a:t>
            </a:fld>
            <a:endParaRPr lang="zh-TW" altLang="en-US"/>
          </a:p>
        </p:txBody>
      </p:sp>
    </p:spTree>
    <p:extLst>
      <p:ext uri="{BB962C8B-B14F-4D97-AF65-F5344CB8AC3E}">
        <p14:creationId xmlns="" xmlns:p14="http://schemas.microsoft.com/office/powerpoint/2010/main" val="17475895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9876" y="94268"/>
            <a:ext cx="9535159" cy="5909310"/>
          </a:xfrm>
          <a:prstGeom prst="rect">
            <a:avLst/>
          </a:prstGeom>
          <a:noFill/>
        </p:spPr>
        <p:txBody>
          <a:bodyPr wrap="square" lIns="91440" tIns="45720" rIns="91440" bIns="45720">
            <a:spAutoFit/>
          </a:bodyPr>
          <a:lstStyle/>
          <a:p>
            <a:pPr algn="ctr"/>
            <a:r>
              <a:rPr lang="zh-TW" altLang="en-US" sz="5400" dirty="0" smtClean="0">
                <a:ln w="0"/>
                <a:effectLst>
                  <a:outerShdw blurRad="38100" dist="19050" dir="2700000" algn="tl" rotWithShape="0">
                    <a:schemeClr val="dk1">
                      <a:alpha val="40000"/>
                    </a:schemeClr>
                  </a:outerShdw>
                </a:effectLst>
              </a:rPr>
              <a:t>系統分析與設計期中報告</a:t>
            </a:r>
            <a:r>
              <a:rPr lang="en-US" altLang="zh-TW" sz="5400" dirty="0" smtClean="0">
                <a:ln w="0"/>
                <a:effectLst>
                  <a:outerShdw blurRad="38100" dist="19050" dir="2700000" algn="tl" rotWithShape="0">
                    <a:schemeClr val="dk1">
                      <a:alpha val="40000"/>
                    </a:schemeClr>
                  </a:outerShdw>
                </a:effectLst>
              </a:rPr>
              <a:t>-</a:t>
            </a:r>
          </a:p>
          <a:p>
            <a:pPr algn="ctr"/>
            <a:r>
              <a:rPr lang="zh-TW" altLang="en-US" sz="5400" dirty="0" smtClean="0">
                <a:ln w="0"/>
                <a:effectLst>
                  <a:outerShdw blurRad="38100" dist="19050" dir="2700000" algn="tl" rotWithShape="0">
                    <a:schemeClr val="dk1">
                      <a:alpha val="40000"/>
                    </a:schemeClr>
                  </a:outerShdw>
                </a:effectLst>
              </a:rPr>
              <a:t>成績系</a:t>
            </a:r>
            <a:r>
              <a:rPr lang="zh-TW" altLang="en-US" sz="5400" dirty="0">
                <a:ln w="0"/>
                <a:effectLst>
                  <a:outerShdw blurRad="38100" dist="19050" dir="2700000" algn="tl" rotWithShape="0">
                    <a:schemeClr val="dk1">
                      <a:alpha val="40000"/>
                    </a:schemeClr>
                  </a:outerShdw>
                </a:effectLst>
              </a:rPr>
              <a:t>統</a:t>
            </a:r>
            <a:endParaRPr lang="en-US" altLang="zh-TW" sz="5400" dirty="0" smtClean="0">
              <a:ln w="0"/>
              <a:effectLst>
                <a:outerShdw blurRad="38100" dist="19050" dir="2700000" algn="tl" rotWithShape="0">
                  <a:schemeClr val="dk1">
                    <a:alpha val="40000"/>
                  </a:schemeClr>
                </a:outerShdw>
              </a:effectLst>
            </a:endParaRPr>
          </a:p>
          <a:p>
            <a:pPr algn="ctr"/>
            <a:r>
              <a:rPr lang="zh-TW" altLang="en-US" sz="5400" dirty="0" smtClean="0">
                <a:ln w="0"/>
                <a:effectLst>
                  <a:outerShdw blurRad="38100" dist="19050" dir="2700000" algn="tl" rotWithShape="0">
                    <a:schemeClr val="dk1">
                      <a:alpha val="40000"/>
                    </a:schemeClr>
                  </a:outerShdw>
                </a:effectLst>
              </a:rPr>
              <a:t>班級</a:t>
            </a:r>
            <a:r>
              <a:rPr lang="en-US" altLang="zh-TW" sz="5400" dirty="0" smtClean="0">
                <a:ln w="0"/>
                <a:effectLst>
                  <a:outerShdw blurRad="38100" dist="19050" dir="2700000" algn="tl" rotWithShape="0">
                    <a:schemeClr val="dk1">
                      <a:alpha val="40000"/>
                    </a:schemeClr>
                  </a:outerShdw>
                </a:effectLst>
              </a:rPr>
              <a:t>:</a:t>
            </a:r>
            <a:r>
              <a:rPr lang="zh-TW" altLang="en-US" sz="5400" dirty="0" smtClean="0">
                <a:ln w="0"/>
                <a:effectLst>
                  <a:outerShdw blurRad="38100" dist="19050" dir="2700000" algn="tl" rotWithShape="0">
                    <a:schemeClr val="dk1">
                      <a:alpha val="40000"/>
                    </a:schemeClr>
                  </a:outerShdw>
                </a:effectLst>
              </a:rPr>
              <a:t>資二</a:t>
            </a:r>
            <a:r>
              <a:rPr lang="en-US" altLang="zh-TW" sz="5400" dirty="0">
                <a:ln w="0"/>
                <a:effectLst>
                  <a:outerShdw blurRad="38100" dist="19050" dir="2700000" algn="tl" rotWithShape="0">
                    <a:schemeClr val="dk1">
                      <a:alpha val="40000"/>
                    </a:schemeClr>
                  </a:outerShdw>
                </a:effectLst>
              </a:rPr>
              <a:t>B</a:t>
            </a:r>
            <a:endParaRPr lang="en-US" altLang="zh-TW" sz="5400" dirty="0" smtClean="0">
              <a:ln w="0"/>
              <a:effectLst>
                <a:outerShdw blurRad="38100" dist="19050" dir="2700000" algn="tl" rotWithShape="0">
                  <a:schemeClr val="dk1">
                    <a:alpha val="40000"/>
                  </a:schemeClr>
                </a:outerShdw>
              </a:effectLst>
            </a:endParaRPr>
          </a:p>
          <a:p>
            <a:pPr algn="ctr"/>
            <a:r>
              <a:rPr lang="zh-TW" altLang="en-US" sz="5400" dirty="0" smtClean="0">
                <a:ln w="0"/>
                <a:effectLst>
                  <a:outerShdw blurRad="38100" dist="19050" dir="2700000" algn="tl" rotWithShape="0">
                    <a:schemeClr val="dk1">
                      <a:alpha val="40000"/>
                    </a:schemeClr>
                  </a:outerShdw>
                </a:effectLst>
              </a:rPr>
              <a:t>組別</a:t>
            </a:r>
            <a:r>
              <a:rPr lang="en-US" altLang="zh-TW" sz="5400" dirty="0" smtClean="0">
                <a:ln w="0"/>
                <a:effectLst>
                  <a:outerShdw blurRad="38100" dist="19050" dir="2700000" algn="tl" rotWithShape="0">
                    <a:schemeClr val="dk1">
                      <a:alpha val="40000"/>
                    </a:schemeClr>
                  </a:outerShdw>
                </a:effectLst>
              </a:rPr>
              <a:t>:</a:t>
            </a:r>
            <a:r>
              <a:rPr lang="zh-TW" altLang="en-US" sz="5400" smtClean="0">
                <a:ln w="0"/>
                <a:effectLst>
                  <a:outerShdw blurRad="38100" dist="19050" dir="2700000" algn="tl" rotWithShape="0">
                    <a:schemeClr val="dk1">
                      <a:alpha val="40000"/>
                    </a:schemeClr>
                  </a:outerShdw>
                </a:effectLst>
              </a:rPr>
              <a:t>第四組</a:t>
            </a:r>
            <a:endParaRPr lang="en-US" altLang="zh-TW" sz="5400" dirty="0" smtClean="0">
              <a:ln w="0"/>
              <a:effectLst>
                <a:outerShdw blurRad="38100" dist="19050" dir="2700000" algn="tl" rotWithShape="0">
                  <a:schemeClr val="dk1">
                    <a:alpha val="40000"/>
                  </a:schemeClr>
                </a:outerShdw>
              </a:effectLst>
            </a:endParaRPr>
          </a:p>
          <a:p>
            <a:pPr algn="ctr"/>
            <a:r>
              <a:rPr lang="zh-TW" altLang="en-US" sz="5400" dirty="0" smtClean="0">
                <a:ln w="0"/>
                <a:effectLst>
                  <a:outerShdw blurRad="38100" dist="19050" dir="2700000" algn="tl" rotWithShape="0">
                    <a:schemeClr val="dk1">
                      <a:alpha val="40000"/>
                    </a:schemeClr>
                  </a:outerShdw>
                </a:effectLst>
              </a:rPr>
              <a:t>組員</a:t>
            </a:r>
            <a:r>
              <a:rPr lang="en-US" altLang="zh-TW" sz="5400" dirty="0" smtClean="0">
                <a:ln w="0"/>
                <a:effectLst>
                  <a:outerShdw blurRad="38100" dist="19050" dir="2700000" algn="tl" rotWithShape="0">
                    <a:schemeClr val="dk1">
                      <a:alpha val="40000"/>
                    </a:schemeClr>
                  </a:outerShdw>
                </a:effectLst>
              </a:rPr>
              <a:t>:</a:t>
            </a:r>
            <a:r>
              <a:rPr lang="zh-TW" altLang="en-US" sz="5400" dirty="0" smtClean="0">
                <a:ln w="0"/>
                <a:effectLst>
                  <a:outerShdw blurRad="38100" dist="19050" dir="2700000" algn="tl" rotWithShape="0">
                    <a:schemeClr val="dk1">
                      <a:alpha val="40000"/>
                    </a:schemeClr>
                  </a:outerShdw>
                </a:effectLst>
              </a:rPr>
              <a:t>李弘麒  鄭敦元</a:t>
            </a:r>
            <a:endParaRPr lang="en-US" altLang="zh-TW" sz="5400" dirty="0" smtClean="0">
              <a:ln w="0"/>
              <a:effectLst>
                <a:outerShdw blurRad="38100" dist="19050" dir="2700000" algn="tl" rotWithShape="0">
                  <a:schemeClr val="dk1">
                    <a:alpha val="40000"/>
                  </a:schemeClr>
                </a:outerShdw>
              </a:effectLst>
            </a:endParaRPr>
          </a:p>
          <a:p>
            <a:pPr algn="ctr"/>
            <a:r>
              <a:rPr lang="en-US" altLang="zh-TW" sz="5400" dirty="0" smtClean="0">
                <a:ln w="0"/>
                <a:effectLst>
                  <a:outerShdw blurRad="38100" dist="19050" dir="2700000" algn="tl" rotWithShape="0">
                    <a:schemeClr val="dk1">
                      <a:alpha val="40000"/>
                    </a:schemeClr>
                  </a:outerShdw>
                </a:effectLst>
              </a:rPr>
              <a:t>		</a:t>
            </a:r>
            <a:r>
              <a:rPr lang="zh-TW" altLang="en-US" sz="5400" dirty="0" smtClean="0">
                <a:ln w="0"/>
                <a:effectLst>
                  <a:outerShdw blurRad="38100" dist="19050" dir="2700000" algn="tl" rotWithShape="0">
                    <a:schemeClr val="dk1">
                      <a:alpha val="40000"/>
                    </a:schemeClr>
                  </a:outerShdw>
                </a:effectLst>
              </a:rPr>
              <a:t>江明樺  彭鈺翔</a:t>
            </a:r>
            <a:endParaRPr lang="en-US" altLang="zh-TW" sz="5400" dirty="0" smtClean="0">
              <a:ln w="0"/>
              <a:effectLst>
                <a:outerShdw blurRad="38100" dist="19050" dir="2700000" algn="tl" rotWithShape="0">
                  <a:schemeClr val="dk1">
                    <a:alpha val="40000"/>
                  </a:schemeClr>
                </a:outerShdw>
              </a:effectLst>
            </a:endParaRPr>
          </a:p>
          <a:p>
            <a:pPr algn="ctr"/>
            <a:r>
              <a:rPr lang="en-US" altLang="zh-TW" sz="5400" dirty="0" smtClean="0">
                <a:ln w="0"/>
                <a:effectLst>
                  <a:outerShdw blurRad="38100" dist="19050" dir="2700000" algn="tl" rotWithShape="0">
                    <a:schemeClr val="dk1">
                      <a:alpha val="40000"/>
                    </a:schemeClr>
                  </a:outerShdw>
                </a:effectLst>
              </a:rPr>
              <a:t>		</a:t>
            </a:r>
            <a:r>
              <a:rPr lang="zh-TW" altLang="en-US" sz="5400" dirty="0" smtClean="0">
                <a:ln w="0"/>
                <a:effectLst>
                  <a:outerShdw blurRad="38100" dist="19050" dir="2700000" algn="tl" rotWithShape="0">
                    <a:schemeClr val="dk1">
                      <a:alpha val="40000"/>
                    </a:schemeClr>
                  </a:outerShdw>
                </a:effectLst>
              </a:rPr>
              <a:t>胡逢霖  許芷</a:t>
            </a:r>
            <a:r>
              <a:rPr lang="zh-TW" altLang="en-US" sz="5400" dirty="0">
                <a:ln w="0"/>
                <a:effectLst>
                  <a:outerShdw blurRad="38100" dist="19050" dir="2700000" algn="tl" rotWithShape="0">
                    <a:schemeClr val="dk1">
                      <a:alpha val="40000"/>
                    </a:schemeClr>
                  </a:outerShdw>
                </a:effectLst>
              </a:rPr>
              <a:t>嫣</a:t>
            </a:r>
          </a:p>
        </p:txBody>
      </p:sp>
    </p:spTree>
    <p:extLst>
      <p:ext uri="{BB962C8B-B14F-4D97-AF65-F5344CB8AC3E}">
        <p14:creationId xmlns="" xmlns:p14="http://schemas.microsoft.com/office/powerpoint/2010/main" val="611005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7200" dirty="0"/>
              <a:t>1</a:t>
            </a:r>
            <a:r>
              <a:rPr lang="en-US" altLang="zh-TW" sz="7200" dirty="0" smtClean="0"/>
              <a:t>.</a:t>
            </a:r>
            <a:r>
              <a:rPr lang="zh-TW" altLang="en-US" sz="7200" dirty="0" smtClean="0"/>
              <a:t>系統</a:t>
            </a:r>
            <a:r>
              <a:rPr lang="zh-TW" altLang="en-US" sz="7200" dirty="0"/>
              <a:t>簡介</a:t>
            </a:r>
            <a:r>
              <a:rPr lang="en-US" altLang="zh-TW" sz="7200" dirty="0"/>
              <a:t>:</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zh-TW" sz="4400" dirty="0" smtClean="0"/>
              <a:t>成績系統需要一個成績管理系統，需要從教務處</a:t>
            </a:r>
            <a:r>
              <a:rPr lang="zh-TW" altLang="en-US" sz="4400" dirty="0" smtClean="0"/>
              <a:t>人員輸入</a:t>
            </a:r>
            <a:r>
              <a:rPr lang="zh-TW" altLang="zh-TW" sz="4400" dirty="0" smtClean="0"/>
              <a:t>學生資料</a:t>
            </a:r>
            <a:r>
              <a:rPr lang="en-US" altLang="zh-TW" sz="4400" dirty="0" smtClean="0"/>
              <a:t>(</a:t>
            </a:r>
            <a:r>
              <a:rPr lang="zh-TW" altLang="en-US" sz="4400" dirty="0" smtClean="0"/>
              <a:t>姓名 班級 學號</a:t>
            </a:r>
            <a:r>
              <a:rPr lang="en-US" altLang="zh-TW" sz="4400" dirty="0" smtClean="0"/>
              <a:t>)</a:t>
            </a:r>
            <a:r>
              <a:rPr lang="zh-TW" altLang="zh-TW" sz="4400" dirty="0" smtClean="0"/>
              <a:t>以及修課列表。系統要求每日各科老師必須利用系統輸入學生的出缺席狀況及平時成績</a:t>
            </a:r>
            <a:r>
              <a:rPr lang="en-US" altLang="zh-TW" sz="4400" dirty="0" smtClean="0"/>
              <a:t>(</a:t>
            </a:r>
            <a:r>
              <a:rPr lang="zh-TW" altLang="zh-TW" sz="4400" dirty="0" smtClean="0"/>
              <a:t>小考、學習態度</a:t>
            </a:r>
            <a:r>
              <a:rPr lang="en-US" altLang="zh-TW" sz="4400" dirty="0" smtClean="0"/>
              <a:t>……)</a:t>
            </a:r>
            <a:r>
              <a:rPr lang="zh-TW" altLang="zh-TW" sz="4400" dirty="0" smtClean="0"/>
              <a:t>，期中成績及期末成績必須在當週輸入完畢，也能設定該學期成績計算方式。 </a:t>
            </a:r>
            <a:r>
              <a:rPr lang="zh-TW" altLang="en-US" sz="4400" dirty="0"/>
              <a:t/>
            </a:r>
            <a:br>
              <a:rPr lang="zh-TW" altLang="en-US" sz="4400" dirty="0"/>
            </a:br>
            <a:endParaRPr lang="zh-TW" altLang="en-US" sz="4400" dirty="0"/>
          </a:p>
        </p:txBody>
      </p:sp>
    </p:spTree>
    <p:extLst>
      <p:ext uri="{BB962C8B-B14F-4D97-AF65-F5344CB8AC3E}">
        <p14:creationId xmlns="" xmlns:p14="http://schemas.microsoft.com/office/powerpoint/2010/main" val="63738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7200" dirty="0"/>
              <a:t>2</a:t>
            </a:r>
            <a:r>
              <a:rPr lang="en-US" altLang="zh-TW" sz="7200" dirty="0" smtClean="0"/>
              <a:t>.</a:t>
            </a:r>
            <a:r>
              <a:rPr lang="zh-TW" altLang="en-US" sz="7200" dirty="0" smtClean="0"/>
              <a:t>系統需求</a:t>
            </a:r>
            <a:r>
              <a:rPr lang="zh-TW" altLang="en-US" sz="7200" dirty="0"/>
              <a:t>描述</a:t>
            </a:r>
            <a:r>
              <a:rPr lang="en-US" altLang="zh-TW" sz="7200" dirty="0"/>
              <a:t>:</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fontScale="32500" lnSpcReduction="20000"/>
          </a:bodyPr>
          <a:lstStyle/>
          <a:p>
            <a:r>
              <a:rPr lang="zh-TW" altLang="zh-TW" sz="8000" dirty="0" smtClean="0"/>
              <a:t>成績系統需要一個成績管理系統，需要從教務處</a:t>
            </a:r>
            <a:r>
              <a:rPr lang="zh-TW" altLang="en-US" sz="8000" dirty="0" smtClean="0"/>
              <a:t>人員輸入</a:t>
            </a:r>
            <a:r>
              <a:rPr lang="zh-TW" altLang="zh-TW" sz="8000" dirty="0" smtClean="0"/>
              <a:t>學生資料</a:t>
            </a:r>
            <a:r>
              <a:rPr lang="en-US" altLang="zh-TW" sz="8000" dirty="0" smtClean="0"/>
              <a:t>(</a:t>
            </a:r>
            <a:r>
              <a:rPr lang="zh-TW" altLang="en-US" sz="8000" dirty="0" smtClean="0"/>
              <a:t>姓名 班級 學號</a:t>
            </a:r>
            <a:r>
              <a:rPr lang="en-US" altLang="zh-TW" sz="8000" dirty="0" smtClean="0"/>
              <a:t>)</a:t>
            </a:r>
            <a:r>
              <a:rPr lang="zh-TW" altLang="zh-TW" sz="8000" dirty="0" smtClean="0"/>
              <a:t>以及修課列表。系統要求每日各科老師必須利用系統輸入學生的出缺席狀況及平時成績</a:t>
            </a:r>
            <a:r>
              <a:rPr lang="en-US" altLang="zh-TW" sz="8000" dirty="0" smtClean="0"/>
              <a:t>(</a:t>
            </a:r>
            <a:r>
              <a:rPr lang="zh-TW" altLang="zh-TW" sz="8000" dirty="0" smtClean="0"/>
              <a:t>小考、學習態度</a:t>
            </a:r>
            <a:r>
              <a:rPr lang="en-US" altLang="zh-TW" sz="8000" dirty="0" smtClean="0"/>
              <a:t>……)</a:t>
            </a:r>
            <a:r>
              <a:rPr lang="zh-TW" altLang="zh-TW" sz="8000" dirty="0" smtClean="0"/>
              <a:t>，期中成績及期末成績必須在當週輸入完畢，也能設定該學期成績計算方式。學生當日未到校點名時系統會發出手機簡訊通知導師及學生家長須注意學生出席情況，若學生缺少平時成績、期中成績及期末成績的時候，系統會通知導師確認學生是否因為生病或其他因素而沒有該項成績，是否進行補考。也提供學生及家長各一組帳號讓導師、家長、學生查詢考試成績，但學生及家長不允許查詢別人的考試成績。學期結束時系統會自動結算成績</a:t>
            </a:r>
            <a:r>
              <a:rPr lang="zh-TW" altLang="en-US" sz="8000" dirty="0" smtClean="0"/>
              <a:t>以及排名後</a:t>
            </a:r>
            <a:r>
              <a:rPr lang="zh-TW" altLang="zh-TW" sz="8000" dirty="0" smtClean="0"/>
              <a:t>將學生成績發送給學務處、導師及家長。</a:t>
            </a:r>
            <a:endParaRPr lang="zh-TW" altLang="en-US" sz="8000" dirty="0" smtClean="0">
              <a:ea typeface="新細明體" pitchFamily="18" charset="-120"/>
            </a:endParaRPr>
          </a:p>
          <a:p>
            <a:r>
              <a:rPr lang="zh-TW" altLang="en-US" sz="4400" dirty="0"/>
              <a:t/>
            </a:r>
            <a:br>
              <a:rPr lang="zh-TW" altLang="en-US" sz="4400" dirty="0"/>
            </a:br>
            <a:endParaRPr lang="zh-TW" altLang="en-US" sz="4400" dirty="0"/>
          </a:p>
        </p:txBody>
      </p:sp>
    </p:spTree>
    <p:extLst>
      <p:ext uri="{BB962C8B-B14F-4D97-AF65-F5344CB8AC3E}">
        <p14:creationId xmlns="" xmlns:p14="http://schemas.microsoft.com/office/powerpoint/2010/main" val="59222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5400" dirty="0"/>
              <a:t>3</a:t>
            </a:r>
            <a:r>
              <a:rPr lang="en-US" altLang="zh-TW" sz="5400" dirty="0" smtClean="0"/>
              <a:t>.</a:t>
            </a:r>
            <a:r>
              <a:rPr lang="zh-TW" altLang="en-US" sz="5400" dirty="0" smtClean="0"/>
              <a:t>系統</a:t>
            </a:r>
            <a:r>
              <a:rPr lang="zh-TW" altLang="en-US" sz="5400" dirty="0"/>
              <a:t>利害關係人目標表</a:t>
            </a:r>
            <a:r>
              <a:rPr lang="en-US" altLang="zh-TW" sz="5400" dirty="0"/>
              <a:t>:</a:t>
            </a:r>
            <a:br>
              <a:rPr lang="en-US" altLang="zh-TW" sz="5400" dirty="0"/>
            </a:br>
            <a:endParaRPr lang="zh-TW" altLang="en-US" sz="5400" dirty="0"/>
          </a:p>
        </p:txBody>
      </p:sp>
      <p:sp>
        <p:nvSpPr>
          <p:cNvPr id="3" name="內容版面配置區 2"/>
          <p:cNvSpPr>
            <a:spLocks noGrp="1"/>
          </p:cNvSpPr>
          <p:nvPr>
            <p:ph idx="1"/>
          </p:nvPr>
        </p:nvSpPr>
        <p:spPr/>
        <p:txBody>
          <a:bodyPr/>
          <a:lstStyle/>
          <a:p>
            <a:pPr marL="0" indent="0">
              <a:buNone/>
            </a:pPr>
            <a:endParaRPr lang="zh-TW" altLang="en-US" dirty="0"/>
          </a:p>
          <a:p>
            <a:endParaRPr lang="zh-TW"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166630377"/>
              </p:ext>
            </p:extLst>
          </p:nvPr>
        </p:nvGraphicFramePr>
        <p:xfrm>
          <a:off x="3657600" y="863600"/>
          <a:ext cx="8027894" cy="5227920"/>
        </p:xfrm>
        <a:graphic>
          <a:graphicData uri="http://schemas.openxmlformats.org/drawingml/2006/table">
            <a:tbl>
              <a:tblPr firstRow="1" bandRow="1">
                <a:tableStyleId>{5C22544A-7EE6-4342-B048-85BDC9FD1C3A}</a:tableStyleId>
              </a:tblPr>
              <a:tblGrid>
                <a:gridCol w="4013947">
                  <a:extLst>
                    <a:ext uri="{9D8B030D-6E8A-4147-A177-3AD203B41FA5}">
                      <a16:colId xmlns="" xmlns:a16="http://schemas.microsoft.com/office/drawing/2014/main" val="3740996358"/>
                    </a:ext>
                  </a:extLst>
                </a:gridCol>
                <a:gridCol w="4013947">
                  <a:extLst>
                    <a:ext uri="{9D8B030D-6E8A-4147-A177-3AD203B41FA5}">
                      <a16:colId xmlns="" xmlns:a16="http://schemas.microsoft.com/office/drawing/2014/main" val="4128453240"/>
                    </a:ext>
                  </a:extLst>
                </a:gridCol>
              </a:tblGrid>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利害關係</a:t>
                      </a:r>
                      <a:r>
                        <a:rPr lang="zh-TW" sz="4000" kern="100" dirty="0" smtClean="0">
                          <a:effectLst/>
                          <a:latin typeface="Calibri" panose="020F0502020204030204" pitchFamily="34" charset="0"/>
                          <a:ea typeface="新細明體" panose="02020500000000000000" pitchFamily="18" charset="-120"/>
                          <a:cs typeface="Times New Roman" panose="02020603050405020304" pitchFamily="18" charset="0"/>
                        </a:rPr>
                        <a:t>人</a:t>
                      </a:r>
                      <a:endParaRPr lang="en-US" altLang="zh-TW" sz="40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p>
                      <a:pPr marL="304800">
                        <a:spcAft>
                          <a:spcPts val="0"/>
                        </a:spcAft>
                      </a:pPr>
                      <a:r>
                        <a:rPr lang="en-US" altLang="zh-TW" sz="4000" kern="100" dirty="0" smtClean="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4000" kern="100" dirty="0" smtClean="0">
                          <a:effectLst/>
                          <a:latin typeface="Calibri" panose="020F0502020204030204" pitchFamily="34" charset="0"/>
                          <a:ea typeface="新細明體" panose="02020500000000000000" pitchFamily="18" charset="-120"/>
                          <a:cs typeface="Times New Roman" panose="02020603050405020304" pitchFamily="18" charset="0"/>
                        </a:rPr>
                        <a:t>參與人</a:t>
                      </a:r>
                      <a:r>
                        <a:rPr lang="en-US" altLang="zh-TW" sz="4000" kern="100" dirty="0" smtClean="0">
                          <a:effectLst/>
                          <a:latin typeface="Calibri" panose="020F0502020204030204" pitchFamily="34" charset="0"/>
                          <a:ea typeface="新細明體" panose="02020500000000000000" pitchFamily="18" charset="-120"/>
                          <a:cs typeface="Times New Roman" panose="02020603050405020304" pitchFamily="18" charset="0"/>
                        </a:rPr>
                        <a:t>)</a:t>
                      </a:r>
                      <a:endParaRPr 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說明</a:t>
                      </a:r>
                    </a:p>
                  </a:txBody>
                  <a:tcPr marL="68580" marR="68580" marT="0" marB="0"/>
                </a:tc>
                <a:extLst>
                  <a:ext uri="{0D108BD9-81ED-4DB2-BD59-A6C34878D82A}">
                    <a16:rowId xmlns="" xmlns:a16="http://schemas.microsoft.com/office/drawing/2014/main" val="1306812360"/>
                  </a:ext>
                </a:extLst>
              </a:tr>
              <a:tr h="1306980">
                <a:tc>
                  <a:txBody>
                    <a:bodyPr/>
                    <a:lstStyle/>
                    <a:p>
                      <a:pPr marL="304800">
                        <a:spcAft>
                          <a:spcPts val="0"/>
                        </a:spcAft>
                      </a:pP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教務處管理人員</a:t>
                      </a:r>
                    </a:p>
                  </a:txBody>
                  <a:tcPr marL="68580" marR="68580" marT="0" marB="0"/>
                </a:tc>
                <a:tc>
                  <a:txBody>
                    <a:bodyPr/>
                    <a:lstStyle/>
                    <a:p>
                      <a:pPr marL="304800">
                        <a:spcAft>
                          <a:spcPts val="0"/>
                        </a:spcAft>
                      </a:pPr>
                      <a:r>
                        <a:rPr lang="zh-TW" altLang="en-US" sz="4000" kern="100" dirty="0" smtClean="0">
                          <a:effectLst/>
                          <a:latin typeface="Calibri" panose="020F0502020204030204" pitchFamily="34" charset="0"/>
                          <a:ea typeface="新細明體" panose="02020500000000000000" pitchFamily="18" charset="-120"/>
                          <a:cs typeface="Times New Roman" panose="02020603050405020304" pitchFamily="18" charset="0"/>
                        </a:rPr>
                        <a:t>管理成績</a:t>
                      </a:r>
                      <a:endParaRPr 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 xmlns:a16="http://schemas.microsoft.com/office/drawing/2014/main" val="267750831"/>
                  </a:ext>
                </a:extLst>
              </a:tr>
              <a:tr h="1306980">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教師</a:t>
                      </a:r>
                    </a:p>
                  </a:txBody>
                  <a:tcPr marL="68580" marR="68580" marT="0" marB="0"/>
                </a:tc>
                <a:tc>
                  <a:txBody>
                    <a:bodyPr/>
                    <a:lstStyle/>
                    <a:p>
                      <a:pPr marL="304800">
                        <a:spcAft>
                          <a:spcPts val="0"/>
                        </a:spcAft>
                      </a:pPr>
                      <a:r>
                        <a:rPr lang="zh-TW" altLang="en-US" sz="4000" kern="100" dirty="0" smtClean="0">
                          <a:effectLst/>
                          <a:latin typeface="Calibri" panose="020F0502020204030204" pitchFamily="34" charset="0"/>
                          <a:ea typeface="新細明體" panose="02020500000000000000" pitchFamily="18" charset="-120"/>
                          <a:cs typeface="Times New Roman" panose="02020603050405020304" pitchFamily="18" charset="0"/>
                        </a:rPr>
                        <a:t>輸入</a:t>
                      </a:r>
                      <a:r>
                        <a:rPr lang="zh-TW" sz="4000" kern="100" dirty="0" smtClean="0">
                          <a:effectLst/>
                          <a:latin typeface="Calibri" panose="020F0502020204030204" pitchFamily="34" charset="0"/>
                          <a:ea typeface="新細明體" panose="02020500000000000000" pitchFamily="18" charset="-120"/>
                          <a:cs typeface="Times New Roman" panose="02020603050405020304" pitchFamily="18" charset="0"/>
                        </a:rPr>
                        <a:t>及</a:t>
                      </a: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查詢修改學生成績</a:t>
                      </a:r>
                    </a:p>
                  </a:txBody>
                  <a:tcPr marL="68580" marR="68580" marT="0" marB="0"/>
                </a:tc>
                <a:extLst>
                  <a:ext uri="{0D108BD9-81ED-4DB2-BD59-A6C34878D82A}">
                    <a16:rowId xmlns="" xmlns:a16="http://schemas.microsoft.com/office/drawing/2014/main" val="1191289873"/>
                  </a:ext>
                </a:extLst>
              </a:tr>
              <a:tr h="1306980">
                <a:tc>
                  <a:txBody>
                    <a:bodyPr/>
                    <a:lstStyle/>
                    <a:p>
                      <a:pPr marL="304800">
                        <a:spcAft>
                          <a:spcPts val="0"/>
                        </a:spcAft>
                      </a:pPr>
                      <a:r>
                        <a:rPr lang="zh-TW" sz="4000" kern="100">
                          <a:effectLst/>
                          <a:latin typeface="Calibri" panose="020F0502020204030204" pitchFamily="34" charset="0"/>
                          <a:ea typeface="新細明體" panose="02020500000000000000" pitchFamily="18" charset="-120"/>
                          <a:cs typeface="Times New Roman" panose="02020603050405020304" pitchFamily="18" charset="0"/>
                        </a:rPr>
                        <a:t>學生</a:t>
                      </a:r>
                    </a:p>
                  </a:txBody>
                  <a:tcPr marL="68580" marR="68580" marT="0" marB="0"/>
                </a:tc>
                <a:tc>
                  <a:txBody>
                    <a:bodyPr/>
                    <a:lstStyle/>
                    <a:p>
                      <a:pPr marL="304800">
                        <a:spcAft>
                          <a:spcPts val="0"/>
                        </a:spcAft>
                      </a:pPr>
                      <a:r>
                        <a:rPr lang="zh-TW" sz="4000" kern="100" dirty="0" smtClean="0">
                          <a:effectLst/>
                          <a:latin typeface="Calibri" panose="020F0502020204030204" pitchFamily="34" charset="0"/>
                          <a:ea typeface="新細明體" panose="02020500000000000000" pitchFamily="18" charset="-120"/>
                          <a:cs typeface="Times New Roman" panose="02020603050405020304" pitchFamily="18" charset="0"/>
                        </a:rPr>
                        <a:t>查詢成績</a:t>
                      </a:r>
                      <a:endParaRPr 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 xmlns:a16="http://schemas.microsoft.com/office/drawing/2014/main" val="2930093310"/>
                  </a:ext>
                </a:extLst>
              </a:tr>
            </a:tbl>
          </a:graphicData>
        </a:graphic>
      </p:graphicFrame>
    </p:spTree>
    <p:extLst>
      <p:ext uri="{BB962C8B-B14F-4D97-AF65-F5344CB8AC3E}">
        <p14:creationId xmlns="" xmlns:p14="http://schemas.microsoft.com/office/powerpoint/2010/main" val="829577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6600" dirty="0"/>
              <a:t>4</a:t>
            </a:r>
            <a:r>
              <a:rPr lang="en-US" altLang="zh-TW" sz="6600" dirty="0" smtClean="0"/>
              <a:t>.</a:t>
            </a:r>
            <a:r>
              <a:rPr lang="zh-TW" altLang="en-US" sz="6600" dirty="0" smtClean="0"/>
              <a:t>系統</a:t>
            </a:r>
            <a:r>
              <a:rPr lang="zh-TW" altLang="en-US" sz="6600" dirty="0"/>
              <a:t>事件表</a:t>
            </a:r>
            <a:r>
              <a:rPr lang="en-US" altLang="zh-TW" sz="6600" dirty="0"/>
              <a:t>:</a:t>
            </a:r>
            <a:r>
              <a:rPr lang="en-US" altLang="zh-TW" dirty="0"/>
              <a:t/>
            </a:r>
            <a:br>
              <a:rPr lang="en-US" altLang="zh-TW" dirty="0"/>
            </a:br>
            <a:r>
              <a:rPr lang="en-US" altLang="zh-TW" dirty="0"/>
              <a:t/>
            </a:r>
            <a:br>
              <a:rPr lang="en-US" altLang="zh-TW" dirty="0"/>
            </a:br>
            <a:endParaRPr lang="zh-TW" altLang="en-US" dirty="0"/>
          </a:p>
        </p:txBody>
      </p:sp>
      <p:graphicFrame>
        <p:nvGraphicFramePr>
          <p:cNvPr id="7" name="內容版面配置區 6"/>
          <p:cNvGraphicFramePr>
            <a:graphicFrameLocks noGrp="1"/>
          </p:cNvGraphicFramePr>
          <p:nvPr>
            <p:ph idx="1"/>
          </p:nvPr>
        </p:nvGraphicFramePr>
        <p:xfrm>
          <a:off x="3547872" y="863600"/>
          <a:ext cx="7636066" cy="5449146"/>
        </p:xfrm>
        <a:graphic>
          <a:graphicData uri="http://schemas.openxmlformats.org/drawingml/2006/table">
            <a:tbl>
              <a:tblPr firstRow="1" bandRow="1">
                <a:tableStyleId>{5C22544A-7EE6-4342-B048-85BDC9FD1C3A}</a:tableStyleId>
              </a:tblPr>
              <a:tblGrid>
                <a:gridCol w="3818033"/>
                <a:gridCol w="3818033"/>
              </a:tblGrid>
              <a:tr h="567831">
                <a:tc>
                  <a:txBody>
                    <a:bodyPr/>
                    <a:lstStyle/>
                    <a:p>
                      <a:pPr algn="ctr"/>
                      <a:r>
                        <a:rPr lang="zh-TW" altLang="en-US" sz="4400" dirty="0" smtClean="0"/>
                        <a:t>事件</a:t>
                      </a:r>
                      <a:endParaRPr lang="zh-TW" altLang="en-US" sz="4400" dirty="0"/>
                    </a:p>
                  </a:txBody>
                  <a:tcPr/>
                </a:tc>
                <a:tc>
                  <a:txBody>
                    <a:bodyPr/>
                    <a:lstStyle/>
                    <a:p>
                      <a:pPr algn="ctr"/>
                      <a:r>
                        <a:rPr lang="zh-TW" altLang="en-US" sz="4400" dirty="0" smtClean="0"/>
                        <a:t>使用案例</a:t>
                      </a:r>
                      <a:endParaRPr lang="zh-TW" altLang="en-US" sz="4400" dirty="0"/>
                    </a:p>
                  </a:txBody>
                  <a:tcPr/>
                </a:tc>
              </a:tr>
              <a:tr h="567831">
                <a:tc>
                  <a:txBody>
                    <a:bodyPr/>
                    <a:lstStyle/>
                    <a:p>
                      <a:r>
                        <a:rPr lang="zh-TW" altLang="en-US" dirty="0" smtClean="0"/>
                        <a:t>教務處管理人員建立學生學籍基本資料</a:t>
                      </a:r>
                      <a:endParaRPr lang="zh-TW" altLang="en-US" dirty="0"/>
                    </a:p>
                  </a:txBody>
                  <a:tcPr/>
                </a:tc>
                <a:tc>
                  <a:txBody>
                    <a:bodyPr/>
                    <a:lstStyle/>
                    <a:p>
                      <a:r>
                        <a:rPr lang="zh-TW" altLang="en-US" dirty="0" smtClean="0"/>
                        <a:t>會入學生基本資料及學籍資料</a:t>
                      </a:r>
                      <a:endParaRPr lang="zh-TW" altLang="en-US" dirty="0"/>
                    </a:p>
                  </a:txBody>
                  <a:tcPr/>
                </a:tc>
              </a:tr>
              <a:tr h="567831">
                <a:tc>
                  <a:txBody>
                    <a:bodyPr/>
                    <a:lstStyle/>
                    <a:p>
                      <a:r>
                        <a:rPr lang="zh-TW" altLang="en-US" dirty="0" smtClean="0"/>
                        <a:t>教務處管理人員建立學生修課及應修未修列表</a:t>
                      </a:r>
                      <a:endParaRPr lang="zh-TW" altLang="en-US" dirty="0"/>
                    </a:p>
                  </a:txBody>
                  <a:tcPr/>
                </a:tc>
                <a:tc>
                  <a:txBody>
                    <a:bodyPr/>
                    <a:lstStyle/>
                    <a:p>
                      <a:r>
                        <a:rPr lang="zh-TW" altLang="en-US" dirty="0" smtClean="0"/>
                        <a:t>匯入學生修課及應修未修列表</a:t>
                      </a:r>
                      <a:endParaRPr lang="zh-TW" altLang="en-US" dirty="0"/>
                    </a:p>
                  </a:txBody>
                  <a:tcPr/>
                </a:tc>
              </a:tr>
              <a:tr h="567831">
                <a:tc>
                  <a:txBody>
                    <a:bodyPr/>
                    <a:lstStyle/>
                    <a:p>
                      <a:r>
                        <a:rPr lang="zh-TW" altLang="en-US" dirty="0" smtClean="0"/>
                        <a:t>各科老師輸入成績</a:t>
                      </a:r>
                      <a:endParaRPr lang="zh-TW" altLang="en-US" dirty="0"/>
                    </a:p>
                  </a:txBody>
                  <a:tcPr/>
                </a:tc>
                <a:tc>
                  <a:txBody>
                    <a:bodyPr/>
                    <a:lstStyle/>
                    <a:p>
                      <a:r>
                        <a:rPr lang="zh-TW" altLang="en-US" dirty="0" smtClean="0"/>
                        <a:t>學生成績輸入</a:t>
                      </a:r>
                      <a:endParaRPr lang="zh-TW" altLang="en-US" dirty="0"/>
                    </a:p>
                  </a:txBody>
                  <a:tcPr/>
                </a:tc>
              </a:tr>
              <a:tr h="567831">
                <a:tc>
                  <a:txBody>
                    <a:bodyPr/>
                    <a:lstStyle/>
                    <a:p>
                      <a:r>
                        <a:rPr lang="zh-TW" altLang="en-US" dirty="0" smtClean="0"/>
                        <a:t>期末總成績結算</a:t>
                      </a:r>
                      <a:endParaRPr lang="zh-TW" altLang="en-US" dirty="0"/>
                    </a:p>
                  </a:txBody>
                  <a:tcPr/>
                </a:tc>
                <a:tc>
                  <a:txBody>
                    <a:bodyPr/>
                    <a:lstStyle/>
                    <a:p>
                      <a:r>
                        <a:rPr lang="zh-TW" altLang="en-US" dirty="0" smtClean="0"/>
                        <a:t>計算學生期末總成績</a:t>
                      </a:r>
                      <a:endParaRPr lang="zh-TW" altLang="en-US" dirty="0"/>
                    </a:p>
                  </a:txBody>
                  <a:tcPr/>
                </a:tc>
              </a:tr>
              <a:tr h="567831">
                <a:tc>
                  <a:txBody>
                    <a:bodyPr/>
                    <a:lstStyle/>
                    <a:p>
                      <a:r>
                        <a:rPr lang="zh-TW" altLang="en-US" dirty="0" smtClean="0"/>
                        <a:t>排名</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計算學生期末總成績的平均排名</a:t>
                      </a:r>
                      <a:endParaRPr lang="zh-TW" altLang="en-US" dirty="0"/>
                    </a:p>
                  </a:txBody>
                  <a:tcPr/>
                </a:tc>
              </a:tr>
              <a:tr h="567831">
                <a:tc>
                  <a:txBody>
                    <a:bodyPr/>
                    <a:lstStyle/>
                    <a:p>
                      <a:r>
                        <a:rPr lang="zh-TW" altLang="en-US" dirty="0" smtClean="0"/>
                        <a:t>列印成績單</a:t>
                      </a:r>
                      <a:endParaRPr lang="zh-TW" altLang="en-US" dirty="0"/>
                    </a:p>
                  </a:txBody>
                  <a:tcPr/>
                </a:tc>
                <a:tc>
                  <a:txBody>
                    <a:bodyPr/>
                    <a:lstStyle/>
                    <a:p>
                      <a:r>
                        <a:rPr lang="zh-TW" altLang="en-US" dirty="0" smtClean="0"/>
                        <a:t>匯出學生成績單</a:t>
                      </a:r>
                      <a:endParaRPr lang="zh-TW" altLang="en-US" dirty="0"/>
                    </a:p>
                  </a:txBody>
                  <a:tcPr/>
                </a:tc>
              </a:tr>
              <a:tr h="567831">
                <a:tc>
                  <a:txBody>
                    <a:bodyPr/>
                    <a:lstStyle/>
                    <a:p>
                      <a:r>
                        <a:rPr lang="zh-TW" altLang="en-US" dirty="0" smtClean="0"/>
                        <a:t>學生及家長查詢</a:t>
                      </a:r>
                      <a:endParaRPr lang="zh-TW" altLang="en-US" dirty="0"/>
                    </a:p>
                  </a:txBody>
                  <a:tcPr/>
                </a:tc>
                <a:tc>
                  <a:txBody>
                    <a:bodyPr/>
                    <a:lstStyle/>
                    <a:p>
                      <a:r>
                        <a:rPr lang="zh-TW" altLang="en-US" dirty="0" smtClean="0"/>
                        <a:t>寄發學生成績單通知家長</a:t>
                      </a:r>
                      <a:endParaRPr lang="zh-TW" altLang="en-US" dirty="0"/>
                    </a:p>
                  </a:txBody>
                  <a:tcPr/>
                </a:tc>
              </a:tr>
              <a:tr h="567831">
                <a:tc>
                  <a:txBody>
                    <a:bodyPr/>
                    <a:lstStyle/>
                    <a:p>
                      <a:endParaRPr lang="zh-TW" altLang="en-US"/>
                    </a:p>
                  </a:txBody>
                  <a:tcPr/>
                </a:tc>
                <a:tc>
                  <a:txBody>
                    <a:bodyPr/>
                    <a:lstStyle/>
                    <a:p>
                      <a:endParaRPr lang="zh-TW" altLang="en-US" dirty="0"/>
                    </a:p>
                  </a:txBody>
                  <a:tcPr/>
                </a:tc>
              </a:tr>
            </a:tbl>
          </a:graphicData>
        </a:graphic>
      </p:graphicFrame>
    </p:spTree>
    <p:extLst>
      <p:ext uri="{BB962C8B-B14F-4D97-AF65-F5344CB8AC3E}">
        <p14:creationId xmlns="" xmlns:p14="http://schemas.microsoft.com/office/powerpoint/2010/main" val="2733772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5.</a:t>
            </a:r>
            <a:r>
              <a:rPr lang="zh-TW" altLang="en-US" sz="4400" dirty="0" smtClean="0"/>
              <a:t>模組規劃</a:t>
            </a:r>
            <a:r>
              <a:rPr lang="en-US" altLang="zh-TW" sz="4400" dirty="0" smtClean="0"/>
              <a:t>:</a:t>
            </a:r>
            <a:endParaRPr lang="zh-TW" altLang="en-US" sz="4400" dirty="0"/>
          </a:p>
        </p:txBody>
      </p:sp>
      <p:sp>
        <p:nvSpPr>
          <p:cNvPr id="3" name="內容版面配置區 2"/>
          <p:cNvSpPr>
            <a:spLocks noGrp="1"/>
          </p:cNvSpPr>
          <p:nvPr>
            <p:ph idx="1"/>
          </p:nvPr>
        </p:nvSpPr>
        <p:spPr/>
        <p:txBody>
          <a:bodyPr>
            <a:noAutofit/>
          </a:bodyPr>
          <a:lstStyle/>
          <a:p>
            <a:r>
              <a:rPr lang="zh-TW" altLang="zh-TW" sz="4400" dirty="0" smtClean="0"/>
              <a:t>第一階段：　</a:t>
            </a:r>
          </a:p>
          <a:p>
            <a:pPr marL="0" lvl="0" indent="0">
              <a:buNone/>
            </a:pPr>
            <a:r>
              <a:rPr lang="en-US" altLang="zh-TW" sz="4400" dirty="0" smtClean="0"/>
              <a:t>1.</a:t>
            </a:r>
            <a:r>
              <a:rPr lang="zh-TW" altLang="en-US" sz="4400" dirty="0" smtClean="0"/>
              <a:t>建立學生基本資料和學籍資料及修課和應修未修列表</a:t>
            </a:r>
            <a:endParaRPr lang="zh-TW" altLang="zh-TW" sz="4400" dirty="0" smtClean="0"/>
          </a:p>
          <a:p>
            <a:pPr marL="0" lvl="0" indent="0">
              <a:buNone/>
            </a:pPr>
            <a:r>
              <a:rPr lang="en-US" altLang="zh-TW" sz="4400" dirty="0" smtClean="0"/>
              <a:t>2.</a:t>
            </a:r>
            <a:r>
              <a:rPr lang="zh-TW" altLang="en-US" sz="4400" dirty="0" smtClean="0"/>
              <a:t>輸入學生各項修課成績及排名和總成績及排名</a:t>
            </a:r>
            <a:endParaRPr lang="en-US" altLang="zh-TW" sz="4400" dirty="0" smtClean="0"/>
          </a:p>
          <a:p>
            <a:pPr marL="0" lvl="0" indent="0">
              <a:buNone/>
            </a:pPr>
            <a:r>
              <a:rPr lang="zh-TW" altLang="zh-TW" sz="4400" dirty="0" smtClean="0"/>
              <a:t>第二階段：</a:t>
            </a:r>
          </a:p>
          <a:p>
            <a:pPr marL="0" indent="0">
              <a:buNone/>
            </a:pPr>
            <a:r>
              <a:rPr lang="en-US" altLang="zh-TW" sz="4400" dirty="0" smtClean="0"/>
              <a:t>1.</a:t>
            </a:r>
            <a:r>
              <a:rPr lang="zh-TW" altLang="en-US" sz="4400" dirty="0" smtClean="0"/>
              <a:t>輸入並列印</a:t>
            </a:r>
            <a:r>
              <a:rPr lang="zh-TW" altLang="zh-TW" sz="4400" dirty="0" smtClean="0"/>
              <a:t>成績單</a:t>
            </a:r>
            <a:endParaRPr lang="en-US" altLang="zh-TW" sz="4400" dirty="0" smtClean="0"/>
          </a:p>
          <a:p>
            <a:pPr marL="0" indent="0">
              <a:buNone/>
            </a:pPr>
            <a:r>
              <a:rPr lang="en-US" altLang="zh-TW" sz="4400" dirty="0" smtClean="0"/>
              <a:t>2.</a:t>
            </a:r>
            <a:r>
              <a:rPr lang="zh-TW" altLang="en-US" sz="4400" dirty="0" smtClean="0"/>
              <a:t>通知導師及家長並寄發成績單及預警單</a:t>
            </a:r>
            <a:endParaRPr lang="zh-TW" alt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6.</a:t>
            </a:r>
            <a:r>
              <a:rPr lang="zh-TW" altLang="en-US" sz="4400" dirty="0" smtClean="0"/>
              <a:t>初步類別圖</a:t>
            </a:r>
            <a:r>
              <a:rPr lang="en-US" altLang="zh-TW" sz="4400" dirty="0" smtClean="0"/>
              <a:t>:</a:t>
            </a:r>
            <a:endParaRPr lang="zh-TW" altLang="en-US" sz="4400" dirty="0"/>
          </a:p>
        </p:txBody>
      </p:sp>
      <p:grpSp>
        <p:nvGrpSpPr>
          <p:cNvPr id="4" name="內容版面配置區 3"/>
          <p:cNvGrpSpPr>
            <a:grpSpLocks noGrp="1"/>
          </p:cNvGrpSpPr>
          <p:nvPr>
            <p:ph idx="1"/>
          </p:nvPr>
        </p:nvGrpSpPr>
        <p:grpSpPr>
          <a:xfrm>
            <a:off x="3840480" y="814833"/>
            <a:ext cx="2633472" cy="1209039"/>
            <a:chOff x="2411759" y="1988840"/>
            <a:chExt cx="2999805" cy="1584176"/>
          </a:xfrm>
        </p:grpSpPr>
        <p:sp>
          <p:nvSpPr>
            <p:cNvPr id="5" name="矩形 4"/>
            <p:cNvSpPr/>
            <p:nvPr/>
          </p:nvSpPr>
          <p:spPr bwMode="auto">
            <a:xfrm>
              <a:off x="2411759" y="1988840"/>
              <a:ext cx="2999804" cy="36004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sz="1400" dirty="0" smtClean="0"/>
                <a:t>學</a:t>
              </a:r>
              <a:r>
                <a:rPr lang="zh-TW" altLang="en-US" sz="1400" dirty="0"/>
                <a:t>生</a:t>
              </a:r>
              <a:endParaRPr kumimoji="0" lang="zh-TW" altLang="en-US" sz="1400" b="0" i="0" u="none" strike="noStrike" cap="none" normalizeH="0" baseline="0" dirty="0" smtClean="0">
                <a:ln>
                  <a:noFill/>
                </a:ln>
                <a:solidFill>
                  <a:schemeClr val="tx1"/>
                </a:solidFill>
                <a:effectLst/>
                <a:latin typeface="Times New Roman" pitchFamily="18" charset="0"/>
              </a:endParaRPr>
            </a:p>
          </p:txBody>
        </p:sp>
        <p:sp>
          <p:nvSpPr>
            <p:cNvPr id="6" name="矩形 5"/>
            <p:cNvSpPr/>
            <p:nvPr/>
          </p:nvSpPr>
          <p:spPr bwMode="auto">
            <a:xfrm>
              <a:off x="2411760" y="2348880"/>
              <a:ext cx="2999804" cy="1224136"/>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rPr>
                <a:t>建立學生學籍基本資料</a:t>
              </a:r>
              <a:endParaRPr kumimoji="0" lang="en-US" altLang="zh-TW" sz="1400" b="0"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zh-TW" altLang="en-US" sz="1400" dirty="0" smtClean="0"/>
                <a:t>建立學生修課及應修未修列表</a:t>
              </a:r>
              <a:endParaRPr kumimoji="0" lang="zh-TW" altLang="en-US" sz="1400" b="0" i="0" u="none" strike="noStrike" cap="none" normalizeH="0" baseline="0" dirty="0" smtClean="0">
                <a:ln>
                  <a:noFill/>
                </a:ln>
                <a:solidFill>
                  <a:schemeClr val="tx1"/>
                </a:solidFill>
                <a:effectLst/>
              </a:endParaRPr>
            </a:p>
          </p:txBody>
        </p:sp>
      </p:grpSp>
      <p:grpSp>
        <p:nvGrpSpPr>
          <p:cNvPr id="8" name="群組 7"/>
          <p:cNvGrpSpPr/>
          <p:nvPr/>
        </p:nvGrpSpPr>
        <p:grpSpPr>
          <a:xfrm>
            <a:off x="3906967" y="3419900"/>
            <a:ext cx="2376265" cy="1676356"/>
            <a:chOff x="2411759" y="1988840"/>
            <a:chExt cx="2999805" cy="1584176"/>
          </a:xfrm>
        </p:grpSpPr>
        <p:sp>
          <p:nvSpPr>
            <p:cNvPr id="9" name="矩形 8"/>
            <p:cNvSpPr/>
            <p:nvPr/>
          </p:nvSpPr>
          <p:spPr bwMode="auto">
            <a:xfrm>
              <a:off x="2411759" y="1988840"/>
              <a:ext cx="2999804" cy="36004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sz="1400" dirty="0" smtClean="0"/>
                <a:t>學生家</a:t>
              </a:r>
              <a:r>
                <a:rPr lang="zh-TW" altLang="en-US" sz="1400" dirty="0"/>
                <a:t>長</a:t>
              </a:r>
              <a:endParaRPr kumimoji="0" lang="zh-TW" altLang="en-US" sz="1400" b="0" i="0" u="none" strike="noStrike" cap="none" normalizeH="0" baseline="0" dirty="0" smtClean="0">
                <a:ln>
                  <a:noFill/>
                </a:ln>
                <a:solidFill>
                  <a:schemeClr val="tx1"/>
                </a:solidFill>
                <a:effectLst/>
                <a:latin typeface="Times New Roman" pitchFamily="18" charset="0"/>
              </a:endParaRPr>
            </a:p>
          </p:txBody>
        </p:sp>
        <p:sp>
          <p:nvSpPr>
            <p:cNvPr id="10" name="矩形 9"/>
            <p:cNvSpPr/>
            <p:nvPr/>
          </p:nvSpPr>
          <p:spPr bwMode="auto">
            <a:xfrm>
              <a:off x="2411760" y="2348880"/>
              <a:ext cx="2999804" cy="1224136"/>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TW" altLang="en-US" sz="1400" dirty="0" smtClean="0"/>
                <a:t>建立學生學籍基本資料</a:t>
              </a:r>
              <a:endParaRPr lang="en-US" altLang="zh-TW" sz="1400" dirty="0" smtClean="0"/>
            </a:p>
            <a:p>
              <a:pPr fontAlgn="base">
                <a:spcBef>
                  <a:spcPct val="0"/>
                </a:spcBef>
                <a:spcAft>
                  <a:spcPct val="0"/>
                </a:spcAft>
              </a:pPr>
              <a:r>
                <a:rPr lang="zh-TW" altLang="en-US" sz="1400" dirty="0" smtClean="0"/>
                <a:t>建立學生修課及應修未修列表</a:t>
              </a:r>
              <a:endParaRPr lang="en-US" altLang="zh-TW" sz="1400" dirty="0" smtClean="0"/>
            </a:p>
            <a:p>
              <a:pPr fontAlgn="base">
                <a:spcBef>
                  <a:spcPct val="0"/>
                </a:spcBef>
                <a:spcAft>
                  <a:spcPct val="0"/>
                </a:spcAft>
              </a:pPr>
              <a:endParaRPr lang="en-US" altLang="zh-TW" sz="1400" dirty="0" smtClean="0"/>
            </a:p>
            <a:p>
              <a:pPr fontAlgn="base">
                <a:spcBef>
                  <a:spcPct val="0"/>
                </a:spcBef>
                <a:spcAft>
                  <a:spcPct val="0"/>
                </a:spcAft>
              </a:pPr>
              <a:endParaRPr lang="en-US" altLang="zh-TW" sz="1400" dirty="0" smtClean="0"/>
            </a:p>
            <a:p>
              <a:pPr fontAlgn="base">
                <a:spcBef>
                  <a:spcPct val="0"/>
                </a:spcBef>
                <a:spcAft>
                  <a:spcPct val="0"/>
                </a:spcAft>
              </a:pPr>
              <a:endParaRPr lang="zh-TW" altLang="en-US" sz="1400" dirty="0" smtClean="0"/>
            </a:p>
          </p:txBody>
        </p:sp>
      </p:grpSp>
      <p:grpSp>
        <p:nvGrpSpPr>
          <p:cNvPr id="11" name="群組 10"/>
          <p:cNvGrpSpPr/>
          <p:nvPr/>
        </p:nvGrpSpPr>
        <p:grpSpPr>
          <a:xfrm>
            <a:off x="6618360" y="2420888"/>
            <a:ext cx="2376265" cy="2126728"/>
            <a:chOff x="2411759" y="1988840"/>
            <a:chExt cx="2999805" cy="1584176"/>
          </a:xfrm>
        </p:grpSpPr>
        <p:sp>
          <p:nvSpPr>
            <p:cNvPr id="12" name="矩形 11"/>
            <p:cNvSpPr/>
            <p:nvPr/>
          </p:nvSpPr>
          <p:spPr bwMode="auto">
            <a:xfrm>
              <a:off x="2411759" y="1988840"/>
              <a:ext cx="2999804" cy="36004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Times New Roman" pitchFamily="18" charset="0"/>
                </a:rPr>
                <a:t>教務處人員</a:t>
              </a:r>
            </a:p>
          </p:txBody>
        </p:sp>
        <p:sp>
          <p:nvSpPr>
            <p:cNvPr id="13" name="矩形 12"/>
            <p:cNvSpPr/>
            <p:nvPr/>
          </p:nvSpPr>
          <p:spPr bwMode="auto">
            <a:xfrm>
              <a:off x="2411760" y="2348880"/>
              <a:ext cx="2999804" cy="1224136"/>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TW" altLang="en-US" sz="1400" dirty="0" smtClean="0"/>
                <a:t>建立學生學籍基本資料</a:t>
              </a:r>
              <a:endParaRPr lang="en-US" altLang="zh-TW" sz="1400" dirty="0" smtClean="0"/>
            </a:p>
            <a:p>
              <a:pPr fontAlgn="base">
                <a:spcBef>
                  <a:spcPct val="0"/>
                </a:spcBef>
                <a:spcAft>
                  <a:spcPct val="0"/>
                </a:spcAft>
              </a:pPr>
              <a:r>
                <a:rPr lang="zh-TW" altLang="en-US" sz="1400" dirty="0" smtClean="0"/>
                <a:t>建立學生修課及應修未修列表</a:t>
              </a:r>
              <a:endParaRPr lang="en-US" altLang="zh-TW" sz="1400" dirty="0" smtClean="0"/>
            </a:p>
            <a:p>
              <a:pPr fontAlgn="base">
                <a:spcBef>
                  <a:spcPct val="0"/>
                </a:spcBef>
                <a:spcAft>
                  <a:spcPct val="0"/>
                </a:spcAft>
              </a:pPr>
              <a:r>
                <a:rPr lang="zh-TW" altLang="en-US" sz="1400" dirty="0" smtClean="0"/>
                <a:t>輸入成績及總成績及排名及平均</a:t>
              </a:r>
              <a:endParaRPr lang="en-US" altLang="zh-TW" sz="1400" dirty="0" smtClean="0"/>
            </a:p>
            <a:p>
              <a:pPr fontAlgn="base">
                <a:spcBef>
                  <a:spcPct val="0"/>
                </a:spcBef>
                <a:spcAft>
                  <a:spcPct val="0"/>
                </a:spcAft>
              </a:pPr>
              <a:r>
                <a:rPr lang="zh-TW" altLang="en-US" sz="1400" dirty="0" smtClean="0"/>
                <a:t>查詢並列印成績單</a:t>
              </a:r>
            </a:p>
            <a:p>
              <a:pPr fontAlgn="base">
                <a:spcBef>
                  <a:spcPct val="0"/>
                </a:spcBef>
                <a:spcAft>
                  <a:spcPct val="0"/>
                </a:spcAft>
              </a:pPr>
              <a:endParaRPr lang="en-US" altLang="zh-TW" sz="1400" dirty="0" smtClean="0"/>
            </a:p>
            <a:p>
              <a:pPr fontAlgn="base">
                <a:spcBef>
                  <a:spcPct val="0"/>
                </a:spcBef>
                <a:spcAft>
                  <a:spcPct val="0"/>
                </a:spcAft>
              </a:pPr>
              <a:endParaRPr lang="en-US" altLang="zh-TW" sz="1400" dirty="0" smtClean="0"/>
            </a:p>
            <a:p>
              <a:pPr fontAlgn="base">
                <a:spcBef>
                  <a:spcPct val="0"/>
                </a:spcBef>
                <a:spcAft>
                  <a:spcPct val="0"/>
                </a:spcAft>
              </a:pPr>
              <a:endParaRPr lang="zh-TW" altLang="en-US" sz="1400" dirty="0" smtClean="0"/>
            </a:p>
          </p:txBody>
        </p:sp>
      </p:grpSp>
      <p:grpSp>
        <p:nvGrpSpPr>
          <p:cNvPr id="16" name="群組 15"/>
          <p:cNvGrpSpPr/>
          <p:nvPr/>
        </p:nvGrpSpPr>
        <p:grpSpPr>
          <a:xfrm>
            <a:off x="9094664" y="3682028"/>
            <a:ext cx="2376265" cy="1152128"/>
            <a:chOff x="8768335" y="2139716"/>
            <a:chExt cx="2999805" cy="1584176"/>
          </a:xfrm>
        </p:grpSpPr>
        <p:sp>
          <p:nvSpPr>
            <p:cNvPr id="17" name="矩形 16"/>
            <p:cNvSpPr/>
            <p:nvPr/>
          </p:nvSpPr>
          <p:spPr bwMode="auto">
            <a:xfrm>
              <a:off x="8768335" y="2139716"/>
              <a:ext cx="2999804" cy="36004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Times New Roman" pitchFamily="18" charset="0"/>
                </a:rPr>
                <a:t>導師</a:t>
              </a:r>
            </a:p>
          </p:txBody>
        </p:sp>
        <p:sp>
          <p:nvSpPr>
            <p:cNvPr id="18" name="矩形 17"/>
            <p:cNvSpPr/>
            <p:nvPr/>
          </p:nvSpPr>
          <p:spPr bwMode="auto">
            <a:xfrm>
              <a:off x="8768336" y="2499756"/>
              <a:ext cx="2999804" cy="1224136"/>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TW" altLang="en-US" sz="1400" dirty="0" smtClean="0"/>
                <a:t>建立學生學籍基本資料</a:t>
              </a:r>
              <a:endParaRPr lang="en-US" altLang="zh-TW" sz="1400" dirty="0" smtClean="0"/>
            </a:p>
            <a:p>
              <a:pPr fontAlgn="base">
                <a:spcBef>
                  <a:spcPct val="0"/>
                </a:spcBef>
                <a:spcAft>
                  <a:spcPct val="0"/>
                </a:spcAft>
              </a:pPr>
              <a:r>
                <a:rPr lang="zh-TW" altLang="en-US" sz="1400" dirty="0" smtClean="0"/>
                <a:t>建立學生修課及應修未修列表</a:t>
              </a:r>
            </a:p>
          </p:txBody>
        </p:sp>
      </p:grpSp>
      <p:grpSp>
        <p:nvGrpSpPr>
          <p:cNvPr id="19" name="群組 18"/>
          <p:cNvGrpSpPr/>
          <p:nvPr/>
        </p:nvGrpSpPr>
        <p:grpSpPr>
          <a:xfrm>
            <a:off x="9216583" y="804716"/>
            <a:ext cx="2376265" cy="2133556"/>
            <a:chOff x="2411759" y="1988840"/>
            <a:chExt cx="2999805" cy="1584176"/>
          </a:xfrm>
        </p:grpSpPr>
        <p:sp>
          <p:nvSpPr>
            <p:cNvPr id="20" name="矩形 19"/>
            <p:cNvSpPr/>
            <p:nvPr/>
          </p:nvSpPr>
          <p:spPr bwMode="auto">
            <a:xfrm>
              <a:off x="2411759" y="1988840"/>
              <a:ext cx="2999804" cy="36004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Times New Roman" pitchFamily="18" charset="0"/>
                </a:rPr>
                <a:t>各課修課老師</a:t>
              </a:r>
            </a:p>
          </p:txBody>
        </p:sp>
        <p:sp>
          <p:nvSpPr>
            <p:cNvPr id="21" name="矩形 20"/>
            <p:cNvSpPr/>
            <p:nvPr/>
          </p:nvSpPr>
          <p:spPr bwMode="auto">
            <a:xfrm>
              <a:off x="2411760" y="2348880"/>
              <a:ext cx="2999804" cy="1224136"/>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TW" altLang="en-US" sz="1400" dirty="0" smtClean="0"/>
                <a:t>建立學生學籍基本資料</a:t>
              </a:r>
              <a:endParaRPr lang="en-US" altLang="zh-TW" sz="1400" dirty="0" smtClean="0"/>
            </a:p>
            <a:p>
              <a:pPr fontAlgn="base">
                <a:spcBef>
                  <a:spcPct val="0"/>
                </a:spcBef>
                <a:spcAft>
                  <a:spcPct val="0"/>
                </a:spcAft>
              </a:pPr>
              <a:r>
                <a:rPr lang="zh-TW" altLang="en-US" sz="1400" dirty="0" smtClean="0"/>
                <a:t>建立學生修課及應修未修列表</a:t>
              </a:r>
              <a:endParaRPr lang="en-US" altLang="zh-TW" sz="1400" dirty="0" smtClean="0"/>
            </a:p>
            <a:p>
              <a:pPr fontAlgn="base">
                <a:spcBef>
                  <a:spcPct val="0"/>
                </a:spcBef>
                <a:spcAft>
                  <a:spcPct val="0"/>
                </a:spcAft>
              </a:pPr>
              <a:r>
                <a:rPr lang="zh-TW" altLang="en-US" sz="1400" dirty="0" smtClean="0"/>
                <a:t>輸入成績及總成績及排名及平均</a:t>
              </a:r>
              <a:endParaRPr lang="en-US" altLang="zh-TW" sz="1400" dirty="0" smtClean="0"/>
            </a:p>
            <a:p>
              <a:pPr fontAlgn="base">
                <a:spcBef>
                  <a:spcPct val="0"/>
                </a:spcBef>
                <a:spcAft>
                  <a:spcPct val="0"/>
                </a:spcAft>
              </a:pPr>
              <a:r>
                <a:rPr lang="zh-TW" altLang="en-US" sz="1400" dirty="0" smtClean="0"/>
                <a:t>查詢成績</a:t>
              </a:r>
              <a:endParaRPr lang="en-US" altLang="zh-TW" sz="1400" dirty="0" smtClean="0"/>
            </a:p>
            <a:p>
              <a:pPr fontAlgn="base">
                <a:spcBef>
                  <a:spcPct val="0"/>
                </a:spcBef>
                <a:spcAft>
                  <a:spcPct val="0"/>
                </a:spcAft>
              </a:pPr>
              <a:endParaRPr lang="en-US" altLang="zh-TW" sz="1400" dirty="0" smtClean="0"/>
            </a:p>
            <a:p>
              <a:pPr fontAlgn="base">
                <a:spcBef>
                  <a:spcPct val="0"/>
                </a:spcBef>
                <a:spcAft>
                  <a:spcPct val="0"/>
                </a:spcAft>
              </a:pPr>
              <a:endParaRPr lang="zh-TW" altLang="en-US" sz="1400" dirty="0" smtClean="0"/>
            </a:p>
          </p:txBody>
        </p:sp>
      </p:grpSp>
      <p:cxnSp>
        <p:nvCxnSpPr>
          <p:cNvPr id="27" name="直線單箭頭接點 26"/>
          <p:cNvCxnSpPr/>
          <p:nvPr/>
        </p:nvCxnSpPr>
        <p:spPr>
          <a:xfrm>
            <a:off x="6498336" y="2011680"/>
            <a:ext cx="341376" cy="390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6679320" y="1875846"/>
            <a:ext cx="975482" cy="307777"/>
          </a:xfrm>
          <a:prstGeom prst="rect">
            <a:avLst/>
          </a:prstGeom>
          <a:noFill/>
        </p:spPr>
        <p:txBody>
          <a:bodyPr wrap="square" rtlCol="0">
            <a:spAutoFit/>
          </a:bodyPr>
          <a:lstStyle/>
          <a:p>
            <a:r>
              <a:rPr lang="zh-TW" altLang="en-US" sz="1400" dirty="0" smtClean="0"/>
              <a:t>提供資料</a:t>
            </a:r>
            <a:endParaRPr lang="zh-TW" altLang="en-US" sz="1400" dirty="0"/>
          </a:p>
        </p:txBody>
      </p:sp>
    </p:spTree>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67</TotalTime>
  <Words>529</Words>
  <Application>Microsoft Office PowerPoint</Application>
  <PresentationFormat>自訂</PresentationFormat>
  <Paragraphs>69</Paragraphs>
  <Slides>7</Slides>
  <Notes>0</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框架</vt:lpstr>
      <vt:lpstr>投影片 1</vt:lpstr>
      <vt:lpstr>1.系統簡介: </vt:lpstr>
      <vt:lpstr>2.系統需求描述: </vt:lpstr>
      <vt:lpstr>3.系統利害關係人目標表: </vt:lpstr>
      <vt:lpstr>4.系統事件表:  </vt:lpstr>
      <vt:lpstr>5.模組規劃:</vt:lpstr>
      <vt:lpstr>6.初步類別圖:</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Lin Feng Ying</cp:lastModifiedBy>
  <cp:revision>10</cp:revision>
  <dcterms:created xsi:type="dcterms:W3CDTF">2019-04-26T08:11:55Z</dcterms:created>
  <dcterms:modified xsi:type="dcterms:W3CDTF">2019-05-18T05:54:29Z</dcterms:modified>
</cp:coreProperties>
</file>