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8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>
        <p:scale>
          <a:sx n="57" d="100"/>
          <a:sy n="57" d="100"/>
        </p:scale>
        <p:origin x="-768" y="-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B8DE-73C2-4452-A802-076B93E1349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273-8E9E-417F-A458-AA4B89E9C7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12264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B8DE-73C2-4452-A802-076B93E1349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273-8E9E-417F-A458-AA4B89E9C7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2323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B8DE-73C2-4452-A802-076B93E1349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273-8E9E-417F-A458-AA4B89E9C7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32617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B8DE-73C2-4452-A802-076B93E1349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273-8E9E-417F-A458-AA4B89E9C7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14879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B8DE-73C2-4452-A802-076B93E1349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273-8E9E-417F-A458-AA4B89E9C7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31896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B8DE-73C2-4452-A802-076B93E1349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273-8E9E-417F-A458-AA4B89E9C7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82212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B8DE-73C2-4452-A802-076B93E1349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273-8E9E-417F-A458-AA4B89E9C7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29533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B8DE-73C2-4452-A802-076B93E1349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273-8E9E-417F-A458-AA4B89E9C7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29709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B8DE-73C2-4452-A802-076B93E1349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273-8E9E-417F-A458-AA4B89E9C7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96479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B8DE-73C2-4452-A802-076B93E1349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273-8E9E-417F-A458-AA4B89E9C7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9080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B8DE-73C2-4452-A802-076B93E1349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273-8E9E-417F-A458-AA4B89E9C7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2892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A1AB8DE-73C2-4452-A802-076B93E1349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3F5E273-8E9E-417F-A458-AA4B89E9C7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74758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9876" y="94268"/>
            <a:ext cx="9535159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系統分析與設計期中報告</a:t>
            </a:r>
            <a:r>
              <a:rPr lang="en-US" altLang="zh-TW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  <a:p>
            <a:pPr algn="ctr"/>
            <a:r>
              <a:rPr lang="zh-TW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成績系</a:t>
            </a:r>
            <a:r>
              <a:rPr lang="zh-TW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統</a:t>
            </a:r>
            <a:endParaRPr lang="en-US" altLang="zh-TW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班級</a:t>
            </a:r>
            <a:r>
              <a:rPr lang="en-US" altLang="zh-TW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TW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資二</a:t>
            </a:r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TW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組別</a:t>
            </a:r>
            <a:r>
              <a:rPr lang="en-US" altLang="zh-TW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TW" altLang="en-US" sz="5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第四組</a:t>
            </a:r>
            <a:endParaRPr lang="en-US" altLang="zh-TW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組員</a:t>
            </a:r>
            <a:r>
              <a:rPr lang="en-US" altLang="zh-TW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TW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李弘麒  鄭敦元</a:t>
            </a:r>
            <a:endParaRPr lang="en-US" altLang="zh-TW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zh-TW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江明樺  彭鈺翔</a:t>
            </a:r>
            <a:endParaRPr lang="en-US" altLang="zh-TW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zh-TW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胡逢霖  許芷</a:t>
            </a:r>
            <a:r>
              <a:rPr lang="zh-TW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嫣</a:t>
            </a:r>
          </a:p>
        </p:txBody>
      </p:sp>
    </p:spTree>
    <p:extLst>
      <p:ext uri="{BB962C8B-B14F-4D97-AF65-F5344CB8AC3E}">
        <p14:creationId xmlns="" xmlns:p14="http://schemas.microsoft.com/office/powerpoint/2010/main" val="61100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 smtClean="0"/>
              <a:t>目錄</a:t>
            </a:r>
            <a:r>
              <a:rPr lang="en-US" altLang="zh-TW" sz="7200" dirty="0" smtClean="0"/>
              <a:t>:</a:t>
            </a:r>
            <a:endParaRPr lang="zh-TW" altLang="en-US" sz="7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8" y="565265"/>
            <a:ext cx="7315200" cy="541948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TW" sz="4400" dirty="0" smtClean="0"/>
              <a:t>1.</a:t>
            </a:r>
            <a:r>
              <a:rPr lang="zh-TW" altLang="zh-TW" sz="4400" dirty="0" smtClean="0"/>
              <a:t>系統需求描述</a:t>
            </a:r>
          </a:p>
          <a:p>
            <a:pPr marL="0" lvl="0" indent="0">
              <a:buNone/>
            </a:pPr>
            <a:r>
              <a:rPr lang="en-US" altLang="zh-TW" sz="4400" dirty="0" smtClean="0"/>
              <a:t>2.</a:t>
            </a:r>
            <a:r>
              <a:rPr lang="zh-TW" altLang="zh-TW" sz="4400" dirty="0" smtClean="0"/>
              <a:t>系統利害關係人目標表</a:t>
            </a:r>
          </a:p>
          <a:p>
            <a:pPr marL="0" lvl="0" indent="0">
              <a:buNone/>
            </a:pPr>
            <a:r>
              <a:rPr lang="en-US" altLang="zh-TW" sz="4400" dirty="0" smtClean="0"/>
              <a:t>3.</a:t>
            </a:r>
            <a:r>
              <a:rPr lang="zh-TW" altLang="zh-TW" sz="4400" dirty="0" smtClean="0"/>
              <a:t>系統事件表</a:t>
            </a:r>
          </a:p>
          <a:p>
            <a:pPr marL="0" indent="0">
              <a:buNone/>
            </a:pPr>
            <a:r>
              <a:rPr lang="en-US" altLang="zh-TW" sz="4400" dirty="0" smtClean="0"/>
              <a:t>4.</a:t>
            </a:r>
            <a:r>
              <a:rPr lang="zh-TW" altLang="zh-TW" sz="4400" dirty="0" smtClean="0"/>
              <a:t>模組規劃</a:t>
            </a:r>
            <a:endParaRPr lang="en-US" altLang="zh-TW" sz="4400" dirty="0" smtClean="0"/>
          </a:p>
          <a:p>
            <a:pPr marL="0" lvl="0" indent="0">
              <a:buNone/>
            </a:pPr>
            <a:r>
              <a:rPr lang="en-US" altLang="zh-TW" sz="4400" dirty="0" smtClean="0"/>
              <a:t>5.</a:t>
            </a:r>
            <a:r>
              <a:rPr lang="zh-TW" altLang="zh-TW" sz="4400" dirty="0" smtClean="0"/>
              <a:t>第一階段之系統使用案例圖</a:t>
            </a:r>
          </a:p>
          <a:p>
            <a:pPr marL="0" lvl="0" indent="0">
              <a:buNone/>
            </a:pPr>
            <a:r>
              <a:rPr lang="en-US" altLang="zh-TW" sz="4400" dirty="0" smtClean="0"/>
              <a:t>6.</a:t>
            </a:r>
            <a:r>
              <a:rPr lang="zh-TW" altLang="zh-TW" sz="4400" dirty="0" smtClean="0"/>
              <a:t>第一階段之初步類別圖</a:t>
            </a:r>
          </a:p>
          <a:p>
            <a:pPr marL="0" lvl="0" indent="0">
              <a:buNone/>
            </a:pPr>
            <a:r>
              <a:rPr lang="en-US" altLang="zh-TW" sz="4400" dirty="0" smtClean="0"/>
              <a:t>7.</a:t>
            </a:r>
            <a:r>
              <a:rPr lang="zh-TW" altLang="zh-TW" sz="4400" dirty="0" smtClean="0"/>
              <a:t>第一階段之系統循序圖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3668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 smtClean="0"/>
              <a:t>1.</a:t>
            </a:r>
            <a:r>
              <a:rPr lang="zh-TW" altLang="en-US" sz="7200" dirty="0" smtClean="0"/>
              <a:t>系統需求</a:t>
            </a:r>
            <a:r>
              <a:rPr lang="zh-TW" altLang="en-US" sz="7200" dirty="0"/>
              <a:t>描述</a:t>
            </a:r>
            <a:r>
              <a:rPr lang="en-US" altLang="zh-TW" sz="7200" dirty="0"/>
              <a:t>: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zh-TW" altLang="zh-TW" sz="8000" dirty="0" smtClean="0"/>
              <a:t>成績系統需要一個成績管理系統，需要從教務處</a:t>
            </a:r>
            <a:r>
              <a:rPr lang="zh-TW" altLang="en-US" sz="8000" dirty="0" smtClean="0"/>
              <a:t>人員輸入</a:t>
            </a:r>
            <a:r>
              <a:rPr lang="zh-TW" altLang="zh-TW" sz="8000" dirty="0" smtClean="0"/>
              <a:t>學生資料</a:t>
            </a:r>
            <a:r>
              <a:rPr lang="en-US" altLang="zh-TW" sz="8000" dirty="0" smtClean="0"/>
              <a:t>(</a:t>
            </a:r>
            <a:r>
              <a:rPr lang="zh-TW" altLang="en-US" sz="8000" dirty="0" smtClean="0"/>
              <a:t>姓名 班級 學號</a:t>
            </a:r>
            <a:r>
              <a:rPr lang="en-US" altLang="zh-TW" sz="8000" dirty="0" smtClean="0"/>
              <a:t>)</a:t>
            </a:r>
            <a:r>
              <a:rPr lang="zh-TW" altLang="zh-TW" sz="8000" dirty="0" smtClean="0"/>
              <a:t>以及</a:t>
            </a:r>
            <a:r>
              <a:rPr lang="zh-TW" altLang="en-US" sz="8000" dirty="0" smtClean="0"/>
              <a:t>應</a:t>
            </a:r>
            <a:r>
              <a:rPr lang="zh-TW" altLang="en-US" sz="8000" dirty="0" smtClean="0"/>
              <a:t>未</a:t>
            </a:r>
            <a:r>
              <a:rPr lang="zh-TW" altLang="zh-TW" sz="8000" dirty="0" smtClean="0"/>
              <a:t>修</a:t>
            </a:r>
            <a:r>
              <a:rPr lang="zh-TW" altLang="zh-TW" sz="8000" dirty="0" smtClean="0"/>
              <a:t>課列表。</a:t>
            </a:r>
            <a:endParaRPr lang="en-US" altLang="zh-TW" sz="8000" dirty="0" smtClean="0"/>
          </a:p>
          <a:p>
            <a:pPr marL="0" indent="0">
              <a:buNone/>
            </a:pPr>
            <a:endParaRPr lang="en-US" altLang="zh-TW" sz="8000" dirty="0" smtClean="0"/>
          </a:p>
          <a:p>
            <a:pPr marL="0" indent="0">
              <a:buNone/>
            </a:pPr>
            <a:r>
              <a:rPr lang="zh-TW" altLang="zh-TW" sz="8000" dirty="0" smtClean="0"/>
              <a:t>各</a:t>
            </a:r>
            <a:r>
              <a:rPr lang="zh-TW" altLang="zh-TW" sz="8000" dirty="0" smtClean="0"/>
              <a:t>科老師利用系統輸入學生的出缺席狀況及</a:t>
            </a:r>
            <a:r>
              <a:rPr lang="zh-TW" altLang="zh-TW" sz="8000" dirty="0" smtClean="0"/>
              <a:t>平時，</a:t>
            </a:r>
            <a:r>
              <a:rPr lang="zh-TW" altLang="zh-TW" sz="8000" dirty="0" smtClean="0"/>
              <a:t>期中及期末成績在當週輸入完畢</a:t>
            </a:r>
            <a:r>
              <a:rPr lang="zh-TW" altLang="zh-TW" sz="8000" dirty="0" smtClean="0"/>
              <a:t>，能</a:t>
            </a:r>
            <a:r>
              <a:rPr lang="zh-TW" altLang="zh-TW" sz="8000" dirty="0" smtClean="0"/>
              <a:t>設定該學期</a:t>
            </a:r>
            <a:r>
              <a:rPr lang="zh-TW" altLang="en-US" sz="8000" dirty="0" smtClean="0"/>
              <a:t>總</a:t>
            </a:r>
            <a:r>
              <a:rPr lang="zh-TW" altLang="zh-TW" sz="8000" dirty="0" smtClean="0"/>
              <a:t>成績計算方式。</a:t>
            </a:r>
            <a:endParaRPr lang="en-US" altLang="zh-TW" sz="8000" dirty="0" smtClean="0"/>
          </a:p>
          <a:p>
            <a:pPr marL="0" indent="0">
              <a:buNone/>
            </a:pPr>
            <a:endParaRPr lang="en-US" altLang="zh-TW" sz="8000" dirty="0" smtClean="0"/>
          </a:p>
          <a:p>
            <a:pPr marL="0" indent="0">
              <a:buNone/>
            </a:pPr>
            <a:r>
              <a:rPr lang="zh-TW" altLang="zh-TW" sz="8000" dirty="0" smtClean="0"/>
              <a:t>學生未到</a:t>
            </a:r>
            <a:r>
              <a:rPr lang="zh-TW" altLang="zh-TW" sz="8000" dirty="0" smtClean="0"/>
              <a:t>校時會</a:t>
            </a:r>
            <a:r>
              <a:rPr lang="zh-TW" altLang="zh-TW" sz="8000" dirty="0" smtClean="0"/>
              <a:t>發出手機簡訊通知導師及學生家長須注意學生出席情況，若學生缺少</a:t>
            </a:r>
            <a:r>
              <a:rPr lang="zh-TW" altLang="zh-TW" sz="8000" dirty="0" smtClean="0"/>
              <a:t>平時、期中及</a:t>
            </a:r>
            <a:r>
              <a:rPr lang="zh-TW" altLang="zh-TW" sz="8000" dirty="0" smtClean="0"/>
              <a:t>期末成績時</a:t>
            </a:r>
            <a:r>
              <a:rPr lang="zh-TW" altLang="zh-TW" sz="8000" dirty="0" smtClean="0"/>
              <a:t>，會</a:t>
            </a:r>
            <a:r>
              <a:rPr lang="zh-TW" altLang="zh-TW" sz="8000" dirty="0" smtClean="0"/>
              <a:t>通知導師確認學生是否因為生病或其他</a:t>
            </a:r>
            <a:r>
              <a:rPr lang="zh-TW" altLang="en-US" sz="8000" dirty="0" smtClean="0"/>
              <a:t>原因</a:t>
            </a:r>
            <a:r>
              <a:rPr lang="zh-TW" altLang="zh-TW" sz="8000" dirty="0" smtClean="0"/>
              <a:t>而沒有該項成績，是否進行補考。</a:t>
            </a:r>
            <a:endParaRPr lang="en-US" altLang="zh-TW" sz="8000" dirty="0" smtClean="0"/>
          </a:p>
          <a:p>
            <a:pPr marL="0" indent="0">
              <a:buNone/>
            </a:pPr>
            <a:endParaRPr lang="en-US" altLang="zh-TW" sz="8000" dirty="0" smtClean="0"/>
          </a:p>
          <a:p>
            <a:pPr marL="0" indent="0">
              <a:buNone/>
            </a:pPr>
            <a:r>
              <a:rPr lang="zh-TW" altLang="en-US" sz="8000" dirty="0" smtClean="0"/>
              <a:t>能</a:t>
            </a:r>
            <a:r>
              <a:rPr lang="zh-TW" altLang="zh-TW" sz="8000" dirty="0" smtClean="0"/>
              <a:t>提供學生及家長各一組帳號讓導師、</a:t>
            </a:r>
            <a:r>
              <a:rPr lang="zh-TW" altLang="en-US" sz="8000" dirty="0" smtClean="0"/>
              <a:t>教務處管理人員</a:t>
            </a:r>
            <a:r>
              <a:rPr lang="zh-TW" altLang="zh-TW" sz="8000" dirty="0" smtClean="0"/>
              <a:t>、家長、學生查詢考試成績，但學生及家長不允許查詢</a:t>
            </a:r>
            <a:r>
              <a:rPr lang="zh-TW" altLang="en-US" sz="8000" dirty="0" smtClean="0"/>
              <a:t>他人</a:t>
            </a:r>
            <a:r>
              <a:rPr lang="zh-TW" altLang="zh-TW" sz="8000" dirty="0" smtClean="0"/>
              <a:t>的考試成績。</a:t>
            </a:r>
            <a:r>
              <a:rPr lang="zh-TW" altLang="en-US" sz="8000" dirty="0" smtClean="0"/>
              <a:t>每一</a:t>
            </a:r>
            <a:r>
              <a:rPr lang="zh-TW" altLang="zh-TW" sz="8000" dirty="0" smtClean="0"/>
              <a:t>學期結束時系統會自動結算</a:t>
            </a:r>
            <a:r>
              <a:rPr lang="zh-TW" altLang="en-US" sz="8000" dirty="0" smtClean="0"/>
              <a:t>學生的學期總</a:t>
            </a:r>
            <a:r>
              <a:rPr lang="zh-TW" altLang="zh-TW" sz="8000" dirty="0" smtClean="0"/>
              <a:t>成績</a:t>
            </a:r>
            <a:r>
              <a:rPr lang="zh-TW" altLang="en-US" sz="8000" dirty="0" smtClean="0"/>
              <a:t>以及排名後</a:t>
            </a:r>
            <a:r>
              <a:rPr lang="zh-TW" altLang="zh-TW" sz="8000" dirty="0" smtClean="0"/>
              <a:t>將學生</a:t>
            </a:r>
            <a:r>
              <a:rPr lang="zh-TW" altLang="en-US" sz="8000" dirty="0" smtClean="0"/>
              <a:t>的學期總</a:t>
            </a:r>
            <a:r>
              <a:rPr lang="zh-TW" altLang="zh-TW" sz="8000" dirty="0" smtClean="0"/>
              <a:t>成績發送給學務處、導師及家長</a:t>
            </a:r>
            <a:r>
              <a:rPr lang="zh-TW" altLang="en-US" sz="4400" dirty="0"/>
              <a:t/>
            </a:r>
            <a:br>
              <a:rPr lang="zh-TW" altLang="en-US" sz="4400" dirty="0"/>
            </a:br>
            <a:endParaRPr lang="zh-TW" alt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5922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400" dirty="0" smtClean="0"/>
              <a:t>2.</a:t>
            </a:r>
            <a:r>
              <a:rPr lang="zh-TW" altLang="en-US" sz="5400" dirty="0" smtClean="0"/>
              <a:t>系統</a:t>
            </a:r>
            <a:r>
              <a:rPr lang="zh-TW" altLang="en-US" sz="5400" dirty="0"/>
              <a:t>利害關係人目標表</a:t>
            </a:r>
            <a:r>
              <a:rPr lang="en-US" altLang="zh-TW" sz="5400" dirty="0"/>
              <a:t>:</a:t>
            </a:r>
            <a:br>
              <a:rPr lang="en-US" altLang="zh-TW" sz="5400" dirty="0"/>
            </a:b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66630377"/>
              </p:ext>
            </p:extLst>
          </p:nvPr>
        </p:nvGraphicFramePr>
        <p:xfrm>
          <a:off x="3657600" y="863600"/>
          <a:ext cx="8027894" cy="533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3947">
                  <a:extLst>
                    <a:ext uri="{9D8B030D-6E8A-4147-A177-3AD203B41FA5}">
                      <a16:colId xmlns="" xmlns:a16="http://schemas.microsoft.com/office/drawing/2014/main" val="3740996358"/>
                    </a:ext>
                  </a:extLst>
                </a:gridCol>
                <a:gridCol w="4013947">
                  <a:extLst>
                    <a:ext uri="{9D8B030D-6E8A-4147-A177-3AD203B41FA5}">
                      <a16:colId xmlns="" xmlns:a16="http://schemas.microsoft.com/office/drawing/2014/main" val="4128453240"/>
                    </a:ext>
                  </a:extLst>
                </a:gridCol>
              </a:tblGrid>
              <a:tr h="130698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zh-TW" sz="4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利害關係</a:t>
                      </a:r>
                      <a:r>
                        <a:rPr lang="zh-TW" sz="4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人</a:t>
                      </a:r>
                      <a:endParaRPr lang="en-US" altLang="zh-TW" sz="4400" kern="100" dirty="0" smtClean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4400" kern="100" dirty="0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zh-TW" altLang="zh-TW" sz="4400" kern="100" dirty="0" smtClean="0">
                          <a:solidFill>
                            <a:schemeClr val="bg1"/>
                          </a:solidFill>
                          <a:effectLst/>
                        </a:rPr>
                        <a:t>參與者</a:t>
                      </a:r>
                      <a:r>
                        <a:rPr lang="en-US" altLang="zh-TW" sz="4400" kern="100" dirty="0" smtClean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zh-TW" altLang="zh-TW" sz="4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zh-TW" altLang="en-US" sz="4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目標</a:t>
                      </a:r>
                      <a:endParaRPr lang="zh-TW" sz="4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06812360"/>
                  </a:ext>
                </a:extLst>
              </a:tr>
              <a:tr h="130698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zh-TW" sz="4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教務處管理人員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zh-TW" altLang="en-US" sz="4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管理成績</a:t>
                      </a:r>
                      <a:endParaRPr lang="zh-TW" sz="4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7750831"/>
                  </a:ext>
                </a:extLst>
              </a:tr>
              <a:tr h="130698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zh-TW" sz="4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教師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zh-TW" altLang="en-US" sz="4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輸入</a:t>
                      </a:r>
                      <a:r>
                        <a:rPr lang="zh-TW" sz="4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及</a:t>
                      </a:r>
                      <a:r>
                        <a:rPr lang="zh-TW" sz="4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查詢修改學生成績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191289873"/>
                  </a:ext>
                </a:extLst>
              </a:tr>
              <a:tr h="130698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zh-TW" sz="4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學生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zh-TW" sz="4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查詢成績</a:t>
                      </a:r>
                      <a:endParaRPr lang="zh-TW" sz="4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30093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2957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 dirty="0" smtClean="0"/>
              <a:t>3.</a:t>
            </a:r>
            <a:r>
              <a:rPr lang="zh-TW" altLang="en-US" sz="6600" dirty="0" smtClean="0"/>
              <a:t>系統</a:t>
            </a:r>
            <a:r>
              <a:rPr lang="zh-TW" altLang="en-US" sz="6600" dirty="0"/>
              <a:t>事件表</a:t>
            </a:r>
            <a:r>
              <a:rPr lang="en-US" altLang="zh-TW" sz="6600" dirty="0"/>
              <a:t>: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86883833"/>
              </p:ext>
            </p:extLst>
          </p:nvPr>
        </p:nvGraphicFramePr>
        <p:xfrm>
          <a:off x="3740728" y="814647"/>
          <a:ext cx="7694814" cy="51206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78390">
                  <a:extLst>
                    <a:ext uri="{9D8B030D-6E8A-4147-A177-3AD203B41FA5}">
                      <a16:colId xmlns="" xmlns:a16="http://schemas.microsoft.com/office/drawing/2014/main" val="1242669351"/>
                    </a:ext>
                  </a:extLst>
                </a:gridCol>
                <a:gridCol w="3816424">
                  <a:extLst>
                    <a:ext uri="{9D8B030D-6E8A-4147-A177-3AD203B41FA5}">
                      <a16:colId xmlns="" xmlns:a16="http://schemas.microsoft.com/office/drawing/2014/main" val="2834491249"/>
                    </a:ext>
                  </a:extLst>
                </a:gridCol>
              </a:tblGrid>
              <a:tr h="8159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TW" sz="2000" kern="100" dirty="0" smtClean="0">
                        <a:solidFill>
                          <a:schemeClr val="accent4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 smtClean="0">
                          <a:solidFill>
                            <a:schemeClr val="tx1"/>
                          </a:solidFill>
                          <a:effectLst/>
                        </a:rPr>
                        <a:t>事件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TW" sz="2000" kern="100" dirty="0" smtClean="0">
                        <a:solidFill>
                          <a:schemeClr val="accent4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 smtClean="0">
                          <a:solidFill>
                            <a:schemeClr val="tx1"/>
                          </a:solidFill>
                          <a:effectLst/>
                        </a:rPr>
                        <a:t>使用</a:t>
                      </a:r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</a:rPr>
                        <a:t>案例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449696677"/>
                  </a:ext>
                </a:extLst>
              </a:tr>
              <a:tr h="43046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  <a:r>
                        <a:rPr lang="zh-TW" altLang="zh-TW" sz="2400" b="0" kern="100" dirty="0">
                          <a:solidFill>
                            <a:schemeClr val="tx1"/>
                          </a:solidFill>
                          <a:effectLst/>
                        </a:rPr>
                        <a:t>教務處管理人員</a:t>
                      </a:r>
                      <a:r>
                        <a:rPr lang="zh-TW" altLang="en-US" sz="2400" b="0" kern="100" dirty="0">
                          <a:solidFill>
                            <a:schemeClr val="tx1"/>
                          </a:solidFill>
                          <a:effectLst/>
                        </a:rPr>
                        <a:t>建立</a:t>
                      </a:r>
                      <a:r>
                        <a:rPr lang="zh-TW" altLang="en-US" sz="24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學生學籍基本資料、應未修</a:t>
                      </a:r>
                      <a:r>
                        <a:rPr lang="zh-TW" altLang="en-US" sz="2400" b="0" kern="100" dirty="0">
                          <a:solidFill>
                            <a:schemeClr val="tx1"/>
                          </a:solidFill>
                          <a:effectLst/>
                        </a:rPr>
                        <a:t>課列表</a:t>
                      </a:r>
                      <a:r>
                        <a:rPr lang="zh-TW" sz="2400" b="0" kern="100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b="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4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zh-TW" altLang="en-US" sz="24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修課老師輸入學生平時</a:t>
                      </a:r>
                      <a:r>
                        <a:rPr lang="zh-TW" altLang="en-US" sz="2400" b="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zh-TW" altLang="en-US" sz="24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期中成績</a:t>
                      </a:r>
                      <a:r>
                        <a:rPr lang="zh-TW" altLang="en-US" sz="24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zh-TW" altLang="en-US" sz="2400" b="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期末</a:t>
                      </a:r>
                      <a:r>
                        <a:rPr lang="zh-TW" altLang="en-US" sz="24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成績</a:t>
                      </a:r>
                      <a:r>
                        <a:rPr lang="zh-TW" altLang="en-US" sz="2400" b="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結算、排名</a:t>
                      </a:r>
                      <a:endParaRPr lang="en-US" altLang="zh-TW" sz="24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TW" altLang="en-US" sz="24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成績單列印</a:t>
                      </a:r>
                      <a:endParaRPr lang="en-US" altLang="zh-TW" sz="24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TW" altLang="en-US" sz="24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家長查詢</a:t>
                      </a:r>
                      <a:endParaRPr lang="zh-TW" sz="24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1.</a:t>
                      </a:r>
                      <a:r>
                        <a:rPr lang="zh-TW" altLang="en-US" sz="2400" kern="100" dirty="0">
                          <a:effectLst/>
                        </a:rPr>
                        <a:t>匯入</a:t>
                      </a:r>
                      <a:r>
                        <a:rPr lang="zh-TW" altLang="en-US" sz="2400" kern="100" dirty="0" smtClean="0">
                          <a:effectLst/>
                        </a:rPr>
                        <a:t>學生學籍基本資料、應未修</a:t>
                      </a:r>
                      <a:r>
                        <a:rPr lang="zh-TW" altLang="en-US" sz="2400" kern="100" dirty="0">
                          <a:effectLst/>
                        </a:rPr>
                        <a:t>課列表</a:t>
                      </a:r>
                      <a:endParaRPr lang="en-US" altLang="zh-TW" sz="2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kern="100" dirty="0">
                          <a:effectLst/>
                        </a:rPr>
                        <a:t>2</a:t>
                      </a:r>
                      <a:r>
                        <a:rPr lang="en-US" sz="2400" kern="100" dirty="0">
                          <a:effectLst/>
                        </a:rPr>
                        <a:t>.</a:t>
                      </a:r>
                      <a:r>
                        <a:rPr lang="zh-TW" altLang="en-US" sz="2400" kern="100" dirty="0">
                          <a:effectLst/>
                        </a:rPr>
                        <a:t>成績輸入 </a:t>
                      </a:r>
                      <a:r>
                        <a:rPr lang="zh-TW" alt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計算期末總成績及</a:t>
                      </a:r>
                      <a:r>
                        <a:rPr lang="zh-TW" altLang="en-US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平均、進行排名</a:t>
                      </a:r>
                      <a:endParaRPr lang="en-US" alt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TW" alt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匯出成績單</a:t>
                      </a:r>
                      <a:endParaRPr lang="en-US" alt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TW" alt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通知家長</a:t>
                      </a:r>
                      <a:endParaRPr lang="en-US" alt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156644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3377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4.</a:t>
            </a:r>
            <a:r>
              <a:rPr lang="zh-TW" altLang="en-US" sz="4400" dirty="0" smtClean="0"/>
              <a:t>模組規劃</a:t>
            </a:r>
            <a:r>
              <a:rPr lang="en-US" altLang="zh-TW" sz="4400" dirty="0" smtClean="0"/>
              <a:t>: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zh-TW" sz="4400" dirty="0" smtClean="0"/>
              <a:t>第一階段：　</a:t>
            </a:r>
          </a:p>
          <a:p>
            <a:pPr marL="0" lvl="0" indent="0">
              <a:buNone/>
            </a:pPr>
            <a:r>
              <a:rPr lang="en-US" altLang="zh-TW" sz="4400" dirty="0" smtClean="0"/>
              <a:t>1.</a:t>
            </a:r>
            <a:r>
              <a:rPr lang="zh-TW" altLang="en-US" sz="4400" dirty="0" smtClean="0"/>
              <a:t>建立學生學籍基本資料及</a:t>
            </a:r>
            <a:r>
              <a:rPr lang="zh-TW" altLang="en-US" sz="4400" dirty="0" smtClean="0"/>
              <a:t>應未</a:t>
            </a:r>
            <a:r>
              <a:rPr lang="zh-TW" altLang="en-US" sz="4400" dirty="0" smtClean="0"/>
              <a:t>修課列表</a:t>
            </a:r>
            <a:endParaRPr lang="zh-TW" altLang="zh-TW" sz="4400" dirty="0" smtClean="0"/>
          </a:p>
          <a:p>
            <a:pPr marL="0" lvl="0" indent="0">
              <a:buNone/>
            </a:pPr>
            <a:r>
              <a:rPr lang="en-US" altLang="zh-TW" sz="4400" dirty="0" smtClean="0"/>
              <a:t>2.</a:t>
            </a:r>
            <a:r>
              <a:rPr lang="zh-TW" altLang="en-US" sz="4400" dirty="0" smtClean="0"/>
              <a:t>輸入學生修</a:t>
            </a:r>
            <a:r>
              <a:rPr lang="zh-TW" altLang="en-US" sz="4400" dirty="0" smtClean="0"/>
              <a:t>課的各</a:t>
            </a:r>
            <a:r>
              <a:rPr lang="zh-TW" altLang="en-US" sz="4400" dirty="0" smtClean="0"/>
              <a:t>科成績及排名</a:t>
            </a:r>
            <a:endParaRPr lang="en-US" altLang="zh-TW" sz="4400" dirty="0" smtClean="0"/>
          </a:p>
          <a:p>
            <a:pPr marL="0" lvl="0" indent="0">
              <a:buNone/>
            </a:pPr>
            <a:r>
              <a:rPr lang="zh-TW" altLang="zh-TW" sz="4400" dirty="0" smtClean="0"/>
              <a:t>第二階段：</a:t>
            </a:r>
          </a:p>
          <a:p>
            <a:pPr marL="0" indent="0">
              <a:buNone/>
            </a:pPr>
            <a:r>
              <a:rPr lang="en-US" altLang="zh-TW" sz="4400" dirty="0" smtClean="0"/>
              <a:t>1.</a:t>
            </a:r>
            <a:r>
              <a:rPr lang="zh-TW" altLang="zh-TW" sz="4400" dirty="0" smtClean="0"/>
              <a:t>產生成績單</a:t>
            </a:r>
            <a:endParaRPr lang="en-US" altLang="zh-TW" sz="4400" dirty="0" smtClean="0"/>
          </a:p>
          <a:p>
            <a:pPr marL="0" indent="0">
              <a:buNone/>
            </a:pPr>
            <a:r>
              <a:rPr lang="en-US" altLang="zh-TW" sz="4400" dirty="0" smtClean="0"/>
              <a:t>2.</a:t>
            </a:r>
            <a:r>
              <a:rPr lang="zh-TW" altLang="en-US" sz="4400" dirty="0" smtClean="0"/>
              <a:t>通知導師及家長</a:t>
            </a:r>
            <a:endParaRPr lang="zh-TW" altLang="zh-TW" sz="4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smtClean="0"/>
              <a:t>5.</a:t>
            </a:r>
            <a:r>
              <a:rPr lang="zh-TW" altLang="zh-TW" sz="4400" dirty="0" smtClean="0"/>
              <a:t>系統使用案例</a:t>
            </a:r>
            <a:r>
              <a:rPr lang="zh-TW" altLang="zh-TW" sz="4400" dirty="0" smtClean="0"/>
              <a:t>圖</a:t>
            </a:r>
            <a:r>
              <a:rPr lang="en-US" altLang="zh-TW" sz="4400" dirty="0" smtClean="0"/>
              <a:t>:</a:t>
            </a:r>
            <a:endParaRPr lang="zh-TW" altLang="en-US" sz="4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859" t="25779" r="87847" b="62768"/>
          <a:stretch/>
        </p:blipFill>
        <p:spPr>
          <a:xfrm>
            <a:off x="3821698" y="686751"/>
            <a:ext cx="360087" cy="72009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439553" y="1453029"/>
            <a:ext cx="1201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教務處管理人員</a:t>
            </a:r>
            <a:endParaRPr lang="zh-TW" altLang="en-US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859" t="25779" r="87847" b="62768"/>
          <a:stretch/>
        </p:blipFill>
        <p:spPr>
          <a:xfrm>
            <a:off x="3785583" y="3323420"/>
            <a:ext cx="360040" cy="72008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561974" y="4137533"/>
            <a:ext cx="1201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教師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 bwMode="auto">
          <a:xfrm>
            <a:off x="4975557" y="710295"/>
            <a:ext cx="4680520" cy="529776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直線接點 9"/>
          <p:cNvCxnSpPr>
            <a:stCxn id="4" idx="3"/>
          </p:cNvCxnSpPr>
          <p:nvPr/>
        </p:nvCxnSpPr>
        <p:spPr bwMode="auto">
          <a:xfrm>
            <a:off x="4181785" y="1046798"/>
            <a:ext cx="773135" cy="310382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接點 10"/>
          <p:cNvCxnSpPr>
            <a:stCxn id="7" idx="0"/>
          </p:cNvCxnSpPr>
          <p:nvPr/>
        </p:nvCxnSpPr>
        <p:spPr bwMode="auto">
          <a:xfrm flipV="1">
            <a:off x="4162798" y="3707477"/>
            <a:ext cx="725086" cy="430056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859" t="25779" r="87847" b="62768"/>
          <a:stretch/>
        </p:blipFill>
        <p:spPr>
          <a:xfrm>
            <a:off x="10654576" y="877567"/>
            <a:ext cx="360040" cy="72008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859" t="25779" r="87847" b="62768"/>
          <a:stretch/>
        </p:blipFill>
        <p:spPr>
          <a:xfrm>
            <a:off x="10653315" y="3932949"/>
            <a:ext cx="360040" cy="72008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10210454" y="1720821"/>
            <a:ext cx="1201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學生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0315638" y="4863440"/>
            <a:ext cx="1201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家長</a:t>
            </a:r>
          </a:p>
        </p:txBody>
      </p:sp>
      <p:cxnSp>
        <p:nvCxnSpPr>
          <p:cNvPr id="16" name="直線接點 15"/>
          <p:cNvCxnSpPr/>
          <p:nvPr/>
        </p:nvCxnSpPr>
        <p:spPr bwMode="auto">
          <a:xfrm flipH="1">
            <a:off x="9724802" y="1296785"/>
            <a:ext cx="815736" cy="20274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/>
          <p:nvPr/>
        </p:nvCxnSpPr>
        <p:spPr bwMode="auto">
          <a:xfrm flipV="1">
            <a:off x="9725891" y="1596044"/>
            <a:ext cx="881149" cy="2261061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接點 16"/>
          <p:cNvCxnSpPr/>
          <p:nvPr/>
        </p:nvCxnSpPr>
        <p:spPr bwMode="auto">
          <a:xfrm>
            <a:off x="9742516" y="2277687"/>
            <a:ext cx="814648" cy="2244437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/>
          <p:cNvCxnSpPr/>
          <p:nvPr/>
        </p:nvCxnSpPr>
        <p:spPr bwMode="auto">
          <a:xfrm>
            <a:off x="9676015" y="3873731"/>
            <a:ext cx="897774" cy="781396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橢圓 27"/>
          <p:cNvSpPr/>
          <p:nvPr/>
        </p:nvSpPr>
        <p:spPr>
          <a:xfrm>
            <a:off x="5120639" y="831274"/>
            <a:ext cx="1446415" cy="1596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</a:rPr>
              <a:t>匯入應未修課列表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087389" y="3258589"/>
            <a:ext cx="1695796" cy="1795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輸入成績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7996844" y="714895"/>
            <a:ext cx="1562793" cy="1662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查詢成績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7980218" y="3075709"/>
            <a:ext cx="1612669" cy="1778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列印成績單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065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6.</a:t>
            </a:r>
            <a:r>
              <a:rPr lang="zh-TW" altLang="en-US" sz="4400" dirty="0" smtClean="0"/>
              <a:t>初步類別圖</a:t>
            </a:r>
            <a:r>
              <a:rPr lang="en-US" altLang="zh-TW" sz="4400" dirty="0" smtClean="0"/>
              <a:t>:</a:t>
            </a:r>
            <a:endParaRPr lang="zh-TW" altLang="en-US" sz="4400" dirty="0"/>
          </a:p>
        </p:txBody>
      </p:sp>
      <p:grpSp>
        <p:nvGrpSpPr>
          <p:cNvPr id="4" name="內容版面配置區 3"/>
          <p:cNvGrpSpPr>
            <a:grpSpLocks noGrp="1"/>
          </p:cNvGrpSpPr>
          <p:nvPr/>
        </p:nvGrpSpPr>
        <p:grpSpPr>
          <a:xfrm>
            <a:off x="3640975" y="814833"/>
            <a:ext cx="2832977" cy="1612483"/>
            <a:chOff x="2411759" y="1988840"/>
            <a:chExt cx="2999805" cy="2112800"/>
          </a:xfrm>
        </p:grpSpPr>
        <p:sp>
          <p:nvSpPr>
            <p:cNvPr id="5" name="矩形 4"/>
            <p:cNvSpPr/>
            <p:nvPr/>
          </p:nvSpPr>
          <p:spPr bwMode="auto">
            <a:xfrm>
              <a:off x="2411759" y="1988840"/>
              <a:ext cx="2999804" cy="36004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400" dirty="0" smtClean="0"/>
                <a:t>學</a:t>
              </a:r>
              <a:r>
                <a:rPr lang="zh-TW" altLang="en-US" sz="1400" dirty="0"/>
                <a:t>生</a:t>
              </a:r>
              <a:endPara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2411760" y="2348881"/>
              <a:ext cx="2999804" cy="1752759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建立學生學籍基本資料</a:t>
              </a:r>
              <a:endPara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400" dirty="0" smtClean="0"/>
                <a:t>建立</a:t>
              </a:r>
              <a:r>
                <a:rPr lang="zh-TW" altLang="en-US" sz="1400" dirty="0" smtClean="0"/>
                <a:t>學生應未修課列表</a:t>
              </a:r>
              <a:endPara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3690851" y="3436525"/>
            <a:ext cx="2592381" cy="2266006"/>
            <a:chOff x="2411759" y="1988840"/>
            <a:chExt cx="2999805" cy="1584176"/>
          </a:xfrm>
        </p:grpSpPr>
        <p:sp>
          <p:nvSpPr>
            <p:cNvPr id="9" name="矩形 8"/>
            <p:cNvSpPr/>
            <p:nvPr/>
          </p:nvSpPr>
          <p:spPr bwMode="auto">
            <a:xfrm>
              <a:off x="2411759" y="1988840"/>
              <a:ext cx="2999804" cy="36004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400" dirty="0" smtClean="0"/>
                <a:t>學生家</a:t>
              </a:r>
              <a:r>
                <a:rPr lang="zh-TW" altLang="en-US" sz="1400" dirty="0"/>
                <a:t>長</a:t>
              </a:r>
              <a:endPara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411760" y="2348880"/>
              <a:ext cx="2999804" cy="1224136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dirty="0" smtClean="0"/>
                <a:t>建立學生學籍基本資料</a:t>
              </a:r>
              <a:endParaRPr lang="en-US" altLang="zh-TW" sz="1400" dirty="0" smtClean="0"/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dirty="0" smtClean="0"/>
                <a:t>建立</a:t>
              </a:r>
              <a:r>
                <a:rPr lang="zh-TW" altLang="en-US" sz="1400" dirty="0" smtClean="0"/>
                <a:t>學生應未修課列表</a:t>
              </a:r>
              <a:endParaRPr lang="en-US" altLang="zh-TW" sz="1400" dirty="0" smtClean="0"/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400" dirty="0" smtClean="0"/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400" dirty="0" smtClean="0"/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1400" dirty="0" smtClean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6618360" y="2420888"/>
            <a:ext cx="2376265" cy="2126728"/>
            <a:chOff x="2411759" y="1988840"/>
            <a:chExt cx="2999805" cy="1584176"/>
          </a:xfrm>
        </p:grpSpPr>
        <p:sp>
          <p:nvSpPr>
            <p:cNvPr id="12" name="矩形 11"/>
            <p:cNvSpPr/>
            <p:nvPr/>
          </p:nvSpPr>
          <p:spPr bwMode="auto">
            <a:xfrm>
              <a:off x="2411759" y="1988840"/>
              <a:ext cx="2999804" cy="36004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教務處人員</a:t>
              </a: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411760" y="2348880"/>
              <a:ext cx="2999804" cy="1224136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dirty="0" smtClean="0"/>
                <a:t>建立學生學籍基本資料</a:t>
              </a:r>
              <a:endParaRPr lang="en-US" altLang="zh-TW" sz="1400" dirty="0" smtClean="0"/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dirty="0" smtClean="0"/>
                <a:t>建立</a:t>
              </a:r>
              <a:r>
                <a:rPr lang="zh-TW" altLang="en-US" sz="1400" dirty="0" smtClean="0"/>
                <a:t>學生應未修課列表</a:t>
              </a:r>
              <a:endParaRPr lang="en-US" altLang="zh-TW" sz="1400" dirty="0" smtClean="0"/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dirty="0" smtClean="0"/>
                <a:t>輸入平時期中期末成績</a:t>
              </a:r>
              <a:r>
                <a:rPr lang="zh-TW" altLang="en-US" sz="1400" dirty="0" smtClean="0"/>
                <a:t>及總成績及排名及平均</a:t>
              </a:r>
              <a:endParaRPr lang="en-US" altLang="zh-TW" sz="1400" dirty="0" smtClean="0"/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dirty="0" smtClean="0"/>
                <a:t>查詢並列印成績單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400" dirty="0" smtClean="0"/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400" dirty="0" smtClean="0"/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1400" dirty="0" smtClean="0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9094664" y="3682027"/>
            <a:ext cx="2676158" cy="1787747"/>
            <a:chOff x="8768335" y="2139716"/>
            <a:chExt cx="2999805" cy="1584176"/>
          </a:xfrm>
        </p:grpSpPr>
        <p:sp>
          <p:nvSpPr>
            <p:cNvPr id="17" name="矩形 16"/>
            <p:cNvSpPr/>
            <p:nvPr/>
          </p:nvSpPr>
          <p:spPr bwMode="auto">
            <a:xfrm>
              <a:off x="8768335" y="2139716"/>
              <a:ext cx="2999804" cy="36004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導師</a:t>
              </a: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8768336" y="2499756"/>
              <a:ext cx="2999804" cy="1224136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dirty="0" smtClean="0"/>
                <a:t>建立學生學籍基本資料</a:t>
              </a:r>
              <a:endParaRPr lang="en-US" altLang="zh-TW" sz="1400" dirty="0" smtClean="0"/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dirty="0" smtClean="0"/>
                <a:t>建立</a:t>
              </a:r>
              <a:r>
                <a:rPr lang="zh-TW" altLang="en-US" sz="1400" dirty="0" smtClean="0"/>
                <a:t>學生應未修課列表</a:t>
              </a:r>
              <a:endParaRPr lang="zh-TW" altLang="en-US" sz="1400" dirty="0" smtClean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9216583" y="382385"/>
            <a:ext cx="2653992" cy="2555887"/>
            <a:chOff x="2411759" y="1988840"/>
            <a:chExt cx="2999805" cy="1584176"/>
          </a:xfrm>
        </p:grpSpPr>
        <p:sp>
          <p:nvSpPr>
            <p:cNvPr id="20" name="矩形 19"/>
            <p:cNvSpPr/>
            <p:nvPr/>
          </p:nvSpPr>
          <p:spPr bwMode="auto">
            <a:xfrm>
              <a:off x="2411759" y="1988840"/>
              <a:ext cx="2999804" cy="36004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各課修課老師</a:t>
              </a: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2411760" y="2348880"/>
              <a:ext cx="2999804" cy="1224136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dirty="0" smtClean="0"/>
                <a:t>建立學生學籍基本資料</a:t>
              </a:r>
              <a:endParaRPr lang="en-US" altLang="zh-TW" sz="1400" dirty="0" smtClean="0"/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dirty="0" smtClean="0"/>
                <a:t>建立</a:t>
              </a:r>
              <a:r>
                <a:rPr lang="zh-TW" altLang="en-US" sz="1400" dirty="0" smtClean="0"/>
                <a:t>學生應未修課列表</a:t>
              </a:r>
              <a:endParaRPr lang="en-US" altLang="zh-TW" sz="1400" dirty="0" smtClean="0"/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dirty="0" smtClean="0"/>
                <a:t>輸入平時期中期末成績</a:t>
              </a:r>
              <a:r>
                <a:rPr lang="zh-TW" altLang="en-US" sz="1400" dirty="0" smtClean="0"/>
                <a:t>及總成績及排名及平均</a:t>
              </a:r>
              <a:endParaRPr lang="en-US" altLang="zh-TW" sz="1400" dirty="0" smtClean="0"/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dirty="0" smtClean="0"/>
                <a:t>查詢成績</a:t>
              </a:r>
              <a:endParaRPr lang="en-US" altLang="zh-TW" sz="1400" dirty="0" smtClean="0"/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400" dirty="0" smtClean="0"/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1400" dirty="0" smtClean="0"/>
            </a:p>
          </p:txBody>
        </p:sp>
      </p:grpSp>
      <p:cxnSp>
        <p:nvCxnSpPr>
          <p:cNvPr id="27" name="直線單箭頭接點 26"/>
          <p:cNvCxnSpPr/>
          <p:nvPr/>
        </p:nvCxnSpPr>
        <p:spPr>
          <a:xfrm>
            <a:off x="6498336" y="2011680"/>
            <a:ext cx="341376" cy="390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6679320" y="1875846"/>
            <a:ext cx="97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提供資料</a:t>
            </a:r>
            <a:endParaRPr lang="zh-TW" altLang="en-US" dirty="0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10091651" y="3009207"/>
            <a:ext cx="515389" cy="631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9225785" y="3142152"/>
            <a:ext cx="97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提供資料</a:t>
            </a:r>
            <a:endParaRPr lang="zh-TW" altLang="en-US" dirty="0"/>
          </a:p>
        </p:txBody>
      </p:sp>
      <p:cxnSp>
        <p:nvCxnSpPr>
          <p:cNvPr id="30" name="直線單箭頭接點 29"/>
          <p:cNvCxnSpPr/>
          <p:nvPr/>
        </p:nvCxnSpPr>
        <p:spPr>
          <a:xfrm flipH="1" flipV="1">
            <a:off x="6350924" y="4871258"/>
            <a:ext cx="2693324" cy="16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7368831" y="501273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通</a:t>
            </a:r>
            <a:r>
              <a:rPr lang="zh-TW" altLang="en-US" dirty="0"/>
              <a:t>知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8.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07476" y="648393"/>
            <a:ext cx="7780713" cy="55030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矩形 5"/>
          <p:cNvSpPr/>
          <p:nvPr/>
        </p:nvSpPr>
        <p:spPr>
          <a:xfrm>
            <a:off x="970965" y="3244331"/>
            <a:ext cx="205486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4400" dirty="0" smtClean="0">
                <a:solidFill>
                  <a:schemeClr val="bg1"/>
                </a:solidFill>
              </a:rPr>
              <a:t>系統循序</a:t>
            </a:r>
            <a:r>
              <a:rPr lang="zh-TW" altLang="zh-TW" sz="4400" dirty="0" smtClean="0">
                <a:solidFill>
                  <a:schemeClr val="bg1"/>
                </a:solidFill>
              </a:rPr>
              <a:t>圖</a:t>
            </a:r>
            <a:r>
              <a:rPr lang="en-US" altLang="zh-TW" sz="4400" smtClean="0">
                <a:solidFill>
                  <a:schemeClr val="bg1"/>
                </a:solidFill>
              </a:rPr>
              <a:t>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862488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251</TotalTime>
  <Words>511</Words>
  <Application>Microsoft Office PowerPoint</Application>
  <PresentationFormat>自訂</PresentationFormat>
  <Paragraphs>89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框架</vt:lpstr>
      <vt:lpstr>投影片 1</vt:lpstr>
      <vt:lpstr>目錄:</vt:lpstr>
      <vt:lpstr>1.系統需求描述: </vt:lpstr>
      <vt:lpstr>2.系統利害關係人目標表: </vt:lpstr>
      <vt:lpstr>3.系統事件表:  </vt:lpstr>
      <vt:lpstr>4.模組規劃:</vt:lpstr>
      <vt:lpstr>5.系統使用案例圖:</vt:lpstr>
      <vt:lpstr>6.初步類別圖:</vt:lpstr>
      <vt:lpstr>8.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Lin Feng Ying</cp:lastModifiedBy>
  <cp:revision>29</cp:revision>
  <dcterms:created xsi:type="dcterms:W3CDTF">2019-04-26T08:11:55Z</dcterms:created>
  <dcterms:modified xsi:type="dcterms:W3CDTF">2019-06-09T09:53:54Z</dcterms:modified>
</cp:coreProperties>
</file>