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c6c01ba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c6c01ba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c6c01ba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c6c01ba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dcd7b9f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dcd7b9f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6bc3775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6bc377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c6bc3775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c6bc3775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dcd7b9f2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dcd7b9f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dd104f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dd104f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dd104fe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dd104fe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dd104fe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dd104fe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d104fe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d104fe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6bc3775a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6bc3775a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dd104fe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dd104fe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dd104fe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dd104fe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d104fe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d104fe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dd104fe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dd104f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6bc3775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c6bc3775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cd7b9f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cd7b9f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c6c01ba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c6c01ba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c6c01ba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c6c01ba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6c01ba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6c01ba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c6c01ba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c6c01ba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dcd7b9f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dcd7b9f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0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uetifyjs.com/en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vuejs.org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zh.wikipedia.org/w/index.php?title=D._Richard_Hipp&amp;action=edit&amp;redlink=1" TargetMode="External"/><Relationship Id="rId4" Type="http://schemas.openxmlformats.org/officeDocument/2006/relationships/hyperlink" Target="https://zh.wikipedia.org/wiki/ANSI_C" TargetMode="External"/><Relationship Id="rId5" Type="http://schemas.openxmlformats.org/officeDocument/2006/relationships/hyperlink" Target="https://www.sqlite.org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C%E8%AF%AD%E8%A8%80" TargetMode="External"/><Relationship Id="rId4" Type="http://schemas.openxmlformats.org/officeDocument/2006/relationships/hyperlink" Target="https://zh.wikipedia.org/wiki/C%2B%2B" TargetMode="External"/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%E8%BB%9F%E9%AB%94%E5%A5%97%E4%BB%B6%E7%AE%A1%E7%90%86%E7%B3%BB%E7%B5%B1" TargetMode="External"/><Relationship Id="rId8" Type="http://schemas.openxmlformats.org/officeDocument/2006/relationships/hyperlink" Target="https://nodejs.org/" TargetMode="Externa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zh.wikipedia.org/wiki/%E7%B3%BB%E7%B5%B1%E5%B9%B3%E5%8F%B0" TargetMode="External"/><Relationship Id="rId22" Type="http://schemas.openxmlformats.org/officeDocument/2006/relationships/hyperlink" Target="https://zh.wikipedia.org/w/index.php?title=ARM64&amp;action=edit&amp;redlink=1" TargetMode="External"/><Relationship Id="rId21" Type="http://schemas.openxmlformats.org/officeDocument/2006/relationships/hyperlink" Target="https://zh.wikipedia.org/wiki/X86_64" TargetMode="External"/><Relationship Id="rId24" Type="http://schemas.openxmlformats.org/officeDocument/2006/relationships/hyperlink" Target="https://zh.wikipedia.org/w/index.php?title=PPC64LE&amp;action=edit&amp;redlink=1" TargetMode="External"/><Relationship Id="rId23" Type="http://schemas.openxmlformats.org/officeDocument/2006/relationships/hyperlink" Target="https://zh.wikipedia.org/w/index.php?title=S390x&amp;action=edit&amp;redlink=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zh.wikipedia.org/wiki/%E9%9D%A2%E5%90%91%E6%96%87%E6%AA%94%E7%9A%84%E6%95%B8%E6%93%9A%E5%BA%AB" TargetMode="External"/><Relationship Id="rId4" Type="http://schemas.openxmlformats.org/officeDocument/2006/relationships/hyperlink" Target="https://zh.wikipedia.org/wiki/%E6%95%B0%E6%8D%AE%E5%BA%93%E7%AE%A1%E7%90%86%E7%B3%BB%E7%BB%9F" TargetMode="External"/><Relationship Id="rId9" Type="http://schemas.openxmlformats.org/officeDocument/2006/relationships/hyperlink" Target="https://zh.wikipedia.org/wiki/JavaScript" TargetMode="External"/><Relationship Id="rId26" Type="http://schemas.openxmlformats.org/officeDocument/2006/relationships/hyperlink" Target="https://www.mongodb.com" TargetMode="External"/><Relationship Id="rId25" Type="http://schemas.openxmlformats.org/officeDocument/2006/relationships/hyperlink" Target="https://zh.wikipedia.org/wiki/MongoDB#cite_note-4" TargetMode="External"/><Relationship Id="rId28" Type="http://schemas.openxmlformats.org/officeDocument/2006/relationships/image" Target="../media/image2.png"/><Relationship Id="rId27" Type="http://schemas.openxmlformats.org/officeDocument/2006/relationships/image" Target="../media/image4.png"/><Relationship Id="rId5" Type="http://schemas.openxmlformats.org/officeDocument/2006/relationships/hyperlink" Target="https://zh.wikipedia.org/w/index.php?title=MongoDB_Inc.&amp;action=edit&amp;redlink=1" TargetMode="External"/><Relationship Id="rId6" Type="http://schemas.openxmlformats.org/officeDocument/2006/relationships/hyperlink" Target="https://zh.wikipedia.org/wiki/C%2B%2B" TargetMode="External"/><Relationship Id="rId7" Type="http://schemas.openxmlformats.org/officeDocument/2006/relationships/hyperlink" Target="https://zh.wikipedia.org/wiki/Go" TargetMode="External"/><Relationship Id="rId8" Type="http://schemas.openxmlformats.org/officeDocument/2006/relationships/hyperlink" Target="https://zh.wikipedia.org/wiki/Go" TargetMode="External"/><Relationship Id="rId11" Type="http://schemas.openxmlformats.org/officeDocument/2006/relationships/hyperlink" Target="https://zh.wikipedia.org/wiki/Python" TargetMode="External"/><Relationship Id="rId10" Type="http://schemas.openxmlformats.org/officeDocument/2006/relationships/hyperlink" Target="https://zh.wikipedia.org/wiki/JavaScript" TargetMode="External"/><Relationship Id="rId13" Type="http://schemas.openxmlformats.org/officeDocument/2006/relationships/hyperlink" Target="https://zh.wikipedia.org/wiki/%E6%93%8D%E4%BD%9C%E7%B3%BB%E7%BB%9F" TargetMode="External"/><Relationship Id="rId12" Type="http://schemas.openxmlformats.org/officeDocument/2006/relationships/hyperlink" Target="https://zh.wikipedia.org/wiki/Python" TargetMode="External"/><Relationship Id="rId15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iki/Windows" TargetMode="External"/><Relationship Id="rId17" Type="http://schemas.openxmlformats.org/officeDocument/2006/relationships/hyperlink" Target="https://zh.wikipedia.org/wiki/Solaris" TargetMode="External"/><Relationship Id="rId16" Type="http://schemas.openxmlformats.org/officeDocument/2006/relationships/hyperlink" Target="https://zh.wikipedia.org/wiki/MacOS" TargetMode="External"/><Relationship Id="rId19" Type="http://schemas.openxmlformats.org/officeDocument/2006/relationships/hyperlink" Target="https://zh.wikipedia.org/wiki/FreeBSD" TargetMode="External"/><Relationship Id="rId18" Type="http://schemas.openxmlformats.org/officeDocument/2006/relationships/hyperlink" Target="https://zh.wikipedia.org/wiki/FreeBS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zh.wikipedia.org/wiki/%E5%85%A8%E9%9B%99%E5%B7%A5" TargetMode="External"/><Relationship Id="rId10" Type="http://schemas.openxmlformats.org/officeDocument/2006/relationships/hyperlink" Target="https://zh.wikipedia.org/wiki/%E4%BC%A0%E8%BE%93%E6%8E%A7%E5%88%B6%E5%8D%8F%E8%AE%AE" TargetMode="External"/><Relationship Id="rId13" Type="http://schemas.openxmlformats.org/officeDocument/2006/relationships/hyperlink" Target="https://zh.wikipedia.org/wiki/%E5%BA%94%E7%94%A8%E5%B1%82" TargetMode="External"/><Relationship Id="rId12" Type="http://schemas.openxmlformats.org/officeDocument/2006/relationships/hyperlink" Target="https://zh.wikipedia.org/wiki/OSI%E6%A8%A1%E5%9E%8B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zh.wikipedia.org/w/index.php?title=Web_%E5%BA%94%E7%94%A8&amp;action=edit&amp;redlink=1" TargetMode="External"/><Relationship Id="rId9" Type="http://schemas.openxmlformats.org/officeDocument/2006/relationships/hyperlink" Target="https://zh.wikipedia.org/wiki/%E7%BD%91%E7%BB%9C%E4%BC%A0%E8%BE%93%E5%8D%8F%E8%AE%AE" TargetMode="External"/><Relationship Id="rId15" Type="http://schemas.openxmlformats.org/officeDocument/2006/relationships/image" Target="../media/image1.png"/><Relationship Id="rId14" Type="http://schemas.openxmlformats.org/officeDocument/2006/relationships/hyperlink" Target="http://socket.io/" TargetMode="External"/><Relationship Id="rId16" Type="http://schemas.openxmlformats.org/officeDocument/2006/relationships/image" Target="../media/image2.png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WebSocket" TargetMode="External"/><Relationship Id="rId8" Type="http://schemas.openxmlformats.org/officeDocument/2006/relationships/hyperlink" Target="https://zh.wikipedia.org/w/index.php?title=Wrapper_library&amp;action=edit&amp;redlink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node.js(npm,yarn)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,socket.io(websocket),vuetify.js,vue.js,sqlite,mongodb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重點整理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23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中國科大實習生1061461048 chihyen_HSU(SDD2)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98500"/>
            <a:ext cx="1006939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63" y="68887"/>
            <a:ext cx="924806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23" y="98500"/>
            <a:ext cx="1211335" cy="7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7300" y="183330"/>
            <a:ext cx="1338199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5375" y="98500"/>
            <a:ext cx="1039212" cy="96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9466" y="4452128"/>
            <a:ext cx="1906410" cy="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1975" y="221277"/>
            <a:ext cx="1523640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94600" y="286025"/>
            <a:ext cx="1523651" cy="50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303800" y="292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vuetify.js</a:t>
            </a:r>
            <a:r>
              <a:rPr lang="zh-TW"/>
              <a:t>是啥？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303800" y="116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1.</a:t>
            </a:r>
            <a:r>
              <a:rPr lang="zh-TW" sz="1600"/>
              <a:t>是組件庫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2.google的材料設計理念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3.具有google相似的UI組件（例如：按鈕,菜單）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4.提供良好的用戶體驗並使網站乾淨整潔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5.不僅是css類而且是vujs構件和使用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網站：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https://vuetifyjs.com/en/</a:t>
            </a:r>
            <a:endParaRPr sz="1700"/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950" y="125050"/>
            <a:ext cx="4792124" cy="7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169250" y="50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1236525" y="1212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900"/>
              <a:t>提供了不同UI組件(例如：按鈕欄彈出窗口和符合材料設計的網格系統使忘落看起來不錯）</a:t>
            </a:r>
            <a:endParaRPr sz="3900"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25" y="132525"/>
            <a:ext cx="3334302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如何使用vuetify.js?</a:t>
            </a:r>
            <a:endParaRPr/>
          </a:p>
        </p:txBody>
      </p:sp>
      <p:sp>
        <p:nvSpPr>
          <p:cNvPr id="373" name="Google Shape;37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924" y="132525"/>
            <a:ext cx="4238901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206625" y="230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vue.js</a:t>
            </a:r>
            <a:r>
              <a:rPr lang="zh-TW"/>
              <a:t>是啥：</a:t>
            </a:r>
            <a:endParaRPr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1296325" y="72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作著：尤雨溪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/>
              <a:t>1.開發web頁面的javascript網絡驅動應用用戶界面漸進腳本框架,屬於mvvm架構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2.無須服務器聯繫即可重新加載頁面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3.無縫頁面程序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開發工具：atom,brackets,visual studio code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框架：etc,react,angular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瀏覽器：chrome,firefox,IE9,safai,vue.js devtools,nide.js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vuejs.org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版本：2.6.11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250" y="74750"/>
            <a:ext cx="3065149" cy="15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130380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1303800" y="1130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1.保留前端框架許多功能（例如：組件,過濾器,表單,數據綁定）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2.加載非常快及精簡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3.大約是生產版本的16kb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4.易於上手,便於第三方庫項目整合</a:t>
            </a:r>
            <a:endParaRPr sz="3000"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625" y="60900"/>
            <a:ext cx="165077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25895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如何使用vue.js?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75" y="60900"/>
            <a:ext cx="200212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1266425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是啥？</a:t>
            </a:r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1371100" y="681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作者：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D. Richard Hipp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1.</a:t>
            </a:r>
            <a:r>
              <a:rPr lang="zh-TW" sz="700"/>
              <a:t>是一個過程中的庫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2.零配置，事務性的SQL數據庫引擎。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3.直接訪問其存儲文件。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4.以單一檔案的形式存於磁碟中，不需要再安裝資料庫伺服器軟體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5.是一個很小的 C 語言程式庫，且包含資料庫引擎的功能，可嵌入至其他程式中，完全不用額外的設定。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版本：3.32.3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ANSI 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https://www.sqlite.org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303800" y="629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1.支援ACID (Atomic, Consistent, Isolated, Durable) transaction。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2.資料庫存在於一個單一的檔案中。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3.記憶體需求小支援TCL。也有其他語言的支援可用。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4.無須其他額外的程式或程式庫。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1154275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如何使用sqlite?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1273900" y="1010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type="title"/>
          </p:nvPr>
        </p:nvSpPr>
        <p:spPr>
          <a:xfrm>
            <a:off x="1303800" y="4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跟C#&amp;sql有啥不同？</a:t>
            </a:r>
            <a:endParaRPr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1139325" y="119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1303800" y="123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</a:t>
            </a:r>
            <a:r>
              <a:rPr lang="zh-TW"/>
              <a:t>免費的）</a:t>
            </a:r>
            <a:r>
              <a:rPr lang="zh-TW"/>
              <a:t>,npm</a:t>
            </a:r>
            <a:r>
              <a:rPr lang="zh-TW"/>
              <a:t>是啥：</a:t>
            </a:r>
            <a:endParaRPr/>
          </a:p>
        </p:txBody>
      </p:sp>
      <p:sp>
        <p:nvSpPr>
          <p:cNvPr id="292" name="Google Shape;292;p14"/>
          <p:cNvSpPr txBox="1"/>
          <p:nvPr>
            <p:ph idx="1" type="body"/>
          </p:nvPr>
        </p:nvSpPr>
        <p:spPr>
          <a:xfrm>
            <a:off x="1266450" y="77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開發人：瑞安·達爾(node.js)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開發人：</a:t>
            </a:r>
            <a:r>
              <a:rPr lang="zh-TW" sz="900"/>
              <a:t>艾萨克·施吕特、福里斯特·诺维尔、罗伯特·科瓦尔斯基、多梅尼克·德尼科拉、蒂姆·奥克斯利、埃文·马尔(npm)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程式語言：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C++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JavaScript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1.</a:t>
            </a:r>
            <a:r>
              <a:rPr lang="zh-TW" sz="900"/>
              <a:t>javascript服務性環境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2.實質對chrome v8引擎進行了封裝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3.事件驅動非阻塞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4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編寫的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軟體套件管理系統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開發工具：atom,brackets,visual studio code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瀏覽器：chrome,firefox,IEedge,windows,linux,unix,mac Os x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網站：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https://nodejs.org/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版本：12.16.3 LTS(node.js)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6.14.4(npm)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  <p:pic>
        <p:nvPicPr>
          <p:cNvPr id="293" name="Google Shape;29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6825" y="74750"/>
            <a:ext cx="1454150" cy="1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0175" y="74750"/>
            <a:ext cx="973123" cy="9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1303800" y="164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mongodb</a:t>
            </a:r>
            <a:r>
              <a:rPr lang="zh-TW"/>
              <a:t>是啥？</a:t>
            </a:r>
            <a:endParaRPr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1266425" y="868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面向文档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的免費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数据库管理系统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作者：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MongoDB Inc.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版本：4.2.1</a:t>
            </a:r>
            <a:endParaRPr b="1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C++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Go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JavaScript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Python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操作系统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Windows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7/2008R2及以上、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Linux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macOS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10.11及以上、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Solaris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FreeBSD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系統平台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x86_64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ARM64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s390x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，企业版额外支持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PPC64LE</a:t>
            </a:r>
            <a:r>
              <a:rPr baseline="30000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[4]</a:t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https://www.mongodb.com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6063070" y="103550"/>
            <a:ext cx="2997881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1303800" y="120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45" name="Google Shape;445;p33"/>
          <p:cNvSpPr txBox="1"/>
          <p:nvPr>
            <p:ph idx="1" type="body"/>
          </p:nvPr>
        </p:nvSpPr>
        <p:spPr>
          <a:xfrm>
            <a:off x="1348650" y="75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200"/>
              <a:t>1.</a:t>
            </a:r>
            <a:r>
              <a:rPr lang="zh-TW" sz="3200"/>
              <a:t>數據採集和分散處理</a:t>
            </a:r>
            <a:endParaRPr sz="3200"/>
          </a:p>
        </p:txBody>
      </p:sp>
      <p:pic>
        <p:nvPicPr>
          <p:cNvPr id="446" name="Google Shape;4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450" y="81125"/>
            <a:ext cx="2489475" cy="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1221550" y="13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如何使用mangodb?</a:t>
            </a:r>
            <a:endParaRPr/>
          </a:p>
        </p:txBody>
      </p: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1326225" y="77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000" y="135075"/>
            <a:ext cx="2399775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1303800" y="75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mangodb</a:t>
            </a:r>
            <a:r>
              <a:rPr lang="zh-TW"/>
              <a:t>跟C#&amp;sql有啥不同？</a:t>
            </a:r>
            <a:endParaRPr/>
          </a:p>
        </p:txBody>
      </p:sp>
      <p:sp>
        <p:nvSpPr>
          <p:cNvPr id="461" name="Google Shape;461;p35"/>
          <p:cNvSpPr txBox="1"/>
          <p:nvPr>
            <p:ph idx="1" type="body"/>
          </p:nvPr>
        </p:nvSpPr>
        <p:spPr>
          <a:xfrm>
            <a:off x="1266400" y="771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25" y="75250"/>
            <a:ext cx="2003610" cy="6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1303800" y="247163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01" name="Google Shape;301;p15"/>
          <p:cNvSpPr txBox="1"/>
          <p:nvPr>
            <p:ph idx="1" type="body"/>
          </p:nvPr>
        </p:nvSpPr>
        <p:spPr>
          <a:xfrm>
            <a:off x="1303800" y="1137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1.</a:t>
            </a:r>
            <a:r>
              <a:rPr lang="zh-TW" sz="2300"/>
              <a:t>生成動態頁面內容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2.服務器上創建打開,讀取,寫入,刪除和關閉文件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3.收集表單數據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300"/>
              <a:t>4.添加刪除修改數據庫中的數據</a:t>
            </a:r>
            <a:endParaRPr sz="2300"/>
          </a:p>
        </p:txBody>
      </p:sp>
      <p:pic>
        <p:nvPicPr>
          <p:cNvPr id="302" name="Google Shape;3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52325"/>
            <a:ext cx="1693349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2440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如何使用node.js,npm?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281375" y="913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用Node.js撰寫的範例：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http = require('http');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http.createServer((request, response) =&gt;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response.writeHead(200, { 'Content-Type': 'text/plain' 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response.end('Hello World!');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}).listen(8000);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可以管理本地项目的所需模块并自动维护依赖情况，也可以管理全局安装的JavaScript工具。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63537"/>
            <a:ext cx="1693349" cy="136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636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yarn</a:t>
            </a:r>
            <a:r>
              <a:rPr lang="zh-TW"/>
              <a:t>是啥？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1303800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管理器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2.替代了npm 客戶機或其他包管理器的現有工作流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3.保持與npm 註冊表的兼容性。</a:t>
            </a:r>
            <a:r>
              <a:rPr lang="zh-TW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303800" y="1152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與現有工作流程相同的功能集，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2.運行速度快，安全，可靠</a:t>
            </a:r>
            <a:endParaRPr sz="1800"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socket.IO(websocket)</a:t>
            </a:r>
            <a:r>
              <a:rPr lang="zh-TW"/>
              <a:t>是啥?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303800" y="995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作者：Guillermo Rauch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web 应用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库。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2.服务器和客户端双向的通信。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使用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WebSocket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并提供相同的接口。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4.作WebSocket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包装库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，提供许多其它功能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5.一种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网络传输协议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，可在单个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TCP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连接上进行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全双工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通信，位于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OSI模型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应用层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6.允许服务端主动向客户端推送数据。建立持久性的连接，并进行双向数据传输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socket.io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版本：2.3.0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95775" y="0"/>
            <a:ext cx="3110026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06825" y="4437175"/>
            <a:ext cx="1054099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161750" y="377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371075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1.</a:t>
            </a:r>
            <a:r>
              <a:rPr lang="zh-TW" sz="2500"/>
              <a:t>數據可以雙向流動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500"/>
              <a:t>2.聊天室,多人瀏覽器遊戲的協同代碼,編輯軟件在新聞往站在線繪圖上提供體育賽是的賽時文字</a:t>
            </a:r>
            <a:endParaRPr sz="2500"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00" y="0"/>
            <a:ext cx="3491274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236525" y="329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如何使用socket.IO(websocket)?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236525" y="932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一个典型的Websocket握手请求如下：客户端请求：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/chat HTTP/1.1Host: server.example.comUpgrade:websocketConnection: UpgradeSec-WebSocket-Key: dGhlIHNhbXBsZSBub25jZQ==Origin:http://example.comSec-WebSocket-Protocol: chat, superchatSec-WebSocket-Version: 13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服务器回应：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HTTP/1.1 101 Switching Protocols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Upgrade: websocket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Connection: Upgrade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Sec-WebSocket-Accept: s3pPLMBiTxaQ9kYGzzhZRbK+xOo=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Sec-WebSocket-Protocol: chat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925" y="67300"/>
            <a:ext cx="2362426" cy="8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