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0" r:id="rId4"/>
    <p:sldMasterId id="214748365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</p:sldIdLst>
  <p:sldSz cy="6858000" cx="9144000"/>
  <p:notesSz cx="6807200" cy="9939325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669F441-876E-4025-9F9C-D1A3B4924CCB}">
  <a:tblStyle styleId="{5669F441-876E-4025-9F9C-D1A3B4924CC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49575" cy="4968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56037" y="0"/>
            <a:ext cx="2949575" cy="4968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20750" y="746125"/>
            <a:ext cx="4965700" cy="37258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1037" y="4721225"/>
            <a:ext cx="5445125" cy="44719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40862"/>
            <a:ext cx="2949575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56037" y="9440862"/>
            <a:ext cx="2949575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google.com/spreadsheets/d/1sHnTT3IlPASuYO5UO2RDFfEHbT2QouuNpQaKEVw98G0/edit#gid=0" TargetMode="Externa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google.com/spreadsheets/d/1sHnTT3IlPASuYO5UO2RDFfEHbT2QouuNpQaKEVw98G0/edit#gid=0" TargetMode="Externa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:notes"/>
          <p:cNvSpPr txBox="1"/>
          <p:nvPr>
            <p:ph idx="1" type="body"/>
          </p:nvPr>
        </p:nvSpPr>
        <p:spPr>
          <a:xfrm>
            <a:off x="681037" y="4721225"/>
            <a:ext cx="5445125" cy="447198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4:notes"/>
          <p:cNvSpPr/>
          <p:nvPr>
            <p:ph idx="2" type="sldImg"/>
          </p:nvPr>
        </p:nvSpPr>
        <p:spPr>
          <a:xfrm>
            <a:off x="920750" y="746125"/>
            <a:ext cx="4965700" cy="37258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619e36648_2_0:notes"/>
          <p:cNvSpPr/>
          <p:nvPr>
            <p:ph idx="2" type="sldImg"/>
          </p:nvPr>
        </p:nvSpPr>
        <p:spPr>
          <a:xfrm>
            <a:off x="920750" y="746125"/>
            <a:ext cx="49656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619e36648_2_0:notes"/>
          <p:cNvSpPr txBox="1"/>
          <p:nvPr>
            <p:ph idx="1" type="body"/>
          </p:nvPr>
        </p:nvSpPr>
        <p:spPr>
          <a:xfrm>
            <a:off x="681037" y="4721225"/>
            <a:ext cx="54450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>
                <a:solidFill>
                  <a:schemeClr val="hlink"/>
                </a:solidFill>
                <a:hlinkClick r:id="rId2"/>
              </a:rPr>
              <a:t>https://docs.google.com/spreadsheets/d/1sHnTT3IlPASuYO5UO2RDFfEHbT2QouuNpQaKEVw98G0/edit#gid=0</a:t>
            </a:r>
            <a:endParaRPr/>
          </a:p>
        </p:txBody>
      </p:sp>
      <p:sp>
        <p:nvSpPr>
          <p:cNvPr id="103" name="Google Shape;103;g8619e36648_2_0:notes"/>
          <p:cNvSpPr txBox="1"/>
          <p:nvPr>
            <p:ph idx="12" type="sldNum"/>
          </p:nvPr>
        </p:nvSpPr>
        <p:spPr>
          <a:xfrm>
            <a:off x="3856037" y="9440862"/>
            <a:ext cx="2949600" cy="496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e0b960d36_13_0:notes"/>
          <p:cNvSpPr/>
          <p:nvPr>
            <p:ph idx="2" type="sldImg"/>
          </p:nvPr>
        </p:nvSpPr>
        <p:spPr>
          <a:xfrm>
            <a:off x="920750" y="746125"/>
            <a:ext cx="49656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8e0b960d36_13_0:notes"/>
          <p:cNvSpPr txBox="1"/>
          <p:nvPr>
            <p:ph idx="1" type="body"/>
          </p:nvPr>
        </p:nvSpPr>
        <p:spPr>
          <a:xfrm>
            <a:off x="681037" y="4721225"/>
            <a:ext cx="54450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>
                <a:solidFill>
                  <a:schemeClr val="hlink"/>
                </a:solidFill>
                <a:hlinkClick r:id="rId2"/>
              </a:rPr>
              <a:t>https://docs.google.com/spreadsheets/d/1sHnTT3IlPASuYO5UO2RDFfEHbT2QouuNpQaKEVw98G0/edit#gid=0</a:t>
            </a:r>
            <a:endParaRPr/>
          </a:p>
        </p:txBody>
      </p:sp>
      <p:sp>
        <p:nvSpPr>
          <p:cNvPr id="111" name="Google Shape;111;g8e0b960d36_13_0:notes"/>
          <p:cNvSpPr txBox="1"/>
          <p:nvPr>
            <p:ph idx="12" type="sldNum"/>
          </p:nvPr>
        </p:nvSpPr>
        <p:spPr>
          <a:xfrm>
            <a:off x="3856037" y="9440862"/>
            <a:ext cx="2949600" cy="496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bd029d9e8_31_0:notes"/>
          <p:cNvSpPr txBox="1"/>
          <p:nvPr>
            <p:ph idx="1" type="body"/>
          </p:nvPr>
        </p:nvSpPr>
        <p:spPr>
          <a:xfrm>
            <a:off x="681037" y="4721225"/>
            <a:ext cx="54450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7bd029d9e8_31_0:notes"/>
          <p:cNvSpPr/>
          <p:nvPr>
            <p:ph idx="2" type="sldImg"/>
          </p:nvPr>
        </p:nvSpPr>
        <p:spPr>
          <a:xfrm>
            <a:off x="920750" y="746125"/>
            <a:ext cx="49656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8f9f009c24_6_0:notes"/>
          <p:cNvSpPr txBox="1"/>
          <p:nvPr>
            <p:ph idx="1" type="body"/>
          </p:nvPr>
        </p:nvSpPr>
        <p:spPr>
          <a:xfrm>
            <a:off x="681037" y="4721225"/>
            <a:ext cx="54450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g8f9f009c24_6_0:notes"/>
          <p:cNvSpPr/>
          <p:nvPr>
            <p:ph idx="2" type="sldImg"/>
          </p:nvPr>
        </p:nvSpPr>
        <p:spPr>
          <a:xfrm>
            <a:off x="920750" y="746125"/>
            <a:ext cx="49656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90314b8dfe_14_9:notes"/>
          <p:cNvSpPr txBox="1"/>
          <p:nvPr>
            <p:ph idx="1" type="body"/>
          </p:nvPr>
        </p:nvSpPr>
        <p:spPr>
          <a:xfrm>
            <a:off x="681037" y="4721225"/>
            <a:ext cx="54450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90314b8dfe_14_9:notes"/>
          <p:cNvSpPr/>
          <p:nvPr>
            <p:ph idx="2" type="sldImg"/>
          </p:nvPr>
        </p:nvSpPr>
        <p:spPr>
          <a:xfrm>
            <a:off x="920750" y="746125"/>
            <a:ext cx="49656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fdf5c7032_19_0:notes"/>
          <p:cNvSpPr/>
          <p:nvPr>
            <p:ph idx="2" type="sldImg"/>
          </p:nvPr>
        </p:nvSpPr>
        <p:spPr>
          <a:xfrm>
            <a:off x="920750" y="746125"/>
            <a:ext cx="49656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6fdf5c7032_19_0:notes"/>
          <p:cNvSpPr txBox="1"/>
          <p:nvPr>
            <p:ph idx="1" type="body"/>
          </p:nvPr>
        </p:nvSpPr>
        <p:spPr>
          <a:xfrm>
            <a:off x="681037" y="4721225"/>
            <a:ext cx="54450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6fdf5c7032_19_0:notes"/>
          <p:cNvSpPr txBox="1"/>
          <p:nvPr>
            <p:ph idx="12" type="sldNum"/>
          </p:nvPr>
        </p:nvSpPr>
        <p:spPr>
          <a:xfrm>
            <a:off x="3856037" y="9440862"/>
            <a:ext cx="2949600" cy="496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8adf6b85fa_2_3:notes"/>
          <p:cNvSpPr txBox="1"/>
          <p:nvPr>
            <p:ph idx="1" type="body"/>
          </p:nvPr>
        </p:nvSpPr>
        <p:spPr>
          <a:xfrm>
            <a:off x="681037" y="4721225"/>
            <a:ext cx="54450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8adf6b85fa_2_3:notes"/>
          <p:cNvSpPr/>
          <p:nvPr>
            <p:ph idx="2" type="sldImg"/>
          </p:nvPr>
        </p:nvSpPr>
        <p:spPr>
          <a:xfrm>
            <a:off x="920749" y="746125"/>
            <a:ext cx="49656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8021cae680_0_0:notes"/>
          <p:cNvSpPr txBox="1"/>
          <p:nvPr>
            <p:ph idx="1" type="body"/>
          </p:nvPr>
        </p:nvSpPr>
        <p:spPr>
          <a:xfrm>
            <a:off x="681037" y="4721225"/>
            <a:ext cx="54450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8021cae680_0_0:notes"/>
          <p:cNvSpPr/>
          <p:nvPr>
            <p:ph idx="2" type="sldImg"/>
          </p:nvPr>
        </p:nvSpPr>
        <p:spPr>
          <a:xfrm>
            <a:off x="920749" y="746125"/>
            <a:ext cx="49656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81c8af723c_2_6:notes"/>
          <p:cNvSpPr txBox="1"/>
          <p:nvPr>
            <p:ph idx="1" type="body"/>
          </p:nvPr>
        </p:nvSpPr>
        <p:spPr>
          <a:xfrm>
            <a:off x="681037" y="4721225"/>
            <a:ext cx="54450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81c8af723c_2_6:notes"/>
          <p:cNvSpPr/>
          <p:nvPr>
            <p:ph idx="2" type="sldImg"/>
          </p:nvPr>
        </p:nvSpPr>
        <p:spPr>
          <a:xfrm>
            <a:off x="920749" y="746125"/>
            <a:ext cx="49656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85e859335b_13_0:notes"/>
          <p:cNvSpPr/>
          <p:nvPr>
            <p:ph idx="2" type="sldImg"/>
          </p:nvPr>
        </p:nvSpPr>
        <p:spPr>
          <a:xfrm>
            <a:off x="920750" y="746125"/>
            <a:ext cx="49656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85e859335b_13_0:notes"/>
          <p:cNvSpPr txBox="1"/>
          <p:nvPr>
            <p:ph idx="1" type="body"/>
          </p:nvPr>
        </p:nvSpPr>
        <p:spPr>
          <a:xfrm>
            <a:off x="681037" y="4721225"/>
            <a:ext cx="54450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85e859335b_13_0:notes"/>
          <p:cNvSpPr txBox="1"/>
          <p:nvPr>
            <p:ph idx="12" type="sldNum"/>
          </p:nvPr>
        </p:nvSpPr>
        <p:spPr>
          <a:xfrm>
            <a:off x="3856037" y="9440862"/>
            <a:ext cx="2949600" cy="496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47e9fb65e3_8_0:notes"/>
          <p:cNvSpPr txBox="1"/>
          <p:nvPr>
            <p:ph idx="1" type="body"/>
          </p:nvPr>
        </p:nvSpPr>
        <p:spPr>
          <a:xfrm>
            <a:off x="681037" y="4721225"/>
            <a:ext cx="54450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g47e9fb65e3_8_0:notes"/>
          <p:cNvSpPr/>
          <p:nvPr>
            <p:ph idx="2" type="sldImg"/>
          </p:nvPr>
        </p:nvSpPr>
        <p:spPr>
          <a:xfrm>
            <a:off x="920750" y="746125"/>
            <a:ext cx="49656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8d11eb9eda_2_0:notes"/>
          <p:cNvSpPr/>
          <p:nvPr>
            <p:ph idx="2" type="sldImg"/>
          </p:nvPr>
        </p:nvSpPr>
        <p:spPr>
          <a:xfrm>
            <a:off x="920750" y="746125"/>
            <a:ext cx="49656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8d11eb9eda_2_0:notes"/>
          <p:cNvSpPr txBox="1"/>
          <p:nvPr>
            <p:ph idx="1" type="body"/>
          </p:nvPr>
        </p:nvSpPr>
        <p:spPr>
          <a:xfrm>
            <a:off x="681037" y="4721225"/>
            <a:ext cx="54450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8d11eb9eda_2_0:notes"/>
          <p:cNvSpPr txBox="1"/>
          <p:nvPr>
            <p:ph idx="12" type="sldNum"/>
          </p:nvPr>
        </p:nvSpPr>
        <p:spPr>
          <a:xfrm>
            <a:off x="3856037" y="9440862"/>
            <a:ext cx="2949600" cy="496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8f9f009c24_13_13:notes"/>
          <p:cNvSpPr/>
          <p:nvPr>
            <p:ph idx="2" type="sldImg"/>
          </p:nvPr>
        </p:nvSpPr>
        <p:spPr>
          <a:xfrm>
            <a:off x="920750" y="746125"/>
            <a:ext cx="49656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8f9f009c24_13_13:notes"/>
          <p:cNvSpPr txBox="1"/>
          <p:nvPr>
            <p:ph idx="1" type="body"/>
          </p:nvPr>
        </p:nvSpPr>
        <p:spPr>
          <a:xfrm>
            <a:off x="681037" y="4721225"/>
            <a:ext cx="54450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8f9f009c24_13_13:notes"/>
          <p:cNvSpPr txBox="1"/>
          <p:nvPr>
            <p:ph idx="12" type="sldNum"/>
          </p:nvPr>
        </p:nvSpPr>
        <p:spPr>
          <a:xfrm>
            <a:off x="3856037" y="9440862"/>
            <a:ext cx="2949600" cy="496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90314b8dfe_16_0:notes"/>
          <p:cNvSpPr/>
          <p:nvPr>
            <p:ph idx="2" type="sldImg"/>
          </p:nvPr>
        </p:nvSpPr>
        <p:spPr>
          <a:xfrm>
            <a:off x="920750" y="746125"/>
            <a:ext cx="49656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90314b8dfe_16_0:notes"/>
          <p:cNvSpPr txBox="1"/>
          <p:nvPr>
            <p:ph idx="1" type="body"/>
          </p:nvPr>
        </p:nvSpPr>
        <p:spPr>
          <a:xfrm>
            <a:off x="681037" y="4721225"/>
            <a:ext cx="54450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90314b8dfe_16_0:notes"/>
          <p:cNvSpPr txBox="1"/>
          <p:nvPr>
            <p:ph idx="12" type="sldNum"/>
          </p:nvPr>
        </p:nvSpPr>
        <p:spPr>
          <a:xfrm>
            <a:off x="3856037" y="9440862"/>
            <a:ext cx="2949600" cy="496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89c6a4490e_20_0:notes"/>
          <p:cNvSpPr/>
          <p:nvPr>
            <p:ph idx="2" type="sldImg"/>
          </p:nvPr>
        </p:nvSpPr>
        <p:spPr>
          <a:xfrm>
            <a:off x="920750" y="746125"/>
            <a:ext cx="49656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89c6a4490e_20_0:notes"/>
          <p:cNvSpPr txBox="1"/>
          <p:nvPr>
            <p:ph idx="1" type="body"/>
          </p:nvPr>
        </p:nvSpPr>
        <p:spPr>
          <a:xfrm>
            <a:off x="681037" y="4721225"/>
            <a:ext cx="54450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89c6a4490e_20_0:notes"/>
          <p:cNvSpPr txBox="1"/>
          <p:nvPr>
            <p:ph idx="12" type="sldNum"/>
          </p:nvPr>
        </p:nvSpPr>
        <p:spPr>
          <a:xfrm>
            <a:off x="3856037" y="9440862"/>
            <a:ext cx="2949600" cy="496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8afebcd3d9_7_0:notes"/>
          <p:cNvSpPr/>
          <p:nvPr>
            <p:ph idx="2" type="sldImg"/>
          </p:nvPr>
        </p:nvSpPr>
        <p:spPr>
          <a:xfrm>
            <a:off x="920750" y="746125"/>
            <a:ext cx="49656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8afebcd3d9_7_0:notes"/>
          <p:cNvSpPr txBox="1"/>
          <p:nvPr>
            <p:ph idx="1" type="body"/>
          </p:nvPr>
        </p:nvSpPr>
        <p:spPr>
          <a:xfrm>
            <a:off x="681037" y="4721225"/>
            <a:ext cx="54450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g8afebcd3d9_7_0:notes"/>
          <p:cNvSpPr txBox="1"/>
          <p:nvPr>
            <p:ph idx="12" type="sldNum"/>
          </p:nvPr>
        </p:nvSpPr>
        <p:spPr>
          <a:xfrm>
            <a:off x="3856037" y="9440862"/>
            <a:ext cx="2949600" cy="496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8e0b960d36_8_0:notes"/>
          <p:cNvSpPr/>
          <p:nvPr>
            <p:ph idx="2" type="sldImg"/>
          </p:nvPr>
        </p:nvSpPr>
        <p:spPr>
          <a:xfrm>
            <a:off x="920750" y="746125"/>
            <a:ext cx="49656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8e0b960d36_8_0:notes"/>
          <p:cNvSpPr txBox="1"/>
          <p:nvPr>
            <p:ph idx="1" type="body"/>
          </p:nvPr>
        </p:nvSpPr>
        <p:spPr>
          <a:xfrm>
            <a:off x="681037" y="4721225"/>
            <a:ext cx="54450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g8e0b960d36_8_0:notes"/>
          <p:cNvSpPr txBox="1"/>
          <p:nvPr>
            <p:ph idx="12" type="sldNum"/>
          </p:nvPr>
        </p:nvSpPr>
        <p:spPr>
          <a:xfrm>
            <a:off x="3856037" y="9440862"/>
            <a:ext cx="2949600" cy="496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847a71f47_1_7:notes"/>
          <p:cNvSpPr/>
          <p:nvPr>
            <p:ph idx="2" type="sldImg"/>
          </p:nvPr>
        </p:nvSpPr>
        <p:spPr>
          <a:xfrm>
            <a:off x="920750" y="746125"/>
            <a:ext cx="49656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847a71f47_1_7:notes"/>
          <p:cNvSpPr txBox="1"/>
          <p:nvPr>
            <p:ph idx="1" type="body"/>
          </p:nvPr>
        </p:nvSpPr>
        <p:spPr>
          <a:xfrm>
            <a:off x="681037" y="4721225"/>
            <a:ext cx="54450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g2847a71f47_1_7:notes"/>
          <p:cNvSpPr txBox="1"/>
          <p:nvPr>
            <p:ph idx="12" type="sldNum"/>
          </p:nvPr>
        </p:nvSpPr>
        <p:spPr>
          <a:xfrm>
            <a:off x="3856037" y="9440862"/>
            <a:ext cx="2949600" cy="496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7a73d20511_10_11:notes"/>
          <p:cNvSpPr txBox="1"/>
          <p:nvPr>
            <p:ph idx="1" type="body"/>
          </p:nvPr>
        </p:nvSpPr>
        <p:spPr>
          <a:xfrm>
            <a:off x="681037" y="4721225"/>
            <a:ext cx="54450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g7a73d20511_10_11:notes"/>
          <p:cNvSpPr/>
          <p:nvPr>
            <p:ph idx="2" type="sldImg"/>
          </p:nvPr>
        </p:nvSpPr>
        <p:spPr>
          <a:xfrm>
            <a:off x="920750" y="746125"/>
            <a:ext cx="49656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862f747c05_1_0:notes"/>
          <p:cNvSpPr/>
          <p:nvPr>
            <p:ph idx="2" type="sldImg"/>
          </p:nvPr>
        </p:nvSpPr>
        <p:spPr>
          <a:xfrm>
            <a:off x="920750" y="746125"/>
            <a:ext cx="49656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862f747c05_1_0:notes"/>
          <p:cNvSpPr txBox="1"/>
          <p:nvPr>
            <p:ph idx="1" type="body"/>
          </p:nvPr>
        </p:nvSpPr>
        <p:spPr>
          <a:xfrm>
            <a:off x="681037" y="4721225"/>
            <a:ext cx="54450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g862f747c05_1_0:notes"/>
          <p:cNvSpPr txBox="1"/>
          <p:nvPr>
            <p:ph idx="12" type="sldNum"/>
          </p:nvPr>
        </p:nvSpPr>
        <p:spPr>
          <a:xfrm>
            <a:off x="3856037" y="9440862"/>
            <a:ext cx="2949600" cy="496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8d99c9c8c9_10_0:notes"/>
          <p:cNvSpPr/>
          <p:nvPr>
            <p:ph idx="2" type="sldImg"/>
          </p:nvPr>
        </p:nvSpPr>
        <p:spPr>
          <a:xfrm>
            <a:off x="920750" y="746125"/>
            <a:ext cx="49656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8d99c9c8c9_10_0:notes"/>
          <p:cNvSpPr txBox="1"/>
          <p:nvPr>
            <p:ph idx="1" type="body"/>
          </p:nvPr>
        </p:nvSpPr>
        <p:spPr>
          <a:xfrm>
            <a:off x="681037" y="4721225"/>
            <a:ext cx="54450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g8d99c9c8c9_10_0:notes"/>
          <p:cNvSpPr txBox="1"/>
          <p:nvPr>
            <p:ph idx="12" type="sldNum"/>
          </p:nvPr>
        </p:nvSpPr>
        <p:spPr>
          <a:xfrm>
            <a:off x="3856037" y="9440862"/>
            <a:ext cx="2949600" cy="496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5dee6a54f7_0_3:notes"/>
          <p:cNvSpPr/>
          <p:nvPr>
            <p:ph idx="2" type="sldImg"/>
          </p:nvPr>
        </p:nvSpPr>
        <p:spPr>
          <a:xfrm>
            <a:off x="920750" y="746125"/>
            <a:ext cx="49656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g5dee6a54f7_0_3:notes"/>
          <p:cNvSpPr txBox="1"/>
          <p:nvPr>
            <p:ph idx="1" type="body"/>
          </p:nvPr>
        </p:nvSpPr>
        <p:spPr>
          <a:xfrm>
            <a:off x="681037" y="4721225"/>
            <a:ext cx="54450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g5dee6a54f7_0_3:notes"/>
          <p:cNvSpPr txBox="1"/>
          <p:nvPr>
            <p:ph idx="12" type="sldNum"/>
          </p:nvPr>
        </p:nvSpPr>
        <p:spPr>
          <a:xfrm>
            <a:off x="3856037" y="9440862"/>
            <a:ext cx="2949600" cy="496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8619e36648_9_0:notes"/>
          <p:cNvSpPr/>
          <p:nvPr>
            <p:ph idx="2" type="sldImg"/>
          </p:nvPr>
        </p:nvSpPr>
        <p:spPr>
          <a:xfrm>
            <a:off x="920750" y="746125"/>
            <a:ext cx="49656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8619e36648_9_0:notes"/>
          <p:cNvSpPr txBox="1"/>
          <p:nvPr>
            <p:ph idx="1" type="body"/>
          </p:nvPr>
        </p:nvSpPr>
        <p:spPr>
          <a:xfrm>
            <a:off x="681037" y="4721225"/>
            <a:ext cx="54450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g8619e36648_9_0:notes"/>
          <p:cNvSpPr txBox="1"/>
          <p:nvPr>
            <p:ph idx="12" type="sldNum"/>
          </p:nvPr>
        </p:nvSpPr>
        <p:spPr>
          <a:xfrm>
            <a:off x="3856037" y="9440862"/>
            <a:ext cx="2949600" cy="496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8d99c9c8c9_20_0:notes"/>
          <p:cNvSpPr/>
          <p:nvPr>
            <p:ph idx="2" type="sldImg"/>
          </p:nvPr>
        </p:nvSpPr>
        <p:spPr>
          <a:xfrm>
            <a:off x="920750" y="746125"/>
            <a:ext cx="49656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8d99c9c8c9_20_0:notes"/>
          <p:cNvSpPr txBox="1"/>
          <p:nvPr>
            <p:ph idx="1" type="body"/>
          </p:nvPr>
        </p:nvSpPr>
        <p:spPr>
          <a:xfrm>
            <a:off x="681037" y="4721225"/>
            <a:ext cx="54450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g8d99c9c8c9_20_0:notes"/>
          <p:cNvSpPr txBox="1"/>
          <p:nvPr>
            <p:ph idx="12" type="sldNum"/>
          </p:nvPr>
        </p:nvSpPr>
        <p:spPr>
          <a:xfrm>
            <a:off x="3856037" y="9440862"/>
            <a:ext cx="2949600" cy="496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8619e36648_3_8:notes"/>
          <p:cNvSpPr/>
          <p:nvPr>
            <p:ph idx="2" type="sldImg"/>
          </p:nvPr>
        </p:nvSpPr>
        <p:spPr>
          <a:xfrm>
            <a:off x="920750" y="746125"/>
            <a:ext cx="49656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8619e36648_3_8:notes"/>
          <p:cNvSpPr txBox="1"/>
          <p:nvPr>
            <p:ph idx="1" type="body"/>
          </p:nvPr>
        </p:nvSpPr>
        <p:spPr>
          <a:xfrm>
            <a:off x="681037" y="4721225"/>
            <a:ext cx="54450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g8619e36648_3_8:notes"/>
          <p:cNvSpPr txBox="1"/>
          <p:nvPr>
            <p:ph idx="12" type="sldNum"/>
          </p:nvPr>
        </p:nvSpPr>
        <p:spPr>
          <a:xfrm>
            <a:off x="3856037" y="9440862"/>
            <a:ext cx="2949600" cy="496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52e9e68980_11_0:notes"/>
          <p:cNvSpPr/>
          <p:nvPr>
            <p:ph idx="2" type="sldImg"/>
          </p:nvPr>
        </p:nvSpPr>
        <p:spPr>
          <a:xfrm>
            <a:off x="920750" y="746125"/>
            <a:ext cx="49656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52e9e68980_11_0:notes"/>
          <p:cNvSpPr txBox="1"/>
          <p:nvPr>
            <p:ph idx="1" type="body"/>
          </p:nvPr>
        </p:nvSpPr>
        <p:spPr>
          <a:xfrm>
            <a:off x="681037" y="4721225"/>
            <a:ext cx="54450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g52e9e68980_11_0:notes"/>
          <p:cNvSpPr txBox="1"/>
          <p:nvPr>
            <p:ph idx="12" type="sldNum"/>
          </p:nvPr>
        </p:nvSpPr>
        <p:spPr>
          <a:xfrm>
            <a:off x="3856037" y="9440862"/>
            <a:ext cx="2949600" cy="496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6f9982ee3c_13_0:notes"/>
          <p:cNvSpPr/>
          <p:nvPr>
            <p:ph idx="2" type="sldImg"/>
          </p:nvPr>
        </p:nvSpPr>
        <p:spPr>
          <a:xfrm>
            <a:off x="920750" y="746125"/>
            <a:ext cx="49656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6f9982ee3c_13_0:notes"/>
          <p:cNvSpPr txBox="1"/>
          <p:nvPr>
            <p:ph idx="1" type="body"/>
          </p:nvPr>
        </p:nvSpPr>
        <p:spPr>
          <a:xfrm>
            <a:off x="681037" y="4721225"/>
            <a:ext cx="54450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g6f9982ee3c_13_0:notes"/>
          <p:cNvSpPr txBox="1"/>
          <p:nvPr>
            <p:ph idx="12" type="sldNum"/>
          </p:nvPr>
        </p:nvSpPr>
        <p:spPr>
          <a:xfrm>
            <a:off x="3856037" y="9440862"/>
            <a:ext cx="2949600" cy="496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7d35c4611a_17_0:notes"/>
          <p:cNvSpPr/>
          <p:nvPr>
            <p:ph idx="2" type="sldImg"/>
          </p:nvPr>
        </p:nvSpPr>
        <p:spPr>
          <a:xfrm>
            <a:off x="920750" y="746125"/>
            <a:ext cx="49656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7d35c4611a_17_0:notes"/>
          <p:cNvSpPr txBox="1"/>
          <p:nvPr>
            <p:ph idx="1" type="body"/>
          </p:nvPr>
        </p:nvSpPr>
        <p:spPr>
          <a:xfrm>
            <a:off x="681037" y="4721225"/>
            <a:ext cx="54450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g7d35c4611a_17_0:notes"/>
          <p:cNvSpPr txBox="1"/>
          <p:nvPr>
            <p:ph idx="12" type="sldNum"/>
          </p:nvPr>
        </p:nvSpPr>
        <p:spPr>
          <a:xfrm>
            <a:off x="3856037" y="9440862"/>
            <a:ext cx="2949600" cy="496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7a5bd42e1f_5_0:notes"/>
          <p:cNvSpPr/>
          <p:nvPr>
            <p:ph idx="2" type="sldImg"/>
          </p:nvPr>
        </p:nvSpPr>
        <p:spPr>
          <a:xfrm>
            <a:off x="920750" y="746125"/>
            <a:ext cx="49656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7a5bd42e1f_5_0:notes"/>
          <p:cNvSpPr txBox="1"/>
          <p:nvPr>
            <p:ph idx="1" type="body"/>
          </p:nvPr>
        </p:nvSpPr>
        <p:spPr>
          <a:xfrm>
            <a:off x="681037" y="4721225"/>
            <a:ext cx="54450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g7a5bd42e1f_5_0:notes"/>
          <p:cNvSpPr txBox="1"/>
          <p:nvPr>
            <p:ph idx="12" type="sldNum"/>
          </p:nvPr>
        </p:nvSpPr>
        <p:spPr>
          <a:xfrm>
            <a:off x="3856037" y="9440862"/>
            <a:ext cx="2949600" cy="496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8c7834941a_19_1:notes"/>
          <p:cNvSpPr/>
          <p:nvPr>
            <p:ph idx="2" type="sldImg"/>
          </p:nvPr>
        </p:nvSpPr>
        <p:spPr>
          <a:xfrm>
            <a:off x="920750" y="746125"/>
            <a:ext cx="49656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8c7834941a_19_1:notes"/>
          <p:cNvSpPr txBox="1"/>
          <p:nvPr>
            <p:ph idx="1" type="body"/>
          </p:nvPr>
        </p:nvSpPr>
        <p:spPr>
          <a:xfrm>
            <a:off x="681037" y="4721225"/>
            <a:ext cx="54450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g8c7834941a_19_1:notes"/>
          <p:cNvSpPr txBox="1"/>
          <p:nvPr>
            <p:ph idx="12" type="sldNum"/>
          </p:nvPr>
        </p:nvSpPr>
        <p:spPr>
          <a:xfrm>
            <a:off x="3856037" y="9440862"/>
            <a:ext cx="2949600" cy="496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8360df7a3e_2_2:notes"/>
          <p:cNvSpPr/>
          <p:nvPr>
            <p:ph idx="2" type="sldImg"/>
          </p:nvPr>
        </p:nvSpPr>
        <p:spPr>
          <a:xfrm>
            <a:off x="920750" y="746125"/>
            <a:ext cx="49656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8360df7a3e_2_2:notes"/>
          <p:cNvSpPr txBox="1"/>
          <p:nvPr>
            <p:ph idx="1" type="body"/>
          </p:nvPr>
        </p:nvSpPr>
        <p:spPr>
          <a:xfrm>
            <a:off x="681037" y="4721225"/>
            <a:ext cx="54450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g8360df7a3e_2_2:notes"/>
          <p:cNvSpPr txBox="1"/>
          <p:nvPr>
            <p:ph idx="12" type="sldNum"/>
          </p:nvPr>
        </p:nvSpPr>
        <p:spPr>
          <a:xfrm>
            <a:off x="3856037" y="9440862"/>
            <a:ext cx="2949600" cy="496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adf6b822c_2_3:notes"/>
          <p:cNvSpPr/>
          <p:nvPr>
            <p:ph idx="2" type="sldImg"/>
          </p:nvPr>
        </p:nvSpPr>
        <p:spPr>
          <a:xfrm>
            <a:off x="920750" y="746125"/>
            <a:ext cx="49656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adf6b822c_2_3:notes"/>
          <p:cNvSpPr txBox="1"/>
          <p:nvPr>
            <p:ph idx="1" type="body"/>
          </p:nvPr>
        </p:nvSpPr>
        <p:spPr>
          <a:xfrm>
            <a:off x="681037" y="4721225"/>
            <a:ext cx="54450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g8adf6b822c_2_3:notes"/>
          <p:cNvSpPr txBox="1"/>
          <p:nvPr>
            <p:ph idx="12" type="sldNum"/>
          </p:nvPr>
        </p:nvSpPr>
        <p:spPr>
          <a:xfrm>
            <a:off x="3856037" y="9440862"/>
            <a:ext cx="2949600" cy="496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8e508f8cbd_1_2:notes"/>
          <p:cNvSpPr/>
          <p:nvPr>
            <p:ph idx="2" type="sldImg"/>
          </p:nvPr>
        </p:nvSpPr>
        <p:spPr>
          <a:xfrm>
            <a:off x="920750" y="746125"/>
            <a:ext cx="49656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8e508f8cbd_1_2:notes"/>
          <p:cNvSpPr txBox="1"/>
          <p:nvPr>
            <p:ph idx="1" type="body"/>
          </p:nvPr>
        </p:nvSpPr>
        <p:spPr>
          <a:xfrm>
            <a:off x="681037" y="4721225"/>
            <a:ext cx="54450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g8e508f8cbd_1_2:notes"/>
          <p:cNvSpPr txBox="1"/>
          <p:nvPr>
            <p:ph idx="12" type="sldNum"/>
          </p:nvPr>
        </p:nvSpPr>
        <p:spPr>
          <a:xfrm>
            <a:off x="3856037" y="9440862"/>
            <a:ext cx="2949600" cy="496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82ac19fe91_0_3:notes"/>
          <p:cNvSpPr/>
          <p:nvPr>
            <p:ph idx="2" type="sldImg"/>
          </p:nvPr>
        </p:nvSpPr>
        <p:spPr>
          <a:xfrm>
            <a:off x="920750" y="746125"/>
            <a:ext cx="49656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82ac19fe91_0_3:notes"/>
          <p:cNvSpPr txBox="1"/>
          <p:nvPr>
            <p:ph idx="1" type="body"/>
          </p:nvPr>
        </p:nvSpPr>
        <p:spPr>
          <a:xfrm>
            <a:off x="681037" y="4721225"/>
            <a:ext cx="54450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g82ac19fe91_0_3:notes"/>
          <p:cNvSpPr txBox="1"/>
          <p:nvPr>
            <p:ph idx="12" type="sldNum"/>
          </p:nvPr>
        </p:nvSpPr>
        <p:spPr>
          <a:xfrm>
            <a:off x="3856037" y="9440862"/>
            <a:ext cx="2949600" cy="496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17ef74639_5_0:notes"/>
          <p:cNvSpPr txBox="1"/>
          <p:nvPr>
            <p:ph idx="1" type="body"/>
          </p:nvPr>
        </p:nvSpPr>
        <p:spPr>
          <a:xfrm>
            <a:off x="681037" y="4721225"/>
            <a:ext cx="54450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g817ef74639_5_0:notes"/>
          <p:cNvSpPr/>
          <p:nvPr>
            <p:ph idx="2" type="sldImg"/>
          </p:nvPr>
        </p:nvSpPr>
        <p:spPr>
          <a:xfrm>
            <a:off x="920750" y="746125"/>
            <a:ext cx="49656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標題投影片">
  <p:cSld name="3_標題投影片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451692" y="2564904"/>
            <a:ext cx="6029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400"/>
              <a:buFont typeface="Calibri"/>
              <a:buNone/>
              <a:defRPr b="1" i="0" sz="44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457200" y="274637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5364162" y="6453187"/>
            <a:ext cx="3311400" cy="33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1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75687" y="6453187"/>
            <a:ext cx="433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5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2.xml"/><Relationship Id="rId5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587" y="2317750"/>
            <a:ext cx="9140700" cy="2222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AEON-Logo-with-White-Board.png" id="11" name="Google Shape;11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85750" y="836612"/>
            <a:ext cx="1857300" cy="7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1587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6340475"/>
            <a:ext cx="9144000" cy="527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AEON-Logo-with-White-Board.png" id="19" name="Google Shape;1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40650" y="214312"/>
            <a:ext cx="1320900" cy="5271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 txBox="1"/>
          <p:nvPr/>
        </p:nvSpPr>
        <p:spPr>
          <a:xfrm>
            <a:off x="395287" y="6453187"/>
            <a:ext cx="3313200" cy="33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</a:pPr>
            <a:r>
              <a:rPr b="1" i="1" lang="en-US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www.aaeon.com</a:t>
            </a:r>
            <a:endParaRPr/>
          </a:p>
        </p:txBody>
      </p:sp>
      <p:sp>
        <p:nvSpPr>
          <p:cNvPr id="21" name="Google Shape;21;p3"/>
          <p:cNvSpPr txBox="1"/>
          <p:nvPr>
            <p:ph type="title"/>
          </p:nvPr>
        </p:nvSpPr>
        <p:spPr>
          <a:xfrm>
            <a:off x="457200" y="274637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2" name="Google Shape;22;p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5364162" y="6453187"/>
            <a:ext cx="3311400" cy="33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1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675687" y="6453187"/>
            <a:ext cx="433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forums.developer.nvidia.com/t/still-fail-to-enable-secureboot/144888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pms-ipc.asus.com/redmine/issues/5739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docs.google.com/document/d/1DyCPIsbmLEpuIj-CgIX6QuYroTYh4cLerVD9n2pCUSw/edit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ctrTitle"/>
          </p:nvPr>
        </p:nvSpPr>
        <p:spPr>
          <a:xfrm>
            <a:off x="452424" y="2565400"/>
            <a:ext cx="66006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Calibri"/>
              <a:buNone/>
            </a:pPr>
            <a:r>
              <a:rPr lang="en-US"/>
              <a:t>SDD2 Weekly Report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Calibri"/>
              <a:buNone/>
            </a:pPr>
            <a:r>
              <a:rPr lang="en-US"/>
              <a:t>2020 WW33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Calibri"/>
              <a:buNone/>
            </a:pPr>
            <a:r>
              <a:rPr lang="en-US"/>
              <a:t>(8/10-8/14)</a:t>
            </a:r>
            <a:endParaRPr/>
          </a:p>
        </p:txBody>
      </p:sp>
      <p:sp>
        <p:nvSpPr>
          <p:cNvPr id="34" name="Google Shape;34;p5"/>
          <p:cNvSpPr txBox="1"/>
          <p:nvPr/>
        </p:nvSpPr>
        <p:spPr>
          <a:xfrm>
            <a:off x="5832475" y="6453187"/>
            <a:ext cx="3311525" cy="3317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</a:pPr>
            <a:r>
              <a:rPr b="1" i="1" lang="en-US" sz="1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Focus • Agility • Competitiveness</a:t>
            </a:r>
            <a:endParaRPr/>
          </a:p>
        </p:txBody>
      </p:sp>
      <p:sp>
        <p:nvSpPr>
          <p:cNvPr id="35" name="Google Shape;35;p5"/>
          <p:cNvSpPr txBox="1"/>
          <p:nvPr/>
        </p:nvSpPr>
        <p:spPr>
          <a:xfrm>
            <a:off x="8710612" y="6453187"/>
            <a:ext cx="4333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fld id="{00000000-1234-1234-1234-123412341234}" type="slidenum">
              <a:rPr b="1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4"/>
          <p:cNvSpPr txBox="1"/>
          <p:nvPr>
            <p:ph type="title"/>
          </p:nvPr>
        </p:nvSpPr>
        <p:spPr>
          <a:xfrm>
            <a:off x="457200" y="274637"/>
            <a:ext cx="8229600" cy="114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SMS-W480/SMS-H410</a:t>
            </a:r>
            <a:endParaRPr/>
          </a:p>
        </p:txBody>
      </p:sp>
      <p:sp>
        <p:nvSpPr>
          <p:cNvPr id="106" name="Google Shape;106;p14"/>
          <p:cNvSpPr txBox="1"/>
          <p:nvPr/>
        </p:nvSpPr>
        <p:spPr>
          <a:xfrm>
            <a:off x="596275" y="1134575"/>
            <a:ext cx="8329500" cy="54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b="1" lang="en-US" sz="2200">
                <a:solidFill>
                  <a:schemeClr val="dk1"/>
                </a:solidFill>
              </a:rPr>
              <a:t>On-going</a:t>
            </a:r>
            <a:endParaRPr b="1" sz="22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-US" sz="1600">
                <a:solidFill>
                  <a:schemeClr val="dk1"/>
                </a:solidFill>
              </a:rPr>
              <a:t>Write Linux OS Support Report (14 days, 7/24, </a:t>
            </a:r>
            <a:r>
              <a:rPr lang="en-US" sz="1600">
                <a:solidFill>
                  <a:srgbClr val="FF0000"/>
                </a:solidFill>
              </a:rPr>
              <a:t>+21</a:t>
            </a:r>
            <a:r>
              <a:rPr lang="en-US" sz="1600">
                <a:solidFill>
                  <a:schemeClr val="dk1"/>
                </a:solidFill>
              </a:rPr>
              <a:t>)</a:t>
            </a:r>
            <a:endParaRPr sz="1600">
              <a:solidFill>
                <a:schemeClr val="dk1"/>
              </a:solidFill>
            </a:endParaRPr>
          </a:p>
          <a:p>
            <a:pPr indent="-330200" lvl="2" marL="1371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-US" sz="1600">
                <a:solidFill>
                  <a:schemeClr val="dk1"/>
                </a:solidFill>
              </a:rPr>
              <a:t>[SMS-W480] [ALL OS] Test COM Port</a:t>
            </a:r>
            <a:endParaRPr sz="1600">
              <a:solidFill>
                <a:schemeClr val="dk1"/>
              </a:solidFill>
            </a:endParaRPr>
          </a:p>
          <a:p>
            <a:pPr indent="-330200" lvl="2" marL="1371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-US" sz="1600">
                <a:solidFill>
                  <a:schemeClr val="dk1"/>
                </a:solidFill>
              </a:rPr>
              <a:t>[ISSUE] [SMS-W480] [Fedora/RedHat] COM Port can not transmission between DUT and HOST use minicom.</a:t>
            </a:r>
            <a:endParaRPr sz="16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-US" sz="1600">
                <a:solidFill>
                  <a:schemeClr val="dk1"/>
                </a:solidFill>
              </a:rPr>
              <a:t>Siemens: Linux OS support issue fix </a:t>
            </a:r>
            <a:endParaRPr sz="1600">
              <a:solidFill>
                <a:schemeClr val="dk1"/>
              </a:solidFill>
            </a:endParaRPr>
          </a:p>
          <a:p>
            <a:pPr indent="-330200" lvl="2" marL="1371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-US" sz="1600">
                <a:solidFill>
                  <a:schemeClr val="dk1"/>
                </a:solidFill>
              </a:rPr>
              <a:t>[ISSUE] [SMS-W480] [Debian/Fedora] Can not found LAN1 with ‘ifconfig’ and ‘Seting-&gt;Network’</a:t>
            </a:r>
            <a:endParaRPr sz="16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-US" sz="1600">
                <a:solidFill>
                  <a:schemeClr val="dk1"/>
                </a:solidFill>
              </a:rPr>
              <a:t>Siemens: Run Linux stress &amp; Cold boot test for OS test report (TBD)</a:t>
            </a:r>
            <a:endParaRPr sz="1600">
              <a:solidFill>
                <a:schemeClr val="dk1"/>
              </a:solidFill>
            </a:endParaRPr>
          </a:p>
          <a:p>
            <a:pPr indent="-330200" lvl="2" marL="1371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-US" sz="1600">
                <a:solidFill>
                  <a:schemeClr val="dk1"/>
                </a:solidFill>
              </a:rPr>
              <a:t>Run Linux stress test for Ubuntu 18.04.0 test report</a:t>
            </a:r>
            <a:endParaRPr sz="1600">
              <a:solidFill>
                <a:schemeClr val="dk1"/>
              </a:solidFill>
            </a:endParaRPr>
          </a:p>
          <a:p>
            <a:pPr indent="-3302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-US" sz="1600">
                <a:solidFill>
                  <a:schemeClr val="dk1"/>
                </a:solidFill>
              </a:rPr>
              <a:t>Run Linux stress test for Debian 9.12.0 test report</a:t>
            </a:r>
            <a:endParaRPr sz="1600">
              <a:solidFill>
                <a:schemeClr val="dk1"/>
              </a:solidFill>
            </a:endParaRPr>
          </a:p>
          <a:p>
            <a:pPr indent="-3302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-US" sz="1600">
                <a:solidFill>
                  <a:schemeClr val="dk1"/>
                </a:solidFill>
              </a:rPr>
              <a:t>Run Linux stress test for Fedora 31 test report</a:t>
            </a:r>
            <a:endParaRPr sz="1600">
              <a:solidFill>
                <a:schemeClr val="dk1"/>
              </a:solidFill>
            </a:endParaRPr>
          </a:p>
          <a:p>
            <a:pPr indent="-3302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-US" sz="1600">
                <a:solidFill>
                  <a:schemeClr val="dk1"/>
                </a:solidFill>
              </a:rPr>
              <a:t>Run Linux stress test for OpenSUSE Leap 15.1 test report</a:t>
            </a:r>
            <a:endParaRPr sz="1600">
              <a:solidFill>
                <a:schemeClr val="dk1"/>
              </a:solidFill>
            </a:endParaRPr>
          </a:p>
          <a:p>
            <a:pPr indent="-330200" lvl="2" marL="1371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-US" sz="1600">
                <a:solidFill>
                  <a:schemeClr val="dk1"/>
                </a:solidFill>
              </a:rPr>
              <a:t>Run Linux stress test for SUSE Linux Enterprise Server 15 SP1 test report</a:t>
            </a:r>
            <a:endParaRPr sz="1600">
              <a:solidFill>
                <a:schemeClr val="dk1"/>
              </a:solidFill>
            </a:endParaRPr>
          </a:p>
          <a:p>
            <a:pPr indent="-3302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-US" sz="1600">
                <a:solidFill>
                  <a:schemeClr val="dk1"/>
                </a:solidFill>
              </a:rPr>
              <a:t>Run Linux stress test for Red Hat Enterprise </a:t>
            </a: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</a:rPr>
              <a:t>Linux 8.2</a:t>
            </a:r>
            <a:r>
              <a:rPr lang="en-US" sz="1600">
                <a:solidFill>
                  <a:schemeClr val="dk1"/>
                </a:solidFill>
              </a:rPr>
              <a:t> test report</a:t>
            </a:r>
            <a:endParaRPr sz="16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07" name="Google Shape;107;p14"/>
          <p:cNvSpPr txBox="1"/>
          <p:nvPr>
            <p:ph idx="12" type="sldNum"/>
          </p:nvPr>
        </p:nvSpPr>
        <p:spPr>
          <a:xfrm>
            <a:off x="8675687" y="6453187"/>
            <a:ext cx="433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/>
          <p:nvPr>
            <p:ph type="title"/>
          </p:nvPr>
        </p:nvSpPr>
        <p:spPr>
          <a:xfrm>
            <a:off x="457200" y="274637"/>
            <a:ext cx="8229600" cy="114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SMS-W480/SMS-H410</a:t>
            </a:r>
            <a:endParaRPr/>
          </a:p>
        </p:txBody>
      </p:sp>
      <p:sp>
        <p:nvSpPr>
          <p:cNvPr id="114" name="Google Shape;114;p15"/>
          <p:cNvSpPr txBox="1"/>
          <p:nvPr>
            <p:ph idx="12" type="sldNum"/>
          </p:nvPr>
        </p:nvSpPr>
        <p:spPr>
          <a:xfrm>
            <a:off x="8675687" y="6453187"/>
            <a:ext cx="433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5" name="Google Shape;115;p15"/>
          <p:cNvSpPr txBox="1"/>
          <p:nvPr/>
        </p:nvSpPr>
        <p:spPr>
          <a:xfrm>
            <a:off x="596275" y="1134575"/>
            <a:ext cx="8329500" cy="54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b="1" lang="en-US" sz="2200">
                <a:solidFill>
                  <a:schemeClr val="dk1"/>
                </a:solidFill>
              </a:rPr>
              <a:t>On-going</a:t>
            </a:r>
            <a:endParaRPr b="1" sz="22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-US" sz="1600">
                <a:solidFill>
                  <a:schemeClr val="dk1"/>
                </a:solidFill>
              </a:rPr>
              <a:t>IPCBMC API Developing</a:t>
            </a:r>
            <a:endParaRPr sz="1600">
              <a:solidFill>
                <a:schemeClr val="dk1"/>
              </a:solidFill>
            </a:endParaRPr>
          </a:p>
          <a:p>
            <a:pPr indent="-330200" lvl="2" marL="1371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-US" sz="1600">
                <a:solidFill>
                  <a:schemeClr val="dk1"/>
                </a:solidFill>
              </a:rPr>
              <a:t>Implement Siemens IPCBMC API (5 days, 7/24, </a:t>
            </a:r>
            <a:r>
              <a:rPr lang="en-US" sz="1600">
                <a:solidFill>
                  <a:srgbClr val="FF0000"/>
                </a:solidFill>
              </a:rPr>
              <a:t>+16</a:t>
            </a:r>
            <a:r>
              <a:rPr lang="en-US" sz="1600">
                <a:solidFill>
                  <a:schemeClr val="dk1"/>
                </a:solidFill>
              </a:rPr>
              <a:t>)</a:t>
            </a:r>
            <a:endParaRPr sz="1600">
              <a:solidFill>
                <a:schemeClr val="dk1"/>
              </a:solidFill>
            </a:endParaRPr>
          </a:p>
          <a:p>
            <a:pPr indent="-330200" lvl="3" marL="18288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</a:rPr>
              <a:t>Implement Alert funcion for Thermal, Fan speed</a:t>
            </a:r>
            <a:endParaRPr sz="1600">
              <a:solidFill>
                <a:schemeClr val="dk1"/>
              </a:solidFill>
            </a:endParaRPr>
          </a:p>
          <a:p>
            <a:pPr indent="-330200" lvl="3" marL="18288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</a:rPr>
              <a:t>Implement LED control function</a:t>
            </a:r>
            <a:endParaRPr sz="1600">
              <a:solidFill>
                <a:schemeClr val="dk1"/>
              </a:solidFill>
            </a:endParaRPr>
          </a:p>
          <a:p>
            <a:pPr indent="-330200" lvl="3" marL="18288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</a:rPr>
              <a:t>sup</a:t>
            </a:r>
            <a:r>
              <a:rPr lang="en-US" sz="1600">
                <a:solidFill>
                  <a:schemeClr val="dk1"/>
                </a:solidFill>
              </a:rPr>
              <a:t>port ECD task and postpo</a:t>
            </a:r>
            <a:r>
              <a:rPr lang="en-US" sz="1600">
                <a:solidFill>
                  <a:schemeClr val="dk1"/>
                </a:solidFill>
              </a:rPr>
              <a:t>ne this task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/>
              <a:t>UP Board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6"/>
          <p:cNvSpPr txBox="1"/>
          <p:nvPr/>
        </p:nvSpPr>
        <p:spPr>
          <a:xfrm>
            <a:off x="5364162" y="6453187"/>
            <a:ext cx="33114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</a:pPr>
            <a:r>
              <a:rPr b="1" i="1" lang="en-US" sz="1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Focus • Agility • Competitiveness</a:t>
            </a:r>
            <a:endParaRPr/>
          </a:p>
        </p:txBody>
      </p:sp>
      <p:sp>
        <p:nvSpPr>
          <p:cNvPr id="122" name="Google Shape;122;p16"/>
          <p:cNvSpPr txBox="1"/>
          <p:nvPr/>
        </p:nvSpPr>
        <p:spPr>
          <a:xfrm>
            <a:off x="8675687" y="6453187"/>
            <a:ext cx="433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fld id="{00000000-1234-1234-1234-123412341234}" type="slidenum">
              <a:rPr b="1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23" name="Google Shape;123;p16"/>
          <p:cNvSpPr txBox="1"/>
          <p:nvPr/>
        </p:nvSpPr>
        <p:spPr>
          <a:xfrm>
            <a:off x="283525" y="1091775"/>
            <a:ext cx="8594700" cy="48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en-US" sz="2400">
                <a:solidFill>
                  <a:schemeClr val="dk1"/>
                </a:solidFill>
              </a:rPr>
              <a:t>Done</a:t>
            </a:r>
            <a:endParaRPr b="1" sz="1500">
              <a:solidFill>
                <a:srgbClr val="252423"/>
              </a:solidFill>
            </a:endParaRPr>
          </a:p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52423"/>
              </a:solidFill>
            </a:endParaRPr>
          </a:p>
          <a:p>
            <a:pPr indent="-4064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en-US" sz="2400">
                <a:solidFill>
                  <a:schemeClr val="dk1"/>
                </a:solidFill>
              </a:rPr>
              <a:t>On-going</a:t>
            </a:r>
            <a:endParaRPr sz="1500">
              <a:solidFill>
                <a:schemeClr val="dk1"/>
              </a:solidFill>
            </a:endParaRPr>
          </a:p>
          <a:p>
            <a:pPr indent="-3492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-US" sz="1500">
                <a:solidFill>
                  <a:schemeClr val="dk1"/>
                </a:solidFill>
              </a:rPr>
              <a:t>[UP Xtreme][Yocto 2.7] build image and test on warrior-dev (2 days, due date: 07/31)</a:t>
            </a:r>
            <a:endParaRPr sz="1500">
              <a:solidFill>
                <a:schemeClr val="dk1"/>
              </a:solidFill>
            </a:endParaRPr>
          </a:p>
          <a:p>
            <a:pPr indent="-3492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-US" sz="1500">
                <a:solidFill>
                  <a:schemeClr val="dk1"/>
                </a:solidFill>
              </a:rPr>
              <a:t>[UP Core Plus] test low latency kernel v5.0 on Ubuntu OS </a:t>
            </a:r>
            <a:r>
              <a:rPr lang="en-US" sz="1500">
                <a:solidFill>
                  <a:schemeClr val="dk1"/>
                </a:solidFill>
              </a:rPr>
              <a:t>(5 days, due date: 07/31)</a:t>
            </a:r>
            <a:endParaRPr sz="1500">
              <a:solidFill>
                <a:schemeClr val="dk1"/>
              </a:solidFill>
            </a:endParaRPr>
          </a:p>
          <a:p>
            <a:pPr indent="-3492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-US" sz="1500">
                <a:solidFill>
                  <a:schemeClr val="dk1"/>
                </a:solidFill>
              </a:rPr>
              <a:t>[UP Squared] Implement WCCT (5 days, due date: 8/14)</a:t>
            </a:r>
            <a:endParaRPr sz="1500">
              <a:solidFill>
                <a:schemeClr val="dk1"/>
              </a:solidFill>
            </a:endParaRPr>
          </a:p>
          <a:p>
            <a:pPr indent="-3492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-US" sz="1500">
                <a:solidFill>
                  <a:schemeClr val="dk1"/>
                </a:solidFill>
              </a:rPr>
              <a:t>[UP Squared] Implement Boulder Springs (5 days,due date: 8/21)</a:t>
            </a:r>
            <a:endParaRPr sz="1500">
              <a:solidFill>
                <a:schemeClr val="dk1"/>
              </a:solidFill>
            </a:endParaRPr>
          </a:p>
          <a:p>
            <a:pPr indent="-349250" lvl="1" marL="9144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-US" sz="1500">
                <a:solidFill>
                  <a:srgbClr val="252423"/>
                </a:solidFill>
              </a:rPr>
              <a:t>[UP-EHL01]  Build Yocto alpha 8 release Image and validation of I/O</a:t>
            </a:r>
            <a:r>
              <a:rPr lang="en-US" sz="1500">
                <a:solidFill>
                  <a:schemeClr val="dk1"/>
                </a:solidFill>
              </a:rPr>
              <a:t>(5 days, due date: 8/21)</a:t>
            </a:r>
            <a:endParaRPr sz="1500">
              <a:solidFill>
                <a:schemeClr val="dk1"/>
              </a:solidFill>
            </a:endParaRPr>
          </a:p>
          <a:p>
            <a:pPr indent="-349250" lvl="1" marL="9144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-US" sz="1500">
                <a:solidFill>
                  <a:srgbClr val="252423"/>
                </a:solidFill>
              </a:rPr>
              <a:t>[UP-Xtreme] upload libmraa to launchpad (5 days, due date: 8/14)</a:t>
            </a:r>
            <a:endParaRPr sz="1500">
              <a:solidFill>
                <a:srgbClr val="252423"/>
              </a:solidFill>
            </a:endParaRPr>
          </a:p>
          <a:p>
            <a:pPr indent="-323850" lvl="2" marL="13716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252423"/>
              </a:buClr>
              <a:buSzPts val="1500"/>
              <a:buChar char="■"/>
            </a:pPr>
            <a:r>
              <a:rPr lang="en-US" sz="1500">
                <a:solidFill>
                  <a:srgbClr val="252423"/>
                </a:solidFill>
              </a:rPr>
              <a:t>LaunchPad can not build node-mraa &amp; python-mraa-doc on bionic &amp; focal.</a:t>
            </a:r>
            <a:endParaRPr sz="1500">
              <a:solidFill>
                <a:srgbClr val="252423"/>
              </a:solidFill>
            </a:endParaRPr>
          </a:p>
          <a:p>
            <a:pPr indent="-349250" lvl="1" marL="9144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252423"/>
              </a:buClr>
              <a:buSzPts val="1500"/>
              <a:buChar char="○"/>
            </a:pPr>
            <a:r>
              <a:rPr lang="en-US" sz="1500">
                <a:solidFill>
                  <a:srgbClr val="252423"/>
                </a:solidFill>
              </a:rPr>
              <a:t>[UP Board][Bug] pin 26 stuck with CS function (TBD)</a:t>
            </a:r>
            <a:endParaRPr sz="1500">
              <a:solidFill>
                <a:srgbClr val="252423"/>
              </a:solidFill>
            </a:endParaRPr>
          </a:p>
          <a:p>
            <a:pPr indent="-349250" lvl="1" marL="9144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252423"/>
              </a:buClr>
              <a:buSzPts val="1500"/>
              <a:buChar char="○"/>
            </a:pPr>
            <a:r>
              <a:rPr lang="en-US" sz="1500">
                <a:solidFill>
                  <a:srgbClr val="252423"/>
                </a:solidFill>
              </a:rPr>
              <a:t>[UP Xtreme][Issue] UP Xtreme SPI data checksum error above 3Mbps  (TBD)</a:t>
            </a:r>
            <a:endParaRPr sz="1500">
              <a:solidFill>
                <a:srgbClr val="252423"/>
              </a:solidFill>
            </a:endParaRPr>
          </a:p>
          <a:p>
            <a:pPr indent="-349250" lvl="1" marL="9144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252423"/>
              </a:buClr>
              <a:buSzPts val="1500"/>
              <a:buChar char="○"/>
            </a:pPr>
            <a:r>
              <a:rPr lang="en-US" sz="1500">
                <a:solidFill>
                  <a:srgbClr val="252423"/>
                </a:solidFill>
              </a:rPr>
              <a:t>[UPN-APL] hardware validation (5 days, due date: 8/21)</a:t>
            </a:r>
            <a:endParaRPr sz="1500">
              <a:solidFill>
                <a:srgbClr val="252423"/>
              </a:solidFill>
            </a:endParaRPr>
          </a:p>
          <a:p>
            <a:pPr indent="0" lvl="0" marL="9144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/>
              <a:t>VIV-APL4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7"/>
          <p:cNvSpPr txBox="1"/>
          <p:nvPr/>
        </p:nvSpPr>
        <p:spPr>
          <a:xfrm>
            <a:off x="5364162" y="6453187"/>
            <a:ext cx="33114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</a:pPr>
            <a:r>
              <a:rPr b="1" i="1" lang="en-US" sz="1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Focus • Agility • Competitiveness</a:t>
            </a:r>
            <a:endParaRPr/>
          </a:p>
        </p:txBody>
      </p:sp>
      <p:sp>
        <p:nvSpPr>
          <p:cNvPr id="130" name="Google Shape;130;p17"/>
          <p:cNvSpPr txBox="1"/>
          <p:nvPr/>
        </p:nvSpPr>
        <p:spPr>
          <a:xfrm>
            <a:off x="8675687" y="6453187"/>
            <a:ext cx="433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fld id="{00000000-1234-1234-1234-123412341234}" type="slidenum">
              <a:rPr b="1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31" name="Google Shape;131;p17"/>
          <p:cNvSpPr txBox="1"/>
          <p:nvPr/>
        </p:nvSpPr>
        <p:spPr>
          <a:xfrm>
            <a:off x="283525" y="1091775"/>
            <a:ext cx="8594700" cy="57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en-US" sz="2400">
                <a:solidFill>
                  <a:schemeClr val="dk1"/>
                </a:solidFill>
              </a:rPr>
              <a:t>On-going</a:t>
            </a:r>
            <a:endParaRPr sz="1500">
              <a:solidFill>
                <a:schemeClr val="dk1"/>
              </a:solidFill>
            </a:endParaRPr>
          </a:p>
          <a:p>
            <a:pPr indent="-3492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-US" sz="1500">
                <a:solidFill>
                  <a:schemeClr val="dk1"/>
                </a:solidFill>
              </a:rPr>
              <a:t>[IPC][MVP] VIV-APL4 SDK: Implement Power cycle port API</a:t>
            </a:r>
            <a:r>
              <a:rPr lang="en-US" sz="1500">
                <a:solidFill>
                  <a:srgbClr val="252423"/>
                </a:solidFill>
              </a:rPr>
              <a:t>(5 days, due date: 9/11)</a:t>
            </a:r>
            <a:endParaRPr sz="1500">
              <a:solidFill>
                <a:srgbClr val="252423"/>
              </a:solidFill>
            </a:endParaRPr>
          </a:p>
          <a:p>
            <a:pPr indent="-323850" lvl="2" marL="13716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252423"/>
              </a:buClr>
              <a:buSzPts val="1500"/>
              <a:buChar char="■"/>
            </a:pPr>
            <a:r>
              <a:rPr lang="en-US" sz="1500">
                <a:solidFill>
                  <a:srgbClr val="252423"/>
                </a:solidFill>
              </a:rPr>
              <a:t>API function</a:t>
            </a:r>
            <a:endParaRPr sz="1500">
              <a:solidFill>
                <a:srgbClr val="252423"/>
              </a:solidFill>
            </a:endParaRPr>
          </a:p>
          <a:p>
            <a:pPr indent="-349250" lvl="1" marL="9144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-US" sz="1500">
                <a:solidFill>
                  <a:srgbClr val="252423"/>
                </a:solidFill>
              </a:rPr>
              <a:t>[IPC] VIV-APL4 SDK: Get Power consumption(5 days, due date: 9/18)</a:t>
            </a:r>
            <a:endParaRPr sz="1500">
              <a:solidFill>
                <a:srgbClr val="252423"/>
              </a:solidFill>
            </a:endParaRPr>
          </a:p>
          <a:p>
            <a:pPr indent="-323850" lvl="2" marL="13716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252423"/>
              </a:buClr>
              <a:buSzPts val="1500"/>
              <a:buChar char="■"/>
            </a:pPr>
            <a:r>
              <a:rPr lang="en-US" sz="1500">
                <a:solidFill>
                  <a:srgbClr val="252423"/>
                </a:solidFill>
              </a:rPr>
              <a:t>API function</a:t>
            </a:r>
            <a:endParaRPr sz="1500">
              <a:solidFill>
                <a:srgbClr val="252423"/>
              </a:solidFill>
            </a:endParaRPr>
          </a:p>
          <a:p>
            <a:pPr indent="-349250" lvl="1" marL="9144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252423"/>
              </a:buClr>
              <a:buSzPts val="1500"/>
              <a:buChar char="○"/>
            </a:pPr>
            <a:r>
              <a:rPr lang="en-US" sz="1500">
                <a:solidFill>
                  <a:srgbClr val="252423"/>
                </a:solidFill>
              </a:rPr>
              <a:t>[IPC] VIV-APL4 SDK: </a:t>
            </a:r>
            <a:r>
              <a:rPr lang="en-US" sz="1500">
                <a:solidFill>
                  <a:schemeClr val="dk1"/>
                </a:solidFill>
              </a:rPr>
              <a:t>Front Panel Status LED indicator GPIO control</a:t>
            </a:r>
            <a:r>
              <a:rPr lang="en-US" sz="1500">
                <a:solidFill>
                  <a:srgbClr val="252423"/>
                </a:solidFill>
              </a:rPr>
              <a:t>(5 days, due date: 9/18)</a:t>
            </a:r>
            <a:endParaRPr sz="1500">
              <a:solidFill>
                <a:srgbClr val="252423"/>
              </a:solidFill>
            </a:endParaRPr>
          </a:p>
          <a:p>
            <a:pPr indent="-3492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-US" sz="1500">
                <a:solidFill>
                  <a:schemeClr val="dk1"/>
                </a:solidFill>
              </a:rPr>
              <a:t>[IPC] VIV-APL4 SDK: LAN Switch IC(88E6390) first function Ready:Implement Get MAC API (Risk Item)</a:t>
            </a:r>
            <a:r>
              <a:rPr lang="en-US" sz="1500">
                <a:solidFill>
                  <a:srgbClr val="252423"/>
                </a:solidFill>
              </a:rPr>
              <a:t> (5 days, due date: 10/16)</a:t>
            </a:r>
            <a:endParaRPr sz="1500">
              <a:solidFill>
                <a:srgbClr val="252423"/>
              </a:solidFill>
            </a:endParaRPr>
          </a:p>
          <a:p>
            <a:pPr indent="-349250" lvl="1" marL="9144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252423"/>
              </a:buClr>
              <a:buSzPts val="1500"/>
              <a:buChar char="○"/>
            </a:pPr>
            <a:r>
              <a:rPr lang="en-US" sz="1500">
                <a:solidFill>
                  <a:schemeClr val="dk1"/>
                </a:solidFill>
              </a:rPr>
              <a:t>[IPC] VIV-APL4 SDK: LAN Switch IC(88E6390) Related function Ready  (Risk Item)</a:t>
            </a:r>
            <a:r>
              <a:rPr lang="en-US" sz="1500">
                <a:solidFill>
                  <a:srgbClr val="252423"/>
                </a:solidFill>
              </a:rPr>
              <a:t>(5 days, due date: 11/20)</a:t>
            </a:r>
            <a:endParaRPr sz="1500">
              <a:solidFill>
                <a:schemeClr val="dk1"/>
              </a:solidFill>
            </a:endParaRPr>
          </a:p>
          <a:p>
            <a:pPr indent="-349250" lvl="1" marL="9144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-US" sz="1500">
                <a:solidFill>
                  <a:schemeClr val="dk1"/>
                </a:solidFill>
              </a:rPr>
              <a:t>[IPC] VIV-APL4 SDK: Model A SDK Release</a:t>
            </a:r>
            <a:r>
              <a:rPr lang="en-US" sz="1500">
                <a:solidFill>
                  <a:srgbClr val="252423"/>
                </a:solidFill>
              </a:rPr>
              <a:t>(5 days, due date: 11/27)</a:t>
            </a:r>
            <a:endParaRPr sz="1500">
              <a:solidFill>
                <a:srgbClr val="252423"/>
              </a:solidFill>
            </a:endParaRPr>
          </a:p>
          <a:p>
            <a:pPr indent="-349250" lvl="1" marL="9144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252423"/>
              </a:buClr>
              <a:buSzPts val="1500"/>
              <a:buChar char="○"/>
            </a:pPr>
            <a:r>
              <a:rPr lang="en-US" sz="1500">
                <a:solidFill>
                  <a:schemeClr val="dk1"/>
                </a:solidFill>
              </a:rPr>
              <a:t>[IPC] VIV-APL4 SDK:Tuning Release for Model B</a:t>
            </a:r>
            <a:r>
              <a:rPr lang="en-US" sz="1500">
                <a:solidFill>
                  <a:srgbClr val="252423"/>
                </a:solidFill>
              </a:rPr>
              <a:t>(5 days, due date: 12/3)</a:t>
            </a:r>
            <a:endParaRPr sz="1500">
              <a:solidFill>
                <a:srgbClr val="252423"/>
              </a:solidFill>
            </a:endParaRPr>
          </a:p>
          <a:p>
            <a:pPr indent="-349250" lvl="1" marL="9144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252423"/>
              </a:buClr>
              <a:buSzPts val="1500"/>
              <a:buChar char="○"/>
            </a:pPr>
            <a:r>
              <a:rPr lang="en-US" sz="1500">
                <a:solidFill>
                  <a:schemeClr val="dk1"/>
                </a:solidFill>
              </a:rPr>
              <a:t>[IPC] VIV-APL4 SDK:Tuning Release for Model C</a:t>
            </a:r>
            <a:r>
              <a:rPr lang="en-US" sz="1500">
                <a:solidFill>
                  <a:srgbClr val="252423"/>
                </a:solidFill>
              </a:rPr>
              <a:t>(5 days, due date: 01/13)</a:t>
            </a:r>
            <a:endParaRPr sz="1500">
              <a:solidFill>
                <a:srgbClr val="252423"/>
              </a:solidFill>
            </a:endParaRPr>
          </a:p>
          <a:p>
            <a:pPr indent="0" lvl="0" marL="9144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/>
              <a:t>VIV-APL4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8"/>
          <p:cNvSpPr txBox="1"/>
          <p:nvPr/>
        </p:nvSpPr>
        <p:spPr>
          <a:xfrm>
            <a:off x="5364162" y="6453187"/>
            <a:ext cx="33114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</a:pPr>
            <a:r>
              <a:rPr b="1" i="1" lang="en-US" sz="1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Focus • Agility • Competitiveness</a:t>
            </a:r>
            <a:endParaRPr/>
          </a:p>
        </p:txBody>
      </p:sp>
      <p:sp>
        <p:nvSpPr>
          <p:cNvPr id="138" name="Google Shape;138;p18"/>
          <p:cNvSpPr txBox="1"/>
          <p:nvPr/>
        </p:nvSpPr>
        <p:spPr>
          <a:xfrm>
            <a:off x="8675687" y="6453187"/>
            <a:ext cx="433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fld id="{00000000-1234-1234-1234-123412341234}" type="slidenum">
              <a:rPr b="1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39" name="Google Shape;139;p18"/>
          <p:cNvSpPr txBox="1"/>
          <p:nvPr/>
        </p:nvSpPr>
        <p:spPr>
          <a:xfrm>
            <a:off x="283525" y="1091775"/>
            <a:ext cx="8391900" cy="57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t/>
            </a:r>
            <a:endParaRPr sz="1500">
              <a:solidFill>
                <a:srgbClr val="252423"/>
              </a:solidFill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40" name="Google Shape;14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875" y="1956075"/>
            <a:ext cx="8858250" cy="271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9"/>
          <p:cNvSpPr txBox="1"/>
          <p:nvPr>
            <p:ph type="title"/>
          </p:nvPr>
        </p:nvSpPr>
        <p:spPr>
          <a:xfrm>
            <a:off x="457200" y="274637"/>
            <a:ext cx="8229600" cy="114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/>
              <a:t>BOXER-81x0 AI</a:t>
            </a:r>
            <a:endParaRPr/>
          </a:p>
        </p:txBody>
      </p:sp>
      <p:sp>
        <p:nvSpPr>
          <p:cNvPr id="147" name="Google Shape;147;p19"/>
          <p:cNvSpPr txBox="1"/>
          <p:nvPr>
            <p:ph idx="12" type="sldNum"/>
          </p:nvPr>
        </p:nvSpPr>
        <p:spPr>
          <a:xfrm>
            <a:off x="8675687" y="6453187"/>
            <a:ext cx="433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8" name="Google Shape;148;p19"/>
          <p:cNvSpPr txBox="1"/>
          <p:nvPr/>
        </p:nvSpPr>
        <p:spPr>
          <a:xfrm>
            <a:off x="513400" y="1316475"/>
            <a:ext cx="7945500" cy="49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1" lang="en-US" sz="2400">
                <a:solidFill>
                  <a:schemeClr val="dk1"/>
                </a:solidFill>
              </a:rPr>
              <a:t>Done</a:t>
            </a:r>
            <a:endParaRPr b="1" sz="2400">
              <a:solidFill>
                <a:schemeClr val="dk1"/>
              </a:solidFill>
            </a:endParaRPr>
          </a:p>
          <a:p>
            <a:pPr indent="-3683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</a:pPr>
            <a:r>
              <a:rPr lang="en-US" sz="1800">
                <a:solidFill>
                  <a:schemeClr val="dk1"/>
                </a:solidFill>
              </a:rPr>
              <a:t>[Boxer8170]</a:t>
            </a:r>
            <a:r>
              <a:rPr lang="en-US" sz="1800">
                <a:solidFill>
                  <a:schemeClr val="dk1"/>
                </a:solidFill>
              </a:rPr>
              <a:t> Finish test items on</a:t>
            </a:r>
            <a:r>
              <a:rPr lang="en-US" sz="1800">
                <a:solidFill>
                  <a:schemeClr val="dk1"/>
                </a:solidFill>
              </a:rPr>
              <a:t> JetPack 4.4 ubuntu image(2 days,dute date:8/7)</a:t>
            </a:r>
            <a:endParaRPr b="1" sz="2400">
              <a:solidFill>
                <a:schemeClr val="dk1"/>
              </a:solidFill>
            </a:endParaRPr>
          </a:p>
          <a:p>
            <a:pPr indent="-342900" lvl="2" marL="1371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en-US" sz="1800">
                <a:solidFill>
                  <a:schemeClr val="dk1"/>
                </a:solidFill>
              </a:rPr>
              <a:t>USB read/write speed too low </a:t>
            </a:r>
            <a:endParaRPr sz="1800">
              <a:solidFill>
                <a:schemeClr val="dk1"/>
              </a:solidFill>
            </a:endParaRPr>
          </a:p>
          <a:p>
            <a:pPr indent="-342900" lvl="3" marL="18288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USB3.0 (A device: 20~40 MB/s , B device: 40~60MB/s)</a:t>
            </a:r>
            <a:endParaRPr sz="1800">
              <a:solidFill>
                <a:schemeClr val="dk1"/>
              </a:solidFill>
            </a:endParaRPr>
          </a:p>
          <a:p>
            <a:pPr indent="-342900" lvl="3" marL="18288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Use JetPack 4.2 and JetPack4.4 to test speed</a:t>
            </a:r>
            <a:endParaRPr sz="1800">
              <a:solidFill>
                <a:schemeClr val="dk1"/>
              </a:solidFill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1" lang="en-US" sz="2400">
                <a:solidFill>
                  <a:schemeClr val="dk1"/>
                </a:solidFill>
              </a:rPr>
              <a:t>On-Going</a:t>
            </a:r>
            <a:endParaRPr sz="1800">
              <a:solidFill>
                <a:schemeClr val="dk1"/>
              </a:solidFill>
            </a:endParaRPr>
          </a:p>
          <a:p>
            <a:pPr indent="-3683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</a:pPr>
            <a:r>
              <a:rPr lang="en-US" sz="1800">
                <a:solidFill>
                  <a:schemeClr val="dk1"/>
                </a:solidFill>
              </a:rPr>
              <a:t>[Boxer8170] Package ACLinux (5 days,dute date:8/21)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 txBox="1"/>
          <p:nvPr>
            <p:ph type="title"/>
          </p:nvPr>
        </p:nvSpPr>
        <p:spPr>
          <a:xfrm>
            <a:off x="457200" y="274637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/>
              <a:t>BOXER-822x AI</a:t>
            </a:r>
            <a:endParaRPr/>
          </a:p>
        </p:txBody>
      </p:sp>
      <p:sp>
        <p:nvSpPr>
          <p:cNvPr id="154" name="Google Shape;154;p20"/>
          <p:cNvSpPr txBox="1"/>
          <p:nvPr/>
        </p:nvSpPr>
        <p:spPr>
          <a:xfrm>
            <a:off x="5364162" y="6453187"/>
            <a:ext cx="3311400" cy="33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</a:pPr>
            <a:r>
              <a:rPr b="1" i="1" lang="en-US" sz="1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Focus • Agility • Competitiveness</a:t>
            </a:r>
            <a:endParaRPr/>
          </a:p>
        </p:txBody>
      </p:sp>
      <p:sp>
        <p:nvSpPr>
          <p:cNvPr id="155" name="Google Shape;155;p20"/>
          <p:cNvSpPr txBox="1"/>
          <p:nvPr/>
        </p:nvSpPr>
        <p:spPr>
          <a:xfrm>
            <a:off x="8675687" y="6453187"/>
            <a:ext cx="433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fld id="{00000000-1234-1234-1234-123412341234}" type="slidenum">
              <a:rPr b="1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56" name="Google Shape;156;p20"/>
          <p:cNvSpPr txBox="1"/>
          <p:nvPr/>
        </p:nvSpPr>
        <p:spPr>
          <a:xfrm>
            <a:off x="457200" y="1529900"/>
            <a:ext cx="7945500" cy="48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1" lang="en-US" sz="2400">
                <a:solidFill>
                  <a:schemeClr val="dk1"/>
                </a:solidFill>
              </a:rPr>
              <a:t>Done</a:t>
            </a:r>
            <a:endParaRPr b="1" sz="2400">
              <a:solidFill>
                <a:schemeClr val="dk1"/>
              </a:solidFill>
            </a:endParaRPr>
          </a:p>
          <a:p>
            <a:pPr indent="-355600" lvl="1" marL="9144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</a:pPr>
            <a:r>
              <a:rPr lang="en-US" sz="1700">
                <a:solidFill>
                  <a:schemeClr val="dk1"/>
                </a:solidFill>
              </a:rPr>
              <a:t>[Boxer8221] Debug uboot changed issue (3 days, due date: 8/13)</a:t>
            </a:r>
            <a:endParaRPr sz="1700">
              <a:solidFill>
                <a:schemeClr val="dk1"/>
              </a:solidFill>
            </a:endParaRPr>
          </a:p>
          <a:p>
            <a:pPr indent="-336550" lvl="2" marL="13716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■"/>
            </a:pPr>
            <a:r>
              <a:rPr lang="en-US" sz="1700">
                <a:solidFill>
                  <a:schemeClr val="dk1"/>
                </a:solidFill>
              </a:rPr>
              <a:t>工廠端回報的問題</a:t>
            </a:r>
            <a:endParaRPr sz="1700">
              <a:solidFill>
                <a:schemeClr val="dk1"/>
              </a:solidFill>
            </a:endParaRPr>
          </a:p>
          <a:p>
            <a:pPr indent="-336550" lvl="2" marL="13716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■"/>
            </a:pPr>
            <a:r>
              <a:rPr lang="en-US" sz="1700">
                <a:solidFill>
                  <a:schemeClr val="dk1"/>
                </a:solidFill>
              </a:rPr>
              <a:t>Release image: ACLinux_4.9_ACLNX49D.NV03.BOXER-8221AI.7</a:t>
            </a:r>
            <a:endParaRPr b="1" sz="2400">
              <a:solidFill>
                <a:schemeClr val="dk1"/>
              </a:solidFill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1" lang="en-US" sz="2400">
                <a:solidFill>
                  <a:schemeClr val="dk1"/>
                </a:solidFill>
              </a:rPr>
              <a:t>On-going</a:t>
            </a:r>
            <a:endParaRPr sz="1700">
              <a:solidFill>
                <a:schemeClr val="dk1"/>
              </a:solidFill>
            </a:endParaRPr>
          </a:p>
          <a:p>
            <a:pPr indent="-355600" lvl="1" marL="914400" marR="10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</a:pPr>
            <a:r>
              <a:rPr lang="en-US" sz="1700">
                <a:solidFill>
                  <a:schemeClr val="dk1"/>
                </a:solidFill>
              </a:rPr>
              <a:t>[Boxer-8221AI] Try fuse and secureboot - part2 (2 days, due date: 7/29)</a:t>
            </a:r>
            <a:endParaRPr sz="1700">
              <a:solidFill>
                <a:schemeClr val="dk1"/>
              </a:solidFill>
            </a:endParaRPr>
          </a:p>
          <a:p>
            <a:pPr indent="-336550" lvl="2" marL="1371600" marR="10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■"/>
            </a:pPr>
            <a:r>
              <a:rPr lang="en-US" sz="1700">
                <a:solidFill>
                  <a:schemeClr val="dk1"/>
                </a:solidFill>
              </a:rPr>
              <a:t>nv forum issue: </a:t>
            </a:r>
            <a:r>
              <a:rPr lang="en-US" sz="1100" u="sng">
                <a:solidFill>
                  <a:schemeClr val="hlink"/>
                </a:solidFill>
                <a:hlinkClick r:id="rId3"/>
              </a:rPr>
              <a:t>https://forums.developer.nvidia.com/t/still-fail-to-enable-secureboot/144888</a:t>
            </a:r>
            <a:endParaRPr sz="1700">
              <a:solidFill>
                <a:schemeClr val="dk1"/>
              </a:solidFill>
            </a:endParaRPr>
          </a:p>
          <a:p>
            <a:pPr indent="-355600" lvl="1" marL="914400" marR="10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</a:pPr>
            <a:r>
              <a:rPr lang="en-US" sz="1700">
                <a:solidFill>
                  <a:schemeClr val="dk1"/>
                </a:solidFill>
              </a:rPr>
              <a:t>[Boxer-822</a:t>
            </a:r>
            <a:r>
              <a:rPr lang="en-US" sz="1700">
                <a:solidFill>
                  <a:schemeClr val="dk1"/>
                </a:solidFill>
              </a:rPr>
              <a:t>0</a:t>
            </a:r>
            <a:r>
              <a:rPr lang="en-US" sz="1700">
                <a:solidFill>
                  <a:schemeClr val="dk1"/>
                </a:solidFill>
              </a:rPr>
              <a:t>AI] ACLinux with Jetpack 4.4 (TBD)</a:t>
            </a:r>
            <a:endParaRPr sz="1700">
              <a:solidFill>
                <a:schemeClr val="dk1"/>
              </a:solidFill>
            </a:endParaRPr>
          </a:p>
          <a:p>
            <a:pPr indent="-361950" lvl="1" marL="914400" marR="10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○"/>
            </a:pPr>
            <a:r>
              <a:rPr lang="en-US" sz="1700">
                <a:solidFill>
                  <a:schemeClr val="dk1"/>
                </a:solidFill>
              </a:rPr>
              <a:t>[Boxer-8222AI] Verify ODM carrier board for Senstar (5 days, due date: 8/14) </a:t>
            </a:r>
            <a:endParaRPr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 txBox="1"/>
          <p:nvPr>
            <p:ph type="title"/>
          </p:nvPr>
        </p:nvSpPr>
        <p:spPr>
          <a:xfrm>
            <a:off x="457200" y="274637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/>
              <a:t>BOXER-824x AI</a:t>
            </a:r>
            <a:endParaRPr/>
          </a:p>
        </p:txBody>
      </p:sp>
      <p:sp>
        <p:nvSpPr>
          <p:cNvPr id="162" name="Google Shape;162;p21"/>
          <p:cNvSpPr txBox="1"/>
          <p:nvPr/>
        </p:nvSpPr>
        <p:spPr>
          <a:xfrm>
            <a:off x="5364162" y="6453187"/>
            <a:ext cx="3311400" cy="33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</a:pPr>
            <a:r>
              <a:rPr b="1" i="1" lang="en-US" sz="1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Focus • Agility • Competitiveness</a:t>
            </a:r>
            <a:endParaRPr/>
          </a:p>
        </p:txBody>
      </p:sp>
      <p:sp>
        <p:nvSpPr>
          <p:cNvPr id="163" name="Google Shape;163;p21"/>
          <p:cNvSpPr txBox="1"/>
          <p:nvPr/>
        </p:nvSpPr>
        <p:spPr>
          <a:xfrm>
            <a:off x="8675687" y="6453187"/>
            <a:ext cx="433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fld id="{00000000-1234-1234-1234-123412341234}" type="slidenum">
              <a:rPr b="1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64" name="Google Shape;164;p21"/>
          <p:cNvSpPr txBox="1"/>
          <p:nvPr/>
        </p:nvSpPr>
        <p:spPr>
          <a:xfrm>
            <a:off x="457200" y="1529900"/>
            <a:ext cx="8686800" cy="44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1" lang="en-US" sz="2400">
                <a:solidFill>
                  <a:schemeClr val="dk1"/>
                </a:solidFill>
              </a:rPr>
              <a:t>On-going</a:t>
            </a:r>
            <a:endParaRPr sz="1800">
              <a:solidFill>
                <a:schemeClr val="dk1"/>
              </a:solidFill>
            </a:endParaRPr>
          </a:p>
          <a:p>
            <a:pPr indent="-368300" lvl="1" marL="914400" marR="101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</a:pPr>
            <a:r>
              <a:rPr lang="en-US" sz="1800">
                <a:solidFill>
                  <a:schemeClr val="dk1"/>
                </a:solidFill>
              </a:rPr>
              <a:t>[Boxer8240] Release ACLinux image with Jetpack 4.4 (5 days, due date: 8/20)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 txBox="1"/>
          <p:nvPr>
            <p:ph type="title"/>
          </p:nvPr>
        </p:nvSpPr>
        <p:spPr>
          <a:xfrm>
            <a:off x="457200" y="274637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/>
              <a:t>BOXER-825x AI</a:t>
            </a:r>
            <a:endParaRPr/>
          </a:p>
        </p:txBody>
      </p:sp>
      <p:sp>
        <p:nvSpPr>
          <p:cNvPr id="170" name="Google Shape;170;p22"/>
          <p:cNvSpPr txBox="1"/>
          <p:nvPr/>
        </p:nvSpPr>
        <p:spPr>
          <a:xfrm>
            <a:off x="5364162" y="6453187"/>
            <a:ext cx="3311400" cy="33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</a:pPr>
            <a:r>
              <a:rPr b="1" i="1" lang="en-US" sz="1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Focus • Agility • Competitiveness</a:t>
            </a:r>
            <a:endParaRPr/>
          </a:p>
        </p:txBody>
      </p:sp>
      <p:sp>
        <p:nvSpPr>
          <p:cNvPr id="171" name="Google Shape;171;p22"/>
          <p:cNvSpPr txBox="1"/>
          <p:nvPr/>
        </p:nvSpPr>
        <p:spPr>
          <a:xfrm>
            <a:off x="8675687" y="6453187"/>
            <a:ext cx="433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fld id="{00000000-1234-1234-1234-123412341234}" type="slidenum">
              <a:rPr b="1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72" name="Google Shape;172;p22"/>
          <p:cNvSpPr txBox="1"/>
          <p:nvPr/>
        </p:nvSpPr>
        <p:spPr>
          <a:xfrm>
            <a:off x="457200" y="1529900"/>
            <a:ext cx="7945500" cy="44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1" lang="en-US" sz="2400">
                <a:solidFill>
                  <a:schemeClr val="dk1"/>
                </a:solidFill>
              </a:rPr>
              <a:t>On-going</a:t>
            </a:r>
            <a:endParaRPr sz="1800">
              <a:solidFill>
                <a:schemeClr val="dk1"/>
              </a:solidFill>
            </a:endParaRPr>
          </a:p>
          <a:p>
            <a:pPr indent="-368300" lvl="1" marL="914400" marR="101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</a:pPr>
            <a:r>
              <a:rPr lang="en-US" sz="1800">
                <a:solidFill>
                  <a:schemeClr val="dk1"/>
                </a:solidFill>
              </a:rPr>
              <a:t>[Boxer-8250AI] Release ACLinux with Jetpack 4.4 (5 days, due date: 8/27)</a:t>
            </a:r>
            <a:endParaRPr sz="1800">
              <a:solidFill>
                <a:schemeClr val="dk1"/>
              </a:solidFill>
            </a:endParaRPr>
          </a:p>
          <a:p>
            <a:pPr indent="-368300" lvl="1" marL="9144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</a:pPr>
            <a:r>
              <a:rPr lang="en-US" sz="1800">
                <a:solidFill>
                  <a:schemeClr val="dk1"/>
                </a:solidFill>
              </a:rPr>
              <a:t>[Boxer-8253AI] Verify A0.1 PCBA (8 days, due date: 8/26)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3"/>
          <p:cNvSpPr txBox="1"/>
          <p:nvPr>
            <p:ph type="title"/>
          </p:nvPr>
        </p:nvSpPr>
        <p:spPr>
          <a:xfrm>
            <a:off x="457200" y="274637"/>
            <a:ext cx="8229600" cy="114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/>
              <a:t>BOXER-8521AI</a:t>
            </a:r>
            <a:endParaRPr/>
          </a:p>
        </p:txBody>
      </p:sp>
      <p:sp>
        <p:nvSpPr>
          <p:cNvPr id="179" name="Google Shape;179;p23"/>
          <p:cNvSpPr txBox="1"/>
          <p:nvPr>
            <p:ph idx="12" type="sldNum"/>
          </p:nvPr>
        </p:nvSpPr>
        <p:spPr>
          <a:xfrm>
            <a:off x="8675687" y="6453187"/>
            <a:ext cx="433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0" name="Google Shape;180;p23"/>
          <p:cNvSpPr txBox="1"/>
          <p:nvPr/>
        </p:nvSpPr>
        <p:spPr>
          <a:xfrm>
            <a:off x="599250" y="1305525"/>
            <a:ext cx="8087700" cy="48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1" lang="en-US" sz="2400">
                <a:solidFill>
                  <a:schemeClr val="dk1"/>
                </a:solidFill>
              </a:rPr>
              <a:t>Done</a:t>
            </a:r>
            <a:endParaRPr b="1" sz="2400">
              <a:solidFill>
                <a:schemeClr val="dk1"/>
              </a:solidFill>
            </a:endParaRPr>
          </a:p>
          <a:p>
            <a:pPr indent="-3683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 sz="1800">
                <a:solidFill>
                  <a:schemeClr val="dk1"/>
                </a:solidFill>
              </a:rPr>
              <a:t>Release first image for A0.2 PCBA (5 days, due date: 7/30, </a:t>
            </a:r>
            <a:r>
              <a:rPr lang="en-US" sz="1800">
                <a:solidFill>
                  <a:srgbClr val="FF0000"/>
                </a:solidFill>
              </a:rPr>
              <a:t>+12</a:t>
            </a:r>
            <a:r>
              <a:rPr lang="en-US" sz="1800">
                <a:solidFill>
                  <a:schemeClr val="dk1"/>
                </a:solidFill>
              </a:rPr>
              <a:t>)</a:t>
            </a:r>
            <a:endParaRPr b="1" sz="2400">
              <a:solidFill>
                <a:schemeClr val="dk1"/>
              </a:solidFill>
            </a:endParaRPr>
          </a:p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1" lang="en-US" sz="2400">
                <a:solidFill>
                  <a:schemeClr val="dk1"/>
                </a:solidFill>
              </a:rPr>
              <a:t>On-going</a:t>
            </a:r>
            <a:endParaRPr sz="1600">
              <a:solidFill>
                <a:schemeClr val="dk1"/>
              </a:solidFill>
            </a:endParaRPr>
          </a:p>
          <a:p>
            <a:pPr indent="-3683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 sz="1800">
                <a:solidFill>
                  <a:schemeClr val="dk1"/>
                </a:solidFill>
              </a:rPr>
              <a:t>Bring up audio codec (5 days, due date: TBD)</a:t>
            </a:r>
            <a:endParaRPr sz="1800">
              <a:solidFill>
                <a:schemeClr val="dk1"/>
              </a:solidFill>
            </a:endParaRPr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 sz="1600">
                <a:solidFill>
                  <a:schemeClr val="dk1"/>
                </a:solidFill>
              </a:rPr>
              <a:t>SoC cannot recognize audio codec via I2C3 at boot time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>
            <a:off x="444500" y="165100"/>
            <a:ext cx="8229600" cy="7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/>
              <a:t>Project Table - 2020/8</a:t>
            </a:r>
            <a:endParaRPr/>
          </a:p>
        </p:txBody>
      </p:sp>
      <p:sp>
        <p:nvSpPr>
          <p:cNvPr id="41" name="Google Shape;41;p6"/>
          <p:cNvSpPr txBox="1"/>
          <p:nvPr/>
        </p:nvSpPr>
        <p:spPr>
          <a:xfrm>
            <a:off x="5364162" y="6453187"/>
            <a:ext cx="33114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</a:pPr>
            <a:r>
              <a:rPr b="1" i="1" lang="en-US" sz="1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Focus • Agility • Competitiveness</a:t>
            </a:r>
            <a:endParaRPr/>
          </a:p>
        </p:txBody>
      </p:sp>
      <p:sp>
        <p:nvSpPr>
          <p:cNvPr id="42" name="Google Shape;42;p6"/>
          <p:cNvSpPr txBox="1"/>
          <p:nvPr/>
        </p:nvSpPr>
        <p:spPr>
          <a:xfrm>
            <a:off x="8675687" y="6453187"/>
            <a:ext cx="433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fld id="{00000000-1234-1234-1234-123412341234}" type="slidenum">
              <a:rPr b="1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graphicFrame>
        <p:nvGraphicFramePr>
          <p:cNvPr id="43" name="Google Shape;43;p6"/>
          <p:cNvGraphicFramePr/>
          <p:nvPr/>
        </p:nvGraphicFramePr>
        <p:xfrm>
          <a:off x="421950" y="11915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{5669F441-876E-4025-9F9C-D1A3B4924CCB}</a:tableStyleId>
              </a:tblPr>
              <a:tblGrid>
                <a:gridCol w="911125"/>
                <a:gridCol w="1076950"/>
                <a:gridCol w="2954125"/>
                <a:gridCol w="33877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SBU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Head Count</a:t>
                      </a:r>
                      <a:endParaRPr sz="12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Project Name</a:t>
                      </a:r>
                      <a:endParaRPr sz="12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Note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IPC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Sanshin projects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NCR projects, Siemens projects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Android 8.1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SUSE Enterprise Linux and other Linux OSes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HERO SDK</a:t>
                      </a:r>
                      <a:endParaRPr sz="10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4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SPD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BOXER-81X0AI,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BOXER-82X0AI,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BOXER-84X0AI,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BOXER-8521AI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Jetson Xavier NX, Xavier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NXP i.MX8M+Google TPU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Jetson NANO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EGX-like system, Docker, K8S, DeepStream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Jetson TX2 OTA support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HERO SDK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8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UP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UP2, UP Core Plus, UP Xtreme, UP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Normal Linux Kernel 5.0 on </a:t>
                      </a: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Ubuntu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Yocto Linux 2.7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HERO SDK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ECD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</a:t>
                      </a:r>
                      <a:r>
                        <a:rPr lang="en-US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COM-SKUC6, GENE-CML5, CEXD-AEIAMZ01, AQ7-QPL, PICO-WHUC4, GENE-WHU6, COM-WHUC6</a:t>
                      </a:r>
                      <a:endParaRPr sz="10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Device Drivers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HERO SDK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SDD2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(SSC)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2.5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SSC Program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Remote Hardware Monitor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HERO DMC </a:t>
                      </a: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and HERO Agent+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/>
                        <a:t>Other key projects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/>
                        <a:t>中華資案合作案,ITRI合作案,Delta合作案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/>
                        <a:t>Onyx Android projects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/>
                        <a:t>Viewsonic VBS100</a:t>
                      </a:r>
                      <a:endParaRPr sz="10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IPC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IPC BIOS Support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VBS100</a:t>
            </a:r>
            <a:endParaRPr/>
          </a:p>
        </p:txBody>
      </p:sp>
      <p:sp>
        <p:nvSpPr>
          <p:cNvPr id="187" name="Google Shape;187;p24"/>
          <p:cNvSpPr txBox="1"/>
          <p:nvPr>
            <p:ph idx="12" type="sldNum"/>
          </p:nvPr>
        </p:nvSpPr>
        <p:spPr>
          <a:xfrm>
            <a:off x="8675687" y="6453187"/>
            <a:ext cx="433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8" name="Google Shape;188;p24"/>
          <p:cNvSpPr txBox="1"/>
          <p:nvPr/>
        </p:nvSpPr>
        <p:spPr>
          <a:xfrm>
            <a:off x="532925" y="1201725"/>
            <a:ext cx="8229600" cy="5538000"/>
          </a:xfrm>
          <a:prstGeom prst="rect">
            <a:avLst/>
          </a:prstGeom>
          <a:noFill/>
          <a:ln cap="flat" cmpd="sng" w="9525">
            <a:solidFill>
              <a:srgbClr val="FF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en-US" sz="2400">
                <a:solidFill>
                  <a:schemeClr val="dk1"/>
                </a:solidFill>
              </a:rPr>
              <a:t>On-going</a:t>
            </a:r>
            <a:endParaRPr b="1" sz="2400">
              <a:solidFill>
                <a:schemeClr val="dk1"/>
              </a:solidFill>
            </a:endParaRPr>
          </a:p>
          <a:p>
            <a:pPr indent="-3683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 sz="1800">
                <a:solidFill>
                  <a:schemeClr val="dk1"/>
                </a:solidFill>
              </a:rPr>
              <a:t>SR4 evaluation(TBD)</a:t>
            </a:r>
            <a:endParaRPr sz="1800">
              <a:solidFill>
                <a:schemeClr val="dk1"/>
              </a:solidFill>
            </a:endParaRPr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en-US" sz="1800">
                <a:solidFill>
                  <a:schemeClr val="dk1"/>
                </a:solidFill>
              </a:rPr>
              <a:t>Sent the second evaluation on 8/5 (Add vCast item)</a:t>
            </a:r>
            <a:endParaRPr sz="1800">
              <a:solidFill>
                <a:schemeClr val="dk1"/>
              </a:solidFill>
            </a:endParaRPr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en-US" sz="1800">
                <a:solidFill>
                  <a:schemeClr val="dk1"/>
                </a:solidFill>
              </a:rPr>
              <a:t>The customer is keeping update items of SR4. Need to wait for the final confirmation.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Intel SDO</a:t>
            </a:r>
            <a:endParaRPr/>
          </a:p>
        </p:txBody>
      </p:sp>
      <p:sp>
        <p:nvSpPr>
          <p:cNvPr id="195" name="Google Shape;195;p25"/>
          <p:cNvSpPr txBox="1"/>
          <p:nvPr>
            <p:ph idx="12" type="sldNum"/>
          </p:nvPr>
        </p:nvSpPr>
        <p:spPr>
          <a:xfrm>
            <a:off x="8675687" y="6453187"/>
            <a:ext cx="433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6" name="Google Shape;196;p25"/>
          <p:cNvSpPr txBox="1"/>
          <p:nvPr/>
        </p:nvSpPr>
        <p:spPr>
          <a:xfrm>
            <a:off x="532925" y="1201725"/>
            <a:ext cx="8229600" cy="5538000"/>
          </a:xfrm>
          <a:prstGeom prst="rect">
            <a:avLst/>
          </a:prstGeom>
          <a:noFill/>
          <a:ln cap="flat" cmpd="sng" w="9525">
            <a:solidFill>
              <a:srgbClr val="FF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en-US" sz="2400">
                <a:solidFill>
                  <a:schemeClr val="dk1"/>
                </a:solidFill>
              </a:rPr>
              <a:t>On-going</a:t>
            </a:r>
            <a:endParaRPr b="1" sz="2400">
              <a:solidFill>
                <a:schemeClr val="dk1"/>
              </a:solidFill>
            </a:endParaRPr>
          </a:p>
          <a:p>
            <a:pPr indent="-3683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 sz="1800">
                <a:solidFill>
                  <a:schemeClr val="dk1"/>
                </a:solidFill>
              </a:rPr>
              <a:t>Study Intel SDO 1.8 </a:t>
            </a:r>
            <a:r>
              <a:rPr lang="en-US" sz="1800">
                <a:solidFill>
                  <a:schemeClr val="dk1"/>
                </a:solidFill>
              </a:rPr>
              <a:t>(7 days, 8/14, </a:t>
            </a:r>
            <a:r>
              <a:rPr lang="en-US" sz="1800">
                <a:solidFill>
                  <a:srgbClr val="FF0000"/>
                </a:solidFill>
              </a:rPr>
              <a:t>+3</a:t>
            </a:r>
            <a:r>
              <a:rPr lang="en-US" sz="1800">
                <a:solidFill>
                  <a:schemeClr val="dk1"/>
                </a:solidFill>
              </a:rPr>
              <a:t>)</a:t>
            </a:r>
            <a:endParaRPr sz="1800">
              <a:solidFill>
                <a:schemeClr val="dk1"/>
              </a:solidFill>
            </a:endParaRPr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en-US" sz="1800">
                <a:solidFill>
                  <a:schemeClr val="dk1"/>
                </a:solidFill>
              </a:rPr>
              <a:t>Study demo all-in-one</a:t>
            </a:r>
            <a:endParaRPr sz="1800">
              <a:solidFill>
                <a:schemeClr val="dk1"/>
              </a:solidFill>
            </a:endParaRPr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en-US" sz="1800">
                <a:solidFill>
                  <a:schemeClr val="dk1"/>
                </a:solidFill>
              </a:rPr>
              <a:t>Has study DI, TO1, TO2 on device side</a:t>
            </a:r>
            <a:endParaRPr sz="1800">
              <a:solidFill>
                <a:schemeClr val="dk1"/>
              </a:solidFill>
            </a:endParaRPr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en-US" sz="1800">
                <a:solidFill>
                  <a:schemeClr val="dk1"/>
                </a:solidFill>
              </a:rPr>
              <a:t>Need more time to study interactions between manufacturer, rendezvous, and owner server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6"/>
          <p:cNvSpPr txBox="1"/>
          <p:nvPr>
            <p:ph idx="12" type="sldNum"/>
          </p:nvPr>
        </p:nvSpPr>
        <p:spPr>
          <a:xfrm>
            <a:off x="8675687" y="6453187"/>
            <a:ext cx="433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3" name="Google Shape;20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625" y="1370298"/>
            <a:ext cx="8704750" cy="478762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6"/>
          <p:cNvSpPr/>
          <p:nvPr/>
        </p:nvSpPr>
        <p:spPr>
          <a:xfrm>
            <a:off x="2471750" y="3514725"/>
            <a:ext cx="2257500" cy="7002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DI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6"/>
          <p:cNvSpPr/>
          <p:nvPr/>
        </p:nvSpPr>
        <p:spPr>
          <a:xfrm>
            <a:off x="3052775" y="2509825"/>
            <a:ext cx="2476500" cy="8049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TO1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6"/>
          <p:cNvSpPr/>
          <p:nvPr/>
        </p:nvSpPr>
        <p:spPr>
          <a:xfrm>
            <a:off x="4362425" y="4414925"/>
            <a:ext cx="3338700" cy="7002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TO2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6"/>
          <p:cNvSpPr txBox="1"/>
          <p:nvPr/>
        </p:nvSpPr>
        <p:spPr>
          <a:xfrm>
            <a:off x="4043375" y="5981575"/>
            <a:ext cx="44862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 </a:t>
            </a:r>
            <a:r>
              <a:rPr lang="en-US" sz="1800">
                <a:solidFill>
                  <a:srgbClr val="FF0000"/>
                </a:solidFill>
              </a:rPr>
              <a:t>rendezvous may be replaced when TO2</a:t>
            </a:r>
            <a:endParaRPr sz="18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Web-based Hardware Monitor</a:t>
            </a:r>
            <a:endParaRPr/>
          </a:p>
        </p:txBody>
      </p:sp>
      <p:sp>
        <p:nvSpPr>
          <p:cNvPr id="214" name="Google Shape;214;p27"/>
          <p:cNvSpPr txBox="1"/>
          <p:nvPr>
            <p:ph idx="12" type="sldNum"/>
          </p:nvPr>
        </p:nvSpPr>
        <p:spPr>
          <a:xfrm>
            <a:off x="8675687" y="6453187"/>
            <a:ext cx="433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5" name="Google Shape;215;p27"/>
          <p:cNvSpPr txBox="1"/>
          <p:nvPr/>
        </p:nvSpPr>
        <p:spPr>
          <a:xfrm>
            <a:off x="599250" y="1305525"/>
            <a:ext cx="8087700" cy="52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b="1" lang="en-US" sz="2400">
                <a:solidFill>
                  <a:schemeClr val="dk1"/>
                </a:solidFill>
              </a:rPr>
              <a:t>Done </a:t>
            </a:r>
            <a:endParaRPr sz="16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</a:pPr>
            <a:r>
              <a:rPr lang="en-US" sz="1600">
                <a:solidFill>
                  <a:schemeClr val="dk1"/>
                </a:solidFill>
              </a:rPr>
              <a:t>Build HERO DMC agent (nodejs) to binary (2 days, due date: 8/5, </a:t>
            </a:r>
            <a:r>
              <a:rPr lang="en-US" sz="1600">
                <a:solidFill>
                  <a:srgbClr val="FF0000"/>
                </a:solidFill>
              </a:rPr>
              <a:t>+7</a:t>
            </a:r>
            <a:r>
              <a:rPr lang="en-US" sz="1600">
                <a:solidFill>
                  <a:schemeClr val="dk1"/>
                </a:solidFill>
              </a:rPr>
              <a:t>)</a:t>
            </a:r>
            <a:endParaRPr sz="1600">
              <a:solidFill>
                <a:schemeClr val="dk1"/>
              </a:solidFill>
            </a:endParaRPr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-US" sz="1600">
                <a:solidFill>
                  <a:schemeClr val="dk1"/>
                </a:solidFill>
              </a:rPr>
              <a:t>Due day changed due to ECD backlight driver porting task.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b="1" lang="en-US" sz="2400">
                <a:solidFill>
                  <a:schemeClr val="dk1"/>
                </a:solidFill>
              </a:rPr>
              <a:t>On-going</a:t>
            </a:r>
            <a:endParaRPr sz="16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</a:pPr>
            <a:r>
              <a:rPr lang="en-US" sz="1600">
                <a:solidFill>
                  <a:schemeClr val="dk1"/>
                </a:solidFill>
              </a:rPr>
              <a:t>[HERODMC][WebUI] Add BIOS OTA (20 days, TBD)</a:t>
            </a:r>
            <a:endParaRPr sz="16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</a:pPr>
            <a:r>
              <a:rPr lang="en-US" sz="1600">
                <a:solidFill>
                  <a:schemeClr val="dk1"/>
                </a:solidFill>
              </a:rPr>
              <a:t>[HERODMC] Implement BIOS OTA with fwupd tools (5 days, TBD)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8"/>
          <p:cNvSpPr txBox="1"/>
          <p:nvPr>
            <p:ph type="title"/>
          </p:nvPr>
        </p:nvSpPr>
        <p:spPr>
          <a:xfrm>
            <a:off x="457200" y="274637"/>
            <a:ext cx="8229600" cy="114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Android BSP for Onyx</a:t>
            </a:r>
            <a:endParaRPr/>
          </a:p>
        </p:txBody>
      </p:sp>
      <p:sp>
        <p:nvSpPr>
          <p:cNvPr id="222" name="Google Shape;222;p28"/>
          <p:cNvSpPr txBox="1"/>
          <p:nvPr>
            <p:ph idx="12" type="sldNum"/>
          </p:nvPr>
        </p:nvSpPr>
        <p:spPr>
          <a:xfrm>
            <a:off x="8675687" y="6453187"/>
            <a:ext cx="433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3" name="Google Shape;223;p28"/>
          <p:cNvSpPr txBox="1"/>
          <p:nvPr/>
        </p:nvSpPr>
        <p:spPr>
          <a:xfrm>
            <a:off x="651200" y="1331500"/>
            <a:ext cx="8087700" cy="49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-US" sz="2400"/>
              <a:t>On-going</a:t>
            </a:r>
            <a:endParaRPr sz="2400"/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○"/>
            </a:pPr>
            <a:r>
              <a:rPr lang="en-US" sz="2000"/>
              <a:t>MPAD-800 (85 days, due date:10/24)</a:t>
            </a:r>
            <a:endParaRPr sz="2000"/>
          </a:p>
          <a:p>
            <a:pPr indent="-3556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-US" sz="2000"/>
              <a:t>Android 10 bring up</a:t>
            </a:r>
            <a:endParaRPr sz="2000"/>
          </a:p>
          <a:p>
            <a:pPr indent="-3556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Touchscreen OK</a:t>
            </a:r>
            <a:endParaRPr sz="2000"/>
          </a:p>
          <a:p>
            <a:pPr indent="-355600" lvl="4" marL="2286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IRQ storm fixed</a:t>
            </a:r>
            <a:endParaRPr sz="2000"/>
          </a:p>
          <a:p>
            <a:pPr indent="-3556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Brightness control OK</a:t>
            </a:r>
            <a:endParaRPr sz="2000"/>
          </a:p>
          <a:p>
            <a:pPr indent="-3556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Shorten MIPI commands delay to speed up resume</a:t>
            </a:r>
            <a:endParaRPr sz="2000"/>
          </a:p>
          <a:p>
            <a:pPr indent="-3556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Bluetooth OK</a:t>
            </a:r>
            <a:endParaRPr sz="2000"/>
          </a:p>
          <a:p>
            <a:pPr indent="-3556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Audio OK but noise</a:t>
            </a:r>
            <a:endParaRPr sz="2000"/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○"/>
            </a:pPr>
            <a:r>
              <a:rPr lang="en-US" sz="2000"/>
              <a:t>RTC1010AL</a:t>
            </a:r>
            <a:endParaRPr sz="2000"/>
          </a:p>
          <a:p>
            <a:pPr indent="-3556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-US" sz="2000"/>
              <a:t>Back camera of Intel CRB was fixed (BIOS)</a:t>
            </a:r>
            <a:endParaRPr sz="20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Web Study</a:t>
            </a:r>
            <a:endParaRPr/>
          </a:p>
        </p:txBody>
      </p:sp>
      <p:sp>
        <p:nvSpPr>
          <p:cNvPr id="230" name="Google Shape;230;p29"/>
          <p:cNvSpPr txBox="1"/>
          <p:nvPr>
            <p:ph idx="12" type="sldNum"/>
          </p:nvPr>
        </p:nvSpPr>
        <p:spPr>
          <a:xfrm>
            <a:off x="8675687" y="6453187"/>
            <a:ext cx="433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1" name="Google Shape;231;p29"/>
          <p:cNvSpPr txBox="1"/>
          <p:nvPr/>
        </p:nvSpPr>
        <p:spPr>
          <a:xfrm>
            <a:off x="599250" y="1305525"/>
            <a:ext cx="8087700" cy="48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1" lang="en-US" sz="2400">
                <a:solidFill>
                  <a:schemeClr val="dk1"/>
                </a:solidFill>
              </a:rPr>
              <a:t>On-going</a:t>
            </a:r>
            <a:endParaRPr b="1" sz="23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</a:pPr>
            <a:r>
              <a:rPr lang="en-US" sz="1600">
                <a:solidFill>
                  <a:schemeClr val="dk1"/>
                </a:solidFill>
              </a:rPr>
              <a:t>Study VueJS (5 days, due date: 8/07,</a:t>
            </a:r>
            <a:r>
              <a:rPr lang="en-US" sz="1600">
                <a:solidFill>
                  <a:srgbClr val="FF0000"/>
                </a:solidFill>
              </a:rPr>
              <a:t>+12</a:t>
            </a:r>
            <a:r>
              <a:rPr lang="en-US" sz="1600">
                <a:solidFill>
                  <a:schemeClr val="dk1"/>
                </a:solidFill>
              </a:rPr>
              <a:t>)</a:t>
            </a:r>
            <a:endParaRPr sz="1600">
              <a:solidFill>
                <a:schemeClr val="dk1"/>
              </a:solidFill>
            </a:endParaRPr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-US" sz="1600">
                <a:solidFill>
                  <a:schemeClr val="dk1"/>
                </a:solidFill>
              </a:rPr>
              <a:t>version: v2.x </a:t>
            </a:r>
            <a:endParaRPr sz="1600">
              <a:solidFill>
                <a:schemeClr val="dk1"/>
              </a:solidFill>
            </a:endParaRPr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-US" sz="1600">
                <a:solidFill>
                  <a:schemeClr val="dk1"/>
                </a:solidFill>
              </a:rPr>
              <a:t>練習：以現成 todo-list 範例做修改</a:t>
            </a:r>
            <a:endParaRPr sz="16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</a:pPr>
            <a:r>
              <a:rPr lang="en-US" sz="1600">
                <a:solidFill>
                  <a:schemeClr val="dk1"/>
                </a:solidFill>
              </a:rPr>
              <a:t>Study SQLite / MongoDB (5 days, due date: 8/14)</a:t>
            </a:r>
            <a:endParaRPr sz="16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</a:pPr>
            <a:r>
              <a:rPr lang="en-US" sz="1600">
                <a:solidFill>
                  <a:schemeClr val="dk1"/>
                </a:solidFill>
              </a:rPr>
              <a:t>Study VuetifyJS (5 days, due date: 8/21)</a:t>
            </a:r>
            <a:endParaRPr sz="1600">
              <a:solidFill>
                <a:schemeClr val="dk1"/>
              </a:solidFill>
            </a:endParaRPr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-US" sz="1600">
                <a:solidFill>
                  <a:schemeClr val="dk1"/>
                </a:solidFill>
              </a:rPr>
              <a:t>version: v1.5.x</a:t>
            </a:r>
            <a:endParaRPr sz="16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30"/>
          <p:cNvSpPr txBox="1"/>
          <p:nvPr>
            <p:ph idx="12" type="sldNum"/>
          </p:nvPr>
        </p:nvSpPr>
        <p:spPr>
          <a:xfrm>
            <a:off x="8675687" y="6453187"/>
            <a:ext cx="433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39" name="Google Shape;23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588" y="1063637"/>
            <a:ext cx="8278813" cy="473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1"/>
          <p:cNvSpPr txBox="1"/>
          <p:nvPr/>
        </p:nvSpPr>
        <p:spPr>
          <a:xfrm>
            <a:off x="386550" y="1417625"/>
            <a:ext cx="8370900" cy="51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1" lang="en-US" sz="2400">
                <a:solidFill>
                  <a:schemeClr val="dk1"/>
                </a:solidFill>
              </a:rPr>
              <a:t>Done</a:t>
            </a:r>
            <a:endParaRPr sz="1800">
              <a:solidFill>
                <a:schemeClr val="dk1"/>
              </a:solidFill>
            </a:endParaRPr>
          </a:p>
          <a:p>
            <a:pPr indent="-3683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</a:pPr>
            <a:r>
              <a:rPr lang="en-US" sz="1800">
                <a:solidFill>
                  <a:schemeClr val="dk1"/>
                </a:solidFill>
              </a:rPr>
              <a:t>Study QE test script(5 days, due date: 7/17)</a:t>
            </a:r>
            <a:endParaRPr sz="1800">
              <a:solidFill>
                <a:schemeClr val="dk1"/>
              </a:solidFill>
            </a:endParaRPr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en-US" sz="1800">
                <a:solidFill>
                  <a:schemeClr val="dk1"/>
                </a:solidFill>
              </a:rPr>
              <a:t>Finish all script and start to study BOXER-8110 AI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45" name="Google Shape;245;p3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/>
              <a:t>BOXER-8410AI</a:t>
            </a:r>
            <a:endParaRPr/>
          </a:p>
        </p:txBody>
      </p:sp>
      <p:sp>
        <p:nvSpPr>
          <p:cNvPr id="246" name="Google Shape;246;p31"/>
          <p:cNvSpPr txBox="1"/>
          <p:nvPr/>
        </p:nvSpPr>
        <p:spPr>
          <a:xfrm>
            <a:off x="5364162" y="6453187"/>
            <a:ext cx="33114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</a:pPr>
            <a:r>
              <a:rPr b="1" i="1" lang="en-US" sz="1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Focus • Agility • Competitiveness</a:t>
            </a:r>
            <a:endParaRPr/>
          </a:p>
        </p:txBody>
      </p:sp>
      <p:sp>
        <p:nvSpPr>
          <p:cNvPr id="247" name="Google Shape;247;p31"/>
          <p:cNvSpPr txBox="1"/>
          <p:nvPr/>
        </p:nvSpPr>
        <p:spPr>
          <a:xfrm>
            <a:off x="8675687" y="6453187"/>
            <a:ext cx="433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fld id="{00000000-1234-1234-1234-123412341234}" type="slidenum">
              <a:rPr b="1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2"/>
          <p:cNvSpPr txBox="1"/>
          <p:nvPr>
            <p:ph type="title"/>
          </p:nvPr>
        </p:nvSpPr>
        <p:spPr>
          <a:xfrm>
            <a:off x="457200" y="274637"/>
            <a:ext cx="8229600" cy="114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Azure Sphere</a:t>
            </a:r>
            <a:endParaRPr/>
          </a:p>
        </p:txBody>
      </p:sp>
      <p:sp>
        <p:nvSpPr>
          <p:cNvPr id="254" name="Google Shape;254;p32"/>
          <p:cNvSpPr txBox="1"/>
          <p:nvPr>
            <p:ph idx="12" type="sldNum"/>
          </p:nvPr>
        </p:nvSpPr>
        <p:spPr>
          <a:xfrm>
            <a:off x="8675687" y="6453187"/>
            <a:ext cx="433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5" name="Google Shape;255;p32"/>
          <p:cNvSpPr txBox="1"/>
          <p:nvPr/>
        </p:nvSpPr>
        <p:spPr>
          <a:xfrm>
            <a:off x="125" y="1241500"/>
            <a:ext cx="9144000" cy="56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b="1" lang="en-US" sz="2200">
                <a:solidFill>
                  <a:schemeClr val="dk1"/>
                </a:solidFill>
              </a:rPr>
              <a:t>Pending</a:t>
            </a:r>
            <a:endParaRPr b="1" sz="2200">
              <a:solidFill>
                <a:schemeClr val="dk1"/>
              </a:solidFill>
            </a:endParaRPr>
          </a:p>
          <a:p>
            <a:pPr indent="-3683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 sz="1800">
                <a:solidFill>
                  <a:schemeClr val="dk1"/>
                </a:solidFill>
              </a:rPr>
              <a:t>[Azure Sphere] Implement GPIO application on ubuntu(1 day, due date:06/03)</a:t>
            </a:r>
            <a:endParaRPr b="1" sz="1800">
              <a:solidFill>
                <a:schemeClr val="dk1"/>
              </a:solidFill>
            </a:endParaRPr>
          </a:p>
          <a:p>
            <a:pPr indent="-3683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 sz="1800">
                <a:solidFill>
                  <a:schemeClr val="dk1"/>
                </a:solidFill>
              </a:rPr>
              <a:t>[Azure Sphere] Transfer message via mqtt on ubuntu(4 days, due date:06/08)</a:t>
            </a:r>
            <a:endParaRPr sz="1800">
              <a:solidFill>
                <a:schemeClr val="dk1"/>
              </a:solidFill>
            </a:endParaRPr>
          </a:p>
          <a:p>
            <a:pPr indent="-3683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 sz="1800">
                <a:solidFill>
                  <a:schemeClr val="dk1"/>
                </a:solidFill>
              </a:rPr>
              <a:t>[Azure Sphere] Transfer message via mqtt on windows (4 days, due date:06/12)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VBS100 SR4</a:t>
            </a:r>
            <a:endParaRPr/>
          </a:p>
        </p:txBody>
      </p:sp>
      <p:sp>
        <p:nvSpPr>
          <p:cNvPr id="262" name="Google Shape;262;p33"/>
          <p:cNvSpPr txBox="1"/>
          <p:nvPr>
            <p:ph idx="12" type="sldNum"/>
          </p:nvPr>
        </p:nvSpPr>
        <p:spPr>
          <a:xfrm>
            <a:off x="8675687" y="6453187"/>
            <a:ext cx="433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3" name="Google Shape;263;p33"/>
          <p:cNvSpPr txBox="1"/>
          <p:nvPr/>
        </p:nvSpPr>
        <p:spPr>
          <a:xfrm>
            <a:off x="532925" y="1201725"/>
            <a:ext cx="8229600" cy="5538000"/>
          </a:xfrm>
          <a:prstGeom prst="rect">
            <a:avLst/>
          </a:prstGeom>
          <a:noFill/>
          <a:ln cap="flat" cmpd="sng" w="9525">
            <a:solidFill>
              <a:srgbClr val="FF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00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b="1" lang="en-US" sz="2300">
                <a:solidFill>
                  <a:schemeClr val="dk1"/>
                </a:solidFill>
              </a:rPr>
              <a:t>TBD</a:t>
            </a:r>
            <a:endParaRPr b="1" sz="23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OTA from USB disk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HDMI Input should be hidden when no signal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Remove navigation bar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>
                <a:solidFill>
                  <a:schemeClr val="dk1"/>
                </a:solidFill>
              </a:rPr>
              <a:t>Remove by default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>
                <a:solidFill>
                  <a:schemeClr val="dk1"/>
                </a:solidFill>
              </a:rPr>
              <a:t>Add dynamically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Implement Emergency Mode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>
                <a:solidFill>
                  <a:schemeClr val="dk1"/>
                </a:solidFill>
              </a:rPr>
              <a:t>Trigger by USB keyboard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>
                <a:solidFill>
                  <a:schemeClr val="dk1"/>
                </a:solidFill>
              </a:rPr>
              <a:t>Factory Reset, USB Debugging, Navigation Bar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>
                <a:solidFill>
                  <a:schemeClr val="dk1"/>
                </a:solidFill>
              </a:rPr>
              <a:t>Press hot key for 10 seconfs to trigger Factory Reset directly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>
                <a:solidFill>
                  <a:schemeClr val="dk1"/>
                </a:solidFill>
              </a:rPr>
              <a:t>An additional Emergency service or simple reaction service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/>
          <p:nvPr/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BIOS - </a:t>
            </a:r>
            <a:r>
              <a:rPr b="1" lang="en-US" sz="4400"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1" lang="en-US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ask </a:t>
            </a:r>
            <a:r>
              <a:rPr b="1" lang="en-US" sz="4400">
                <a:latin typeface="Calibri"/>
                <a:ea typeface="Calibri"/>
                <a:cs typeface="Calibri"/>
                <a:sym typeface="Calibri"/>
              </a:rPr>
              <a:t>Status</a:t>
            </a:r>
            <a:endParaRPr b="1" sz="4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7"/>
          <p:cNvSpPr txBox="1"/>
          <p:nvPr/>
        </p:nvSpPr>
        <p:spPr>
          <a:xfrm>
            <a:off x="8675687" y="6453187"/>
            <a:ext cx="433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7"/>
          <p:cNvSpPr txBox="1"/>
          <p:nvPr/>
        </p:nvSpPr>
        <p:spPr>
          <a:xfrm>
            <a:off x="0" y="1044975"/>
            <a:ext cx="9099600" cy="57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b="1" lang="en-US" sz="2800">
                <a:solidFill>
                  <a:schemeClr val="dk1"/>
                </a:solidFill>
              </a:rPr>
              <a:t>Done 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[CometLake] Update the i210 PXE driver to fix LAN boot fail  (2 days, 8/4, 0)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[MIX-Q370A][V04Q4][CFL]  Fix issue for ScriptPro  (3 days, 8/7, 0)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>
                <a:solidFill>
                  <a:schemeClr val="dk1"/>
                </a:solidFill>
              </a:rPr>
              <a:t>Set FPF to be the same as the standard product to aovid can’t power on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>
                <a:solidFill>
                  <a:schemeClr val="dk1"/>
                </a:solidFill>
              </a:rPr>
              <a:t>Add the setup password “SPTECH”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[TigerLake] Update AMI TigerLake codebase 5.19_1AWHY_RC0A.00.2A.32.022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[NPS-CT][CT] Enable security boot and security flash function (3 days, 8/10, 0)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Web-based Hardware Monitor</a:t>
            </a:r>
            <a:endParaRPr/>
          </a:p>
        </p:txBody>
      </p:sp>
      <p:sp>
        <p:nvSpPr>
          <p:cNvPr id="270" name="Google Shape;270;p34"/>
          <p:cNvSpPr txBox="1"/>
          <p:nvPr>
            <p:ph idx="12" type="sldNum"/>
          </p:nvPr>
        </p:nvSpPr>
        <p:spPr>
          <a:xfrm>
            <a:off x="8675687" y="6453187"/>
            <a:ext cx="433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1" name="Google Shape;271;p34"/>
          <p:cNvSpPr txBox="1"/>
          <p:nvPr/>
        </p:nvSpPr>
        <p:spPr>
          <a:xfrm>
            <a:off x="599250" y="1305525"/>
            <a:ext cx="8087700" cy="48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-US" sz="2400">
                <a:solidFill>
                  <a:schemeClr val="dk1"/>
                </a:solidFill>
              </a:rPr>
              <a:t>Pending</a:t>
            </a:r>
            <a:endParaRPr sz="16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</a:pPr>
            <a:r>
              <a:rPr lang="en-US" sz="1600">
                <a:solidFill>
                  <a:schemeClr val="dk1"/>
                </a:solidFill>
              </a:rPr>
              <a:t>[HeroDMC] Device Management: Add Group function (5 days, due date: TDB)</a:t>
            </a:r>
            <a:endParaRPr sz="16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</a:pPr>
            <a:r>
              <a:rPr lang="en-US" sz="1600">
                <a:solidFill>
                  <a:schemeClr val="dk1"/>
                </a:solidFill>
              </a:rPr>
              <a:t>[HeroDMC] Remote Control: design a easy use UI to replace DEMO UI (5 days, due date: TBD)</a:t>
            </a:r>
            <a:endParaRPr sz="16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</a:pPr>
            <a:r>
              <a:rPr lang="en-US" sz="1600">
                <a:solidFill>
                  <a:schemeClr val="dk1"/>
                </a:solidFill>
              </a:rPr>
              <a:t>Rewrite HeroAgent with python (15 days, due date: TBD)</a:t>
            </a:r>
            <a:endParaRPr sz="16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</a:pPr>
            <a:r>
              <a:rPr lang="en-US" sz="1600">
                <a:solidFill>
                  <a:schemeClr val="dk1"/>
                </a:solidFill>
              </a:rPr>
              <a:t>[HeroDMC] Account: change to use SSO login (? days, due date: TBD)</a:t>
            </a:r>
            <a:endParaRPr sz="16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</a:pPr>
            <a:r>
              <a:rPr lang="en-US" sz="1600">
                <a:solidFill>
                  <a:schemeClr val="dk1"/>
                </a:solidFill>
              </a:rPr>
              <a:t>[HeroDMC] Device Authentication: implement SDA / SDO (? days, due date: TBD)</a:t>
            </a:r>
            <a:endParaRPr sz="16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</a:pPr>
            <a:r>
              <a:rPr lang="en-US" sz="1600">
                <a:solidFill>
                  <a:schemeClr val="dk1"/>
                </a:solidFill>
              </a:rPr>
              <a:t>[HeroDMC] Support I2C Read/Write</a:t>
            </a:r>
            <a:endParaRPr sz="1600">
              <a:solidFill>
                <a:schemeClr val="dk1"/>
              </a:solidFill>
            </a:endParaRPr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-US" sz="1600">
                <a:solidFill>
                  <a:schemeClr val="dk1"/>
                </a:solidFill>
              </a:rPr>
              <a:t>Herosuit CLI Tool(5 days, due date: TBD)</a:t>
            </a:r>
            <a:endParaRPr sz="1600">
              <a:solidFill>
                <a:schemeClr val="dk1"/>
              </a:solidFill>
            </a:endParaRPr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-US" sz="1600">
                <a:solidFill>
                  <a:schemeClr val="dk1"/>
                </a:solidFill>
              </a:rPr>
              <a:t>Remote Control Agent (5 days, due date: TBD)</a:t>
            </a:r>
            <a:endParaRPr sz="1600">
              <a:solidFill>
                <a:schemeClr val="dk1"/>
              </a:solidFill>
            </a:endParaRPr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-US" sz="1600">
                <a:solidFill>
                  <a:schemeClr val="dk1"/>
                </a:solidFill>
              </a:rPr>
              <a:t>WebUI (5 days, due date: TBD)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5"/>
          <p:cNvSpPr txBox="1"/>
          <p:nvPr>
            <p:ph idx="12" type="sldNum"/>
          </p:nvPr>
        </p:nvSpPr>
        <p:spPr>
          <a:xfrm>
            <a:off x="8675687" y="6453187"/>
            <a:ext cx="433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8" name="Google Shape;278;p35"/>
          <p:cNvSpPr txBox="1"/>
          <p:nvPr/>
        </p:nvSpPr>
        <p:spPr>
          <a:xfrm>
            <a:off x="559350" y="1507825"/>
            <a:ext cx="8025300" cy="44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1" lang="en-US" sz="2400">
                <a:solidFill>
                  <a:schemeClr val="dk1"/>
                </a:solidFill>
              </a:rPr>
              <a:t>Pending</a:t>
            </a:r>
            <a:endParaRPr/>
          </a:p>
          <a:p>
            <a:pPr indent="-3683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</a:pPr>
            <a:r>
              <a:rPr lang="en-US" sz="1800">
                <a:solidFill>
                  <a:schemeClr val="dk1"/>
                </a:solidFill>
              </a:rPr>
              <a:t>Debug RS-485 not working on A1.0 PCBA (5 days, due date: TBD)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79" name="Google Shape;279;p3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/>
              <a:t>BOXER-8410AI</a:t>
            </a:r>
            <a:endParaRPr/>
          </a:p>
        </p:txBody>
      </p:sp>
      <p:sp>
        <p:nvSpPr>
          <p:cNvPr id="280" name="Google Shape;280;p35"/>
          <p:cNvSpPr txBox="1"/>
          <p:nvPr/>
        </p:nvSpPr>
        <p:spPr>
          <a:xfrm>
            <a:off x="5364162" y="6453187"/>
            <a:ext cx="33114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</a:pPr>
            <a:r>
              <a:rPr b="1" i="1" lang="en-US" sz="1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Focus • Agility • Competitiveness</a:t>
            </a:r>
            <a:endParaRPr/>
          </a:p>
        </p:txBody>
      </p:sp>
      <p:sp>
        <p:nvSpPr>
          <p:cNvPr id="281" name="Google Shape;281;p35"/>
          <p:cNvSpPr txBox="1"/>
          <p:nvPr/>
        </p:nvSpPr>
        <p:spPr>
          <a:xfrm>
            <a:off x="8675687" y="6453187"/>
            <a:ext cx="433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fld id="{00000000-1234-1234-1234-123412341234}" type="slidenum">
              <a:rPr b="1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Sanshin</a:t>
            </a:r>
            <a:endParaRPr/>
          </a:p>
        </p:txBody>
      </p:sp>
      <p:sp>
        <p:nvSpPr>
          <p:cNvPr id="288" name="Google Shape;288;p36"/>
          <p:cNvSpPr txBox="1"/>
          <p:nvPr>
            <p:ph idx="12" type="sldNum"/>
          </p:nvPr>
        </p:nvSpPr>
        <p:spPr>
          <a:xfrm>
            <a:off x="8675687" y="6453187"/>
            <a:ext cx="433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9" name="Google Shape;289;p36"/>
          <p:cNvSpPr txBox="1"/>
          <p:nvPr/>
        </p:nvSpPr>
        <p:spPr>
          <a:xfrm>
            <a:off x="532925" y="1201725"/>
            <a:ext cx="8229600" cy="5538000"/>
          </a:xfrm>
          <a:prstGeom prst="rect">
            <a:avLst/>
          </a:prstGeom>
          <a:noFill/>
          <a:ln cap="flat" cmpd="sng" w="9525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00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b="1" lang="en-US" sz="2300">
                <a:solidFill>
                  <a:schemeClr val="dk1"/>
                </a:solidFill>
              </a:rPr>
              <a:t>Done</a:t>
            </a:r>
            <a:endParaRPr b="1" sz="2300">
              <a:solidFill>
                <a:schemeClr val="dk1"/>
              </a:solidFill>
            </a:endParaRPr>
          </a:p>
          <a:p>
            <a:pPr indent="-4000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b="1" lang="en-US" sz="2300">
                <a:solidFill>
                  <a:schemeClr val="dk1"/>
                </a:solidFill>
              </a:rPr>
              <a:t>On-going</a:t>
            </a:r>
            <a:endParaRPr b="1" sz="2300">
              <a:solidFill>
                <a:schemeClr val="dk1"/>
              </a:solidFill>
            </a:endParaRPr>
          </a:p>
          <a:p>
            <a:pPr indent="-3683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b="1" lang="en-US" sz="1800">
                <a:solidFill>
                  <a:schemeClr val="dk1"/>
                </a:solidFill>
              </a:rPr>
              <a:t>OTA Server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>
                <a:solidFill>
                  <a:schemeClr val="dk1"/>
                </a:solidFill>
              </a:rPr>
              <a:t>Mount external folder to collect logs (TBD)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>
                <a:solidFill>
                  <a:schemeClr val="dk1"/>
                </a:solidFill>
              </a:rPr>
              <a:t>Apply correct certificate for web server (TBD)</a:t>
            </a:r>
            <a:endParaRPr>
              <a:solidFill>
                <a:schemeClr val="dk1"/>
              </a:solidFill>
            </a:endParaRPr>
          </a:p>
          <a:p>
            <a:pPr indent="-3175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Set valid date and correct domain name in the certificate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>
                <a:solidFill>
                  <a:schemeClr val="dk1"/>
                </a:solidFill>
              </a:rPr>
              <a:t>Keep the device awake and check the battery during OTA image downloading (TBD)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7"/>
          <p:cNvSpPr txBox="1"/>
          <p:nvPr>
            <p:ph type="title"/>
          </p:nvPr>
        </p:nvSpPr>
        <p:spPr>
          <a:xfrm>
            <a:off x="457200" y="274637"/>
            <a:ext cx="8229600" cy="114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/>
              <a:t>BOXER-6405M</a:t>
            </a:r>
            <a:endParaRPr/>
          </a:p>
        </p:txBody>
      </p:sp>
      <p:sp>
        <p:nvSpPr>
          <p:cNvPr id="296" name="Google Shape;296;p37"/>
          <p:cNvSpPr txBox="1"/>
          <p:nvPr>
            <p:ph idx="12" type="sldNum"/>
          </p:nvPr>
        </p:nvSpPr>
        <p:spPr>
          <a:xfrm>
            <a:off x="8675687" y="6453187"/>
            <a:ext cx="433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7" name="Google Shape;297;p37"/>
          <p:cNvSpPr txBox="1"/>
          <p:nvPr/>
        </p:nvSpPr>
        <p:spPr>
          <a:xfrm>
            <a:off x="457200" y="1529900"/>
            <a:ext cx="7945500" cy="44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1" lang="en-US" sz="2400">
                <a:solidFill>
                  <a:schemeClr val="dk1"/>
                </a:solidFill>
              </a:rPr>
              <a:t>Pending</a:t>
            </a:r>
            <a:endParaRPr b="1" sz="2400">
              <a:solidFill>
                <a:schemeClr val="dk1"/>
              </a:solidFill>
            </a:endParaRPr>
          </a:p>
          <a:p>
            <a:pPr indent="-36830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</a:pPr>
            <a:r>
              <a:rPr lang="en-US" sz="1800">
                <a:solidFill>
                  <a:schemeClr val="dk1"/>
                </a:solidFill>
              </a:rPr>
              <a:t>Debug CentOS 7.5 installation failure issue (5 days, due date: 4/27, </a:t>
            </a:r>
            <a:r>
              <a:rPr lang="en-US" sz="1800"/>
              <a:t>-3</a:t>
            </a:r>
            <a:r>
              <a:rPr lang="en-US" sz="1800">
                <a:solidFill>
                  <a:schemeClr val="dk1"/>
                </a:solidFill>
              </a:rPr>
              <a:t>)</a:t>
            </a:r>
            <a:endParaRPr sz="1800">
              <a:solidFill>
                <a:schemeClr val="dk1"/>
              </a:solidFill>
            </a:endParaRPr>
          </a:p>
          <a:p>
            <a:pPr indent="-330200" lvl="2" marL="1371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-US" sz="1600">
                <a:solidFill>
                  <a:schemeClr val="dk1"/>
                </a:solidFill>
              </a:rPr>
              <a:t>FAE cannot install CentOS 7.5 with the usb disk which is flashed by his own flash tool. Instead of entering installation GUI, screen shows dracut-initqueue timeout error repeatedly</a:t>
            </a:r>
            <a:endParaRPr sz="1600">
              <a:solidFill>
                <a:schemeClr val="dk1"/>
              </a:solidFill>
            </a:endParaRPr>
          </a:p>
          <a:p>
            <a:pPr indent="-330200" lvl="2" marL="1371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-US" sz="1600">
                <a:solidFill>
                  <a:schemeClr val="dk1"/>
                </a:solidFill>
              </a:rPr>
              <a:t>After changing the flash tool to Rufus-3.9,FAE can install CentOS 7.5 successfully; however, RD cannot install CentOS 7.5 because screen always blanks before entering installation GUI in many trials</a:t>
            </a:r>
            <a:endParaRPr sz="1600">
              <a:solidFill>
                <a:schemeClr val="dk1"/>
              </a:solidFill>
            </a:endParaRPr>
          </a:p>
          <a:p>
            <a:pPr indent="-330200" lvl="2" marL="1371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-US" sz="1600">
                <a:solidFill>
                  <a:schemeClr val="dk1"/>
                </a:solidFill>
              </a:rPr>
              <a:t>There might be some difference between machines of RD and FAE. But FAE has provided their machine to customer and RD cannot get the same machine to reproduce successful installation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8"/>
          <p:cNvSpPr txBox="1"/>
          <p:nvPr>
            <p:ph type="title"/>
          </p:nvPr>
        </p:nvSpPr>
        <p:spPr>
          <a:xfrm>
            <a:off x="446075" y="274637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Kneron KL520 SDK &amp; Toolchain</a:t>
            </a:r>
            <a:endParaRPr/>
          </a:p>
        </p:txBody>
      </p:sp>
      <p:sp>
        <p:nvSpPr>
          <p:cNvPr id="304" name="Google Shape;304;p38"/>
          <p:cNvSpPr txBox="1"/>
          <p:nvPr>
            <p:ph idx="12" type="sldNum"/>
          </p:nvPr>
        </p:nvSpPr>
        <p:spPr>
          <a:xfrm>
            <a:off x="8675687" y="6453187"/>
            <a:ext cx="433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5" name="Google Shape;305;p38"/>
          <p:cNvSpPr txBox="1"/>
          <p:nvPr/>
        </p:nvSpPr>
        <p:spPr>
          <a:xfrm>
            <a:off x="599250" y="1305525"/>
            <a:ext cx="8087700" cy="51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1" lang="en-US" sz="2400">
                <a:solidFill>
                  <a:schemeClr val="dk1"/>
                </a:solidFill>
              </a:rPr>
              <a:t>Pending</a:t>
            </a:r>
            <a:endParaRPr b="1" sz="24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-US">
                <a:solidFill>
                  <a:schemeClr val="dk1"/>
                </a:solidFill>
              </a:rPr>
              <a:t>Implement factory test tools with Kneron KL520 NPU (Ubuntu 18.04.3) (30 days,01/15)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>
                <a:solidFill>
                  <a:schemeClr val="dk1"/>
                </a:solidFill>
              </a:rPr>
              <a:t>Setup Kneron FD/FR model demo app (SDK v0.9.1) (5 days, 01/15)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>
                <a:solidFill>
                  <a:schemeClr val="dk1"/>
                </a:solidFill>
              </a:rPr>
              <a:t>Build boot, ncpu, scpu and model images (SDK v0.9.5) (2 days, 12/18, </a:t>
            </a:r>
            <a:r>
              <a:rPr lang="en-US">
                <a:solidFill>
                  <a:srgbClr val="FF0000"/>
                </a:solidFill>
              </a:rPr>
              <a:t>+21</a:t>
            </a:r>
            <a:r>
              <a:rPr lang="en-US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indent="-3048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US" sz="1200">
                <a:solidFill>
                  <a:schemeClr val="dk1"/>
                </a:solidFill>
              </a:rPr>
              <a:t>no Keil MDK</a:t>
            </a:r>
            <a:endParaRPr sz="1200">
              <a:solidFill>
                <a:schemeClr val="dk1"/>
              </a:solidFill>
            </a:endParaRPr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>
                <a:solidFill>
                  <a:schemeClr val="dk1"/>
                </a:solidFill>
              </a:rPr>
              <a:t>Test report from Kneron</a:t>
            </a:r>
            <a:endParaRPr>
              <a:solidFill>
                <a:schemeClr val="dk1"/>
              </a:solidFill>
            </a:endParaRPr>
          </a:p>
          <a:p>
            <a:pPr indent="-3175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https://pms-ipc.asus.com/redmine/issues/5739</a:t>
            </a:r>
            <a:r>
              <a:rPr lang="en-US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Web-based Hardware Monitor</a:t>
            </a:r>
            <a:endParaRPr/>
          </a:p>
        </p:txBody>
      </p:sp>
      <p:sp>
        <p:nvSpPr>
          <p:cNvPr id="312" name="Google Shape;312;p39"/>
          <p:cNvSpPr txBox="1"/>
          <p:nvPr>
            <p:ph idx="12" type="sldNum"/>
          </p:nvPr>
        </p:nvSpPr>
        <p:spPr>
          <a:xfrm>
            <a:off x="8675687" y="6453187"/>
            <a:ext cx="433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3" name="Google Shape;313;p39"/>
          <p:cNvSpPr txBox="1"/>
          <p:nvPr/>
        </p:nvSpPr>
        <p:spPr>
          <a:xfrm>
            <a:off x="599250" y="1305525"/>
            <a:ext cx="8087700" cy="48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1" lang="en-US" sz="2400">
                <a:solidFill>
                  <a:schemeClr val="dk1"/>
                </a:solidFill>
              </a:rPr>
              <a:t>Pending</a:t>
            </a:r>
            <a:endParaRPr b="1" sz="23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</a:pPr>
            <a:r>
              <a:rPr lang="en-US" sz="1600">
                <a:solidFill>
                  <a:schemeClr val="dk1"/>
                </a:solidFill>
              </a:rPr>
              <a:t>Implement functions for Intel SDO sdk (15 days, TBD)</a:t>
            </a:r>
            <a:endParaRPr sz="1600">
              <a:solidFill>
                <a:schemeClr val="dk1"/>
              </a:solidFill>
            </a:endParaRPr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-US" sz="1600">
                <a:solidFill>
                  <a:schemeClr val="dk1"/>
                </a:solidFill>
              </a:rPr>
              <a:t>Because device management DB is not implemented in SDO SDK, an extra DB function has to be implemented before production</a:t>
            </a:r>
            <a:endParaRPr sz="1600">
              <a:solidFill>
                <a:schemeClr val="dk1"/>
              </a:solidFill>
            </a:endParaRPr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-US" sz="1600">
                <a:solidFill>
                  <a:schemeClr val="dk1"/>
                </a:solidFill>
              </a:rPr>
              <a:t>Postponed due to technical documentation modification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0"/>
          <p:cNvSpPr txBox="1"/>
          <p:nvPr>
            <p:ph type="title"/>
          </p:nvPr>
        </p:nvSpPr>
        <p:spPr>
          <a:xfrm>
            <a:off x="457200" y="274637"/>
            <a:ext cx="8229600" cy="114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SSC Program</a:t>
            </a:r>
            <a:endParaRPr/>
          </a:p>
        </p:txBody>
      </p:sp>
      <p:sp>
        <p:nvSpPr>
          <p:cNvPr id="320" name="Google Shape;320;p40"/>
          <p:cNvSpPr txBox="1"/>
          <p:nvPr>
            <p:ph idx="12" type="sldNum"/>
          </p:nvPr>
        </p:nvSpPr>
        <p:spPr>
          <a:xfrm>
            <a:off x="8675687" y="6453187"/>
            <a:ext cx="433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1" name="Google Shape;321;p40"/>
          <p:cNvSpPr txBox="1"/>
          <p:nvPr/>
        </p:nvSpPr>
        <p:spPr>
          <a:xfrm>
            <a:off x="651200" y="1331500"/>
            <a:ext cx="8087700" cy="49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1" lang="en-US" sz="2400">
                <a:solidFill>
                  <a:schemeClr val="dk1"/>
                </a:solidFill>
              </a:rPr>
              <a:t>Tasks</a:t>
            </a:r>
            <a:endParaRPr sz="1800">
              <a:solidFill>
                <a:schemeClr val="dk1"/>
              </a:solidFill>
            </a:endParaRPr>
          </a:p>
          <a:p>
            <a:pPr indent="-3683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</a:pPr>
            <a:r>
              <a:rPr lang="en-US" sz="1600">
                <a:solidFill>
                  <a:schemeClr val="dk1"/>
                </a:solidFill>
              </a:rPr>
              <a:t>SmartGateway+, SmartGateway G2 (Topic Owner: PoHsien Lin)</a:t>
            </a:r>
            <a:endParaRPr sz="1600">
              <a:solidFill>
                <a:schemeClr val="dk1"/>
              </a:solidFill>
            </a:endParaRPr>
          </a:p>
          <a:p>
            <a:pPr indent="-3683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</a:pPr>
            <a:r>
              <a:rPr lang="en-US" sz="1600">
                <a:solidFill>
                  <a:schemeClr val="dk1"/>
                </a:solidFill>
              </a:rPr>
              <a:t>SDO (Topic Owner: Yu-Hao Lin)</a:t>
            </a:r>
            <a:endParaRPr sz="1600">
              <a:solidFill>
                <a:schemeClr val="dk1"/>
              </a:solidFill>
            </a:endParaRPr>
          </a:p>
          <a:p>
            <a:pPr indent="-3683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</a:pPr>
            <a:r>
              <a:rPr lang="en-US" sz="1600">
                <a:solidFill>
                  <a:schemeClr val="dk1"/>
                </a:solidFill>
              </a:rPr>
              <a:t>DM Certificate (Topic Owner: Yu-Hao Lin)</a:t>
            </a:r>
            <a:endParaRPr sz="1600">
              <a:solidFill>
                <a:schemeClr val="dk1"/>
              </a:solidFill>
            </a:endParaRPr>
          </a:p>
          <a:p>
            <a:pPr indent="-3683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</a:pPr>
            <a:r>
              <a:rPr lang="en-US" sz="1600">
                <a:solidFill>
                  <a:schemeClr val="dk1"/>
                </a:solidFill>
              </a:rPr>
              <a:t>MES SmartGateway tasks (Topic Owner: Menghui)</a:t>
            </a:r>
            <a:endParaRPr sz="1600">
              <a:solidFill>
                <a:schemeClr val="dk1"/>
              </a:solidFill>
            </a:endParaRPr>
          </a:p>
          <a:p>
            <a:pPr indent="-3683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</a:pPr>
            <a:r>
              <a:rPr lang="en-US" sz="1600">
                <a:solidFill>
                  <a:schemeClr val="dk1"/>
                </a:solidFill>
              </a:rPr>
              <a:t>HERO Space (Topic Owner: PoHsien Lin)</a:t>
            </a:r>
            <a:endParaRPr sz="1600">
              <a:solidFill>
                <a:schemeClr val="dk1"/>
              </a:solidFill>
            </a:endParaRPr>
          </a:p>
          <a:p>
            <a:pPr indent="-3683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</a:pPr>
            <a:r>
              <a:rPr lang="en-US" sz="1600">
                <a:solidFill>
                  <a:schemeClr val="dk1"/>
                </a:solidFill>
              </a:rPr>
              <a:t>Account Management (Topic Owner: Menghui)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Meeting minutes:</a:t>
            </a:r>
            <a:endParaRPr sz="18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sng">
                <a:solidFill>
                  <a:schemeClr val="hlink"/>
                </a:solidFill>
                <a:hlinkClick r:id="rId3"/>
              </a:rPr>
              <a:t>https://docs.google.com/document/d/1DyCPIsbmLEpuIj-CgIX6QuYroTYh4cLerVD9n2pCUSw/edit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/>
          <p:nvPr/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BIOS - </a:t>
            </a:r>
            <a:r>
              <a:rPr b="1" lang="en-US" sz="4400"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1" lang="en-US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ask </a:t>
            </a:r>
            <a:r>
              <a:rPr b="1" lang="en-US" sz="4400">
                <a:latin typeface="Calibri"/>
                <a:ea typeface="Calibri"/>
                <a:cs typeface="Calibri"/>
                <a:sym typeface="Calibri"/>
              </a:rPr>
              <a:t>Status</a:t>
            </a:r>
            <a:endParaRPr b="1" sz="4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8"/>
          <p:cNvSpPr txBox="1"/>
          <p:nvPr/>
        </p:nvSpPr>
        <p:spPr>
          <a:xfrm>
            <a:off x="8675687" y="6453187"/>
            <a:ext cx="433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8"/>
          <p:cNvSpPr txBox="1"/>
          <p:nvPr/>
        </p:nvSpPr>
        <p:spPr>
          <a:xfrm>
            <a:off x="0" y="1044975"/>
            <a:ext cx="9099600" cy="57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b="1" lang="en-US" sz="2800">
                <a:solidFill>
                  <a:schemeClr val="dk1"/>
                </a:solidFill>
              </a:rPr>
              <a:t>Done </a:t>
            </a:r>
            <a:endParaRPr>
              <a:solidFill>
                <a:schemeClr val="dk1"/>
              </a:solidFill>
            </a:endParaRPr>
          </a:p>
          <a:p>
            <a:pPr indent="-342900" lvl="1" marL="9144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[EMB-APL3][APL] Release EMB-APL3 formal BIOS for factory (2 days, 8/6, 0)</a:t>
            </a:r>
            <a:endParaRPr>
              <a:solidFill>
                <a:schemeClr val="dk1"/>
              </a:solidFill>
            </a:endParaRPr>
          </a:p>
          <a:p>
            <a:pPr indent="-342900" lvl="1" marL="9144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[EMB-APL3][APL] Modify the APCI Power button event by customer’s request (2 days, 8/7, 0)</a:t>
            </a:r>
            <a:endParaRPr>
              <a:solidFill>
                <a:schemeClr val="dk1"/>
              </a:solidFill>
            </a:endParaRPr>
          </a:p>
          <a:p>
            <a:pPr indent="-342900" lvl="1" marL="9144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[MIX-H310A2][CFL][AMI] Switch the numbers of COM port 1 and COM port 2 (2days, 8/4, 0)</a:t>
            </a:r>
            <a:endParaRPr>
              <a:solidFill>
                <a:schemeClr val="dk1"/>
              </a:solidFill>
            </a:endParaRPr>
          </a:p>
          <a:p>
            <a:pPr indent="-342900" lvl="1" marL="9144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[EMB-APL2] Check PXE could not be recognized in OS if we flashed BIOS from M09 to M07 (2 days, 8/4, 0) 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[TPM-6600/6610][KBL] Add requirement from Fametech (2 days, 8/14, 0)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>
                <a:solidFill>
                  <a:schemeClr val="dk1"/>
                </a:solidFill>
              </a:rPr>
              <a:t>Modify BIOS strings and configuration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>
                <a:solidFill>
                  <a:schemeClr val="dk1"/>
                </a:solidFill>
              </a:rPr>
              <a:t>Close PME# (Wake on Ring)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>
                <a:solidFill>
                  <a:schemeClr val="dk1"/>
                </a:solidFill>
              </a:rPr>
              <a:t>Release BIOS TP66AM14/TP66BM14 for standard  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[MAX-C246A][CFL] Check the yellow band device in device manager on T39 BIOS (1 day, 8/4, 0)</a:t>
            </a:r>
            <a:endParaRPr>
              <a:solidFill>
                <a:schemeClr val="dk1"/>
              </a:solidFill>
            </a:endParaRPr>
          </a:p>
          <a:p>
            <a:pPr indent="-342900" lvl="1" marL="9144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[FAY-003][APL] Release the formal BIOS with the following modifications (3 days, 8/7, 0)</a:t>
            </a:r>
            <a:endParaRPr>
              <a:solidFill>
                <a:schemeClr val="dk1"/>
              </a:solidFill>
            </a:endParaRPr>
          </a:p>
          <a:p>
            <a:pPr indent="-317500" lvl="2" marL="13716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>
                <a:solidFill>
                  <a:schemeClr val="dk1"/>
                </a:solidFill>
              </a:rPr>
              <a:t>Set the minimum backlight level to 20%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9"/>
          <p:cNvSpPr txBox="1"/>
          <p:nvPr>
            <p:ph type="title"/>
          </p:nvPr>
        </p:nvSpPr>
        <p:spPr>
          <a:xfrm>
            <a:off x="690250" y="297487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BIOS - Task Status</a:t>
            </a:r>
            <a:endParaRPr/>
          </a:p>
        </p:txBody>
      </p:sp>
      <p:sp>
        <p:nvSpPr>
          <p:cNvPr id="66" name="Google Shape;66;p9"/>
          <p:cNvSpPr txBox="1"/>
          <p:nvPr/>
        </p:nvSpPr>
        <p:spPr>
          <a:xfrm>
            <a:off x="0" y="1135675"/>
            <a:ext cx="9144000" cy="56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b="1" lang="en-US" sz="2800">
                <a:solidFill>
                  <a:schemeClr val="dk1"/>
                </a:solidFill>
              </a:rPr>
              <a:t>On-going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[MIX-TLUD1][TGL] Prepare TigerLake codebase for MIX-TLUD1 (10 days, due date: 8/31)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[ElkhartLake] Study ElkhartLake and prepare codebase (60 days, due date: 10/31)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[AMD] Study Ryzen V2000 and prepare codebase (90 days, due date: 2021/3/31)</a:t>
            </a:r>
            <a:endParaRPr>
              <a:solidFill>
                <a:schemeClr val="dk1"/>
              </a:solidFill>
            </a:endParaRPr>
          </a:p>
          <a:p>
            <a:pPr indent="-342900" lvl="1" marL="9144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[MIX-Q370A1][CFL][V04Q4] Fix issue for ScriptPro (2 days, due date: 8/18)</a:t>
            </a:r>
            <a:endParaRPr>
              <a:solidFill>
                <a:schemeClr val="dk1"/>
              </a:solidFill>
            </a:endParaRPr>
          </a:p>
          <a:p>
            <a:pPr indent="-317500" lvl="2" marL="13716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>
                <a:solidFill>
                  <a:schemeClr val="dk1"/>
                </a:solidFill>
              </a:rPr>
              <a:t>Check the HSTI verification fail</a:t>
            </a:r>
            <a:endParaRPr>
              <a:solidFill>
                <a:schemeClr val="dk1"/>
              </a:solidFill>
            </a:endParaRPr>
          </a:p>
          <a:p>
            <a:pPr indent="-317500" lvl="2" marL="13716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>
                <a:solidFill>
                  <a:schemeClr val="dk1"/>
                </a:solidFill>
              </a:rPr>
              <a:t>Add LAN control setup options</a:t>
            </a:r>
            <a:endParaRPr>
              <a:solidFill>
                <a:schemeClr val="dk1"/>
              </a:solidFill>
            </a:endParaRPr>
          </a:p>
          <a:p>
            <a:pPr indent="-342900" lvl="1" marL="9144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[MAX-Q370A][CFL][V04QC] Add new requirement for LifeSize (2 days, due date: 8/20)</a:t>
            </a:r>
            <a:endParaRPr>
              <a:solidFill>
                <a:schemeClr val="dk1"/>
              </a:solidFill>
            </a:endParaRPr>
          </a:p>
          <a:p>
            <a:pPr indent="-317500" lvl="2" marL="13716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>
                <a:solidFill>
                  <a:schemeClr val="dk1"/>
                </a:solidFill>
              </a:rPr>
              <a:t>Remove other variables, only reserve lifesize variables</a:t>
            </a:r>
            <a:endParaRPr>
              <a:solidFill>
                <a:schemeClr val="dk1"/>
              </a:solidFill>
            </a:endParaRPr>
          </a:p>
          <a:p>
            <a:pPr indent="-317500" lvl="2" marL="13716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>
                <a:solidFill>
                  <a:schemeClr val="dk1"/>
                </a:solidFill>
              </a:rPr>
              <a:t>Change postlogo</a:t>
            </a:r>
            <a:endParaRPr>
              <a:solidFill>
                <a:schemeClr val="dk1"/>
              </a:solidFill>
            </a:endParaRPr>
          </a:p>
          <a:p>
            <a:pPr indent="-317500" lvl="2" marL="13716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>
                <a:solidFill>
                  <a:schemeClr val="dk1"/>
                </a:solidFill>
              </a:rPr>
              <a:t>Change some options default</a:t>
            </a:r>
            <a:endParaRPr>
              <a:solidFill>
                <a:schemeClr val="dk1"/>
              </a:solidFill>
            </a:endParaRPr>
          </a:p>
          <a:p>
            <a:pPr indent="-317500" lvl="2" marL="13716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>
                <a:solidFill>
                  <a:schemeClr val="dk1"/>
                </a:solidFill>
              </a:rPr>
              <a:t>Debug issue reported by customer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[ATX-Q170B] [KBL] Check SI test issue (2 days, due date: 8/19)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>
                <a:solidFill>
                  <a:schemeClr val="dk1"/>
                </a:solidFill>
              </a:rPr>
              <a:t>SATA ports still need to be adjusted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>
                <a:solidFill>
                  <a:schemeClr val="dk1"/>
                </a:solidFill>
              </a:rPr>
              <a:t>Change due date from 8/14 to 8/19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[EMB-B75A] [IB] Check BIOS version and customer’s requirement (1 day, due date: 8/17)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>
                <a:solidFill>
                  <a:schemeClr val="dk1"/>
                </a:solidFill>
              </a:rPr>
              <a:t>BIOS versions from customer’s two boards are the same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7" name="Google Shape;67;p9"/>
          <p:cNvSpPr txBox="1"/>
          <p:nvPr>
            <p:ph idx="12" type="sldNum"/>
          </p:nvPr>
        </p:nvSpPr>
        <p:spPr>
          <a:xfrm>
            <a:off x="8675687" y="6453187"/>
            <a:ext cx="433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 txBox="1"/>
          <p:nvPr>
            <p:ph type="title"/>
          </p:nvPr>
        </p:nvSpPr>
        <p:spPr>
          <a:xfrm>
            <a:off x="690250" y="297487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BIOS - Task Status</a:t>
            </a:r>
            <a:endParaRPr/>
          </a:p>
        </p:txBody>
      </p:sp>
      <p:sp>
        <p:nvSpPr>
          <p:cNvPr id="74" name="Google Shape;74;p10"/>
          <p:cNvSpPr txBox="1"/>
          <p:nvPr/>
        </p:nvSpPr>
        <p:spPr>
          <a:xfrm>
            <a:off x="0" y="1135675"/>
            <a:ext cx="9144000" cy="56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b="1" lang="en-US" sz="2800">
                <a:solidFill>
                  <a:schemeClr val="dk1"/>
                </a:solidFill>
              </a:rPr>
              <a:t>On-going</a:t>
            </a:r>
            <a:endParaRPr>
              <a:solidFill>
                <a:schemeClr val="dk1"/>
              </a:solidFill>
            </a:endParaRPr>
          </a:p>
          <a:p>
            <a:pPr indent="-342900" lvl="1" marL="9144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[SMS-W480][CML] Import and verifyLinux firmware update solution into CFL and APL codebase (18 days, due date: 8/12)</a:t>
            </a:r>
            <a:endParaRPr>
              <a:solidFill>
                <a:schemeClr val="dk1"/>
              </a:solidFill>
            </a:endParaRPr>
          </a:p>
          <a:p>
            <a:pPr indent="-317500" lvl="3" marL="18288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Coffeelake can do linux firmware update</a:t>
            </a:r>
            <a:endParaRPr>
              <a:solidFill>
                <a:schemeClr val="dk1"/>
              </a:solidFill>
            </a:endParaRPr>
          </a:p>
          <a:p>
            <a:pPr indent="-317500" lvl="3" marL="18288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Appllo lake can’t , because boot mode is not corr</a:t>
            </a:r>
            <a:endParaRPr>
              <a:solidFill>
                <a:schemeClr val="dk1"/>
              </a:solidFill>
            </a:endParaRPr>
          </a:p>
          <a:p>
            <a:pPr indent="-317500" lvl="3" marL="18288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Apollo lake can do linux firmware update , but no display while updating.</a:t>
            </a:r>
            <a:endParaRPr>
              <a:solidFill>
                <a:schemeClr val="dk1"/>
              </a:solidFill>
            </a:endParaRPr>
          </a:p>
          <a:p>
            <a:pPr indent="-342900" lvl="1" marL="9144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[FAY-003][APL] Check the screen flicker issue on customer’s eDP panel (5 days, due date: 8/21)</a:t>
            </a:r>
            <a:endParaRPr>
              <a:solidFill>
                <a:schemeClr val="dk1"/>
              </a:solidFill>
            </a:endParaRPr>
          </a:p>
          <a:p>
            <a:pPr indent="-317500" lvl="2" marL="13716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>
                <a:solidFill>
                  <a:schemeClr val="dk1"/>
                </a:solidFill>
              </a:rPr>
              <a:t>This issue was happened on the customer’s eDP, needed to check the specific device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[SCH-BT][BT] Check power on/off aging issue (9 days, due date: 8/21)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[VIV-APL2] Bring up the first BIOS (2 days, due date: 8/20)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[ATX-Q170B] [KBL] R1.2 test issue (8 days, due date: 8/28)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>
                <a:solidFill>
                  <a:schemeClr val="dk1"/>
                </a:solidFill>
              </a:rPr>
              <a:t>Check Smart FAN2 behavior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>
                <a:solidFill>
                  <a:schemeClr val="dk1"/>
                </a:solidFill>
              </a:rPr>
              <a:t>Check ATX/AT functionality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>
                <a:solidFill>
                  <a:schemeClr val="dk1"/>
                </a:solidFill>
              </a:rPr>
              <a:t>Only recognize two COM ports in Fedora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>
                <a:solidFill>
                  <a:schemeClr val="dk1"/>
                </a:solidFill>
              </a:rPr>
              <a:t>Win 7 driver installing issue</a:t>
            </a:r>
            <a:endParaRPr>
              <a:solidFill>
                <a:schemeClr val="dk1"/>
              </a:solidFill>
            </a:endParaRPr>
          </a:p>
          <a:p>
            <a:pPr indent="0" lvl="0" marL="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101600" rtl="0" algn="l">
              <a:lnSpc>
                <a:spcPct val="115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5" name="Google Shape;75;p10"/>
          <p:cNvSpPr txBox="1"/>
          <p:nvPr>
            <p:ph idx="12" type="sldNum"/>
          </p:nvPr>
        </p:nvSpPr>
        <p:spPr>
          <a:xfrm>
            <a:off x="8675687" y="6453187"/>
            <a:ext cx="433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"/>
          <p:cNvSpPr txBox="1"/>
          <p:nvPr>
            <p:ph type="title"/>
          </p:nvPr>
        </p:nvSpPr>
        <p:spPr>
          <a:xfrm>
            <a:off x="690250" y="297487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BIOS - Task Status</a:t>
            </a:r>
            <a:endParaRPr/>
          </a:p>
        </p:txBody>
      </p:sp>
      <p:sp>
        <p:nvSpPr>
          <p:cNvPr id="82" name="Google Shape;82;p11"/>
          <p:cNvSpPr txBox="1"/>
          <p:nvPr/>
        </p:nvSpPr>
        <p:spPr>
          <a:xfrm>
            <a:off x="0" y="1135675"/>
            <a:ext cx="9144000" cy="56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b="1" lang="en-US" sz="2800">
                <a:solidFill>
                  <a:schemeClr val="dk1"/>
                </a:solidFill>
              </a:rPr>
              <a:t>Pending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[CometLake] Check the BSOD issue caused by several PCI cards  (3 days, due date: 7/17)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>
                <a:solidFill>
                  <a:schemeClr val="dk1"/>
                </a:solidFill>
              </a:rPr>
              <a:t>C</a:t>
            </a:r>
            <a:r>
              <a:rPr lang="en-US">
                <a:solidFill>
                  <a:schemeClr val="dk1"/>
                </a:solidFill>
              </a:rPr>
              <a:t>an duplicate the issue on </a:t>
            </a:r>
            <a:r>
              <a:rPr lang="en-US">
                <a:solidFill>
                  <a:schemeClr val="dk1"/>
                </a:solidFill>
              </a:rPr>
              <a:t>Intel CRB with Intel BIOS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>
                <a:solidFill>
                  <a:schemeClr val="dk1"/>
                </a:solidFill>
              </a:rPr>
              <a:t>EE will issue IPS to Intel</a:t>
            </a:r>
            <a:endParaRPr>
              <a:solidFill>
                <a:schemeClr val="dk1"/>
              </a:solidFill>
            </a:endParaRPr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>
                <a:solidFill>
                  <a:schemeClr val="dk1"/>
                </a:solidFill>
              </a:rPr>
              <a:t>Test Condition :</a:t>
            </a:r>
            <a:endParaRPr>
              <a:solidFill>
                <a:schemeClr val="dk1"/>
              </a:solidFill>
            </a:endParaRPr>
          </a:p>
          <a:p>
            <a: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Intel CML-S with PCH-H CRB (公板)</a:t>
            </a:r>
            <a:endParaRPr>
              <a:solidFill>
                <a:schemeClr val="dk1"/>
              </a:solidFill>
            </a:endParaRPr>
          </a:p>
          <a:p>
            <a: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Intel BIOS: CMLSFWR1.R00.2095.D00.2002280938</a:t>
            </a:r>
            <a:endParaRPr>
              <a:solidFill>
                <a:schemeClr val="dk1"/>
              </a:solidFill>
            </a:endParaRPr>
          </a:p>
          <a:p>
            <a: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Asmedia1083 PCI EVB</a:t>
            </a:r>
            <a:endParaRPr>
              <a:solidFill>
                <a:schemeClr val="dk1"/>
              </a:solidFill>
            </a:endParaRPr>
          </a:p>
          <a:p>
            <a: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Intel PRO0/1000GT LAN Card ( BSOD的PCI LAN卡)</a:t>
            </a:r>
            <a:endParaRPr>
              <a:solidFill>
                <a:schemeClr val="dk1"/>
              </a:solidFill>
            </a:endParaRPr>
          </a:p>
          <a:p>
            <a: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BSOD Stop Code: Driver Verifier DMA Violation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3" name="Google Shape;83;p11"/>
          <p:cNvSpPr txBox="1"/>
          <p:nvPr>
            <p:ph idx="12" type="sldNum"/>
          </p:nvPr>
        </p:nvSpPr>
        <p:spPr>
          <a:xfrm>
            <a:off x="8675687" y="6453187"/>
            <a:ext cx="433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EC</a:t>
            </a:r>
            <a:r>
              <a:rPr lang="en-US"/>
              <a:t> - Task Status</a:t>
            </a:r>
            <a:endParaRPr/>
          </a:p>
        </p:txBody>
      </p:sp>
      <p:sp>
        <p:nvSpPr>
          <p:cNvPr id="90" name="Google Shape;90;p12"/>
          <p:cNvSpPr txBox="1"/>
          <p:nvPr>
            <p:ph idx="12" type="sldNum"/>
          </p:nvPr>
        </p:nvSpPr>
        <p:spPr>
          <a:xfrm>
            <a:off x="8675687" y="6453187"/>
            <a:ext cx="433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1" name="Google Shape;91;p12"/>
          <p:cNvSpPr txBox="1"/>
          <p:nvPr/>
        </p:nvSpPr>
        <p:spPr>
          <a:xfrm>
            <a:off x="0" y="1044975"/>
            <a:ext cx="9099600" cy="58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b="1" lang="en-US" sz="2800">
                <a:solidFill>
                  <a:schemeClr val="dk1"/>
                </a:solidFill>
              </a:rPr>
              <a:t>Done</a:t>
            </a:r>
            <a:endParaRPr>
              <a:solidFill>
                <a:schemeClr val="dk1"/>
              </a:solidFill>
            </a:endParaRPr>
          </a:p>
          <a:p>
            <a:pPr indent="-342900" lvl="1" marL="9144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[CometLake] Add New EC command to retrieve "Board Capabilities" (2 days, 8/14, 0)</a:t>
            </a:r>
            <a:endParaRPr>
              <a:solidFill>
                <a:schemeClr val="dk1"/>
              </a:solidFill>
            </a:endParaRPr>
          </a:p>
          <a:p>
            <a:pPr indent="-317500" lvl="2" marL="13716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>
                <a:solidFill>
                  <a:schemeClr val="dk1"/>
                </a:solidFill>
              </a:rPr>
              <a:t>Using CMD 0xBC can Get FAN, Temperature, Voltage and LED Sources</a:t>
            </a:r>
            <a:endParaRPr>
              <a:solidFill>
                <a:schemeClr val="dk1"/>
              </a:solidFill>
            </a:endParaRPr>
          </a:p>
          <a:p>
            <a:pPr indent="-317500" lvl="2" marL="13716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>
                <a:solidFill>
                  <a:schemeClr val="dk1"/>
                </a:solidFill>
              </a:rPr>
              <a:t>EC FW: PICMLT01.SW480.T20</a:t>
            </a:r>
            <a:endParaRPr>
              <a:solidFill>
                <a:schemeClr val="dk1"/>
              </a:solidFill>
            </a:endParaRPr>
          </a:p>
          <a:p>
            <a:pPr indent="-342900" lvl="1" marL="9144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[SMS-W480][CML] issue: Set CPU_FAN duty may cause System_FAN_1 RPM value not stable (2 days, 8/14, </a:t>
            </a:r>
            <a:r>
              <a:rPr lang="en-US">
                <a:solidFill>
                  <a:srgbClr val="FF0000"/>
                </a:solidFill>
              </a:rPr>
              <a:t>+2</a:t>
            </a:r>
            <a:r>
              <a:rPr lang="en-US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indent="-317500" lvl="2" marL="13716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>
                <a:solidFill>
                  <a:schemeClr val="dk1"/>
                </a:solidFill>
              </a:rPr>
              <a:t>after debugging that the issue was PWM signal and tachometer coupling</a:t>
            </a:r>
            <a:endParaRPr>
              <a:solidFill>
                <a:schemeClr val="dk1"/>
              </a:solidFill>
            </a:endParaRPr>
          </a:p>
          <a:p>
            <a:pPr indent="0" lvl="0" marL="1371600" marR="10160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- HW engineer will adjust layout to prevent coupling issue</a:t>
            </a:r>
            <a:endParaRPr>
              <a:solidFill>
                <a:schemeClr val="dk1"/>
              </a:solidFill>
            </a:endParaRPr>
          </a:p>
          <a:p>
            <a:pPr indent="-317500" lvl="2" marL="1371600" marR="10160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>
                <a:solidFill>
                  <a:schemeClr val="dk1"/>
                </a:solidFill>
              </a:rPr>
              <a:t>change due date we asking ITE FAE the issue</a:t>
            </a:r>
            <a:endParaRPr>
              <a:solidFill>
                <a:schemeClr val="dk1"/>
              </a:solidFill>
            </a:endParaRPr>
          </a:p>
          <a:p>
            <a:pPr indent="-317500" lvl="2" marL="13716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>
                <a:solidFill>
                  <a:schemeClr val="dk1"/>
                </a:solidFill>
              </a:rPr>
              <a:t>Try to disable our code flow, use ECU tool to test PWM settings that still can reproduce the issue. Ask ITE FAE help us debugging the issue now</a:t>
            </a:r>
            <a:endParaRPr>
              <a:solidFill>
                <a:schemeClr val="dk1"/>
              </a:solidFill>
            </a:endParaRPr>
          </a:p>
          <a:p>
            <a:pPr indent="-431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b="1" lang="en-US" sz="2800">
                <a:solidFill>
                  <a:schemeClr val="dk1"/>
                </a:solidFill>
              </a:rPr>
              <a:t>On-going</a:t>
            </a:r>
            <a:endParaRPr>
              <a:solidFill>
                <a:schemeClr val="dk1"/>
              </a:solidFill>
            </a:endParaRPr>
          </a:p>
          <a:p>
            <a:pPr indent="-342900" lvl="1" marL="9144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[FAY-KLU][KBL] Help to check panel resolution not match BIOS selected value in Ubuntu 18.04 (3 days, due date: 8/21)</a:t>
            </a:r>
            <a:endParaRPr>
              <a:solidFill>
                <a:schemeClr val="dk1"/>
              </a:solidFill>
            </a:endParaRPr>
          </a:p>
          <a:p>
            <a:pPr indent="-317500" lvl="2" marL="13716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>
                <a:solidFill>
                  <a:schemeClr val="dk1"/>
                </a:solidFill>
              </a:rPr>
              <a:t>change due date, since Siemens project demand</a:t>
            </a:r>
            <a:endParaRPr>
              <a:solidFill>
                <a:schemeClr val="dk1"/>
              </a:solidFill>
            </a:endParaRPr>
          </a:p>
          <a:p>
            <a:pPr indent="-342900" lvl="1" marL="9144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[SMS-W480][CML] ADC Voltage add detect internal VCC (+3V) power function (3 days, due date: 8/19)</a:t>
            </a:r>
            <a:endParaRPr>
              <a:solidFill>
                <a:schemeClr val="dk1"/>
              </a:solidFill>
            </a:endParaRPr>
          </a:p>
          <a:p>
            <a:pPr indent="-317500" lvl="2" marL="13716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>
                <a:solidFill>
                  <a:schemeClr val="dk1"/>
                </a:solidFill>
              </a:rPr>
              <a:t>switch ADC channel to probe VCC, VSTBY, AVCC voltage value</a:t>
            </a:r>
            <a:endParaRPr>
              <a:solidFill>
                <a:schemeClr val="dk1"/>
              </a:solidFill>
            </a:endParaRPr>
          </a:p>
          <a:p>
            <a:pPr indent="-342900" lvl="1" marL="9144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[SMS-W480][CML] According to customer request to add function to set LED solid/flashing mode feature (2 days, due date: 8/21)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/>
              <a:t>Linux and Android Issue List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3"/>
          <p:cNvSpPr txBox="1"/>
          <p:nvPr/>
        </p:nvSpPr>
        <p:spPr>
          <a:xfrm>
            <a:off x="5364162" y="6453187"/>
            <a:ext cx="33114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</a:pPr>
            <a:r>
              <a:rPr b="1" i="1" lang="en-US" sz="1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Focus • Agility • Competitiveness</a:t>
            </a:r>
            <a:endParaRPr/>
          </a:p>
        </p:txBody>
      </p:sp>
      <p:sp>
        <p:nvSpPr>
          <p:cNvPr id="98" name="Google Shape;98;p13"/>
          <p:cNvSpPr txBox="1"/>
          <p:nvPr/>
        </p:nvSpPr>
        <p:spPr>
          <a:xfrm>
            <a:off x="8675687" y="6453187"/>
            <a:ext cx="433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fld id="{00000000-1234-1234-1234-123412341234}" type="slidenum">
              <a:rPr b="1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99" name="Google Shape;99;p13"/>
          <p:cNvSpPr txBox="1"/>
          <p:nvPr/>
        </p:nvSpPr>
        <p:spPr>
          <a:xfrm>
            <a:off x="457200" y="1091775"/>
            <a:ext cx="8329500" cy="51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</a:pPr>
            <a:r>
              <a:rPr b="1" lang="en-US" sz="2200">
                <a:solidFill>
                  <a:schemeClr val="dk1"/>
                </a:solidFill>
              </a:rPr>
              <a:t>Done</a:t>
            </a:r>
            <a:endParaRPr sz="16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-US">
                <a:solidFill>
                  <a:schemeClr val="dk1"/>
                </a:solidFill>
              </a:rPr>
              <a:t>[ECD][GENE-CML5] Ubuntu 20.04 driver support: DIO, HWM, Watchdog (5 days, 8/7, </a:t>
            </a:r>
            <a:r>
              <a:rPr lang="en-US">
                <a:solidFill>
                  <a:srgbClr val="FF0000"/>
                </a:solidFill>
              </a:rPr>
              <a:t>+3</a:t>
            </a:r>
            <a:r>
              <a:rPr lang="en-US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>
                <a:solidFill>
                  <a:schemeClr val="dk1"/>
                </a:solidFill>
              </a:rPr>
              <a:t>SAP已發出 (8/11)</a:t>
            </a:r>
            <a:endParaRPr>
              <a:solidFill>
                <a:schemeClr val="dk1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</a:pPr>
            <a:r>
              <a:rPr b="1" lang="en-US" sz="2200">
                <a:solidFill>
                  <a:schemeClr val="dk1"/>
                </a:solidFill>
              </a:rPr>
              <a:t>On-going</a:t>
            </a:r>
            <a:endParaRPr sz="16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-US">
                <a:solidFill>
                  <a:schemeClr val="dk1"/>
                </a:solidFill>
              </a:rPr>
              <a:t>[ECD][COM-CFHB6] Ubuntu 18.04 driver support: EC-I2C, EC-DIO, HWM, Watchdog (5 days, 8/21)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>
                <a:solidFill>
                  <a:schemeClr val="dk1"/>
                </a:solidFill>
              </a:rPr>
              <a:t>HWM, WDT已驗證可正常運作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>
                <a:solidFill>
                  <a:schemeClr val="dk1"/>
                </a:solidFill>
              </a:rPr>
              <a:t>索取Carrier board: CEXD-OHUQSI01-A02 線路圖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AAEON PPT 佈景主題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7_AAEON PPT 佈景主題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