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19" Type="http://schemas.openxmlformats.org/officeDocument/2006/relationships/font" Target="fonts/Nunito-boldItalic.fntdata"/><Relationship Id="rId18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dce0991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dce0991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67153799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67153799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671537992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671537992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dce0991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dce0991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671537992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671537992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671537992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671537992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dce09914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dce09914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671537992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671537992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671537992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671537992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zh.wikipedia.org/wiki/%E6%9E%97%E7%BA%B3%E6%96%AF%C2%B7%E6%89%98%E7%93%A6%E5%85%B9" TargetMode="External"/><Relationship Id="rId4" Type="http://schemas.openxmlformats.org/officeDocument/2006/relationships/hyperlink" Target="https://zh.wikipedia.org/wiki/C%E8%AF%AD%E8%A8%80" TargetMode="External"/><Relationship Id="rId11" Type="http://schemas.openxmlformats.org/officeDocument/2006/relationships/image" Target="../media/image4.png"/><Relationship Id="rId10" Type="http://schemas.openxmlformats.org/officeDocument/2006/relationships/image" Target="../media/image1.png"/><Relationship Id="rId9" Type="http://schemas.openxmlformats.org/officeDocument/2006/relationships/hyperlink" Target="https://git-scm.com/" TargetMode="External"/><Relationship Id="rId5" Type="http://schemas.openxmlformats.org/officeDocument/2006/relationships/hyperlink" Target="https://zh.wikipedia.org/wiki/Perl" TargetMode="External"/><Relationship Id="rId6" Type="http://schemas.openxmlformats.org/officeDocument/2006/relationships/hyperlink" Target="https://zh.wikipedia.org/wiki/Unix_shell" TargetMode="External"/><Relationship Id="rId7" Type="http://schemas.openxmlformats.org/officeDocument/2006/relationships/hyperlink" Target="https://zh.wikipedia.org/wiki/%E5%88%86%E6%95%A3%E5%BC%8F%E7%89%88%E6%9C%AC%E6%8E%A7%E5%88%B6" TargetMode="External"/><Relationship Id="rId8" Type="http://schemas.openxmlformats.org/officeDocument/2006/relationships/hyperlink" Target="https://zh.wikipedia.org/wiki/Linux%E5%86%85%E6%A0%B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zh.wikipedia.org/wiki/Git" TargetMode="External"/><Relationship Id="rId4" Type="http://schemas.openxmlformats.org/officeDocument/2006/relationships/hyperlink" Target="https://zh.wikipedia.org/wiki/%E7%89%88%E6%9C%AC%E6%8E%A7%E5%88%B6" TargetMode="External"/><Relationship Id="rId5" Type="http://schemas.openxmlformats.org/officeDocument/2006/relationships/hyperlink" Target="https://zh.wikipedia.org/wiki/Ruby_on_Rails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zh.wikipedia.org/wiki/Git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hyperlink" Target="https://zh.wikipedia.org/wiki/%E7%B3%BB%E7%B5%B1%E5%B9%B3%E5%8F%B0" TargetMode="External"/><Relationship Id="rId22" Type="http://schemas.openxmlformats.org/officeDocument/2006/relationships/hyperlink" Target="https://zh.wikipedia.org/wiki/Linux" TargetMode="External"/><Relationship Id="rId21" Type="http://schemas.openxmlformats.org/officeDocument/2006/relationships/hyperlink" Target="https://zh.wikipedia.org/wiki/Unix" TargetMode="External"/><Relationship Id="rId24" Type="http://schemas.openxmlformats.org/officeDocument/2006/relationships/hyperlink" Target="https://zh.wikipedia.org/wiki/Microsoft_Windows" TargetMode="External"/><Relationship Id="rId23" Type="http://schemas.openxmlformats.org/officeDocument/2006/relationships/hyperlink" Target="https://zh.wikipedia.org/wiki/Linux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zh.wikipedia.org/wiki/Vi" TargetMode="External"/><Relationship Id="rId4" Type="http://schemas.openxmlformats.org/officeDocument/2006/relationships/hyperlink" Target="https://zh.wikipedia.org/wiki/%E6%96%87%E6%9C%AC%E7%BC%96%E8%BE%91%E5%99%A8" TargetMode="External"/><Relationship Id="rId9" Type="http://schemas.openxmlformats.org/officeDocument/2006/relationships/hyperlink" Target="https://zh.wikipedia.org/wiki/BeOS" TargetMode="External"/><Relationship Id="rId26" Type="http://schemas.openxmlformats.org/officeDocument/2006/relationships/image" Target="../media/image3.png"/><Relationship Id="rId25" Type="http://schemas.openxmlformats.org/officeDocument/2006/relationships/hyperlink" Target="https://www.vim.org/" TargetMode="External"/><Relationship Id="rId27" Type="http://schemas.openxmlformats.org/officeDocument/2006/relationships/image" Target="../media/image4.png"/><Relationship Id="rId5" Type="http://schemas.openxmlformats.org/officeDocument/2006/relationships/hyperlink" Target="https://zh.wikipedia.org/wiki/%E5%B8%83%E8%90%8A%E5%A7%86%C2%B7%E7%B1%B3%E5%8B%92" TargetMode="External"/><Relationship Id="rId6" Type="http://schemas.openxmlformats.org/officeDocument/2006/relationships/hyperlink" Target="https://zh.wikipedia.org/wiki/C%E8%AF%AD%E8%A8%80" TargetMode="External"/><Relationship Id="rId7" Type="http://schemas.openxmlformats.org/officeDocument/2006/relationships/hyperlink" Target="https://zh.wikipedia.org/w/index.php?title=Vimscript&amp;action=edit&amp;redlink=1" TargetMode="External"/><Relationship Id="rId8" Type="http://schemas.openxmlformats.org/officeDocument/2006/relationships/hyperlink" Target="https://zh.wikipedia.org/wiki/Amiga" TargetMode="External"/><Relationship Id="rId11" Type="http://schemas.openxmlformats.org/officeDocument/2006/relationships/hyperlink" Target="https://zh.wikipedia.org/wiki/Linux" TargetMode="External"/><Relationship Id="rId10" Type="http://schemas.openxmlformats.org/officeDocument/2006/relationships/hyperlink" Target="https://zh.wikipedia.org/wiki/BSD" TargetMode="External"/><Relationship Id="rId13" Type="http://schemas.openxmlformats.org/officeDocument/2006/relationships/hyperlink" Target="https://zh.wikipedia.org/wiki/Mac_OS_X" TargetMode="External"/><Relationship Id="rId12" Type="http://schemas.openxmlformats.org/officeDocument/2006/relationships/hyperlink" Target="https://zh.wikipedia.org/wiki/Mac_OS" TargetMode="External"/><Relationship Id="rId15" Type="http://schemas.openxmlformats.org/officeDocument/2006/relationships/hyperlink" Target="https://zh.wikipedia.org/wiki/MS-DOS" TargetMode="External"/><Relationship Id="rId14" Type="http://schemas.openxmlformats.org/officeDocument/2006/relationships/hyperlink" Target="https://zh.wikipedia.org/wiki/Microsoft_Windows" TargetMode="External"/><Relationship Id="rId17" Type="http://schemas.openxmlformats.org/officeDocument/2006/relationships/hyperlink" Target="https://zh.wikipedia.org/wiki/OS/2" TargetMode="External"/><Relationship Id="rId16" Type="http://schemas.openxmlformats.org/officeDocument/2006/relationships/hyperlink" Target="https://zh.wikipedia.org/wiki/OpenVMS" TargetMode="External"/><Relationship Id="rId19" Type="http://schemas.openxmlformats.org/officeDocument/2006/relationships/hyperlink" Target="https://zh.wikipedia.org/wiki/UNIX" TargetMode="External"/><Relationship Id="rId18" Type="http://schemas.openxmlformats.org/officeDocument/2006/relationships/hyperlink" Target="https://zh.wikipedia.org/w/index.php?title=OS/390&amp;action=edit&amp;redlink=1" TargetMode="External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zh.wikipedia.org/wiki/%E6%95%B0%E7%BB%84" TargetMode="External"/><Relationship Id="rId4" Type="http://schemas.openxmlformats.org/officeDocument/2006/relationships/hyperlink" Target="https://zh.wikipedia.org/wiki/%E5%93%88%E5%B8%8C%E8%A1%A8" TargetMode="External"/><Relationship Id="rId9" Type="http://schemas.openxmlformats.org/officeDocument/2006/relationships/hyperlink" Target="https://zh.wikipedia.org/wiki/Python" TargetMode="External"/><Relationship Id="rId5" Type="http://schemas.openxmlformats.org/officeDocument/2006/relationships/hyperlink" Target="https://zh.wikipedia.org/wiki/%E8%84%9A%E6%9C%AC%E8%AF%AD%E8%A8%80" TargetMode="External"/><Relationship Id="rId6" Type="http://schemas.openxmlformats.org/officeDocument/2006/relationships/hyperlink" Target="https://zh.wikipedia.org/wiki/Lua" TargetMode="External"/><Relationship Id="rId7" Type="http://schemas.openxmlformats.org/officeDocument/2006/relationships/hyperlink" Target="https://zh.wikipedia.org/wiki/Perl" TargetMode="External"/><Relationship Id="rId8" Type="http://schemas.openxmlformats.org/officeDocument/2006/relationships/hyperlink" Target="https://zh.wikipedia.org/wiki/Ruby" TargetMode="External"/><Relationship Id="rId11" Type="http://schemas.openxmlformats.org/officeDocument/2006/relationships/hyperlink" Target="https://zh.wikipedia.org/wiki/Scheme" TargetMode="External"/><Relationship Id="rId10" Type="http://schemas.openxmlformats.org/officeDocument/2006/relationships/hyperlink" Target="https://zh.wikipedia.org/wiki/Tcl/Tk" TargetMode="External"/><Relationship Id="rId13" Type="http://schemas.openxmlformats.org/officeDocument/2006/relationships/hyperlink" Target="https://zh.wikipedia.org/wiki/C%E8%AF%AD%E8%A8%80" TargetMode="External"/><Relationship Id="rId12" Type="http://schemas.openxmlformats.org/officeDocument/2006/relationships/hyperlink" Target="https://zh.wikipedia.org/wiki/%E6%96%87%E6%9C%AC%E6%96%87%E4%BB%B6" TargetMode="External"/><Relationship Id="rId15" Type="http://schemas.openxmlformats.org/officeDocument/2006/relationships/hyperlink" Target="https://zh.wikipedia.org/wiki/Perl" TargetMode="External"/><Relationship Id="rId14" Type="http://schemas.openxmlformats.org/officeDocument/2006/relationships/hyperlink" Target="https://zh.wikipedia.org/wiki/C%2B%2B" TargetMode="External"/><Relationship Id="rId17" Type="http://schemas.openxmlformats.org/officeDocument/2006/relationships/hyperlink" Target="https://zh.wikipedia.org/wiki/Ruby" TargetMode="External"/><Relationship Id="rId16" Type="http://schemas.openxmlformats.org/officeDocument/2006/relationships/hyperlink" Target="https://zh.wikipedia.org/wiki/Java%E8%AF%AD%E8%A8%80" TargetMode="External"/><Relationship Id="rId19" Type="http://schemas.openxmlformats.org/officeDocument/2006/relationships/image" Target="../media/image3.png"/><Relationship Id="rId18" Type="http://schemas.openxmlformats.org/officeDocument/2006/relationships/hyperlink" Target="https://zh.wikipedia.org/wiki/Pyth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git,github,vim</a:t>
            </a:r>
            <a:r>
              <a:rPr lang="zh-TW"/>
              <a:t>重點整理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中國科大實習生1061461048chihyen_Hsu(sDD2)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975" y="291824"/>
            <a:ext cx="2534376" cy="2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7900" y="184000"/>
            <a:ext cx="3044851" cy="21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7225" y="311800"/>
            <a:ext cx="2534374" cy="18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71375" y="4378926"/>
            <a:ext cx="1525100" cy="5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684575" y="367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如何使用vim?</a:t>
            </a:r>
            <a:endParaRPr/>
          </a:p>
        </p:txBody>
      </p:sp>
      <p:sp>
        <p:nvSpPr>
          <p:cNvPr id="203" name="Google Shape;203;p22"/>
          <p:cNvSpPr txBox="1"/>
          <p:nvPr>
            <p:ph idx="1" type="body"/>
          </p:nvPr>
        </p:nvSpPr>
        <p:spPr>
          <a:xfrm>
            <a:off x="684575" y="10637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利用ctags的标签中跳转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崩溃后文件恢复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光标位置和打开的缓冲状态的保存复原（session功能）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可以对两个文件进行差分，同步功能的diff模式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远程文件编辑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Omni补全（上下文相关的补全）</a:t>
            </a:r>
            <a:endParaRPr sz="2000"/>
          </a:p>
        </p:txBody>
      </p:sp>
      <p:pic>
        <p:nvPicPr>
          <p:cNvPr id="204" name="Google Shape;2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0769" y="228875"/>
            <a:ext cx="2338299" cy="234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4625" y="4304176"/>
            <a:ext cx="1794251" cy="5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title"/>
          </p:nvPr>
        </p:nvSpPr>
        <p:spPr>
          <a:xfrm>
            <a:off x="819150" y="393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</a:t>
            </a:r>
            <a:r>
              <a:rPr lang="zh-TW"/>
              <a:t>是啥？</a:t>
            </a:r>
            <a:endParaRPr/>
          </a:p>
        </p:txBody>
      </p:sp>
      <p:sp>
        <p:nvSpPr>
          <p:cNvPr id="139" name="Google Shape;139;p14"/>
          <p:cNvSpPr txBox="1"/>
          <p:nvPr>
            <p:ph idx="1" type="body"/>
          </p:nvPr>
        </p:nvSpPr>
        <p:spPr>
          <a:xfrm>
            <a:off x="878950" y="9589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作著：</a:t>
            </a:r>
            <a:r>
              <a:rPr lang="zh-TW" sz="2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林纳斯·托瓦兹</a:t>
            </a:r>
            <a:r>
              <a:rPr lang="zh-TW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創作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程式語言：</a:t>
            </a:r>
            <a:r>
              <a:rPr lang="zh-TW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</a:t>
            </a:r>
            <a:r>
              <a:rPr lang="zh-TW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Perl</a:t>
            </a:r>
            <a:r>
              <a:rPr lang="zh-TW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sh</a:t>
            </a:r>
            <a:endParaRPr sz="3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1.是</a:t>
            </a:r>
            <a:r>
              <a:rPr lang="zh-TW" sz="2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分散式版本控制</a:t>
            </a:r>
            <a:r>
              <a:rPr lang="zh-TW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软件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2.管理</a:t>
            </a:r>
            <a:r>
              <a:rPr lang="zh-TW" sz="2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Linux核心</a:t>
            </a:r>
            <a:r>
              <a:rPr lang="zh-TW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开发而设计。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網站：</a:t>
            </a:r>
            <a:r>
              <a:rPr lang="zh-TW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https://git-scm.com/</a:t>
            </a:r>
            <a:endParaRPr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版本：2.27.0</a:t>
            </a:r>
            <a:endParaRPr sz="4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/>
          </a:p>
        </p:txBody>
      </p:sp>
      <p:pic>
        <p:nvPicPr>
          <p:cNvPr id="140" name="Google Shape;140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77025" y="246976"/>
            <a:ext cx="2534376" cy="105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371375" y="4378926"/>
            <a:ext cx="1525100" cy="5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64000" y="389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用途：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864000" y="9216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zh-TW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可被其他前端（比如Cogito或Stgit）包装的后端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2.可独立用版本控制。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8225" y="164750"/>
            <a:ext cx="2003827" cy="83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1375" y="4378926"/>
            <a:ext cx="1525100" cy="5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774300" y="382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如何使用git?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849075" y="1054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3000"/>
              </a:spcAft>
              <a:buNone/>
            </a:pPr>
            <a:r>
              <a:rPr lang="zh-TW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1.采用分布式版本库的作法，不需要服务器端软件，就可以運作版本控制</a:t>
            </a:r>
            <a:endParaRPr sz="29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6950" y="321750"/>
            <a:ext cx="2452123" cy="83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1375" y="4378926"/>
            <a:ext cx="1525100" cy="5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736925" y="277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</a:t>
            </a:r>
            <a:r>
              <a:rPr lang="zh-TW"/>
              <a:t>是啥？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819150" y="9216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1.GitHub</a:t>
            </a: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是通过</a:t>
            </a:r>
            <a:r>
              <a:rPr lang="zh-TW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Git</a:t>
            </a: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进行</a:t>
            </a:r>
            <a:r>
              <a:rPr lang="zh-TW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版本控制</a:t>
            </a: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的软件源代码托管服务平台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开发者：Chris Wanstrath、PJ Hyett和Tom Preston-Werner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程式語言：</a:t>
            </a:r>
            <a:r>
              <a:rPr lang="zh-TW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Ruby on Rails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30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2955" y="277425"/>
            <a:ext cx="2045199" cy="21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71375" y="4378926"/>
            <a:ext cx="1525100" cy="5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819150" y="299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用途：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878925" y="9067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lang="zh-TW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允许注册用户和非注册用户在网页中浏览项目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支持建立不限数量的公开仓库，已付费用户可以建立私有仓库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3000"/>
              </a:spcAft>
              <a:buNone/>
            </a:pPr>
            <a:r>
              <a:t/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4656" y="2752000"/>
            <a:ext cx="1576120" cy="162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1375" y="4378926"/>
            <a:ext cx="1525100" cy="5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714500" y="322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如何使用github?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363100" y="9404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zh-TW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透過标准的</a:t>
            </a:r>
            <a:r>
              <a:rPr lang="zh-TW" sz="2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Git</a:t>
            </a:r>
            <a:r>
              <a:rPr lang="zh-TW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命令进行访问和操作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4705" y="-120400"/>
            <a:ext cx="2045199" cy="21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1375" y="4378926"/>
            <a:ext cx="1525100" cy="5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819150" y="367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vim</a:t>
            </a:r>
            <a:r>
              <a:rPr lang="zh-TW"/>
              <a:t>是啥？</a:t>
            </a: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856525" y="10113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b="1"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1.Vim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是从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vi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发展出来的一个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文本编辑器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作著：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布萊姆·米勒</a:t>
            </a:r>
            <a:endParaRPr b="1" sz="9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lang="zh-TW" sz="1100"/>
              <a:t>程式語言：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C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和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Vimscript</a:t>
            </a:r>
            <a:endParaRPr b="1" sz="9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系統：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Amiga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BeOS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BSD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Linux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Mac OS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Mac OS X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Windows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MS-DOS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OpenVMS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7"/>
              </a:rPr>
              <a:t>OS/2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8"/>
              </a:rPr>
              <a:t>OS/390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9"/>
              </a:rPr>
              <a:t>UNIX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等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b="1"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0"/>
              </a:rPr>
              <a:t>系統平</a:t>
            </a:r>
            <a:r>
              <a:rPr lang="zh-TW" sz="1100"/>
              <a:t>台：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1"/>
              </a:rPr>
              <a:t>Unix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zh-TW" sz="9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2"/>
              </a:rPr>
              <a:t> 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3"/>
              </a:rPr>
              <a:t>Linux</a:t>
            </a:r>
            <a:r>
              <a:rPr lang="zh-TW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和</a:t>
            </a: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4"/>
              </a:rPr>
              <a:t>Microsoft Windows</a:t>
            </a:r>
            <a:endParaRPr sz="9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lang="zh-TW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網站：</a:t>
            </a:r>
            <a:r>
              <a:rPr lang="zh-TW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5"/>
              </a:rPr>
              <a:t>www.vim.org</a:t>
            </a:r>
            <a:endParaRPr sz="1600"/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版本：8.2</a:t>
            </a:r>
            <a:endParaRPr sz="9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6520769" y="228875"/>
            <a:ext cx="2338299" cy="234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7371375" y="4378926"/>
            <a:ext cx="1525100" cy="5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856525" y="352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用途：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819150" y="9964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1.多缓冲编辑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2.任意个数的分割窗口（横，竖）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3.具备</a:t>
            </a:r>
            <a:r>
              <a:rPr lang="zh-TW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列表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和</a:t>
            </a:r>
            <a:r>
              <a:rPr lang="zh-TW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字典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功能的</a:t>
            </a:r>
            <a:r>
              <a:rPr lang="zh-TW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脚本语言</a:t>
            </a:r>
            <a:endParaRPr sz="15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3.可在脚本中调用</a:t>
            </a:r>
            <a:r>
              <a:rPr lang="zh-TW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Lua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zh-TW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Perl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zh-TW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Ruby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zh-TW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Python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zh-TW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Tcl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zh-TW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MzScheme</a:t>
            </a:r>
            <a:endParaRPr sz="15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4.单词缩写功能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5.动态单词补全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6.多次撤销和重做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7.对应400种以上</a:t>
            </a:r>
            <a:r>
              <a:rPr lang="zh-TW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文本文件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的语法高亮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8.</a:t>
            </a:r>
            <a:r>
              <a:rPr lang="zh-TW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C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／</a:t>
            </a:r>
            <a:r>
              <a:rPr lang="zh-TW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C++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zh-TW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Perl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zh-TW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Java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zh-TW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7"/>
              </a:rPr>
              <a:t>Ruby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zh-TW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8"/>
              </a:rPr>
              <a:t>Python</a:t>
            </a: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等40种以上语言的自动缩排	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520769" y="228875"/>
            <a:ext cx="2338299" cy="234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7535825" y="4401350"/>
            <a:ext cx="1323251" cy="4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