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c6c01ba5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c6c01ba5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c6c01ba5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c6c01ba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dcd7b9f2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dcd7b9f2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c6bc3775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c6bc3775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c6bc3775a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c6bc3775a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dcd7b9f2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dcd7b9f2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dd104fe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dd104fe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dd104fe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dd104fe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dd104fe6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dd104fe6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dd104fe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dd104fe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c6bc3775a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c6bc3775a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dd104fe6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dd104fe6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8dd104fe6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8dd104fe6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d104fe6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d104fe6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dd104fe6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dd104fe6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c6bc3775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c6bc3775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dcd7b9f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dcd7b9f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c6c01ba5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c6c01ba5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c6c01ba5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c6c01ba5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c6c01ba5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c6c01ba5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c6c01ba5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c6c01ba5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dcd7b9f2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dcd7b9f2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0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vuetifyjs.com/en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zh.wikipedia.org/wiki/JavaScript" TargetMode="External"/><Relationship Id="rId4" Type="http://schemas.openxmlformats.org/officeDocument/2006/relationships/hyperlink" Target="https://vuejs.org/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zh.wikipedia.org/w/index.php?title=D._Richard_Hipp&amp;action=edit&amp;redlink=1" TargetMode="External"/><Relationship Id="rId4" Type="http://schemas.openxmlformats.org/officeDocument/2006/relationships/hyperlink" Target="https://zh.wikipedia.org/wiki/ANSI_C" TargetMode="External"/><Relationship Id="rId5" Type="http://schemas.openxmlformats.org/officeDocument/2006/relationships/hyperlink" Target="https://www.sqlite.org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zh.wikipedia.org/wiki/C%E8%AF%AD%E8%A8%80" TargetMode="External"/><Relationship Id="rId4" Type="http://schemas.openxmlformats.org/officeDocument/2006/relationships/hyperlink" Target="https://zh.wikipedia.org/wiki/C%2B%2B" TargetMode="External"/><Relationship Id="rId11" Type="http://schemas.openxmlformats.org/officeDocument/2006/relationships/image" Target="../media/image8.png"/><Relationship Id="rId10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hyperlink" Target="https://zh.wikipedia.org/wiki/JavaScript" TargetMode="External"/><Relationship Id="rId6" Type="http://schemas.openxmlformats.org/officeDocument/2006/relationships/hyperlink" Target="https://zh.wikipedia.org/wiki/JavaScript" TargetMode="External"/><Relationship Id="rId7" Type="http://schemas.openxmlformats.org/officeDocument/2006/relationships/hyperlink" Target="https://zh.wikipedia.org/wiki/%E8%BB%9F%E9%AB%94%E5%A5%97%E4%BB%B6%E7%AE%A1%E7%90%86%E7%B3%BB%E7%B5%B1" TargetMode="External"/><Relationship Id="rId8" Type="http://schemas.openxmlformats.org/officeDocument/2006/relationships/hyperlink" Target="https://nodejs.org/" TargetMode="External"/></Relationships>
</file>

<file path=ppt/slides/_rels/slide20.xml.rels><?xml version="1.0" encoding="UTF-8" standalone="yes"?><Relationships xmlns="http://schemas.openxmlformats.org/package/2006/relationships"><Relationship Id="rId20" Type="http://schemas.openxmlformats.org/officeDocument/2006/relationships/hyperlink" Target="https://zh.wikipedia.org/wiki/%E7%B3%BB%E7%B5%B1%E5%B9%B3%E5%8F%B0" TargetMode="External"/><Relationship Id="rId22" Type="http://schemas.openxmlformats.org/officeDocument/2006/relationships/hyperlink" Target="https://zh.wikipedia.org/w/index.php?title=ARM64&amp;action=edit&amp;redlink=1" TargetMode="External"/><Relationship Id="rId21" Type="http://schemas.openxmlformats.org/officeDocument/2006/relationships/hyperlink" Target="https://zh.wikipedia.org/wiki/X86_64" TargetMode="External"/><Relationship Id="rId24" Type="http://schemas.openxmlformats.org/officeDocument/2006/relationships/hyperlink" Target="https://zh.wikipedia.org/w/index.php?title=PPC64LE&amp;action=edit&amp;redlink=1" TargetMode="External"/><Relationship Id="rId23" Type="http://schemas.openxmlformats.org/officeDocument/2006/relationships/hyperlink" Target="https://zh.wikipedia.org/w/index.php?title=S390x&amp;action=edit&amp;redlink=1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zh.wikipedia.org/wiki/%E9%9D%A2%E5%90%91%E6%96%87%E6%AA%94%E7%9A%84%E6%95%B8%E6%93%9A%E5%BA%AB" TargetMode="External"/><Relationship Id="rId4" Type="http://schemas.openxmlformats.org/officeDocument/2006/relationships/hyperlink" Target="https://zh.wikipedia.org/wiki/%E6%95%B0%E6%8D%AE%E5%BA%93%E7%AE%A1%E7%90%86%E7%B3%BB%E7%BB%9F" TargetMode="External"/><Relationship Id="rId9" Type="http://schemas.openxmlformats.org/officeDocument/2006/relationships/hyperlink" Target="https://zh.wikipedia.org/wiki/JavaScript" TargetMode="External"/><Relationship Id="rId26" Type="http://schemas.openxmlformats.org/officeDocument/2006/relationships/hyperlink" Target="https://www.mongodb.com" TargetMode="External"/><Relationship Id="rId25" Type="http://schemas.openxmlformats.org/officeDocument/2006/relationships/hyperlink" Target="https://zh.wikipedia.org/wiki/MongoDB#cite_note-4" TargetMode="External"/><Relationship Id="rId28" Type="http://schemas.openxmlformats.org/officeDocument/2006/relationships/image" Target="../media/image8.png"/><Relationship Id="rId27" Type="http://schemas.openxmlformats.org/officeDocument/2006/relationships/image" Target="../media/image1.png"/><Relationship Id="rId5" Type="http://schemas.openxmlformats.org/officeDocument/2006/relationships/hyperlink" Target="https://zh.wikipedia.org/w/index.php?title=MongoDB_Inc.&amp;action=edit&amp;redlink=1" TargetMode="External"/><Relationship Id="rId6" Type="http://schemas.openxmlformats.org/officeDocument/2006/relationships/hyperlink" Target="https://zh.wikipedia.org/wiki/C%2B%2B" TargetMode="External"/><Relationship Id="rId7" Type="http://schemas.openxmlformats.org/officeDocument/2006/relationships/hyperlink" Target="https://zh.wikipedia.org/wiki/Go" TargetMode="External"/><Relationship Id="rId8" Type="http://schemas.openxmlformats.org/officeDocument/2006/relationships/hyperlink" Target="https://zh.wikipedia.org/wiki/Go" TargetMode="External"/><Relationship Id="rId11" Type="http://schemas.openxmlformats.org/officeDocument/2006/relationships/hyperlink" Target="https://zh.wikipedia.org/wiki/Python" TargetMode="External"/><Relationship Id="rId10" Type="http://schemas.openxmlformats.org/officeDocument/2006/relationships/hyperlink" Target="https://zh.wikipedia.org/wiki/JavaScript" TargetMode="External"/><Relationship Id="rId13" Type="http://schemas.openxmlformats.org/officeDocument/2006/relationships/hyperlink" Target="https://zh.wikipedia.org/wiki/%E6%93%8D%E4%BD%9C%E7%B3%BB%E7%BB%9F" TargetMode="External"/><Relationship Id="rId12" Type="http://schemas.openxmlformats.org/officeDocument/2006/relationships/hyperlink" Target="https://zh.wikipedia.org/wiki/Python" TargetMode="External"/><Relationship Id="rId15" Type="http://schemas.openxmlformats.org/officeDocument/2006/relationships/hyperlink" Target="https://zh.wikipedia.org/wiki/Linux" TargetMode="External"/><Relationship Id="rId14" Type="http://schemas.openxmlformats.org/officeDocument/2006/relationships/hyperlink" Target="https://zh.wikipedia.org/wiki/Windows" TargetMode="External"/><Relationship Id="rId17" Type="http://schemas.openxmlformats.org/officeDocument/2006/relationships/hyperlink" Target="https://zh.wikipedia.org/wiki/Solaris" TargetMode="External"/><Relationship Id="rId16" Type="http://schemas.openxmlformats.org/officeDocument/2006/relationships/hyperlink" Target="https://zh.wikipedia.org/wiki/MacOS" TargetMode="External"/><Relationship Id="rId19" Type="http://schemas.openxmlformats.org/officeDocument/2006/relationships/hyperlink" Target="https://zh.wikipedia.org/wiki/FreeBSD" TargetMode="External"/><Relationship Id="rId18" Type="http://schemas.openxmlformats.org/officeDocument/2006/relationships/hyperlink" Target="https://zh.wikipedia.org/wiki/FreeBSD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zh.wikipedia.org/wiki/%E5%85%A8%E9%9B%99%E5%B7%A5" TargetMode="External"/><Relationship Id="rId10" Type="http://schemas.openxmlformats.org/officeDocument/2006/relationships/hyperlink" Target="https://zh.wikipedia.org/wiki/%E4%BC%A0%E8%BE%93%E6%8E%A7%E5%88%B6%E5%8D%8F%E8%AE%AE" TargetMode="External"/><Relationship Id="rId13" Type="http://schemas.openxmlformats.org/officeDocument/2006/relationships/hyperlink" Target="https://zh.wikipedia.org/wiki/%E5%BA%94%E7%94%A8%E5%B1%82" TargetMode="External"/><Relationship Id="rId12" Type="http://schemas.openxmlformats.org/officeDocument/2006/relationships/hyperlink" Target="https://zh.wikipedia.org/wiki/OSI%E6%A8%A1%E5%9E%8B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zh.wikipedia.org/wiki/JavaScript" TargetMode="External"/><Relationship Id="rId4" Type="http://schemas.openxmlformats.org/officeDocument/2006/relationships/hyperlink" Target="https://zh.wikipedia.org/w/index.php?title=Web_%E5%BA%94%E7%94%A8&amp;action=edit&amp;redlink=1" TargetMode="External"/><Relationship Id="rId9" Type="http://schemas.openxmlformats.org/officeDocument/2006/relationships/hyperlink" Target="https://zh.wikipedia.org/wiki/%E7%BD%91%E7%BB%9C%E4%BC%A0%E8%BE%93%E5%8D%8F%E8%AE%AE" TargetMode="External"/><Relationship Id="rId15" Type="http://schemas.openxmlformats.org/officeDocument/2006/relationships/image" Target="../media/image4.png"/><Relationship Id="rId14" Type="http://schemas.openxmlformats.org/officeDocument/2006/relationships/hyperlink" Target="http://socket.io/" TargetMode="External"/><Relationship Id="rId16" Type="http://schemas.openxmlformats.org/officeDocument/2006/relationships/image" Target="../media/image8.png"/><Relationship Id="rId5" Type="http://schemas.openxmlformats.org/officeDocument/2006/relationships/hyperlink" Target="https://zh.wikipedia.org/wiki/JavaScript" TargetMode="External"/><Relationship Id="rId6" Type="http://schemas.openxmlformats.org/officeDocument/2006/relationships/hyperlink" Target="https://zh.wikipedia.org/wiki/JavaScript" TargetMode="External"/><Relationship Id="rId7" Type="http://schemas.openxmlformats.org/officeDocument/2006/relationships/hyperlink" Target="https://zh.wikipedia.org/wiki/WebSocket" TargetMode="External"/><Relationship Id="rId8" Type="http://schemas.openxmlformats.org/officeDocument/2006/relationships/hyperlink" Target="https://zh.wikipedia.org/w/index.php?title=Wrapper_library&amp;action=edit&amp;redlink=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node.js(npm,yarn)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,socket.io(websocket),vuetify.js,vue.js,sqlite,mongodb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重點整理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42317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中國科大實習生1061461048 chihyen_HSU(SDD2)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5" y="98500"/>
            <a:ext cx="1006939" cy="6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663" y="68887"/>
            <a:ext cx="924806" cy="7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4023" y="98500"/>
            <a:ext cx="1211335" cy="7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7300" y="183330"/>
            <a:ext cx="1338199" cy="5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5375" y="98500"/>
            <a:ext cx="1039212" cy="96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69466" y="4452128"/>
            <a:ext cx="1906410" cy="6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1975" y="221277"/>
            <a:ext cx="1523640" cy="5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94600" y="286025"/>
            <a:ext cx="1523651" cy="507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>
            <p:ph type="title"/>
          </p:nvPr>
        </p:nvSpPr>
        <p:spPr>
          <a:xfrm>
            <a:off x="1303800" y="292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vuetify.js</a:t>
            </a:r>
            <a:r>
              <a:rPr lang="zh-TW"/>
              <a:t>是啥？</a:t>
            </a:r>
            <a:endParaRPr/>
          </a:p>
        </p:txBody>
      </p:sp>
      <p:sp>
        <p:nvSpPr>
          <p:cNvPr id="357" name="Google Shape;357;p22"/>
          <p:cNvSpPr txBox="1"/>
          <p:nvPr>
            <p:ph idx="1" type="body"/>
          </p:nvPr>
        </p:nvSpPr>
        <p:spPr>
          <a:xfrm>
            <a:off x="1303800" y="1168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1.</a:t>
            </a:r>
            <a:r>
              <a:rPr lang="zh-TW" sz="1600"/>
              <a:t>是組件庫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2.google的材料設計理念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3.具有google相似的UI組件（例如：按鈕,菜單）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4.提供良好的用戶體驗並使網站乾淨整潔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5.不僅是css類而且是vujs構件和使用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600"/>
              <a:t>網站：</a:t>
            </a:r>
            <a:r>
              <a:rPr lang="zh-TW" sz="1700" u="sng">
                <a:solidFill>
                  <a:schemeClr val="hlink"/>
                </a:solidFill>
                <a:hlinkClick r:id="rId3"/>
              </a:rPr>
              <a:t>https://vuetifyjs.com/en/</a:t>
            </a:r>
            <a:endParaRPr sz="1700"/>
          </a:p>
        </p:txBody>
      </p:sp>
      <p:pic>
        <p:nvPicPr>
          <p:cNvPr id="358" name="Google Shape;3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950" y="125050"/>
            <a:ext cx="4792124" cy="7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/>
          <p:nvPr>
            <p:ph type="title"/>
          </p:nvPr>
        </p:nvSpPr>
        <p:spPr>
          <a:xfrm>
            <a:off x="1169250" y="501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365" name="Google Shape;365;p23"/>
          <p:cNvSpPr txBox="1"/>
          <p:nvPr>
            <p:ph idx="1" type="body"/>
          </p:nvPr>
        </p:nvSpPr>
        <p:spPr>
          <a:xfrm>
            <a:off x="1236525" y="1212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900"/>
              <a:t>提供了不同UI組件(例如：按鈕欄彈出窗口和符合材料設計的網格系統使忘落看起來不錯）</a:t>
            </a:r>
            <a:endParaRPr sz="3900"/>
          </a:p>
        </p:txBody>
      </p:sp>
      <p:pic>
        <p:nvPicPr>
          <p:cNvPr id="366" name="Google Shape;3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525" y="132525"/>
            <a:ext cx="3334302" cy="10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/>
          <p:nvPr>
            <p:ph type="title"/>
          </p:nvPr>
        </p:nvSpPr>
        <p:spPr>
          <a:xfrm>
            <a:off x="1303800" y="269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如何使用vuetify.js?</a:t>
            </a:r>
            <a:endParaRPr/>
          </a:p>
        </p:txBody>
      </p:sp>
      <p:sp>
        <p:nvSpPr>
          <p:cNvPr id="373" name="Google Shape;373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924" y="132525"/>
            <a:ext cx="4238901" cy="10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/>
          <p:nvPr>
            <p:ph type="title"/>
          </p:nvPr>
        </p:nvSpPr>
        <p:spPr>
          <a:xfrm>
            <a:off x="1206625" y="230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vue.js</a:t>
            </a:r>
            <a:r>
              <a:rPr lang="zh-TW"/>
              <a:t>是啥：</a:t>
            </a:r>
            <a:endParaRPr/>
          </a:p>
        </p:txBody>
      </p:sp>
      <p:sp>
        <p:nvSpPr>
          <p:cNvPr id="381" name="Google Shape;381;p25"/>
          <p:cNvSpPr txBox="1"/>
          <p:nvPr>
            <p:ph idx="1" type="body"/>
          </p:nvPr>
        </p:nvSpPr>
        <p:spPr>
          <a:xfrm>
            <a:off x="1296325" y="728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作著：尤雨溪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程式語言：</a:t>
            </a:r>
            <a:r>
              <a:rPr lang="zh-TW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JavaScript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200"/>
              <a:t>1.開發web頁面的javascript網絡驅動應用用戶界面漸進腳本框架,屬於mvvm架構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2.無須服務器聯繫即可重新加載頁面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3.無縫頁面程序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開發工具：atom,brackets,visual studio code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框架：etc,react,angular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瀏覽器：chrome,firefox,IE9,safai,vue.js devtools,nide.js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網站：</a:t>
            </a:r>
            <a:r>
              <a:rPr lang="zh-TW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vuejs.org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版本：2.6.11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3250" y="74750"/>
            <a:ext cx="3065149" cy="158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"/>
          <p:cNvSpPr txBox="1"/>
          <p:nvPr>
            <p:ph type="title"/>
          </p:nvPr>
        </p:nvSpPr>
        <p:spPr>
          <a:xfrm>
            <a:off x="1303800" y="220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389" name="Google Shape;389;p26"/>
          <p:cNvSpPr txBox="1"/>
          <p:nvPr>
            <p:ph idx="1" type="body"/>
          </p:nvPr>
        </p:nvSpPr>
        <p:spPr>
          <a:xfrm>
            <a:off x="1303800" y="11303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1.保留前端框架許多功能（例如：組件,過濾器,表單,數據綁定）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/>
              <a:t>2.加載非常快及精簡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/>
              <a:t>3.大約是生產版本的16kb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/>
              <a:t>4.易於上手,便於第三方庫項目整合</a:t>
            </a:r>
            <a:endParaRPr sz="3000"/>
          </a:p>
        </p:txBody>
      </p:sp>
      <p:pic>
        <p:nvPicPr>
          <p:cNvPr id="390" name="Google Shape;3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625" y="60900"/>
            <a:ext cx="1650775" cy="11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"/>
          <p:cNvSpPr txBox="1"/>
          <p:nvPr>
            <p:ph type="title"/>
          </p:nvPr>
        </p:nvSpPr>
        <p:spPr>
          <a:xfrm>
            <a:off x="1258950" y="220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如何使用vue.js?</a:t>
            </a:r>
            <a:endParaRPr/>
          </a:p>
        </p:txBody>
      </p:sp>
      <p:sp>
        <p:nvSpPr>
          <p:cNvPr id="397" name="Google Shape;397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275" y="60900"/>
            <a:ext cx="2002125" cy="11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"/>
          <p:cNvSpPr txBox="1"/>
          <p:nvPr>
            <p:ph type="title"/>
          </p:nvPr>
        </p:nvSpPr>
        <p:spPr>
          <a:xfrm>
            <a:off x="1266425" y="78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sqlite</a:t>
            </a:r>
            <a:r>
              <a:rPr lang="zh-TW"/>
              <a:t>是啥？</a:t>
            </a:r>
            <a:endParaRPr/>
          </a:p>
        </p:txBody>
      </p:sp>
      <p:sp>
        <p:nvSpPr>
          <p:cNvPr id="405" name="Google Shape;405;p28"/>
          <p:cNvSpPr txBox="1"/>
          <p:nvPr>
            <p:ph idx="1" type="body"/>
          </p:nvPr>
        </p:nvSpPr>
        <p:spPr>
          <a:xfrm>
            <a:off x="1371100" y="681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700"/>
              <a:t>作者：</a:t>
            </a:r>
            <a:r>
              <a:rPr lang="zh-TW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D. Richard Hipp</a:t>
            </a:r>
            <a:endParaRPr sz="700"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700"/>
              <a:t>1.</a:t>
            </a:r>
            <a:r>
              <a:rPr lang="zh-TW" sz="700"/>
              <a:t>是一個過程中的庫</a:t>
            </a:r>
            <a:endParaRPr sz="700"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700"/>
              <a:t>2.零配置，事務性的SQL數據庫引擎。</a:t>
            </a:r>
            <a:endParaRPr sz="700"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700"/>
              <a:t>3.直接訪問其存儲文件。</a:t>
            </a:r>
            <a:endParaRPr sz="700"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700"/>
              <a:t>4.以單一檔案的形式存於磁碟中，不需要再安裝資料庫伺服器軟體</a:t>
            </a:r>
            <a:endParaRPr sz="700"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700"/>
              <a:t>5.是一個很小的 C 語言程式庫，且包含資料庫引擎的功能，可嵌入至其他程式中，完全不用額外的設定。</a:t>
            </a:r>
            <a:endParaRPr sz="700"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版本：3.32.3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程式語言：</a:t>
            </a:r>
            <a:r>
              <a:rPr lang="zh-TW" sz="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ANSI 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網站：</a:t>
            </a:r>
            <a:r>
              <a:rPr lang="zh-TW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https://www.sqlite.org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0725" y="0"/>
            <a:ext cx="3086126" cy="115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/>
          <p:nvPr>
            <p:ph type="title"/>
          </p:nvPr>
        </p:nvSpPr>
        <p:spPr>
          <a:xfrm>
            <a:off x="1303800" y="78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413" name="Google Shape;413;p29"/>
          <p:cNvSpPr txBox="1"/>
          <p:nvPr>
            <p:ph idx="1" type="body"/>
          </p:nvPr>
        </p:nvSpPr>
        <p:spPr>
          <a:xfrm>
            <a:off x="1303800" y="629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1.支援ACID (Atomic, Consistent, Isolated, Durable) transaction。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2.資料庫存在於一個單一的檔案中。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3.記憶體需求小支援TCL。也有其他語言的支援可用。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4.無須其他額外的程式或程式庫。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725" y="0"/>
            <a:ext cx="3086126" cy="115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 txBox="1"/>
          <p:nvPr>
            <p:ph type="title"/>
          </p:nvPr>
        </p:nvSpPr>
        <p:spPr>
          <a:xfrm>
            <a:off x="1154275" y="78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如何使用sqlite?</a:t>
            </a:r>
            <a:endParaRPr/>
          </a:p>
        </p:txBody>
      </p:sp>
      <p:sp>
        <p:nvSpPr>
          <p:cNvPr id="421" name="Google Shape;421;p30"/>
          <p:cNvSpPr txBox="1"/>
          <p:nvPr>
            <p:ph idx="1" type="body"/>
          </p:nvPr>
        </p:nvSpPr>
        <p:spPr>
          <a:xfrm>
            <a:off x="1273900" y="10106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725" y="0"/>
            <a:ext cx="3086126" cy="115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1"/>
          <p:cNvSpPr txBox="1"/>
          <p:nvPr>
            <p:ph type="title"/>
          </p:nvPr>
        </p:nvSpPr>
        <p:spPr>
          <a:xfrm>
            <a:off x="1303800" y="45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sqlite</a:t>
            </a:r>
            <a:r>
              <a:rPr lang="zh-TW"/>
              <a:t>跟C#&amp;sql有啥不同？</a:t>
            </a:r>
            <a:endParaRPr/>
          </a:p>
        </p:txBody>
      </p:sp>
      <p:sp>
        <p:nvSpPr>
          <p:cNvPr id="429" name="Google Shape;429;p31"/>
          <p:cNvSpPr txBox="1"/>
          <p:nvPr>
            <p:ph idx="1" type="body"/>
          </p:nvPr>
        </p:nvSpPr>
        <p:spPr>
          <a:xfrm>
            <a:off x="1139325" y="11901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725" y="0"/>
            <a:ext cx="3086126" cy="115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/>
          <p:nvPr>
            <p:ph type="title"/>
          </p:nvPr>
        </p:nvSpPr>
        <p:spPr>
          <a:xfrm>
            <a:off x="1303800" y="1238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Node.js(</a:t>
            </a:r>
            <a:r>
              <a:rPr lang="zh-TW"/>
              <a:t>免費的）</a:t>
            </a:r>
            <a:r>
              <a:rPr lang="zh-TW"/>
              <a:t>,npm</a:t>
            </a:r>
            <a:r>
              <a:rPr lang="zh-TW"/>
              <a:t>是啥：</a:t>
            </a:r>
            <a:endParaRPr/>
          </a:p>
        </p:txBody>
      </p:sp>
      <p:sp>
        <p:nvSpPr>
          <p:cNvPr id="292" name="Google Shape;292;p14"/>
          <p:cNvSpPr txBox="1"/>
          <p:nvPr>
            <p:ph idx="1" type="body"/>
          </p:nvPr>
        </p:nvSpPr>
        <p:spPr>
          <a:xfrm>
            <a:off x="1266450" y="778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開發人：瑞安·達爾(node.js)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/>
              <a:t>開發人：</a:t>
            </a:r>
            <a:r>
              <a:rPr lang="zh-TW" sz="900"/>
              <a:t>艾萨克·施吕特、福里斯特·诺维尔、罗伯特·科瓦尔斯基、多梅尼克·德尼科拉、蒂姆·奥克斯利、埃文·马尔(npm)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/>
              <a:t>程式語言：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C++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JavaScript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/>
              <a:t>1.</a:t>
            </a:r>
            <a:r>
              <a:rPr lang="zh-TW" sz="900"/>
              <a:t>javascript服務性環境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/>
              <a:t>2.實質對chrome v8引擎進行了封裝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/>
              <a:t>3.事件驅動非阻塞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/>
              <a:t>4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JavaScript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編寫的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軟體套件管理系統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/>
              <a:t>開發工具：atom,brackets,visual studio code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/>
              <a:t>瀏覽器：chrome,firefox,IEedge,windows,linux,unix,mac Os x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/>
              <a:t>網站：</a:t>
            </a:r>
            <a:r>
              <a:rPr lang="zh-TW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https://nodejs.org/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版本：12.16.3 LTS(node.js)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6.14.4(npm)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400"/>
          </a:p>
        </p:txBody>
      </p:sp>
      <p:pic>
        <p:nvPicPr>
          <p:cNvPr id="293" name="Google Shape;29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36825" y="74750"/>
            <a:ext cx="1454150" cy="11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30175" y="74750"/>
            <a:ext cx="973123" cy="99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2"/>
          <p:cNvSpPr txBox="1"/>
          <p:nvPr>
            <p:ph type="title"/>
          </p:nvPr>
        </p:nvSpPr>
        <p:spPr>
          <a:xfrm>
            <a:off x="1303800" y="164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mongodb</a:t>
            </a:r>
            <a:r>
              <a:rPr lang="zh-TW"/>
              <a:t>是啥？</a:t>
            </a:r>
            <a:endParaRPr/>
          </a:p>
        </p:txBody>
      </p:sp>
      <p:sp>
        <p:nvSpPr>
          <p:cNvPr id="437" name="Google Shape;437;p32"/>
          <p:cNvSpPr txBox="1"/>
          <p:nvPr>
            <p:ph idx="1" type="body"/>
          </p:nvPr>
        </p:nvSpPr>
        <p:spPr>
          <a:xfrm>
            <a:off x="1266425" y="8686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1.是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面向文档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的免費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数据库管理系统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作者：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MongoDB Inc.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版本：4.2.1</a:t>
            </a:r>
            <a:endParaRPr b="1"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程式語言：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C++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TW" sz="18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Go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TW" sz="18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 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JavaScript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TW" sz="18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 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Python</a:t>
            </a:r>
            <a:endParaRPr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操作系统</a:t>
            </a:r>
            <a:r>
              <a:rPr b="1"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Windows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7/2008R2及以上、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Linux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macOS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10.11及以上、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Solaris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18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8"/>
              </a:rPr>
              <a:t> 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9"/>
              </a:rPr>
              <a:t>FreeBSD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系統平台</a:t>
            </a:r>
            <a:r>
              <a:rPr b="1"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1"/>
              </a:rPr>
              <a:t>x86_64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2"/>
              </a:rPr>
              <a:t>ARM64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及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3"/>
              </a:rPr>
              <a:t>s390x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，企业版额外支持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4"/>
              </a:rPr>
              <a:t>PPC64LE</a:t>
            </a:r>
            <a:r>
              <a:rPr baseline="30000"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5"/>
              </a:rPr>
              <a:t>[4]</a:t>
            </a:r>
            <a:endParaRPr baseline="30000"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網站：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6"/>
              </a:rPr>
              <a:t>https://www.mongodb.com</a:t>
            </a:r>
            <a:endParaRPr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32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6063070" y="103550"/>
            <a:ext cx="2997881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2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3"/>
          <p:cNvSpPr txBox="1"/>
          <p:nvPr>
            <p:ph type="title"/>
          </p:nvPr>
        </p:nvSpPr>
        <p:spPr>
          <a:xfrm>
            <a:off x="1303800" y="120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445" name="Google Shape;445;p33"/>
          <p:cNvSpPr txBox="1"/>
          <p:nvPr>
            <p:ph idx="1" type="body"/>
          </p:nvPr>
        </p:nvSpPr>
        <p:spPr>
          <a:xfrm>
            <a:off x="1348650" y="756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200"/>
              <a:t>1.</a:t>
            </a:r>
            <a:r>
              <a:rPr lang="zh-TW" sz="3200"/>
              <a:t>數據採集和分散處理</a:t>
            </a:r>
            <a:endParaRPr sz="3200"/>
          </a:p>
        </p:txBody>
      </p:sp>
      <p:pic>
        <p:nvPicPr>
          <p:cNvPr id="446" name="Google Shape;4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450" y="81125"/>
            <a:ext cx="2489475" cy="8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4"/>
          <p:cNvSpPr txBox="1"/>
          <p:nvPr>
            <p:ph type="title"/>
          </p:nvPr>
        </p:nvSpPr>
        <p:spPr>
          <a:xfrm>
            <a:off x="1221550" y="135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如何使用mangodb?</a:t>
            </a:r>
            <a:endParaRPr/>
          </a:p>
        </p:txBody>
      </p:sp>
      <p:sp>
        <p:nvSpPr>
          <p:cNvPr id="453" name="Google Shape;453;p34"/>
          <p:cNvSpPr txBox="1"/>
          <p:nvPr>
            <p:ph idx="1" type="body"/>
          </p:nvPr>
        </p:nvSpPr>
        <p:spPr>
          <a:xfrm>
            <a:off x="1326225" y="778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4" name="Google Shape;4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6000" y="135075"/>
            <a:ext cx="2399775" cy="7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5"/>
          <p:cNvSpPr txBox="1"/>
          <p:nvPr>
            <p:ph type="title"/>
          </p:nvPr>
        </p:nvSpPr>
        <p:spPr>
          <a:xfrm>
            <a:off x="1303800" y="75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mangodb</a:t>
            </a:r>
            <a:r>
              <a:rPr lang="zh-TW"/>
              <a:t>跟C#&amp;sql有啥不同？</a:t>
            </a:r>
            <a:endParaRPr/>
          </a:p>
        </p:txBody>
      </p:sp>
      <p:sp>
        <p:nvSpPr>
          <p:cNvPr id="461" name="Google Shape;461;p35"/>
          <p:cNvSpPr txBox="1"/>
          <p:nvPr>
            <p:ph idx="1" type="body"/>
          </p:nvPr>
        </p:nvSpPr>
        <p:spPr>
          <a:xfrm>
            <a:off x="1266400" y="771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225" y="75250"/>
            <a:ext cx="2003610" cy="6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"/>
          <p:cNvSpPr txBox="1"/>
          <p:nvPr>
            <p:ph type="title"/>
          </p:nvPr>
        </p:nvSpPr>
        <p:spPr>
          <a:xfrm>
            <a:off x="1303800" y="247163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301" name="Google Shape;301;p15"/>
          <p:cNvSpPr txBox="1"/>
          <p:nvPr>
            <p:ph idx="1" type="body"/>
          </p:nvPr>
        </p:nvSpPr>
        <p:spPr>
          <a:xfrm>
            <a:off x="1303800" y="11377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1.</a:t>
            </a:r>
            <a:r>
              <a:rPr lang="zh-TW" sz="2300"/>
              <a:t>生成動態頁面內容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300"/>
              <a:t>2.服務器上創建打開,讀取,寫入,刪除和關閉文件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300"/>
              <a:t>3.收集表單數據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300"/>
              <a:t>4.添加刪除修改數據庫中的數據</a:t>
            </a:r>
            <a:endParaRPr sz="2300"/>
          </a:p>
        </p:txBody>
      </p:sp>
      <p:pic>
        <p:nvPicPr>
          <p:cNvPr id="302" name="Google Shape;3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825" y="52325"/>
            <a:ext cx="1693349" cy="138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0175" y="52325"/>
            <a:ext cx="1315800" cy="138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/>
          <p:nvPr>
            <p:ph type="title"/>
          </p:nvPr>
        </p:nvSpPr>
        <p:spPr>
          <a:xfrm>
            <a:off x="1244000" y="344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如何使用node.js,npm?</a:t>
            </a:r>
            <a:endParaRPr/>
          </a:p>
        </p:txBody>
      </p:sp>
      <p:sp>
        <p:nvSpPr>
          <p:cNvPr id="310" name="Google Shape;310;p16"/>
          <p:cNvSpPr txBox="1"/>
          <p:nvPr>
            <p:ph idx="1" type="body"/>
          </p:nvPr>
        </p:nvSpPr>
        <p:spPr>
          <a:xfrm>
            <a:off x="1281375" y="913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用Node.js撰寫的範例：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 http = require('http');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http.createServer((request, response) =&gt; {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response.writeHead(200, { 'Content-Type': 'text/plain' });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response.end('Hello World!');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}).listen(8000);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可以管理本地项目的所需模块并自动维护依赖情况，也可以管理全局安装的JavaScript工具。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825" y="63537"/>
            <a:ext cx="1693349" cy="136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0175" y="52325"/>
            <a:ext cx="1315800" cy="138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>
            <p:ph type="title"/>
          </p:nvPr>
        </p:nvSpPr>
        <p:spPr>
          <a:xfrm>
            <a:off x="1363600" y="269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yarn</a:t>
            </a:r>
            <a:r>
              <a:rPr lang="zh-TW"/>
              <a:t>是啥？</a:t>
            </a:r>
            <a:endParaRPr/>
          </a:p>
        </p:txBody>
      </p:sp>
      <p:sp>
        <p:nvSpPr>
          <p:cNvPr id="319" name="Google Shape;319;p17"/>
          <p:cNvSpPr txBox="1"/>
          <p:nvPr>
            <p:ph idx="1" type="body"/>
          </p:nvPr>
        </p:nvSpPr>
        <p:spPr>
          <a:xfrm>
            <a:off x="1303800" y="11751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1.是</a:t>
            </a:r>
            <a:r>
              <a:rPr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管理器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2.替代了npm 客戶機或其他包管理器的現有工作流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3.保持與npm 註冊表的兼容性。</a:t>
            </a:r>
            <a:r>
              <a:rPr lang="zh-TW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00"/>
          </a:p>
        </p:txBody>
      </p:sp>
      <p:pic>
        <p:nvPicPr>
          <p:cNvPr id="320" name="Google Shape;3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type="title"/>
          </p:nvPr>
        </p:nvSpPr>
        <p:spPr>
          <a:xfrm>
            <a:off x="1303800" y="269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326" name="Google Shape;326;p18"/>
          <p:cNvSpPr txBox="1"/>
          <p:nvPr>
            <p:ph idx="1" type="body"/>
          </p:nvPr>
        </p:nvSpPr>
        <p:spPr>
          <a:xfrm>
            <a:off x="1303800" y="1152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與現有工作流程相同的功能集，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2.運行速度快，安全，可靠</a:t>
            </a:r>
            <a:endParaRPr sz="1800"/>
          </a:p>
        </p:txBody>
      </p:sp>
      <p:pic>
        <p:nvPicPr>
          <p:cNvPr id="327" name="Google Shape;3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/>
          <p:nvPr>
            <p:ph type="title"/>
          </p:nvPr>
        </p:nvSpPr>
        <p:spPr>
          <a:xfrm>
            <a:off x="1303800" y="344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socket.IO(websocket)</a:t>
            </a:r>
            <a:r>
              <a:rPr lang="zh-TW"/>
              <a:t>是啥?</a:t>
            </a:r>
            <a:endParaRPr/>
          </a:p>
        </p:txBody>
      </p:sp>
      <p:sp>
        <p:nvSpPr>
          <p:cNvPr id="333" name="Google Shape;333;p19"/>
          <p:cNvSpPr txBox="1"/>
          <p:nvPr>
            <p:ph idx="1" type="body"/>
          </p:nvPr>
        </p:nvSpPr>
        <p:spPr>
          <a:xfrm>
            <a:off x="1303800" y="995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作者：Guillermo Rauch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程式語言：</a:t>
            </a:r>
            <a:r>
              <a:rPr lang="zh-TW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JavaScript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web 应用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lang="zh-TW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JavaScript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库。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2.服务器和客户端双向的通信。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使用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WebSocket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并提供相同的接口。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4.作WebSocket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包装库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，提供许多其它功能</a:t>
            </a:r>
            <a:endParaRPr b="1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5.一种</a:t>
            </a:r>
            <a:r>
              <a:rPr lang="zh-TW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网络传输协议</a:t>
            </a:r>
            <a:r>
              <a:rPr lang="zh-TW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，可在单个</a:t>
            </a:r>
            <a:r>
              <a:rPr lang="zh-TW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TCP</a:t>
            </a:r>
            <a:r>
              <a:rPr lang="zh-TW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连接上进行</a:t>
            </a:r>
            <a:r>
              <a:rPr lang="zh-TW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全双工</a:t>
            </a:r>
            <a:r>
              <a:rPr lang="zh-TW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通信，位于</a:t>
            </a:r>
            <a:r>
              <a:rPr lang="zh-TW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OSI模型</a:t>
            </a:r>
            <a:r>
              <a:rPr lang="zh-TW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lang="zh-TW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应用层</a:t>
            </a:r>
            <a:r>
              <a:rPr lang="zh-TW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6.允许服务端主动向客户端推送数据。建立持久性的连接，并进行双向数据传输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網站：</a:t>
            </a:r>
            <a:r>
              <a:rPr lang="zh-TW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socket.io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版本：2.3.0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995775" y="0"/>
            <a:ext cx="3110026" cy="127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006825" y="4437175"/>
            <a:ext cx="1054099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/>
          <p:nvPr>
            <p:ph type="title"/>
          </p:nvPr>
        </p:nvSpPr>
        <p:spPr>
          <a:xfrm>
            <a:off x="1161750" y="377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341" name="Google Shape;341;p20"/>
          <p:cNvSpPr txBox="1"/>
          <p:nvPr>
            <p:ph idx="1" type="body"/>
          </p:nvPr>
        </p:nvSpPr>
        <p:spPr>
          <a:xfrm>
            <a:off x="1371075" y="11751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1.</a:t>
            </a:r>
            <a:r>
              <a:rPr lang="zh-TW" sz="2500"/>
              <a:t>數據可以雙向流動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500"/>
              <a:t>2.聊天室,多人瀏覽器遊戲的協同代碼,編輯軟件在新聞往站在線繪圖上提供體育賽是的賽時文字</a:t>
            </a:r>
            <a:endParaRPr sz="2500"/>
          </a:p>
        </p:txBody>
      </p:sp>
      <p:pic>
        <p:nvPicPr>
          <p:cNvPr id="342" name="Google Shape;3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500" y="0"/>
            <a:ext cx="3491274" cy="127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/>
          <p:nvPr>
            <p:ph type="title"/>
          </p:nvPr>
        </p:nvSpPr>
        <p:spPr>
          <a:xfrm>
            <a:off x="1236525" y="329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如何使用socket.IO(websocket)?</a:t>
            </a:r>
            <a:endParaRPr/>
          </a:p>
        </p:txBody>
      </p:sp>
      <p:sp>
        <p:nvSpPr>
          <p:cNvPr id="349" name="Google Shape;349;p21"/>
          <p:cNvSpPr txBox="1"/>
          <p:nvPr>
            <p:ph idx="1" type="body"/>
          </p:nvPr>
        </p:nvSpPr>
        <p:spPr>
          <a:xfrm>
            <a:off x="1236525" y="932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一个典型的Websocket握手请求如下：客户端请求：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/chat HTTP/1.1Host: server.example.comUpgrade:websocketConnection: UpgradeSec-WebSocket-Key: dGhlIHNhbXBsZSBub25jZQ==Origin:http://example.comSec-WebSocket-Protocol: chat, superchatSec-WebSocket-Version: 13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服务器回应：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HTTP/1.1 101 Switching Protocols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Upgrade: websocket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Connection: Upgrade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Sec-WebSocket-Accept: s3pPLMBiTxaQ9kYGzzhZRbK+xOo=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Sec-WebSocket-Protocol: chat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925" y="67300"/>
            <a:ext cx="2362426" cy="86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