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9144000"/>
  <p:notesSz cx="6807200" cy="99393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18AF1C-569C-4005-AFF4-59B451952A1B}">
  <a:tblStyle styleId="{6E18AF1C-569C-4005-AFF4-59B451952A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6037" y="0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0" y="746125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1037" y="4721225"/>
            <a:ext cx="5445125" cy="4471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0862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6037" y="9440862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sHnTT3IlPASuYO5UO2RDFfEHbT2QouuNpQaKEVw98G0/edit#gid=0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sHnTT3IlPASuYO5UO2RDFfEHbT2QouuNpQaKEVw98G0/edit#gid=0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sHnTT3IlPASuYO5UO2RDFfEHbT2QouuNpQaKEVw98G0/edit#gid=0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/>
          <p:nvPr>
            <p:ph idx="1" type="body"/>
          </p:nvPr>
        </p:nvSpPr>
        <p:spPr>
          <a:xfrm>
            <a:off x="681037" y="4721225"/>
            <a:ext cx="5445125" cy="44719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:notes"/>
          <p:cNvSpPr/>
          <p:nvPr>
            <p:ph idx="2" type="sldImg"/>
          </p:nvPr>
        </p:nvSpPr>
        <p:spPr>
          <a:xfrm>
            <a:off x="920750" y="746125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e0b960d36_13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e0b960d36_13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2"/>
              </a:rPr>
              <a:t>https://docs.google.com/spreadsheets/d/1sHnTT3IlPASuYO5UO2RDFfEHbT2QouuNpQaKEVw98G0/edit#gid=0</a:t>
            </a:r>
            <a:endParaRPr/>
          </a:p>
        </p:txBody>
      </p:sp>
      <p:sp>
        <p:nvSpPr>
          <p:cNvPr id="103" name="Google Shape;103;g8e0b960d36_13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362fa6187_18_3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362fa6187_18_3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2"/>
              </a:rPr>
              <a:t>https://docs.google.com/spreadsheets/d/1sHnTT3IlPASuYO5UO2RDFfEHbT2QouuNpQaKEVw98G0/edit#gid=0</a:t>
            </a:r>
            <a:endParaRPr/>
          </a:p>
        </p:txBody>
      </p:sp>
      <p:sp>
        <p:nvSpPr>
          <p:cNvPr id="111" name="Google Shape;111;g9362fa6187_18_3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362fa6187_18_1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362fa6187_18_1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2"/>
              </a:rPr>
              <a:t>https://docs.google.com/spreadsheets/d/1sHnTT3IlPASuYO5UO2RDFfEHbT2QouuNpQaKEVw98G0/edit#gid=0</a:t>
            </a:r>
            <a:endParaRPr/>
          </a:p>
        </p:txBody>
      </p:sp>
      <p:sp>
        <p:nvSpPr>
          <p:cNvPr id="119" name="Google Shape;119;g9362fa6187_18_1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bd029d9e8_31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7bd029d9e8_31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362fa6187_9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9362fa6187_9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f9f009c24_6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8f9f009c24_6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0314b8dfe_14_9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90314b8dfe_14_9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362fa6187_11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9362fa6187_11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fdf5c7032_19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fdf5c7032_19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6fdf5c7032_19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adf6b85fa_2_3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8adf6b85fa_2_3:notes"/>
          <p:cNvSpPr/>
          <p:nvPr>
            <p:ph idx="2" type="sldImg"/>
          </p:nvPr>
        </p:nvSpPr>
        <p:spPr>
          <a:xfrm>
            <a:off x="920749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47e9fb65e3_8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47e9fb65e3_8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1c8af723c_2_6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81c8af723c_2_6:notes"/>
          <p:cNvSpPr/>
          <p:nvPr>
            <p:ph idx="2" type="sldImg"/>
          </p:nvPr>
        </p:nvSpPr>
        <p:spPr>
          <a:xfrm>
            <a:off x="920749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5e859335b_13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5e859335b_13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85e859335b_13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d11eb9eda_2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d11eb9eda_2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8d11eb9eda_2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f9f009c24_13_13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f9f009c24_13_13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8f9f009c24_13_13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362fa6187_3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362fa6187_3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9362fa6187_3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282b9ab2e_14_25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282b9ab2e_14_25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9282b9ab2e_14_25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9c6a4490e_20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9c6a4490e_20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89c6a4490e_20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afebcd3d9_7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afebcd3d9_7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8afebcd3d9_7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e0b960d36_8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e0b960d36_8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8e0b960d36_8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282b9ab2e_4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9282b9ab2e_4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9282b9ab2e_4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dee6a54f7_0_3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5dee6a54f7_0_3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5dee6a54f7_0_3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847a71f47_1_7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847a71f47_1_7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847a71f47_1_7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62f747c05_1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62f747c05_1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862f747c05_1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d99c9c8c9_10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d99c9c8c9_10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8d99c9c8c9_10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619e36648_9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619e36648_9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8619e36648_9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d35c4611a_17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d35c4611a_17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7d35c4611a_17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619e36648_3_8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619e36648_3_8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8619e36648_3_8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2e9e68980_11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2e9e68980_11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52e9e68980_11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021cae680_0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8021cae680_0_0:notes"/>
          <p:cNvSpPr/>
          <p:nvPr>
            <p:ph idx="2" type="sldImg"/>
          </p:nvPr>
        </p:nvSpPr>
        <p:spPr>
          <a:xfrm>
            <a:off x="920749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f9982ee3c_13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f9982ee3c_13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6f9982ee3c_13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a5bd42e1f_5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7a5bd42e1f_5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7a5bd42e1f_5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282b9ab2e_9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9282b9ab2e_9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9282b9ab2e_9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360df7a3e_2_2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360df7a3e_2_2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8360df7a3e_2_2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adf6b822c_2_3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adf6b822c_2_3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8adf6b822c_2_3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e508f8cbd_1_2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e508f8cbd_1_2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8e508f8cbd_1_2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2ac19fe91_0_3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2ac19fe91_0_3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82ac19fe91_0_3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17ef74639_5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817ef74639_5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標題投影片">
  <p:cSld name="3_標題投影片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451692" y="2564904"/>
            <a:ext cx="6029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5364162" y="6453187"/>
            <a:ext cx="3311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7" y="2317750"/>
            <a:ext cx="9140700" cy="222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EON-Logo-with-White-Board.png"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" y="836612"/>
            <a:ext cx="1857300" cy="7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587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40475"/>
            <a:ext cx="9144000" cy="5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EON-Logo-with-White-Board.png"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0650" y="214312"/>
            <a:ext cx="1320900" cy="5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/>
        </p:nvSpPr>
        <p:spPr>
          <a:xfrm>
            <a:off x="395287" y="6453187"/>
            <a:ext cx="33132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www.aaeon.com</a:t>
            </a:r>
            <a:endParaRPr/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5364162" y="6453187"/>
            <a:ext cx="3311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forums.developer.nvidia.com/t/still-fail-to-enable-secureboot/14488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obsproject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ms-ipc.asus.com/redmine/issues/5739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ocs.google.com/document/d/1DyCPIsbmLEpuIj-CgIX6QuYroTYh4cLerVD9n2pCUSw/ed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452424" y="2565400"/>
            <a:ext cx="66006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alibri"/>
              <a:buNone/>
            </a:pPr>
            <a:r>
              <a:rPr lang="en-US"/>
              <a:t>SDD2 Weekly Report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alibri"/>
              <a:buNone/>
            </a:pPr>
            <a:r>
              <a:rPr lang="en-US"/>
              <a:t>2020 WW35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alibri"/>
              <a:buNone/>
            </a:pPr>
            <a:r>
              <a:rPr lang="en-US"/>
              <a:t>(8/24-8/28)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5832475" y="6453187"/>
            <a:ext cx="3311525" cy="331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35" name="Google Shape;35;p5"/>
          <p:cNvSpPr txBox="1"/>
          <p:nvPr/>
        </p:nvSpPr>
        <p:spPr>
          <a:xfrm>
            <a:off x="8710612" y="6453187"/>
            <a:ext cx="4333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SMS-W480/SMS-H410</a:t>
            </a:r>
            <a:endParaRPr/>
          </a:p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596275" y="1134575"/>
            <a:ext cx="8329500" cy="54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</a:rPr>
              <a:t>Done</a:t>
            </a:r>
            <a:endParaRPr b="1" sz="22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IPCBMC API Developing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Implement Siemens IPCBMC API (5 days, 7/24, </a:t>
            </a:r>
            <a:r>
              <a:rPr lang="en-US" sz="1600">
                <a:solidFill>
                  <a:srgbClr val="FF0000"/>
                </a:solidFill>
              </a:rPr>
              <a:t>+30</a:t>
            </a:r>
            <a:r>
              <a:rPr lang="en-US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-330200" lvl="3" marL="1828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Alert funcions for Thermal, Fan speed are ready</a:t>
            </a:r>
            <a:endParaRPr sz="1600">
              <a:solidFill>
                <a:schemeClr val="dk1"/>
              </a:solidFill>
            </a:endParaRPr>
          </a:p>
          <a:p>
            <a:pPr indent="-330200" lvl="3" marL="1828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LED control function</a:t>
            </a:r>
            <a:r>
              <a:rPr lang="en-US" sz="1600">
                <a:solidFill>
                  <a:schemeClr val="dk1"/>
                </a:solidFill>
              </a:rPr>
              <a:t>s are ready</a:t>
            </a:r>
            <a:endParaRPr sz="1600">
              <a:solidFill>
                <a:schemeClr val="dk1"/>
              </a:solidFill>
            </a:endParaRPr>
          </a:p>
          <a:p>
            <a:pPr indent="-330200" lvl="4" marL="22860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Siemens has no feedback about the spec of LED control function APIs, and SDD2 created the APIs for Siemens.</a:t>
            </a:r>
            <a:endParaRPr sz="1600">
              <a:solidFill>
                <a:schemeClr val="dk1"/>
              </a:solidFill>
            </a:endParaRPr>
          </a:p>
          <a:p>
            <a:pPr indent="-330200" lvl="3" marL="1828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Released in 2.0.6, 2020/08/21 for AAEON QE test0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SMS-W480/SMS-H410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96275" y="1134575"/>
            <a:ext cx="8329500" cy="54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-US" sz="2100">
                <a:solidFill>
                  <a:schemeClr val="dk1"/>
                </a:solidFill>
              </a:rPr>
              <a:t>On-going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[SMS-W480] </a:t>
            </a:r>
            <a:r>
              <a:rPr lang="en-US" sz="1500">
                <a:solidFill>
                  <a:schemeClr val="dk1"/>
                </a:solidFill>
              </a:rPr>
              <a:t>Siemens: Linux OS support issue fix 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-US" sz="1500">
                <a:solidFill>
                  <a:schemeClr val="dk1"/>
                </a:solidFill>
              </a:rPr>
              <a:t>[ISSUE] [Debian] Can not get EDID from the monitor. (10 days, 9/11)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-US" sz="1500">
                <a:solidFill>
                  <a:schemeClr val="dk1"/>
                </a:solidFill>
              </a:rPr>
              <a:t>[ISSUE] [Fedora/RedHat] COM Port can not exchange data between DUT and HOST use minicom (5 days, 9/4)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-US" sz="1500">
                <a:solidFill>
                  <a:schemeClr val="dk1"/>
                </a:solidFill>
              </a:rPr>
              <a:t>[ISSUE] [Six OSs] Directly connect from DUT to iperf3 Serve without a switch, the network interface might be unexpectedly disabled. (5 days, 9/18)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-US" sz="1500">
                <a:solidFill>
                  <a:schemeClr val="dk1"/>
                </a:solidFill>
              </a:rPr>
              <a:t>[ISSUE] [Fedora] Can not boot to desktop with a DVI monitor. (5 days, 9/25)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Siemens: Run Linux stress &amp; Cold boot test for OS test report 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-US" sz="1500">
                <a:solidFill>
                  <a:schemeClr val="dk1"/>
                </a:solidFill>
              </a:rPr>
              <a:t>Write cold boot test tool (1 days, 8/26)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-US" sz="1500">
                <a:solidFill>
                  <a:schemeClr val="dk1"/>
                </a:solidFill>
              </a:rPr>
              <a:t>Write stress test tool (1 days, 8/27)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-US" sz="1500">
                <a:solidFill>
                  <a:schemeClr val="dk1"/>
                </a:solidFill>
              </a:rPr>
              <a:t>[SMS-W480] [</a:t>
            </a:r>
            <a:r>
              <a:rPr lang="en-US" sz="1500">
                <a:solidFill>
                  <a:schemeClr val="dk1"/>
                </a:solidFill>
              </a:rPr>
              <a:t>Ubuntu</a:t>
            </a:r>
            <a:r>
              <a:rPr lang="en-US" sz="1500">
                <a:solidFill>
                  <a:schemeClr val="dk1"/>
                </a:solidFill>
              </a:rPr>
              <a:t>] Run Linux Cold boot test for Ubuntu 18.04.0 test report</a:t>
            </a:r>
            <a:r>
              <a:rPr lang="en-US" sz="1500">
                <a:solidFill>
                  <a:schemeClr val="dk1"/>
                </a:solidFill>
              </a:rPr>
              <a:t> (1 days, 8/28)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SMS-W480/SMS-H410</a:t>
            </a:r>
            <a:endParaRPr/>
          </a:p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596275" y="1134575"/>
            <a:ext cx="8329500" cy="54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</a:rPr>
              <a:t>On-going</a:t>
            </a:r>
            <a:endParaRPr sz="11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Siemens: Run Linux stress &amp; Cold boot test for OS test report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1200">
                <a:solidFill>
                  <a:schemeClr val="dk1"/>
                </a:solidFill>
              </a:rPr>
              <a:t>[SMS-W480] [Debian] </a:t>
            </a:r>
            <a:r>
              <a:rPr lang="en-US" sz="1200">
                <a:solidFill>
                  <a:schemeClr val="dk1"/>
                </a:solidFill>
              </a:rPr>
              <a:t>Run Linux Cold boot test for Debian 9.12.0 test report </a:t>
            </a:r>
            <a:r>
              <a:rPr lang="en-US" sz="1200">
                <a:solidFill>
                  <a:schemeClr val="dk1"/>
                </a:solidFill>
              </a:rPr>
              <a:t>(1 days, 8/28)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1200">
                <a:solidFill>
                  <a:schemeClr val="dk1"/>
                </a:solidFill>
              </a:rPr>
              <a:t>[SMS-W480] [Fedora] </a:t>
            </a:r>
            <a:r>
              <a:rPr lang="en-US" sz="1200">
                <a:solidFill>
                  <a:schemeClr val="dk1"/>
                </a:solidFill>
              </a:rPr>
              <a:t>Run Linux Cold boot ss test for Fedora 31 test report </a:t>
            </a:r>
            <a:r>
              <a:rPr lang="en-US" sz="1200">
                <a:solidFill>
                  <a:schemeClr val="dk1"/>
                </a:solidFill>
              </a:rPr>
              <a:t>(1 days, 8/31)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1200">
                <a:solidFill>
                  <a:schemeClr val="dk1"/>
                </a:solidFill>
              </a:rPr>
              <a:t>[SMS-W480] [OpenSUSE] </a:t>
            </a:r>
            <a:r>
              <a:rPr lang="en-US" sz="1200">
                <a:solidFill>
                  <a:schemeClr val="dk1"/>
                </a:solidFill>
              </a:rPr>
              <a:t>Run Linux Cold boot test for OpenSUSE Leap 15.1 test report </a:t>
            </a:r>
            <a:r>
              <a:rPr lang="en-US" sz="1200">
                <a:solidFill>
                  <a:schemeClr val="dk1"/>
                </a:solidFill>
              </a:rPr>
              <a:t>(1 days, 09/01)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1200">
                <a:solidFill>
                  <a:schemeClr val="dk1"/>
                </a:solidFill>
              </a:rPr>
              <a:t>[SMS-W480] [SUSE Enterprise] </a:t>
            </a:r>
            <a:r>
              <a:rPr lang="en-US" sz="1200">
                <a:solidFill>
                  <a:schemeClr val="dk1"/>
                </a:solidFill>
              </a:rPr>
              <a:t>Run Linux Cold boot test for SUSE Linux Enterprise Server 15 SP1 test report </a:t>
            </a:r>
            <a:r>
              <a:rPr lang="en-US" sz="1200">
                <a:solidFill>
                  <a:schemeClr val="dk1"/>
                </a:solidFill>
              </a:rPr>
              <a:t>(1 days, 09/01)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1200">
                <a:solidFill>
                  <a:schemeClr val="dk1"/>
                </a:solidFill>
              </a:rPr>
              <a:t>[SMS-W480] [RedHat] </a:t>
            </a:r>
            <a:r>
              <a:rPr lang="en-US" sz="1200">
                <a:solidFill>
                  <a:schemeClr val="dk1"/>
                </a:solidFill>
              </a:rPr>
              <a:t>Run Linux Cold boot test for Red Hat Enterprise 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</a:rPr>
              <a:t>Linux 8.2</a:t>
            </a:r>
            <a:r>
              <a:rPr lang="en-US" sz="1200">
                <a:solidFill>
                  <a:schemeClr val="dk1"/>
                </a:solidFill>
              </a:rPr>
              <a:t> test report </a:t>
            </a:r>
            <a:r>
              <a:rPr lang="en-US" sz="1200">
                <a:solidFill>
                  <a:schemeClr val="dk1"/>
                </a:solidFill>
              </a:rPr>
              <a:t>(1 days, 8/31)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1200">
                <a:solidFill>
                  <a:schemeClr val="dk1"/>
                </a:solidFill>
              </a:rPr>
              <a:t>[SMS-W480] [Ubuntu] </a:t>
            </a:r>
            <a:r>
              <a:rPr lang="en-US" sz="1200">
                <a:solidFill>
                  <a:schemeClr val="dk1"/>
                </a:solidFill>
              </a:rPr>
              <a:t>Run Linux stress test for Ubuntu 18.04.0 test report </a:t>
            </a:r>
            <a:r>
              <a:rPr lang="en-US" sz="1200">
                <a:solidFill>
                  <a:schemeClr val="dk1"/>
                </a:solidFill>
              </a:rPr>
              <a:t>(2 days, 10/06)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1200">
                <a:solidFill>
                  <a:schemeClr val="dk1"/>
                </a:solidFill>
              </a:rPr>
              <a:t>[SMS-W480] [Debian]</a:t>
            </a:r>
            <a:r>
              <a:rPr lang="en-US" sz="1200">
                <a:solidFill>
                  <a:schemeClr val="dk1"/>
                </a:solidFill>
              </a:rPr>
              <a:t>Run Linux stress test for Debian 9.12.0 test report </a:t>
            </a:r>
            <a:r>
              <a:rPr lang="en-US" sz="1200">
                <a:solidFill>
                  <a:schemeClr val="dk1"/>
                </a:solidFill>
              </a:rPr>
              <a:t>(2 days, 09/28)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1200">
                <a:solidFill>
                  <a:schemeClr val="dk1"/>
                </a:solidFill>
              </a:rPr>
              <a:t>[SMS-W480] [Fedora]</a:t>
            </a:r>
            <a:r>
              <a:rPr lang="en-US" sz="1200">
                <a:solidFill>
                  <a:schemeClr val="dk1"/>
                </a:solidFill>
              </a:rPr>
              <a:t>Run Linux stress test for Fedora 31 test report </a:t>
            </a:r>
            <a:r>
              <a:rPr lang="en-US" sz="1200">
                <a:solidFill>
                  <a:schemeClr val="dk1"/>
                </a:solidFill>
              </a:rPr>
              <a:t>(2 days, 09/21)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1200">
                <a:solidFill>
                  <a:schemeClr val="dk1"/>
                </a:solidFill>
              </a:rPr>
              <a:t>[SMS-W480] [OpenSUSE] </a:t>
            </a:r>
            <a:r>
              <a:rPr lang="en-US" sz="1200">
                <a:solidFill>
                  <a:schemeClr val="dk1"/>
                </a:solidFill>
              </a:rPr>
              <a:t>Run Linux stress test for OpenSUSE Leap 15.1 test report </a:t>
            </a:r>
            <a:r>
              <a:rPr lang="en-US" sz="1200">
                <a:solidFill>
                  <a:schemeClr val="dk1"/>
                </a:solidFill>
              </a:rPr>
              <a:t>(2 days, 09/07)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1200">
                <a:solidFill>
                  <a:schemeClr val="dk1"/>
                </a:solidFill>
              </a:rPr>
              <a:t>[SMS-W480] [SUSE Enterprise] </a:t>
            </a:r>
            <a:r>
              <a:rPr lang="en-US" sz="1200">
                <a:solidFill>
                  <a:schemeClr val="dk1"/>
                </a:solidFill>
              </a:rPr>
              <a:t>Run Linux stress test for SUSE Linux Enterprise Server 15 SP1 test report </a:t>
            </a:r>
            <a:r>
              <a:rPr lang="en-US" sz="1200">
                <a:solidFill>
                  <a:schemeClr val="dk1"/>
                </a:solidFill>
              </a:rPr>
              <a:t>(2 days, 8/31)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1200">
                <a:solidFill>
                  <a:schemeClr val="dk1"/>
                </a:solidFill>
              </a:rPr>
              <a:t>[SMS-W480] [RedHat] </a:t>
            </a:r>
            <a:r>
              <a:rPr lang="en-US" sz="1200">
                <a:solidFill>
                  <a:schemeClr val="dk1"/>
                </a:solidFill>
              </a:rPr>
              <a:t>Run Linux stress test for Red Hat Enterprise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Linux 8.2</a:t>
            </a:r>
            <a:r>
              <a:rPr lang="en-US" sz="1200">
                <a:solidFill>
                  <a:schemeClr val="dk1"/>
                </a:solidFill>
              </a:rPr>
              <a:t> test report </a:t>
            </a:r>
            <a:r>
              <a:rPr lang="en-US" sz="1200">
                <a:solidFill>
                  <a:schemeClr val="dk1"/>
                </a:solidFill>
              </a:rPr>
              <a:t>(2 days, 09/14)</a:t>
            </a:r>
            <a:endParaRPr sz="12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Implement GUI BIOS update utility (5 days, 9/4)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UP Board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5364162" y="6453187"/>
            <a:ext cx="331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283525" y="1091775"/>
            <a:ext cx="85947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Done</a:t>
            </a:r>
            <a:endParaRPr b="1" sz="24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[UPN-APL] Enable 40pin HAT function  (2 days, due date: 8/25, 0)</a:t>
            </a:r>
            <a:endParaRPr sz="1500">
              <a:solidFill>
                <a:srgbClr val="252423"/>
              </a:solidFill>
            </a:endParaRPr>
          </a:p>
          <a:p>
            <a:pPr indent="-323850" lvl="2" marL="1371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■"/>
            </a:pPr>
            <a:r>
              <a:rPr lang="en-US" sz="1500">
                <a:solidFill>
                  <a:srgbClr val="252423"/>
                </a:solidFill>
              </a:rPr>
              <a:t>I2C, UART(ttyS4) failed on kernel 5.0.0-1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 [UPN-EHL] </a:t>
            </a:r>
            <a:r>
              <a:rPr lang="en-US" sz="1500">
                <a:solidFill>
                  <a:schemeClr val="dk1"/>
                </a:solidFill>
              </a:rPr>
              <a:t>Build Yocto alpha 8 release Image and validate the HAT Pin </a:t>
            </a:r>
            <a:r>
              <a:rPr lang="en-US" sz="1500">
                <a:solidFill>
                  <a:srgbClr val="252423"/>
                </a:solidFill>
              </a:rPr>
              <a:t>( 5 days, due  </a:t>
            </a:r>
            <a:endParaRPr sz="1500">
              <a:solidFill>
                <a:srgbClr val="252423"/>
              </a:solidFill>
            </a:endParaRPr>
          </a:p>
          <a:p>
            <a:pPr indent="0" lvl="0" marL="9144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52423"/>
                </a:solidFill>
              </a:rPr>
              <a:t> date: 8/28, 0)</a:t>
            </a:r>
            <a:endParaRPr sz="1500">
              <a:solidFill>
                <a:srgbClr val="252423"/>
              </a:solidFill>
            </a:endParaRPr>
          </a:p>
          <a:p>
            <a:pPr indent="-323850" lvl="2" marL="13716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52423"/>
              </a:buClr>
              <a:buSzPts val="1500"/>
              <a:buChar char="■"/>
            </a:pPr>
            <a:r>
              <a:rPr lang="en-US" sz="1500">
                <a:solidFill>
                  <a:schemeClr val="dk1"/>
                </a:solidFill>
                <a:highlight>
                  <a:schemeClr val="lt1"/>
                </a:highlight>
              </a:rPr>
              <a:t>The most functions must to be verified from PSE site, so that the validation is limited on Yocto BSP.</a:t>
            </a:r>
            <a:r>
              <a:rPr lang="en-US" sz="1500">
                <a:solidFill>
                  <a:srgbClr val="252423"/>
                </a:solidFill>
              </a:rPr>
              <a:t>   </a:t>
            </a:r>
            <a:endParaRPr sz="1500">
              <a:solidFill>
                <a:srgbClr val="252423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52423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</a:t>
            </a:r>
            <a:r>
              <a:rPr b="1" lang="en-US" sz="2400">
                <a:solidFill>
                  <a:schemeClr val="dk1"/>
                </a:solidFill>
              </a:rPr>
              <a:t>g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[UP Core Plus] test low latency kernel v5.0 on Ubuntu OS </a:t>
            </a:r>
            <a:r>
              <a:rPr lang="en-US" sz="1500">
                <a:solidFill>
                  <a:schemeClr val="dk1"/>
                </a:solidFill>
              </a:rPr>
              <a:t>(5 days, due date: 07/31, </a:t>
            </a:r>
            <a:r>
              <a:rPr lang="en-US" sz="1500">
                <a:solidFill>
                  <a:srgbClr val="FF0000"/>
                </a:solidFill>
              </a:rPr>
              <a:t>+24</a:t>
            </a:r>
            <a:r>
              <a:rPr lang="en-US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[UPN-EHL] Build PSE validation (5 days, due date: 9/11)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[UP2] Implement WCCT (5 days, due date: 9/30)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[UP2] Implement Boulder Springs (5 days,due date:9 /30)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52423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UP Board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5364162" y="6453187"/>
            <a:ext cx="331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283525" y="1091775"/>
            <a:ext cx="85947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[UP-Xtreme] upload libmraa to launchpad (5 days, due date: 8/14)</a:t>
            </a:r>
            <a:endParaRPr sz="1500">
              <a:solidFill>
                <a:srgbClr val="252423"/>
              </a:solidFill>
            </a:endParaRPr>
          </a:p>
          <a:p>
            <a:pPr indent="-323850" lvl="2" marL="1371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■"/>
            </a:pPr>
            <a:r>
              <a:rPr lang="en-US" sz="1500">
                <a:solidFill>
                  <a:srgbClr val="252423"/>
                </a:solidFill>
              </a:rPr>
              <a:t>LaunchPad can not build node-mraa &amp; python-mraa-doc on bionic &amp; focal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[UP Xtreme][Issue] UP Xtreme SPI data checksum error above 3Mbps  (4 days, due date: 8/31)</a:t>
            </a:r>
            <a:endParaRPr sz="1500">
              <a:solidFill>
                <a:srgbClr val="252423"/>
              </a:solidFill>
            </a:endParaRPr>
          </a:p>
          <a:p>
            <a:pPr indent="-323850" lvl="2" marL="1371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■"/>
            </a:pPr>
            <a:r>
              <a:rPr lang="en-US" sz="1500">
                <a:solidFill>
                  <a:srgbClr val="252423"/>
                </a:solidFill>
              </a:rPr>
              <a:t>kernel 5.3.5 has improvement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[UP][Bug] pin 26 stuck with CS function (1</a:t>
            </a:r>
            <a:r>
              <a:rPr lang="en-US" sz="1500">
                <a:solidFill>
                  <a:srgbClr val="252423"/>
                </a:solidFill>
              </a:rPr>
              <a:t> day, dure date: 9/14</a:t>
            </a:r>
            <a:r>
              <a:rPr lang="en-US" sz="1500">
                <a:solidFill>
                  <a:srgbClr val="252423"/>
                </a:solidFill>
              </a:rPr>
              <a:t>)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[UP2] Upgrade kernel version to 5.4 (5 days, dure date: 9/7)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[UP] Upgrade kernel version to 5.4(5 days, dure date: 9/14)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[UP Xtreme] Upgrade kernel version to 5.4(5 days, dure date: 9/21)</a:t>
            </a:r>
            <a:endParaRPr sz="1500">
              <a:solidFill>
                <a:srgbClr val="252423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VIV-APL4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5364162" y="6453187"/>
            <a:ext cx="331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283525" y="1091775"/>
            <a:ext cx="8594700" cy="57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[IPC][MVP] VIV-APL4 SDK: Implement Power cycle port API</a:t>
            </a:r>
            <a:r>
              <a:rPr lang="en-US" sz="1500">
                <a:solidFill>
                  <a:srgbClr val="252423"/>
                </a:solidFill>
              </a:rPr>
              <a:t>(5 days, due date: 9/11)</a:t>
            </a:r>
            <a:endParaRPr sz="1500">
              <a:solidFill>
                <a:srgbClr val="252423"/>
              </a:solidFill>
            </a:endParaRPr>
          </a:p>
          <a:p>
            <a:pPr indent="-323850" lvl="2" marL="1371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■"/>
            </a:pPr>
            <a:r>
              <a:rPr lang="en-US" sz="1500">
                <a:solidFill>
                  <a:srgbClr val="252423"/>
                </a:solidFill>
              </a:rPr>
              <a:t>API function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[IPC] VIV-APL4 SDK: Get Power consumption(5 days, due date: 9/18)</a:t>
            </a:r>
            <a:endParaRPr sz="1500">
              <a:solidFill>
                <a:srgbClr val="252423"/>
              </a:solidFill>
            </a:endParaRPr>
          </a:p>
          <a:p>
            <a:pPr indent="-323850" lvl="2" marL="1371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■"/>
            </a:pPr>
            <a:r>
              <a:rPr lang="en-US" sz="1500">
                <a:solidFill>
                  <a:srgbClr val="252423"/>
                </a:solidFill>
              </a:rPr>
              <a:t>API function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[IPC] VIV-APL4 SDK: </a:t>
            </a:r>
            <a:r>
              <a:rPr lang="en-US" sz="1500">
                <a:solidFill>
                  <a:schemeClr val="dk1"/>
                </a:solidFill>
              </a:rPr>
              <a:t>Front Panel Status LED indicator GPIO control</a:t>
            </a:r>
            <a:r>
              <a:rPr lang="en-US" sz="1500">
                <a:solidFill>
                  <a:srgbClr val="252423"/>
                </a:solidFill>
              </a:rPr>
              <a:t>(5 days, due date: 9/18)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[IPC] VIV-APL4 SDK: LAN Switch IC(88E6390) first function Ready:Implement Get MAC API (Risk Item)</a:t>
            </a:r>
            <a:r>
              <a:rPr lang="en-US" sz="1500">
                <a:solidFill>
                  <a:srgbClr val="252423"/>
                </a:solidFill>
              </a:rPr>
              <a:t> (5 days, due date: 10/16)</a:t>
            </a:r>
            <a:endParaRPr sz="1500">
              <a:solidFill>
                <a:srgbClr val="252423"/>
              </a:solidFill>
            </a:endParaRPr>
          </a:p>
          <a:p>
            <a:pPr indent="-323850" lvl="2" marL="1371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■"/>
            </a:pPr>
            <a:r>
              <a:rPr lang="en-US" sz="1500">
                <a:solidFill>
                  <a:srgbClr val="252423"/>
                </a:solidFill>
              </a:rPr>
              <a:t>study I210 driver &amp; 88e6390 datasheet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[IPC] VIV-APL4 SDK: LAN Switch IC(88E6390) Related function Ready  (Risk Item)</a:t>
            </a:r>
            <a:r>
              <a:rPr lang="en-US" sz="1500">
                <a:solidFill>
                  <a:srgbClr val="252423"/>
                </a:solidFill>
              </a:rPr>
              <a:t>(5 days, due date: 11/20)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[IPC] VIV-APL4 SDK: Model A SDK Release</a:t>
            </a:r>
            <a:r>
              <a:rPr lang="en-US" sz="1500">
                <a:solidFill>
                  <a:srgbClr val="252423"/>
                </a:solidFill>
              </a:rPr>
              <a:t>(5 days, due date: 11/27)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[IPC] VIV-APL4 SDK:Tuning Release for Model B</a:t>
            </a:r>
            <a:r>
              <a:rPr lang="en-US" sz="1500">
                <a:solidFill>
                  <a:srgbClr val="252423"/>
                </a:solidFill>
              </a:rPr>
              <a:t>(5 days, due date: 12/3)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[IPC] VIV-APL4 SDK:Tuning Release for Model C</a:t>
            </a:r>
            <a:r>
              <a:rPr lang="en-US" sz="1500">
                <a:solidFill>
                  <a:srgbClr val="252423"/>
                </a:solidFill>
              </a:rPr>
              <a:t>(5 days, due date: 01/13)</a:t>
            </a:r>
            <a:endParaRPr sz="1500">
              <a:solidFill>
                <a:srgbClr val="252423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VIV-APL4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5364162" y="6453187"/>
            <a:ext cx="331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283525" y="1091775"/>
            <a:ext cx="8391900" cy="57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2000"/>
              <a:buChar char="●"/>
            </a:pPr>
            <a:r>
              <a:rPr b="1" lang="en-US" sz="2000">
                <a:solidFill>
                  <a:srgbClr val="252423"/>
                </a:solidFill>
              </a:rPr>
              <a:t>Critical Issue</a:t>
            </a:r>
            <a:endParaRPr b="1" sz="2000">
              <a:solidFill>
                <a:srgbClr val="252423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MDIO might not be able to be controlled by Intel I210 NIC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" y="2489475"/>
            <a:ext cx="88582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VIV-APL4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5364162" y="6453187"/>
            <a:ext cx="331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283525" y="1091775"/>
            <a:ext cx="8391900" cy="57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325" y="1417625"/>
            <a:ext cx="7896975" cy="47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BOXER-81x0 AI</a:t>
            </a:r>
            <a:endParaRPr/>
          </a:p>
        </p:txBody>
      </p:sp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513400" y="1316475"/>
            <a:ext cx="7945500" cy="49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7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[Boxer-8170] Release TX2 4GB Image with Jetpack 4.4 (28 days,dute date:9/14)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BOXER-822x AI</a:t>
            </a: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5364162" y="6453187"/>
            <a:ext cx="3311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457200" y="1529900"/>
            <a:ext cx="79455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700">
              <a:solidFill>
                <a:schemeClr val="dk1"/>
              </a:solidFill>
            </a:endParaRPr>
          </a:p>
          <a:p>
            <a:pPr indent="-355600" lvl="1" marL="9144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700">
                <a:solidFill>
                  <a:schemeClr val="dk1"/>
                </a:solidFill>
              </a:rPr>
              <a:t>[Boxer-8221AI] Try fuse and secureboot - part2 (5 days, due date: 9/3)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-US" sz="1700">
                <a:solidFill>
                  <a:schemeClr val="dk1"/>
                </a:solidFill>
              </a:rPr>
              <a:t>nv forum issue: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https://forums.developer.nvidia.com/t/still-fail-to-enable-secureboot/144888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-US" sz="1700">
                <a:solidFill>
                  <a:schemeClr val="dk1"/>
                </a:solidFill>
              </a:rPr>
              <a:t>due date changed, wait for response from Nvidia</a:t>
            </a:r>
            <a:endParaRPr sz="1700">
              <a:solidFill>
                <a:schemeClr val="dk1"/>
              </a:solidFill>
            </a:endParaRPr>
          </a:p>
          <a:p>
            <a:pPr indent="-355600" lvl="1" marL="9144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700">
                <a:solidFill>
                  <a:schemeClr val="dk1"/>
                </a:solidFill>
              </a:rPr>
              <a:t>[Boxer-822</a:t>
            </a:r>
            <a:r>
              <a:rPr lang="en-US" sz="1700">
                <a:solidFill>
                  <a:schemeClr val="dk1"/>
                </a:solidFill>
              </a:rPr>
              <a:t>0</a:t>
            </a:r>
            <a:r>
              <a:rPr lang="en-US" sz="1700">
                <a:solidFill>
                  <a:schemeClr val="dk1"/>
                </a:solidFill>
              </a:rPr>
              <a:t>AI] ACLinux with Jetpack 4.4 (TBD)</a:t>
            </a:r>
            <a:endParaRPr sz="1700">
              <a:solidFill>
                <a:schemeClr val="dk1"/>
              </a:solidFill>
            </a:endParaRPr>
          </a:p>
          <a:p>
            <a:pPr indent="-361950" lvl="1" marL="9144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-US" sz="1700">
                <a:solidFill>
                  <a:schemeClr val="dk1"/>
                </a:solidFill>
              </a:rPr>
              <a:t>[Boxer-8222AI] Fix Midori web browser cannot display YouTube (3 days, due date: 9/4)</a:t>
            </a:r>
            <a:endParaRPr sz="1700">
              <a:solidFill>
                <a:schemeClr val="dk1"/>
              </a:solidFill>
            </a:endParaRPr>
          </a:p>
          <a:p>
            <a:pPr indent="-361950" lvl="1" marL="9144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-US" sz="1700">
                <a:solidFill>
                  <a:schemeClr val="dk1"/>
                </a:solidFill>
              </a:rPr>
              <a:t>[Boxer-8222AI] Prepare test steps for system factory PE (3 days, due date: 9/16)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44500" y="165100"/>
            <a:ext cx="82296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Project Table - 2020/8</a:t>
            </a:r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5364162" y="6453187"/>
            <a:ext cx="331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43" name="Google Shape;43;p6"/>
          <p:cNvGraphicFramePr/>
          <p:nvPr/>
        </p:nvGraphicFramePr>
        <p:xfrm>
          <a:off x="421950" y="119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{6E18AF1C-569C-4005-AFF4-59B451952A1B}</a:tableStyleId>
              </a:tblPr>
              <a:tblGrid>
                <a:gridCol w="911125"/>
                <a:gridCol w="1076950"/>
                <a:gridCol w="2954125"/>
                <a:gridCol w="3387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SBU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Head Count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Project Name</a:t>
                      </a:r>
                      <a:endParaRPr sz="12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IPC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Sanshin projects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NCR projects, Siemens projects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Android 8.1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SUSE Enterprise Linux and other Linux OSes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HERO SDK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SPD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BOXER-81X0AI,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BOXER-82X0AI,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BOXER-84X0AI,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BOXER-8521AI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Jetson Xavier NX, Xavier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NXP i.MX8M+Google TPU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Jetson NANO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EGX-like system, Docker, K8S, DeepStream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Jetson TX2 OTA support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HERO SDK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UP2, UP Core Plus, UP Xtreme, UP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Normal Linux Kernel 5.0 on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Ubuntu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Yocto Linux 2.7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HERO SDK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ECD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COM-SKUC6, GENE-CML5, CEXD-AEIAMZ01, AQ7-QPL, PICO-WHUC4, GENE-WHU6, COM-WHUC6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Device Drivers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HERO SDK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SDD2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(SSC)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SSC Program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Remote Hardware Monitor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HERO DMC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and HERO Agent+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/>
                        <a:t>Other key projects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/>
                        <a:t>中華資案合作案,ITRI合作案,Delta合作案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/>
                        <a:t>Onyx Android projects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/>
                        <a:t>Viewsonic VBS100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IPC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IPC BIOS Support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BOXER-825x AI</a:t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5364162" y="6453187"/>
            <a:ext cx="3311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457200" y="1529900"/>
            <a:ext cx="7945500" cy="4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Done</a:t>
            </a:r>
            <a:endParaRPr b="1" sz="2400">
              <a:solidFill>
                <a:schemeClr val="dk1"/>
              </a:solidFill>
            </a:endParaRPr>
          </a:p>
          <a:p>
            <a:pPr indent="-355600" lvl="1" marL="914400" marR="10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[Boxer-8250AI] Release ACLinux with Jetpack 4.4 (5 days, due date: 8/27, 0)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Release image: ACLNX49D.NV05.BOXER-8250AI.1</a:t>
            </a:r>
            <a:endParaRPr sz="1800">
              <a:solidFill>
                <a:schemeClr val="dk1"/>
              </a:solidFill>
            </a:endParaRPr>
          </a:p>
          <a:p>
            <a:pPr indent="-3556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[Boxer-8253AI] Verify A0.1 PCBA (8 days, due date: 8/26, 0)</a:t>
            </a:r>
            <a:endParaRPr sz="1800">
              <a:solidFill>
                <a:schemeClr val="dk1"/>
              </a:solidFill>
            </a:endParaRPr>
          </a:p>
          <a:p>
            <a:pPr indent="-3683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800">
              <a:solidFill>
                <a:schemeClr val="dk1"/>
              </a:solidFill>
            </a:endParaRPr>
          </a:p>
          <a:p>
            <a:pPr indent="-355600" lvl="1" marL="914400" marR="10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[BOXER-8253AI] Bring up HDMI input function (5 days, due date: 9/11)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BOXER-8521AI</a:t>
            </a:r>
            <a:endParaRPr/>
          </a:p>
        </p:txBody>
      </p:sp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599250" y="1305525"/>
            <a:ext cx="8087700" cy="4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6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Bring up audio codec (5 days, due date: TBD)</a:t>
            </a:r>
            <a:endParaRPr sz="1800"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 sz="1600">
                <a:solidFill>
                  <a:schemeClr val="dk1"/>
                </a:solidFill>
              </a:rPr>
              <a:t>SoC cannot recognize audio codec via I2C3 at boot time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VBS100</a:t>
            </a:r>
            <a:endParaRPr/>
          </a:p>
        </p:txBody>
      </p:sp>
      <p:sp>
        <p:nvSpPr>
          <p:cNvPr id="204" name="Google Shape;204;p26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26"/>
          <p:cNvSpPr txBox="1"/>
          <p:nvPr/>
        </p:nvSpPr>
        <p:spPr>
          <a:xfrm>
            <a:off x="532925" y="1201725"/>
            <a:ext cx="8229600" cy="5538000"/>
          </a:xfrm>
          <a:prstGeom prst="rect">
            <a:avLst/>
          </a:prstGeom>
          <a:noFill/>
          <a:ln cap="flat" cmpd="sng" w="9525">
            <a:solidFill>
              <a:srgbClr val="FF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b="1" sz="24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SR4 evaluation(TBD)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Give feedback on customer’s comment on 8/28. Wait for the response from the customer.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Intel SDO</a:t>
            </a:r>
            <a:endParaRPr/>
          </a:p>
        </p:txBody>
      </p:sp>
      <p:sp>
        <p:nvSpPr>
          <p:cNvPr id="212" name="Google Shape;212;p27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27"/>
          <p:cNvSpPr txBox="1"/>
          <p:nvPr/>
        </p:nvSpPr>
        <p:spPr>
          <a:xfrm>
            <a:off x="532925" y="1201725"/>
            <a:ext cx="8229600" cy="5538000"/>
          </a:xfrm>
          <a:prstGeom prst="rect">
            <a:avLst/>
          </a:prstGeom>
          <a:noFill/>
          <a:ln cap="flat" cmpd="sng" w="9525">
            <a:solidFill>
              <a:srgbClr val="FF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Done</a:t>
            </a:r>
            <a:endParaRPr b="1" sz="24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Manufacturer Service(5 days, 8/27)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Run in docker image - OK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Create software keystore - OK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Put default Rendezvous Info in database - OK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Put default Owner Public Key in database - OK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Add Web interface to collect device voucher files - OK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Fix the wrong UUID stored in database - OK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Rendezvous Service phase 1(3 days, 9/2, -2)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Run in docker image - OK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SDO Manufacturer Service</a:t>
            </a:r>
            <a:endParaRPr/>
          </a:p>
        </p:txBody>
      </p:sp>
      <p:sp>
        <p:nvSpPr>
          <p:cNvPr id="220" name="Google Shape;220;p28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13237"/>
            <a:ext cx="8839200" cy="3144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Intel SDO</a:t>
            </a:r>
            <a:endParaRPr/>
          </a:p>
        </p:txBody>
      </p:sp>
      <p:sp>
        <p:nvSpPr>
          <p:cNvPr id="228" name="Google Shape;228;p29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532925" y="1201725"/>
            <a:ext cx="8229600" cy="5538000"/>
          </a:xfrm>
          <a:prstGeom prst="rect">
            <a:avLst/>
          </a:prstGeom>
          <a:noFill/>
          <a:ln cap="flat" cmpd="sng" w="9525">
            <a:solidFill>
              <a:srgbClr val="FF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Owner Service(5 days, 9/7)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Create software keystore - OK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Run in docker image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Design an interface to put voucher files into Owner Service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Device(3 days, TBD)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Create keypair(ECDSA only) - OK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Run in Android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Rendezvous Service phase 2(10 days, TBD)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Store redirect info in database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Store activation info in database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Implement an interface to get activation statistic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Reseller Service(TBD)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Web-based Hardware Monitor</a:t>
            </a:r>
            <a:endParaRPr/>
          </a:p>
        </p:txBody>
      </p:sp>
      <p:sp>
        <p:nvSpPr>
          <p:cNvPr id="236" name="Google Shape;236;p30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30"/>
          <p:cNvSpPr txBox="1"/>
          <p:nvPr/>
        </p:nvSpPr>
        <p:spPr>
          <a:xfrm>
            <a:off x="599250" y="1305525"/>
            <a:ext cx="8087700" cy="5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[HERODMC][WebUI] Add BIOS OTA (20 days, TBD)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 Implement BIOS OTA with fwupd tools (5 days, due date: 8/21)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Use SMS-W480 as target board for test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python script is OK, but UI should draw by client side not server side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Android BSP for Onyx</a:t>
            </a:r>
            <a:endParaRPr/>
          </a:p>
        </p:txBody>
      </p:sp>
      <p:sp>
        <p:nvSpPr>
          <p:cNvPr id="244" name="Google Shape;244;p31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31"/>
          <p:cNvSpPr txBox="1"/>
          <p:nvPr/>
        </p:nvSpPr>
        <p:spPr>
          <a:xfrm>
            <a:off x="651200" y="1331500"/>
            <a:ext cx="8087700" cy="49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1" lang="en-US" sz="2200"/>
              <a:t>On-going</a:t>
            </a:r>
            <a:endParaRPr b="1"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/>
              <a:t>MPAD-800 (85 days, due date:10/24)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Android 10 bring up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Audio playback OK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Audio recording not OK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Headphone POP?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Battery level and LED status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AC adapter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Study</a:t>
            </a:r>
            <a:endParaRPr/>
          </a:p>
        </p:txBody>
      </p:sp>
      <p:sp>
        <p:nvSpPr>
          <p:cNvPr id="252" name="Google Shape;252;p32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599250" y="1305525"/>
            <a:ext cx="8087700" cy="4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Study SQLite / MongoDB (5 days, due date: 8/28)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Install SQLite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Practice SQLite Language (SELET,INSERT,CREATE,...)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Study VuetifyJS (5 days, due date: TBD)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version: v1.5.x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[VueJS] 以 todo-list 範例 (20 days, due date: 9/25)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熟悉 VueJS 操作 (Done)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配合 SQLite 做資料儲存 / 管理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配合 VuetifyJS 排版、美化頁面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AIoT Survey</a:t>
            </a:r>
            <a:endParaRPr/>
          </a:p>
        </p:txBody>
      </p:sp>
      <p:sp>
        <p:nvSpPr>
          <p:cNvPr id="260" name="Google Shape;260;p33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893550" y="1309300"/>
            <a:ext cx="7897200" cy="5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Done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08/26 MICROSOFT X NVIDIA 實作課程 – 運用 AI 深度學習打造智慧產線瑕疵檢測應用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</a:rPr>
              <a:t>資料整理, 資料探索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-US" sz="2000">
                <a:solidFill>
                  <a:schemeClr val="dk1"/>
                </a:solidFill>
              </a:rPr>
              <a:t>遷移式學習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-US" sz="2000">
                <a:solidFill>
                  <a:schemeClr val="dk1"/>
                </a:solidFill>
              </a:rPr>
              <a:t>TensorRT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08/27 英特爾物聯網軟體研討會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</a:rPr>
              <a:t>以Intel OpenVINO toolkit 為展示重點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08/28 NVIDIA X III 林口新創園邊緣運算技術交流工作坊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經典算法介紹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</a:rPr>
              <a:t>遷移式學習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錄影軟體推薦 </a:t>
            </a:r>
            <a:r>
              <a:rPr b="1" lang="en-US" sz="2000">
                <a:solidFill>
                  <a:schemeClr val="dk1"/>
                </a:solidFill>
              </a:rPr>
              <a:t>OBS</a:t>
            </a:r>
            <a:r>
              <a:rPr lang="en-US" sz="2000">
                <a:solidFill>
                  <a:schemeClr val="dk1"/>
                </a:solidFill>
              </a:rPr>
              <a:t> (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https://obsproject.com/</a:t>
            </a:r>
            <a:r>
              <a:rPr lang="en-US" sz="2000">
                <a:solidFill>
                  <a:schemeClr val="dk1"/>
                </a:solidFill>
              </a:rPr>
              <a:t>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On-going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Tkinter + OpenVINO + Docker (5 days, 09/04)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HERO SDK (5 days, 09/11)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MQTT (5 days, 09/18)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BIOS - </a:t>
            </a: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ask </a:t>
            </a: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Status</a:t>
            </a:r>
            <a:endParaRPr b="1"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0" y="1044975"/>
            <a:ext cx="9099600" cy="57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Done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[MAX-Q370A][CFL] Customize BIOS for LifeSize (3 days, 8/19, 0)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Reboot the system after pressing F4/ESC to exit the  setup menu to prevent the password can’t be promoted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Only reserve Lifesize key (lifesize-emerald PK), remove other AAEON and Microsoft keys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Allow the secure policy can change keys after flashing BIOS</a:t>
            </a:r>
            <a:endParaRPr sz="110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Change the boot option priority to USBKey -&gt; Network -&gt; HDD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System will show “No option to boot to.” if no boot device attached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Fix the logo provided by customer can’t be shown durng POST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Change CHA_FAN1 to manual mode and set its initial speed to 70%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Enable the “Case Open Warning”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Change multiple setup items default value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[VIV-APL2] Provided VAPL2T00 for bring up the board successfully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[MIX-Q370A1][CFL] Customize BIOS for ScriptPro (3 days, 8/18, </a:t>
            </a:r>
            <a:r>
              <a:rPr lang="en-US">
                <a:solidFill>
                  <a:srgbClr val="FF0000"/>
                </a:solidFill>
              </a:rPr>
              <a:t>+2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Fix the password will disappear after load default.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Add "PCH LAN Controller" &amp; "I211-AT" items into BIOS Setup -&gt; Chipset -&gt; PCH-IO Configuration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  Support HSTI and pass the HSTI verification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4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9" name="Google Shape;2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88" y="1063637"/>
            <a:ext cx="8278813" cy="47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Sphere</a:t>
            </a:r>
            <a:endParaRPr/>
          </a:p>
        </p:txBody>
      </p:sp>
      <p:sp>
        <p:nvSpPr>
          <p:cNvPr id="276" name="Google Shape;276;p35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35"/>
          <p:cNvSpPr txBox="1"/>
          <p:nvPr/>
        </p:nvSpPr>
        <p:spPr>
          <a:xfrm>
            <a:off x="125" y="1241500"/>
            <a:ext cx="9144000" cy="5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</a:rPr>
              <a:t>Pending</a:t>
            </a:r>
            <a:endParaRPr b="1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[Azure Sphere] Implement GPIO application on ubuntu(1 day, due date:06/03)</a:t>
            </a:r>
            <a:endParaRPr b="1" sz="18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[Azure Sphere] Transfer message via mqtt on ubuntu(4 days, due date:06/08)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[Azure Sphere] Transfer message via mqtt on windows (4 days, due date:06/12)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VBS100 SR4</a:t>
            </a:r>
            <a:endParaRPr/>
          </a:p>
        </p:txBody>
      </p:sp>
      <p:sp>
        <p:nvSpPr>
          <p:cNvPr id="284" name="Google Shape;284;p36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36"/>
          <p:cNvSpPr txBox="1"/>
          <p:nvPr/>
        </p:nvSpPr>
        <p:spPr>
          <a:xfrm>
            <a:off x="532925" y="1201725"/>
            <a:ext cx="8229600" cy="5538000"/>
          </a:xfrm>
          <a:prstGeom prst="rect">
            <a:avLst/>
          </a:prstGeom>
          <a:noFill/>
          <a:ln cap="flat" cmpd="sng" w="9525">
            <a:solidFill>
              <a:srgbClr val="FF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TBD</a:t>
            </a:r>
            <a:endParaRPr b="1" sz="23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OTA from USB disk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HDMI Input should be hidden when no signal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Remove navigation bar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Remove by default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Add dynamically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Implement Emergency Mode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Trigger by USB keyboard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Factory Reset, USB Debugging, Navigation Bar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Press hot key for 10 seconfs to trigger Factory Reset directly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An additional Emergency service or simple reaction service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Web-based Hardware Monitor</a:t>
            </a:r>
            <a:endParaRPr/>
          </a:p>
        </p:txBody>
      </p:sp>
      <p:sp>
        <p:nvSpPr>
          <p:cNvPr id="292" name="Google Shape;292;p37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37"/>
          <p:cNvSpPr txBox="1"/>
          <p:nvPr/>
        </p:nvSpPr>
        <p:spPr>
          <a:xfrm>
            <a:off x="599250" y="1305525"/>
            <a:ext cx="8087700" cy="4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2400">
                <a:solidFill>
                  <a:schemeClr val="dk1"/>
                </a:solidFill>
              </a:rPr>
              <a:t>Pending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 Device Management: Add Group function (5 days, due date: TDB)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 Remote Control: design a easy use UI to replace DEMO UI (5 days, due date: TBD)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Rewrite HeroAgent with python (15 days, due date: TBD)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 Account: change to use SSO login (? days, due date: TBD)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 Device Authentication: implement SDA / SDO (? days, due date: TBD)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 Support I2C Read/Write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Herosuit CLI Tool(5 days, due date: TBD)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Remote Control Agent (5 days, due date: TBD)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WebUI (5 days, due date: TBD)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Web-based Hardware Monitor</a:t>
            </a:r>
            <a:endParaRPr/>
          </a:p>
        </p:txBody>
      </p:sp>
      <p:sp>
        <p:nvSpPr>
          <p:cNvPr id="300" name="Google Shape;300;p38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38"/>
          <p:cNvSpPr txBox="1"/>
          <p:nvPr/>
        </p:nvSpPr>
        <p:spPr>
          <a:xfrm>
            <a:off x="599250" y="1305525"/>
            <a:ext cx="8087700" cy="4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Pending</a:t>
            </a:r>
            <a:endParaRPr b="1" sz="23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Implement functions for Intel SDO sdk (15 days, TBD)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Because device management DB is not implemented in SDO SDK, an extra DB function has to be implemented before production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Postponed due to technical documentation modification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Sanshin</a:t>
            </a:r>
            <a:endParaRPr/>
          </a:p>
        </p:txBody>
      </p:sp>
      <p:sp>
        <p:nvSpPr>
          <p:cNvPr id="308" name="Google Shape;308;p39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p39"/>
          <p:cNvSpPr txBox="1"/>
          <p:nvPr/>
        </p:nvSpPr>
        <p:spPr>
          <a:xfrm>
            <a:off x="532925" y="1201725"/>
            <a:ext cx="8229600" cy="5538000"/>
          </a:xfrm>
          <a:prstGeom prst="rect">
            <a:avLst/>
          </a:prstGeom>
          <a:noFill/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Done</a:t>
            </a:r>
            <a:endParaRPr b="1" sz="23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On-going</a:t>
            </a:r>
            <a:endParaRPr b="1" sz="23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US" sz="1800">
                <a:solidFill>
                  <a:schemeClr val="dk1"/>
                </a:solidFill>
              </a:rPr>
              <a:t>OTA Server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Mount external folder to collect logs (TBD)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Apply correct certificate for web server (TBD)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Set valid date and correct domain name in the certificate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Keep the device awake and check the battery during OTA image downloading (TBD)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BOXER-6405M</a:t>
            </a:r>
            <a:endParaRPr/>
          </a:p>
        </p:txBody>
      </p:sp>
      <p:sp>
        <p:nvSpPr>
          <p:cNvPr id="316" name="Google Shape;316;p40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p40"/>
          <p:cNvSpPr txBox="1"/>
          <p:nvPr/>
        </p:nvSpPr>
        <p:spPr>
          <a:xfrm>
            <a:off x="457200" y="1529900"/>
            <a:ext cx="7945500" cy="4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Pending</a:t>
            </a:r>
            <a:endParaRPr b="1" sz="24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Debug CentOS 7.5 installation failure issue (5 days, due date: 4/27, </a:t>
            </a:r>
            <a:r>
              <a:rPr lang="en-US" sz="1800"/>
              <a:t>-3</a:t>
            </a:r>
            <a:r>
              <a:rPr lang="en-US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FAE cannot install CentOS 7.5 with the usb disk which is flashed by his own flash tool. Instead of entering installation GUI, screen shows dracut-initqueue timeout error repeatedly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After changing the flash tool to Rufus-3.9,FAE can install CentOS 7.5 successfully; however, RD cannot install CentOS 7.5 because screen always blanks before entering installation GUI in many trials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There might be some difference between machines of RD and FAE. But FAE has provided their machine to customer and RD cannot get the same machine to reproduce successful installation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BOXER-824x AI</a:t>
            </a:r>
            <a:endParaRPr/>
          </a:p>
        </p:txBody>
      </p:sp>
      <p:sp>
        <p:nvSpPr>
          <p:cNvPr id="323" name="Google Shape;323;p41"/>
          <p:cNvSpPr txBox="1"/>
          <p:nvPr/>
        </p:nvSpPr>
        <p:spPr>
          <a:xfrm>
            <a:off x="5364162" y="6453187"/>
            <a:ext cx="3311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324" name="Google Shape;324;p41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25" name="Google Shape;325;p41"/>
          <p:cNvSpPr txBox="1"/>
          <p:nvPr/>
        </p:nvSpPr>
        <p:spPr>
          <a:xfrm>
            <a:off x="457200" y="1529900"/>
            <a:ext cx="8686800" cy="4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Done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marR="10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[Boxer8240] Release ACLinux image with Jetpack 4.4 (5 days, due date: 8/20)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Release image: ACLinux_4.9_ACLNX49D.NV04.BOXER-8240-AI.1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 txBox="1"/>
          <p:nvPr>
            <p:ph type="title"/>
          </p:nvPr>
        </p:nvSpPr>
        <p:spPr>
          <a:xfrm>
            <a:off x="446075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Kneron KL520 SDK &amp; Toolchain</a:t>
            </a:r>
            <a:endParaRPr/>
          </a:p>
        </p:txBody>
      </p:sp>
      <p:sp>
        <p:nvSpPr>
          <p:cNvPr id="332" name="Google Shape;332;p42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Google Shape;333;p42"/>
          <p:cNvSpPr txBox="1"/>
          <p:nvPr/>
        </p:nvSpPr>
        <p:spPr>
          <a:xfrm>
            <a:off x="599250" y="1305525"/>
            <a:ext cx="80877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Pending</a:t>
            </a:r>
            <a:endParaRPr b="1" sz="24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>
                <a:solidFill>
                  <a:schemeClr val="dk1"/>
                </a:solidFill>
              </a:rPr>
              <a:t>Implement factory test tools with Kneron KL520 NPU (Ubuntu 18.04.3) (30 days,01/15)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Setup Kneron FD/FR model demo app (SDK v0.9.1) (5 days, 01/15)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Build boot, ncpu, scpu and model images (SDK v0.9.5) (2 days, 12/18, </a:t>
            </a:r>
            <a:r>
              <a:rPr lang="en-US">
                <a:solidFill>
                  <a:srgbClr val="FF0000"/>
                </a:solidFill>
              </a:rPr>
              <a:t>+21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048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no Keil MDK</a:t>
            </a:r>
            <a:endParaRPr sz="1200"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Test report from Kneron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https://pms-ipc.asus.com/redmine/issues/5739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SSC Program</a:t>
            </a:r>
            <a:endParaRPr/>
          </a:p>
        </p:txBody>
      </p:sp>
      <p:sp>
        <p:nvSpPr>
          <p:cNvPr id="340" name="Google Shape;340;p43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43"/>
          <p:cNvSpPr txBox="1"/>
          <p:nvPr/>
        </p:nvSpPr>
        <p:spPr>
          <a:xfrm>
            <a:off x="651200" y="1331500"/>
            <a:ext cx="8087700" cy="49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Tasks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SmartGateway+, SmartGateway G2 (Topic Owner: PoHsien Lin)</a:t>
            </a:r>
            <a:endParaRPr sz="16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SDO (Topic Owner: Yu-Hao Lin)</a:t>
            </a:r>
            <a:endParaRPr sz="16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DM Certificate (Topic Owner: Yu-Hao Lin)</a:t>
            </a:r>
            <a:endParaRPr sz="16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MES SmartGateway tasks (Topic Owner: Menghui)</a:t>
            </a:r>
            <a:endParaRPr sz="16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HERO Space (Topic Owner: PoHsien Lin)</a:t>
            </a:r>
            <a:endParaRPr sz="16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Account Management (Topic Owner: Menghui)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Meeting minutes: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https://docs.google.com/document/d/1DyCPIsbmLEpuIj-CgIX6QuYroTYh4cLerVD9n2pCUSw/edit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BIOS - </a:t>
            </a: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ask </a:t>
            </a: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Status</a:t>
            </a:r>
            <a:endParaRPr b="1"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 txBox="1"/>
          <p:nvPr/>
        </p:nvSpPr>
        <p:spPr>
          <a:xfrm>
            <a:off x="0" y="1044975"/>
            <a:ext cx="9099600" cy="57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Done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[CometLake] Modify the codebase behavior (0.5 day, 8/21, 0)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Revert te AMT tokens since the latest codebase fix the AMT library issue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Revert the PcieSataController module since the new module is not compatible with Asmedia 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[FAY-003][APL] Check the screen flicker issue on customer’s eDP panel (5 days, 8/21, 0)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This issue happened on the customer’s eDP, needed to check the specific device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[ATX-Q170B] [KBL] R1.1 test issue (5 days, due date: 8/28, 0)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The customer doesn’t use Fedora, remove this test item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Open ATX/AT option for matching jumper adjustment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Modify Boot display strings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Match PCIe ports order with BIOS options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[EMB-BT1][BT] Check internal pull type value for GPIO79 and GPIO88 (1 day, 8/21, 0)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Read pull type </a:t>
            </a:r>
            <a:r>
              <a:rPr lang="en-US">
                <a:solidFill>
                  <a:schemeClr val="dk1"/>
                </a:solidFill>
              </a:rPr>
              <a:t>value </a:t>
            </a:r>
            <a:r>
              <a:rPr lang="en-US">
                <a:solidFill>
                  <a:schemeClr val="dk1"/>
                </a:solidFill>
              </a:rPr>
              <a:t>by </a:t>
            </a:r>
            <a:r>
              <a:rPr lang="en-US">
                <a:solidFill>
                  <a:schemeClr val="dk1"/>
                </a:solidFill>
              </a:rPr>
              <a:t>Intel GPIO configuration tool</a:t>
            </a:r>
            <a:endParaRPr>
              <a:solidFill>
                <a:schemeClr val="dk1"/>
              </a:solidFill>
            </a:endParaRPr>
          </a:p>
          <a:p>
            <a:pPr indent="0" lvl="0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690250" y="29748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BIOS - Task Status</a:t>
            </a:r>
            <a:endParaRPr/>
          </a:p>
        </p:txBody>
      </p:sp>
      <p:sp>
        <p:nvSpPr>
          <p:cNvPr id="66" name="Google Shape;66;p9"/>
          <p:cNvSpPr txBox="1"/>
          <p:nvPr/>
        </p:nvSpPr>
        <p:spPr>
          <a:xfrm>
            <a:off x="0" y="1135675"/>
            <a:ext cx="9144000" cy="56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On-going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[EMB-B75A] [IB] Check BIOS version and customer’s requirement (1 day, due date: 8/17)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Check BSOD issue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[VGS-7840][CFL] Issue SAP and formal release to NCR (1 day, due dayte: 9/3)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[VIV-APL2] Check the EMMC control (D28:F0) cant recognize Emmc storage (1 day, due date: 8/26)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[VIV-APL2] Customize BIOS for VIVOTEK (3 days, due date: 9/30)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Design the boot priority change mechanism for customer factory process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[EMB-APL3] Provide HW RMT for debug memory test fail reference  (3 days, due date: 9/4)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[CoffeeLake] Implement Hero SDK BFPI SPEC 0.5 version (5 days, due date:9/11)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[MIX-Q470D1][CML] Prepare the project module and bring up BIOS (5 days, due date: 9/18)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[MAX-Q470A][CML] Prepare the project module and bring up BIOS (5 days, due date: 10/06)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[SBY-Q470E][CML] Prepare the project module and bring up BIOS (5 days, due date: 10/22)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[MIX-TLUD1][TGL] Prepare TigerLake codebase for MIX-TLUD1 (10 days, due date: 8/31)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[ElkhartLake] Study ElkhartLake and prepare codebase (60 days, due date: 10/31)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[AMD] Study Ryzen V2000 and prepare codebase (90 days, due date: 2021/3/31)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690250" y="29748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BIOS - Task Status</a:t>
            </a:r>
            <a:endParaRPr/>
          </a:p>
        </p:txBody>
      </p:sp>
      <p:sp>
        <p:nvSpPr>
          <p:cNvPr id="74" name="Google Shape;74;p10"/>
          <p:cNvSpPr txBox="1"/>
          <p:nvPr/>
        </p:nvSpPr>
        <p:spPr>
          <a:xfrm>
            <a:off x="0" y="1135675"/>
            <a:ext cx="9144000" cy="56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On-going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[SCH-BT][BT] Check power on/off aging issue (10 days, due date: 8/28)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The failure rate is about 1/1000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System cannot enter S5 when power off event is triggered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[FAY-KLU][KBL] Help to check panel resolution not match BIOS selected value in Ubuntu 18.04 (3 days, due date: 9/2)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change due date, since Siemens project demand</a:t>
            </a:r>
            <a:endParaRPr>
              <a:solidFill>
                <a:schemeClr val="dk1"/>
              </a:solidFill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690250" y="29748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BIOS - Task Status</a:t>
            </a:r>
            <a:endParaRPr/>
          </a:p>
        </p:txBody>
      </p:sp>
      <p:sp>
        <p:nvSpPr>
          <p:cNvPr id="82" name="Google Shape;82;p11"/>
          <p:cNvSpPr txBox="1"/>
          <p:nvPr/>
        </p:nvSpPr>
        <p:spPr>
          <a:xfrm>
            <a:off x="0" y="1135675"/>
            <a:ext cx="9144000" cy="56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Pending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[CometLake] Check the BSOD issue caused by several PCI cards  (3 days, due date: 7/17)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</a:t>
            </a:r>
            <a:r>
              <a:rPr lang="en-US">
                <a:solidFill>
                  <a:schemeClr val="dk1"/>
                </a:solidFill>
              </a:rPr>
              <a:t>an duplicate the issue on </a:t>
            </a:r>
            <a:r>
              <a:rPr lang="en-US">
                <a:solidFill>
                  <a:schemeClr val="dk1"/>
                </a:solidFill>
              </a:rPr>
              <a:t>Intel CRB with Intel BIOS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EE will issue IPS to Intel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Test Condition :</a:t>
            </a:r>
            <a:endParaRPr>
              <a:solidFill>
                <a:schemeClr val="dk1"/>
              </a:solidFill>
            </a:endParaRPr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Intel CML-S with PCH-H CRB (公板)</a:t>
            </a:r>
            <a:endParaRPr>
              <a:solidFill>
                <a:schemeClr val="dk1"/>
              </a:solidFill>
            </a:endParaRPr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Intel BIOS: CMLSFWR1.R00.2095.D00.2002280938</a:t>
            </a:r>
            <a:endParaRPr>
              <a:solidFill>
                <a:schemeClr val="dk1"/>
              </a:solidFill>
            </a:endParaRPr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Asmedia1083 PCI EVB</a:t>
            </a:r>
            <a:endParaRPr>
              <a:solidFill>
                <a:schemeClr val="dk1"/>
              </a:solidFill>
            </a:endParaRPr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Intel PRO0/1000GT LAN Card ( BSOD的PCI LAN卡)</a:t>
            </a:r>
            <a:endParaRPr>
              <a:solidFill>
                <a:schemeClr val="dk1"/>
              </a:solidFill>
            </a:endParaRPr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BSOD Stop Code: Driver Verifier DMA Violation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EC</a:t>
            </a:r>
            <a:r>
              <a:rPr lang="en-US"/>
              <a:t> - Task Status</a:t>
            </a:r>
            <a:endParaRPr/>
          </a:p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2"/>
          <p:cNvSpPr txBox="1"/>
          <p:nvPr/>
        </p:nvSpPr>
        <p:spPr>
          <a:xfrm>
            <a:off x="0" y="1044975"/>
            <a:ext cx="9099600" cy="58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Done</a:t>
            </a:r>
            <a:endParaRPr sz="2800"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[SMS-W480][CML] Modify FAN policy (0.5 day, 8/25, 0)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FAN Auto/Silent/Performance mode set different duty cycle value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FAN Level-0 do not turn off FAN duty (keep rotation)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[SMS-W480][CML] System leakage issue (0.5 day, 8/25, 0)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Syetem suspend to S3 need set KB_RST# to Output Low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[SMS-W480][CML] Define LED Blink mode commands (2 days, 8/25, 0)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Always On, LED On/Off per 0.5s, and LED On/Off per 1s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Release EC FW and spec to SW team</a:t>
            </a:r>
            <a:endParaRPr b="1" sz="2800">
              <a:solidFill>
                <a:schemeClr val="dk1"/>
              </a:solidFill>
            </a:endParaRPr>
          </a:p>
          <a:p>
            <a:pPr indent="-4318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On-going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[SMS-W480][CML] ADC Voltage not accuracy (2 days, due date: 8/31)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ADC probe voltage not consistent with EC reading value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[SMS-W480][CML] ADC Voltage: add “detect internal VCC (+3V) power function” (3 days, due date: 9/4)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switch ADC channel to probe VCC, VSTBY, AVCC voltage value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change due date, because customer modify LED Blink mode behaviors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[Common] Add EC command to Get/Set FAN policy table (3 days, due date: 9/4)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including Auto/Silent/Performance mode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[MIX-TLUD1][TGL] Prepare EC FW for MIX-TLUD1 (3 days, due date: 9/11)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Linux and Android Issue List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5364162" y="6453187"/>
            <a:ext cx="331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457200" y="1091775"/>
            <a:ext cx="83295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>
                <a:solidFill>
                  <a:schemeClr val="dk1"/>
                </a:solidFill>
              </a:rPr>
              <a:t>Done</a:t>
            </a:r>
            <a:endParaRPr sz="16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>
                <a:solidFill>
                  <a:schemeClr val="dk1"/>
                </a:solidFill>
              </a:rPr>
              <a:t>[ECD][COM-CFHB6] Ubuntu 18.04 driver support: EC-I2C, EC-DIO, HWM, Watchdog (5 days, 8/21, +0)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SAP已發出 SAP0000000230 (COM-CFHB6 Linux Driver SAP 20200820)</a:t>
            </a:r>
            <a:endParaRPr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>
                <a:solidFill>
                  <a:schemeClr val="dk1"/>
                </a:solidFill>
              </a:rPr>
              <a:t>On-going</a:t>
            </a:r>
            <a:endParaRPr b="1" sz="22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>
                <a:solidFill>
                  <a:schemeClr val="dk1"/>
                </a:solidFill>
              </a:rPr>
              <a:t>[ECD][CEXD-AEIAMZ01] provide driver support (5 days, 8/28)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Implement drivers: DIO, HWM, Watchdog, SmartFan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AAEON PPT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7_AAEON PPT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