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Nunito"/>
      <p:regular r:id="rId29"/>
      <p:bold r:id="rId30"/>
      <p:italic r:id="rId31"/>
      <p:boldItalic r:id="rId32"/>
    </p:embeddedFont>
    <p:embeddedFont>
      <p:font typeface="Maven Pro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AEC0F2B-64F1-4560-9687-E5E368477876}">
  <a:tblStyle styleId="{DAEC0F2B-64F1-4560-9687-E5E3684778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5.xml"/><Relationship Id="rId33" Type="http://schemas.openxmlformats.org/officeDocument/2006/relationships/font" Target="fonts/MavenPro-regular.fntdata"/><Relationship Id="rId10" Type="http://schemas.openxmlformats.org/officeDocument/2006/relationships/slide" Target="slides/slide4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MavenPr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c6c01ba5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8c6c01ba5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c6c01ba5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c6c01ba5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dcd7b9f2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dcd7b9f2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c6bc3775a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c6bc3775a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c6bc3775a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c6bc3775a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dcd7b9f29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dcd7b9f2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8dd104fe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8dd104fe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dd104fe6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8dd104fe6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8dd104fe6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8dd104fe6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dd104fe6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dd104fe6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c6bc3775a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c6bc3775a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8dd104fe6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8dd104fe6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8dd104fe6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8dd104fe6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ea4e6787b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ea4e6787b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c6bc3775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c6bc3775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dcd7b9f2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dcd7b9f2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c6c01ba5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c6c01ba5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c6c01ba5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c6c01ba5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c6c01ba5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c6c01ba5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c6c01ba5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c6c01ba5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dcd7b9f2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dcd7b9f2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0" Type="http://schemas.openxmlformats.org/officeDocument/2006/relationships/image" Target="../media/image8.png"/><Relationship Id="rId9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vuetifyjs.com/en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zh.wikipedia.org/wiki/JavaScript" TargetMode="External"/><Relationship Id="rId4" Type="http://schemas.openxmlformats.org/officeDocument/2006/relationships/hyperlink" Target="https://vuejs.org/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zh.wikipedia.org/w/index.php?title=D._Richard_Hipp&amp;action=edit&amp;redlink=1" TargetMode="External"/><Relationship Id="rId4" Type="http://schemas.openxmlformats.org/officeDocument/2006/relationships/hyperlink" Target="https://zh.wikipedia.org/wiki/ANSI_C" TargetMode="External"/><Relationship Id="rId5" Type="http://schemas.openxmlformats.org/officeDocument/2006/relationships/hyperlink" Target="https://www.sqlite.org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20" Type="http://schemas.openxmlformats.org/officeDocument/2006/relationships/hyperlink" Target="https://zh.wikipedia.org/wiki/%E7%B3%BB%E7%B5%B1%E5%B9%B3%E5%8F%B0" TargetMode="External"/><Relationship Id="rId22" Type="http://schemas.openxmlformats.org/officeDocument/2006/relationships/hyperlink" Target="https://zh.wikipedia.org/w/index.php?title=ARM64&amp;action=edit&amp;redlink=1" TargetMode="External"/><Relationship Id="rId21" Type="http://schemas.openxmlformats.org/officeDocument/2006/relationships/hyperlink" Target="https://zh.wikipedia.org/wiki/X86_64" TargetMode="External"/><Relationship Id="rId24" Type="http://schemas.openxmlformats.org/officeDocument/2006/relationships/hyperlink" Target="https://zh.wikipedia.org/w/index.php?title=PPC64LE&amp;action=edit&amp;redlink=1" TargetMode="External"/><Relationship Id="rId23" Type="http://schemas.openxmlformats.org/officeDocument/2006/relationships/hyperlink" Target="https://zh.wikipedia.org/w/index.php?title=S390x&amp;action=edit&amp;redlink=1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zh.wikipedia.org/wiki/%E9%9D%A2%E5%90%91%E6%96%87%E6%AA%94%E7%9A%84%E6%95%B8%E6%93%9A%E5%BA%AB" TargetMode="External"/><Relationship Id="rId4" Type="http://schemas.openxmlformats.org/officeDocument/2006/relationships/hyperlink" Target="https://zh.wikipedia.org/wiki/%E6%95%B0%E6%8D%AE%E5%BA%93%E7%AE%A1%E7%90%86%E7%B3%BB%E7%BB%9F" TargetMode="External"/><Relationship Id="rId9" Type="http://schemas.openxmlformats.org/officeDocument/2006/relationships/hyperlink" Target="https://zh.wikipedia.org/wiki/JavaScript" TargetMode="External"/><Relationship Id="rId26" Type="http://schemas.openxmlformats.org/officeDocument/2006/relationships/image" Target="../media/image8.png"/><Relationship Id="rId25" Type="http://schemas.openxmlformats.org/officeDocument/2006/relationships/hyperlink" Target="https://www.mongodb.com" TargetMode="External"/><Relationship Id="rId27" Type="http://schemas.openxmlformats.org/officeDocument/2006/relationships/image" Target="../media/image1.png"/><Relationship Id="rId5" Type="http://schemas.openxmlformats.org/officeDocument/2006/relationships/hyperlink" Target="https://zh.wikipedia.org/w/index.php?title=MongoDB_Inc.&amp;action=edit&amp;redlink=1" TargetMode="External"/><Relationship Id="rId6" Type="http://schemas.openxmlformats.org/officeDocument/2006/relationships/hyperlink" Target="https://zh.wikipedia.org/wiki/C%2B%2B" TargetMode="External"/><Relationship Id="rId7" Type="http://schemas.openxmlformats.org/officeDocument/2006/relationships/hyperlink" Target="https://zh.wikipedia.org/wiki/Go" TargetMode="External"/><Relationship Id="rId8" Type="http://schemas.openxmlformats.org/officeDocument/2006/relationships/hyperlink" Target="https://zh.wikipedia.org/wiki/Go" TargetMode="External"/><Relationship Id="rId11" Type="http://schemas.openxmlformats.org/officeDocument/2006/relationships/hyperlink" Target="https://zh.wikipedia.org/wiki/Python" TargetMode="External"/><Relationship Id="rId10" Type="http://schemas.openxmlformats.org/officeDocument/2006/relationships/hyperlink" Target="https://zh.wikipedia.org/wiki/JavaScript" TargetMode="External"/><Relationship Id="rId13" Type="http://schemas.openxmlformats.org/officeDocument/2006/relationships/hyperlink" Target="https://zh.wikipedia.org/wiki/%E6%93%8D%E4%BD%9C%E7%B3%BB%E7%BB%9F" TargetMode="External"/><Relationship Id="rId12" Type="http://schemas.openxmlformats.org/officeDocument/2006/relationships/hyperlink" Target="https://zh.wikipedia.org/wiki/Python" TargetMode="External"/><Relationship Id="rId15" Type="http://schemas.openxmlformats.org/officeDocument/2006/relationships/hyperlink" Target="https://zh.wikipedia.org/wiki/Linux" TargetMode="External"/><Relationship Id="rId14" Type="http://schemas.openxmlformats.org/officeDocument/2006/relationships/hyperlink" Target="https://zh.wikipedia.org/wiki/Windows" TargetMode="External"/><Relationship Id="rId17" Type="http://schemas.openxmlformats.org/officeDocument/2006/relationships/hyperlink" Target="https://zh.wikipedia.org/wiki/Solaris" TargetMode="External"/><Relationship Id="rId16" Type="http://schemas.openxmlformats.org/officeDocument/2006/relationships/hyperlink" Target="https://zh.wikipedia.org/wiki/MacOS" TargetMode="External"/><Relationship Id="rId19" Type="http://schemas.openxmlformats.org/officeDocument/2006/relationships/hyperlink" Target="https://zh.wikipedia.org/wiki/FreeBSD" TargetMode="External"/><Relationship Id="rId18" Type="http://schemas.openxmlformats.org/officeDocument/2006/relationships/hyperlink" Target="https://zh.wikipedia.org/wiki/FreeBS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zh.wikipedia.org/wiki/C%E8%AF%AD%E8%A8%80" TargetMode="External"/><Relationship Id="rId4" Type="http://schemas.openxmlformats.org/officeDocument/2006/relationships/hyperlink" Target="https://zh.wikipedia.org/wiki/C%2B%2B" TargetMode="External"/><Relationship Id="rId10" Type="http://schemas.openxmlformats.org/officeDocument/2006/relationships/image" Target="../media/image1.png"/><Relationship Id="rId9" Type="http://schemas.openxmlformats.org/officeDocument/2006/relationships/image" Target="../media/image5.png"/><Relationship Id="rId5" Type="http://schemas.openxmlformats.org/officeDocument/2006/relationships/hyperlink" Target="https://zh.wikipedia.org/wiki/JavaScript" TargetMode="External"/><Relationship Id="rId6" Type="http://schemas.openxmlformats.org/officeDocument/2006/relationships/hyperlink" Target="https://zh.wikipedia.org/wiki/%E8%BB%9F%E9%AB%94%E5%A5%97%E4%BB%B6%E7%AE%A1%E7%90%86%E7%B3%BB%E7%B5%B1" TargetMode="External"/><Relationship Id="rId7" Type="http://schemas.openxmlformats.org/officeDocument/2006/relationships/hyperlink" Target="https://nodejs.org/" TargetMode="External"/><Relationship Id="rId8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zh.wikipedia.org/wiki/JavaScript" TargetMode="External"/><Relationship Id="rId4" Type="http://schemas.openxmlformats.org/officeDocument/2006/relationships/hyperlink" Target="https://zh.wikipedia.org/w/index.php?title=Web_%E5%BA%94%E7%94%A8&amp;action=edit&amp;redlink=1" TargetMode="External"/><Relationship Id="rId11" Type="http://schemas.openxmlformats.org/officeDocument/2006/relationships/image" Target="../media/image1.png"/><Relationship Id="rId10" Type="http://schemas.openxmlformats.org/officeDocument/2006/relationships/image" Target="../media/image6.png"/><Relationship Id="rId9" Type="http://schemas.openxmlformats.org/officeDocument/2006/relationships/hyperlink" Target="http://socket.io/" TargetMode="External"/><Relationship Id="rId5" Type="http://schemas.openxmlformats.org/officeDocument/2006/relationships/hyperlink" Target="https://zh.wikipedia.org/wiki/JavaScript" TargetMode="External"/><Relationship Id="rId6" Type="http://schemas.openxmlformats.org/officeDocument/2006/relationships/hyperlink" Target="https://zh.wikipedia.org/wiki/JavaScript" TargetMode="External"/><Relationship Id="rId7" Type="http://schemas.openxmlformats.org/officeDocument/2006/relationships/hyperlink" Target="https://zh.wikipedia.org/wiki/WebSocket" TargetMode="External"/><Relationship Id="rId8" Type="http://schemas.openxmlformats.org/officeDocument/2006/relationships/hyperlink" Target="https://zh.wikipedia.org/w/index.php?title=Wrapper_library&amp;action=edit&amp;redlink=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node.js(npm,yarn)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,socket.io(websocket),vuetify.js,vue.js,sqlite,mongodb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重點整理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42317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中國科大實習生1061461048 chihyen_HSU(SDD2)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75" y="98500"/>
            <a:ext cx="1006939" cy="6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6663" y="68887"/>
            <a:ext cx="924806" cy="7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4023" y="98500"/>
            <a:ext cx="1211335" cy="71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7300" y="183330"/>
            <a:ext cx="1338199" cy="57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5375" y="98500"/>
            <a:ext cx="1039212" cy="96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69466" y="4452128"/>
            <a:ext cx="1906410" cy="6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21975" y="221277"/>
            <a:ext cx="1523640" cy="57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94600" y="286025"/>
            <a:ext cx="1523651" cy="507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"/>
          <p:cNvSpPr txBox="1"/>
          <p:nvPr>
            <p:ph type="title"/>
          </p:nvPr>
        </p:nvSpPr>
        <p:spPr>
          <a:xfrm>
            <a:off x="1303800" y="2920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vuetify.js</a:t>
            </a:r>
            <a:r>
              <a:rPr lang="zh-TW"/>
              <a:t>是啥？</a:t>
            </a:r>
            <a:endParaRPr/>
          </a:p>
        </p:txBody>
      </p:sp>
      <p:sp>
        <p:nvSpPr>
          <p:cNvPr id="357" name="Google Shape;357;p22"/>
          <p:cNvSpPr txBox="1"/>
          <p:nvPr>
            <p:ph idx="1" type="body"/>
          </p:nvPr>
        </p:nvSpPr>
        <p:spPr>
          <a:xfrm>
            <a:off x="1303800" y="11687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1.</a:t>
            </a:r>
            <a:r>
              <a:rPr lang="zh-TW" sz="1600"/>
              <a:t>是組件庫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/>
              <a:t>2.具有google的材料設計理念及</a:t>
            </a:r>
            <a:r>
              <a:rPr lang="zh-TW" sz="1600"/>
              <a:t>相似的UI組件(例如：按鈕,菜單）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/>
              <a:t>3.提供良好的用戶體驗並使網站乾淨整潔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/>
              <a:t>4.不僅是css類而且是vujs構件和使用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600"/>
              <a:t>網站：</a:t>
            </a:r>
            <a:r>
              <a:rPr lang="zh-TW" sz="1700" u="sng">
                <a:solidFill>
                  <a:schemeClr val="hlink"/>
                </a:solidFill>
                <a:hlinkClick r:id="rId3"/>
              </a:rPr>
              <a:t>https://vuetifyjs.com/en/</a:t>
            </a:r>
            <a:endParaRPr sz="1700"/>
          </a:p>
        </p:txBody>
      </p:sp>
      <p:pic>
        <p:nvPicPr>
          <p:cNvPr id="358" name="Google Shape;3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3950" y="125050"/>
            <a:ext cx="4792124" cy="77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3"/>
          <p:cNvSpPr txBox="1"/>
          <p:nvPr>
            <p:ph type="title"/>
          </p:nvPr>
        </p:nvSpPr>
        <p:spPr>
          <a:xfrm>
            <a:off x="1169250" y="5014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用途：</a:t>
            </a:r>
            <a:endParaRPr/>
          </a:p>
        </p:txBody>
      </p:sp>
      <p:sp>
        <p:nvSpPr>
          <p:cNvPr id="365" name="Google Shape;365;p23"/>
          <p:cNvSpPr txBox="1"/>
          <p:nvPr>
            <p:ph idx="1" type="body"/>
          </p:nvPr>
        </p:nvSpPr>
        <p:spPr>
          <a:xfrm>
            <a:off x="1236525" y="12125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3900"/>
              <a:t>提供了不同UI組件</a:t>
            </a:r>
            <a:endParaRPr sz="3900"/>
          </a:p>
        </p:txBody>
      </p:sp>
      <p:pic>
        <p:nvPicPr>
          <p:cNvPr id="366" name="Google Shape;3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525" y="132525"/>
            <a:ext cx="3334302" cy="10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4"/>
          <p:cNvSpPr txBox="1"/>
          <p:nvPr>
            <p:ph type="title"/>
          </p:nvPr>
        </p:nvSpPr>
        <p:spPr>
          <a:xfrm>
            <a:off x="1303800" y="2696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如何使用vuetify.js?</a:t>
            </a:r>
            <a:endParaRPr/>
          </a:p>
        </p:txBody>
      </p:sp>
      <p:sp>
        <p:nvSpPr>
          <p:cNvPr id="373" name="Google Shape;373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4" name="Google Shape;3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924" y="132525"/>
            <a:ext cx="4238901" cy="10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"/>
          <p:cNvSpPr txBox="1"/>
          <p:nvPr>
            <p:ph type="title"/>
          </p:nvPr>
        </p:nvSpPr>
        <p:spPr>
          <a:xfrm>
            <a:off x="1206625" y="2303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vue.js</a:t>
            </a:r>
            <a:r>
              <a:rPr lang="zh-TW"/>
              <a:t>是啥：</a:t>
            </a:r>
            <a:endParaRPr/>
          </a:p>
        </p:txBody>
      </p:sp>
      <p:sp>
        <p:nvSpPr>
          <p:cNvPr id="381" name="Google Shape;381;p25"/>
          <p:cNvSpPr txBox="1"/>
          <p:nvPr>
            <p:ph idx="1" type="body"/>
          </p:nvPr>
        </p:nvSpPr>
        <p:spPr>
          <a:xfrm>
            <a:off x="1296325" y="7287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作著：尤雨溪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程式語言：</a:t>
            </a:r>
            <a:r>
              <a:rPr lang="zh-TW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JavaScript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zh-TW" sz="1200"/>
              <a:t>1.網絡驅動應用用戶界面漸進腳本框架,屬於mvvm架構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/>
              <a:t>2.無須服務器聯繫即可重新加載頁面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/>
              <a:t>3.無縫頁面程序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/>
              <a:t>開發工具：atom,brackets,visual studio code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/>
              <a:t>框架：etc,react,angular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/>
              <a:t>瀏覽器：chrome,firefox,IE9,safai,vue.js devtools,nide.js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/>
              <a:t>網站：</a:t>
            </a:r>
            <a:r>
              <a:rPr lang="zh-TW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vuejs.org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版本：2.6.11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2" name="Google Shape;38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3250" y="74750"/>
            <a:ext cx="3065149" cy="158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6"/>
          <p:cNvSpPr txBox="1"/>
          <p:nvPr>
            <p:ph type="title"/>
          </p:nvPr>
        </p:nvSpPr>
        <p:spPr>
          <a:xfrm>
            <a:off x="1303800" y="2207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用途：</a:t>
            </a:r>
            <a:endParaRPr/>
          </a:p>
        </p:txBody>
      </p:sp>
      <p:sp>
        <p:nvSpPr>
          <p:cNvPr id="389" name="Google Shape;389;p26"/>
          <p:cNvSpPr txBox="1"/>
          <p:nvPr>
            <p:ph idx="1" type="body"/>
          </p:nvPr>
        </p:nvSpPr>
        <p:spPr>
          <a:xfrm>
            <a:off x="1303800" y="11303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1.保留前端框架許多功能（例如：組件,過濾器,表單,數據綁定）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390" name="Google Shape;3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8625" y="60900"/>
            <a:ext cx="1650775" cy="115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7"/>
          <p:cNvSpPr txBox="1"/>
          <p:nvPr>
            <p:ph type="title"/>
          </p:nvPr>
        </p:nvSpPr>
        <p:spPr>
          <a:xfrm>
            <a:off x="1258950" y="2207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如何使用vue.js?</a:t>
            </a:r>
            <a:endParaRPr/>
          </a:p>
        </p:txBody>
      </p:sp>
      <p:sp>
        <p:nvSpPr>
          <p:cNvPr id="397" name="Google Shape;397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7275" y="60900"/>
            <a:ext cx="2002125" cy="115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8"/>
          <p:cNvSpPr txBox="1"/>
          <p:nvPr>
            <p:ph type="title"/>
          </p:nvPr>
        </p:nvSpPr>
        <p:spPr>
          <a:xfrm>
            <a:off x="1266425" y="786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sqlite</a:t>
            </a:r>
            <a:r>
              <a:rPr lang="zh-TW"/>
              <a:t>是啥？</a:t>
            </a:r>
            <a:endParaRPr/>
          </a:p>
        </p:txBody>
      </p:sp>
      <p:sp>
        <p:nvSpPr>
          <p:cNvPr id="405" name="Google Shape;405;p28"/>
          <p:cNvSpPr txBox="1"/>
          <p:nvPr>
            <p:ph idx="1" type="body"/>
          </p:nvPr>
        </p:nvSpPr>
        <p:spPr>
          <a:xfrm>
            <a:off x="1371100" y="6817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 sz="1500"/>
              <a:t>作者：</a:t>
            </a:r>
            <a:r>
              <a:rPr lang="zh-TW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D. Richard Hipp</a:t>
            </a:r>
            <a:endParaRPr sz="1500"/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 sz="1500"/>
              <a:t>1.可以編寫sql查詢,是一種無網絡訪問功能</a:t>
            </a:r>
            <a:endParaRPr sz="1500"/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 sz="1500"/>
              <a:t>2.嵌入式類型的sp軟件,可以在其中 編寫sql或執行sql查詢</a:t>
            </a:r>
            <a:endParaRPr sz="1500"/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版本：3.32.3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程式語言：</a:t>
            </a: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ANSI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網站：</a:t>
            </a:r>
            <a:r>
              <a:rPr lang="zh-TW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https://www.sqlite.org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6" name="Google Shape;40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0725" y="0"/>
            <a:ext cx="3086126" cy="115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/>
          <p:nvPr>
            <p:ph type="title"/>
          </p:nvPr>
        </p:nvSpPr>
        <p:spPr>
          <a:xfrm>
            <a:off x="1303800" y="786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用途：</a:t>
            </a:r>
            <a:endParaRPr/>
          </a:p>
        </p:txBody>
      </p:sp>
      <p:sp>
        <p:nvSpPr>
          <p:cNvPr id="413" name="Google Shape;413;p29"/>
          <p:cNvSpPr txBox="1"/>
          <p:nvPr>
            <p:ph idx="1" type="body"/>
          </p:nvPr>
        </p:nvSpPr>
        <p:spPr>
          <a:xfrm>
            <a:off x="1303800" y="6294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1.支援ACID (Atomic, Consistent, Isolated, Durable) transaction。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2.資料庫存在於一個單一的檔案中。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3.記憶體需求小支援TCL。也有其他語言的支援可用。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4.無須其他額外的程式或程式庫。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0725" y="0"/>
            <a:ext cx="3086126" cy="115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0"/>
          <p:cNvSpPr txBox="1"/>
          <p:nvPr>
            <p:ph type="title"/>
          </p:nvPr>
        </p:nvSpPr>
        <p:spPr>
          <a:xfrm>
            <a:off x="1303800" y="453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sqlite</a:t>
            </a:r>
            <a:r>
              <a:rPr lang="zh-TW"/>
              <a:t>跟mangodb有啥不同？</a:t>
            </a:r>
            <a:endParaRPr/>
          </a:p>
        </p:txBody>
      </p:sp>
      <p:sp>
        <p:nvSpPr>
          <p:cNvPr id="421" name="Google Shape;421;p30"/>
          <p:cNvSpPr txBox="1"/>
          <p:nvPr>
            <p:ph idx="1" type="body"/>
          </p:nvPr>
        </p:nvSpPr>
        <p:spPr>
          <a:xfrm>
            <a:off x="1139325" y="11901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sqlite特點：文件型數據庫:</a:t>
            </a: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常用於應用程序存儲數據，比如瀏覽器存儲用戶的資料等GUI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mangodb特點:NoSQL數據庫</a:t>
            </a: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：不使用SQL語句進行檢索MongoDB存儲文件的類型</a:t>
            </a:r>
            <a:r>
              <a:rPr b="1"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類似於JSON</a:t>
            </a: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格式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2" name="Google Shape;4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0725" y="0"/>
            <a:ext cx="3086126" cy="115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1"/>
          <p:cNvSpPr txBox="1"/>
          <p:nvPr>
            <p:ph type="title"/>
          </p:nvPr>
        </p:nvSpPr>
        <p:spPr>
          <a:xfrm>
            <a:off x="1303800" y="164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mongodb</a:t>
            </a:r>
            <a:r>
              <a:rPr lang="zh-TW"/>
              <a:t>是啥？</a:t>
            </a:r>
            <a:endParaRPr/>
          </a:p>
        </p:txBody>
      </p:sp>
      <p:sp>
        <p:nvSpPr>
          <p:cNvPr id="429" name="Google Shape;429;p31"/>
          <p:cNvSpPr txBox="1"/>
          <p:nvPr>
            <p:ph idx="1" type="body"/>
          </p:nvPr>
        </p:nvSpPr>
        <p:spPr>
          <a:xfrm>
            <a:off x="1266425" y="8686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1.是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面向文档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的免費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数据库管理系统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作者：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MongoDB Inc.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版本：4.2.1</a:t>
            </a:r>
            <a:endParaRPr b="1" sz="18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程式語言：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C++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zh-TW" sz="18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 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Go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zh-TW" sz="18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/>
              </a:rPr>
              <a:t> 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JavaScript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zh-TW" sz="18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1"/>
              </a:rPr>
              <a:t> 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Python</a:t>
            </a:r>
            <a:endParaRPr sz="18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操作系统</a:t>
            </a:r>
            <a:r>
              <a:rPr b="1"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Windows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7/2008R2及以上、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Linux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macOS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10.11及以上、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7"/>
              </a:rPr>
              <a:t>Solaris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18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8"/>
              </a:rPr>
              <a:t> 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9"/>
              </a:rPr>
              <a:t>FreeBSD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等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0"/>
              </a:rPr>
              <a:t>系統平台</a:t>
            </a:r>
            <a:r>
              <a:rPr b="1"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1"/>
              </a:rPr>
              <a:t>x86_64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2"/>
              </a:rPr>
              <a:t>ARM64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及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3"/>
              </a:rPr>
              <a:t>s390x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，企业版额外支持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4"/>
              </a:rPr>
              <a:t>PPC64LE</a:t>
            </a:r>
            <a:endParaRPr baseline="30000" sz="18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網站：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5"/>
              </a:rPr>
              <a:t>https://www.mongodb.com</a:t>
            </a:r>
            <a:endParaRPr sz="18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0" name="Google Shape;430;p31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6063070" y="103550"/>
            <a:ext cx="2997881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1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"/>
          <p:cNvSpPr txBox="1"/>
          <p:nvPr>
            <p:ph type="title"/>
          </p:nvPr>
        </p:nvSpPr>
        <p:spPr>
          <a:xfrm>
            <a:off x="1303800" y="1238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Node.js(</a:t>
            </a:r>
            <a:r>
              <a:rPr lang="zh-TW"/>
              <a:t>免費的）</a:t>
            </a:r>
            <a:r>
              <a:rPr lang="zh-TW"/>
              <a:t>,npm</a:t>
            </a:r>
            <a:r>
              <a:rPr lang="zh-TW"/>
              <a:t>是啥：</a:t>
            </a:r>
            <a:endParaRPr/>
          </a:p>
        </p:txBody>
      </p:sp>
      <p:sp>
        <p:nvSpPr>
          <p:cNvPr id="292" name="Google Shape;292;p14"/>
          <p:cNvSpPr txBox="1"/>
          <p:nvPr>
            <p:ph idx="1" type="body"/>
          </p:nvPr>
        </p:nvSpPr>
        <p:spPr>
          <a:xfrm>
            <a:off x="1266450" y="7789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開發人：瑞安·達爾(node.js)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/>
              <a:t>開發人：</a:t>
            </a:r>
            <a:r>
              <a:rPr lang="zh-TW" sz="1000"/>
              <a:t>艾萨克·施吕特、福里斯特·诺维尔、罗伯特·科瓦尔斯基、多梅尼克·德尼科拉、蒂姆·奥克斯利、埃文·马尔(npm)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/>
              <a:t>程式語言：</a:t>
            </a:r>
            <a:r>
              <a:rPr lang="zh-TW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</a:t>
            </a:r>
            <a:r>
              <a:rPr lang="zh-TW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C++</a:t>
            </a:r>
            <a:r>
              <a:rPr lang="zh-TW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JavaScript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/>
              <a:t>1.</a:t>
            </a:r>
            <a:r>
              <a:rPr lang="zh-TW" sz="1000"/>
              <a:t>javascript服務性環境及</a:t>
            </a:r>
            <a:r>
              <a:rPr lang="zh-TW" sz="10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軟體套件管理系統</a:t>
            </a:r>
            <a:r>
              <a:rPr lang="zh-TW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/>
              <a:t>2.實質對chrome v8引擎進行了封裝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/>
              <a:t>3.事件驅動非阻塞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/>
              <a:t>開發工具：atom,brackets,visual studio code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/>
              <a:t>瀏覽器：chrome,firefox,IEedge,windows,linux,unix,mac Os x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/>
              <a:t>網站：</a:t>
            </a: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https://nodejs.org/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版本：12.16.3 LTS(node.js)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6.14.4(npm)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400"/>
          </a:p>
        </p:txBody>
      </p:sp>
      <p:pic>
        <p:nvPicPr>
          <p:cNvPr id="293" name="Google Shape;29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36825" y="74750"/>
            <a:ext cx="1454150" cy="11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30175" y="74750"/>
            <a:ext cx="973123" cy="99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2"/>
          <p:cNvSpPr txBox="1"/>
          <p:nvPr>
            <p:ph type="title"/>
          </p:nvPr>
        </p:nvSpPr>
        <p:spPr>
          <a:xfrm>
            <a:off x="1303800" y="1201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用途：</a:t>
            </a:r>
            <a:endParaRPr/>
          </a:p>
        </p:txBody>
      </p:sp>
      <p:sp>
        <p:nvSpPr>
          <p:cNvPr id="437" name="Google Shape;437;p32"/>
          <p:cNvSpPr txBox="1"/>
          <p:nvPr>
            <p:ph idx="1" type="body"/>
          </p:nvPr>
        </p:nvSpPr>
        <p:spPr>
          <a:xfrm>
            <a:off x="1348650" y="7565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3200"/>
              <a:t>1.</a:t>
            </a:r>
            <a:r>
              <a:rPr lang="zh-TW" sz="3200"/>
              <a:t>數據採集和分散處理</a:t>
            </a:r>
            <a:endParaRPr sz="3200"/>
          </a:p>
        </p:txBody>
      </p:sp>
      <p:pic>
        <p:nvPicPr>
          <p:cNvPr id="438" name="Google Shape;43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1450" y="81125"/>
            <a:ext cx="2489475" cy="82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3"/>
          <p:cNvSpPr txBox="1"/>
          <p:nvPr>
            <p:ph type="title"/>
          </p:nvPr>
        </p:nvSpPr>
        <p:spPr>
          <a:xfrm>
            <a:off x="1303800" y="75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mangodb</a:t>
            </a:r>
            <a:r>
              <a:rPr lang="zh-TW"/>
              <a:t>跟sqlite有啥不同？</a:t>
            </a:r>
            <a:endParaRPr/>
          </a:p>
        </p:txBody>
      </p:sp>
      <p:sp>
        <p:nvSpPr>
          <p:cNvPr id="445" name="Google Shape;445;p33"/>
          <p:cNvSpPr txBox="1"/>
          <p:nvPr>
            <p:ph idx="1" type="body"/>
          </p:nvPr>
        </p:nvSpPr>
        <p:spPr>
          <a:xfrm>
            <a:off x="1266400" y="7714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sqlite特點：文件型數據庫:</a:t>
            </a: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常用於應用程序存儲數據，比如瀏覽器存儲用戶的資料等GUI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mangodb特點:NoSQL數據庫</a:t>
            </a: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：不使用SQL語句進行檢索MongoDB存儲文件的類型</a:t>
            </a:r>
            <a:r>
              <a:rPr b="1"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類似於JSON</a:t>
            </a: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格式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46" name="Google Shape;4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2225" y="75250"/>
            <a:ext cx="2003610" cy="66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2" name="Google Shape;452;p34"/>
          <p:cNvGraphicFramePr/>
          <p:nvPr/>
        </p:nvGraphicFramePr>
        <p:xfrm>
          <a:off x="1188000" y="7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{DAEC0F2B-64F1-4560-9687-E5E368477876}</a:tableStyleId>
              </a:tblPr>
              <a:tblGrid>
                <a:gridCol w="2561725"/>
                <a:gridCol w="2561725"/>
                <a:gridCol w="2561725"/>
              </a:tblGrid>
              <a:tr h="502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sqlite&amp;mangodb的差別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MongoDB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SQLite的</a:t>
                      </a:r>
                      <a:endParaRPr b="1" sz="1000"/>
                    </a:p>
                  </a:txBody>
                  <a:tcPr marT="19050" marB="19050" marR="28575" marL="28575" anchor="b"/>
                </a:tc>
              </a:tr>
              <a:tr h="502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資料格式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JSON文件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桌子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502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服務器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MongoDB服務器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沒有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502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交易量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很高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低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502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可擴展性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臥式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垂直限制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502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管理員要求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重大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最小的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502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需要空間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大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小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502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開源？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是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是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502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速度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相當快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非常快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502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理想的用例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數據量大，數據複雜度低，需要水平擴展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低數據量，低複雜度，效率和可靠性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"/>
          <p:cNvSpPr txBox="1"/>
          <p:nvPr>
            <p:ph type="title"/>
          </p:nvPr>
        </p:nvSpPr>
        <p:spPr>
          <a:xfrm>
            <a:off x="1303800" y="247163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用途：</a:t>
            </a:r>
            <a:endParaRPr/>
          </a:p>
        </p:txBody>
      </p:sp>
      <p:sp>
        <p:nvSpPr>
          <p:cNvPr id="301" name="Google Shape;301;p15"/>
          <p:cNvSpPr txBox="1"/>
          <p:nvPr>
            <p:ph idx="1" type="body"/>
          </p:nvPr>
        </p:nvSpPr>
        <p:spPr>
          <a:xfrm>
            <a:off x="1303800" y="11377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/>
              <a:t>1.</a:t>
            </a:r>
            <a:r>
              <a:rPr lang="zh-TW" sz="2300"/>
              <a:t>生成動態頁面內容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300"/>
              <a:t>2.服務器上創建打開,讀取,寫入,刪除和關閉文件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300"/>
              <a:t>3.收集表單數據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300"/>
              <a:t>4.添加刪除修改數據庫中的數據</a:t>
            </a:r>
            <a:endParaRPr sz="2300"/>
          </a:p>
        </p:txBody>
      </p:sp>
      <p:pic>
        <p:nvPicPr>
          <p:cNvPr id="302" name="Google Shape;3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6825" y="52325"/>
            <a:ext cx="1693349" cy="138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0175" y="52325"/>
            <a:ext cx="1315800" cy="138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"/>
          <p:cNvSpPr txBox="1"/>
          <p:nvPr>
            <p:ph type="title"/>
          </p:nvPr>
        </p:nvSpPr>
        <p:spPr>
          <a:xfrm>
            <a:off x="1244000" y="3444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如何使用node.js,npm?</a:t>
            </a:r>
            <a:endParaRPr/>
          </a:p>
        </p:txBody>
      </p:sp>
      <p:sp>
        <p:nvSpPr>
          <p:cNvPr id="310" name="Google Shape;310;p16"/>
          <p:cNvSpPr txBox="1"/>
          <p:nvPr>
            <p:ph idx="1" type="body"/>
          </p:nvPr>
        </p:nvSpPr>
        <p:spPr>
          <a:xfrm>
            <a:off x="1281375" y="9135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用Node.js撰寫的範例：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 http = require('http');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http.createServer((request, response) =&gt; {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response.writeHead(200, { 'Content-Type': 'text/plain' });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response.end('Hello World!');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}).listen(8000);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可以管理本地项目的所需模块并自动维护依赖情况，也可以管理全局安装的JavaScript工具。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6825" y="63537"/>
            <a:ext cx="1693349" cy="1366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0175" y="52325"/>
            <a:ext cx="1315800" cy="138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"/>
          <p:cNvSpPr txBox="1"/>
          <p:nvPr>
            <p:ph type="title"/>
          </p:nvPr>
        </p:nvSpPr>
        <p:spPr>
          <a:xfrm>
            <a:off x="1363600" y="2696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yarn</a:t>
            </a:r>
            <a:r>
              <a:rPr lang="zh-TW"/>
              <a:t>是啥？</a:t>
            </a:r>
            <a:endParaRPr/>
          </a:p>
        </p:txBody>
      </p:sp>
      <p:sp>
        <p:nvSpPr>
          <p:cNvPr id="319" name="Google Shape;319;p17"/>
          <p:cNvSpPr txBox="1"/>
          <p:nvPr>
            <p:ph idx="1" type="body"/>
          </p:nvPr>
        </p:nvSpPr>
        <p:spPr>
          <a:xfrm>
            <a:off x="1303800" y="11751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1.是</a:t>
            </a:r>
            <a:r>
              <a:rPr lang="zh-TW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 管理器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2.替代了npm 客戶機或其他包管理器的現有工作流及npm 註冊表的兼容性。</a:t>
            </a:r>
            <a:r>
              <a:rPr lang="zh-TW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300"/>
          </a:p>
        </p:txBody>
      </p:sp>
      <p:pic>
        <p:nvPicPr>
          <p:cNvPr id="320" name="Google Shape;3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"/>
          <p:cNvSpPr txBox="1"/>
          <p:nvPr>
            <p:ph type="title"/>
          </p:nvPr>
        </p:nvSpPr>
        <p:spPr>
          <a:xfrm>
            <a:off x="1303800" y="2696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用途：</a:t>
            </a:r>
            <a:endParaRPr/>
          </a:p>
        </p:txBody>
      </p:sp>
      <p:sp>
        <p:nvSpPr>
          <p:cNvPr id="326" name="Google Shape;326;p18"/>
          <p:cNvSpPr txBox="1"/>
          <p:nvPr>
            <p:ph idx="1" type="body"/>
          </p:nvPr>
        </p:nvSpPr>
        <p:spPr>
          <a:xfrm>
            <a:off x="1303800" y="1152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與現有工作流程相同的功能集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2.運行速度快，安全，可靠</a:t>
            </a:r>
            <a:endParaRPr sz="1800"/>
          </a:p>
        </p:txBody>
      </p:sp>
      <p:pic>
        <p:nvPicPr>
          <p:cNvPr id="327" name="Google Shape;3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 txBox="1"/>
          <p:nvPr>
            <p:ph type="title"/>
          </p:nvPr>
        </p:nvSpPr>
        <p:spPr>
          <a:xfrm>
            <a:off x="1303800" y="3444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socket.IO(websocket)</a:t>
            </a:r>
            <a:r>
              <a:rPr lang="zh-TW"/>
              <a:t>是啥?</a:t>
            </a:r>
            <a:endParaRPr/>
          </a:p>
        </p:txBody>
      </p:sp>
      <p:sp>
        <p:nvSpPr>
          <p:cNvPr id="333" name="Google Shape;333;p19"/>
          <p:cNvSpPr txBox="1"/>
          <p:nvPr>
            <p:ph idx="1" type="body"/>
          </p:nvPr>
        </p:nvSpPr>
        <p:spPr>
          <a:xfrm>
            <a:off x="1303800" y="9957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作者：Guillermo Rauch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b="1" lang="zh-TW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程式語言：</a:t>
            </a:r>
            <a:r>
              <a:rPr lang="zh-TW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JavaScript</a:t>
            </a:r>
            <a:endParaRPr b="1"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web 应用</a:t>
            </a: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的</a:t>
            </a:r>
            <a:r>
              <a:rPr lang="zh-TW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 </a:t>
            </a: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JavaScript</a:t>
            </a: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库。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2.服务器和客户端双向的通信。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使用</a:t>
            </a: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WebSocket</a:t>
            </a: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并提供相同的接口。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4.作WebSocket</a:t>
            </a: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包装库</a:t>
            </a: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，提供许多其它功能</a:t>
            </a:r>
            <a:endParaRPr b="1"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網站：</a:t>
            </a:r>
            <a:r>
              <a:rPr lang="zh-TW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socket.io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版本：2.3.0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95775" y="0"/>
            <a:ext cx="3110026" cy="1279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006825" y="4437175"/>
            <a:ext cx="1054099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0"/>
          <p:cNvSpPr txBox="1"/>
          <p:nvPr>
            <p:ph type="title"/>
          </p:nvPr>
        </p:nvSpPr>
        <p:spPr>
          <a:xfrm>
            <a:off x="1161750" y="3777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用途：</a:t>
            </a:r>
            <a:endParaRPr/>
          </a:p>
        </p:txBody>
      </p:sp>
      <p:sp>
        <p:nvSpPr>
          <p:cNvPr id="341" name="Google Shape;341;p20"/>
          <p:cNvSpPr txBox="1"/>
          <p:nvPr>
            <p:ph idx="1" type="body"/>
          </p:nvPr>
        </p:nvSpPr>
        <p:spPr>
          <a:xfrm>
            <a:off x="1371075" y="11751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1.</a:t>
            </a:r>
            <a:r>
              <a:rPr lang="zh-TW" sz="2500"/>
              <a:t>數據可以雙向流動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342" name="Google Shape;3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500" y="0"/>
            <a:ext cx="3491274" cy="1279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"/>
          <p:cNvSpPr txBox="1"/>
          <p:nvPr>
            <p:ph type="title"/>
          </p:nvPr>
        </p:nvSpPr>
        <p:spPr>
          <a:xfrm>
            <a:off x="1236525" y="3294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如何使用socket.IO(websocket)?</a:t>
            </a:r>
            <a:endParaRPr/>
          </a:p>
        </p:txBody>
      </p:sp>
      <p:sp>
        <p:nvSpPr>
          <p:cNvPr id="349" name="Google Shape;349;p21"/>
          <p:cNvSpPr txBox="1"/>
          <p:nvPr>
            <p:ph idx="1" type="body"/>
          </p:nvPr>
        </p:nvSpPr>
        <p:spPr>
          <a:xfrm>
            <a:off x="1236525" y="932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一个典型的Websocket握手请求如下：客户端请求：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/chat HTTP/1.1Host: server.example.comUpgrade:websocketConnection: UpgradeSec-WebSocket-Key: dGhlIHNhbXBsZSBub25jZQ==Origin:http://example.comSec-WebSocket-Protocol: chat, superchatSec-WebSocket-Version: 13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服务器回应：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HTTP/1.1 101 Switching Protocols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Upgrade: websocket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Connection: Upgrade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Sec-WebSocket-Accept: s3pPLMBiTxaQ9kYGzzhZRbK+xOo=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Sec-WebSocket-Protocol: chat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0925" y="67300"/>
            <a:ext cx="2362426" cy="86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550" y="4437178"/>
            <a:ext cx="1906376" cy="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