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3" r:id="rId5"/>
    <p:sldId id="258" r:id="rId6"/>
    <p:sldId id="30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0" r:id="rId19"/>
    <p:sldId id="289" r:id="rId20"/>
    <p:sldId id="272" r:id="rId21"/>
    <p:sldId id="274" r:id="rId22"/>
    <p:sldId id="291" r:id="rId23"/>
    <p:sldId id="308" r:id="rId24"/>
    <p:sldId id="275" r:id="rId25"/>
    <p:sldId id="300" r:id="rId26"/>
    <p:sldId id="294" r:id="rId27"/>
    <p:sldId id="301" r:id="rId28"/>
    <p:sldId id="302" r:id="rId29"/>
    <p:sldId id="276" r:id="rId30"/>
    <p:sldId id="277" r:id="rId31"/>
    <p:sldId id="303" r:id="rId32"/>
    <p:sldId id="278" r:id="rId33"/>
    <p:sldId id="279" r:id="rId34"/>
    <p:sldId id="280" r:id="rId35"/>
    <p:sldId id="295" r:id="rId36"/>
    <p:sldId id="297" r:id="rId37"/>
    <p:sldId id="306" r:id="rId38"/>
    <p:sldId id="288" r:id="rId39"/>
    <p:sldId id="293" r:id="rId40"/>
    <p:sldId id="281" r:id="rId41"/>
    <p:sldId id="296" r:id="rId42"/>
    <p:sldId id="298" r:id="rId43"/>
    <p:sldId id="292" r:id="rId44"/>
    <p:sldId id="282" r:id="rId45"/>
    <p:sldId id="283" r:id="rId46"/>
    <p:sldId id="284" r:id="rId47"/>
    <p:sldId id="287" r:id="rId48"/>
    <p:sldId id="299" r:id="rId49"/>
    <p:sldId id="285" r:id="rId50"/>
    <p:sldId id="286" r:id="rId51"/>
    <p:sldId id="304" r:id="rId52"/>
    <p:sldId id="305" r:id="rId5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7E256-7AD3-4DC2-8983-028FF06ABB7B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FD84F-723E-43CE-B347-EAA0298EF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69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77D15-DF3E-460B-A5E2-83E30AC49854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AA93D-06AF-4479-BB55-DEAD93169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21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3802F-CD50-400D-A2C0-0E16A4354062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7DE1E-0626-4E8C-8886-A8450067C8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15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7604E-5CB8-4AFF-8239-B7034153247F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82037-F139-4085-AA5E-5C3F38E6E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5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3144-D531-4922-9179-B34C64B25DD2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30EF6-1D98-4453-80C7-AEC1568B4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05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3707B-5DA0-4F08-9340-0E4DCFBA8FC1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BF145F-AB54-49DC-889E-7CAEFB2A6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4A4CC-3BBC-4906-96BB-18B29D9F8E7F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745BC7-A8FB-4558-A810-1DACD7E06C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1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87E24-E770-4F6A-8586-864610370FC7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A0C3D-068C-4478-8108-20E53FDB7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41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4C559-EFDD-4629-B900-83CDC1929D4E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D680B-BB1E-4411-BBDC-22FCEEB6F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79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F9380-F4FE-47CF-B830-FB1D08B444CC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769AA-9389-4177-8B9B-2F90E1BAA4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22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8369A-5C6B-4D49-93C3-3DC7EC6B4F7C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11966-7548-4480-871B-DF64F20252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9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DBE534-B1CF-4A5C-A4FB-0901A180C93F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48494F-DD1B-4E65-90EB-462CF44F32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sh.n.hunt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pify/draggable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ushroomkingdom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7" Type="http://schemas.openxmlformats.org/officeDocument/2006/relationships/hyperlink" Target="https://www.codeschool.com/courses/git-real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.rocks/" TargetMode="External"/><Relationship Id="rId5" Type="http://schemas.openxmlformats.org/officeDocument/2006/relationships/hyperlink" Target="https://www.codeacademy.com/learn/learn-git" TargetMode="External"/><Relationship Id="rId4" Type="http://schemas.openxmlformats.org/officeDocument/2006/relationships/hyperlink" Target="https://learngitbranching.js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Stop, Drop, &amp; Stash!!!</a:t>
            </a:r>
            <a:br>
              <a:rPr lang="en-US" altLang="en-US" smtClean="0"/>
            </a:br>
            <a:r>
              <a:rPr lang="en-US" altLang="en-US" smtClean="0"/>
              <a:t>It’s Git!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Ashley Hunt</a:t>
            </a:r>
          </a:p>
          <a:p>
            <a:pPr eaLnBrk="1" hangingPunct="1"/>
            <a:r>
              <a:rPr lang="en-US" altLang="en-US" smtClean="0"/>
              <a:t>hsv.py </a:t>
            </a:r>
          </a:p>
          <a:p>
            <a:pPr eaLnBrk="1" hangingPunct="1"/>
            <a:r>
              <a:rPr lang="en-US" altLang="en-US" smtClean="0"/>
              <a:t>10/6/17</a:t>
            </a: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0"/>
            <a:ext cx="932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Main features of a VCS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“Versions” of files are kept in a tracking system</a:t>
            </a:r>
          </a:p>
          <a:p>
            <a:pPr eaLnBrk="1" hangingPunct="1"/>
            <a:r>
              <a:rPr lang="en-US" altLang="en-US" smtClean="0"/>
              <a:t>Commit access control</a:t>
            </a:r>
          </a:p>
          <a:p>
            <a:pPr lvl="1" eaLnBrk="1" hangingPunct="1"/>
            <a:r>
              <a:rPr lang="en-US" altLang="en-US" smtClean="0"/>
              <a:t>“atomic” operations, locks (concurrent access)</a:t>
            </a:r>
          </a:p>
          <a:p>
            <a:pPr eaLnBrk="1" hangingPunct="1"/>
            <a:r>
              <a:rPr lang="en-US" altLang="en-US" smtClean="0"/>
              <a:t>Merging of changes</a:t>
            </a:r>
          </a:p>
          <a:p>
            <a:pPr eaLnBrk="1" hangingPunct="1"/>
            <a:r>
              <a:rPr lang="en-US" altLang="en-US" smtClean="0"/>
              <a:t>Labeling a saved state (“release” or “tag”) and ability to retrieve 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Some Terminology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Repository – area where code is kept </a:t>
            </a:r>
          </a:p>
          <a:p>
            <a:pPr eaLnBrk="1" hangingPunct="1"/>
            <a:r>
              <a:rPr lang="en-US" altLang="en-US" smtClean="0"/>
              <a:t>Baseline – development or product most recent stable state of code</a:t>
            </a:r>
          </a:p>
          <a:p>
            <a:pPr eaLnBrk="1" hangingPunct="1"/>
            <a:r>
              <a:rPr lang="en-US" altLang="en-US" smtClean="0"/>
              <a:t>Merge</a:t>
            </a:r>
          </a:p>
          <a:p>
            <a:pPr lvl="1" eaLnBrk="1" hangingPunct="1"/>
            <a:r>
              <a:rPr lang="en-US" altLang="en-US" smtClean="0"/>
              <a:t>Integration (between baselines)</a:t>
            </a:r>
          </a:p>
          <a:p>
            <a:pPr lvl="1" eaLnBrk="1" hangingPunct="1"/>
            <a:r>
              <a:rPr lang="en-US" altLang="en-US" smtClean="0"/>
              <a:t>Resolution of changes between two states</a:t>
            </a:r>
          </a:p>
          <a:p>
            <a:pPr lvl="1" eaLnBrk="1" hangingPunct="1"/>
            <a:r>
              <a:rPr lang="en-US" altLang="en-US" smtClean="0"/>
              <a:t>Several different algorithms to accomplish this</a:t>
            </a:r>
          </a:p>
          <a:p>
            <a:pPr lvl="1" eaLnBrk="1" hangingPunct="1"/>
            <a:r>
              <a:rPr lang="en-US" altLang="en-US" smtClean="0"/>
              <a:t>Commit</a:t>
            </a:r>
          </a:p>
          <a:p>
            <a:pPr lvl="1" eaLnBrk="1" hangingPunct="1"/>
            <a:r>
              <a:rPr lang="en-US" altLang="en-US" smtClean="0"/>
              <a:t>Tag / Label / Branch </a:t>
            </a:r>
          </a:p>
          <a:p>
            <a:pPr lvl="2" eaLnBrk="1" hangingPunct="1"/>
            <a:r>
              <a:rPr lang="en-US" altLang="en-US" smtClean="0"/>
              <a:t>“in development” work</a:t>
            </a:r>
          </a:p>
          <a:p>
            <a:pPr lvl="2" eaLnBrk="1" hangingPunct="1"/>
            <a:r>
              <a:rPr lang="en-US" altLang="en-US" smtClean="0"/>
              <a:t>“releases”</a:t>
            </a:r>
          </a:p>
        </p:txBody>
      </p:sp>
      <p:pic>
        <p:nvPicPr>
          <p:cNvPr id="23555" name="Picture 3" descr="Diagram of a three way me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521075"/>
            <a:ext cx="3568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History of Git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there was ….Bitkeeper!</a:t>
            </a:r>
          </a:p>
          <a:p>
            <a:pPr lvl="1" eaLnBrk="1" hangingPunct="1"/>
            <a:r>
              <a:rPr lang="en-US" altLang="en-US" smtClean="0"/>
              <a:t>2005, Linus wanted something similar</a:t>
            </a:r>
          </a:p>
          <a:p>
            <a:pPr lvl="2" eaLnBrk="1" hangingPunct="1"/>
            <a:r>
              <a:rPr lang="en-US" altLang="en-US" smtClean="0"/>
              <a:t>Bitkeeper and Monotone were doing something right</a:t>
            </a:r>
          </a:p>
          <a:p>
            <a:pPr lvl="2" eaLnBrk="1" hangingPunct="1"/>
            <a:r>
              <a:rPr lang="en-US" altLang="en-US" smtClean="0"/>
              <a:t>Speed and scalability were the focuses</a:t>
            </a:r>
          </a:p>
          <a:p>
            <a:pPr lvl="2" eaLnBrk="1" hangingPunct="1"/>
            <a:r>
              <a:rPr lang="en-US" altLang="en-US" smtClean="0"/>
              <a:t>Had to be open source, distributed</a:t>
            </a:r>
          </a:p>
          <a:p>
            <a:pPr lvl="2" eaLnBrk="1" hangingPunct="1"/>
            <a:r>
              <a:rPr lang="en-US" altLang="en-US" smtClean="0"/>
              <a:t>Git’s name: Linus speaks about CVS and Subversion</a:t>
            </a:r>
          </a:p>
          <a:p>
            <a:pPr lvl="1" eaLnBrk="1" hangingPunct="1"/>
            <a:r>
              <a:rPr lang="en-US" altLang="en-US" smtClean="0"/>
              <a:t>Git and Mercurial were born! (two GNU projects)</a:t>
            </a:r>
          </a:p>
          <a:p>
            <a:pPr lvl="1" eaLnBrk="1" hangingPunct="1"/>
            <a:r>
              <a:rPr lang="en-US" altLang="en-US" smtClean="0"/>
              <a:t>C / sh / perl / tcl / python</a:t>
            </a:r>
          </a:p>
          <a:p>
            <a:pPr eaLnBrk="1" hangingPunct="1"/>
            <a:r>
              <a:rPr lang="en-US" altLang="en-US" smtClean="0"/>
              <a:t>Linus kept ownership until 2005 </a:t>
            </a:r>
          </a:p>
          <a:p>
            <a:pPr lvl="1" eaLnBrk="1" hangingPunct="1"/>
            <a:r>
              <a:rPr lang="en-US" altLang="en-US" smtClean="0"/>
              <a:t>Junio Hamano is current owner (Google dev &amp; major contributor)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Wait…Mercurial?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Git’s sibling project: also developed by GNU</a:t>
            </a:r>
          </a:p>
          <a:p>
            <a:pPr eaLnBrk="1" hangingPunct="1"/>
            <a:r>
              <a:rPr lang="en-US" altLang="en-US" smtClean="0"/>
              <a:t>Also distributed, Python &amp; C</a:t>
            </a:r>
          </a:p>
          <a:p>
            <a:pPr eaLnBrk="1" hangingPunct="1"/>
            <a:r>
              <a:rPr lang="en-US" altLang="en-US" smtClean="0"/>
              <a:t>Simpler commands, more SVN-like, meant </a:t>
            </a:r>
            <a:br>
              <a:rPr lang="en-US" altLang="en-US" smtClean="0"/>
            </a:br>
            <a:r>
              <a:rPr lang="en-US" altLang="en-US" smtClean="0"/>
              <a:t>to be easier to transition</a:t>
            </a:r>
          </a:p>
          <a:p>
            <a:pPr eaLnBrk="1" hangingPunct="1"/>
            <a:r>
              <a:rPr lang="en-US" altLang="en-US" smtClean="0"/>
              <a:t>“The only other GOOD VCS” </a:t>
            </a:r>
            <a:br>
              <a:rPr lang="en-US" altLang="en-US" smtClean="0"/>
            </a:br>
            <a:r>
              <a:rPr lang="en-US" altLang="en-US" smtClean="0"/>
              <a:t>   – Linus (not a direct quote)</a:t>
            </a:r>
          </a:p>
          <a:p>
            <a:pPr eaLnBrk="1" hangingPunct="1"/>
            <a:r>
              <a:rPr lang="en-US" altLang="en-US" smtClean="0"/>
              <a:t>That name! </a:t>
            </a:r>
          </a:p>
        </p:txBody>
      </p:sp>
      <p:pic>
        <p:nvPicPr>
          <p:cNvPr id="25603" name="Picture 3" descr="New Mercurial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113" y="642938"/>
            <a:ext cx="24018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700" y="3346450"/>
            <a:ext cx="2522538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275013"/>
            <a:ext cx="1933575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5819775"/>
            <a:ext cx="2484438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9"/>
          <p:cNvSpPr txBox="1">
            <a:spLocks noChangeArrowheads="1"/>
          </p:cNvSpPr>
          <p:nvPr/>
        </p:nvSpPr>
        <p:spPr bwMode="auto">
          <a:xfrm>
            <a:off x="8797925" y="4127500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>
                <a:latin typeface="Calibri" panose="020F0502020204030204" pitchFamily="34" charset="0"/>
              </a:rPr>
              <a:t>VS</a:t>
            </a:r>
            <a:endParaRPr lang="en-US" altLang="en-US" b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How is Git Gud?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Speed</a:t>
            </a:r>
          </a:p>
          <a:p>
            <a:pPr lvl="1" eaLnBrk="1" hangingPunct="1"/>
            <a:r>
              <a:rPr lang="en-US" altLang="en-US" sz="1800" smtClean="0"/>
              <a:t>Design: ~3 second patch application in mind</a:t>
            </a:r>
          </a:p>
          <a:p>
            <a:pPr lvl="1" eaLnBrk="1" hangingPunct="1"/>
            <a:r>
              <a:rPr lang="en-US" altLang="en-US" sz="1800" smtClean="0"/>
              <a:t>Works off of file deltas, little expense for branches &amp; tags</a:t>
            </a:r>
          </a:p>
          <a:p>
            <a:pPr lvl="2" eaLnBrk="1" hangingPunct="1"/>
            <a:r>
              <a:rPr lang="en-US" altLang="en-US" sz="1600" smtClean="0"/>
              <a:t>You might not want to have LOTS of branches…but it can be done</a:t>
            </a:r>
          </a:p>
          <a:p>
            <a:pPr eaLnBrk="1" hangingPunct="1"/>
            <a:r>
              <a:rPr lang="en-US" altLang="en-US" sz="2400" smtClean="0"/>
              <a:t>Distribution!</a:t>
            </a:r>
          </a:p>
          <a:p>
            <a:pPr lvl="1" eaLnBrk="1" hangingPunct="1"/>
            <a:r>
              <a:rPr lang="en-US" altLang="en-US" sz="1800" smtClean="0"/>
              <a:t>Everyone is a “master”</a:t>
            </a:r>
          </a:p>
          <a:p>
            <a:pPr lvl="1" eaLnBrk="1" hangingPunct="1"/>
            <a:r>
              <a:rPr lang="en-US" altLang="en-US" sz="1800" smtClean="0"/>
              <a:t>No reliance on a central server</a:t>
            </a:r>
          </a:p>
          <a:p>
            <a:pPr lvl="1" eaLnBrk="1" hangingPunct="1"/>
            <a:r>
              <a:rPr lang="en-US" altLang="en-US" sz="1800" smtClean="0"/>
              <a:t>Potentially very backed up</a:t>
            </a:r>
          </a:p>
          <a:p>
            <a:pPr eaLnBrk="1" hangingPunct="1"/>
            <a:r>
              <a:rPr lang="en-US" altLang="en-US" sz="2400" smtClean="0"/>
              <a:t>It is safe. Really safe.</a:t>
            </a:r>
          </a:p>
          <a:p>
            <a:pPr lvl="1" eaLnBrk="1" hangingPunct="1"/>
            <a:r>
              <a:rPr lang="en-US" altLang="en-US" sz="1800" smtClean="0"/>
              <a:t>Hashes to track</a:t>
            </a:r>
          </a:p>
          <a:p>
            <a:pPr lvl="1" eaLnBrk="1" hangingPunct="1"/>
            <a:r>
              <a:rPr lang="en-US" altLang="en-US" sz="1800" smtClean="0"/>
              <a:t>It’s hard to “truly” erase a file</a:t>
            </a:r>
          </a:p>
          <a:p>
            <a:pPr lvl="1" eaLnBrk="1" hangingPunct="1"/>
            <a:r>
              <a:rPr lang="en-US" altLang="en-US" sz="1800" smtClean="0"/>
              <a:t>You have to try to lose your work* </a:t>
            </a:r>
          </a:p>
          <a:p>
            <a:pPr eaLnBrk="1" hangingPunct="1"/>
            <a:r>
              <a:rPr lang="en-US" altLang="en-US" sz="2400" smtClean="0"/>
              <a:t>You can do anything* you need to do</a:t>
            </a:r>
          </a:p>
          <a:p>
            <a:pPr eaLnBrk="1" hangingPunct="1"/>
            <a:r>
              <a:rPr lang="en-US" altLang="en-US" sz="2400" smtClean="0"/>
              <a:t>Note: Very large repositories often use other SW</a:t>
            </a:r>
          </a:p>
        </p:txBody>
      </p:sp>
      <p:pic>
        <p:nvPicPr>
          <p:cNvPr id="2662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25" y="3101975"/>
            <a:ext cx="45005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Comparisons to other VCS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wins in speed</a:t>
            </a:r>
          </a:p>
          <a:p>
            <a:pPr eaLnBrk="1" hangingPunct="1"/>
            <a:r>
              <a:rPr lang="en-US" altLang="en-US" dirty="0" smtClean="0"/>
              <a:t>Size of the repos is very small</a:t>
            </a:r>
          </a:p>
          <a:p>
            <a:pPr eaLnBrk="1" hangingPunct="1"/>
            <a:r>
              <a:rPr lang="en-US" altLang="en-US" dirty="0" smtClean="0"/>
              <a:t>Great UI tool support (and there’s a Tortoise)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wins in flexibility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“wins in complexity”</a:t>
            </a:r>
          </a:p>
          <a:p>
            <a:pPr eaLnBrk="1" hangingPunct="1"/>
            <a:r>
              <a:rPr lang="en-US" altLang="en-US" dirty="0" err="1" smtClean="0"/>
              <a:t>Git</a:t>
            </a:r>
            <a:r>
              <a:rPr lang="en-US" altLang="en-US" dirty="0" smtClean="0"/>
              <a:t> wins in popularity of new projects</a:t>
            </a:r>
          </a:p>
          <a:p>
            <a:pPr lvl="1" eaLnBrk="1" hangingPunct="1"/>
            <a:r>
              <a:rPr lang="en-US" altLang="en-US" dirty="0" smtClean="0"/>
              <a:t>Bazaar</a:t>
            </a:r>
            <a:r>
              <a:rPr lang="en-US" altLang="en-US" dirty="0" smtClean="0"/>
              <a:t>, the Python VCS (Python 2, C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smtClean="0"/>
              <a:t>Mercurial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70" y="3313526"/>
            <a:ext cx="4789415" cy="2658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My Advice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Folks new to Git are at an advantage</a:t>
            </a:r>
          </a:p>
          <a:p>
            <a:pPr eaLnBrk="1" hangingPunct="1"/>
            <a:r>
              <a:rPr lang="en-US" altLang="en-US" smtClean="0"/>
              <a:t>Taking the time to learn it is worth it</a:t>
            </a:r>
          </a:p>
          <a:p>
            <a:pPr eaLnBrk="1" hangingPunct="1"/>
            <a:r>
              <a:rPr lang="en-US" altLang="en-US" smtClean="0"/>
              <a:t>Do not be afraid to experiment</a:t>
            </a:r>
          </a:p>
          <a:p>
            <a:pPr eaLnBrk="1" hangingPunct="1"/>
            <a:r>
              <a:rPr lang="en-US" altLang="en-US" smtClean="0"/>
              <a:t>Every problem has been encountered before</a:t>
            </a:r>
          </a:p>
          <a:p>
            <a:pPr lvl="1" eaLnBrk="1" hangingPunct="1"/>
            <a:r>
              <a:rPr lang="en-US" altLang="en-US" smtClean="0"/>
              <a:t>Git is mature, there is a wealth of help online</a:t>
            </a:r>
          </a:p>
          <a:p>
            <a:pPr lvl="1" eaLnBrk="1" hangingPunct="1"/>
            <a:r>
              <a:rPr lang="en-US" altLang="en-US" smtClean="0"/>
              <a:t>When in doubt, make a branch and assess the situation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Installing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https://git-scm.com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Check the version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Local Configuration setup (user.name, </a:t>
            </a:r>
            <a:r>
              <a:rPr lang="en-US" dirty="0" err="1" smtClean="0"/>
              <a:t>user.email</a:t>
            </a:r>
            <a:r>
              <a:rPr lang="en-US" dirty="0" smtClean="0"/>
              <a:t>,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–list to check)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 the help feature as needed, it’s pretty good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Stuff you need to know before starting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Cmdline</a:t>
            </a:r>
            <a:r>
              <a:rPr lang="en-US" dirty="0" smtClean="0"/>
              <a:t> vs. GUI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Cmdline</a:t>
            </a:r>
            <a:r>
              <a:rPr lang="en-US" dirty="0" smtClean="0"/>
              <a:t> knowledge will be longer lasting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Changes need to be “staged”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Things aren’t “saved” without committing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there’s a remote, changes aren’t “shared” without pushing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New User Config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You will have to identify yourself to </a:t>
            </a:r>
            <a:r>
              <a:rPr lang="en-US" altLang="en-US" dirty="0" err="1" smtClean="0"/>
              <a:t>git</a:t>
            </a:r>
            <a:endParaRPr lang="en-US" altLang="en-US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config</a:t>
            </a:r>
            <a:r>
              <a:rPr lang="en-US" altLang="en-US" dirty="0" smtClean="0">
                <a:latin typeface="Consolas" panose="020B0609020204030204" pitchFamily="49" charset="0"/>
              </a:rPr>
              <a:t> user.name “Ashley Hunt”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config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user.email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hlinkClick r:id="rId2"/>
              </a:rPr>
              <a:t>ash.n.hunt@gmail.com</a:t>
            </a:r>
            <a:endParaRPr lang="en-US" alt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Or add the global option if your machine is yours!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config</a:t>
            </a:r>
            <a:r>
              <a:rPr lang="en-US" altLang="en-US" dirty="0" smtClean="0">
                <a:latin typeface="Consolas" panose="020B0609020204030204" pitchFamily="49" charset="0"/>
              </a:rPr>
              <a:t> --global user.name “name”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config</a:t>
            </a:r>
            <a:r>
              <a:rPr lang="en-US" altLang="en-US" dirty="0" smtClean="0">
                <a:latin typeface="Consolas" panose="020B0609020204030204" pitchFamily="49" charset="0"/>
              </a:rPr>
              <a:t> --global </a:t>
            </a:r>
            <a:r>
              <a:rPr lang="en-US" altLang="en-US" dirty="0" err="1" smtClean="0">
                <a:latin typeface="Consolas" panose="020B0609020204030204" pitchFamily="49" charset="0"/>
              </a:rPr>
              <a:t>user.email</a:t>
            </a:r>
            <a:r>
              <a:rPr lang="en-US" altLang="en-US" dirty="0" smtClean="0">
                <a:latin typeface="Consolas" panose="020B0609020204030204" pitchFamily="49" charset="0"/>
              </a:rPr>
              <a:t> “email”</a:t>
            </a:r>
          </a:p>
          <a:p>
            <a:pPr eaLnBrk="1" hangingPunct="1">
              <a:defRPr/>
            </a:pPr>
            <a:r>
              <a:rPr lang="en-US" altLang="en-US" dirty="0" err="1" smtClean="0"/>
              <a:t>Ssh</a:t>
            </a:r>
            <a:r>
              <a:rPr lang="en-US" altLang="en-US" dirty="0" smtClean="0"/>
              <a:t> key (local GitHub and </a:t>
            </a:r>
            <a:r>
              <a:rPr lang="en-US" altLang="en-US" dirty="0" err="1" smtClean="0"/>
              <a:t>GitLab</a:t>
            </a:r>
            <a:r>
              <a:rPr lang="en-US" altLang="en-US" dirty="0" smtClean="0"/>
              <a:t>)</a:t>
            </a:r>
          </a:p>
          <a:p>
            <a:pPr lvl="1" eaLnBrk="1" hangingPunct="1">
              <a:defRPr/>
            </a:pPr>
            <a:r>
              <a:rPr lang="en-US" altLang="en-US" dirty="0" smtClean="0"/>
              <a:t>Not needed for https communication</a:t>
            </a:r>
          </a:p>
          <a:p>
            <a:pPr lvl="1" eaLnBrk="1" hangingPunct="1">
              <a:defRPr/>
            </a:pPr>
            <a:r>
              <a:rPr lang="en-US" altLang="en-US" dirty="0" smtClean="0"/>
              <a:t>To use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, add an </a:t>
            </a:r>
            <a:r>
              <a:rPr lang="en-US" altLang="en-US" dirty="0" err="1" smtClean="0"/>
              <a:t>ssh</a:t>
            </a:r>
            <a:r>
              <a:rPr lang="en-US" altLang="en-US" dirty="0" smtClean="0"/>
              <a:t> key to the interface for server communication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 Few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Repository</a:t>
            </a:r>
            <a:r>
              <a:rPr lang="en-US" dirty="0"/>
              <a:t> 		</a:t>
            </a:r>
            <a:r>
              <a:rPr lang="en-US" dirty="0" smtClean="0"/>
              <a:t>a file </a:t>
            </a:r>
            <a:r>
              <a:rPr lang="en-US" dirty="0"/>
              <a:t>container, where the files are stored under </a:t>
            </a:r>
            <a:r>
              <a:rPr lang="en-US" dirty="0" smtClean="0"/>
              <a:t>VC, shorthand “repo”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Trunk</a:t>
            </a:r>
            <a:r>
              <a:rPr lang="en-US" dirty="0" smtClean="0"/>
              <a:t>		the “master” repository, establishes the current development baseline at any given time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Clone </a:t>
            </a:r>
            <a:r>
              <a:rPr lang="en-US" dirty="0"/>
              <a:t>		to copy the repository (verb) or your copy (noun) of the </a:t>
            </a:r>
            <a:r>
              <a:rPr lang="en-US" dirty="0" smtClean="0"/>
              <a:t>repository</a:t>
            </a:r>
            <a:r>
              <a:rPr lang="en-US" dirty="0"/>
              <a:t>; this is also a repository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Add / Rm </a:t>
            </a:r>
            <a:r>
              <a:rPr lang="en-US" dirty="0"/>
              <a:t>		control commands to “stage” changes for commit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Commit </a:t>
            </a:r>
            <a:r>
              <a:rPr lang="en-US" dirty="0"/>
              <a:t>		locally (within your clone ) save your changes for tracking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Push </a:t>
            </a:r>
            <a:r>
              <a:rPr lang="en-US" dirty="0"/>
              <a:t>		publically (in the origin, designated master repo) save your </a:t>
            </a:r>
            <a:r>
              <a:rPr lang="en-US" dirty="0" smtClean="0"/>
              <a:t>changes </a:t>
            </a:r>
            <a:r>
              <a:rPr lang="en-US" dirty="0"/>
              <a:t>for tracking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Pull </a:t>
            </a:r>
            <a:r>
              <a:rPr lang="en-US" dirty="0"/>
              <a:t>		grab updates from the designated master repo, can be used with the rebase </a:t>
            </a:r>
            <a:r>
              <a:rPr lang="en-US" dirty="0" smtClean="0"/>
              <a:t>option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Checkout 	</a:t>
            </a:r>
            <a:r>
              <a:rPr lang="en-US" dirty="0"/>
              <a:t>	switch to a specified branch or tag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Branch </a:t>
            </a:r>
            <a:r>
              <a:rPr lang="en-US" dirty="0"/>
              <a:t>		a workspace within a repository; changes are tracked </a:t>
            </a:r>
            <a:r>
              <a:rPr lang="en-US" dirty="0" smtClean="0"/>
              <a:t>with deltas </a:t>
            </a:r>
            <a:r>
              <a:rPr lang="en-US" dirty="0"/>
              <a:t>as compared to the original starting point of </a:t>
            </a:r>
            <a:r>
              <a:rPr lang="en-US" dirty="0" smtClean="0"/>
              <a:t>each </a:t>
            </a:r>
            <a:r>
              <a:rPr lang="en-US" dirty="0"/>
              <a:t>file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Tag</a:t>
            </a:r>
            <a:r>
              <a:rPr lang="en-US" dirty="0"/>
              <a:t>		essentially a locked branch, cannot be changed (tag a build </a:t>
            </a:r>
            <a:r>
              <a:rPr lang="en-US" dirty="0" smtClean="0"/>
              <a:t>or release)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HEAD		</a:t>
            </a:r>
            <a:r>
              <a:rPr lang="en-US" dirty="0" smtClean="0"/>
              <a:t>last commit in a branch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Rebase		</a:t>
            </a:r>
            <a:r>
              <a:rPr lang="en-US" dirty="0"/>
              <a:t>When you rebase, </a:t>
            </a:r>
            <a:r>
              <a:rPr lang="en-US" dirty="0" err="1"/>
              <a:t>git</a:t>
            </a:r>
            <a:r>
              <a:rPr lang="en-US" dirty="0"/>
              <a:t> finds the base of your branch, finds all the </a:t>
            </a:r>
            <a:r>
              <a:rPr lang="en-US" dirty="0" smtClean="0"/>
              <a:t>commits </a:t>
            </a:r>
            <a:r>
              <a:rPr lang="en-US" dirty="0"/>
              <a:t>between that base and HEAD, and </a:t>
            </a:r>
            <a:r>
              <a:rPr lang="en-US" dirty="0" smtClean="0"/>
              <a:t>				replays </a:t>
            </a:r>
            <a:r>
              <a:rPr lang="en-US" dirty="0"/>
              <a:t>those commits on the HEAD </a:t>
            </a:r>
            <a:r>
              <a:rPr lang="en-US" dirty="0" smtClean="0"/>
              <a:t>of </a:t>
            </a:r>
            <a:r>
              <a:rPr lang="en-US" dirty="0"/>
              <a:t>the branch you're rebasing onto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Merge</a:t>
            </a:r>
            <a:r>
              <a:rPr lang="en-US" dirty="0"/>
              <a:t>		You’ve made changes, you want to push them, but you receive changes to the same files from someone else </a:t>
            </a:r>
            <a:r>
              <a:rPr lang="en-US" dirty="0" smtClean="0"/>
              <a:t>in </a:t>
            </a:r>
            <a:r>
              <a:rPr lang="en-US" dirty="0"/>
              <a:t>an update </a:t>
            </a:r>
            <a:r>
              <a:rPr lang="en-US" dirty="0" smtClean="0"/>
              <a:t>			before </a:t>
            </a:r>
            <a:r>
              <a:rPr lang="en-US" dirty="0"/>
              <a:t>you do; these must be merged before proceeding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Fetch</a:t>
            </a:r>
            <a:r>
              <a:rPr lang="en-US" dirty="0"/>
              <a:t>		grab all tags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smtClean="0"/>
              <a:t>Stage</a:t>
            </a:r>
            <a:r>
              <a:rPr lang="en-US" dirty="0"/>
              <a:t>		mark a change for committing at the next opportunity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Acknowledgements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Huntsville West for hosting us!</a:t>
            </a:r>
          </a:p>
          <a:p>
            <a:pPr lvl="1" eaLnBrk="1" hangingPunct="1"/>
            <a:r>
              <a:rPr lang="en-US" altLang="en-US" smtClean="0"/>
              <a:t>Antonio Montoya for all of his help and generosity towards our meetup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hsv.py for keeping Python / Tech interest alive in Huntsville</a:t>
            </a:r>
          </a:p>
          <a:p>
            <a:pPr lvl="1" eaLnBrk="1" hangingPunct="1"/>
            <a:r>
              <a:rPr lang="en-US" altLang="en-US" smtClean="0"/>
              <a:t>Pat Viafore for suggesting this talk</a:t>
            </a:r>
            <a:br>
              <a:rPr lang="en-US" altLang="en-US" smtClean="0"/>
            </a:br>
            <a:r>
              <a:rPr lang="en-US" altLang="en-US" smtClean="0"/>
              <a:t>(and all of his help and energy for this meetup group)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Northrop Grumman and Boeing</a:t>
            </a:r>
          </a:p>
          <a:p>
            <a:pPr lvl="1" eaLnBrk="1" hangingPunct="1"/>
            <a:r>
              <a:rPr lang="en-US" altLang="en-US" smtClean="0"/>
              <a:t>Experience that made this talk possible</a:t>
            </a:r>
          </a:p>
          <a:p>
            <a:pPr lvl="1" eaLnBrk="1" hangingPunct="1"/>
            <a:r>
              <a:rPr lang="en-US" altLang="en-US" smtClean="0"/>
              <a:t>My coworkers for Git questions &amp; tolerating the initial versions of this talk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Let’s Talk Commands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 want to make a project</a:t>
            </a:r>
          </a:p>
          <a:p>
            <a:pPr eaLnBrk="1" hangingPunct="1"/>
            <a:r>
              <a:rPr lang="en-US" altLang="en-US" smtClean="0"/>
              <a:t>I want to work on something that exists</a:t>
            </a:r>
          </a:p>
          <a:p>
            <a:pPr eaLnBrk="1" hangingPunct="1"/>
            <a:r>
              <a:rPr lang="en-US" altLang="en-US" smtClean="0"/>
              <a:t>Statusing: I want to check something</a:t>
            </a:r>
          </a:p>
          <a:p>
            <a:pPr eaLnBrk="1" hangingPunct="1"/>
            <a:r>
              <a:rPr lang="en-US" altLang="en-US" smtClean="0"/>
              <a:t>Branching, Tagging, grabbing changes, merging</a:t>
            </a:r>
          </a:p>
          <a:p>
            <a:pPr eaLnBrk="1" hangingPunct="1"/>
            <a:r>
              <a:rPr lang="en-US" altLang="en-US" smtClean="0"/>
              <a:t>More advanced stuff: submodules &amp; troubleshooting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 want to make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/>
              <a:t>Repository creation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000" dirty="0" smtClean="0"/>
              <a:t>Initialize a repository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600" dirty="0" err="1" smtClean="0">
                <a:latin typeface="Consolas" panose="020B0609020204030204" pitchFamily="49" charset="0"/>
              </a:rPr>
              <a:t>git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</a:rPr>
              <a:t>init</a:t>
            </a:r>
            <a:r>
              <a:rPr lang="en-US" sz="2600" dirty="0" smtClean="0">
                <a:latin typeface="Consolas" panose="020B0609020204030204" pitchFamily="49" charset="0"/>
              </a:rPr>
              <a:t> &lt;repository name&gt;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600" dirty="0" err="1" smtClean="0">
                <a:latin typeface="Consolas" panose="020B0609020204030204" pitchFamily="49" charset="0"/>
              </a:rPr>
              <a:t>git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</a:rPr>
              <a:t>init</a:t>
            </a:r>
            <a:r>
              <a:rPr lang="en-US" sz="2600" dirty="0" smtClean="0"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latin typeface="Consolas" panose="020B0609020204030204" pitchFamily="49" charset="0"/>
              </a:rPr>
              <a:t>myProject</a:t>
            </a:r>
            <a:endParaRPr lang="en-US" sz="2600" dirty="0" smtClean="0">
              <a:latin typeface="Consolas" panose="020B0609020204030204" pitchFamily="49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600" dirty="0" smtClean="0"/>
              <a:t>Bare repositories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sz="2200" dirty="0" err="1" smtClean="0">
                <a:latin typeface="Consolas" panose="020B0609020204030204" pitchFamily="49" charset="0"/>
              </a:rPr>
              <a:t>Git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init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myProject.git</a:t>
            </a:r>
            <a:r>
              <a:rPr lang="en-US" sz="2200" dirty="0" smtClean="0">
                <a:latin typeface="Consolas" panose="020B0609020204030204" pitchFamily="49" charset="0"/>
              </a:rPr>
              <a:t> -–bare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No “checkout” exists in a bare repo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No one can actually work here (this might be good)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sz="2200" dirty="0" smtClean="0"/>
              <a:t>Typically named with a .</a:t>
            </a:r>
            <a:r>
              <a:rPr lang="en-US" sz="2200" dirty="0" err="1" smtClean="0"/>
              <a:t>git</a:t>
            </a:r>
            <a:r>
              <a:rPr lang="en-US" sz="2200" dirty="0" smtClean="0"/>
              <a:t> on the end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 smtClean="0"/>
              <a:t>Permission control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000" dirty="0" err="1" smtClean="0"/>
              <a:t>Cmdline</a:t>
            </a:r>
            <a:r>
              <a:rPr lang="en-US" sz="3000" dirty="0" smtClean="0"/>
              <a:t> – Unix permissions / user access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000" dirty="0" smtClean="0"/>
              <a:t>Web-based Interfaces – in project settings or group / user settings</a:t>
            </a:r>
            <a:endParaRPr lang="en-US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Repository initialization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latin typeface="Consolas" panose="020B0609020204030204" pitchFamily="49" charset="0"/>
              </a:rPr>
              <a:t>git init</a:t>
            </a:r>
          </a:p>
          <a:p>
            <a:pPr lvl="1" eaLnBrk="1" hangingPunct="1"/>
            <a:r>
              <a:rPr lang="en-US" altLang="en-US" smtClean="0"/>
              <a:t>has a checkout</a:t>
            </a:r>
          </a:p>
          <a:p>
            <a:pPr eaLnBrk="1" hangingPunct="1"/>
            <a:r>
              <a:rPr lang="en-US" altLang="en-US" sz="2400" smtClean="0">
                <a:latin typeface="Consolas" panose="020B0609020204030204" pitchFamily="49" charset="0"/>
              </a:rPr>
              <a:t>git init --bare</a:t>
            </a:r>
          </a:p>
          <a:p>
            <a:pPr lvl="1" eaLnBrk="1" hangingPunct="1"/>
            <a:r>
              <a:rPr lang="en-US" altLang="en-US" smtClean="0"/>
              <a:t>No checkout</a:t>
            </a:r>
          </a:p>
          <a:p>
            <a:pPr lvl="1" eaLnBrk="1" hangingPunct="1"/>
            <a:r>
              <a:rPr lang="en-US" altLang="en-US" smtClean="0"/>
              <a:t>Locks others out from working there</a:t>
            </a:r>
          </a:p>
          <a:p>
            <a:pPr eaLnBrk="1" hangingPunct="1"/>
            <a:r>
              <a:rPr lang="en-US" altLang="en-US" sz="2400" smtClean="0">
                <a:latin typeface="Consolas" panose="020B0609020204030204" pitchFamily="49" charset="0"/>
              </a:rPr>
              <a:t>git clone</a:t>
            </a:r>
          </a:p>
          <a:p>
            <a:pPr lvl="1" eaLnBrk="1" hangingPunct="1"/>
            <a:r>
              <a:rPr lang="en-US" altLang="en-US" smtClean="0"/>
              <a:t>“checkout” cmd</a:t>
            </a:r>
          </a:p>
          <a:p>
            <a:pPr lvl="1" eaLnBrk="1" hangingPunct="1"/>
            <a:r>
              <a:rPr lang="en-US" altLang="en-US" smtClean="0"/>
              <a:t>Works with either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4" name="Oval 23"/>
          <p:cNvSpPr/>
          <p:nvPr/>
        </p:nvSpPr>
        <p:spPr>
          <a:xfrm>
            <a:off x="6297613" y="2052638"/>
            <a:ext cx="2438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checkout</a:t>
            </a:r>
          </a:p>
        </p:txBody>
      </p:sp>
      <p:sp>
        <p:nvSpPr>
          <p:cNvPr id="34820" name="TextBox 5"/>
          <p:cNvSpPr txBox="1">
            <a:spLocks noChangeArrowheads="1"/>
          </p:cNvSpPr>
          <p:nvPr/>
        </p:nvSpPr>
        <p:spPr bwMode="auto">
          <a:xfrm>
            <a:off x="7288213" y="1671638"/>
            <a:ext cx="488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</a:t>
            </a:r>
          </a:p>
        </p:txBody>
      </p:sp>
      <p:sp>
        <p:nvSpPr>
          <p:cNvPr id="26" name="Oval 25"/>
          <p:cNvSpPr/>
          <p:nvPr/>
        </p:nvSpPr>
        <p:spPr>
          <a:xfrm>
            <a:off x="9117013" y="2052638"/>
            <a:ext cx="2438400" cy="1981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No checkout</a:t>
            </a:r>
          </a:p>
        </p:txBody>
      </p:sp>
      <p:sp>
        <p:nvSpPr>
          <p:cNvPr id="34822" name="TextBox 7"/>
          <p:cNvSpPr txBox="1">
            <a:spLocks noChangeArrowheads="1"/>
          </p:cNvSpPr>
          <p:nvPr/>
        </p:nvSpPr>
        <p:spPr bwMode="auto">
          <a:xfrm>
            <a:off x="9879013" y="16716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 --bare</a:t>
            </a:r>
          </a:p>
        </p:txBody>
      </p:sp>
      <p:sp>
        <p:nvSpPr>
          <p:cNvPr id="28" name="Oval 27"/>
          <p:cNvSpPr/>
          <p:nvPr/>
        </p:nvSpPr>
        <p:spPr>
          <a:xfrm>
            <a:off x="6297613" y="4643438"/>
            <a:ext cx="2438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checkout</a:t>
            </a:r>
          </a:p>
        </p:txBody>
      </p:sp>
      <p:sp>
        <p:nvSpPr>
          <p:cNvPr id="29" name="Oval 28"/>
          <p:cNvSpPr/>
          <p:nvPr/>
        </p:nvSpPr>
        <p:spPr>
          <a:xfrm>
            <a:off x="9117013" y="4643438"/>
            <a:ext cx="24384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checkout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7212013" y="4033838"/>
            <a:ext cx="4572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107613" y="4033838"/>
            <a:ext cx="45720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827" name="TextBox 12"/>
          <p:cNvSpPr txBox="1">
            <a:spLocks noChangeArrowheads="1"/>
          </p:cNvSpPr>
          <p:nvPr/>
        </p:nvSpPr>
        <p:spPr bwMode="auto">
          <a:xfrm>
            <a:off x="8507413" y="4567238"/>
            <a:ext cx="693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clone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Project Creation</a:t>
            </a:r>
            <a:endParaRPr lang="en-US" altLang="en-US" b="1" dirty="0" smtClean="0"/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bare repo, make a clone (your copy</a:t>
            </a:r>
            <a:r>
              <a:rPr lang="en-US" altLang="en-US" dirty="0" smtClean="0"/>
              <a:t>)</a:t>
            </a:r>
          </a:p>
          <a:p>
            <a:pPr marL="457200" lvl="1" indent="0" eaLnBrk="1" hangingPunct="1">
              <a:buNone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clone /</a:t>
            </a:r>
            <a:r>
              <a:rPr lang="en-US" altLang="en-US" dirty="0" err="1" smtClean="0">
                <a:latin typeface="Consolas" panose="020B0609020204030204" pitchFamily="49" charset="0"/>
              </a:rPr>
              <a:t>dir</a:t>
            </a:r>
            <a:r>
              <a:rPr lang="en-US" altLang="en-US" dirty="0" smtClean="0">
                <a:latin typeface="Consolas" panose="020B0609020204030204" pitchFamily="49" charset="0"/>
              </a:rPr>
              <a:t>/</a:t>
            </a:r>
            <a:r>
              <a:rPr lang="en-US" altLang="en-US" dirty="0" err="1" smtClean="0">
                <a:latin typeface="Consolas" panose="020B0609020204030204" pitchFamily="49" charset="0"/>
              </a:rPr>
              <a:t>myRepo.git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bobsRepo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/>
              <a:t>Add items and </a:t>
            </a:r>
            <a:r>
              <a:rPr lang="en-US" altLang="en-US" dirty="0" smtClean="0"/>
              <a:t>stage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latin typeface="Consolas" panose="020B0609020204030204" pitchFamily="49" charset="0"/>
              </a:rPr>
              <a:t> cd </a:t>
            </a:r>
            <a:r>
              <a:rPr lang="en-US" altLang="en-US" dirty="0" err="1" smtClean="0">
                <a:latin typeface="Consolas" panose="020B0609020204030204" pitchFamily="49" charset="0"/>
              </a:rPr>
              <a:t>bobsRepo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 </a:t>
            </a:r>
            <a:r>
              <a:rPr lang="en-US" altLang="en-US" dirty="0" err="1" smtClean="0">
                <a:latin typeface="Consolas" panose="020B0609020204030204" pitchFamily="49" charset="0"/>
              </a:rPr>
              <a:t>cp</a:t>
            </a:r>
            <a:r>
              <a:rPr lang="en-US" altLang="en-US" dirty="0" smtClean="0">
                <a:latin typeface="Consolas" panose="020B0609020204030204" pitchFamily="49" charset="0"/>
              </a:rPr>
              <a:t> file.txt .	</a:t>
            </a:r>
            <a:r>
              <a:rPr lang="en-US" altLang="en-US" dirty="0" smtClean="0"/>
              <a:t>	</a:t>
            </a:r>
          </a:p>
          <a:p>
            <a:pPr marL="0" indent="0" eaLnBrk="1" hangingPunct="1">
              <a:buNone/>
            </a:pPr>
            <a:r>
              <a:rPr lang="en-US" altLang="en-US" dirty="0" smtClean="0">
                <a:latin typeface="Consolas" panose="020B0609020204030204" pitchFamily="49" charset="0"/>
              </a:rPr>
              <a:t>      </a:t>
            </a: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add file.txt </a:t>
            </a:r>
            <a:r>
              <a:rPr lang="en-US" altLang="en-US" dirty="0" smtClean="0"/>
              <a:t>		- stages file to be committed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Commit </a:t>
            </a:r>
            <a:r>
              <a:rPr lang="en-US" altLang="en-US" dirty="0" smtClean="0"/>
              <a:t>code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</a:t>
            </a: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commit –m “added the file”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en-US" dirty="0" smtClean="0"/>
              <a:t>(if needed) push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 want to work on something that exists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Concept of an origin (the remote, most often </a:t>
            </a:r>
            <a:r>
              <a:rPr lang="en-US" altLang="en-US" u="sng" dirty="0" smtClean="0"/>
              <a:t>trunk</a:t>
            </a:r>
            <a:r>
              <a:rPr lang="en-US" altLang="en-US" dirty="0" smtClean="0"/>
              <a:t>)</a:t>
            </a:r>
          </a:p>
          <a:p>
            <a:pPr lvl="1" eaLnBrk="1" hangingPunct="1">
              <a:defRPr/>
            </a:pPr>
            <a:r>
              <a:rPr lang="en-US" altLang="en-US" dirty="0" smtClean="0"/>
              <a:t>Clone: similar to an SVN checkout; your copy</a:t>
            </a:r>
          </a:p>
          <a:p>
            <a:pPr lvl="1" eaLnBrk="1" hangingPunct="1">
              <a:defRPr/>
            </a:pPr>
            <a:r>
              <a:rPr lang="en-US" altLang="en-US" dirty="0" smtClean="0"/>
              <a:t>Track: 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remote –v lists information about the repo</a:t>
            </a:r>
          </a:p>
          <a:p>
            <a:pPr lvl="1" eaLnBrk="1" hangingPunct="1">
              <a:defRPr/>
            </a:pPr>
            <a:r>
              <a:rPr lang="en-US" altLang="en-US" dirty="0" err="1" smtClean="0"/>
              <a:t>Synax</a:t>
            </a:r>
            <a:r>
              <a:rPr lang="en-US" altLang="en-US" dirty="0" smtClean="0"/>
              <a:t> is “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clone &lt;location&gt; &lt;(optional) clone name&gt;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/>
              <a:t>Examples:</a:t>
            </a:r>
            <a:endParaRPr lang="en-US" altLang="en-US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clone /</a:t>
            </a:r>
            <a:r>
              <a:rPr lang="en-US" altLang="en-US" dirty="0" err="1" smtClean="0">
                <a:latin typeface="Consolas" panose="020B0609020204030204" pitchFamily="49" charset="0"/>
              </a:rPr>
              <a:t>myPath</a:t>
            </a:r>
            <a:r>
              <a:rPr lang="en-US" altLang="en-US" dirty="0" smtClean="0">
                <a:latin typeface="Consolas" panose="020B0609020204030204" pitchFamily="49" charset="0"/>
              </a:rPr>
              <a:t>/</a:t>
            </a:r>
            <a:r>
              <a:rPr lang="en-US" altLang="en-US" dirty="0" err="1" smtClean="0">
                <a:latin typeface="Consolas" panose="020B0609020204030204" pitchFamily="49" charset="0"/>
              </a:rPr>
              <a:t>GitRepo</a:t>
            </a:r>
            <a:r>
              <a:rPr lang="en-US" altLang="en-US" dirty="0" smtClean="0">
                <a:latin typeface="Consolas" panose="020B0609020204030204" pitchFamily="49" charset="0"/>
              </a:rPr>
              <a:t>/</a:t>
            </a:r>
            <a:r>
              <a:rPr lang="en-US" altLang="en-US" dirty="0" err="1" smtClean="0">
                <a:latin typeface="Consolas" panose="020B0609020204030204" pitchFamily="49" charset="0"/>
              </a:rPr>
              <a:t>rabbit.git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myRabbit</a:t>
            </a:r>
            <a:endParaRPr lang="en-US" altLang="en-US" dirty="0" smtClean="0">
              <a:latin typeface="Consolas" panose="020B0609020204030204" pitchFamily="49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err="1" smtClean="0">
                <a:latin typeface="Consolas" panose="020B0609020204030204" pitchFamily="49" charset="0"/>
              </a:rPr>
              <a:t>git</a:t>
            </a:r>
            <a:r>
              <a:rPr lang="en-US" altLang="en-US" dirty="0" smtClean="0">
                <a:latin typeface="Consolas" panose="020B0609020204030204" pitchFamily="49" charset="0"/>
              </a:rPr>
              <a:t> clone </a:t>
            </a:r>
            <a:r>
              <a:rPr lang="en-US" altLang="en-US" dirty="0" smtClean="0">
                <a:latin typeface="Consolas" panose="020B0609020204030204" pitchFamily="49" charset="0"/>
                <a:hlinkClick r:id="rId2"/>
              </a:rPr>
              <a:t>https://github.com/Shopify/draggable.git</a:t>
            </a:r>
            <a:r>
              <a:rPr lang="en-US" altLang="en-US" dirty="0" smtClean="0">
                <a:latin typeface="Consolas" panose="020B0609020204030204" pitchFamily="49" charset="0"/>
              </a:rPr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Branching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branch is basically your workspace, copied from</a:t>
            </a:r>
            <a:br>
              <a:rPr lang="en-US" altLang="en-US" smtClean="0"/>
            </a:br>
            <a:r>
              <a:rPr lang="en-US" altLang="en-US" smtClean="0"/>
              <a:t>another branch (usually master)</a:t>
            </a:r>
          </a:p>
          <a:p>
            <a:pPr eaLnBrk="1" hangingPunct="1"/>
            <a:r>
              <a:rPr lang="en-US" altLang="en-US" smtClean="0"/>
              <a:t>Every repo comes with a default master</a:t>
            </a:r>
          </a:p>
          <a:p>
            <a:pPr eaLnBrk="1" hangingPunct="1"/>
            <a:r>
              <a:rPr lang="en-US" altLang="en-US" smtClean="0"/>
              <a:t>Branching is a “safe workplace” – you aren’t changing master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branch 	</a:t>
            </a:r>
            <a:r>
              <a:rPr lang="en-US" altLang="en-US" smtClean="0"/>
              <a:t>– list all branches, * branch is active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branch &lt;name&gt; </a:t>
            </a:r>
            <a:r>
              <a:rPr lang="en-US" altLang="en-US" smtClean="0"/>
              <a:t>– create a branch, does NOT switch to it 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branch –a</a:t>
            </a:r>
            <a:r>
              <a:rPr lang="en-US" altLang="en-US" smtClean="0"/>
              <a:t>      	– track a remote branch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–d &lt;name&gt; 	</a:t>
            </a:r>
            <a:r>
              <a:rPr lang="en-US" altLang="en-US" smtClean="0"/>
              <a:t>– delete a branch (similar with tag, must push)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checkout &lt;branch&gt; </a:t>
            </a:r>
            <a:r>
              <a:rPr lang="en-US" altLang="en-US" smtClean="0"/>
              <a:t>– switch to a branch</a:t>
            </a:r>
          </a:p>
          <a:p>
            <a:pPr eaLnBrk="1" hangingPunct="1"/>
            <a:r>
              <a:rPr lang="en-US" altLang="en-US" smtClean="0"/>
              <a:t>Branches are disposable and cheap (size-wise)</a:t>
            </a:r>
          </a:p>
          <a:p>
            <a:pPr eaLnBrk="1" hangingPunct="1"/>
            <a:r>
              <a:rPr lang="en-US" altLang="en-US" smtClean="0"/>
              <a:t>Most workflows involve a branch rather than working out of “master”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789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988" y="896938"/>
            <a:ext cx="3303587" cy="20637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10412413" y="1898650"/>
            <a:ext cx="566737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6000">
                <a:latin typeface="Calibri" panose="020F0502020204030204" pitchFamily="34" charset="0"/>
              </a:rPr>
              <a:t>*</a:t>
            </a: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 “Checkout” Does not require a “Check-in”</a:t>
            </a:r>
          </a:p>
        </p:txBody>
      </p:sp>
      <p:pic>
        <p:nvPicPr>
          <p:cNvPr id="3891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5725" y="3287713"/>
            <a:ext cx="6581775" cy="3448050"/>
          </a:xfrm>
        </p:spPr>
      </p:pic>
      <p:sp>
        <p:nvSpPr>
          <p:cNvPr id="38915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Your initial copy is a clone of (or is itself) a master repository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“checkout” switches between branches or tags (or revisions) 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It can also reset a file to wipe your changes – </a:t>
            </a:r>
            <a:r>
              <a:rPr lang="en-US" altLang="en-US" sz="2800">
                <a:latin typeface="Consolas" panose="020B0609020204030204" pitchFamily="49" charset="0"/>
              </a:rPr>
              <a:t>git checkout file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the “HEAD”?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 is the most recent commit in the current branch</a:t>
            </a:r>
          </a:p>
          <a:p>
            <a:pPr eaLnBrk="1" hangingPunct="1"/>
            <a:r>
              <a:rPr lang="en-US" altLang="en-US" smtClean="0"/>
              <a:t>HEAD can be used in commands instead of the hash of the most recent commit</a:t>
            </a:r>
          </a:p>
          <a:p>
            <a:pPr eaLnBrk="1" hangingPunct="1"/>
            <a:r>
              <a:rPr lang="en-US" altLang="en-US" smtClean="0"/>
              <a:t>Every branch has a HEAD</a:t>
            </a:r>
          </a:p>
          <a:p>
            <a:pPr eaLnBrk="1" hangingPunct="1"/>
            <a:r>
              <a:rPr lang="en-US" altLang="en-US" smtClean="0"/>
              <a:t>What happens if you checkout a specific revision?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9939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313" y="3892550"/>
            <a:ext cx="3125787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Detached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You can get here by checking out a revision</a:t>
            </a:r>
          </a:p>
          <a:p>
            <a:pPr eaLnBrk="1" hangingPunct="1">
              <a:defRPr/>
            </a:pPr>
            <a:r>
              <a:rPr lang="en-US" dirty="0" smtClean="0"/>
              <a:t>It’s called “detached” because your changes don’t</a:t>
            </a:r>
            <a:br>
              <a:rPr lang="en-US" dirty="0" smtClean="0"/>
            </a:br>
            <a:r>
              <a:rPr lang="en-US" dirty="0" smtClean="0"/>
              <a:t>belong to a specific branch</a:t>
            </a:r>
          </a:p>
          <a:p>
            <a:pPr eaLnBrk="1" hangingPunct="1">
              <a:defRPr/>
            </a:pPr>
            <a:r>
              <a:rPr lang="en-US" dirty="0" smtClean="0"/>
              <a:t>Best thing to do is create a branch for your changes</a:t>
            </a:r>
          </a:p>
          <a:p>
            <a:pPr eaLnBrk="1" hangingPunct="1">
              <a:defRPr/>
            </a:pPr>
            <a:r>
              <a:rPr lang="en-US" dirty="0" smtClean="0"/>
              <a:t>You may see this in:</a:t>
            </a:r>
          </a:p>
          <a:p>
            <a:pPr lvl="1" eaLnBrk="1" hangingPunct="1">
              <a:defRPr/>
            </a:pPr>
            <a:r>
              <a:rPr lang="en-US" dirty="0" smtClean="0"/>
              <a:t>Use of submodules</a:t>
            </a:r>
          </a:p>
          <a:p>
            <a:pPr lvl="1" eaLnBrk="1" hangingPunct="1">
              <a:defRPr/>
            </a:pPr>
            <a:r>
              <a:rPr lang="en-US" dirty="0" smtClean="0"/>
              <a:t>Doing rebases</a:t>
            </a:r>
          </a:p>
          <a:p>
            <a:pPr lvl="1" eaLnBrk="1" hangingPunct="1">
              <a:defRPr/>
            </a:pPr>
            <a:r>
              <a:rPr lang="en-US" dirty="0" smtClean="0"/>
              <a:t>Checking out a tag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1444625"/>
            <a:ext cx="28638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Saving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diff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Useful to see changes made to a specific file (GUIs have an interface with this)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Can be configured to your choice of tool (Diff, Meld, </a:t>
            </a:r>
            <a:r>
              <a:rPr lang="en-US" dirty="0" err="1" smtClean="0"/>
              <a:t>BeyondCompare</a:t>
            </a:r>
            <a:r>
              <a:rPr lang="en-US" dirty="0" smtClean="0"/>
              <a:t>, etc.)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>
                <a:latin typeface="Consolas" panose="020B0609020204030204" pitchFamily="49" charset="0"/>
              </a:rPr>
              <a:t>g</a:t>
            </a:r>
            <a:r>
              <a:rPr lang="en-US" b="1" dirty="0" err="1" smtClean="0">
                <a:latin typeface="Consolas" panose="020B0609020204030204" pitchFamily="49" charset="0"/>
              </a:rPr>
              <a:t>it</a:t>
            </a:r>
            <a:r>
              <a:rPr lang="en-US" b="1" dirty="0" smtClean="0">
                <a:latin typeface="Consolas" panose="020B0609020204030204" pitchFamily="49" charset="0"/>
              </a:rPr>
              <a:t> status </a:t>
            </a:r>
            <a:r>
              <a:rPr lang="en-US" b="1" dirty="0" smtClean="0"/>
              <a:t>– important command!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Check the staging status of files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stage changes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add &lt;file or folder&gt; </a:t>
            </a:r>
            <a:r>
              <a:rPr lang="en-US" dirty="0" smtClean="0"/>
              <a:t>- if you’ve added something new or changed something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rm</a:t>
            </a:r>
            <a:r>
              <a:rPr lang="en-US" dirty="0" smtClean="0">
                <a:latin typeface="Consolas" panose="020B0609020204030204" pitchFamily="49" charset="0"/>
              </a:rPr>
              <a:t> &lt;file or folder&gt; </a:t>
            </a:r>
            <a:r>
              <a:rPr lang="en-US" dirty="0" smtClean="0"/>
              <a:t>- if you’ve removed something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Move (mv) and Copy (</a:t>
            </a:r>
            <a:r>
              <a:rPr lang="en-US" dirty="0" err="1" smtClean="0"/>
              <a:t>cp</a:t>
            </a:r>
            <a:r>
              <a:rPr lang="en-US" dirty="0" smtClean="0"/>
              <a:t>) also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commit -&lt;option&gt;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 –m “message”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 –F &lt;path to file with message&gt; </a:t>
            </a:r>
            <a:r>
              <a:rPr lang="en-US" dirty="0" smtClean="0"/>
              <a:t>- useful for tying in AGILE backlog story numbers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This is a “fun” talk</a:t>
            </a:r>
          </a:p>
        </p:txBody>
      </p:sp>
      <p:pic>
        <p:nvPicPr>
          <p:cNvPr id="1536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2325" y="1727200"/>
            <a:ext cx="5799138" cy="4351338"/>
          </a:xfrm>
        </p:spPr>
      </p:pic>
      <p:sp>
        <p:nvSpPr>
          <p:cNvPr id="15363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This is a talk aimed at all levels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I will talk about commands</a:t>
            </a:r>
            <a:br>
              <a:rPr lang="en-US" altLang="en-US" sz="28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(don’t try to memorize)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There is a lot of information</a:t>
            </a:r>
            <a:br>
              <a:rPr lang="en-US" altLang="en-US" sz="28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(Especially if you’re new to Git)</a:t>
            </a:r>
            <a:endParaRPr lang="en-US" altLang="en-US" sz="2800"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Ask questions any time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If you think of questions after:</a:t>
            </a:r>
            <a:br>
              <a:rPr lang="en-US" altLang="en-US" sz="24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ash.n.hunt@gmail.com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Slides will be available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Retrieving Saves / Revisions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pull</a:t>
            </a:r>
          </a:p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fetch</a:t>
            </a:r>
          </a:p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pull --rebase</a:t>
            </a:r>
          </a:p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revert &lt;</a:t>
            </a:r>
            <a:r>
              <a:rPr lang="en-US" altLang="en-US" smtClean="0"/>
              <a:t>commit number</a:t>
            </a:r>
            <a:r>
              <a:rPr lang="en-US" altLang="en-US" smtClean="0">
                <a:latin typeface="Consolas" panose="020B0609020204030204" pitchFamily="49" charset="0"/>
              </a:rPr>
              <a:t>&gt;</a:t>
            </a:r>
          </a:p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reset --hard &lt;</a:t>
            </a:r>
            <a:r>
              <a:rPr lang="en-US" altLang="en-US" smtClean="0"/>
              <a:t>file</a:t>
            </a:r>
            <a:r>
              <a:rPr lang="en-US" altLang="en-US" smtClean="0">
                <a:latin typeface="Consolas" panose="020B0609020204030204" pitchFamily="49" charset="0"/>
              </a:rPr>
              <a:t>&gt; or git checkout &lt;</a:t>
            </a:r>
            <a:r>
              <a:rPr lang="en-US" altLang="en-US" smtClean="0"/>
              <a:t>file</a:t>
            </a:r>
            <a:r>
              <a:rPr lang="en-US" altLang="en-US" smtClean="0">
                <a:latin typeface="Consolas" panose="020B0609020204030204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Rebase or not to rebase?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Synax</a:t>
            </a:r>
          </a:p>
          <a:p>
            <a:pPr lvl="1" eaLnBrk="1" hangingPunct="1"/>
            <a:r>
              <a:rPr lang="en-US" altLang="en-US" smtClean="0"/>
              <a:t>Git pull</a:t>
            </a:r>
          </a:p>
          <a:p>
            <a:pPr lvl="1" eaLnBrk="1" hangingPunct="1"/>
            <a:r>
              <a:rPr lang="en-US" altLang="en-US" smtClean="0"/>
              <a:t>Git pull --rebase</a:t>
            </a:r>
          </a:p>
          <a:p>
            <a:pPr eaLnBrk="1" hangingPunct="1"/>
            <a:r>
              <a:rPr lang="en-US" altLang="en-US" smtClean="0"/>
              <a:t>Rebase combines a pull, a merge, and a fetch</a:t>
            </a:r>
          </a:p>
          <a:p>
            <a:pPr eaLnBrk="1" hangingPunct="1"/>
            <a:r>
              <a:rPr lang="en-US" altLang="en-US" smtClean="0"/>
              <a:t>Pull grabs updates from the origin (trunk)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Sharing Changes: Git Push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push origin master</a:t>
            </a:r>
          </a:p>
          <a:p>
            <a:pPr lvl="1" eaLnBrk="1" hangingPunct="1"/>
            <a:r>
              <a:rPr lang="en-US" altLang="en-US" smtClean="0"/>
              <a:t>You can also set the default remote to have a different name or use a different branch</a:t>
            </a:r>
          </a:p>
          <a:p>
            <a:pPr eaLnBrk="1" hangingPunct="1"/>
            <a:r>
              <a:rPr lang="en-US" altLang="en-US" smtClean="0">
                <a:latin typeface="Consolas" panose="020B0609020204030204" pitchFamily="49" charset="0"/>
              </a:rPr>
              <a:t>git merge &lt;branch&gt; </a:t>
            </a:r>
            <a:r>
              <a:rPr lang="en-US" altLang="en-US" smtClean="0"/>
              <a:t>and push</a:t>
            </a:r>
          </a:p>
          <a:p>
            <a:pPr eaLnBrk="1" hangingPunct="1"/>
            <a:r>
              <a:rPr lang="en-US" altLang="en-US" smtClean="0"/>
              <a:t>Rejected?</a:t>
            </a:r>
          </a:p>
          <a:p>
            <a:pPr lvl="1" eaLnBrk="1" hangingPunct="1"/>
            <a:r>
              <a:rPr lang="en-US" altLang="en-US" smtClean="0"/>
              <a:t>You might need an update! (do a pull)</a:t>
            </a:r>
          </a:p>
          <a:p>
            <a:pPr lvl="1" eaLnBrk="1" hangingPunct="1"/>
            <a:r>
              <a:rPr lang="en-US" altLang="en-US" smtClean="0"/>
              <a:t>You might have unstaged changes (do a commit or checkout or reset or a stash for these changes)</a:t>
            </a:r>
          </a:p>
          <a:p>
            <a:pPr lvl="1" eaLnBrk="1" hangingPunct="1"/>
            <a:r>
              <a:rPr lang="en-US" altLang="en-US" smtClean="0"/>
              <a:t>You might have an address / syntax issue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Statusing: I want to check if a file changed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“Did I accidentally change a file?”</a:t>
            </a:r>
          </a:p>
          <a:p>
            <a:pPr lvl="1" eaLnBrk="1" hangingPunct="1"/>
            <a:r>
              <a:rPr lang="en-US" altLang="en-US" smtClean="0"/>
              <a:t>Is it staged to be committed?</a:t>
            </a:r>
          </a:p>
          <a:p>
            <a:pPr eaLnBrk="1" hangingPunct="1"/>
            <a:r>
              <a:rPr lang="en-US" altLang="en-US" smtClean="0"/>
              <a:t>Can include permissions changes</a:t>
            </a:r>
          </a:p>
          <a:p>
            <a:pPr eaLnBrk="1" hangingPunct="1"/>
            <a:r>
              <a:rPr lang="en-US" altLang="en-US" smtClean="0"/>
              <a:t>Commands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status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diff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log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whatchanged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Tags, Sharing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.</a:t>
            </a:r>
            <a:r>
              <a:rPr lang="en-US" dirty="0" err="1" smtClean="0"/>
              <a:t>gitignore</a:t>
            </a:r>
            <a:r>
              <a:rPr lang="en-US" dirty="0" smtClean="0"/>
              <a:t> files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.</a:t>
            </a:r>
            <a:r>
              <a:rPr lang="en-US" dirty="0" err="1" smtClean="0"/>
              <a:t>gitignore</a:t>
            </a:r>
            <a:r>
              <a:rPr lang="en-US" dirty="0" smtClean="0"/>
              <a:t> file is a file that lists files that </a:t>
            </a:r>
            <a:r>
              <a:rPr lang="en-US" dirty="0" err="1" smtClean="0"/>
              <a:t>git</a:t>
            </a:r>
            <a:r>
              <a:rPr lang="en-US" dirty="0" smtClean="0"/>
              <a:t> should ignore!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Add &amp; commit this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will automatically ignore executables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If you need to add executables, you must use a –f option (in general not a good idea)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Branching vs. tagging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Tags are basically “locked” branches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They can both be deleted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Sharing changes between branches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Merges between branches unless only certain changes are needed (cherry-pick)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Sharing changes between remotes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Add the remote path / address and pull from it or push to it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Quick Notes on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It is possible to add and share changes with other repositories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Remember: the “master” is where the team designates it to be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remote add &lt;name&gt; &lt;address&gt;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Ex. </a:t>
            </a:r>
            <a:r>
              <a:rPr lang="en-US" sz="2000" dirty="0" err="1">
                <a:latin typeface="Consolas" panose="020B0609020204030204" pitchFamily="49" charset="0"/>
              </a:rPr>
              <a:t>git</a:t>
            </a:r>
            <a:r>
              <a:rPr lang="en-US" sz="2000" dirty="0">
                <a:latin typeface="Consolas" panose="020B0609020204030204" pitchFamily="49" charset="0"/>
              </a:rPr>
              <a:t> remote add </a:t>
            </a:r>
            <a:r>
              <a:rPr lang="en-US" sz="2000" dirty="0" err="1">
                <a:latin typeface="Consolas" panose="020B0609020204030204" pitchFamily="49" charset="0"/>
              </a:rPr>
              <a:t>mario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hlinkClick r:id="rId2"/>
              </a:rPr>
              <a:t>https://mushroomKingdom.com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Once added, you can interact with the repo (based on its permissions) like you would with the  master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permits collaboration on a large item in the workflow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It’s Intimidating at First: Don’t Worry</a:t>
            </a:r>
          </a:p>
        </p:txBody>
      </p:sp>
      <p:pic>
        <p:nvPicPr>
          <p:cNvPr id="4915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0438" y="1825625"/>
            <a:ext cx="7731125" cy="43513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Can we export? (SVN)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Yes, but not with a single command as in SVN</a:t>
            </a:r>
          </a:p>
          <a:p>
            <a:pPr eaLnBrk="1" hangingPunct="1"/>
            <a:r>
              <a:rPr lang="en-US" altLang="en-US" smtClean="0"/>
              <a:t>Make your clone</a:t>
            </a:r>
          </a:p>
          <a:p>
            <a:pPr eaLnBrk="1" hangingPunct="1"/>
            <a:r>
              <a:rPr lang="en-US" altLang="en-US" smtClean="0"/>
              <a:t>Every clone comes with the .git folder </a:t>
            </a:r>
          </a:p>
          <a:p>
            <a:pPr eaLnBrk="1" hangingPunct="1"/>
            <a:r>
              <a:rPr lang="en-US" altLang="en-US" smtClean="0"/>
              <a:t>Rm –rf .git inside your clone</a:t>
            </a:r>
          </a:p>
          <a:p>
            <a:pPr lvl="1" eaLnBrk="1" hangingPunct="1"/>
            <a:r>
              <a:rPr lang="en-US" altLang="en-US" smtClean="0"/>
              <a:t>May want to remove the .gitignore files too</a:t>
            </a:r>
          </a:p>
          <a:p>
            <a:pPr eaLnBrk="1" hangingPunct="1"/>
            <a:r>
              <a:rPr lang="en-US" altLang="en-US" smtClean="0"/>
              <a:t>This copy is now detached from Git and is your export!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 Useful Tool: Git Stash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Sometimes you may want to grab updates (</a:t>
            </a:r>
            <a:r>
              <a:rPr lang="en-US" altLang="en-US" dirty="0" err="1" smtClean="0"/>
              <a:t>git</a:t>
            </a:r>
            <a:r>
              <a:rPr lang="en-US" altLang="en-US" dirty="0" smtClean="0"/>
              <a:t> pull) without running the risk of conflicts to your local changes</a:t>
            </a:r>
          </a:p>
          <a:p>
            <a:pPr eaLnBrk="1" hangingPunct="1">
              <a:defRPr/>
            </a:pPr>
            <a:r>
              <a:rPr lang="en-US" altLang="en-US" dirty="0" err="1" smtClean="0"/>
              <a:t>Git</a:t>
            </a:r>
            <a:r>
              <a:rPr lang="en-US" altLang="en-US" dirty="0" smtClean="0"/>
              <a:t> stash is an option</a:t>
            </a:r>
          </a:p>
          <a:p>
            <a:pPr lvl="1" eaLnBrk="1" hangingPunct="1">
              <a:defRPr/>
            </a:pPr>
            <a:r>
              <a:rPr lang="en-US" altLang="en-US" dirty="0" smtClean="0"/>
              <a:t>Your local changes are saved but not committed until you apply and officially commit them</a:t>
            </a:r>
          </a:p>
          <a:p>
            <a:pPr lvl="1" eaLnBrk="1" hangingPunct="1">
              <a:defRPr/>
            </a:pPr>
            <a:r>
              <a:rPr lang="en-US" altLang="en-US" dirty="0" smtClean="0"/>
              <a:t>This is a good “quick fix” to get updates</a:t>
            </a:r>
          </a:p>
          <a:p>
            <a:pPr eaLnBrk="1" hangingPunct="1">
              <a:defRPr/>
            </a:pPr>
            <a:r>
              <a:rPr lang="en-US" altLang="en-US" dirty="0" smtClean="0"/>
              <a:t>Syntax </a:t>
            </a:r>
          </a:p>
          <a:p>
            <a:pPr lvl="1" eaLnBrk="1" hangingPunct="1">
              <a:defRPr/>
            </a:pPr>
            <a:r>
              <a:rPr lang="en-US" altLang="en-US" dirty="0" err="1" smtClean="0"/>
              <a:t>git</a:t>
            </a:r>
            <a:r>
              <a:rPr lang="en-US" altLang="en-US" dirty="0" smtClean="0"/>
              <a:t> stash		- saves off your changes</a:t>
            </a:r>
          </a:p>
          <a:p>
            <a:pPr lvl="1" eaLnBrk="1" hangingPunct="1">
              <a:defRPr/>
            </a:pPr>
            <a:r>
              <a:rPr lang="en-US" altLang="en-US" dirty="0" err="1" smtClean="0"/>
              <a:t>git</a:t>
            </a:r>
            <a:r>
              <a:rPr lang="en-US" altLang="en-US" dirty="0" smtClean="0"/>
              <a:t> stash apply	- applies to branch (no commit)</a:t>
            </a:r>
          </a:p>
          <a:p>
            <a:pPr lvl="1" eaLnBrk="1" hangingPunct="1">
              <a:defRPr/>
            </a:pPr>
            <a:r>
              <a:rPr lang="en-US" altLang="en-US" dirty="0" err="1" smtClean="0"/>
              <a:t>git</a:t>
            </a:r>
            <a:r>
              <a:rPr lang="en-US" altLang="en-US" dirty="0" smtClean="0"/>
              <a:t> stash drop 	- deletes the stash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/>
          </a:p>
        </p:txBody>
      </p:sp>
      <p:pic>
        <p:nvPicPr>
          <p:cNvPr id="512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4017963"/>
            <a:ext cx="3224213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Some more advanced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Cherrypicking</a:t>
            </a:r>
            <a:r>
              <a:rPr lang="en-US" dirty="0" smtClean="0"/>
              <a:t> changes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ability to be in one branch and choose certain changes out of another branch (or remote) and merge them in to your branch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Example: 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cherry-pick &lt;commit&gt;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squash (rewriting history)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“squashes” several of your commits together, so that they appear as one commit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rewrites selected history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do it? Reduces the </a:t>
            </a:r>
            <a:r>
              <a:rPr lang="en-US" dirty="0" err="1" smtClean="0"/>
              <a:t>git</a:t>
            </a:r>
            <a:r>
              <a:rPr lang="en-US" dirty="0" smtClean="0"/>
              <a:t> log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using </a:t>
            </a:r>
            <a:r>
              <a:rPr lang="en-US" dirty="0" err="1" smtClean="0"/>
              <a:t>git</a:t>
            </a:r>
            <a:r>
              <a:rPr lang="en-US" dirty="0" smtClean="0"/>
              <a:t> pick: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nsolas" panose="020B0609020204030204" pitchFamily="49" charset="0"/>
              </a:rPr>
              <a:t>pick f7f3f6d changed my name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quash 310154e updated README formatting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quash a5f4a0d added cat-file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You will be prompted to edit the new commit message upon commit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Version Control?</a:t>
            </a:r>
          </a:p>
        </p:txBody>
      </p:sp>
      <p:pic>
        <p:nvPicPr>
          <p:cNvPr id="1638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2022475"/>
            <a:ext cx="3810000" cy="3810000"/>
          </a:xfrm>
        </p:spPr>
      </p:pic>
      <p:pic>
        <p:nvPicPr>
          <p:cNvPr id="163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8" y="4113213"/>
            <a:ext cx="1819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325" y="2014538"/>
            <a:ext cx="196532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997075"/>
            <a:ext cx="3917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1" descr="New Mercurial logo.sv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621088"/>
            <a:ext cx="2401887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1743075"/>
            <a:ext cx="16446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Submodules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submodule?</a:t>
            </a:r>
          </a:p>
          <a:p>
            <a:pPr lvl="1" eaLnBrk="1" hangingPunct="1"/>
            <a:r>
              <a:rPr lang="en-US" altLang="en-US" smtClean="0"/>
              <a:t>It’s basically a mini-repository, remotely tied to another repository</a:t>
            </a:r>
          </a:p>
          <a:p>
            <a:pPr lvl="1" eaLnBrk="1" hangingPunct="1"/>
            <a:r>
              <a:rPr lang="en-US" altLang="en-US" smtClean="0"/>
              <a:t>Great for separate projects that must be inter-linked</a:t>
            </a:r>
          </a:p>
          <a:p>
            <a:pPr lvl="1" eaLnBrk="1" hangingPunct="1"/>
            <a:r>
              <a:rPr lang="en-US" altLang="en-US" smtClean="0"/>
              <a:t>Example: Browser release (main repo) with an ad-blocker addon (submodule repo)</a:t>
            </a:r>
          </a:p>
          <a:p>
            <a:pPr eaLnBrk="1" hangingPunct="1"/>
            <a:r>
              <a:rPr lang="en-US" altLang="en-US" smtClean="0"/>
              <a:t>How to set one up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submodule add &lt;address/path&gt; &lt;place in the main repo&gt;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submodule add /mnt/mySub.git lib/mySub</a:t>
            </a:r>
          </a:p>
          <a:p>
            <a:pPr eaLnBrk="1" hangingPunct="1"/>
            <a:r>
              <a:rPr lang="en-US" altLang="en-US" smtClean="0"/>
              <a:t>How to clone within an existing repo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submodule --init</a:t>
            </a:r>
          </a:p>
          <a:p>
            <a:pPr lvl="1" eaLnBrk="1" hangingPunct="1"/>
            <a:r>
              <a:rPr lang="en-US" altLang="en-US" smtClean="0">
                <a:latin typeface="Consolas" panose="020B0609020204030204" pitchFamily="49" charset="0"/>
              </a:rPr>
              <a:t>git submodule --update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Troubleshooting</a:t>
            </a:r>
          </a:p>
        </p:txBody>
      </p:sp>
      <p:pic>
        <p:nvPicPr>
          <p:cNvPr id="5427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4438" y="279400"/>
            <a:ext cx="4370387" cy="6330950"/>
          </a:xfrm>
        </p:spPr>
      </p:pic>
      <p:sp>
        <p:nvSpPr>
          <p:cNvPr id="54275" name="Content Placeholder 2"/>
          <p:cNvSpPr txBox="1">
            <a:spLocks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Errors can sometimes sound</a:t>
            </a:r>
            <a:br>
              <a:rPr lang="en-US" altLang="en-US" sz="2800">
                <a:latin typeface="Calibri" panose="020F0502020204030204" pitchFamily="34" charset="0"/>
              </a:rPr>
            </a:br>
            <a:r>
              <a:rPr lang="en-US" altLang="en-US" sz="2800">
                <a:latin typeface="Calibri" panose="020F0502020204030204" pitchFamily="34" charset="0"/>
              </a:rPr>
              <a:t>confusing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Remember to check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Git Status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If you’re on the branch </a:t>
            </a:r>
            <a:br>
              <a:rPr lang="en-US" altLang="en-US" sz="2400">
                <a:latin typeface="Calibri" panose="020F0502020204030204" pitchFamily="34" charset="0"/>
              </a:rPr>
            </a:br>
            <a:r>
              <a:rPr lang="en-US" altLang="en-US" sz="2400">
                <a:latin typeface="Calibri" panose="020F0502020204030204" pitchFamily="34" charset="0"/>
              </a:rPr>
              <a:t>you think you’re 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latin typeface="Calibri" panose="020F0502020204030204" pitchFamily="34" charset="0"/>
              </a:rPr>
              <a:t>If there are any remote updates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There are no permanent mistakes*</a:t>
            </a:r>
          </a:p>
        </p:txBody>
      </p:sp>
      <p:pic>
        <p:nvPicPr>
          <p:cNvPr id="5529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0225" y="1539875"/>
            <a:ext cx="6926263" cy="51943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Detached head – this is not as scary as it sounds!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This is like a temporary branch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Create a branch, switch to 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I’ve committed something accidentally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revert will undo the commit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says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 have </a:t>
            </a:r>
            <a:r>
              <a:rPr lang="en-US" dirty="0" err="1" smtClean="0"/>
              <a:t>unstaged</a:t>
            </a:r>
            <a:r>
              <a:rPr lang="en-US" dirty="0" smtClean="0"/>
              <a:t> changes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I’m x commits behind master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I’m x commits ahead of master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When in doubt, make a (new) branch, switch to it or do a stash</a:t>
            </a:r>
            <a:endParaRPr lang="en-US" dirty="0"/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888" y="1444625"/>
            <a:ext cx="286385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An example of a common workflow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or clone a project</a:t>
            </a:r>
          </a:p>
          <a:p>
            <a:pPr eaLnBrk="1" hangingPunct="1"/>
            <a:r>
              <a:rPr lang="en-US" altLang="en-US" smtClean="0"/>
              <a:t>Contribute (make changes)</a:t>
            </a:r>
          </a:p>
          <a:p>
            <a:pPr lvl="1" eaLnBrk="1" hangingPunct="1"/>
            <a:r>
              <a:rPr lang="en-US" altLang="en-US" smtClean="0"/>
              <a:t>Branch, checkout, work in the branch</a:t>
            </a:r>
          </a:p>
          <a:p>
            <a:pPr lvl="1" eaLnBrk="1" hangingPunct="1"/>
            <a:r>
              <a:rPr lang="en-US" altLang="en-US" smtClean="0"/>
              <a:t>Stage changes, commit with informative messages</a:t>
            </a:r>
          </a:p>
          <a:p>
            <a:pPr eaLnBrk="1" hangingPunct="1"/>
            <a:r>
              <a:rPr lang="en-US" altLang="en-US" smtClean="0"/>
              <a:t>Complete work &amp; save (push / pull request)</a:t>
            </a:r>
          </a:p>
          <a:p>
            <a:pPr eaLnBrk="1" hangingPunct="1"/>
            <a:r>
              <a:rPr lang="en-US" altLang="en-US" smtClean="0"/>
              <a:t>Transitionary phase (peer reviews, layers of testing, reverts if needed)</a:t>
            </a:r>
          </a:p>
          <a:p>
            <a:pPr eaLnBrk="1" hangingPunct="1"/>
            <a:r>
              <a:rPr lang="en-US" altLang="en-US" smtClean="0"/>
              <a:t>Merge with master – release – tag is created (locked)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An example of a common workflow</a:t>
            </a:r>
          </a:p>
        </p:txBody>
      </p:sp>
      <p:pic>
        <p:nvPicPr>
          <p:cNvPr id="58370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0713" y="1825625"/>
            <a:ext cx="5870575" cy="4351338"/>
          </a:xfrm>
        </p:spPr>
      </p:pic>
      <p:sp>
        <p:nvSpPr>
          <p:cNvPr id="58371" name="TextBox 5"/>
          <p:cNvSpPr txBox="1">
            <a:spLocks noChangeArrowheads="1"/>
          </p:cNvSpPr>
          <p:nvPr/>
        </p:nvSpPr>
        <p:spPr bwMode="auto">
          <a:xfrm>
            <a:off x="4159250" y="6581775"/>
            <a:ext cx="3684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>
                <a:latin typeface="Calibri" panose="020F0502020204030204" pitchFamily="34" charset="0"/>
              </a:rPr>
              <a:t>http://nvie.com/posts/a-successful-git-branching-model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GitHub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hlinkClick r:id="rId2"/>
              </a:rPr>
              <a:t>https://github.com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Signup is free for public use, $7/month for unlimited private repositories</a:t>
            </a:r>
          </a:p>
          <a:p>
            <a:pPr eaLnBrk="1" hangingPunct="1"/>
            <a:r>
              <a:rPr lang="en-US" altLang="en-US" smtClean="0"/>
              <a:t>Interact with the web interface to create repositories, add files, etc.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4598988"/>
            <a:ext cx="7162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4114800"/>
            <a:ext cx="3265487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GitHub</a:t>
            </a:r>
          </a:p>
        </p:txBody>
      </p:sp>
      <p:pic>
        <p:nvPicPr>
          <p:cNvPr id="6041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1423988"/>
            <a:ext cx="10117137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What’s a “Pull Request”?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request to push! (share publicly to the origin repo)</a:t>
            </a:r>
          </a:p>
          <a:p>
            <a:pPr eaLnBrk="1" hangingPunct="1"/>
            <a:r>
              <a:rPr lang="en-US" altLang="en-US" smtClean="0"/>
              <a:t>This is a chance to have your changes reviewed by someone else</a:t>
            </a:r>
          </a:p>
          <a:p>
            <a:pPr eaLnBrk="1" hangingPunct="1"/>
            <a:r>
              <a:rPr lang="en-US" altLang="en-US" smtClean="0"/>
              <a:t>If granted, a merge occurs (automatically unless there are conflicts)</a:t>
            </a:r>
          </a:p>
          <a:p>
            <a:pPr lvl="1" eaLnBrk="1" hangingPunct="1"/>
            <a:r>
              <a:rPr lang="en-US" altLang="en-US" smtClean="0"/>
              <a:t>Git prompts you with difference files to resolve the conflicts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6144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51498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GitLab</a:t>
            </a: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8138" y="1501775"/>
            <a:ext cx="9363075" cy="50212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What is “Version Control”?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You’ve used it without knowing it</a:t>
            </a:r>
          </a:p>
          <a:p>
            <a:pPr lvl="1" eaLnBrk="1" hangingPunct="1"/>
            <a:r>
              <a:rPr lang="en-US" altLang="en-US" smtClean="0"/>
              <a:t>Wikipedia, Word, VI, Minecraft… “undo” button</a:t>
            </a:r>
          </a:p>
          <a:p>
            <a:pPr eaLnBrk="1" hangingPunct="1"/>
            <a:r>
              <a:rPr lang="en-US" altLang="en-US" smtClean="0"/>
              <a:t>We’ve all made our own: writing code, saving text files</a:t>
            </a:r>
          </a:p>
          <a:p>
            <a:pPr lvl="1" eaLnBrk="1" hangingPunct="1"/>
            <a:r>
              <a:rPr lang="en-US" altLang="en-US" smtClean="0"/>
              <a:t>Hope that the name / date is good enough info to ID</a:t>
            </a:r>
          </a:p>
          <a:p>
            <a:pPr lvl="1" eaLnBrk="1" hangingPunct="1"/>
            <a:r>
              <a:rPr lang="en-US" altLang="en-US" smtClean="0"/>
              <a:t>There is software made for this (VCS)</a:t>
            </a:r>
          </a:p>
          <a:p>
            <a:pPr lvl="1" eaLnBrk="1" hangingPunct="1"/>
            <a:r>
              <a:rPr lang="en-US" altLang="en-US" smtClean="0"/>
              <a:t>There are several different types</a:t>
            </a:r>
          </a:p>
          <a:p>
            <a:pPr lvl="2" eaLnBrk="1" hangingPunct="1"/>
            <a:r>
              <a:rPr lang="en-US" altLang="en-US" smtClean="0"/>
              <a:t>“Everything” types vs. “VCS only” types (back-end)</a:t>
            </a:r>
          </a:p>
          <a:p>
            <a:pPr lvl="2" eaLnBrk="1" hangingPunct="1"/>
            <a:r>
              <a:rPr lang="en-US" altLang="en-US" smtClean="0"/>
              <a:t>Proprietary vs. Open Source</a:t>
            </a:r>
          </a:p>
          <a:p>
            <a:pPr lvl="2" eaLnBrk="1" hangingPunct="1"/>
            <a:r>
              <a:rPr lang="en-US" altLang="en-US" smtClean="0"/>
              <a:t>Centralized vs. 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Other interfaces worth mentioning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Atlassian’s Bitbucket</a:t>
            </a:r>
          </a:p>
          <a:p>
            <a:pPr lvl="1" eaLnBrk="1" hangingPunct="1"/>
            <a:r>
              <a:rPr lang="en-US" altLang="en-US" smtClean="0"/>
              <a:t>Option to use Git or Mercurial</a:t>
            </a:r>
          </a:p>
          <a:p>
            <a:pPr eaLnBrk="1" hangingPunct="1"/>
            <a:r>
              <a:rPr lang="en-US" altLang="en-US" smtClean="0"/>
              <a:t>A good example of an “assembly of tools” with JIRA, Confluence, Bamboo…</a:t>
            </a:r>
          </a:p>
        </p:txBody>
      </p:sp>
      <p:pic>
        <p:nvPicPr>
          <p:cNvPr id="6349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88" y="4164013"/>
            <a:ext cx="53133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Some good books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u="sng" smtClean="0"/>
              <a:t>Git Pocket Guide</a:t>
            </a:r>
            <a:r>
              <a:rPr lang="en-US" altLang="en-US" b="1" smtClean="0"/>
              <a:t> </a:t>
            </a:r>
            <a:r>
              <a:rPr lang="en-US" altLang="en-US" smtClean="0"/>
              <a:t>by Richard E. Silverman (O’Reilley)</a:t>
            </a:r>
          </a:p>
          <a:p>
            <a:pPr eaLnBrk="1" hangingPunct="1"/>
            <a:r>
              <a:rPr lang="en-US" altLang="en-US" b="1" u="sng" smtClean="0"/>
              <a:t>Pro Git</a:t>
            </a:r>
            <a:r>
              <a:rPr lang="en-US" altLang="en-US" b="1" smtClean="0"/>
              <a:t> </a:t>
            </a:r>
            <a:r>
              <a:rPr lang="en-US" altLang="en-US" smtClean="0"/>
              <a:t>by Scott Chacon and Ben Straub</a:t>
            </a:r>
          </a:p>
          <a:p>
            <a:pPr lvl="1" eaLnBrk="1" hangingPunct="1"/>
            <a:r>
              <a:rPr lang="en-US" altLang="en-US" smtClean="0"/>
              <a:t>Available online for free at </a:t>
            </a:r>
            <a:r>
              <a:rPr lang="en-US" altLang="en-US" smtClean="0">
                <a:hlinkClick r:id="rId2"/>
              </a:rPr>
              <a:t>https://git-scm.com/book/en/v2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b="1" u="sng" smtClean="0"/>
              <a:t>Git for Teams</a:t>
            </a:r>
            <a:r>
              <a:rPr lang="en-US" altLang="en-US" b="1" smtClean="0"/>
              <a:t> </a:t>
            </a:r>
            <a:r>
              <a:rPr lang="en-US" altLang="en-US" smtClean="0"/>
              <a:t>by Emma Jane Hogbin Westby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Some good references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hlinkClick r:id="rId2"/>
              </a:rPr>
              <a:t>https://git-scm.com/book/en/v2</a:t>
            </a:r>
            <a:endParaRPr lang="en-US" altLang="en-US" smtClean="0"/>
          </a:p>
          <a:p>
            <a:pPr eaLnBrk="1" hangingPunct="1"/>
            <a:r>
              <a:rPr lang="en-US" altLang="en-US" smtClean="0">
                <a:hlinkClick r:id="rId3"/>
              </a:rPr>
              <a:t>https://try.github.io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hlinkClick r:id="rId4"/>
              </a:rPr>
              <a:t>https://learngitbranching.js.org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hlinkClick r:id="rId5"/>
              </a:rPr>
              <a:t>https://www.codeacademy.com/learn/learn-git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hlinkClick r:id="rId6"/>
              </a:rPr>
              <a:t>http://git.rocks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>
                <a:hlinkClick r:id="rId7"/>
              </a:rPr>
              <a:t>https://www.codeschool.com/courses/git-real</a:t>
            </a:r>
            <a:r>
              <a:rPr lang="en-US" altLang="en-US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Saving your own versions can be confusing</a:t>
            </a:r>
            <a:endParaRPr lang="en-US" altLang="en-US" b="1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serverDataList.csv</a:t>
            </a:r>
          </a:p>
          <a:p>
            <a:pPr eaLnBrk="1" hangingPunct="1"/>
            <a:r>
              <a:rPr lang="en-US" altLang="en-US" dirty="0" smtClean="0"/>
              <a:t>serverDataListNew.csv</a:t>
            </a:r>
          </a:p>
          <a:p>
            <a:pPr eaLnBrk="1" hangingPunct="1"/>
            <a:r>
              <a:rPr lang="en-US" altLang="en-US" dirty="0" smtClean="0"/>
              <a:t>serverDataList_7-4-2014.csv</a:t>
            </a:r>
          </a:p>
          <a:p>
            <a:pPr eaLnBrk="1" hangingPunct="1"/>
            <a:r>
              <a:rPr lang="en-US" altLang="en-US" dirty="0" smtClean="0"/>
              <a:t>serverDataList_Bob.csv</a:t>
            </a:r>
          </a:p>
          <a:p>
            <a:pPr eaLnBrk="1" hangingPunct="1"/>
            <a:r>
              <a:rPr lang="en-US" altLang="en-US" dirty="0" smtClean="0"/>
              <a:t>serverDataList_BobFix.csv</a:t>
            </a:r>
          </a:p>
          <a:p>
            <a:pPr eaLnBrk="1" hangingPunct="1"/>
            <a:r>
              <a:rPr lang="en-US" altLang="en-US" dirty="0" smtClean="0"/>
              <a:t>serverDataList_really.csv</a:t>
            </a:r>
          </a:p>
          <a:p>
            <a:pPr eaLnBrk="1" hangingPunct="1"/>
            <a:r>
              <a:rPr lang="en-US" altLang="en-US" dirty="0" smtClean="0"/>
              <a:t>serverDataList_reallyFinal.csv</a:t>
            </a:r>
          </a:p>
          <a:p>
            <a:pPr eaLnBrk="1" hangingPunct="1"/>
            <a:r>
              <a:rPr lang="en-US" altLang="en-US" dirty="0" smtClean="0"/>
              <a:t>serverDataList_reallyFinalNewVersion.csv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Centralized vs. Distributed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1150" y="1577975"/>
            <a:ext cx="7945438" cy="5156200"/>
          </a:xfrm>
        </p:spPr>
      </p:pic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4937125" y="6475413"/>
            <a:ext cx="5689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000">
                <a:latin typeface="Calibri" panose="020F0502020204030204" pitchFamily="34" charset="0"/>
              </a:rPr>
              <a:t>IMG: http://blog.lauramamina.com/article?title=version%20control%20systems%20-%20svn%20vs%20git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Centralized vs. Distributed: Summary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Central</a:t>
            </a:r>
          </a:p>
          <a:p>
            <a:pPr lvl="1" eaLnBrk="1" hangingPunct="1"/>
            <a:r>
              <a:rPr lang="en-US" altLang="en-US" smtClean="0"/>
              <a:t>Connection Dependent</a:t>
            </a:r>
          </a:p>
          <a:p>
            <a:pPr lvl="1" eaLnBrk="1" hangingPunct="1"/>
            <a:r>
              <a:rPr lang="en-US" altLang="en-US" smtClean="0"/>
              <a:t>Reliance on the server (and backup)</a:t>
            </a:r>
          </a:p>
          <a:p>
            <a:pPr lvl="1" eaLnBrk="1" hangingPunct="1"/>
            <a:r>
              <a:rPr lang="en-US" altLang="en-US" smtClean="0"/>
              <a:t>Everyone gets the same copy</a:t>
            </a:r>
          </a:p>
          <a:p>
            <a:pPr eaLnBrk="1" hangingPunct="1"/>
            <a:r>
              <a:rPr lang="en-US" altLang="en-US" smtClean="0"/>
              <a:t>Distributed</a:t>
            </a:r>
          </a:p>
          <a:p>
            <a:pPr lvl="1" eaLnBrk="1" hangingPunct="1"/>
            <a:r>
              <a:rPr lang="en-US" altLang="en-US" smtClean="0"/>
              <a:t>Everyone has a backup copy (and can interact with each other)</a:t>
            </a:r>
          </a:p>
          <a:p>
            <a:pPr lvl="1" eaLnBrk="1" hangingPunct="1"/>
            <a:r>
              <a:rPr lang="en-US" altLang="en-US" smtClean="0"/>
              <a:t>It seems chaotic (and can be, if uncontrolled)</a:t>
            </a:r>
          </a:p>
          <a:p>
            <a:pPr lvl="1" eaLnBrk="1" hangingPunct="1"/>
            <a:r>
              <a:rPr lang="en-US" altLang="en-US" smtClean="0"/>
              <a:t>You can always work (no dependence on a central server)</a:t>
            </a:r>
          </a:p>
          <a:p>
            <a:pPr eaLnBrk="1" hangingPunct="1"/>
            <a:r>
              <a:rPr lang="en-US" altLang="en-US" smtClean="0"/>
              <a:t>Summary: The main difference</a:t>
            </a:r>
          </a:p>
          <a:p>
            <a:pPr lvl="1" eaLnBrk="1" hangingPunct="1"/>
            <a:r>
              <a:rPr lang="en-US" altLang="en-US" smtClean="0"/>
              <a:t>“Master” copy is serverside or “Master” is where the team / you make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My Opinion: Tools for the Job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best tools are either:</a:t>
            </a:r>
          </a:p>
          <a:p>
            <a:pPr lvl="1" eaLnBrk="1" hangingPunct="1"/>
            <a:r>
              <a:rPr lang="en-US" altLang="en-US" smtClean="0"/>
              <a:t>Simple tools: “do one job, do it well”</a:t>
            </a:r>
          </a:p>
          <a:p>
            <a:pPr lvl="1" eaLnBrk="1" hangingPunct="1"/>
            <a:r>
              <a:rPr lang="en-US" altLang="en-US" smtClean="0"/>
              <a:t>Assemblies of simple tools that work together</a:t>
            </a:r>
          </a:p>
          <a:p>
            <a:pPr eaLnBrk="1" hangingPunct="1"/>
            <a:r>
              <a:rPr lang="en-US" altLang="en-US" smtClean="0"/>
              <a:t>VCS: The most popular dev tools are simple ones</a:t>
            </a:r>
          </a:p>
          <a:p>
            <a:pPr lvl="1" eaLnBrk="1" hangingPunct="1"/>
            <a:r>
              <a:rPr lang="en-US" altLang="en-US" smtClean="0"/>
              <a:t>Git “Stupid version control”</a:t>
            </a:r>
          </a:p>
          <a:p>
            <a:pPr lvl="1" eaLnBrk="1" hangingPunct="1"/>
            <a:r>
              <a:rPr lang="en-US" altLang="en-US" smtClean="0"/>
              <a:t>Git, SVN, Mercurial, Perforce – VCS only</a:t>
            </a:r>
          </a:p>
          <a:p>
            <a:pPr lvl="1" eaLnBrk="1" hangingPunct="1"/>
            <a:r>
              <a:rPr lang="en-US" altLang="en-US" smtClean="0"/>
              <a:t>Clearcase (suite), CVS, IBM Apex, Harvest, etc. – VCS + other things (env / process)</a:t>
            </a:r>
          </a:p>
          <a:p>
            <a:pPr eaLnBrk="1" hangingPunct="1"/>
            <a:r>
              <a:rPr lang="en-US" altLang="en-US" smtClean="0"/>
              <a:t>Ultimately, the best tool is the one that you feel comfortable using. </a:t>
            </a:r>
          </a:p>
          <a:p>
            <a:pPr lvl="1" eaLnBrk="1" hangingPunct="1"/>
            <a:r>
              <a:rPr lang="en-US" altLang="en-US" smtClean="0"/>
              <a:t>SVN is not a bad tool </a:t>
            </a:r>
            <a:r>
              <a:rPr lang="en-US" altLang="en-US" smtClean="0">
                <a:sym typeface="Wingdings" panose="05000000000000000000" pitchFamily="2" charset="2"/>
              </a:rPr>
              <a:t>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2433</Words>
  <Application>Microsoft Office PowerPoint</Application>
  <PresentationFormat>Widescreen</PresentationFormat>
  <Paragraphs>412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 Light</vt:lpstr>
      <vt:lpstr>Calibri</vt:lpstr>
      <vt:lpstr>Wingdings</vt:lpstr>
      <vt:lpstr>Consolas</vt:lpstr>
      <vt:lpstr>Office Theme</vt:lpstr>
      <vt:lpstr>Stop, Drop, &amp; Stash!!! It’s Git!</vt:lpstr>
      <vt:lpstr>Acknowledgements</vt:lpstr>
      <vt:lpstr>This is a “fun” talk</vt:lpstr>
      <vt:lpstr>What is Version Control?</vt:lpstr>
      <vt:lpstr>What is “Version Control”?</vt:lpstr>
      <vt:lpstr>Saving your own versions can be confusing</vt:lpstr>
      <vt:lpstr>Centralized vs. Distributed</vt:lpstr>
      <vt:lpstr>Centralized vs. Distributed: Summary</vt:lpstr>
      <vt:lpstr>My Opinion: Tools for the Job</vt:lpstr>
      <vt:lpstr>Main features of a VCS</vt:lpstr>
      <vt:lpstr>Some Terminology</vt:lpstr>
      <vt:lpstr>History of Git</vt:lpstr>
      <vt:lpstr>Wait…Mercurial?</vt:lpstr>
      <vt:lpstr>How is Git Gud?</vt:lpstr>
      <vt:lpstr>Comparisons to other VCS</vt:lpstr>
      <vt:lpstr>My Advice</vt:lpstr>
      <vt:lpstr>Usage</vt:lpstr>
      <vt:lpstr>New User Config</vt:lpstr>
      <vt:lpstr>A Few Terms</vt:lpstr>
      <vt:lpstr>Let’s Talk Commands</vt:lpstr>
      <vt:lpstr>I want to make a project</vt:lpstr>
      <vt:lpstr>Repository initialization</vt:lpstr>
      <vt:lpstr>Project Creation</vt:lpstr>
      <vt:lpstr>I want to work on something that exists</vt:lpstr>
      <vt:lpstr>Branching</vt:lpstr>
      <vt:lpstr>A “Checkout” Does not require a “Check-in”</vt:lpstr>
      <vt:lpstr>What is the “HEAD”?</vt:lpstr>
      <vt:lpstr>Detached HEAD</vt:lpstr>
      <vt:lpstr>Saving locally</vt:lpstr>
      <vt:lpstr>Retrieving Saves / Revisions</vt:lpstr>
      <vt:lpstr>Rebase or not to rebase?</vt:lpstr>
      <vt:lpstr>Sharing Changes: Git Push</vt:lpstr>
      <vt:lpstr>Statusing: I want to check if a file changed</vt:lpstr>
      <vt:lpstr>Tags, Sharing Changes</vt:lpstr>
      <vt:lpstr>Quick Notes on Remotes</vt:lpstr>
      <vt:lpstr>It’s Intimidating at First: Don’t Worry</vt:lpstr>
      <vt:lpstr>Can we export? (SVN)</vt:lpstr>
      <vt:lpstr>A Useful Tool: Git Stash</vt:lpstr>
      <vt:lpstr>Some more advanced stuff</vt:lpstr>
      <vt:lpstr>Submodules</vt:lpstr>
      <vt:lpstr>Troubleshooting</vt:lpstr>
      <vt:lpstr>There are no permanent mistakes*</vt:lpstr>
      <vt:lpstr>Troubleshooting</vt:lpstr>
      <vt:lpstr>An example of a common workflow</vt:lpstr>
      <vt:lpstr>An example of a common workflow</vt:lpstr>
      <vt:lpstr>GitHub</vt:lpstr>
      <vt:lpstr>GitHub</vt:lpstr>
      <vt:lpstr>What’s a “Pull Request”?</vt:lpstr>
      <vt:lpstr>GitLab</vt:lpstr>
      <vt:lpstr>Other interfaces worth mentioning</vt:lpstr>
      <vt:lpstr>Some good books</vt:lpstr>
      <vt:lpstr>Some good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Stop, Drop, &amp; Stash!!! It’s Git!</dc:title>
  <dc:creator>ashley</dc:creator>
  <cp:lastModifiedBy>ashley</cp:lastModifiedBy>
  <cp:revision>74</cp:revision>
  <dcterms:created xsi:type="dcterms:W3CDTF">2017-10-04T03:52:26Z</dcterms:created>
  <dcterms:modified xsi:type="dcterms:W3CDTF">2017-10-06T04:11:50Z</dcterms:modified>
</cp:coreProperties>
</file>