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60" r:id="rId3"/>
    <p:sldId id="262" r:id="rId4"/>
    <p:sldId id="261" r:id="rId5"/>
    <p:sldId id="263" r:id="rId6"/>
    <p:sldId id="284" r:id="rId7"/>
    <p:sldId id="264" r:id="rId8"/>
    <p:sldId id="269" r:id="rId9"/>
    <p:sldId id="270" r:id="rId10"/>
    <p:sldId id="285" r:id="rId11"/>
    <p:sldId id="276" r:id="rId12"/>
    <p:sldId id="277" r:id="rId13"/>
    <p:sldId id="278" r:id="rId14"/>
    <p:sldId id="279" r:id="rId15"/>
    <p:sldId id="280" r:id="rId16"/>
    <p:sldId id="287" r:id="rId17"/>
    <p:sldId id="274" r:id="rId18"/>
    <p:sldId id="286" r:id="rId19"/>
    <p:sldId id="283" r:id="rId20"/>
  </p:sldIdLst>
  <p:sldSz cx="9144000" cy="5143500" type="screen16x9"/>
  <p:notesSz cx="6858000" cy="9144000"/>
  <p:embeddedFontLst>
    <p:embeddedFont>
      <p:font typeface="Muli" panose="020B0604020202020204" charset="0"/>
      <p:regular r:id="rId22"/>
      <p:italic r:id="rId23"/>
    </p:embeddedFont>
    <p:embeddedFont>
      <p:font typeface="Nixie One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D5626C-32A8-41A4-9597-E0A04A4580B9}">
  <a:tblStyle styleId="{38D5626C-32A8-41A4-9597-E0A04A4580B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725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Shape 1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Shape 16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Shape 1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Shape 1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Shape 16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Shape 16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Shape 16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Shape 1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Shape 1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Shape 16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Shape 16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Shape 16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Shape 1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Shape 16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087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Shape 17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Shape 17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Shape 1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Shape 1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Shape 1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Shape 1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Shape 1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Shape 15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595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Shape 1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Shape 15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Shape 15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Shape 15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6" name="Shape 1961"/>
          <p:cNvGrpSpPr/>
          <p:nvPr userDrawn="1"/>
        </p:nvGrpSpPr>
        <p:grpSpPr>
          <a:xfrm>
            <a:off x="4443944" y="4378153"/>
            <a:ext cx="298802" cy="318978"/>
            <a:chOff x="6642425" y="4312500"/>
            <a:chExt cx="433550" cy="462825"/>
          </a:xfrm>
        </p:grpSpPr>
        <p:sp>
          <p:nvSpPr>
            <p:cNvPr id="177" name="Shape 1962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963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964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80" name="Shape 1838"/>
          <p:cNvGrpSpPr/>
          <p:nvPr userDrawn="1"/>
        </p:nvGrpSpPr>
        <p:grpSpPr>
          <a:xfrm>
            <a:off x="3489002" y="3920798"/>
            <a:ext cx="293737" cy="297114"/>
            <a:chOff x="5297950" y="1632050"/>
            <a:chExt cx="426200" cy="431100"/>
          </a:xfrm>
          <a:solidFill>
            <a:srgbClr val="3292E1"/>
          </a:solidFill>
        </p:grpSpPr>
        <p:sp>
          <p:nvSpPr>
            <p:cNvPr id="181" name="Shape 18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4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grpSp>
        <p:nvGrpSpPr>
          <p:cNvPr id="347" name="Shape 347"/>
          <p:cNvGrpSpPr/>
          <p:nvPr/>
        </p:nvGrpSpPr>
        <p:grpSpPr>
          <a:xfrm rot="10800000" flipH="1">
            <a:off x="411206" y="1998368"/>
            <a:ext cx="1322798" cy="1145959"/>
            <a:chOff x="4088875" y="1431100"/>
            <a:chExt cx="3293000" cy="2852775"/>
          </a:xfrm>
        </p:grpSpPr>
        <p:sp>
          <p:nvSpPr>
            <p:cNvPr id="348" name="Shape 34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5" name="Shape 395"/>
          <p:cNvSpPr/>
          <p:nvPr/>
        </p:nvSpPr>
        <p:spPr>
          <a:xfrm rot="10800000" flipH="1">
            <a:off x="-123825" y="28115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/>
          <p:nvPr/>
        </p:nvSpPr>
        <p:spPr>
          <a:xfrm rot="10800000" flipH="1">
            <a:off x="638174" y="3192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/>
          <p:nvPr/>
        </p:nvSpPr>
        <p:spPr>
          <a:xfrm rot="10800000" flipH="1">
            <a:off x="752474" y="120180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/>
          <p:nvPr/>
        </p:nvSpPr>
        <p:spPr>
          <a:xfrm rot="10800000" flipH="1">
            <a:off x="657224" y="4380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9" name="Shape 399"/>
          <p:cNvGrpSpPr/>
          <p:nvPr/>
        </p:nvGrpSpPr>
        <p:grpSpPr>
          <a:xfrm>
            <a:off x="986833" y="1394517"/>
            <a:ext cx="351203" cy="324660"/>
            <a:chOff x="5975075" y="2327500"/>
            <a:chExt cx="420100" cy="388350"/>
          </a:xfrm>
        </p:grpSpPr>
        <p:sp>
          <p:nvSpPr>
            <p:cNvPr id="400" name="Shape 40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2" name="Shape 402"/>
          <p:cNvSpPr/>
          <p:nvPr/>
        </p:nvSpPr>
        <p:spPr>
          <a:xfrm>
            <a:off x="203100" y="30227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3" name="Shape 403"/>
          <p:cNvGrpSpPr/>
          <p:nvPr/>
        </p:nvGrpSpPr>
        <p:grpSpPr>
          <a:xfrm>
            <a:off x="295728" y="877705"/>
            <a:ext cx="247468" cy="392302"/>
            <a:chOff x="6718575" y="2318625"/>
            <a:chExt cx="256950" cy="407375"/>
          </a:xfrm>
        </p:grpSpPr>
        <p:sp>
          <p:nvSpPr>
            <p:cNvPr id="404" name="Shape 40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1229484" y="3310480"/>
            <a:ext cx="342881" cy="350068"/>
            <a:chOff x="3951850" y="2985350"/>
            <a:chExt cx="407950" cy="416500"/>
          </a:xfrm>
        </p:grpSpPr>
        <p:sp>
          <p:nvSpPr>
            <p:cNvPr id="413" name="Shape 41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7" name="Shape 417"/>
          <p:cNvGrpSpPr/>
          <p:nvPr/>
        </p:nvGrpSpPr>
        <p:grpSpPr>
          <a:xfrm rot="10800000" flipH="1">
            <a:off x="-97888" y="626111"/>
            <a:ext cx="1034724" cy="895486"/>
            <a:chOff x="238125" y="1431100"/>
            <a:chExt cx="3296350" cy="2852775"/>
          </a:xfrm>
        </p:grpSpPr>
        <p:sp>
          <p:nvSpPr>
            <p:cNvPr id="418" name="Shape 4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0" name="Shape 500"/>
          <p:cNvSpPr/>
          <p:nvPr/>
        </p:nvSpPr>
        <p:spPr>
          <a:xfrm rot="10800000" flipH="1">
            <a:off x="542924" y="36121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1" name="Shape 501"/>
          <p:cNvSpPr/>
          <p:nvPr/>
        </p:nvSpPr>
        <p:spPr>
          <a:xfrm rot="10800000" flipH="1">
            <a:off x="728999" y="424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/>
          <p:nvPr/>
        </p:nvSpPr>
        <p:spPr>
          <a:xfrm rot="10800000" flipH="1">
            <a:off x="-115052" y="3996025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3" name="Shape 503"/>
          <p:cNvSpPr/>
          <p:nvPr/>
        </p:nvSpPr>
        <p:spPr>
          <a:xfrm rot="10800000" flipH="1">
            <a:off x="411199" y="2586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828838" y="38432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5" name="Shape 505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506" name="Shape 50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3" name="Shape 513"/>
          <p:cNvSpPr txBox="1"/>
          <p:nvPr/>
        </p:nvSpPr>
        <p:spPr>
          <a:xfrm>
            <a:off x="94000" y="192958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grpSp>
        <p:nvGrpSpPr>
          <p:cNvPr id="173" name="Shape 1838"/>
          <p:cNvGrpSpPr/>
          <p:nvPr userDrawn="1"/>
        </p:nvGrpSpPr>
        <p:grpSpPr>
          <a:xfrm>
            <a:off x="154874" y="4210796"/>
            <a:ext cx="293737" cy="297114"/>
            <a:chOff x="5297950" y="1632050"/>
            <a:chExt cx="426200" cy="431100"/>
          </a:xfrm>
          <a:solidFill>
            <a:srgbClr val="3292E1"/>
          </a:solidFill>
        </p:grpSpPr>
        <p:sp>
          <p:nvSpPr>
            <p:cNvPr id="174" name="Shape 18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84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517" name="Shape 517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518" name="Shape 51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5" name="Shape 565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566" name="Shape 566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8" name="Shape 648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9" name="Shape 649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0" name="Shape 650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2" name="Shape 652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4" name="Shape 654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5" name="Shape 655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56" name="Shape 656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657" name="Shape 6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9" name="Shape 659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1" name="Shape 661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662" name="Shape 66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9" name="Shape 669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670" name="Shape 67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679" name="Shape 67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1" name="Shape 1838"/>
          <p:cNvGrpSpPr/>
          <p:nvPr userDrawn="1"/>
        </p:nvGrpSpPr>
        <p:grpSpPr>
          <a:xfrm>
            <a:off x="8095086" y="3150546"/>
            <a:ext cx="293737" cy="297114"/>
            <a:chOff x="5297950" y="1632050"/>
            <a:chExt cx="426200" cy="431100"/>
          </a:xfrm>
          <a:solidFill>
            <a:srgbClr val="3292E1"/>
          </a:solidFill>
        </p:grpSpPr>
        <p:sp>
          <p:nvSpPr>
            <p:cNvPr id="172" name="Shape 18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84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6" name="Shape 686"/>
          <p:cNvSpPr txBox="1">
            <a:spLocks noGrp="1"/>
          </p:cNvSpPr>
          <p:nvPr>
            <p:ph type="body" idx="2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687" name="Shape 687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688" name="Shape 68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35" name="Shape 735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6" name="Shape 736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7" name="Shape 737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8" name="Shape 738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39" name="Shape 739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740" name="Shape 74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42" name="Shape 742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43" name="Shape 74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744" name="Shape 74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753" name="Shape 75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7" name="Shape 757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758" name="Shape 75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40" name="Shape 840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1" name="Shape 841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2" name="Shape 842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3" name="Shape 843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45" name="Shape 845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846" name="Shape 8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4" name="Shape 1838"/>
          <p:cNvGrpSpPr/>
          <p:nvPr userDrawn="1"/>
        </p:nvGrpSpPr>
        <p:grpSpPr>
          <a:xfrm>
            <a:off x="8095086" y="3150546"/>
            <a:ext cx="293737" cy="297114"/>
            <a:chOff x="5297950" y="1632050"/>
            <a:chExt cx="426200" cy="431100"/>
          </a:xfrm>
          <a:solidFill>
            <a:srgbClr val="3292E1"/>
          </a:solidFill>
        </p:grpSpPr>
        <p:sp>
          <p:nvSpPr>
            <p:cNvPr id="175" name="Shape 18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84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7" name="Shape 857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858" name="Shape 858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9" name="Shape 859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06" name="Shape 906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7" name="Shape 907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8" name="Shape 908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9" name="Shape 909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10" name="Shape 91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1" name="Shape 91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13" name="Shape 913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14" name="Shape 91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5" name="Shape 91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4" name="Shape 92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3" name="Shape 1313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6" name="Shape 1316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17" name="Shape 1317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00" name="Shape 1400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3" name="Shape 1403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Battleship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Shape 1567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800" b="1" dirty="0">
                <a:latin typeface="Muli"/>
                <a:ea typeface="Muli"/>
                <a:cs typeface="Muli"/>
                <a:sym typeface="Muli"/>
              </a:rPr>
              <a:t>1,481,124,000</a:t>
            </a:r>
          </a:p>
          <a:p>
            <a:pPr lvl="0" algn="ctr" rtl="0">
              <a:spcBef>
                <a:spcPts val="600"/>
              </a:spcBef>
              <a:buNone/>
            </a:pPr>
            <a:r>
              <a:rPr lang="en" sz="16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Potential customers</a:t>
            </a:r>
          </a:p>
        </p:txBody>
      </p:sp>
    </p:spTree>
    <p:extLst>
      <p:ext uri="{BB962C8B-B14F-4D97-AF65-F5344CB8AC3E}">
        <p14:creationId xmlns:p14="http://schemas.microsoft.com/office/powerpoint/2010/main" val="2733129891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Shape 1635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6" name="Shape 1636"/>
          <p:cNvSpPr txBox="1">
            <a:spLocks noGrp="1"/>
          </p:cNvSpPr>
          <p:nvPr>
            <p:ph type="body" idx="4294967295"/>
          </p:nvPr>
        </p:nvSpPr>
        <p:spPr>
          <a:xfrm>
            <a:off x="457200" y="1476374"/>
            <a:ext cx="4101900" cy="271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19BBD5"/>
                </a:solidFill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1637" name="Shape 1637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1638" name="Shape 1638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Shape 1643"/>
          <p:cNvSpPr/>
          <p:nvPr/>
        </p:nvSpPr>
        <p:spPr>
          <a:xfrm>
            <a:off x="55340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4" name="Shape 1644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1645" name="Shape 1645"/>
          <p:cNvSpPr txBox="1">
            <a:spLocks noGrp="1"/>
          </p:cNvSpPr>
          <p:nvPr>
            <p:ph type="body" idx="4294967295"/>
          </p:nvPr>
        </p:nvSpPr>
        <p:spPr>
          <a:xfrm>
            <a:off x="457200" y="1476374"/>
            <a:ext cx="4101900" cy="271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19BBD5"/>
                </a:solidFill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1646" name="Shape 1646"/>
          <p:cNvSpPr/>
          <p:nvPr/>
        </p:nvSpPr>
        <p:spPr>
          <a:xfrm>
            <a:off x="764398" y="4802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Shape 1651"/>
          <p:cNvSpPr/>
          <p:nvPr/>
        </p:nvSpPr>
        <p:spPr>
          <a:xfrm>
            <a:off x="47877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2" name="Shape 1652"/>
          <p:cNvSpPr/>
          <p:nvPr/>
        </p:nvSpPr>
        <p:spPr>
          <a:xfrm>
            <a:off x="4986400" y="910325"/>
            <a:ext cx="2493299" cy="33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1653" name="Shape 1653"/>
          <p:cNvSpPr txBox="1">
            <a:spLocks noGrp="1"/>
          </p:cNvSpPr>
          <p:nvPr>
            <p:ph type="body" idx="4294967295"/>
          </p:nvPr>
        </p:nvSpPr>
        <p:spPr>
          <a:xfrm>
            <a:off x="457200" y="1476374"/>
            <a:ext cx="4101900" cy="271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19BBD5"/>
                </a:solidFill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Show and explain your web, app or software projects using these gadget templates.</a:t>
            </a:r>
          </a:p>
        </p:txBody>
      </p:sp>
      <p:sp>
        <p:nvSpPr>
          <p:cNvPr id="1654" name="Shape 1654"/>
          <p:cNvSpPr/>
          <p:nvPr/>
        </p:nvSpPr>
        <p:spPr>
          <a:xfrm>
            <a:off x="728629" y="480276"/>
            <a:ext cx="276059" cy="354334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Shape 1659"/>
          <p:cNvSpPr/>
          <p:nvPr/>
        </p:nvSpPr>
        <p:spPr>
          <a:xfrm>
            <a:off x="3619500" y="358924"/>
            <a:ext cx="4927316" cy="383597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0" name="Shape 1660"/>
          <p:cNvSpPr/>
          <p:nvPr/>
        </p:nvSpPr>
        <p:spPr>
          <a:xfrm>
            <a:off x="3825689" y="562629"/>
            <a:ext cx="4514999" cy="288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1661" name="Shape 1661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299" cy="271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19BBD5"/>
                </a:solidFill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grpSp>
        <p:nvGrpSpPr>
          <p:cNvPr id="1662" name="Shape 1662"/>
          <p:cNvGrpSpPr/>
          <p:nvPr/>
        </p:nvGrpSpPr>
        <p:grpSpPr>
          <a:xfrm>
            <a:off x="707161" y="503826"/>
            <a:ext cx="318996" cy="307210"/>
            <a:chOff x="2583325" y="2972875"/>
            <a:chExt cx="462850" cy="445750"/>
          </a:xfrm>
        </p:grpSpPr>
        <p:sp>
          <p:nvSpPr>
            <p:cNvPr id="1663" name="Shape 166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Shape 1669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Thank you! </a:t>
            </a:r>
          </a:p>
        </p:txBody>
      </p:sp>
      <p:sp>
        <p:nvSpPr>
          <p:cNvPr id="1670" name="Shape 1670"/>
          <p:cNvSpPr txBox="1">
            <a:spLocks noGrp="1"/>
          </p:cNvSpPr>
          <p:nvPr>
            <p:ph type="body" idx="4294967295"/>
          </p:nvPr>
        </p:nvSpPr>
        <p:spPr>
          <a:xfrm>
            <a:off x="1937586" y="2469520"/>
            <a:ext cx="5910980" cy="6685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/>
              <a:t>(this was the everything-is-awesome part)</a:t>
            </a:r>
            <a:endParaRPr lang="en" sz="3600" b="1" dirty="0"/>
          </a:p>
        </p:txBody>
      </p:sp>
      <p:grpSp>
        <p:nvGrpSpPr>
          <p:cNvPr id="1671" name="Shape 1671"/>
          <p:cNvGrpSpPr/>
          <p:nvPr/>
        </p:nvGrpSpPr>
        <p:grpSpPr>
          <a:xfrm flipH="1">
            <a:off x="905355" y="670081"/>
            <a:ext cx="2152304" cy="1864573"/>
            <a:chOff x="4088875" y="1431100"/>
            <a:chExt cx="3293000" cy="2852775"/>
          </a:xfrm>
        </p:grpSpPr>
        <p:sp>
          <p:nvSpPr>
            <p:cNvPr id="1672" name="Shape 1672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19" name="Shape 1719"/>
          <p:cNvSpPr/>
          <p:nvPr/>
        </p:nvSpPr>
        <p:spPr>
          <a:xfrm>
            <a:off x="1591718" y="1212579"/>
            <a:ext cx="779560" cy="77956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per Cool Ski Instructor Meme | IF YOU WANT ANYTHING BEYOND JUST DISPLAYING DATA YOU'RE GONNA HAVE A BAD TIME | image tagged in memes,super cool ski instructor | made w/ Imgflip meme ma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592" y="1488930"/>
            <a:ext cx="476250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hape 1669"/>
          <p:cNvSpPr txBox="1">
            <a:spLocks/>
          </p:cNvSpPr>
          <p:nvPr/>
        </p:nvSpPr>
        <p:spPr>
          <a:xfrm>
            <a:off x="1781175" y="128623"/>
            <a:ext cx="6559261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4400" dirty="0"/>
              <a:t>Cordova in a nutshell</a:t>
            </a:r>
          </a:p>
        </p:txBody>
      </p:sp>
    </p:spTree>
    <p:extLst>
      <p:ext uri="{BB962C8B-B14F-4D97-AF65-F5344CB8AC3E}">
        <p14:creationId xmlns:p14="http://schemas.microsoft.com/office/powerpoint/2010/main" val="2206740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Shape 1618"/>
          <p:cNvSpPr txBox="1">
            <a:spLocks noGrp="1"/>
          </p:cNvSpPr>
          <p:nvPr>
            <p:ph type="title"/>
          </p:nvPr>
        </p:nvSpPr>
        <p:spPr>
          <a:xfrm>
            <a:off x="1732700" y="616527"/>
            <a:ext cx="4944300" cy="77377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dirty="0"/>
              <a:t>Recap</a:t>
            </a:r>
          </a:p>
        </p:txBody>
      </p:sp>
      <p:sp>
        <p:nvSpPr>
          <p:cNvPr id="1620" name="Shape 1620"/>
          <p:cNvSpPr txBox="1">
            <a:spLocks noGrp="1"/>
          </p:cNvSpPr>
          <p:nvPr>
            <p:ph type="body" idx="2"/>
          </p:nvPr>
        </p:nvSpPr>
        <p:spPr>
          <a:xfrm>
            <a:off x="4020974" y="1445719"/>
            <a:ext cx="2176800" cy="15745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dirty="0"/>
              <a:t>Bluetooth </a:t>
            </a:r>
          </a:p>
          <a:p>
            <a:pPr marL="171450" indent="-171450">
              <a:lnSpc>
                <a:spcPct val="150000"/>
              </a:lnSpc>
            </a:pPr>
            <a:r>
              <a:rPr lang="en" sz="1000" dirty="0"/>
              <a:t>Only support for BLE-Devices</a:t>
            </a:r>
          </a:p>
          <a:p>
            <a:pPr marL="171450" indent="-171450">
              <a:lnSpc>
                <a:spcPct val="150000"/>
              </a:lnSpc>
            </a:pPr>
            <a:r>
              <a:rPr lang="en" sz="1000" dirty="0"/>
              <a:t>Libraries outdated or for specific usecases only</a:t>
            </a:r>
          </a:p>
          <a:p>
            <a:pPr marL="171450" indent="-171450">
              <a:lnSpc>
                <a:spcPct val="150000"/>
              </a:lnSpc>
            </a:pPr>
            <a:r>
              <a:rPr lang="en" sz="1000" dirty="0"/>
              <a:t>Under iOS not possible at all</a:t>
            </a:r>
          </a:p>
          <a:p>
            <a:pPr lvl="0" rtl="0">
              <a:spcBef>
                <a:spcPts val="0"/>
              </a:spcBef>
              <a:buNone/>
            </a:pPr>
            <a:endParaRPr lang="en" sz="1000" dirty="0"/>
          </a:p>
        </p:txBody>
      </p:sp>
      <p:sp>
        <p:nvSpPr>
          <p:cNvPr id="10" name="Shape 1620"/>
          <p:cNvSpPr txBox="1">
            <a:spLocks/>
          </p:cNvSpPr>
          <p:nvPr/>
        </p:nvSpPr>
        <p:spPr>
          <a:xfrm>
            <a:off x="1844174" y="1445719"/>
            <a:ext cx="2176800" cy="15745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buFont typeface="Muli"/>
              <a:buNone/>
            </a:pPr>
            <a:r>
              <a:rPr lang="en" sz="1000" b="1" dirty="0"/>
              <a:t>Cordova </a:t>
            </a:r>
          </a:p>
          <a:p>
            <a:pPr marL="171450" indent="-171450">
              <a:lnSpc>
                <a:spcPct val="150000"/>
              </a:lnSpc>
            </a:pPr>
            <a:r>
              <a:rPr lang="en" sz="1000" dirty="0"/>
              <a:t>Web-Dev experience required</a:t>
            </a:r>
          </a:p>
          <a:p>
            <a:pPr marL="171450" indent="-171450">
              <a:lnSpc>
                <a:spcPct val="150000"/>
              </a:lnSpc>
            </a:pPr>
            <a:r>
              <a:rPr lang="en" sz="1000" dirty="0"/>
              <a:t>Cross-platform works without adaption – as long as nothing native is required</a:t>
            </a:r>
          </a:p>
          <a:p>
            <a:pPr marL="171450" indent="-171450">
              <a:lnSpc>
                <a:spcPct val="150000"/>
              </a:lnSpc>
            </a:pPr>
            <a:r>
              <a:rPr lang="en" sz="1000" dirty="0"/>
              <a:t>Debugging nearly impossible on devices</a:t>
            </a:r>
          </a:p>
          <a:p>
            <a:pPr>
              <a:buFont typeface="Muli"/>
              <a:buNone/>
            </a:pPr>
            <a:endParaRPr lang="en" sz="1000" dirty="0"/>
          </a:p>
        </p:txBody>
      </p:sp>
      <p:sp>
        <p:nvSpPr>
          <p:cNvPr id="12" name="Shape 1620"/>
          <p:cNvSpPr txBox="1">
            <a:spLocks/>
          </p:cNvSpPr>
          <p:nvPr/>
        </p:nvSpPr>
        <p:spPr>
          <a:xfrm>
            <a:off x="6197774" y="1445719"/>
            <a:ext cx="2176800" cy="15745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buFont typeface="Muli"/>
              <a:buNone/>
            </a:pPr>
            <a:r>
              <a:rPr lang="en" sz="1000" b="1" dirty="0"/>
              <a:t>Google Play Services </a:t>
            </a:r>
          </a:p>
          <a:p>
            <a:pPr marL="171450" indent="-171450">
              <a:lnSpc>
                <a:spcPct val="150000"/>
              </a:lnSpc>
            </a:pPr>
            <a:r>
              <a:rPr lang="en" sz="1000" dirty="0"/>
              <a:t>No Plugin works</a:t>
            </a:r>
          </a:p>
          <a:p>
            <a:pPr marL="171450" indent="-171450">
              <a:lnSpc>
                <a:spcPct val="150000"/>
              </a:lnSpc>
            </a:pPr>
            <a:r>
              <a:rPr lang="en" sz="1000" dirty="0"/>
              <a:t>REST-Workaround</a:t>
            </a:r>
          </a:p>
          <a:p>
            <a:pPr marL="171450" indent="-171450">
              <a:lnSpc>
                <a:spcPct val="150000"/>
              </a:lnSpc>
            </a:pPr>
            <a:r>
              <a:rPr lang="en" sz="1000" dirty="0"/>
              <a:t>Only Achievements, no purchases</a:t>
            </a:r>
          </a:p>
          <a:p>
            <a:pPr marL="171450" indent="-171450">
              <a:lnSpc>
                <a:spcPct val="150000"/>
              </a:lnSpc>
            </a:pPr>
            <a:r>
              <a:rPr lang="en" sz="1000" dirty="0"/>
              <a:t>Well documented</a:t>
            </a:r>
          </a:p>
          <a:p>
            <a:pPr>
              <a:buFont typeface="Muli"/>
              <a:buNone/>
            </a:pPr>
            <a:endParaRPr lang="en" sz="1000" dirty="0"/>
          </a:p>
        </p:txBody>
      </p:sp>
      <p:sp>
        <p:nvSpPr>
          <p:cNvPr id="13" name="Shape 1620"/>
          <p:cNvSpPr txBox="1">
            <a:spLocks/>
          </p:cNvSpPr>
          <p:nvPr/>
        </p:nvSpPr>
        <p:spPr>
          <a:xfrm>
            <a:off x="1844174" y="3228103"/>
            <a:ext cx="2176800" cy="15745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buFont typeface="Muli"/>
              <a:buNone/>
            </a:pPr>
            <a:r>
              <a:rPr lang="en" sz="1000" b="1" dirty="0"/>
              <a:t>socket.io </a:t>
            </a:r>
          </a:p>
          <a:p>
            <a:pPr marL="171450" indent="-171450">
              <a:lnSpc>
                <a:spcPct val="150000"/>
              </a:lnSpc>
            </a:pPr>
            <a:r>
              <a:rPr lang="en" sz="1000" dirty="0"/>
              <a:t>Perfect for our usecase</a:t>
            </a:r>
          </a:p>
          <a:p>
            <a:pPr marL="171450" indent="-171450">
              <a:lnSpc>
                <a:spcPct val="150000"/>
              </a:lnSpc>
            </a:pPr>
            <a:r>
              <a:rPr lang="en" sz="1000" dirty="0"/>
              <a:t>Server required</a:t>
            </a:r>
          </a:p>
          <a:p>
            <a:pPr marL="171450" indent="-171450">
              <a:lnSpc>
                <a:spcPct val="150000"/>
              </a:lnSpc>
            </a:pPr>
            <a:r>
              <a:rPr lang="en" sz="1000" dirty="0"/>
              <a:t>Works as intended</a:t>
            </a:r>
          </a:p>
          <a:p>
            <a:pPr marL="171450" indent="-171450">
              <a:lnSpc>
                <a:spcPct val="150000"/>
              </a:lnSpc>
            </a:pPr>
            <a:r>
              <a:rPr lang="en" sz="1000" dirty="0"/>
              <a:t>Callback-hell</a:t>
            </a:r>
          </a:p>
          <a:p>
            <a:pPr>
              <a:buFont typeface="Muli"/>
              <a:buNone/>
            </a:pPr>
            <a:endParaRPr lang="en" sz="1000" dirty="0"/>
          </a:p>
        </p:txBody>
      </p:sp>
      <p:sp>
        <p:nvSpPr>
          <p:cNvPr id="15" name="Shape 1620"/>
          <p:cNvSpPr txBox="1">
            <a:spLocks/>
          </p:cNvSpPr>
          <p:nvPr/>
        </p:nvSpPr>
        <p:spPr>
          <a:xfrm>
            <a:off x="4020974" y="3228102"/>
            <a:ext cx="2176800" cy="17041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buFont typeface="Muli"/>
              <a:buNone/>
            </a:pPr>
            <a:r>
              <a:rPr lang="en" sz="1000" b="1" dirty="0"/>
              <a:t>jQuery, –mobile, -UI</a:t>
            </a:r>
          </a:p>
          <a:p>
            <a:pPr marL="171450" indent="-171450">
              <a:lnSpc>
                <a:spcPct val="150000"/>
              </a:lnSpc>
            </a:pPr>
            <a:r>
              <a:rPr lang="en" sz="1000" dirty="0"/>
              <a:t>Simplifies Event-handling</a:t>
            </a:r>
          </a:p>
          <a:p>
            <a:pPr marL="171450" indent="-171450">
              <a:lnSpc>
                <a:spcPct val="150000"/>
              </a:lnSpc>
            </a:pPr>
            <a:r>
              <a:rPr lang="en" sz="1000" dirty="0"/>
              <a:t>Helps with UI-Management</a:t>
            </a:r>
          </a:p>
          <a:p>
            <a:pPr marL="171450" indent="-171450">
              <a:lnSpc>
                <a:spcPct val="150000"/>
              </a:lnSpc>
            </a:pPr>
            <a:r>
              <a:rPr lang="en" sz="1000" dirty="0"/>
              <a:t>Problem with Landscape mode, as everything gets calculated from height</a:t>
            </a:r>
          </a:p>
          <a:p>
            <a:pPr marL="171450" indent="-171450">
              <a:lnSpc>
                <a:spcPct val="150000"/>
              </a:lnSpc>
            </a:pPr>
            <a:r>
              <a:rPr lang="en" sz="1000" dirty="0"/>
              <a:t>Drag &amp; Drop not supported</a:t>
            </a:r>
          </a:p>
          <a:p>
            <a:pPr>
              <a:buFont typeface="Muli"/>
              <a:buNone/>
            </a:pPr>
            <a:endParaRPr lang="en" sz="10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855" y="3011627"/>
            <a:ext cx="1520436" cy="206779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Shape 1669"/>
          <p:cNvSpPr txBox="1">
            <a:spLocks noGrp="1"/>
          </p:cNvSpPr>
          <p:nvPr>
            <p:ph type="ctrTitle" idx="4294967295"/>
          </p:nvPr>
        </p:nvSpPr>
        <p:spPr>
          <a:xfrm>
            <a:off x="2684290" y="2186555"/>
            <a:ext cx="4562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Questions?</a:t>
            </a:r>
          </a:p>
        </p:txBody>
      </p:sp>
      <p:grpSp>
        <p:nvGrpSpPr>
          <p:cNvPr id="1671" name="Shape 1671"/>
          <p:cNvGrpSpPr/>
          <p:nvPr/>
        </p:nvGrpSpPr>
        <p:grpSpPr>
          <a:xfrm flipH="1">
            <a:off x="905355" y="670081"/>
            <a:ext cx="2152304" cy="1864573"/>
            <a:chOff x="4088875" y="1431100"/>
            <a:chExt cx="3293000" cy="2852775"/>
          </a:xfrm>
        </p:grpSpPr>
        <p:sp>
          <p:nvSpPr>
            <p:cNvPr id="1672" name="Shape 1672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19" name="Shape 1719"/>
          <p:cNvSpPr/>
          <p:nvPr/>
        </p:nvSpPr>
        <p:spPr>
          <a:xfrm>
            <a:off x="1591718" y="1212579"/>
            <a:ext cx="779560" cy="77956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946258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9BBD5"/>
        </a:solidFill>
        <a:effectLst/>
      </p:bgPr>
    </p:bg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8" name="Shape 1738"/>
          <p:cNvGrpSpPr/>
          <p:nvPr/>
        </p:nvGrpSpPr>
        <p:grpSpPr>
          <a:xfrm>
            <a:off x="954301" y="809073"/>
            <a:ext cx="286155" cy="361898"/>
            <a:chOff x="584925" y="238125"/>
            <a:chExt cx="415200" cy="525100"/>
          </a:xfrm>
        </p:grpSpPr>
        <p:sp>
          <p:nvSpPr>
            <p:cNvPr id="1739" name="Shape 17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45" name="Shape 1745"/>
          <p:cNvGrpSpPr/>
          <p:nvPr/>
        </p:nvGrpSpPr>
        <p:grpSpPr>
          <a:xfrm>
            <a:off x="1408759" y="861659"/>
            <a:ext cx="306366" cy="255038"/>
            <a:chOff x="1244325" y="314425"/>
            <a:chExt cx="444525" cy="370050"/>
          </a:xfrm>
        </p:grpSpPr>
        <p:sp>
          <p:nvSpPr>
            <p:cNvPr id="1746" name="Shape 1746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48" name="Shape 1748"/>
          <p:cNvGrpSpPr/>
          <p:nvPr/>
        </p:nvGrpSpPr>
        <p:grpSpPr>
          <a:xfrm>
            <a:off x="1880069" y="860402"/>
            <a:ext cx="292909" cy="257554"/>
            <a:chOff x="1928175" y="312600"/>
            <a:chExt cx="425000" cy="373700"/>
          </a:xfrm>
        </p:grpSpPr>
        <p:sp>
          <p:nvSpPr>
            <p:cNvPr id="1749" name="Shape 174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51" name="Shape 1751"/>
          <p:cNvSpPr/>
          <p:nvPr/>
        </p:nvSpPr>
        <p:spPr>
          <a:xfrm>
            <a:off x="2371223" y="851156"/>
            <a:ext cx="239876" cy="2760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2" name="Shape 1752"/>
          <p:cNvSpPr/>
          <p:nvPr/>
        </p:nvSpPr>
        <p:spPr>
          <a:xfrm>
            <a:off x="2852215" y="852000"/>
            <a:ext cx="207070" cy="274370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53" name="Shape 1753"/>
          <p:cNvGrpSpPr/>
          <p:nvPr/>
        </p:nvGrpSpPr>
        <p:grpSpPr>
          <a:xfrm>
            <a:off x="3251904" y="846945"/>
            <a:ext cx="336674" cy="284484"/>
            <a:chOff x="3918650" y="293075"/>
            <a:chExt cx="488500" cy="412775"/>
          </a:xfrm>
        </p:grpSpPr>
        <p:sp>
          <p:nvSpPr>
            <p:cNvPr id="1754" name="Shape 1754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57" name="Shape 1757"/>
          <p:cNvGrpSpPr/>
          <p:nvPr/>
        </p:nvGrpSpPr>
        <p:grpSpPr>
          <a:xfrm>
            <a:off x="3746353" y="825476"/>
            <a:ext cx="276920" cy="327404"/>
            <a:chOff x="4636075" y="261925"/>
            <a:chExt cx="401800" cy="475050"/>
          </a:xfrm>
        </p:grpSpPr>
        <p:sp>
          <p:nvSpPr>
            <p:cNvPr id="1758" name="Shape 175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62" name="Shape 1762"/>
          <p:cNvSpPr/>
          <p:nvPr/>
        </p:nvSpPr>
        <p:spPr>
          <a:xfrm>
            <a:off x="4190862" y="850725"/>
            <a:ext cx="317307" cy="276920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63" name="Shape 1763"/>
          <p:cNvGrpSpPr/>
          <p:nvPr/>
        </p:nvGrpSpPr>
        <p:grpSpPr>
          <a:xfrm>
            <a:off x="4675085" y="852838"/>
            <a:ext cx="277747" cy="272268"/>
            <a:chOff x="5983625" y="301625"/>
            <a:chExt cx="403000" cy="395050"/>
          </a:xfrm>
        </p:grpSpPr>
        <p:sp>
          <p:nvSpPr>
            <p:cNvPr id="1764" name="Shape 1764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84" name="Shape 1784"/>
          <p:cNvGrpSpPr/>
          <p:nvPr/>
        </p:nvGrpSpPr>
        <p:grpSpPr>
          <a:xfrm>
            <a:off x="5141759" y="850718"/>
            <a:ext cx="273543" cy="273129"/>
            <a:chOff x="6660750" y="298550"/>
            <a:chExt cx="396900" cy="396300"/>
          </a:xfrm>
        </p:grpSpPr>
        <p:sp>
          <p:nvSpPr>
            <p:cNvPr id="1785" name="Shape 1785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87" name="Shape 1787"/>
          <p:cNvGrpSpPr/>
          <p:nvPr/>
        </p:nvGrpSpPr>
        <p:grpSpPr>
          <a:xfrm>
            <a:off x="954301" y="1280796"/>
            <a:ext cx="286155" cy="346340"/>
            <a:chOff x="584925" y="922575"/>
            <a:chExt cx="415200" cy="502525"/>
          </a:xfrm>
        </p:grpSpPr>
        <p:sp>
          <p:nvSpPr>
            <p:cNvPr id="1788" name="Shape 178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91" name="Shape 1791"/>
          <p:cNvGrpSpPr/>
          <p:nvPr/>
        </p:nvGrpSpPr>
        <p:grpSpPr>
          <a:xfrm>
            <a:off x="1410448" y="1272802"/>
            <a:ext cx="303006" cy="361071"/>
            <a:chOff x="1246775" y="910975"/>
            <a:chExt cx="439650" cy="523900"/>
          </a:xfrm>
        </p:grpSpPr>
        <p:sp>
          <p:nvSpPr>
            <p:cNvPr id="1792" name="Shape 1792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95" name="Shape 1795"/>
          <p:cNvGrpSpPr/>
          <p:nvPr/>
        </p:nvGrpSpPr>
        <p:grpSpPr>
          <a:xfrm>
            <a:off x="1878811" y="1330867"/>
            <a:ext cx="295425" cy="245768"/>
            <a:chOff x="1926350" y="995225"/>
            <a:chExt cx="428650" cy="356600"/>
          </a:xfrm>
        </p:grpSpPr>
        <p:sp>
          <p:nvSpPr>
            <p:cNvPr id="1796" name="Shape 1796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00" name="Shape 1800"/>
          <p:cNvSpPr/>
          <p:nvPr/>
        </p:nvSpPr>
        <p:spPr>
          <a:xfrm>
            <a:off x="2346807" y="1310264"/>
            <a:ext cx="288705" cy="287017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1" name="Shape 1801"/>
          <p:cNvSpPr/>
          <p:nvPr/>
        </p:nvSpPr>
        <p:spPr>
          <a:xfrm>
            <a:off x="2811827" y="1324583"/>
            <a:ext cx="287844" cy="258398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2" name="Shape 1802"/>
          <p:cNvSpPr/>
          <p:nvPr/>
        </p:nvSpPr>
        <p:spPr>
          <a:xfrm>
            <a:off x="3280620" y="1326685"/>
            <a:ext cx="279436" cy="25417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3" name="Shape 1803"/>
          <p:cNvSpPr/>
          <p:nvPr/>
        </p:nvSpPr>
        <p:spPr>
          <a:xfrm>
            <a:off x="3754462" y="1329201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04" name="Shape 1804"/>
          <p:cNvGrpSpPr/>
          <p:nvPr/>
        </p:nvGrpSpPr>
        <p:grpSpPr>
          <a:xfrm>
            <a:off x="4205464" y="1312362"/>
            <a:ext cx="287844" cy="288257"/>
            <a:chOff x="5302225" y="968375"/>
            <a:chExt cx="417650" cy="418250"/>
          </a:xfrm>
        </p:grpSpPr>
        <p:sp>
          <p:nvSpPr>
            <p:cNvPr id="1805" name="Shape 1805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07" name="Shape 1807"/>
          <p:cNvGrpSpPr/>
          <p:nvPr/>
        </p:nvGrpSpPr>
        <p:grpSpPr>
          <a:xfrm>
            <a:off x="4635525" y="1279952"/>
            <a:ext cx="356867" cy="347598"/>
            <a:chOff x="5926225" y="921350"/>
            <a:chExt cx="517800" cy="504350"/>
          </a:xfrm>
        </p:grpSpPr>
        <p:sp>
          <p:nvSpPr>
            <p:cNvPr id="1808" name="Shape 180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10" name="Shape 1810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1811" name="Shape 1811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13" name="Shape 1813"/>
          <p:cNvGrpSpPr/>
          <p:nvPr/>
        </p:nvGrpSpPr>
        <p:grpSpPr>
          <a:xfrm>
            <a:off x="936623" y="1805536"/>
            <a:ext cx="321511" cy="225575"/>
            <a:chOff x="559275" y="1683950"/>
            <a:chExt cx="466500" cy="327300"/>
          </a:xfrm>
        </p:grpSpPr>
        <p:sp>
          <p:nvSpPr>
            <p:cNvPr id="1814" name="Shape 1814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16" name="Shape 1816"/>
          <p:cNvGrpSpPr/>
          <p:nvPr/>
        </p:nvGrpSpPr>
        <p:grpSpPr>
          <a:xfrm>
            <a:off x="1401195" y="1760945"/>
            <a:ext cx="321511" cy="314774"/>
            <a:chOff x="1233350" y="1619250"/>
            <a:chExt cx="466500" cy="456725"/>
          </a:xfrm>
        </p:grpSpPr>
        <p:sp>
          <p:nvSpPr>
            <p:cNvPr id="1817" name="Shape 181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21" name="Shape 1821"/>
          <p:cNvGrpSpPr/>
          <p:nvPr/>
        </p:nvGrpSpPr>
        <p:grpSpPr>
          <a:xfrm>
            <a:off x="1875865" y="1767664"/>
            <a:ext cx="301318" cy="301318"/>
            <a:chOff x="1922075" y="1629000"/>
            <a:chExt cx="437200" cy="437200"/>
          </a:xfrm>
        </p:grpSpPr>
        <p:sp>
          <p:nvSpPr>
            <p:cNvPr id="1822" name="Shape 1822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24" name="Shape 1824"/>
          <p:cNvGrpSpPr/>
          <p:nvPr/>
        </p:nvGrpSpPr>
        <p:grpSpPr>
          <a:xfrm>
            <a:off x="2339179" y="1766407"/>
            <a:ext cx="303833" cy="303833"/>
            <a:chOff x="2594325" y="1627175"/>
            <a:chExt cx="440850" cy="440850"/>
          </a:xfrm>
        </p:grpSpPr>
        <p:sp>
          <p:nvSpPr>
            <p:cNvPr id="1825" name="Shape 1825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28" name="Shape 1828"/>
          <p:cNvSpPr/>
          <p:nvPr/>
        </p:nvSpPr>
        <p:spPr>
          <a:xfrm>
            <a:off x="2817289" y="1779918"/>
            <a:ext cx="276920" cy="27690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29" name="Shape 1829"/>
          <p:cNvGrpSpPr/>
          <p:nvPr/>
        </p:nvGrpSpPr>
        <p:grpSpPr>
          <a:xfrm>
            <a:off x="3296943" y="1743680"/>
            <a:ext cx="246595" cy="349286"/>
            <a:chOff x="3984000" y="1594200"/>
            <a:chExt cx="357800" cy="506800"/>
          </a:xfrm>
        </p:grpSpPr>
        <p:sp>
          <p:nvSpPr>
            <p:cNvPr id="1830" name="Shape 1830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32" name="Shape 1832"/>
          <p:cNvGrpSpPr/>
          <p:nvPr/>
        </p:nvGrpSpPr>
        <p:grpSpPr>
          <a:xfrm>
            <a:off x="3722369" y="1818579"/>
            <a:ext cx="324888" cy="199488"/>
            <a:chOff x="4601275" y="1702875"/>
            <a:chExt cx="471400" cy="289450"/>
          </a:xfrm>
        </p:grpSpPr>
        <p:sp>
          <p:nvSpPr>
            <p:cNvPr id="1833" name="Shape 1833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38" name="Shape 1838"/>
          <p:cNvGrpSpPr/>
          <p:nvPr/>
        </p:nvGrpSpPr>
        <p:grpSpPr>
          <a:xfrm>
            <a:off x="4202518" y="1769766"/>
            <a:ext cx="293737" cy="297114"/>
            <a:chOff x="5297950" y="1632050"/>
            <a:chExt cx="426200" cy="431100"/>
          </a:xfrm>
        </p:grpSpPr>
        <p:sp>
          <p:nvSpPr>
            <p:cNvPr id="1839" name="Shape 18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0" name="Shape 184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41" name="Shape 1841"/>
          <p:cNvGrpSpPr/>
          <p:nvPr/>
        </p:nvGrpSpPr>
        <p:grpSpPr>
          <a:xfrm>
            <a:off x="4666246" y="1760945"/>
            <a:ext cx="295425" cy="314774"/>
            <a:chOff x="5970800" y="1619250"/>
            <a:chExt cx="428650" cy="456725"/>
          </a:xfrm>
        </p:grpSpPr>
        <p:sp>
          <p:nvSpPr>
            <p:cNvPr id="1842" name="Shape 1842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3" name="Shape 1843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4" name="Shape 1844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5" name="Shape 1845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6" name="Shape 1846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47" name="Shape 1847"/>
          <p:cNvGrpSpPr/>
          <p:nvPr/>
        </p:nvGrpSpPr>
        <p:grpSpPr>
          <a:xfrm>
            <a:off x="5117362" y="1757154"/>
            <a:ext cx="331177" cy="302145"/>
            <a:chOff x="6625350" y="1613750"/>
            <a:chExt cx="480525" cy="438400"/>
          </a:xfrm>
        </p:grpSpPr>
        <p:sp>
          <p:nvSpPr>
            <p:cNvPr id="1848" name="Shape 18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53" name="Shape 1853"/>
          <p:cNvGrpSpPr/>
          <p:nvPr/>
        </p:nvGrpSpPr>
        <p:grpSpPr>
          <a:xfrm>
            <a:off x="972392" y="2248657"/>
            <a:ext cx="249972" cy="268495"/>
            <a:chOff x="611175" y="2326900"/>
            <a:chExt cx="362700" cy="389575"/>
          </a:xfrm>
        </p:grpSpPr>
        <p:sp>
          <p:nvSpPr>
            <p:cNvPr id="1854" name="Shape 1854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6" name="Shape 1856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7" name="Shape 185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58" name="Shape 1858"/>
          <p:cNvSpPr/>
          <p:nvPr/>
        </p:nvSpPr>
        <p:spPr>
          <a:xfrm>
            <a:off x="1430259" y="2251225"/>
            <a:ext cx="263446" cy="26344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9" name="Shape 1859"/>
          <p:cNvSpPr/>
          <p:nvPr/>
        </p:nvSpPr>
        <p:spPr>
          <a:xfrm>
            <a:off x="1894848" y="2251225"/>
            <a:ext cx="263446" cy="26344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0" name="Shape 1860"/>
          <p:cNvSpPr/>
          <p:nvPr/>
        </p:nvSpPr>
        <p:spPr>
          <a:xfrm>
            <a:off x="2359437" y="2251225"/>
            <a:ext cx="263446" cy="26344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61" name="Shape 1861"/>
          <p:cNvGrpSpPr/>
          <p:nvPr/>
        </p:nvGrpSpPr>
        <p:grpSpPr>
          <a:xfrm>
            <a:off x="2885388" y="2205737"/>
            <a:ext cx="140562" cy="350975"/>
            <a:chOff x="3386850" y="2264625"/>
            <a:chExt cx="203950" cy="509250"/>
          </a:xfrm>
        </p:grpSpPr>
        <p:sp>
          <p:nvSpPr>
            <p:cNvPr id="1862" name="Shape 1862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3" name="Shape 1863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64" name="Shape 1864"/>
          <p:cNvGrpSpPr/>
          <p:nvPr/>
        </p:nvGrpSpPr>
        <p:grpSpPr>
          <a:xfrm>
            <a:off x="3827162" y="2250346"/>
            <a:ext cx="115303" cy="261758"/>
            <a:chOff x="4753325" y="2329350"/>
            <a:chExt cx="167300" cy="379800"/>
          </a:xfrm>
        </p:grpSpPr>
        <p:sp>
          <p:nvSpPr>
            <p:cNvPr id="1865" name="Shape 1865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6" name="Shape 1866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67" name="Shape 1867"/>
          <p:cNvGrpSpPr/>
          <p:nvPr/>
        </p:nvGrpSpPr>
        <p:grpSpPr>
          <a:xfrm>
            <a:off x="3360470" y="2207408"/>
            <a:ext cx="119541" cy="347615"/>
            <a:chOff x="4076175" y="2267050"/>
            <a:chExt cx="173450" cy="504375"/>
          </a:xfrm>
        </p:grpSpPr>
        <p:sp>
          <p:nvSpPr>
            <p:cNvPr id="1868" name="Shape 186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9" name="Shape 186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70" name="Shape 1870"/>
          <p:cNvSpPr/>
          <p:nvPr/>
        </p:nvSpPr>
        <p:spPr>
          <a:xfrm>
            <a:off x="4217793" y="2244075"/>
            <a:ext cx="263446" cy="277747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71" name="Shape 1871"/>
          <p:cNvGrpSpPr/>
          <p:nvPr/>
        </p:nvGrpSpPr>
        <p:grpSpPr>
          <a:xfrm>
            <a:off x="4669192" y="2249071"/>
            <a:ext cx="289532" cy="267650"/>
            <a:chOff x="5975075" y="2327500"/>
            <a:chExt cx="420100" cy="388350"/>
          </a:xfrm>
        </p:grpSpPr>
        <p:sp>
          <p:nvSpPr>
            <p:cNvPr id="1872" name="Shape 187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3" name="Shape 187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74" name="Shape 1874"/>
          <p:cNvGrpSpPr/>
          <p:nvPr/>
        </p:nvGrpSpPr>
        <p:grpSpPr>
          <a:xfrm>
            <a:off x="5189728" y="2241076"/>
            <a:ext cx="177606" cy="289532"/>
            <a:chOff x="6730350" y="2315900"/>
            <a:chExt cx="257700" cy="420100"/>
          </a:xfrm>
        </p:grpSpPr>
        <p:sp>
          <p:nvSpPr>
            <p:cNvPr id="1875" name="Shape 187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6" name="Shape 187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7" name="Shape 187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8" name="Shape 187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9" name="Shape 187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80" name="Shape 1880"/>
          <p:cNvGrpSpPr/>
          <p:nvPr/>
        </p:nvGrpSpPr>
        <p:grpSpPr>
          <a:xfrm>
            <a:off x="1052340" y="2683353"/>
            <a:ext cx="90078" cy="328248"/>
            <a:chOff x="727175" y="2957625"/>
            <a:chExt cx="130700" cy="476275"/>
          </a:xfrm>
        </p:grpSpPr>
        <p:sp>
          <p:nvSpPr>
            <p:cNvPr id="1881" name="Shape 1881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83" name="Shape 1883"/>
          <p:cNvSpPr/>
          <p:nvPr/>
        </p:nvSpPr>
        <p:spPr>
          <a:xfrm>
            <a:off x="1888542" y="2670376"/>
            <a:ext cx="276059" cy="354334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4" name="Shape 1884"/>
          <p:cNvSpPr/>
          <p:nvPr/>
        </p:nvSpPr>
        <p:spPr>
          <a:xfrm>
            <a:off x="1459723" y="2670376"/>
            <a:ext cx="204520" cy="35433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85" name="Shape 1885"/>
          <p:cNvGrpSpPr/>
          <p:nvPr/>
        </p:nvGrpSpPr>
        <p:grpSpPr>
          <a:xfrm>
            <a:off x="2331598" y="2693863"/>
            <a:ext cx="318996" cy="307210"/>
            <a:chOff x="2583325" y="2972875"/>
            <a:chExt cx="462850" cy="445750"/>
          </a:xfrm>
        </p:grpSpPr>
        <p:sp>
          <p:nvSpPr>
            <p:cNvPr id="1886" name="Shape 1886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88" name="Shape 1888"/>
          <p:cNvGrpSpPr/>
          <p:nvPr/>
        </p:nvGrpSpPr>
        <p:grpSpPr>
          <a:xfrm>
            <a:off x="2785230" y="2739746"/>
            <a:ext cx="340878" cy="215461"/>
            <a:chOff x="3241525" y="3039450"/>
            <a:chExt cx="494600" cy="312625"/>
          </a:xfrm>
        </p:grpSpPr>
        <p:sp>
          <p:nvSpPr>
            <p:cNvPr id="1889" name="Shape 188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0" name="Shape 1890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91" name="Shape 1891"/>
          <p:cNvSpPr/>
          <p:nvPr/>
        </p:nvSpPr>
        <p:spPr>
          <a:xfrm>
            <a:off x="3738472" y="2701098"/>
            <a:ext cx="292909" cy="292892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92" name="Shape 1892"/>
          <p:cNvGrpSpPr/>
          <p:nvPr/>
        </p:nvGrpSpPr>
        <p:grpSpPr>
          <a:xfrm>
            <a:off x="4173054" y="2717020"/>
            <a:ext cx="352663" cy="260913"/>
            <a:chOff x="5255200" y="3006475"/>
            <a:chExt cx="511700" cy="378575"/>
          </a:xfrm>
        </p:grpSpPr>
        <p:sp>
          <p:nvSpPr>
            <p:cNvPr id="1893" name="Shape 1893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95" name="Shape 1895"/>
          <p:cNvGrpSpPr/>
          <p:nvPr/>
        </p:nvGrpSpPr>
        <p:grpSpPr>
          <a:xfrm>
            <a:off x="3277577" y="2701875"/>
            <a:ext cx="285328" cy="291204"/>
            <a:chOff x="3955900" y="2984500"/>
            <a:chExt cx="414000" cy="422525"/>
          </a:xfrm>
        </p:grpSpPr>
        <p:sp>
          <p:nvSpPr>
            <p:cNvPr id="1896" name="Shape 1896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8" name="Shape 189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99" name="Shape 1899"/>
          <p:cNvSpPr/>
          <p:nvPr/>
        </p:nvSpPr>
        <p:spPr>
          <a:xfrm>
            <a:off x="939583" y="3186725"/>
            <a:ext cx="318978" cy="250817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0" name="Shape 1900"/>
          <p:cNvSpPr/>
          <p:nvPr/>
        </p:nvSpPr>
        <p:spPr>
          <a:xfrm>
            <a:off x="4703007" y="2687624"/>
            <a:ext cx="222198" cy="319840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01" name="Shape 1901"/>
          <p:cNvGrpSpPr/>
          <p:nvPr/>
        </p:nvGrpSpPr>
        <p:grpSpPr>
          <a:xfrm>
            <a:off x="5169534" y="2697654"/>
            <a:ext cx="217993" cy="309743"/>
            <a:chOff x="6701050" y="2978375"/>
            <a:chExt cx="316300" cy="449425"/>
          </a:xfrm>
        </p:grpSpPr>
        <p:sp>
          <p:nvSpPr>
            <p:cNvPr id="1902" name="Shape 1902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3" name="Shape 1903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04" name="Shape 1904"/>
          <p:cNvGrpSpPr/>
          <p:nvPr/>
        </p:nvGrpSpPr>
        <p:grpSpPr>
          <a:xfrm>
            <a:off x="1406657" y="3207679"/>
            <a:ext cx="310587" cy="208741"/>
            <a:chOff x="1241275" y="3718400"/>
            <a:chExt cx="450650" cy="302875"/>
          </a:xfrm>
        </p:grpSpPr>
        <p:sp>
          <p:nvSpPr>
            <p:cNvPr id="1905" name="Shape 1905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09" name="Shape 1909"/>
          <p:cNvGrpSpPr/>
          <p:nvPr/>
        </p:nvGrpSpPr>
        <p:grpSpPr>
          <a:xfrm>
            <a:off x="1875451" y="3191689"/>
            <a:ext cx="302145" cy="241133"/>
            <a:chOff x="1921475" y="3695200"/>
            <a:chExt cx="438400" cy="349875"/>
          </a:xfrm>
        </p:grpSpPr>
        <p:sp>
          <p:nvSpPr>
            <p:cNvPr id="1910" name="Shape 1910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13" name="Shape 1913"/>
          <p:cNvGrpSpPr/>
          <p:nvPr/>
        </p:nvGrpSpPr>
        <p:grpSpPr>
          <a:xfrm>
            <a:off x="2342970" y="3187899"/>
            <a:ext cx="296252" cy="248301"/>
            <a:chOff x="2599825" y="3689700"/>
            <a:chExt cx="429850" cy="360275"/>
          </a:xfrm>
        </p:grpSpPr>
        <p:sp>
          <p:nvSpPr>
            <p:cNvPr id="1914" name="Shape 1914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16" name="Shape 1916"/>
          <p:cNvGrpSpPr/>
          <p:nvPr/>
        </p:nvGrpSpPr>
        <p:grpSpPr>
          <a:xfrm>
            <a:off x="2821843" y="3162226"/>
            <a:ext cx="267650" cy="279436"/>
            <a:chOff x="3294650" y="3652450"/>
            <a:chExt cx="388350" cy="405450"/>
          </a:xfrm>
        </p:grpSpPr>
        <p:sp>
          <p:nvSpPr>
            <p:cNvPr id="1917" name="Shape 191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20" name="Shape 1920"/>
          <p:cNvGrpSpPr/>
          <p:nvPr/>
        </p:nvGrpSpPr>
        <p:grpSpPr>
          <a:xfrm>
            <a:off x="3264120" y="3197582"/>
            <a:ext cx="312242" cy="228935"/>
            <a:chOff x="3936375" y="3703750"/>
            <a:chExt cx="453050" cy="332175"/>
          </a:xfrm>
        </p:grpSpPr>
        <p:sp>
          <p:nvSpPr>
            <p:cNvPr id="1921" name="Shape 1921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2" name="Shape 1922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3" name="Shape 1923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4" name="Shape 1924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26" name="Shape 1926"/>
          <p:cNvGrpSpPr/>
          <p:nvPr/>
        </p:nvGrpSpPr>
        <p:grpSpPr>
          <a:xfrm>
            <a:off x="3728693" y="3197582"/>
            <a:ext cx="312242" cy="228935"/>
            <a:chOff x="4610450" y="3703750"/>
            <a:chExt cx="453050" cy="332175"/>
          </a:xfrm>
        </p:grpSpPr>
        <p:sp>
          <p:nvSpPr>
            <p:cNvPr id="1927" name="Shape 192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8" name="Shape 192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29" name="Shape 1929"/>
          <p:cNvGrpSpPr/>
          <p:nvPr/>
        </p:nvGrpSpPr>
        <p:grpSpPr>
          <a:xfrm>
            <a:off x="4204206" y="3174442"/>
            <a:ext cx="290359" cy="275214"/>
            <a:chOff x="5300400" y="3670175"/>
            <a:chExt cx="421300" cy="399325"/>
          </a:xfrm>
        </p:grpSpPr>
        <p:sp>
          <p:nvSpPr>
            <p:cNvPr id="1930" name="Shape 1930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35" name="Shape 1935"/>
          <p:cNvSpPr/>
          <p:nvPr/>
        </p:nvSpPr>
        <p:spPr>
          <a:xfrm>
            <a:off x="4652504" y="3150540"/>
            <a:ext cx="323200" cy="323183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36" name="Shape 1936"/>
          <p:cNvGrpSpPr/>
          <p:nvPr/>
        </p:nvGrpSpPr>
        <p:grpSpPr>
          <a:xfrm>
            <a:off x="5137555" y="3171065"/>
            <a:ext cx="281951" cy="281968"/>
            <a:chOff x="6654650" y="3665275"/>
            <a:chExt cx="409100" cy="409125"/>
          </a:xfrm>
        </p:grpSpPr>
        <p:sp>
          <p:nvSpPr>
            <p:cNvPr id="1937" name="Shape 193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8" name="Shape 19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39" name="Shape 1939"/>
          <p:cNvGrpSpPr/>
          <p:nvPr/>
        </p:nvGrpSpPr>
        <p:grpSpPr>
          <a:xfrm>
            <a:off x="944618" y="3623852"/>
            <a:ext cx="305522" cy="305539"/>
            <a:chOff x="570875" y="4322250"/>
            <a:chExt cx="443300" cy="443325"/>
          </a:xfrm>
        </p:grpSpPr>
        <p:sp>
          <p:nvSpPr>
            <p:cNvPr id="1940" name="Shape 194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2" name="Shape 194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44" name="Shape 1944"/>
          <p:cNvSpPr/>
          <p:nvPr/>
        </p:nvSpPr>
        <p:spPr>
          <a:xfrm>
            <a:off x="1396591" y="3683292"/>
            <a:ext cx="330781" cy="186859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45" name="Shape 1945"/>
          <p:cNvGrpSpPr/>
          <p:nvPr/>
        </p:nvGrpSpPr>
        <p:grpSpPr>
          <a:xfrm>
            <a:off x="1915425" y="3601143"/>
            <a:ext cx="222198" cy="350957"/>
            <a:chOff x="1979475" y="4289300"/>
            <a:chExt cx="322400" cy="509225"/>
          </a:xfrm>
        </p:grpSpPr>
        <p:sp>
          <p:nvSpPr>
            <p:cNvPr id="1946" name="Shape 1946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49" name="Shape 1949"/>
          <p:cNvGrpSpPr/>
          <p:nvPr/>
        </p:nvGrpSpPr>
        <p:grpSpPr>
          <a:xfrm>
            <a:off x="2360217" y="3605761"/>
            <a:ext cx="262171" cy="341722"/>
            <a:chOff x="2624850" y="4296000"/>
            <a:chExt cx="380400" cy="495825"/>
          </a:xfrm>
        </p:grpSpPr>
        <p:sp>
          <p:nvSpPr>
            <p:cNvPr id="1950" name="Shape 195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2" name="Shape 1952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53" name="Shape 1953"/>
          <p:cNvSpPr/>
          <p:nvPr/>
        </p:nvSpPr>
        <p:spPr>
          <a:xfrm>
            <a:off x="3280207" y="3636580"/>
            <a:ext cx="280263" cy="2802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4" name="Shape 1954"/>
          <p:cNvSpPr/>
          <p:nvPr/>
        </p:nvSpPr>
        <p:spPr>
          <a:xfrm>
            <a:off x="2815617" y="3654258"/>
            <a:ext cx="280263" cy="244924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5" name="Shape 1955"/>
          <p:cNvSpPr/>
          <p:nvPr/>
        </p:nvSpPr>
        <p:spPr>
          <a:xfrm>
            <a:off x="3743521" y="3635322"/>
            <a:ext cx="282813" cy="282795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56" name="Shape 1956"/>
          <p:cNvGrpSpPr/>
          <p:nvPr/>
        </p:nvGrpSpPr>
        <p:grpSpPr>
          <a:xfrm>
            <a:off x="4187372" y="3639428"/>
            <a:ext cx="324027" cy="274387"/>
            <a:chOff x="5275975" y="4344850"/>
            <a:chExt cx="470150" cy="398125"/>
          </a:xfrm>
        </p:grpSpPr>
        <p:sp>
          <p:nvSpPr>
            <p:cNvPr id="1957" name="Shape 195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60" name="Shape 1960"/>
          <p:cNvSpPr/>
          <p:nvPr/>
        </p:nvSpPr>
        <p:spPr>
          <a:xfrm>
            <a:off x="4668494" y="3631118"/>
            <a:ext cx="291221" cy="291204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61" name="Shape 1961"/>
          <p:cNvGrpSpPr/>
          <p:nvPr/>
        </p:nvGrpSpPr>
        <p:grpSpPr>
          <a:xfrm>
            <a:off x="5129130" y="3617133"/>
            <a:ext cx="298802" cy="318978"/>
            <a:chOff x="6642425" y="4312500"/>
            <a:chExt cx="433550" cy="462825"/>
          </a:xfrm>
        </p:grpSpPr>
        <p:sp>
          <p:nvSpPr>
            <p:cNvPr id="1962" name="Shape 1962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3" name="Shape 1963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4" name="Shape 1964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65" name="Shape 1965"/>
          <p:cNvSpPr/>
          <p:nvPr/>
        </p:nvSpPr>
        <p:spPr>
          <a:xfrm>
            <a:off x="905501" y="4128099"/>
            <a:ext cx="383781" cy="226419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66" name="Shape 1966"/>
          <p:cNvGrpSpPr/>
          <p:nvPr/>
        </p:nvGrpSpPr>
        <p:grpSpPr>
          <a:xfrm>
            <a:off x="1408759" y="4090544"/>
            <a:ext cx="306366" cy="301318"/>
            <a:chOff x="1244325" y="4999400"/>
            <a:chExt cx="444525" cy="437200"/>
          </a:xfrm>
        </p:grpSpPr>
        <p:sp>
          <p:nvSpPr>
            <p:cNvPr id="1967" name="Shape 196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8" name="Shape 196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0" name="Shape 197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1" name="Shape 1971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72" name="Shape 1972"/>
          <p:cNvGrpSpPr/>
          <p:nvPr/>
        </p:nvGrpSpPr>
        <p:grpSpPr>
          <a:xfrm>
            <a:off x="1900693" y="4080861"/>
            <a:ext cx="251661" cy="320667"/>
            <a:chOff x="1958100" y="4985350"/>
            <a:chExt cx="365150" cy="465275"/>
          </a:xfrm>
        </p:grpSpPr>
        <p:sp>
          <p:nvSpPr>
            <p:cNvPr id="1973" name="Shape 197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4" name="Shape 1974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5" name="Shape 1975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76" name="Shape 1976"/>
          <p:cNvGrpSpPr/>
          <p:nvPr/>
        </p:nvGrpSpPr>
        <p:grpSpPr>
          <a:xfrm>
            <a:off x="2346743" y="4093060"/>
            <a:ext cx="288705" cy="296683"/>
            <a:chOff x="2605300" y="5003050"/>
            <a:chExt cx="418900" cy="430475"/>
          </a:xfrm>
        </p:grpSpPr>
        <p:sp>
          <p:nvSpPr>
            <p:cNvPr id="1977" name="Shape 197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9" name="Shape 197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80" name="Shape 1980"/>
          <p:cNvGrpSpPr/>
          <p:nvPr/>
        </p:nvGrpSpPr>
        <p:grpSpPr>
          <a:xfrm>
            <a:off x="2783127" y="4099383"/>
            <a:ext cx="345082" cy="283640"/>
            <a:chOff x="3238475" y="5012225"/>
            <a:chExt cx="500700" cy="411550"/>
          </a:xfrm>
        </p:grpSpPr>
        <p:sp>
          <p:nvSpPr>
            <p:cNvPr id="1981" name="Shape 1981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2" name="Shape 1982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3" name="Shape 1983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4" name="Shape 1984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5" name="Shape 1985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86" name="Shape 1986"/>
          <p:cNvGrpSpPr/>
          <p:nvPr/>
        </p:nvGrpSpPr>
        <p:grpSpPr>
          <a:xfrm>
            <a:off x="3695439" y="4069075"/>
            <a:ext cx="378749" cy="344238"/>
            <a:chOff x="4562200" y="4968250"/>
            <a:chExt cx="549550" cy="499475"/>
          </a:xfrm>
        </p:grpSpPr>
        <p:sp>
          <p:nvSpPr>
            <p:cNvPr id="1987" name="Shape 198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8" name="Shape 198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9" name="Shape 198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1" name="Shape 1991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92" name="Shape 1992"/>
          <p:cNvGrpSpPr/>
          <p:nvPr/>
        </p:nvGrpSpPr>
        <p:grpSpPr>
          <a:xfrm>
            <a:off x="3288949" y="4088442"/>
            <a:ext cx="262585" cy="305091"/>
            <a:chOff x="3972400" y="4996350"/>
            <a:chExt cx="381000" cy="442675"/>
          </a:xfrm>
        </p:grpSpPr>
        <p:sp>
          <p:nvSpPr>
            <p:cNvPr id="1993" name="Shape 1993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95" name="Shape 1995"/>
          <p:cNvGrpSpPr/>
          <p:nvPr/>
        </p:nvGrpSpPr>
        <p:grpSpPr>
          <a:xfrm>
            <a:off x="4163388" y="4062769"/>
            <a:ext cx="372012" cy="356850"/>
            <a:chOff x="5241175" y="4959100"/>
            <a:chExt cx="539775" cy="517775"/>
          </a:xfrm>
        </p:grpSpPr>
        <p:sp>
          <p:nvSpPr>
            <p:cNvPr id="1996" name="Shape 199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7" name="Shape 199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0" name="Shape 200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02" name="Shape 2002"/>
          <p:cNvSpPr/>
          <p:nvPr/>
        </p:nvSpPr>
        <p:spPr>
          <a:xfrm>
            <a:off x="4650402" y="4150826"/>
            <a:ext cx="327404" cy="180966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03" name="Shape 2003"/>
          <p:cNvGrpSpPr/>
          <p:nvPr/>
        </p:nvGrpSpPr>
        <p:grpSpPr>
          <a:xfrm>
            <a:off x="5158593" y="4115786"/>
            <a:ext cx="238618" cy="274387"/>
            <a:chOff x="6685175" y="5036025"/>
            <a:chExt cx="346225" cy="398125"/>
          </a:xfrm>
        </p:grpSpPr>
        <p:sp>
          <p:nvSpPr>
            <p:cNvPr id="2004" name="Shape 2004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6" name="Shape 2006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7" name="Shape 200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09" name="Shape 2009"/>
          <p:cNvGrpSpPr/>
          <p:nvPr/>
        </p:nvGrpSpPr>
        <p:grpSpPr>
          <a:xfrm>
            <a:off x="5997667" y="2344323"/>
            <a:ext cx="432570" cy="421333"/>
            <a:chOff x="5926225" y="921350"/>
            <a:chExt cx="517800" cy="504350"/>
          </a:xfrm>
        </p:grpSpPr>
        <p:sp>
          <p:nvSpPr>
            <p:cNvPr id="2010" name="Shape 201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2011" name="Shape 201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2012" name="Shape 2012"/>
          <p:cNvSpPr/>
          <p:nvPr/>
        </p:nvSpPr>
        <p:spPr>
          <a:xfrm>
            <a:off x="6191587" y="2580380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13" name="Shape 2013"/>
          <p:cNvGrpSpPr/>
          <p:nvPr/>
        </p:nvGrpSpPr>
        <p:grpSpPr>
          <a:xfrm>
            <a:off x="6882655" y="2323704"/>
            <a:ext cx="432570" cy="421333"/>
            <a:chOff x="5926225" y="921350"/>
            <a:chExt cx="517800" cy="504350"/>
          </a:xfrm>
        </p:grpSpPr>
        <p:sp>
          <p:nvSpPr>
            <p:cNvPr id="2014" name="Shape 201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5" name="Shape 201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16" name="Shape 2016"/>
          <p:cNvSpPr/>
          <p:nvPr/>
        </p:nvSpPr>
        <p:spPr>
          <a:xfrm>
            <a:off x="7076575" y="2559761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17" name="Shape 2017"/>
          <p:cNvGrpSpPr/>
          <p:nvPr/>
        </p:nvGrpSpPr>
        <p:grpSpPr>
          <a:xfrm>
            <a:off x="5997934" y="3072746"/>
            <a:ext cx="1075936" cy="1047988"/>
            <a:chOff x="5926225" y="921350"/>
            <a:chExt cx="517800" cy="504350"/>
          </a:xfrm>
        </p:grpSpPr>
        <p:sp>
          <p:nvSpPr>
            <p:cNvPr id="2018" name="Shape 201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9" name="Shape 201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20" name="Shape 2020"/>
          <p:cNvSpPr/>
          <p:nvPr/>
        </p:nvSpPr>
        <p:spPr>
          <a:xfrm>
            <a:off x="6480248" y="3659842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1" name="Shape 2021"/>
          <p:cNvSpPr txBox="1"/>
          <p:nvPr/>
        </p:nvSpPr>
        <p:spPr>
          <a:xfrm>
            <a:off x="5886625" y="778800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Shape 1436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299" cy="145423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dirty="0"/>
              <a:t>The true object of all human life is play.</a:t>
            </a:r>
          </a:p>
          <a:p>
            <a:pPr>
              <a:buNone/>
            </a:pPr>
            <a:r>
              <a:rPr lang="en-US" sz="1400" dirty="0"/>
              <a:t>- </a:t>
            </a:r>
            <a:r>
              <a:rPr lang="de-AT" sz="1400" dirty="0"/>
              <a:t>G. K. Chesterton</a:t>
            </a:r>
            <a:endParaRPr lang="en-US" sz="1400" dirty="0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Shape 1447"/>
          <p:cNvSpPr txBox="1">
            <a:spLocks noGrp="1"/>
          </p:cNvSpPr>
          <p:nvPr>
            <p:ph type="ctrTitle" idx="4294967295"/>
          </p:nvPr>
        </p:nvSpPr>
        <p:spPr>
          <a:xfrm>
            <a:off x="3829050" y="677000"/>
            <a:ext cx="4991099" cy="195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Aboard, Commander</a:t>
            </a:r>
          </a:p>
        </p:txBody>
      </p:sp>
      <p:sp>
        <p:nvSpPr>
          <p:cNvPr id="1448" name="Shape 1448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4"/>
            <a:ext cx="4333799" cy="16984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Crush the enemy fleet turn by turn.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Become the greatest Naval Commander of all time!</a:t>
            </a:r>
          </a:p>
        </p:txBody>
      </p:sp>
      <p:grpSp>
        <p:nvGrpSpPr>
          <p:cNvPr id="1449" name="Shape 1449"/>
          <p:cNvGrpSpPr/>
          <p:nvPr/>
        </p:nvGrpSpPr>
        <p:grpSpPr>
          <a:xfrm flipH="1">
            <a:off x="659158" y="676999"/>
            <a:ext cx="3112543" cy="2696443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63" name="Shape 1961"/>
          <p:cNvGrpSpPr>
            <a:grpSpLocks noChangeAspect="1"/>
          </p:cNvGrpSpPr>
          <p:nvPr/>
        </p:nvGrpSpPr>
        <p:grpSpPr>
          <a:xfrm>
            <a:off x="1921455" y="832164"/>
            <a:ext cx="1063023" cy="1134801"/>
            <a:chOff x="6642425" y="4312500"/>
            <a:chExt cx="433550" cy="462825"/>
          </a:xfrm>
        </p:grpSpPr>
        <p:sp>
          <p:nvSpPr>
            <p:cNvPr id="64" name="Shape 1962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5" name="Shape 1963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" name="Shape 1964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67" name="Shape 1829"/>
          <p:cNvGrpSpPr/>
          <p:nvPr/>
        </p:nvGrpSpPr>
        <p:grpSpPr>
          <a:xfrm>
            <a:off x="1244482" y="1585336"/>
            <a:ext cx="351417" cy="466923"/>
            <a:chOff x="3984000" y="1594200"/>
            <a:chExt cx="357800" cy="506800"/>
          </a:xfrm>
        </p:grpSpPr>
        <p:sp>
          <p:nvSpPr>
            <p:cNvPr id="68" name="Shape 1830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" name="Shape 1831"/>
            <p:cNvSpPr>
              <a:spLocks noChangeAspect="1"/>
            </p:cNvSpPr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70" name="Shape 1838"/>
          <p:cNvGrpSpPr>
            <a:grpSpLocks noChangeAspect="1"/>
          </p:cNvGrpSpPr>
          <p:nvPr/>
        </p:nvGrpSpPr>
        <p:grpSpPr>
          <a:xfrm>
            <a:off x="1566786" y="2321821"/>
            <a:ext cx="651704" cy="659196"/>
            <a:chOff x="5297950" y="1632050"/>
            <a:chExt cx="426200" cy="431100"/>
          </a:xfrm>
          <a:solidFill>
            <a:srgbClr val="0E293C"/>
          </a:solidFill>
        </p:grpSpPr>
        <p:sp>
          <p:nvSpPr>
            <p:cNvPr id="71" name="Shape 18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" name="Shape 184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Shape 144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7057554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 classic board game, </a:t>
            </a:r>
            <a:br>
              <a:rPr lang="en" dirty="0"/>
            </a:br>
            <a:r>
              <a:rPr lang="en" dirty="0"/>
              <a:t>Revisited. Extended.</a:t>
            </a:r>
          </a:p>
        </p:txBody>
      </p:sp>
      <p:sp>
        <p:nvSpPr>
          <p:cNvPr id="1442" name="Shape 1442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Play against AI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Play against Friends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Platform independent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Anywhere, Anytime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030" name="Picture 6" descr="http://basicallydan.github.io/phonegap-not-so-bad-talk/cordova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674" y="3352174"/>
            <a:ext cx="3782352" cy="1125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Flat design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Back to the roots, we use simple and elegant shapes and colors conveying the spirit of the game.</a:t>
            </a:r>
          </a:p>
        </p:txBody>
      </p:sp>
      <p:sp>
        <p:nvSpPr>
          <p:cNvPr id="1513" name="Shape 1513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Classic game.</a:t>
            </a:r>
          </a:p>
        </p:txBody>
      </p:sp>
      <p:sp>
        <p:nvSpPr>
          <p:cNvPr id="1514" name="Shape 1514"/>
          <p:cNvSpPr txBox="1">
            <a:spLocks noGrp="1"/>
          </p:cNvSpPr>
          <p:nvPr>
            <p:ph type="body" idx="2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Instant action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We put a heavy focus on usability and intuitive usage, also on a flat menu structure.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Shape 15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/>
              <a:t>Modern approach.</a:t>
            </a:r>
          </a:p>
        </p:txBody>
      </p:sp>
      <p:sp>
        <p:nvSpPr>
          <p:cNvPr id="1520" name="Shape 1520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  <a:tabLst>
                <a:tab pos="269875" algn="l"/>
              </a:tabLst>
            </a:pPr>
            <a:r>
              <a:rPr lang="en" sz="1800" b="1" dirty="0"/>
              <a:t>New game modes</a:t>
            </a:r>
          </a:p>
          <a:p>
            <a:pPr>
              <a:buNone/>
              <a:tabLst>
                <a:tab pos="269875" algn="l"/>
              </a:tabLst>
            </a:pPr>
            <a:r>
              <a:rPr lang="en" dirty="0"/>
              <a:t>	4 Ship-sets</a:t>
            </a:r>
          </a:p>
          <a:p>
            <a:pPr>
              <a:buNone/>
              <a:tabLst>
                <a:tab pos="269875" algn="l"/>
              </a:tabLst>
            </a:pPr>
            <a:r>
              <a:rPr lang="en" dirty="0"/>
              <a:t>x	3 Board sizes</a:t>
            </a:r>
          </a:p>
          <a:p>
            <a:pPr marL="285750" indent="-285750">
              <a:tabLst>
                <a:tab pos="269875" algn="l"/>
              </a:tabLst>
            </a:pPr>
            <a:endParaRPr lang="en" dirty="0"/>
          </a:p>
          <a:p>
            <a:pPr>
              <a:buNone/>
              <a:tabLst>
                <a:tab pos="269875" algn="l"/>
              </a:tabLst>
            </a:pPr>
            <a:r>
              <a:rPr lang="en" dirty="0"/>
              <a:t>=	infinite possibilities</a:t>
            </a:r>
          </a:p>
        </p:txBody>
      </p:sp>
      <p:sp>
        <p:nvSpPr>
          <p:cNvPr id="1521" name="Shape 1521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AT" sz="1800" b="1" dirty="0"/>
              <a:t>New </a:t>
            </a:r>
            <a:r>
              <a:rPr lang="en-US" sz="1800" b="1" dirty="0"/>
              <a:t>enemies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Fight against commanders around the world, or just the person sitting next to you.</a:t>
            </a:r>
          </a:p>
        </p:txBody>
      </p:sp>
      <p:sp>
        <p:nvSpPr>
          <p:cNvPr id="1522" name="Shape 1522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New challenges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Can you unlock all the achievements and become the greatest commander of all time?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3" name="Gerader Verbinder 2"/>
          <p:cNvCxnSpPr/>
          <p:nvPr/>
        </p:nvCxnSpPr>
        <p:spPr>
          <a:xfrm>
            <a:off x="1794164" y="3248891"/>
            <a:ext cx="1433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92802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Shape 15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Technology is key.</a:t>
            </a:r>
          </a:p>
        </p:txBody>
      </p:sp>
      <p:sp>
        <p:nvSpPr>
          <p:cNvPr id="1520" name="Shape 1520"/>
          <p:cNvSpPr txBox="1">
            <a:spLocks noGrp="1"/>
          </p:cNvSpPr>
          <p:nvPr>
            <p:ph type="body" idx="1"/>
          </p:nvPr>
        </p:nvSpPr>
        <p:spPr>
          <a:xfrm>
            <a:off x="485148" y="2380900"/>
            <a:ext cx="2116286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Apache Cordova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Mobile application development framework, works with HTML, CSS &amp; JS</a:t>
            </a:r>
          </a:p>
        </p:txBody>
      </p:sp>
      <p:sp>
        <p:nvSpPr>
          <p:cNvPr id="1521" name="Shape 1521"/>
          <p:cNvSpPr txBox="1">
            <a:spLocks noGrp="1"/>
          </p:cNvSpPr>
          <p:nvPr>
            <p:ph type="body" idx="2"/>
          </p:nvPr>
        </p:nvSpPr>
        <p:spPr>
          <a:xfrm>
            <a:off x="5036790" y="2380899"/>
            <a:ext cx="2051582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AT" sz="1800" b="1" dirty="0"/>
              <a:t>socket</a:t>
            </a:r>
            <a:r>
              <a:rPr lang="en" sz="1800" b="1" dirty="0"/>
              <a:t>.io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Event-base bi-directional communication layer for realtime web applications</a:t>
            </a:r>
          </a:p>
        </p:txBody>
      </p:sp>
      <p:sp>
        <p:nvSpPr>
          <p:cNvPr id="1522" name="Shape 1522"/>
          <p:cNvSpPr txBox="1">
            <a:spLocks noGrp="1"/>
          </p:cNvSpPr>
          <p:nvPr>
            <p:ph type="body" idx="3"/>
          </p:nvPr>
        </p:nvSpPr>
        <p:spPr>
          <a:xfrm>
            <a:off x="7088372" y="2380900"/>
            <a:ext cx="1900944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Docker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Automating the deployment of applications inside software containers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" name="Shape 1521"/>
          <p:cNvSpPr txBox="1">
            <a:spLocks/>
          </p:cNvSpPr>
          <p:nvPr/>
        </p:nvSpPr>
        <p:spPr>
          <a:xfrm>
            <a:off x="2601434" y="2384448"/>
            <a:ext cx="2435356" cy="254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buFont typeface="Muli"/>
              <a:buNone/>
            </a:pPr>
            <a:r>
              <a:rPr lang="de-AT" sz="1800" b="1" dirty="0" err="1"/>
              <a:t>jQuery</a:t>
            </a:r>
            <a:endParaRPr lang="en" sz="1800" b="1" dirty="0"/>
          </a:p>
          <a:p>
            <a:pPr>
              <a:buNone/>
            </a:pPr>
            <a:r>
              <a:rPr lang="en-US" dirty="0"/>
              <a:t>Fast, small, and feature-rich JavaScript library, simplifying e</a:t>
            </a:r>
            <a:r>
              <a:rPr lang="de-AT" dirty="0" err="1"/>
              <a:t>vent</a:t>
            </a:r>
            <a:r>
              <a:rPr lang="de-AT" dirty="0"/>
              <a:t> </a:t>
            </a:r>
            <a:r>
              <a:rPr lang="de-AT" dirty="0" err="1"/>
              <a:t>handling</a:t>
            </a:r>
            <a:r>
              <a:rPr lang="de-AT" dirty="0"/>
              <a:t>, </a:t>
            </a:r>
            <a:r>
              <a:rPr lang="de-AT" dirty="0" err="1"/>
              <a:t>animation</a:t>
            </a:r>
            <a:r>
              <a:rPr lang="de-AT" dirty="0"/>
              <a:t>, Ajax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more</a:t>
            </a:r>
            <a:endParaRPr lang="en" dirty="0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Shape 1553"/>
          <p:cNvSpPr/>
          <p:nvPr/>
        </p:nvSpPr>
        <p:spPr>
          <a:xfrm>
            <a:off x="875675" y="1285876"/>
            <a:ext cx="7451645" cy="3549799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4" name="Shape 1554"/>
          <p:cNvSpPr txBox="1">
            <a:spLocks noGrp="1"/>
          </p:cNvSpPr>
          <p:nvPr>
            <p:ph type="title" idx="4294967295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/>
              <a:t>Fun. Worldwide.</a:t>
            </a:r>
          </a:p>
        </p:txBody>
      </p:sp>
      <p:sp>
        <p:nvSpPr>
          <p:cNvPr id="1558" name="Shape 1558"/>
          <p:cNvSpPr/>
          <p:nvPr/>
        </p:nvSpPr>
        <p:spPr>
          <a:xfrm>
            <a:off x="4150263" y="1802247"/>
            <a:ext cx="207070" cy="274370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1562" name="Shape 1562"/>
          <p:cNvSpPr/>
          <p:nvPr/>
        </p:nvSpPr>
        <p:spPr>
          <a:xfrm>
            <a:off x="623422" y="409575"/>
            <a:ext cx="463838" cy="463813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" name="Shape 1861"/>
          <p:cNvGrpSpPr/>
          <p:nvPr/>
        </p:nvGrpSpPr>
        <p:grpSpPr>
          <a:xfrm>
            <a:off x="1640879" y="2250020"/>
            <a:ext cx="140562" cy="350975"/>
            <a:chOff x="3386850" y="2264625"/>
            <a:chExt cx="203950" cy="509250"/>
          </a:xfrm>
          <a:solidFill>
            <a:srgbClr val="19BBD5"/>
          </a:solidFill>
        </p:grpSpPr>
        <p:sp>
          <p:nvSpPr>
            <p:cNvPr id="15" name="Shape 1862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" name="Shape 1863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" name="Shape 1861"/>
          <p:cNvGrpSpPr/>
          <p:nvPr/>
        </p:nvGrpSpPr>
        <p:grpSpPr>
          <a:xfrm>
            <a:off x="2957968" y="3534067"/>
            <a:ext cx="140562" cy="350975"/>
            <a:chOff x="3386850" y="2264625"/>
            <a:chExt cx="203950" cy="509250"/>
          </a:xfrm>
          <a:solidFill>
            <a:srgbClr val="19BBD5"/>
          </a:solidFill>
        </p:grpSpPr>
        <p:sp>
          <p:nvSpPr>
            <p:cNvPr id="18" name="Shape 1862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" name="Shape 1863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" name="Shape 1861"/>
          <p:cNvGrpSpPr/>
          <p:nvPr/>
        </p:nvGrpSpPr>
        <p:grpSpPr>
          <a:xfrm>
            <a:off x="4595030" y="3827860"/>
            <a:ext cx="140562" cy="350975"/>
            <a:chOff x="3386850" y="2264625"/>
            <a:chExt cx="203950" cy="509250"/>
          </a:xfrm>
          <a:solidFill>
            <a:srgbClr val="19BBD5"/>
          </a:solidFill>
        </p:grpSpPr>
        <p:sp>
          <p:nvSpPr>
            <p:cNvPr id="21" name="Shape 1862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" name="Shape 1863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" name="Shape 1861"/>
          <p:cNvGrpSpPr/>
          <p:nvPr/>
        </p:nvGrpSpPr>
        <p:grpSpPr>
          <a:xfrm>
            <a:off x="3718727" y="1304575"/>
            <a:ext cx="140562" cy="350975"/>
            <a:chOff x="3386850" y="2264625"/>
            <a:chExt cx="203950" cy="509250"/>
          </a:xfrm>
          <a:solidFill>
            <a:srgbClr val="19BBD5"/>
          </a:solidFill>
        </p:grpSpPr>
        <p:sp>
          <p:nvSpPr>
            <p:cNvPr id="24" name="Shape 1862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" name="Shape 1863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" name="Shape 1861"/>
          <p:cNvGrpSpPr/>
          <p:nvPr/>
        </p:nvGrpSpPr>
        <p:grpSpPr>
          <a:xfrm>
            <a:off x="5004508" y="2243833"/>
            <a:ext cx="140562" cy="350975"/>
            <a:chOff x="3386850" y="2264625"/>
            <a:chExt cx="203950" cy="509250"/>
          </a:xfrm>
          <a:solidFill>
            <a:srgbClr val="19BBD5"/>
          </a:solidFill>
        </p:grpSpPr>
        <p:sp>
          <p:nvSpPr>
            <p:cNvPr id="27" name="Shape 1862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" name="Shape 1863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" name="Shape 1861"/>
          <p:cNvGrpSpPr/>
          <p:nvPr/>
        </p:nvGrpSpPr>
        <p:grpSpPr>
          <a:xfrm>
            <a:off x="6523322" y="2317043"/>
            <a:ext cx="140562" cy="350975"/>
            <a:chOff x="3386850" y="2264625"/>
            <a:chExt cx="203950" cy="509250"/>
          </a:xfrm>
          <a:solidFill>
            <a:srgbClr val="19BBD5"/>
          </a:solidFill>
        </p:grpSpPr>
        <p:sp>
          <p:nvSpPr>
            <p:cNvPr id="30" name="Shape 1862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" name="Shape 1863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" name="Shape 1861"/>
          <p:cNvGrpSpPr/>
          <p:nvPr/>
        </p:nvGrpSpPr>
        <p:grpSpPr>
          <a:xfrm>
            <a:off x="7285419" y="3892679"/>
            <a:ext cx="140562" cy="350975"/>
            <a:chOff x="3386850" y="2264625"/>
            <a:chExt cx="203950" cy="509250"/>
          </a:xfrm>
          <a:solidFill>
            <a:srgbClr val="19BBD5"/>
          </a:solidFill>
        </p:grpSpPr>
        <p:sp>
          <p:nvSpPr>
            <p:cNvPr id="33" name="Shape 1862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1863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" name="Freihandform 3"/>
          <p:cNvSpPr/>
          <p:nvPr/>
        </p:nvSpPr>
        <p:spPr>
          <a:xfrm>
            <a:off x="1828800" y="1763099"/>
            <a:ext cx="2261191" cy="696566"/>
          </a:xfrm>
          <a:custGeom>
            <a:avLst/>
            <a:gdLst>
              <a:gd name="connsiteX0" fmla="*/ 0 w 2261191"/>
              <a:gd name="connsiteY0" fmla="*/ 696566 h 696566"/>
              <a:gd name="connsiteX1" fmla="*/ 510363 w 2261191"/>
              <a:gd name="connsiteY1" fmla="*/ 207468 h 696566"/>
              <a:gd name="connsiteX2" fmla="*/ 1261730 w 2261191"/>
              <a:gd name="connsiteY2" fmla="*/ 1906 h 696566"/>
              <a:gd name="connsiteX3" fmla="*/ 2261191 w 2261191"/>
              <a:gd name="connsiteY3" fmla="*/ 122408 h 69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1191" h="696566">
                <a:moveTo>
                  <a:pt x="0" y="696566"/>
                </a:moveTo>
                <a:cubicBezTo>
                  <a:pt x="150037" y="509905"/>
                  <a:pt x="300075" y="323245"/>
                  <a:pt x="510363" y="207468"/>
                </a:cubicBezTo>
                <a:cubicBezTo>
                  <a:pt x="720651" y="91691"/>
                  <a:pt x="969925" y="16083"/>
                  <a:pt x="1261730" y="1906"/>
                </a:cubicBezTo>
                <a:cubicBezTo>
                  <a:pt x="1553535" y="-12271"/>
                  <a:pt x="1907363" y="55068"/>
                  <a:pt x="2261191" y="12240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Freihandform 4"/>
          <p:cNvSpPr/>
          <p:nvPr/>
        </p:nvSpPr>
        <p:spPr>
          <a:xfrm>
            <a:off x="3118884" y="2034363"/>
            <a:ext cx="1013637" cy="1587795"/>
          </a:xfrm>
          <a:custGeom>
            <a:avLst/>
            <a:gdLst>
              <a:gd name="connsiteX0" fmla="*/ 0 w 1013637"/>
              <a:gd name="connsiteY0" fmla="*/ 1587795 h 1587795"/>
              <a:gd name="connsiteX1" fmla="*/ 92149 w 1013637"/>
              <a:gd name="connsiteY1" fmla="*/ 1027814 h 1587795"/>
              <a:gd name="connsiteX2" fmla="*/ 283535 w 1013637"/>
              <a:gd name="connsiteY2" fmla="*/ 581246 h 1587795"/>
              <a:gd name="connsiteX3" fmla="*/ 581246 w 1013637"/>
              <a:gd name="connsiteY3" fmla="*/ 283535 h 1587795"/>
              <a:gd name="connsiteX4" fmla="*/ 1013637 w 1013637"/>
              <a:gd name="connsiteY4" fmla="*/ 0 h 158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637" h="1587795">
                <a:moveTo>
                  <a:pt x="0" y="1587795"/>
                </a:moveTo>
                <a:cubicBezTo>
                  <a:pt x="22446" y="1391683"/>
                  <a:pt x="44893" y="1195572"/>
                  <a:pt x="92149" y="1027814"/>
                </a:cubicBezTo>
                <a:cubicBezTo>
                  <a:pt x="139405" y="860056"/>
                  <a:pt x="202019" y="705292"/>
                  <a:pt x="283535" y="581246"/>
                </a:cubicBezTo>
                <a:cubicBezTo>
                  <a:pt x="365051" y="457200"/>
                  <a:pt x="459562" y="380409"/>
                  <a:pt x="581246" y="283535"/>
                </a:cubicBezTo>
                <a:cubicBezTo>
                  <a:pt x="702930" y="186661"/>
                  <a:pt x="858283" y="93330"/>
                  <a:pt x="1013637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Freihandform 5"/>
          <p:cNvSpPr/>
          <p:nvPr/>
        </p:nvSpPr>
        <p:spPr>
          <a:xfrm>
            <a:off x="3877340" y="1538177"/>
            <a:ext cx="297711" cy="262270"/>
          </a:xfrm>
          <a:custGeom>
            <a:avLst/>
            <a:gdLst>
              <a:gd name="connsiteX0" fmla="*/ 0 w 297711"/>
              <a:gd name="connsiteY0" fmla="*/ 0 h 262270"/>
              <a:gd name="connsiteX1" fmla="*/ 177209 w 297711"/>
              <a:gd name="connsiteY1" fmla="*/ 127590 h 262270"/>
              <a:gd name="connsiteX2" fmla="*/ 297711 w 297711"/>
              <a:gd name="connsiteY2" fmla="*/ 262270 h 26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711" h="262270">
                <a:moveTo>
                  <a:pt x="0" y="0"/>
                </a:moveTo>
                <a:cubicBezTo>
                  <a:pt x="63795" y="41939"/>
                  <a:pt x="127591" y="83878"/>
                  <a:pt x="177209" y="127590"/>
                </a:cubicBezTo>
                <a:cubicBezTo>
                  <a:pt x="226827" y="171302"/>
                  <a:pt x="262269" y="216786"/>
                  <a:pt x="297711" y="26227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55" name="Shape 1555"/>
          <p:cNvSpPr/>
          <p:nvPr/>
        </p:nvSpPr>
        <p:spPr>
          <a:xfrm>
            <a:off x="4081885" y="1498443"/>
            <a:ext cx="701999" cy="202500"/>
          </a:xfrm>
          <a:prstGeom prst="wedgeRectCallout">
            <a:avLst>
              <a:gd name="adj1" fmla="val -24457"/>
              <a:gd name="adj2" fmla="val 87787"/>
            </a:avLst>
          </a:pr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server</a:t>
            </a:r>
          </a:p>
        </p:txBody>
      </p:sp>
      <p:sp>
        <p:nvSpPr>
          <p:cNvPr id="8" name="Freihandform 7"/>
          <p:cNvSpPr/>
          <p:nvPr/>
        </p:nvSpPr>
        <p:spPr>
          <a:xfrm>
            <a:off x="4387702" y="1991829"/>
            <a:ext cx="595424" cy="404037"/>
          </a:xfrm>
          <a:custGeom>
            <a:avLst/>
            <a:gdLst>
              <a:gd name="connsiteX0" fmla="*/ 595424 w 595424"/>
              <a:gd name="connsiteY0" fmla="*/ 404037 h 404037"/>
              <a:gd name="connsiteX1" fmla="*/ 340242 w 595424"/>
              <a:gd name="connsiteY1" fmla="*/ 163033 h 404037"/>
              <a:gd name="connsiteX2" fmla="*/ 0 w 595424"/>
              <a:gd name="connsiteY2" fmla="*/ 0 h 40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5424" h="404037">
                <a:moveTo>
                  <a:pt x="595424" y="404037"/>
                </a:moveTo>
                <a:cubicBezTo>
                  <a:pt x="517451" y="317204"/>
                  <a:pt x="439479" y="230372"/>
                  <a:pt x="340242" y="163033"/>
                </a:cubicBezTo>
                <a:cubicBezTo>
                  <a:pt x="241005" y="95694"/>
                  <a:pt x="120502" y="47847"/>
                  <a:pt x="0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Freihandform 8"/>
          <p:cNvSpPr/>
          <p:nvPr/>
        </p:nvSpPr>
        <p:spPr>
          <a:xfrm>
            <a:off x="4338084" y="2069805"/>
            <a:ext cx="406478" cy="1722474"/>
          </a:xfrm>
          <a:custGeom>
            <a:avLst/>
            <a:gdLst>
              <a:gd name="connsiteX0" fmla="*/ 333153 w 406478"/>
              <a:gd name="connsiteY0" fmla="*/ 1722474 h 1722474"/>
              <a:gd name="connsiteX1" fmla="*/ 382772 w 406478"/>
              <a:gd name="connsiteY1" fmla="*/ 836428 h 1722474"/>
              <a:gd name="connsiteX2" fmla="*/ 0 w 406478"/>
              <a:gd name="connsiteY2" fmla="*/ 0 h 172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478" h="1722474">
                <a:moveTo>
                  <a:pt x="333153" y="1722474"/>
                </a:moveTo>
                <a:cubicBezTo>
                  <a:pt x="385725" y="1422990"/>
                  <a:pt x="438298" y="1123507"/>
                  <a:pt x="382772" y="836428"/>
                </a:cubicBezTo>
                <a:cubicBezTo>
                  <a:pt x="327246" y="549349"/>
                  <a:pt x="163623" y="274674"/>
                  <a:pt x="0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Freihandform 9"/>
          <p:cNvSpPr/>
          <p:nvPr/>
        </p:nvSpPr>
        <p:spPr>
          <a:xfrm>
            <a:off x="4401879" y="1878419"/>
            <a:ext cx="2119423" cy="517451"/>
          </a:xfrm>
          <a:custGeom>
            <a:avLst/>
            <a:gdLst>
              <a:gd name="connsiteX0" fmla="*/ 2119423 w 2119423"/>
              <a:gd name="connsiteY0" fmla="*/ 517451 h 517451"/>
              <a:gd name="connsiteX1" fmla="*/ 1254642 w 2119423"/>
              <a:gd name="connsiteY1" fmla="*/ 106325 h 517451"/>
              <a:gd name="connsiteX2" fmla="*/ 0 w 2119423"/>
              <a:gd name="connsiteY2" fmla="*/ 0 h 51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9423" h="517451">
                <a:moveTo>
                  <a:pt x="2119423" y="517451"/>
                </a:moveTo>
                <a:cubicBezTo>
                  <a:pt x="1863651" y="355009"/>
                  <a:pt x="1607879" y="192567"/>
                  <a:pt x="1254642" y="106325"/>
                </a:cubicBezTo>
                <a:cubicBezTo>
                  <a:pt x="901405" y="20083"/>
                  <a:pt x="450702" y="10041"/>
                  <a:pt x="0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Freihandform 10"/>
          <p:cNvSpPr/>
          <p:nvPr/>
        </p:nvSpPr>
        <p:spPr>
          <a:xfrm>
            <a:off x="4401879" y="1942214"/>
            <a:ext cx="2877880" cy="2013098"/>
          </a:xfrm>
          <a:custGeom>
            <a:avLst/>
            <a:gdLst>
              <a:gd name="connsiteX0" fmla="*/ 2877880 w 2877880"/>
              <a:gd name="connsiteY0" fmla="*/ 2013098 h 2013098"/>
              <a:gd name="connsiteX1" fmla="*/ 2133600 w 2877880"/>
              <a:gd name="connsiteY1" fmla="*/ 1041991 h 2013098"/>
              <a:gd name="connsiteX2" fmla="*/ 1162493 w 2877880"/>
              <a:gd name="connsiteY2" fmla="*/ 368596 h 2013098"/>
              <a:gd name="connsiteX3" fmla="*/ 0 w 2877880"/>
              <a:gd name="connsiteY3" fmla="*/ 0 h 2013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7880" h="2013098">
                <a:moveTo>
                  <a:pt x="2877880" y="2013098"/>
                </a:moveTo>
                <a:cubicBezTo>
                  <a:pt x="2648689" y="1664586"/>
                  <a:pt x="2419498" y="1316075"/>
                  <a:pt x="2133600" y="1041991"/>
                </a:cubicBezTo>
                <a:cubicBezTo>
                  <a:pt x="1847702" y="767907"/>
                  <a:pt x="1518093" y="542261"/>
                  <a:pt x="1162493" y="368596"/>
                </a:cubicBezTo>
                <a:cubicBezTo>
                  <a:pt x="806893" y="194931"/>
                  <a:pt x="403446" y="97465"/>
                  <a:pt x="0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45" name="Shape 1885"/>
          <p:cNvGrpSpPr>
            <a:grpSpLocks noChangeAspect="1"/>
          </p:cNvGrpSpPr>
          <p:nvPr/>
        </p:nvGrpSpPr>
        <p:grpSpPr>
          <a:xfrm>
            <a:off x="1436522" y="2364332"/>
            <a:ext cx="163509" cy="157468"/>
            <a:chOff x="2583325" y="2972875"/>
            <a:chExt cx="462850" cy="445750"/>
          </a:xfrm>
          <a:solidFill>
            <a:srgbClr val="19BBD5"/>
          </a:solidFill>
        </p:grpSpPr>
        <p:sp>
          <p:nvSpPr>
            <p:cNvPr id="46" name="Shape 1886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188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" name="Shape 1885"/>
          <p:cNvGrpSpPr>
            <a:grpSpLocks noChangeAspect="1"/>
          </p:cNvGrpSpPr>
          <p:nvPr/>
        </p:nvGrpSpPr>
        <p:grpSpPr>
          <a:xfrm>
            <a:off x="7087898" y="3983554"/>
            <a:ext cx="163509" cy="157468"/>
            <a:chOff x="2583325" y="2972875"/>
            <a:chExt cx="462850" cy="445750"/>
          </a:xfrm>
          <a:solidFill>
            <a:srgbClr val="19BBD5"/>
          </a:solidFill>
        </p:grpSpPr>
        <p:sp>
          <p:nvSpPr>
            <p:cNvPr id="49" name="Shape 1886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188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" name="Shape 1885"/>
          <p:cNvGrpSpPr>
            <a:grpSpLocks noChangeAspect="1"/>
          </p:cNvGrpSpPr>
          <p:nvPr/>
        </p:nvGrpSpPr>
        <p:grpSpPr>
          <a:xfrm>
            <a:off x="6323008" y="2437340"/>
            <a:ext cx="163509" cy="157468"/>
            <a:chOff x="2583325" y="2972875"/>
            <a:chExt cx="462850" cy="445750"/>
          </a:xfrm>
          <a:solidFill>
            <a:srgbClr val="19BBD5"/>
          </a:solidFill>
        </p:grpSpPr>
        <p:sp>
          <p:nvSpPr>
            <p:cNvPr id="52" name="Shape 1886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188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" name="Shape 1884"/>
          <p:cNvSpPr>
            <a:spLocks noChangeAspect="1"/>
          </p:cNvSpPr>
          <p:nvPr/>
        </p:nvSpPr>
        <p:spPr>
          <a:xfrm>
            <a:off x="2799523" y="3629251"/>
            <a:ext cx="104577" cy="181182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1884"/>
          <p:cNvSpPr>
            <a:spLocks noChangeAspect="1"/>
          </p:cNvSpPr>
          <p:nvPr/>
        </p:nvSpPr>
        <p:spPr>
          <a:xfrm>
            <a:off x="5190021" y="2340618"/>
            <a:ext cx="104577" cy="181182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1883"/>
          <p:cNvSpPr>
            <a:spLocks noChangeAspect="1"/>
          </p:cNvSpPr>
          <p:nvPr/>
        </p:nvSpPr>
        <p:spPr>
          <a:xfrm>
            <a:off x="3563424" y="1364173"/>
            <a:ext cx="124556" cy="159873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1883"/>
          <p:cNvSpPr>
            <a:spLocks noChangeAspect="1"/>
          </p:cNvSpPr>
          <p:nvPr/>
        </p:nvSpPr>
        <p:spPr>
          <a:xfrm>
            <a:off x="4783955" y="3907023"/>
            <a:ext cx="124556" cy="159873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832" y="389860"/>
            <a:ext cx="5739624" cy="42645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Office PowerPoint</Application>
  <PresentationFormat>Bildschirmpräsentation (16:9)</PresentationFormat>
  <Paragraphs>89</Paragraphs>
  <Slides>19</Slides>
  <Notes>18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Muli</vt:lpstr>
      <vt:lpstr>Arial</vt:lpstr>
      <vt:lpstr>Nixie One</vt:lpstr>
      <vt:lpstr>Imogen template</vt:lpstr>
      <vt:lpstr>Battleship</vt:lpstr>
      <vt:lpstr>PowerPoint-Präsentation</vt:lpstr>
      <vt:lpstr>Aboard, Commander</vt:lpstr>
      <vt:lpstr>A classic board game,  Revisited. Extended.</vt:lpstr>
      <vt:lpstr>Classic game.</vt:lpstr>
      <vt:lpstr>Modern approach.</vt:lpstr>
      <vt:lpstr>Technology is key.</vt:lpstr>
      <vt:lpstr>Fun. Worldwide.</vt:lpstr>
      <vt:lpstr>PowerPoint-Präsentation</vt:lpstr>
      <vt:lpstr>1,481,124,000 Potential customers</vt:lpstr>
      <vt:lpstr>PowerPoint-Präsentation</vt:lpstr>
      <vt:lpstr>PowerPoint-Präsentation</vt:lpstr>
      <vt:lpstr>PowerPoint-Präsentation</vt:lpstr>
      <vt:lpstr>PowerPoint-Präsentation</vt:lpstr>
      <vt:lpstr>Thank you! </vt:lpstr>
      <vt:lpstr>PowerPoint-Präsentation</vt:lpstr>
      <vt:lpstr>Recap</vt:lpstr>
      <vt:lpstr>Questions?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</dc:title>
  <dc:creator>Konrad Deubler</dc:creator>
  <cp:lastModifiedBy>Konrad Deubler</cp:lastModifiedBy>
  <cp:revision>45</cp:revision>
  <dcterms:modified xsi:type="dcterms:W3CDTF">2016-06-02T19:16:14Z</dcterms:modified>
</cp:coreProperties>
</file>