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0" r:id="rId3"/>
    <p:sldId id="262" r:id="rId4"/>
    <p:sldId id="261" r:id="rId5"/>
    <p:sldId id="263" r:id="rId6"/>
    <p:sldId id="284" r:id="rId7"/>
    <p:sldId id="264" r:id="rId8"/>
    <p:sldId id="269" r:id="rId9"/>
    <p:sldId id="270" r:id="rId10"/>
    <p:sldId id="285" r:id="rId11"/>
    <p:sldId id="276" r:id="rId12"/>
    <p:sldId id="279" r:id="rId13"/>
    <p:sldId id="280" r:id="rId14"/>
    <p:sldId id="287" r:id="rId15"/>
    <p:sldId id="274" r:id="rId16"/>
    <p:sldId id="286" r:id="rId17"/>
  </p:sldIdLst>
  <p:sldSz cx="9144000" cy="5143500" type="screen16x9"/>
  <p:notesSz cx="6858000" cy="9144000"/>
  <p:embeddedFontLst>
    <p:embeddedFont>
      <p:font typeface="Muli" panose="020B0604020202020204" charset="0"/>
      <p:regular r:id="rId19"/>
      <p:italic r:id="rId20"/>
    </p:embeddedFont>
    <p:embeddedFont>
      <p:font typeface="Nixie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D5626C-32A8-41A4-9597-E0A04A4580B9}">
  <a:tblStyle styleId="{38D5626C-32A8-41A4-9597-E0A04A4580B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72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8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59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6" name="Shape 1961"/>
          <p:cNvGrpSpPr/>
          <p:nvPr userDrawn="1"/>
        </p:nvGrpSpPr>
        <p:grpSpPr>
          <a:xfrm>
            <a:off x="4443944" y="4378153"/>
            <a:ext cx="298802" cy="318978"/>
            <a:chOff x="6642425" y="4312500"/>
            <a:chExt cx="433550" cy="462825"/>
          </a:xfrm>
        </p:grpSpPr>
        <p:sp>
          <p:nvSpPr>
            <p:cNvPr id="177" name="Shape 196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96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96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80" name="Shape 1838"/>
          <p:cNvGrpSpPr/>
          <p:nvPr userDrawn="1"/>
        </p:nvGrpSpPr>
        <p:grpSpPr>
          <a:xfrm>
            <a:off x="3489002" y="3920798"/>
            <a:ext cx="293737" cy="297114"/>
            <a:chOff x="5297950" y="1632050"/>
            <a:chExt cx="426200" cy="431100"/>
          </a:xfrm>
          <a:solidFill>
            <a:srgbClr val="3292E1"/>
          </a:solidFill>
        </p:grpSpPr>
        <p:sp>
          <p:nvSpPr>
            <p:cNvPr id="181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grpSp>
        <p:nvGrpSpPr>
          <p:cNvPr id="173" name="Shape 1838"/>
          <p:cNvGrpSpPr/>
          <p:nvPr userDrawn="1"/>
        </p:nvGrpSpPr>
        <p:grpSpPr>
          <a:xfrm>
            <a:off x="154874" y="4210796"/>
            <a:ext cx="293737" cy="297114"/>
            <a:chOff x="5297950" y="1632050"/>
            <a:chExt cx="426200" cy="431100"/>
          </a:xfrm>
          <a:solidFill>
            <a:srgbClr val="3292E1"/>
          </a:solidFill>
        </p:grpSpPr>
        <p:sp>
          <p:nvSpPr>
            <p:cNvPr id="174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1" name="Shape 1838"/>
          <p:cNvGrpSpPr/>
          <p:nvPr userDrawn="1"/>
        </p:nvGrpSpPr>
        <p:grpSpPr>
          <a:xfrm>
            <a:off x="8095086" y="3150546"/>
            <a:ext cx="293737" cy="297114"/>
            <a:chOff x="5297950" y="1632050"/>
            <a:chExt cx="426200" cy="431100"/>
          </a:xfrm>
          <a:solidFill>
            <a:srgbClr val="3292E1"/>
          </a:solidFill>
        </p:grpSpPr>
        <p:sp>
          <p:nvSpPr>
            <p:cNvPr id="172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" name="Shape 1838"/>
          <p:cNvGrpSpPr/>
          <p:nvPr userDrawn="1"/>
        </p:nvGrpSpPr>
        <p:grpSpPr>
          <a:xfrm>
            <a:off x="8095086" y="3150546"/>
            <a:ext cx="293737" cy="297114"/>
            <a:chOff x="5297950" y="1632050"/>
            <a:chExt cx="426200" cy="431100"/>
          </a:xfrm>
          <a:solidFill>
            <a:srgbClr val="3292E1"/>
          </a:solidFill>
        </p:grpSpPr>
        <p:sp>
          <p:nvSpPr>
            <p:cNvPr id="175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Battleship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reach</a:t>
            </a:r>
            <a:br>
              <a:rPr lang="en" sz="8800" b="1" dirty="0">
                <a:latin typeface="Muli"/>
                <a:ea typeface="Muli"/>
                <a:cs typeface="Muli"/>
                <a:sym typeface="Muli"/>
              </a:rPr>
            </a:br>
            <a:r>
              <a:rPr lang="en" sz="8800" b="1" dirty="0">
                <a:latin typeface="Muli"/>
                <a:ea typeface="Muli"/>
                <a:cs typeface="Muli"/>
                <a:sym typeface="Muli"/>
              </a:rPr>
              <a:t>1,481,124,000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73312989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 rot="5400000">
            <a:off x="4718106" y="-442508"/>
            <a:ext cx="2694914" cy="484069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body" idx="4294967295"/>
          </p:nvPr>
        </p:nvSpPr>
        <p:spPr>
          <a:xfrm>
            <a:off x="457200" y="1821874"/>
            <a:ext cx="3442855" cy="143791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19BBD5"/>
                </a:solidFill>
              </a:rPr>
              <a:t>Smartphone / Tablet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The game scales perfectly with smaller screens and imparts a comfortable gaming experience.</a:t>
            </a:r>
          </a:p>
        </p:txBody>
      </p:sp>
      <p:sp>
        <p:nvSpPr>
          <p:cNvPr id="1638" name="Shape 1638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484" y="765583"/>
            <a:ext cx="3879082" cy="242442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269673" y="768927"/>
            <a:ext cx="5561161" cy="33359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61" name="Shape 1661"/>
          <p:cNvSpPr txBox="1">
            <a:spLocks noGrp="1"/>
          </p:cNvSpPr>
          <p:nvPr>
            <p:ph type="body" idx="4294967295"/>
          </p:nvPr>
        </p:nvSpPr>
        <p:spPr>
          <a:xfrm>
            <a:off x="457200" y="1932710"/>
            <a:ext cx="2479964" cy="11746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19BBD5"/>
                </a:solidFill>
              </a:rPr>
              <a:t>Desktop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Fully responsive and enjoyable, even on big screens.</a:t>
            </a:r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72" y="949037"/>
            <a:ext cx="5093555" cy="25022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 you! 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1957348" y="2539007"/>
            <a:ext cx="5910980" cy="12157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(this was the everything-is-awesome part)</a:t>
            </a:r>
            <a:endParaRPr lang="en" sz="3600" b="1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Cool Ski Instructor Meme | IF YOU WANT ANYTHING BEYOND JUST DISPLAYING DATA YOU'RE GONNA HAVE A BAD TIME | image tagged in memes,super cool ski instructor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92" y="1488930"/>
            <a:ext cx="47625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1669"/>
          <p:cNvSpPr txBox="1">
            <a:spLocks/>
          </p:cNvSpPr>
          <p:nvPr/>
        </p:nvSpPr>
        <p:spPr>
          <a:xfrm>
            <a:off x="1781175" y="128623"/>
            <a:ext cx="6559261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4400" dirty="0"/>
              <a:t>Cordova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20674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>
            <a:spLocks noGrp="1"/>
          </p:cNvSpPr>
          <p:nvPr>
            <p:ph type="title"/>
          </p:nvPr>
        </p:nvSpPr>
        <p:spPr>
          <a:xfrm>
            <a:off x="1732700" y="616527"/>
            <a:ext cx="4944300" cy="7737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/>
              <a:t>Recap</a:t>
            </a:r>
          </a:p>
        </p:txBody>
      </p:sp>
      <p:sp>
        <p:nvSpPr>
          <p:cNvPr id="1620" name="Shape 1620"/>
          <p:cNvSpPr txBox="1">
            <a:spLocks noGrp="1"/>
          </p:cNvSpPr>
          <p:nvPr>
            <p:ph type="body" idx="2"/>
          </p:nvPr>
        </p:nvSpPr>
        <p:spPr>
          <a:xfrm>
            <a:off x="4020974" y="1445719"/>
            <a:ext cx="2176800" cy="1574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/>
              <a:t>Bluetooth 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Only support for BLE-Devices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Libraries outdated or for specific usecases only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Under iOS not possible at all</a:t>
            </a:r>
          </a:p>
          <a:p>
            <a:pPr lvl="0" rtl="0">
              <a:spcBef>
                <a:spcPts val="0"/>
              </a:spcBef>
              <a:buNone/>
            </a:pPr>
            <a:endParaRPr lang="en" sz="1000" dirty="0"/>
          </a:p>
        </p:txBody>
      </p:sp>
      <p:sp>
        <p:nvSpPr>
          <p:cNvPr id="10" name="Shape 1620"/>
          <p:cNvSpPr txBox="1">
            <a:spLocks/>
          </p:cNvSpPr>
          <p:nvPr/>
        </p:nvSpPr>
        <p:spPr>
          <a:xfrm>
            <a:off x="1844174" y="1445719"/>
            <a:ext cx="2176800" cy="1574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en" sz="1000" b="1" dirty="0"/>
              <a:t>Cordova 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Web-Dev experience required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Cross-platform works without adaption – as long as nothing native is required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Debugging nearly impossible on devices</a:t>
            </a:r>
          </a:p>
          <a:p>
            <a:pPr>
              <a:buFont typeface="Muli"/>
              <a:buNone/>
            </a:pPr>
            <a:endParaRPr lang="en" sz="1000" dirty="0"/>
          </a:p>
        </p:txBody>
      </p:sp>
      <p:sp>
        <p:nvSpPr>
          <p:cNvPr id="12" name="Shape 1620"/>
          <p:cNvSpPr txBox="1">
            <a:spLocks/>
          </p:cNvSpPr>
          <p:nvPr/>
        </p:nvSpPr>
        <p:spPr>
          <a:xfrm>
            <a:off x="6197774" y="1445719"/>
            <a:ext cx="2176800" cy="1574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en" sz="1000" b="1" dirty="0"/>
              <a:t>Google Play Services 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No Plugin works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REST-Workaround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Only Achievements, no purchases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Well documented</a:t>
            </a:r>
          </a:p>
          <a:p>
            <a:pPr>
              <a:buFont typeface="Muli"/>
              <a:buNone/>
            </a:pPr>
            <a:endParaRPr lang="en" sz="1000" dirty="0"/>
          </a:p>
        </p:txBody>
      </p:sp>
      <p:sp>
        <p:nvSpPr>
          <p:cNvPr id="13" name="Shape 1620"/>
          <p:cNvSpPr txBox="1">
            <a:spLocks/>
          </p:cNvSpPr>
          <p:nvPr/>
        </p:nvSpPr>
        <p:spPr>
          <a:xfrm>
            <a:off x="1844174" y="3228103"/>
            <a:ext cx="2176800" cy="1574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en" sz="1000" b="1" dirty="0"/>
              <a:t>socket.io 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Perfect for our usecase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Server required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Works as intended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Callback-hell</a:t>
            </a:r>
          </a:p>
          <a:p>
            <a:pPr>
              <a:buFont typeface="Muli"/>
              <a:buNone/>
            </a:pPr>
            <a:endParaRPr lang="en" sz="1000" dirty="0"/>
          </a:p>
        </p:txBody>
      </p:sp>
      <p:sp>
        <p:nvSpPr>
          <p:cNvPr id="15" name="Shape 1620"/>
          <p:cNvSpPr txBox="1">
            <a:spLocks/>
          </p:cNvSpPr>
          <p:nvPr/>
        </p:nvSpPr>
        <p:spPr>
          <a:xfrm>
            <a:off x="4020974" y="3228102"/>
            <a:ext cx="2176800" cy="17041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en" sz="1000" b="1" dirty="0"/>
              <a:t>jQuery, –mobile, -UI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Simplifies Event-handling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Helps with UI-Management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Problem with Landscape mode, as everything gets calculated from height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Drag &amp; Drop not supported</a:t>
            </a:r>
          </a:p>
          <a:p>
            <a:pPr>
              <a:buFont typeface="Muli"/>
              <a:buNone/>
            </a:pPr>
            <a:endParaRPr lang="en" sz="1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55" y="3011627"/>
            <a:ext cx="1520436" cy="206779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2684290" y="2186555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Questions?</a:t>
            </a:r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462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14542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The true object of all human life is play.</a:t>
            </a:r>
          </a:p>
          <a:p>
            <a:pPr>
              <a:buNone/>
            </a:pPr>
            <a:r>
              <a:rPr lang="en-US" sz="1400" dirty="0"/>
              <a:t>- </a:t>
            </a:r>
            <a:r>
              <a:rPr lang="de-AT" sz="1400" dirty="0"/>
              <a:t>G. K. Chesterton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3829050" y="677000"/>
            <a:ext cx="4991099" cy="19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Aboard, Commander</a:t>
            </a:r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799" cy="1698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Crush the enemy fleet turn by turn.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Become the greatest Naval Commander of all time!</a:t>
            </a:r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63" name="Shape 1961"/>
          <p:cNvGrpSpPr>
            <a:grpSpLocks noChangeAspect="1"/>
          </p:cNvGrpSpPr>
          <p:nvPr/>
        </p:nvGrpSpPr>
        <p:grpSpPr>
          <a:xfrm>
            <a:off x="1921455" y="832164"/>
            <a:ext cx="1063023" cy="1134801"/>
            <a:chOff x="6642425" y="4312500"/>
            <a:chExt cx="433550" cy="462825"/>
          </a:xfrm>
        </p:grpSpPr>
        <p:sp>
          <p:nvSpPr>
            <p:cNvPr id="64" name="Shape 196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196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196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67" name="Shape 1829"/>
          <p:cNvGrpSpPr/>
          <p:nvPr/>
        </p:nvGrpSpPr>
        <p:grpSpPr>
          <a:xfrm>
            <a:off x="1244482" y="1585336"/>
            <a:ext cx="351417" cy="466923"/>
            <a:chOff x="3984000" y="1594200"/>
            <a:chExt cx="357800" cy="506800"/>
          </a:xfrm>
        </p:grpSpPr>
        <p:sp>
          <p:nvSpPr>
            <p:cNvPr id="68" name="Shape 183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1831"/>
            <p:cNvSpPr>
              <a:spLocks noChangeAspect="1"/>
            </p:cNvSpPr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0" name="Shape 1838"/>
          <p:cNvGrpSpPr>
            <a:grpSpLocks noChangeAspect="1"/>
          </p:cNvGrpSpPr>
          <p:nvPr/>
        </p:nvGrpSpPr>
        <p:grpSpPr>
          <a:xfrm>
            <a:off x="1566786" y="2321821"/>
            <a:ext cx="651704" cy="659196"/>
            <a:chOff x="5297950" y="1632050"/>
            <a:chExt cx="426200" cy="431100"/>
          </a:xfrm>
          <a:solidFill>
            <a:srgbClr val="0E293C"/>
          </a:solidFill>
        </p:grpSpPr>
        <p:sp>
          <p:nvSpPr>
            <p:cNvPr id="71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7057554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 classic board game, </a:t>
            </a:r>
            <a:br>
              <a:rPr lang="en" dirty="0"/>
            </a:br>
            <a:r>
              <a:rPr lang="en" dirty="0"/>
              <a:t>Revisited. Extended.</a:t>
            </a:r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Play against AI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Play against Friends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Platform independent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Anywhere, Anytime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30" name="Picture 6" descr="http://basicallydan.github.io/phonegap-not-so-bad-talk/cordov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74" y="3352174"/>
            <a:ext cx="3782352" cy="112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Flat design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Back to the roots! We use simple but elegant shapes and colors conveying the spirit of the game.</a:t>
            </a:r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Classic game.</a:t>
            </a:r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Instant action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We put a heavy focus on usability and intuitive usage, also on a flat menu structure.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Modern approach.</a:t>
            </a:r>
          </a:p>
        </p:txBody>
      </p:sp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  <a:tabLst>
                <a:tab pos="269875" algn="l"/>
              </a:tabLst>
            </a:pPr>
            <a:r>
              <a:rPr lang="en" sz="1800" b="1" dirty="0"/>
              <a:t>New game modes</a:t>
            </a:r>
          </a:p>
          <a:p>
            <a:pPr>
              <a:buNone/>
              <a:tabLst>
                <a:tab pos="269875" algn="l"/>
              </a:tabLst>
            </a:pPr>
            <a:r>
              <a:rPr lang="en" dirty="0"/>
              <a:t>	4 Ship-sets</a:t>
            </a:r>
          </a:p>
          <a:p>
            <a:pPr>
              <a:buNone/>
              <a:tabLst>
                <a:tab pos="269875" algn="l"/>
              </a:tabLst>
            </a:pPr>
            <a:r>
              <a:rPr lang="en" dirty="0"/>
              <a:t>x	3 Board sizes</a:t>
            </a:r>
          </a:p>
          <a:p>
            <a:pPr marL="285750" indent="-285750">
              <a:tabLst>
                <a:tab pos="269875" algn="l"/>
              </a:tabLst>
            </a:pPr>
            <a:endParaRPr lang="en" dirty="0"/>
          </a:p>
          <a:p>
            <a:pPr>
              <a:buNone/>
              <a:tabLst>
                <a:tab pos="269875" algn="l"/>
              </a:tabLst>
            </a:pPr>
            <a:r>
              <a:rPr lang="en" dirty="0"/>
              <a:t>=	infinite possibilities</a:t>
            </a:r>
          </a:p>
        </p:txBody>
      </p:sp>
      <p:sp>
        <p:nvSpPr>
          <p:cNvPr id="1521" name="Shape 1521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AT" sz="1800" b="1" dirty="0"/>
              <a:t>New </a:t>
            </a:r>
            <a:r>
              <a:rPr lang="en-US" sz="1800" b="1" dirty="0"/>
              <a:t>enemies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Fight against commanders around the world, or just the person sitting next to you.</a:t>
            </a:r>
          </a:p>
        </p:txBody>
      </p:sp>
      <p:sp>
        <p:nvSpPr>
          <p:cNvPr id="1522" name="Shape 1522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New challenges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Can you unlock all the achievements and become the greatest commander of all time?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1794164" y="3248891"/>
            <a:ext cx="1433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2802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Technology is key.</a:t>
            </a:r>
          </a:p>
        </p:txBody>
      </p:sp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485148" y="2380900"/>
            <a:ext cx="2116286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Apache Cordova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Mobile application development framework, works with HTML, CSS &amp; JS</a:t>
            </a:r>
          </a:p>
        </p:txBody>
      </p:sp>
      <p:sp>
        <p:nvSpPr>
          <p:cNvPr id="1521" name="Shape 1521"/>
          <p:cNvSpPr txBox="1">
            <a:spLocks noGrp="1"/>
          </p:cNvSpPr>
          <p:nvPr>
            <p:ph type="body" idx="2"/>
          </p:nvPr>
        </p:nvSpPr>
        <p:spPr>
          <a:xfrm>
            <a:off x="5036790" y="2380899"/>
            <a:ext cx="2051582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AT" sz="1800" b="1" dirty="0"/>
              <a:t>socket</a:t>
            </a:r>
            <a:r>
              <a:rPr lang="en" sz="1800" b="1" dirty="0"/>
              <a:t>.io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Event-based bi-directional communication layer for realtime web applications</a:t>
            </a:r>
          </a:p>
        </p:txBody>
      </p:sp>
      <p:sp>
        <p:nvSpPr>
          <p:cNvPr id="1522" name="Shape 1522"/>
          <p:cNvSpPr txBox="1">
            <a:spLocks noGrp="1"/>
          </p:cNvSpPr>
          <p:nvPr>
            <p:ph type="body" idx="3"/>
          </p:nvPr>
        </p:nvSpPr>
        <p:spPr>
          <a:xfrm>
            <a:off x="7088372" y="2380900"/>
            <a:ext cx="1900944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Docker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Automating the deployment of applications inside software containers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521"/>
          <p:cNvSpPr txBox="1">
            <a:spLocks/>
          </p:cNvSpPr>
          <p:nvPr/>
        </p:nvSpPr>
        <p:spPr>
          <a:xfrm>
            <a:off x="2601434" y="2384448"/>
            <a:ext cx="2435356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de-AT" sz="1800" b="1" dirty="0" err="1"/>
              <a:t>jQuery</a:t>
            </a:r>
            <a:endParaRPr lang="en" sz="1800" b="1" dirty="0"/>
          </a:p>
          <a:p>
            <a:pPr>
              <a:buNone/>
            </a:pPr>
            <a:r>
              <a:rPr lang="en-US" dirty="0"/>
              <a:t>Fast, small, and feature-rich JavaScript library, simplifying e</a:t>
            </a:r>
            <a:r>
              <a:rPr lang="de-AT" dirty="0" err="1"/>
              <a:t>vent</a:t>
            </a:r>
            <a:r>
              <a:rPr lang="de-AT" dirty="0"/>
              <a:t> </a:t>
            </a:r>
            <a:r>
              <a:rPr lang="de-AT" dirty="0" err="1"/>
              <a:t>handling</a:t>
            </a:r>
            <a:r>
              <a:rPr lang="de-AT" dirty="0"/>
              <a:t>, </a:t>
            </a:r>
            <a:r>
              <a:rPr lang="de-AT" dirty="0" err="1"/>
              <a:t>animation</a:t>
            </a:r>
            <a:r>
              <a:rPr lang="de-AT" dirty="0"/>
              <a:t>, Ajax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more</a:t>
            </a:r>
            <a:endParaRPr lang="en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/>
          <p:nvPr/>
        </p:nvSpPr>
        <p:spPr>
          <a:xfrm>
            <a:off x="875675" y="1285876"/>
            <a:ext cx="7451645" cy="354979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4" name="Shape 155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Fun. Worldwide.</a:t>
            </a:r>
          </a:p>
        </p:txBody>
      </p:sp>
      <p:sp>
        <p:nvSpPr>
          <p:cNvPr id="1558" name="Shape 1558"/>
          <p:cNvSpPr/>
          <p:nvPr/>
        </p:nvSpPr>
        <p:spPr>
          <a:xfrm>
            <a:off x="4150263" y="1802247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1562" name="Shape 1562"/>
          <p:cNvSpPr/>
          <p:nvPr/>
        </p:nvSpPr>
        <p:spPr>
          <a:xfrm>
            <a:off x="623422" y="409575"/>
            <a:ext cx="463838" cy="46381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861"/>
          <p:cNvGrpSpPr/>
          <p:nvPr/>
        </p:nvGrpSpPr>
        <p:grpSpPr>
          <a:xfrm>
            <a:off x="1640879" y="2250020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15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1861"/>
          <p:cNvGrpSpPr/>
          <p:nvPr/>
        </p:nvGrpSpPr>
        <p:grpSpPr>
          <a:xfrm>
            <a:off x="2957968" y="3534067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18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1861"/>
          <p:cNvGrpSpPr/>
          <p:nvPr/>
        </p:nvGrpSpPr>
        <p:grpSpPr>
          <a:xfrm>
            <a:off x="4595030" y="3827860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21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1861"/>
          <p:cNvGrpSpPr/>
          <p:nvPr/>
        </p:nvGrpSpPr>
        <p:grpSpPr>
          <a:xfrm>
            <a:off x="3718727" y="1304575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24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1861"/>
          <p:cNvGrpSpPr/>
          <p:nvPr/>
        </p:nvGrpSpPr>
        <p:grpSpPr>
          <a:xfrm>
            <a:off x="5004508" y="2243833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27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1861"/>
          <p:cNvGrpSpPr/>
          <p:nvPr/>
        </p:nvGrpSpPr>
        <p:grpSpPr>
          <a:xfrm>
            <a:off x="6523322" y="2317043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30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" name="Shape 1861"/>
          <p:cNvGrpSpPr/>
          <p:nvPr/>
        </p:nvGrpSpPr>
        <p:grpSpPr>
          <a:xfrm>
            <a:off x="7285419" y="3892679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33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1828800" y="1763099"/>
            <a:ext cx="2261191" cy="696566"/>
          </a:xfrm>
          <a:custGeom>
            <a:avLst/>
            <a:gdLst>
              <a:gd name="connsiteX0" fmla="*/ 0 w 2261191"/>
              <a:gd name="connsiteY0" fmla="*/ 696566 h 696566"/>
              <a:gd name="connsiteX1" fmla="*/ 510363 w 2261191"/>
              <a:gd name="connsiteY1" fmla="*/ 207468 h 696566"/>
              <a:gd name="connsiteX2" fmla="*/ 1261730 w 2261191"/>
              <a:gd name="connsiteY2" fmla="*/ 1906 h 696566"/>
              <a:gd name="connsiteX3" fmla="*/ 2261191 w 2261191"/>
              <a:gd name="connsiteY3" fmla="*/ 122408 h 69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191" h="696566">
                <a:moveTo>
                  <a:pt x="0" y="696566"/>
                </a:moveTo>
                <a:cubicBezTo>
                  <a:pt x="150037" y="509905"/>
                  <a:pt x="300075" y="323245"/>
                  <a:pt x="510363" y="207468"/>
                </a:cubicBezTo>
                <a:cubicBezTo>
                  <a:pt x="720651" y="91691"/>
                  <a:pt x="969925" y="16083"/>
                  <a:pt x="1261730" y="1906"/>
                </a:cubicBezTo>
                <a:cubicBezTo>
                  <a:pt x="1553535" y="-12271"/>
                  <a:pt x="1907363" y="55068"/>
                  <a:pt x="2261191" y="12240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Freihandform 4"/>
          <p:cNvSpPr/>
          <p:nvPr/>
        </p:nvSpPr>
        <p:spPr>
          <a:xfrm>
            <a:off x="3118884" y="2034363"/>
            <a:ext cx="1013637" cy="1587795"/>
          </a:xfrm>
          <a:custGeom>
            <a:avLst/>
            <a:gdLst>
              <a:gd name="connsiteX0" fmla="*/ 0 w 1013637"/>
              <a:gd name="connsiteY0" fmla="*/ 1587795 h 1587795"/>
              <a:gd name="connsiteX1" fmla="*/ 92149 w 1013637"/>
              <a:gd name="connsiteY1" fmla="*/ 1027814 h 1587795"/>
              <a:gd name="connsiteX2" fmla="*/ 283535 w 1013637"/>
              <a:gd name="connsiteY2" fmla="*/ 581246 h 1587795"/>
              <a:gd name="connsiteX3" fmla="*/ 581246 w 1013637"/>
              <a:gd name="connsiteY3" fmla="*/ 283535 h 1587795"/>
              <a:gd name="connsiteX4" fmla="*/ 1013637 w 1013637"/>
              <a:gd name="connsiteY4" fmla="*/ 0 h 158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637" h="1587795">
                <a:moveTo>
                  <a:pt x="0" y="1587795"/>
                </a:moveTo>
                <a:cubicBezTo>
                  <a:pt x="22446" y="1391683"/>
                  <a:pt x="44893" y="1195572"/>
                  <a:pt x="92149" y="1027814"/>
                </a:cubicBezTo>
                <a:cubicBezTo>
                  <a:pt x="139405" y="860056"/>
                  <a:pt x="202019" y="705292"/>
                  <a:pt x="283535" y="581246"/>
                </a:cubicBezTo>
                <a:cubicBezTo>
                  <a:pt x="365051" y="457200"/>
                  <a:pt x="459562" y="380409"/>
                  <a:pt x="581246" y="283535"/>
                </a:cubicBezTo>
                <a:cubicBezTo>
                  <a:pt x="702930" y="186661"/>
                  <a:pt x="858283" y="93330"/>
                  <a:pt x="1013637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reihandform 5"/>
          <p:cNvSpPr/>
          <p:nvPr/>
        </p:nvSpPr>
        <p:spPr>
          <a:xfrm>
            <a:off x="3877340" y="1538177"/>
            <a:ext cx="297711" cy="262270"/>
          </a:xfrm>
          <a:custGeom>
            <a:avLst/>
            <a:gdLst>
              <a:gd name="connsiteX0" fmla="*/ 0 w 297711"/>
              <a:gd name="connsiteY0" fmla="*/ 0 h 262270"/>
              <a:gd name="connsiteX1" fmla="*/ 177209 w 297711"/>
              <a:gd name="connsiteY1" fmla="*/ 127590 h 262270"/>
              <a:gd name="connsiteX2" fmla="*/ 297711 w 297711"/>
              <a:gd name="connsiteY2" fmla="*/ 262270 h 26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711" h="262270">
                <a:moveTo>
                  <a:pt x="0" y="0"/>
                </a:moveTo>
                <a:cubicBezTo>
                  <a:pt x="63795" y="41939"/>
                  <a:pt x="127591" y="83878"/>
                  <a:pt x="177209" y="127590"/>
                </a:cubicBezTo>
                <a:cubicBezTo>
                  <a:pt x="226827" y="171302"/>
                  <a:pt x="262269" y="216786"/>
                  <a:pt x="297711" y="26227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55" name="Shape 1555"/>
          <p:cNvSpPr/>
          <p:nvPr/>
        </p:nvSpPr>
        <p:spPr>
          <a:xfrm>
            <a:off x="4081885" y="1498443"/>
            <a:ext cx="701999" cy="202500"/>
          </a:xfrm>
          <a:prstGeom prst="wedgeRectCallout">
            <a:avLst>
              <a:gd name="adj1" fmla="val -24457"/>
              <a:gd name="adj2" fmla="val 87787"/>
            </a:avLst>
          </a:pr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server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4387702" y="1991829"/>
            <a:ext cx="595424" cy="404037"/>
          </a:xfrm>
          <a:custGeom>
            <a:avLst/>
            <a:gdLst>
              <a:gd name="connsiteX0" fmla="*/ 595424 w 595424"/>
              <a:gd name="connsiteY0" fmla="*/ 404037 h 404037"/>
              <a:gd name="connsiteX1" fmla="*/ 340242 w 595424"/>
              <a:gd name="connsiteY1" fmla="*/ 163033 h 404037"/>
              <a:gd name="connsiteX2" fmla="*/ 0 w 595424"/>
              <a:gd name="connsiteY2" fmla="*/ 0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424" h="404037">
                <a:moveTo>
                  <a:pt x="595424" y="404037"/>
                </a:moveTo>
                <a:cubicBezTo>
                  <a:pt x="517451" y="317204"/>
                  <a:pt x="439479" y="230372"/>
                  <a:pt x="340242" y="163033"/>
                </a:cubicBezTo>
                <a:cubicBezTo>
                  <a:pt x="241005" y="95694"/>
                  <a:pt x="120502" y="47847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ihandform 8"/>
          <p:cNvSpPr/>
          <p:nvPr/>
        </p:nvSpPr>
        <p:spPr>
          <a:xfrm>
            <a:off x="4338084" y="2069805"/>
            <a:ext cx="406478" cy="1722474"/>
          </a:xfrm>
          <a:custGeom>
            <a:avLst/>
            <a:gdLst>
              <a:gd name="connsiteX0" fmla="*/ 333153 w 406478"/>
              <a:gd name="connsiteY0" fmla="*/ 1722474 h 1722474"/>
              <a:gd name="connsiteX1" fmla="*/ 382772 w 406478"/>
              <a:gd name="connsiteY1" fmla="*/ 836428 h 1722474"/>
              <a:gd name="connsiteX2" fmla="*/ 0 w 406478"/>
              <a:gd name="connsiteY2" fmla="*/ 0 h 172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78" h="1722474">
                <a:moveTo>
                  <a:pt x="333153" y="1722474"/>
                </a:moveTo>
                <a:cubicBezTo>
                  <a:pt x="385725" y="1422990"/>
                  <a:pt x="438298" y="1123507"/>
                  <a:pt x="382772" y="836428"/>
                </a:cubicBezTo>
                <a:cubicBezTo>
                  <a:pt x="327246" y="549349"/>
                  <a:pt x="163623" y="274674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reihandform 9"/>
          <p:cNvSpPr/>
          <p:nvPr/>
        </p:nvSpPr>
        <p:spPr>
          <a:xfrm>
            <a:off x="4401879" y="1878419"/>
            <a:ext cx="2119423" cy="517451"/>
          </a:xfrm>
          <a:custGeom>
            <a:avLst/>
            <a:gdLst>
              <a:gd name="connsiteX0" fmla="*/ 2119423 w 2119423"/>
              <a:gd name="connsiteY0" fmla="*/ 517451 h 517451"/>
              <a:gd name="connsiteX1" fmla="*/ 1254642 w 2119423"/>
              <a:gd name="connsiteY1" fmla="*/ 106325 h 517451"/>
              <a:gd name="connsiteX2" fmla="*/ 0 w 2119423"/>
              <a:gd name="connsiteY2" fmla="*/ 0 h 51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423" h="517451">
                <a:moveTo>
                  <a:pt x="2119423" y="517451"/>
                </a:moveTo>
                <a:cubicBezTo>
                  <a:pt x="1863651" y="355009"/>
                  <a:pt x="1607879" y="192567"/>
                  <a:pt x="1254642" y="106325"/>
                </a:cubicBezTo>
                <a:cubicBezTo>
                  <a:pt x="901405" y="20083"/>
                  <a:pt x="450702" y="10041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Freihandform 10"/>
          <p:cNvSpPr/>
          <p:nvPr/>
        </p:nvSpPr>
        <p:spPr>
          <a:xfrm>
            <a:off x="4401879" y="1942214"/>
            <a:ext cx="2877880" cy="2013098"/>
          </a:xfrm>
          <a:custGeom>
            <a:avLst/>
            <a:gdLst>
              <a:gd name="connsiteX0" fmla="*/ 2877880 w 2877880"/>
              <a:gd name="connsiteY0" fmla="*/ 2013098 h 2013098"/>
              <a:gd name="connsiteX1" fmla="*/ 2133600 w 2877880"/>
              <a:gd name="connsiteY1" fmla="*/ 1041991 h 2013098"/>
              <a:gd name="connsiteX2" fmla="*/ 1162493 w 2877880"/>
              <a:gd name="connsiteY2" fmla="*/ 368596 h 2013098"/>
              <a:gd name="connsiteX3" fmla="*/ 0 w 2877880"/>
              <a:gd name="connsiteY3" fmla="*/ 0 h 201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7880" h="2013098">
                <a:moveTo>
                  <a:pt x="2877880" y="2013098"/>
                </a:moveTo>
                <a:cubicBezTo>
                  <a:pt x="2648689" y="1664586"/>
                  <a:pt x="2419498" y="1316075"/>
                  <a:pt x="2133600" y="1041991"/>
                </a:cubicBezTo>
                <a:cubicBezTo>
                  <a:pt x="1847702" y="767907"/>
                  <a:pt x="1518093" y="542261"/>
                  <a:pt x="1162493" y="368596"/>
                </a:cubicBezTo>
                <a:cubicBezTo>
                  <a:pt x="806893" y="194931"/>
                  <a:pt x="403446" y="9746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45" name="Shape 1885"/>
          <p:cNvGrpSpPr>
            <a:grpSpLocks noChangeAspect="1"/>
          </p:cNvGrpSpPr>
          <p:nvPr/>
        </p:nvGrpSpPr>
        <p:grpSpPr>
          <a:xfrm>
            <a:off x="1436522" y="2364332"/>
            <a:ext cx="163509" cy="157468"/>
            <a:chOff x="2583325" y="2972875"/>
            <a:chExt cx="462850" cy="445750"/>
          </a:xfrm>
          <a:solidFill>
            <a:srgbClr val="19BBD5"/>
          </a:solidFill>
        </p:grpSpPr>
        <p:sp>
          <p:nvSpPr>
            <p:cNvPr id="46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1885"/>
          <p:cNvGrpSpPr>
            <a:grpSpLocks noChangeAspect="1"/>
          </p:cNvGrpSpPr>
          <p:nvPr/>
        </p:nvGrpSpPr>
        <p:grpSpPr>
          <a:xfrm>
            <a:off x="7087898" y="3983554"/>
            <a:ext cx="163509" cy="157468"/>
            <a:chOff x="2583325" y="2972875"/>
            <a:chExt cx="462850" cy="445750"/>
          </a:xfrm>
          <a:solidFill>
            <a:srgbClr val="19BBD5"/>
          </a:solidFill>
        </p:grpSpPr>
        <p:sp>
          <p:nvSpPr>
            <p:cNvPr id="49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" name="Shape 1885"/>
          <p:cNvGrpSpPr>
            <a:grpSpLocks noChangeAspect="1"/>
          </p:cNvGrpSpPr>
          <p:nvPr/>
        </p:nvGrpSpPr>
        <p:grpSpPr>
          <a:xfrm>
            <a:off x="6323008" y="2437340"/>
            <a:ext cx="163509" cy="157468"/>
            <a:chOff x="2583325" y="2972875"/>
            <a:chExt cx="462850" cy="445750"/>
          </a:xfrm>
          <a:solidFill>
            <a:srgbClr val="19BBD5"/>
          </a:solidFill>
        </p:grpSpPr>
        <p:sp>
          <p:nvSpPr>
            <p:cNvPr id="52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" name="Shape 1884"/>
          <p:cNvSpPr>
            <a:spLocks noChangeAspect="1"/>
          </p:cNvSpPr>
          <p:nvPr/>
        </p:nvSpPr>
        <p:spPr>
          <a:xfrm>
            <a:off x="2799523" y="3629251"/>
            <a:ext cx="104577" cy="18118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1884"/>
          <p:cNvSpPr>
            <a:spLocks noChangeAspect="1"/>
          </p:cNvSpPr>
          <p:nvPr/>
        </p:nvSpPr>
        <p:spPr>
          <a:xfrm>
            <a:off x="5190021" y="2340618"/>
            <a:ext cx="104577" cy="18118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1883"/>
          <p:cNvSpPr>
            <a:spLocks noChangeAspect="1"/>
          </p:cNvSpPr>
          <p:nvPr/>
        </p:nvSpPr>
        <p:spPr>
          <a:xfrm>
            <a:off x="3563424" y="1364173"/>
            <a:ext cx="124556" cy="159873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1883"/>
          <p:cNvSpPr>
            <a:spLocks noChangeAspect="1"/>
          </p:cNvSpPr>
          <p:nvPr/>
        </p:nvSpPr>
        <p:spPr>
          <a:xfrm>
            <a:off x="4783955" y="3907023"/>
            <a:ext cx="124556" cy="159873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32" y="389860"/>
            <a:ext cx="5739624" cy="4264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Bildschirmpräsentation (16:9)</PresentationFormat>
  <Paragraphs>72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Muli</vt:lpstr>
      <vt:lpstr>Nixie One</vt:lpstr>
      <vt:lpstr>Imogen template</vt:lpstr>
      <vt:lpstr>Battleship</vt:lpstr>
      <vt:lpstr>PowerPoint-Präsentation</vt:lpstr>
      <vt:lpstr>Aboard, Commander</vt:lpstr>
      <vt:lpstr>A classic board game,  Revisited. Extended.</vt:lpstr>
      <vt:lpstr>Classic game.</vt:lpstr>
      <vt:lpstr>Modern approach.</vt:lpstr>
      <vt:lpstr>Technology is key.</vt:lpstr>
      <vt:lpstr>Fun. Worldwide.</vt:lpstr>
      <vt:lpstr>PowerPoint-Präsentation</vt:lpstr>
      <vt:lpstr>reach 1,481,124,000 people</vt:lpstr>
      <vt:lpstr>PowerPoint-Präsentation</vt:lpstr>
      <vt:lpstr>PowerPoint-Präsentation</vt:lpstr>
      <vt:lpstr>Thank you! </vt:lpstr>
      <vt:lpstr>PowerPoint-Präsentation</vt:lpstr>
      <vt:lpstr>Recap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Konrad Deubler</dc:creator>
  <cp:lastModifiedBy>Konrad Deubler</cp:lastModifiedBy>
  <cp:revision>56</cp:revision>
  <dcterms:modified xsi:type="dcterms:W3CDTF">2016-06-03T01:37:06Z</dcterms:modified>
</cp:coreProperties>
</file>