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comment4.xml" ContentType="application/vnd.openxmlformats-officedocument.presentationml.comment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comments/comment7.xml" ContentType="application/vnd.openxmlformats-officedocument.presentationml.comments+xml"/>
  <Override PartName="/ppt/notesSlides/notesSlide82.xml" ContentType="application/vnd.openxmlformats-officedocument.presentationml.notesSlide+xml"/>
  <Override PartName="/ppt/comments/comment8.xml" ContentType="application/vnd.openxmlformats-officedocument.presentationml.comment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94"/>
  </p:notesMasterIdLst>
  <p:sldIdLst>
    <p:sldId id="256" r:id="rId2"/>
    <p:sldId id="644" r:id="rId3"/>
    <p:sldId id="257" r:id="rId4"/>
    <p:sldId id="967" r:id="rId5"/>
    <p:sldId id="968" r:id="rId6"/>
    <p:sldId id="879" r:id="rId7"/>
    <p:sldId id="1557" r:id="rId8"/>
    <p:sldId id="1427" r:id="rId9"/>
    <p:sldId id="1558" r:id="rId10"/>
    <p:sldId id="1559" r:id="rId11"/>
    <p:sldId id="1560" r:id="rId12"/>
    <p:sldId id="1561" r:id="rId13"/>
    <p:sldId id="1566" r:id="rId14"/>
    <p:sldId id="1567" r:id="rId15"/>
    <p:sldId id="1569" r:id="rId16"/>
    <p:sldId id="1568" r:id="rId17"/>
    <p:sldId id="1562" r:id="rId18"/>
    <p:sldId id="1563" r:id="rId19"/>
    <p:sldId id="826" r:id="rId20"/>
    <p:sldId id="827" r:id="rId21"/>
    <p:sldId id="828" r:id="rId22"/>
    <p:sldId id="829" r:id="rId23"/>
    <p:sldId id="831" r:id="rId24"/>
    <p:sldId id="832" r:id="rId25"/>
    <p:sldId id="833" r:id="rId26"/>
    <p:sldId id="834" r:id="rId27"/>
    <p:sldId id="1564" r:id="rId28"/>
    <p:sldId id="835" r:id="rId29"/>
    <p:sldId id="825" r:id="rId30"/>
    <p:sldId id="690" r:id="rId31"/>
    <p:sldId id="691" r:id="rId32"/>
    <p:sldId id="258" r:id="rId33"/>
    <p:sldId id="836" r:id="rId34"/>
    <p:sldId id="645" r:id="rId35"/>
    <p:sldId id="646" r:id="rId36"/>
    <p:sldId id="647" r:id="rId37"/>
    <p:sldId id="648" r:id="rId38"/>
    <p:sldId id="692" r:id="rId39"/>
    <p:sldId id="260" r:id="rId40"/>
    <p:sldId id="900" r:id="rId41"/>
    <p:sldId id="261" r:id="rId42"/>
    <p:sldId id="901" r:id="rId43"/>
    <p:sldId id="693" r:id="rId44"/>
    <p:sldId id="262" r:id="rId45"/>
    <p:sldId id="902" r:id="rId46"/>
    <p:sldId id="263" r:id="rId47"/>
    <p:sldId id="264" r:id="rId48"/>
    <p:sldId id="696" r:id="rId49"/>
    <p:sldId id="694" r:id="rId50"/>
    <p:sldId id="265" r:id="rId51"/>
    <p:sldId id="266" r:id="rId52"/>
    <p:sldId id="697" r:id="rId53"/>
    <p:sldId id="698" r:id="rId54"/>
    <p:sldId id="903" r:id="rId55"/>
    <p:sldId id="904" r:id="rId56"/>
    <p:sldId id="699" r:id="rId57"/>
    <p:sldId id="905" r:id="rId58"/>
    <p:sldId id="906" r:id="rId59"/>
    <p:sldId id="700" r:id="rId60"/>
    <p:sldId id="908" r:id="rId61"/>
    <p:sldId id="702" r:id="rId62"/>
    <p:sldId id="909" r:id="rId63"/>
    <p:sldId id="703" r:id="rId64"/>
    <p:sldId id="910" r:id="rId65"/>
    <p:sldId id="911" r:id="rId66"/>
    <p:sldId id="704" r:id="rId67"/>
    <p:sldId id="913" r:id="rId68"/>
    <p:sldId id="1631" r:id="rId69"/>
    <p:sldId id="1632" r:id="rId70"/>
    <p:sldId id="912" r:id="rId71"/>
    <p:sldId id="838" r:id="rId72"/>
    <p:sldId id="839" r:id="rId73"/>
    <p:sldId id="914" r:id="rId74"/>
    <p:sldId id="915" r:id="rId75"/>
    <p:sldId id="916" r:id="rId76"/>
    <p:sldId id="840" r:id="rId77"/>
    <p:sldId id="841" r:id="rId78"/>
    <p:sldId id="842" r:id="rId79"/>
    <p:sldId id="843" r:id="rId80"/>
    <p:sldId id="705" r:id="rId81"/>
    <p:sldId id="706" r:id="rId82"/>
    <p:sldId id="268" r:id="rId83"/>
    <p:sldId id="707" r:id="rId84"/>
    <p:sldId id="649" r:id="rId85"/>
    <p:sldId id="650" r:id="rId86"/>
    <p:sldId id="651" r:id="rId87"/>
    <p:sldId id="943" r:id="rId88"/>
    <p:sldId id="944" r:id="rId89"/>
    <p:sldId id="1576" r:id="rId90"/>
    <p:sldId id="945" r:id="rId91"/>
    <p:sldId id="1435" r:id="rId92"/>
    <p:sldId id="1437" r:id="rId93"/>
    <p:sldId id="1436" r:id="rId94"/>
    <p:sldId id="652" r:id="rId95"/>
    <p:sldId id="708" r:id="rId96"/>
    <p:sldId id="709" r:id="rId97"/>
    <p:sldId id="710" r:id="rId98"/>
    <p:sldId id="270" r:id="rId99"/>
    <p:sldId id="653" r:id="rId100"/>
    <p:sldId id="711" r:id="rId101"/>
    <p:sldId id="712" r:id="rId102"/>
    <p:sldId id="713" r:id="rId103"/>
    <p:sldId id="714" r:id="rId104"/>
    <p:sldId id="715" r:id="rId105"/>
    <p:sldId id="716" r:id="rId106"/>
    <p:sldId id="717" r:id="rId107"/>
    <p:sldId id="663" r:id="rId108"/>
    <p:sldId id="655" r:id="rId109"/>
    <p:sldId id="946" r:id="rId110"/>
    <p:sldId id="656" r:id="rId111"/>
    <p:sldId id="657" r:id="rId112"/>
    <p:sldId id="658" r:id="rId113"/>
    <p:sldId id="659" r:id="rId114"/>
    <p:sldId id="660" r:id="rId115"/>
    <p:sldId id="661" r:id="rId116"/>
    <p:sldId id="1578" r:id="rId117"/>
    <p:sldId id="662" r:id="rId118"/>
    <p:sldId id="272" r:id="rId119"/>
    <p:sldId id="719" r:id="rId120"/>
    <p:sldId id="917" r:id="rId121"/>
    <p:sldId id="1450" r:id="rId122"/>
    <p:sldId id="1451" r:id="rId123"/>
    <p:sldId id="1452" r:id="rId124"/>
    <p:sldId id="1453" r:id="rId125"/>
    <p:sldId id="1454" r:id="rId126"/>
    <p:sldId id="1593" r:id="rId127"/>
    <p:sldId id="1455" r:id="rId128"/>
    <p:sldId id="1456" r:id="rId129"/>
    <p:sldId id="1457" r:id="rId130"/>
    <p:sldId id="1458" r:id="rId131"/>
    <p:sldId id="1459" r:id="rId132"/>
    <p:sldId id="1460" r:id="rId133"/>
    <p:sldId id="718" r:id="rId134"/>
    <p:sldId id="720" r:id="rId135"/>
    <p:sldId id="721" r:id="rId136"/>
    <p:sldId id="722" r:id="rId137"/>
    <p:sldId id="723" r:id="rId138"/>
    <p:sldId id="726" r:id="rId139"/>
    <p:sldId id="844" r:id="rId140"/>
    <p:sldId id="727" r:id="rId141"/>
    <p:sldId id="728" r:id="rId142"/>
    <p:sldId id="729" r:id="rId143"/>
    <p:sldId id="730" r:id="rId144"/>
    <p:sldId id="731" r:id="rId145"/>
    <p:sldId id="732" r:id="rId146"/>
    <p:sldId id="733" r:id="rId147"/>
    <p:sldId id="918" r:id="rId148"/>
    <p:sldId id="919" r:id="rId149"/>
    <p:sldId id="920" r:id="rId150"/>
    <p:sldId id="958" r:id="rId151"/>
    <p:sldId id="734" r:id="rId152"/>
    <p:sldId id="738" r:id="rId153"/>
    <p:sldId id="273" r:id="rId154"/>
    <p:sldId id="1449" r:id="rId155"/>
    <p:sldId id="947" r:id="rId156"/>
    <p:sldId id="739" r:id="rId157"/>
    <p:sldId id="275" r:id="rId158"/>
    <p:sldId id="276" r:id="rId159"/>
    <p:sldId id="740" r:id="rId160"/>
    <p:sldId id="1579" r:id="rId161"/>
    <p:sldId id="1580" r:id="rId162"/>
    <p:sldId id="921" r:id="rId163"/>
    <p:sldId id="741" r:id="rId164"/>
    <p:sldId id="1581" r:id="rId165"/>
    <p:sldId id="742" r:id="rId166"/>
    <p:sldId id="743" r:id="rId167"/>
    <p:sldId id="744" r:id="rId168"/>
    <p:sldId id="1439" r:id="rId169"/>
    <p:sldId id="1440" r:id="rId170"/>
    <p:sldId id="1441" r:id="rId171"/>
    <p:sldId id="278" r:id="rId172"/>
    <p:sldId id="279" r:id="rId173"/>
    <p:sldId id="922" r:id="rId174"/>
    <p:sldId id="1442" r:id="rId175"/>
    <p:sldId id="280" r:id="rId176"/>
    <p:sldId id="1443" r:id="rId177"/>
    <p:sldId id="1444" r:id="rId178"/>
    <p:sldId id="745" r:id="rId179"/>
    <p:sldId id="1445" r:id="rId180"/>
    <p:sldId id="1446" r:id="rId181"/>
    <p:sldId id="281" r:id="rId182"/>
    <p:sldId id="282" r:id="rId183"/>
    <p:sldId id="923" r:id="rId184"/>
    <p:sldId id="746" r:id="rId185"/>
    <p:sldId id="283" r:id="rId186"/>
    <p:sldId id="284" r:id="rId187"/>
    <p:sldId id="285" r:id="rId188"/>
    <p:sldId id="924" r:id="rId189"/>
    <p:sldId id="925" r:id="rId190"/>
    <p:sldId id="926" r:id="rId191"/>
    <p:sldId id="286" r:id="rId192"/>
    <p:sldId id="747" r:id="rId193"/>
    <p:sldId id="287" r:id="rId194"/>
    <p:sldId id="288" r:id="rId195"/>
    <p:sldId id="927" r:id="rId196"/>
    <p:sldId id="928" r:id="rId197"/>
    <p:sldId id="1582" r:id="rId198"/>
    <p:sldId id="929" r:id="rId199"/>
    <p:sldId id="289" r:id="rId200"/>
    <p:sldId id="748" r:id="rId201"/>
    <p:sldId id="749" r:id="rId202"/>
    <p:sldId id="1447" r:id="rId203"/>
    <p:sldId id="750" r:id="rId204"/>
    <p:sldId id="1570" r:id="rId205"/>
    <p:sldId id="751" r:id="rId206"/>
    <p:sldId id="752" r:id="rId207"/>
    <p:sldId id="1545" r:id="rId208"/>
    <p:sldId id="1542" r:id="rId209"/>
    <p:sldId id="1540" r:id="rId210"/>
    <p:sldId id="1543" r:id="rId211"/>
    <p:sldId id="1544" r:id="rId212"/>
    <p:sldId id="1546" r:id="rId213"/>
    <p:sldId id="1547" r:id="rId214"/>
    <p:sldId id="1596" r:id="rId215"/>
    <p:sldId id="1584" r:id="rId216"/>
    <p:sldId id="1571" r:id="rId217"/>
    <p:sldId id="753" r:id="rId218"/>
    <p:sldId id="1585" r:id="rId219"/>
    <p:sldId id="1586" r:id="rId220"/>
    <p:sldId id="1587" r:id="rId221"/>
    <p:sldId id="1588" r:id="rId222"/>
    <p:sldId id="1589" r:id="rId223"/>
    <p:sldId id="754" r:id="rId224"/>
    <p:sldId id="759" r:id="rId225"/>
    <p:sldId id="760" r:id="rId226"/>
    <p:sldId id="761" r:id="rId227"/>
    <p:sldId id="292" r:id="rId228"/>
    <p:sldId id="296" r:id="rId229"/>
    <p:sldId id="295" r:id="rId230"/>
    <p:sldId id="1461" r:id="rId231"/>
    <p:sldId id="294" r:id="rId232"/>
    <p:sldId id="931" r:id="rId233"/>
    <p:sldId id="930" r:id="rId234"/>
    <p:sldId id="293" r:id="rId235"/>
    <p:sldId id="1462" r:id="rId236"/>
    <p:sldId id="300" r:id="rId237"/>
    <p:sldId id="299" r:id="rId238"/>
    <p:sldId id="851" r:id="rId239"/>
    <p:sldId id="948" r:id="rId240"/>
    <p:sldId id="847" r:id="rId241"/>
    <p:sldId id="852" r:id="rId242"/>
    <p:sldId id="853" r:id="rId243"/>
    <p:sldId id="932" r:id="rId244"/>
    <p:sldId id="848" r:id="rId245"/>
    <p:sldId id="849" r:id="rId246"/>
    <p:sldId id="846" r:id="rId247"/>
    <p:sldId id="881" r:id="rId248"/>
    <p:sldId id="885" r:id="rId249"/>
    <p:sldId id="949" r:id="rId250"/>
    <p:sldId id="882" r:id="rId251"/>
    <p:sldId id="950" r:id="rId252"/>
    <p:sldId id="886" r:id="rId253"/>
    <p:sldId id="952" r:id="rId254"/>
    <p:sldId id="880" r:id="rId255"/>
    <p:sldId id="1463" r:id="rId256"/>
    <p:sldId id="1464" r:id="rId257"/>
    <p:sldId id="888" r:id="rId258"/>
    <p:sldId id="1466" r:id="rId259"/>
    <p:sldId id="1465" r:id="rId260"/>
    <p:sldId id="883" r:id="rId261"/>
    <p:sldId id="953" r:id="rId262"/>
    <p:sldId id="889" r:id="rId263"/>
    <p:sldId id="890" r:id="rId264"/>
    <p:sldId id="891" r:id="rId265"/>
    <p:sldId id="1595" r:id="rId266"/>
    <p:sldId id="1594" r:id="rId267"/>
    <p:sldId id="1597" r:id="rId268"/>
    <p:sldId id="1598" r:id="rId269"/>
    <p:sldId id="954" r:id="rId270"/>
    <p:sldId id="884" r:id="rId271"/>
    <p:sldId id="892" r:id="rId272"/>
    <p:sldId id="895" r:id="rId273"/>
    <p:sldId id="1633" r:id="rId274"/>
    <p:sldId id="1572" r:id="rId275"/>
    <p:sldId id="1573" r:id="rId276"/>
    <p:sldId id="956" r:id="rId277"/>
    <p:sldId id="896" r:id="rId278"/>
    <p:sldId id="298" r:id="rId279"/>
    <p:sldId id="957" r:id="rId280"/>
    <p:sldId id="297" r:id="rId281"/>
    <p:sldId id="897" r:id="rId282"/>
    <p:sldId id="898" r:id="rId283"/>
    <p:sldId id="959" r:id="rId284"/>
    <p:sldId id="303" r:id="rId285"/>
    <p:sldId id="763" r:id="rId286"/>
    <p:sldId id="302" r:id="rId287"/>
    <p:sldId id="301" r:id="rId288"/>
    <p:sldId id="305" r:id="rId289"/>
    <p:sldId id="309" r:id="rId290"/>
    <p:sldId id="933" r:id="rId291"/>
    <p:sldId id="934" r:id="rId292"/>
    <p:sldId id="308" r:id="rId293"/>
    <p:sldId id="935" r:id="rId294"/>
    <p:sldId id="936" r:id="rId295"/>
    <p:sldId id="937" r:id="rId296"/>
    <p:sldId id="940" r:id="rId297"/>
    <p:sldId id="312" r:id="rId298"/>
    <p:sldId id="311" r:id="rId299"/>
    <p:sldId id="960" r:id="rId300"/>
    <p:sldId id="310" r:id="rId301"/>
    <p:sldId id="961" r:id="rId302"/>
    <p:sldId id="964" r:id="rId303"/>
    <p:sldId id="767" r:id="rId304"/>
    <p:sldId id="962" r:id="rId305"/>
    <p:sldId id="318" r:id="rId306"/>
    <p:sldId id="862" r:id="rId307"/>
    <p:sldId id="941" r:id="rId308"/>
    <p:sldId id="316" r:id="rId309"/>
    <p:sldId id="942" r:id="rId310"/>
    <p:sldId id="1555" r:id="rId311"/>
    <p:sldId id="315" r:id="rId312"/>
    <p:sldId id="864" r:id="rId313"/>
    <p:sldId id="965" r:id="rId314"/>
    <p:sldId id="1553" r:id="rId315"/>
    <p:sldId id="1556" r:id="rId316"/>
    <p:sldId id="1554" r:id="rId317"/>
    <p:sldId id="966" r:id="rId318"/>
    <p:sldId id="334" r:id="rId319"/>
    <p:sldId id="1548" r:id="rId320"/>
    <p:sldId id="322" r:id="rId321"/>
    <p:sldId id="1549" r:id="rId322"/>
    <p:sldId id="1550" r:id="rId323"/>
    <p:sldId id="1551" r:id="rId324"/>
    <p:sldId id="1552" r:id="rId325"/>
    <p:sldId id="1599" r:id="rId326"/>
    <p:sldId id="769" r:id="rId327"/>
    <p:sldId id="768" r:id="rId328"/>
    <p:sldId id="963" r:id="rId329"/>
    <p:sldId id="320" r:id="rId330"/>
    <p:sldId id="770" r:id="rId331"/>
    <p:sldId id="771" r:id="rId332"/>
    <p:sldId id="772" r:id="rId333"/>
    <p:sldId id="773" r:id="rId334"/>
    <p:sldId id="774" r:id="rId335"/>
    <p:sldId id="319" r:id="rId336"/>
    <p:sldId id="326" r:id="rId337"/>
    <p:sldId id="325" r:id="rId338"/>
    <p:sldId id="1600" r:id="rId339"/>
    <p:sldId id="1601" r:id="rId340"/>
    <p:sldId id="872" r:id="rId341"/>
    <p:sldId id="323" r:id="rId342"/>
    <p:sldId id="775" r:id="rId343"/>
    <p:sldId id="776" r:id="rId344"/>
    <p:sldId id="327" r:id="rId345"/>
    <p:sldId id="1470" r:id="rId346"/>
    <p:sldId id="869" r:id="rId347"/>
    <p:sldId id="1468" r:id="rId348"/>
    <p:sldId id="870" r:id="rId349"/>
    <p:sldId id="871" r:id="rId350"/>
    <p:sldId id="328" r:id="rId351"/>
    <p:sldId id="1469" r:id="rId352"/>
    <p:sldId id="778" r:id="rId353"/>
    <p:sldId id="777" r:id="rId354"/>
    <p:sldId id="670" r:id="rId355"/>
    <p:sldId id="1410" r:id="rId356"/>
    <p:sldId id="874" r:id="rId357"/>
    <p:sldId id="330" r:id="rId358"/>
    <p:sldId id="331" r:id="rId359"/>
    <p:sldId id="671" r:id="rId360"/>
    <p:sldId id="1467" r:id="rId361"/>
    <p:sldId id="673" r:id="rId362"/>
    <p:sldId id="672" r:id="rId363"/>
    <p:sldId id="332" r:id="rId364"/>
    <p:sldId id="779" r:id="rId365"/>
    <p:sldId id="666" r:id="rId366"/>
    <p:sldId id="667" r:id="rId367"/>
    <p:sldId id="678" r:id="rId368"/>
    <p:sldId id="679" r:id="rId369"/>
    <p:sldId id="1473" r:id="rId370"/>
    <p:sldId id="668" r:id="rId371"/>
    <p:sldId id="780" r:id="rId372"/>
    <p:sldId id="782" r:id="rId373"/>
    <p:sldId id="781" r:id="rId374"/>
    <p:sldId id="1472" r:id="rId375"/>
    <p:sldId id="783" r:id="rId376"/>
    <p:sldId id="665" r:id="rId377"/>
    <p:sldId id="687" r:id="rId378"/>
    <p:sldId id="688" r:id="rId379"/>
    <p:sldId id="784" r:id="rId380"/>
    <p:sldId id="785" r:id="rId381"/>
    <p:sldId id="689" r:id="rId382"/>
    <p:sldId id="787" r:id="rId383"/>
    <p:sldId id="788" r:id="rId384"/>
    <p:sldId id="789" r:id="rId385"/>
    <p:sldId id="790" r:id="rId386"/>
    <p:sldId id="791" r:id="rId387"/>
    <p:sldId id="792" r:id="rId388"/>
    <p:sldId id="793" r:id="rId389"/>
    <p:sldId id="794" r:id="rId390"/>
    <p:sldId id="795" r:id="rId391"/>
    <p:sldId id="796" r:id="rId392"/>
    <p:sldId id="797" r:id="rId393"/>
    <p:sldId id="798" r:id="rId394"/>
    <p:sldId id="799" r:id="rId395"/>
    <p:sldId id="800" r:id="rId396"/>
    <p:sldId id="801" r:id="rId397"/>
    <p:sldId id="786" r:id="rId398"/>
    <p:sldId id="335" r:id="rId399"/>
    <p:sldId id="336" r:id="rId400"/>
    <p:sldId id="802" r:id="rId401"/>
    <p:sldId id="1532" r:id="rId402"/>
    <p:sldId id="338" r:id="rId403"/>
    <p:sldId id="339" r:id="rId404"/>
    <p:sldId id="340" r:id="rId405"/>
    <p:sldId id="1414" r:id="rId406"/>
    <p:sldId id="343" r:id="rId407"/>
    <p:sldId id="342" r:id="rId408"/>
    <p:sldId id="1415" r:id="rId409"/>
    <p:sldId id="341" r:id="rId410"/>
    <p:sldId id="348" r:id="rId411"/>
    <p:sldId id="1416" r:id="rId412"/>
    <p:sldId id="803" r:id="rId413"/>
    <p:sldId id="1417" r:id="rId414"/>
    <p:sldId id="347" r:id="rId415"/>
    <p:sldId id="346" r:id="rId416"/>
    <p:sldId id="805" r:id="rId417"/>
    <p:sldId id="804" r:id="rId418"/>
    <p:sldId id="345" r:id="rId419"/>
    <p:sldId id="344" r:id="rId420"/>
    <p:sldId id="1418" r:id="rId421"/>
    <p:sldId id="1419" r:id="rId422"/>
    <p:sldId id="1420" r:id="rId423"/>
    <p:sldId id="1421" r:id="rId424"/>
    <p:sldId id="1422" r:id="rId425"/>
    <p:sldId id="1474" r:id="rId426"/>
    <p:sldId id="352" r:id="rId427"/>
    <p:sldId id="806" r:id="rId428"/>
    <p:sldId id="807" r:id="rId429"/>
    <p:sldId id="813" r:id="rId430"/>
    <p:sldId id="814" r:id="rId431"/>
    <p:sldId id="350" r:id="rId432"/>
    <p:sldId id="1476" r:id="rId433"/>
    <p:sldId id="1477" r:id="rId434"/>
    <p:sldId id="1478" r:id="rId435"/>
    <p:sldId id="1479" r:id="rId436"/>
    <p:sldId id="1480" r:id="rId437"/>
    <p:sldId id="1481" r:id="rId438"/>
    <p:sldId id="1482" r:id="rId439"/>
    <p:sldId id="1483" r:id="rId440"/>
    <p:sldId id="1484" r:id="rId441"/>
    <p:sldId id="1485" r:id="rId442"/>
    <p:sldId id="1486" r:id="rId443"/>
    <p:sldId id="1489" r:id="rId444"/>
    <p:sldId id="1490" r:id="rId445"/>
    <p:sldId id="1533" r:id="rId446"/>
    <p:sldId id="1534" r:id="rId447"/>
    <p:sldId id="349" r:id="rId448"/>
    <p:sldId id="1536" r:id="rId449"/>
    <p:sldId id="1537" r:id="rId450"/>
    <p:sldId id="1538" r:id="rId451"/>
    <p:sldId id="1591" r:id="rId452"/>
    <p:sldId id="356" r:id="rId453"/>
    <p:sldId id="1535" r:id="rId454"/>
    <p:sldId id="355" r:id="rId455"/>
    <p:sldId id="354" r:id="rId456"/>
    <p:sldId id="969" r:id="rId457"/>
    <p:sldId id="873" r:id="rId458"/>
    <p:sldId id="425" r:id="rId459"/>
    <p:sldId id="1634" r:id="rId460"/>
    <p:sldId id="353" r:id="rId461"/>
    <p:sldId id="361" r:id="rId462"/>
    <p:sldId id="1491" r:id="rId463"/>
    <p:sldId id="1492" r:id="rId464"/>
    <p:sldId id="1493" r:id="rId465"/>
    <p:sldId id="360" r:id="rId466"/>
    <p:sldId id="359" r:id="rId467"/>
    <p:sldId id="1636" r:id="rId468"/>
    <p:sldId id="1637" r:id="rId469"/>
    <p:sldId id="1638" r:id="rId470"/>
    <p:sldId id="1639" r:id="rId471"/>
    <p:sldId id="426" r:id="rId472"/>
    <p:sldId id="427" r:id="rId473"/>
    <p:sldId id="1640" r:id="rId474"/>
    <p:sldId id="1641" r:id="rId475"/>
    <p:sldId id="1647" r:id="rId476"/>
    <p:sldId id="1642" r:id="rId477"/>
    <p:sldId id="1643" r:id="rId478"/>
    <p:sldId id="1644" r:id="rId479"/>
    <p:sldId id="1645" r:id="rId480"/>
    <p:sldId id="1646" r:id="rId481"/>
    <p:sldId id="358" r:id="rId482"/>
    <p:sldId id="1430" r:id="rId483"/>
    <p:sldId id="357" r:id="rId484"/>
    <p:sldId id="364" r:id="rId485"/>
    <p:sldId id="1495" r:id="rId486"/>
    <p:sldId id="1494" r:id="rId487"/>
    <p:sldId id="1602" r:id="rId488"/>
    <p:sldId id="1635" r:id="rId489"/>
    <p:sldId id="1603" r:id="rId490"/>
    <p:sldId id="1604" r:id="rId491"/>
    <p:sldId id="1497" r:id="rId492"/>
    <p:sldId id="1431" r:id="rId493"/>
    <p:sldId id="1539" r:id="rId494"/>
    <p:sldId id="363" r:id="rId495"/>
    <p:sldId id="362" r:id="rId496"/>
    <p:sldId id="1648" r:id="rId497"/>
    <p:sldId id="1649" r:id="rId498"/>
    <p:sldId id="1650" r:id="rId499"/>
    <p:sldId id="370" r:id="rId500"/>
    <p:sldId id="369" r:id="rId501"/>
    <p:sldId id="368" r:id="rId502"/>
    <p:sldId id="1501" r:id="rId503"/>
    <p:sldId id="1502" r:id="rId504"/>
    <p:sldId id="367" r:id="rId505"/>
    <p:sldId id="366" r:id="rId506"/>
    <p:sldId id="374" r:id="rId507"/>
    <p:sldId id="373" r:id="rId508"/>
    <p:sldId id="372" r:id="rId509"/>
    <p:sldId id="808" r:id="rId510"/>
    <p:sldId id="371" r:id="rId511"/>
    <p:sldId id="377" r:id="rId512"/>
    <p:sldId id="1627" r:id="rId513"/>
    <p:sldId id="1628" r:id="rId514"/>
    <p:sldId id="875" r:id="rId515"/>
    <p:sldId id="376" r:id="rId516"/>
    <p:sldId id="375" r:id="rId517"/>
    <p:sldId id="380" r:id="rId518"/>
    <p:sldId id="1618" r:id="rId519"/>
    <p:sldId id="815" r:id="rId520"/>
    <p:sldId id="1504" r:id="rId521"/>
    <p:sldId id="1575" r:id="rId522"/>
    <p:sldId id="1629" r:id="rId523"/>
    <p:sldId id="1574" r:id="rId524"/>
    <p:sldId id="878" r:id="rId525"/>
    <p:sldId id="384" r:id="rId526"/>
    <p:sldId id="385" r:id="rId527"/>
    <p:sldId id="858" r:id="rId528"/>
    <p:sldId id="392" r:id="rId529"/>
    <p:sldId id="1505" r:id="rId530"/>
    <p:sldId id="1620" r:id="rId531"/>
    <p:sldId id="1630" r:id="rId532"/>
    <p:sldId id="1619" r:id="rId533"/>
    <p:sldId id="391" r:id="rId534"/>
    <p:sldId id="390" r:id="rId535"/>
    <p:sldId id="1623" r:id="rId536"/>
    <p:sldId id="1624" r:id="rId537"/>
    <p:sldId id="1625" r:id="rId538"/>
    <p:sldId id="388" r:id="rId539"/>
    <p:sldId id="1626" r:id="rId540"/>
    <p:sldId id="396" r:id="rId541"/>
    <p:sldId id="860" r:id="rId542"/>
    <p:sldId id="1605" r:id="rId543"/>
    <p:sldId id="1606" r:id="rId544"/>
    <p:sldId id="859" r:id="rId545"/>
    <p:sldId id="395" r:id="rId546"/>
    <p:sldId id="394" r:id="rId547"/>
    <p:sldId id="393" r:id="rId548"/>
    <p:sldId id="1607" r:id="rId549"/>
    <p:sldId id="1608" r:id="rId550"/>
    <p:sldId id="1609" r:id="rId551"/>
    <p:sldId id="1610" r:id="rId552"/>
    <p:sldId id="400" r:id="rId553"/>
    <p:sldId id="1510" r:id="rId554"/>
    <p:sldId id="399" r:id="rId555"/>
    <p:sldId id="1513" r:id="rId556"/>
    <p:sldId id="397" r:id="rId557"/>
    <p:sldId id="817" r:id="rId558"/>
    <p:sldId id="1514" r:id="rId559"/>
    <p:sldId id="1612" r:id="rId560"/>
    <p:sldId id="1651" r:id="rId561"/>
    <p:sldId id="819" r:id="rId562"/>
    <p:sldId id="401" r:id="rId563"/>
    <p:sldId id="1515" r:id="rId564"/>
    <p:sldId id="1614" r:id="rId565"/>
    <p:sldId id="1615" r:id="rId566"/>
    <p:sldId id="1613" r:id="rId567"/>
    <p:sldId id="1516" r:id="rId568"/>
    <p:sldId id="1529" r:id="rId569"/>
    <p:sldId id="821" r:id="rId570"/>
    <p:sldId id="403" r:id="rId571"/>
    <p:sldId id="1520" r:id="rId572"/>
    <p:sldId id="404" r:id="rId573"/>
    <p:sldId id="405" r:id="rId574"/>
    <p:sldId id="409" r:id="rId575"/>
    <p:sldId id="1616" r:id="rId576"/>
    <p:sldId id="408" r:id="rId577"/>
    <p:sldId id="822" r:id="rId578"/>
    <p:sldId id="1617" r:id="rId579"/>
    <p:sldId id="823" r:id="rId580"/>
    <p:sldId id="406" r:id="rId581"/>
    <p:sldId id="1521" r:id="rId582"/>
    <p:sldId id="1522" r:id="rId583"/>
    <p:sldId id="411" r:id="rId584"/>
    <p:sldId id="1523" r:id="rId585"/>
    <p:sldId id="1524" r:id="rId586"/>
    <p:sldId id="1525" r:id="rId587"/>
    <p:sldId id="1526" r:id="rId588"/>
    <p:sldId id="410" r:id="rId589"/>
    <p:sldId id="412" r:id="rId590"/>
    <p:sldId id="1527" r:id="rId591"/>
    <p:sldId id="413" r:id="rId592"/>
    <p:sldId id="856" r:id="rId59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宋体" charset="-122"/>
        <a:cs typeface="+mn-cs"/>
      </a:defRPr>
    </a:lvl2pPr>
    <a:lvl3pPr marL="914400" algn="l" rtl="0" fontAlgn="base">
      <a:spcBef>
        <a:spcPct val="0"/>
      </a:spcBef>
      <a:spcAft>
        <a:spcPct val="0"/>
      </a:spcAft>
      <a:defRPr sz="2400" kern="1200">
        <a:solidFill>
          <a:schemeClr val="tx1"/>
        </a:solidFill>
        <a:latin typeface="Tahoma" pitchFamily="34" charset="0"/>
        <a:ea typeface="宋体" charset="-122"/>
        <a:cs typeface="+mn-cs"/>
      </a:defRPr>
    </a:lvl3pPr>
    <a:lvl4pPr marL="1371600" algn="l" rtl="0" fontAlgn="base">
      <a:spcBef>
        <a:spcPct val="0"/>
      </a:spcBef>
      <a:spcAft>
        <a:spcPct val="0"/>
      </a:spcAft>
      <a:defRPr sz="2400" kern="1200">
        <a:solidFill>
          <a:schemeClr val="tx1"/>
        </a:solidFill>
        <a:latin typeface="Tahoma" pitchFamily="34" charset="0"/>
        <a:ea typeface="宋体" charset="-122"/>
        <a:cs typeface="+mn-cs"/>
      </a:defRPr>
    </a:lvl4pPr>
    <a:lvl5pPr marL="1828800" algn="l" rtl="0" fontAlgn="base">
      <a:spcBef>
        <a:spcPct val="0"/>
      </a:spcBef>
      <a:spcAft>
        <a:spcPct val="0"/>
      </a:spcAft>
      <a:defRPr sz="2400" kern="1200">
        <a:solidFill>
          <a:schemeClr val="tx1"/>
        </a:solidFill>
        <a:latin typeface="Tahoma" pitchFamily="34" charset="0"/>
        <a:ea typeface="宋体" charset="-122"/>
        <a:cs typeface="+mn-cs"/>
      </a:defRPr>
    </a:lvl5pPr>
    <a:lvl6pPr marL="2286000" algn="l" defTabSz="914400" rtl="0" eaLnBrk="1" latinLnBrk="0" hangingPunct="1">
      <a:defRPr sz="2400" kern="1200">
        <a:solidFill>
          <a:schemeClr val="tx1"/>
        </a:solidFill>
        <a:latin typeface="Tahoma" pitchFamily="34" charset="0"/>
        <a:ea typeface="宋体" charset="-122"/>
        <a:cs typeface="+mn-cs"/>
      </a:defRPr>
    </a:lvl6pPr>
    <a:lvl7pPr marL="2743200" algn="l" defTabSz="914400" rtl="0" eaLnBrk="1" latinLnBrk="0" hangingPunct="1">
      <a:defRPr sz="2400" kern="1200">
        <a:solidFill>
          <a:schemeClr val="tx1"/>
        </a:solidFill>
        <a:latin typeface="Tahoma" pitchFamily="34" charset="0"/>
        <a:ea typeface="宋体" charset="-122"/>
        <a:cs typeface="+mn-cs"/>
      </a:defRPr>
    </a:lvl7pPr>
    <a:lvl8pPr marL="3200400" algn="l" defTabSz="914400" rtl="0" eaLnBrk="1" latinLnBrk="0" hangingPunct="1">
      <a:defRPr sz="2400" kern="1200">
        <a:solidFill>
          <a:schemeClr val="tx1"/>
        </a:solidFill>
        <a:latin typeface="Tahoma" pitchFamily="34" charset="0"/>
        <a:ea typeface="宋体" charset="-122"/>
        <a:cs typeface="+mn-cs"/>
      </a:defRPr>
    </a:lvl8pPr>
    <a:lvl9pPr marL="3657600" algn="l" defTabSz="914400" rtl="0" eaLnBrk="1" latinLnBrk="0" hangingPunct="1">
      <a:defRPr sz="2400" kern="1200">
        <a:solidFill>
          <a:schemeClr val="tx1"/>
        </a:solidFill>
        <a:latin typeface="Tahom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黄思妍" initials="黄思妍" lastIdx="4" clrIdx="0"/>
  <p:cmAuthor id="1" name="siyan huang" initials="sh" lastIdx="7" clrIdx="1">
    <p:extLst>
      <p:ext uri="{19B8F6BF-5375-455C-9EA6-DF929625EA0E}">
        <p15:presenceInfo xmlns:p15="http://schemas.microsoft.com/office/powerpoint/2012/main" userId="5749829a1884be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9" autoAdjust="0"/>
    <p:restoredTop sz="84544" autoAdjust="0"/>
  </p:normalViewPr>
  <p:slideViewPr>
    <p:cSldViewPr>
      <p:cViewPr varScale="1">
        <p:scale>
          <a:sx n="48" d="100"/>
          <a:sy n="48" d="100"/>
        </p:scale>
        <p:origin x="4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531" Type="http://schemas.openxmlformats.org/officeDocument/2006/relationships/slide" Target="slides/slide530.xml"/><Relationship Id="rId573" Type="http://schemas.openxmlformats.org/officeDocument/2006/relationships/slide" Target="slides/slide572.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00" Type="http://schemas.openxmlformats.org/officeDocument/2006/relationships/slide" Target="slides/slide499.xml"/><Relationship Id="rId542" Type="http://schemas.openxmlformats.org/officeDocument/2006/relationships/slide" Target="slides/slide541.xml"/><Relationship Id="rId584" Type="http://schemas.openxmlformats.org/officeDocument/2006/relationships/slide" Target="slides/slide583.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86" Type="http://schemas.openxmlformats.org/officeDocument/2006/relationships/slide" Target="slides/slide485.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511" Type="http://schemas.openxmlformats.org/officeDocument/2006/relationships/slide" Target="slides/slide510.xml"/><Relationship Id="rId553" Type="http://schemas.openxmlformats.org/officeDocument/2006/relationships/slide" Target="slides/slide552.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595" Type="http://schemas.openxmlformats.org/officeDocument/2006/relationships/commentAuthors" Target="commentAuthors.xml"/><Relationship Id="rId248" Type="http://schemas.openxmlformats.org/officeDocument/2006/relationships/slide" Target="slides/slide247.xml"/><Relationship Id="rId455" Type="http://schemas.openxmlformats.org/officeDocument/2006/relationships/slide" Target="slides/slide454.xml"/><Relationship Id="rId497" Type="http://schemas.openxmlformats.org/officeDocument/2006/relationships/slide" Target="slides/slide496.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22" Type="http://schemas.openxmlformats.org/officeDocument/2006/relationships/slide" Target="slides/slide521.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564" Type="http://schemas.openxmlformats.org/officeDocument/2006/relationships/slide" Target="slides/slide563.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533" Type="http://schemas.openxmlformats.org/officeDocument/2006/relationships/slide" Target="slides/slide532.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575" Type="http://schemas.openxmlformats.org/officeDocument/2006/relationships/slide" Target="slides/slide574.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502" Type="http://schemas.openxmlformats.org/officeDocument/2006/relationships/slide" Target="slides/slide501.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544" Type="http://schemas.openxmlformats.org/officeDocument/2006/relationships/slide" Target="slides/slide543.xml"/><Relationship Id="rId586" Type="http://schemas.openxmlformats.org/officeDocument/2006/relationships/slide" Target="slides/slide585.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slide" Target="slides/slide487.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513" Type="http://schemas.openxmlformats.org/officeDocument/2006/relationships/slide" Target="slides/slide512.xml"/><Relationship Id="rId555" Type="http://schemas.openxmlformats.org/officeDocument/2006/relationships/slide" Target="slides/slide554.xml"/><Relationship Id="rId597" Type="http://schemas.openxmlformats.org/officeDocument/2006/relationships/viewProps" Target="viewProps.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499" Type="http://schemas.openxmlformats.org/officeDocument/2006/relationships/slide" Target="slides/slide498.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524" Type="http://schemas.openxmlformats.org/officeDocument/2006/relationships/slide" Target="slides/slide523.xml"/><Relationship Id="rId566" Type="http://schemas.openxmlformats.org/officeDocument/2006/relationships/slide" Target="slides/slide565.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535" Type="http://schemas.openxmlformats.org/officeDocument/2006/relationships/slide" Target="slides/slide534.xml"/><Relationship Id="rId577" Type="http://schemas.openxmlformats.org/officeDocument/2006/relationships/slide" Target="slides/slide576.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490" Type="http://schemas.openxmlformats.org/officeDocument/2006/relationships/slide" Target="slides/slide489.xml"/><Relationship Id="rId504" Type="http://schemas.openxmlformats.org/officeDocument/2006/relationships/slide" Target="slides/slide503.xml"/><Relationship Id="rId546" Type="http://schemas.openxmlformats.org/officeDocument/2006/relationships/slide" Target="slides/slide545.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588" Type="http://schemas.openxmlformats.org/officeDocument/2006/relationships/slide" Target="slides/slide587.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557" Type="http://schemas.openxmlformats.org/officeDocument/2006/relationships/slide" Target="slides/slide556.xml"/><Relationship Id="rId599" Type="http://schemas.openxmlformats.org/officeDocument/2006/relationships/tableStyles" Target="tableStyles.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26" Type="http://schemas.openxmlformats.org/officeDocument/2006/relationships/slide" Target="slides/slide52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547" Type="http://schemas.openxmlformats.org/officeDocument/2006/relationships/slide" Target="slides/slide546.xml"/><Relationship Id="rId568" Type="http://schemas.openxmlformats.org/officeDocument/2006/relationships/slide" Target="slides/slide567.xml"/><Relationship Id="rId589" Type="http://schemas.openxmlformats.org/officeDocument/2006/relationships/slide" Target="slides/slide588.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1" Type="http://schemas.openxmlformats.org/officeDocument/2006/relationships/slide" Target="slides/slide480.xml"/><Relationship Id="rId516" Type="http://schemas.openxmlformats.org/officeDocument/2006/relationships/slide" Target="slides/slide51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537" Type="http://schemas.openxmlformats.org/officeDocument/2006/relationships/slide" Target="slides/slide536.xml"/><Relationship Id="rId558" Type="http://schemas.openxmlformats.org/officeDocument/2006/relationships/slide" Target="slides/slide557.xml"/><Relationship Id="rId579" Type="http://schemas.openxmlformats.org/officeDocument/2006/relationships/slide" Target="slides/slide578.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590" Type="http://schemas.openxmlformats.org/officeDocument/2006/relationships/slide" Target="slides/slide589.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471" Type="http://schemas.openxmlformats.org/officeDocument/2006/relationships/slide" Target="slides/slide470.xml"/><Relationship Id="rId506" Type="http://schemas.openxmlformats.org/officeDocument/2006/relationships/slide" Target="slides/slide50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492" Type="http://schemas.openxmlformats.org/officeDocument/2006/relationships/slide" Target="slides/slide491.xml"/><Relationship Id="rId527" Type="http://schemas.openxmlformats.org/officeDocument/2006/relationships/slide" Target="slides/slide526.xml"/><Relationship Id="rId548" Type="http://schemas.openxmlformats.org/officeDocument/2006/relationships/slide" Target="slides/slide547.xml"/><Relationship Id="rId569" Type="http://schemas.openxmlformats.org/officeDocument/2006/relationships/slide" Target="slides/slide568.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580" Type="http://schemas.openxmlformats.org/officeDocument/2006/relationships/slide" Target="slides/slide579.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482" Type="http://schemas.openxmlformats.org/officeDocument/2006/relationships/slide" Target="slides/slide481.xml"/><Relationship Id="rId517" Type="http://schemas.openxmlformats.org/officeDocument/2006/relationships/slide" Target="slides/slide516.xml"/><Relationship Id="rId538" Type="http://schemas.openxmlformats.org/officeDocument/2006/relationships/slide" Target="slides/slide537.xml"/><Relationship Id="rId559" Type="http://schemas.openxmlformats.org/officeDocument/2006/relationships/slide" Target="slides/slide558.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570" Type="http://schemas.openxmlformats.org/officeDocument/2006/relationships/slide" Target="slides/slide569.xml"/><Relationship Id="rId591" Type="http://schemas.openxmlformats.org/officeDocument/2006/relationships/slide" Target="slides/slide59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472" Type="http://schemas.openxmlformats.org/officeDocument/2006/relationships/slide" Target="slides/slide471.xml"/><Relationship Id="rId493" Type="http://schemas.openxmlformats.org/officeDocument/2006/relationships/slide" Target="slides/slide492.xml"/><Relationship Id="rId507" Type="http://schemas.openxmlformats.org/officeDocument/2006/relationships/slide" Target="slides/slide506.xml"/><Relationship Id="rId528" Type="http://schemas.openxmlformats.org/officeDocument/2006/relationships/slide" Target="slides/slide527.xml"/><Relationship Id="rId549" Type="http://schemas.openxmlformats.org/officeDocument/2006/relationships/slide" Target="slides/slide54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560" Type="http://schemas.openxmlformats.org/officeDocument/2006/relationships/slide" Target="slides/slide559.xml"/><Relationship Id="rId581" Type="http://schemas.openxmlformats.org/officeDocument/2006/relationships/slide" Target="slides/slide58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83" Type="http://schemas.openxmlformats.org/officeDocument/2006/relationships/slide" Target="slides/slide482.xml"/><Relationship Id="rId518" Type="http://schemas.openxmlformats.org/officeDocument/2006/relationships/slide" Target="slides/slide517.xml"/><Relationship Id="rId539" Type="http://schemas.openxmlformats.org/officeDocument/2006/relationships/slide" Target="slides/slide53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550" Type="http://schemas.openxmlformats.org/officeDocument/2006/relationships/slide" Target="slides/slide549.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571" Type="http://schemas.openxmlformats.org/officeDocument/2006/relationships/slide" Target="slides/slide570.xml"/><Relationship Id="rId592" Type="http://schemas.openxmlformats.org/officeDocument/2006/relationships/slide" Target="slides/slide591.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473" Type="http://schemas.openxmlformats.org/officeDocument/2006/relationships/slide" Target="slides/slide472.xml"/><Relationship Id="rId494" Type="http://schemas.openxmlformats.org/officeDocument/2006/relationships/slide" Target="slides/slide493.xml"/><Relationship Id="rId508" Type="http://schemas.openxmlformats.org/officeDocument/2006/relationships/slide" Target="slides/slide507.xml"/><Relationship Id="rId529" Type="http://schemas.openxmlformats.org/officeDocument/2006/relationships/slide" Target="slides/slide52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40" Type="http://schemas.openxmlformats.org/officeDocument/2006/relationships/slide" Target="slides/slide539.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561" Type="http://schemas.openxmlformats.org/officeDocument/2006/relationships/slide" Target="slides/slide560.xml"/><Relationship Id="rId582" Type="http://schemas.openxmlformats.org/officeDocument/2006/relationships/slide" Target="slides/slide581.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484" Type="http://schemas.openxmlformats.org/officeDocument/2006/relationships/slide" Target="slides/slide483.xml"/><Relationship Id="rId519" Type="http://schemas.openxmlformats.org/officeDocument/2006/relationships/slide" Target="slides/slide518.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530" Type="http://schemas.openxmlformats.org/officeDocument/2006/relationships/slide" Target="slides/slide529.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551" Type="http://schemas.openxmlformats.org/officeDocument/2006/relationships/slide" Target="slides/slide550.xml"/><Relationship Id="rId572" Type="http://schemas.openxmlformats.org/officeDocument/2006/relationships/slide" Target="slides/slide571.xml"/><Relationship Id="rId593" Type="http://schemas.openxmlformats.org/officeDocument/2006/relationships/slide" Target="slides/slide592.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509" Type="http://schemas.openxmlformats.org/officeDocument/2006/relationships/slide" Target="slides/slide508.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495" Type="http://schemas.openxmlformats.org/officeDocument/2006/relationships/slide" Target="slides/slide494.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520" Type="http://schemas.openxmlformats.org/officeDocument/2006/relationships/slide" Target="slides/slide519.xml"/><Relationship Id="rId541" Type="http://schemas.openxmlformats.org/officeDocument/2006/relationships/slide" Target="slides/slide540.xml"/><Relationship Id="rId562" Type="http://schemas.openxmlformats.org/officeDocument/2006/relationships/slide" Target="slides/slide561.xml"/><Relationship Id="rId583" Type="http://schemas.openxmlformats.org/officeDocument/2006/relationships/slide" Target="slides/slide582.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slide" Target="slides/slide509.xml"/><Relationship Id="rId552" Type="http://schemas.openxmlformats.org/officeDocument/2006/relationships/slide" Target="slides/slide551.xml"/><Relationship Id="rId594" Type="http://schemas.openxmlformats.org/officeDocument/2006/relationships/notesMaster" Target="notesMasters/notesMaster1.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521" Type="http://schemas.openxmlformats.org/officeDocument/2006/relationships/slide" Target="slides/slide520.xml"/><Relationship Id="rId563" Type="http://schemas.openxmlformats.org/officeDocument/2006/relationships/slide" Target="slides/slide562.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532" Type="http://schemas.openxmlformats.org/officeDocument/2006/relationships/slide" Target="slides/slide531.xml"/><Relationship Id="rId574" Type="http://schemas.openxmlformats.org/officeDocument/2006/relationships/slide" Target="slides/slide573.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543" Type="http://schemas.openxmlformats.org/officeDocument/2006/relationships/slide" Target="slides/slide542.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585" Type="http://schemas.openxmlformats.org/officeDocument/2006/relationships/slide" Target="slides/slide584.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554" Type="http://schemas.openxmlformats.org/officeDocument/2006/relationships/slide" Target="slides/slide553.xml"/><Relationship Id="rId596" Type="http://schemas.openxmlformats.org/officeDocument/2006/relationships/presProps" Target="presProps.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23" Type="http://schemas.openxmlformats.org/officeDocument/2006/relationships/slide" Target="slides/slide522.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565" Type="http://schemas.openxmlformats.org/officeDocument/2006/relationships/slide" Target="slides/slide564.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534" Type="http://schemas.openxmlformats.org/officeDocument/2006/relationships/slide" Target="slides/slide533.xml"/><Relationship Id="rId576" Type="http://schemas.openxmlformats.org/officeDocument/2006/relationships/slide" Target="slides/slide575.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503" Type="http://schemas.openxmlformats.org/officeDocument/2006/relationships/slide" Target="slides/slide502.xml"/><Relationship Id="rId545" Type="http://schemas.openxmlformats.org/officeDocument/2006/relationships/slide" Target="slides/slide544.xml"/><Relationship Id="rId587" Type="http://schemas.openxmlformats.org/officeDocument/2006/relationships/slide" Target="slides/slide586.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89" Type="http://schemas.openxmlformats.org/officeDocument/2006/relationships/slide" Target="slides/slide488.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514" Type="http://schemas.openxmlformats.org/officeDocument/2006/relationships/slide" Target="slides/slide513.xml"/><Relationship Id="rId556" Type="http://schemas.openxmlformats.org/officeDocument/2006/relationships/slide" Target="slides/slide555.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598" Type="http://schemas.openxmlformats.org/officeDocument/2006/relationships/theme" Target="theme/theme1.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525" Type="http://schemas.openxmlformats.org/officeDocument/2006/relationships/slide" Target="slides/slide524.xml"/><Relationship Id="rId567" Type="http://schemas.openxmlformats.org/officeDocument/2006/relationships/slide" Target="slides/slide566.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536" Type="http://schemas.openxmlformats.org/officeDocument/2006/relationships/slide" Target="slides/slide535.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578" Type="http://schemas.openxmlformats.org/officeDocument/2006/relationships/slide" Target="slides/slide577.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4-06T14:29:43.031" idx="1">
    <p:pos x="5369" y="1973"/>
    <p:text>承担适当的民事责任而不是全部，指和防卫人行为的过错相适应</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9-04-06T14:32:48.998" idx="2">
    <p:pos x="5500" y="2159"/>
    <p:text>保护见义勇为人</p:text>
  </p:cm>
  <p:cm authorId="0" dt="2019-04-06T14:36:25.092" idx="3">
    <p:pos x="5485" y="2965"/>
    <p:text>消极保护见义勇为者：如果见义勇为的人在实施帮助的过程中，不是故意，但是加重了受助人的损害的，见义勇为的人即救助人不承担责任。</p:text>
  </p:cm>
  <p:cm authorId="1" dt="2019-06-25T15:03:32.208" idx="1">
    <p:pos x="1683" y="2160"/>
    <p:text>受益人是指受到见义勇为者帮助的人</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19-04-06T16:01:12.425" idx="4">
    <p:pos x="2810" y="2710"/>
    <p:text>第一时间</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19-06-25T19:23:23.627" idx="3">
    <p:pos x="5501" y="3074"/>
    <p:text>问题：这是什么意思？</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6-25T20:01:11.284" idx="4">
    <p:pos x="5443" y="1303"/>
    <p:text>问题：选哪个？</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6-25T20:02:08.294" idx="5">
    <p:pos x="10" y="10"/>
    <p:text>和表见代理类似</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6-25T23:18:00.388" idx="6">
    <p:pos x="10" y="10"/>
    <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6-26T00:04:07.393" idx="7">
    <p:pos x="2095" y="2805"/>
    <p:text>影响效力的中止</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42880-10AA-4376-BEE9-4887B9E85E4D}" type="datetimeFigureOut">
              <a:rPr lang="zh-CN" altLang="en-US" smtClean="0"/>
              <a:t>2019/6/26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20EF05-DC8A-41A1-B9C0-298318839513}" type="slidenum">
              <a:rPr lang="zh-CN" altLang="en-US" smtClean="0"/>
              <a:t>‹#›</a:t>
            </a:fld>
            <a:endParaRPr lang="zh-CN" altLang="en-US"/>
          </a:p>
        </p:txBody>
      </p:sp>
    </p:spTree>
    <p:extLst>
      <p:ext uri="{BB962C8B-B14F-4D97-AF65-F5344CB8AC3E}">
        <p14:creationId xmlns:p14="http://schemas.microsoft.com/office/powerpoint/2010/main" val="1333354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53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53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53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53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54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54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54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54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55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5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55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55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55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55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57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57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57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58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58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58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58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58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58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5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33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34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3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3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3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3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3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40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40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40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41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42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42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43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4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43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44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44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44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45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45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45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46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46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4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46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46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46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50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50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51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51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51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51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5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51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52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52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52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52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52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53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53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53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5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条件平等：权利能力一样</a:t>
            </a:r>
            <a:br>
              <a:rPr lang="zh-CN" altLang="en-US" dirty="0"/>
            </a:br>
            <a:r>
              <a:rPr lang="zh-CN" altLang="en-US" dirty="0"/>
              <a:t>地位平等：即门槛条件一样</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53</a:t>
            </a:fld>
            <a:endParaRPr lang="zh-CN" altLang="en-US"/>
          </a:p>
        </p:txBody>
      </p:sp>
    </p:spTree>
    <p:extLst>
      <p:ext uri="{BB962C8B-B14F-4D97-AF65-F5344CB8AC3E}">
        <p14:creationId xmlns:p14="http://schemas.microsoft.com/office/powerpoint/2010/main" val="1440601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C00000"/>
                </a:solidFill>
              </a:rPr>
              <a:t>疑问：如果是怀疑别人偷东西的话，可以根据自助行为对被怀疑者搜身吗？</a:t>
            </a:r>
          </a:p>
        </p:txBody>
      </p:sp>
      <p:sp>
        <p:nvSpPr>
          <p:cNvPr id="4" name="灯片编号占位符 3"/>
          <p:cNvSpPr>
            <a:spLocks noGrp="1"/>
          </p:cNvSpPr>
          <p:nvPr>
            <p:ph type="sldNum" sz="quarter" idx="10"/>
          </p:nvPr>
        </p:nvSpPr>
        <p:spPr/>
        <p:txBody>
          <a:bodyPr/>
          <a:lstStyle/>
          <a:p>
            <a:fld id="{5B20EF05-DC8A-41A1-B9C0-298318839513}" type="slidenum">
              <a:rPr lang="zh-CN" altLang="en-US" smtClean="0"/>
              <a:t>131</a:t>
            </a:fld>
            <a:endParaRPr lang="zh-CN" altLang="en-US"/>
          </a:p>
        </p:txBody>
      </p:sp>
    </p:spTree>
    <p:extLst>
      <p:ext uri="{BB962C8B-B14F-4D97-AF65-F5344CB8AC3E}">
        <p14:creationId xmlns:p14="http://schemas.microsoft.com/office/powerpoint/2010/main" val="228549551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不成立表见代理：行为人有义务去审核，或者审核成本低的情况下，但是缺没有尽到义务</a:t>
            </a:r>
            <a:endParaRPr lang="en-US" altLang="zh-CN" dirty="0"/>
          </a:p>
          <a:p>
            <a:r>
              <a:rPr lang="zh-CN" altLang="en-US" dirty="0"/>
              <a:t>法律不强人所难：比如说假代理人以伪造公章的方式，迷惑了相对人，相对人这种情况下是没有必须看出这个公章是假的的义务，因为伪造公章的真假有时用肉眼很难辨别。</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536</a:t>
            </a:fld>
            <a:endParaRPr lang="zh-CN" altLang="en-US"/>
          </a:p>
        </p:txBody>
      </p:sp>
    </p:spTree>
    <p:extLst>
      <p:ext uri="{BB962C8B-B14F-4D97-AF65-F5344CB8AC3E}">
        <p14:creationId xmlns:p14="http://schemas.microsoft.com/office/powerpoint/2010/main" val="252694913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行为人的行为的合理性能让相对人相信，即外观上使相对人不怀疑。因为本人的行为让相对人误解了。</a:t>
            </a:r>
            <a:r>
              <a:rPr lang="en-US" altLang="zh-CN" dirty="0"/>
              <a:t>——</a:t>
            </a:r>
            <a:r>
              <a:rPr lang="zh-CN" altLang="en-US" dirty="0"/>
              <a:t>成立表见代理</a:t>
            </a:r>
            <a:endParaRPr lang="en-US" altLang="zh-CN" dirty="0"/>
          </a:p>
          <a:p>
            <a:r>
              <a:rPr lang="zh-CN" altLang="en-US" dirty="0"/>
              <a:t>不成立表见代理（行为人承担责任）：伪造行为，行为有过错在先，即“外观”的形成与本人无关</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537</a:t>
            </a:fld>
            <a:endParaRPr lang="zh-CN" altLang="en-US"/>
          </a:p>
        </p:txBody>
      </p:sp>
    </p:spTree>
    <p:extLst>
      <p:ext uri="{BB962C8B-B14F-4D97-AF65-F5344CB8AC3E}">
        <p14:creationId xmlns:p14="http://schemas.microsoft.com/office/powerpoint/2010/main" val="206596093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本人：承担责任</a:t>
            </a:r>
            <a:endParaRPr lang="en-US" altLang="zh-CN" dirty="0"/>
          </a:p>
          <a:p>
            <a:r>
              <a:rPr lang="zh-CN" altLang="en-US" dirty="0"/>
              <a:t>相对人：有选择（可以告代理人</a:t>
            </a:r>
            <a:r>
              <a:rPr lang="en-US" altLang="zh-CN" dirty="0"/>
              <a:t>/</a:t>
            </a:r>
            <a:r>
              <a:rPr lang="zh-CN" altLang="en-US" dirty="0"/>
              <a:t>被代理人，就看告谁最有利，但是只能选一次）</a:t>
            </a:r>
            <a:r>
              <a:rPr lang="en-US" altLang="zh-CN" dirty="0"/>
              <a:t>——</a:t>
            </a:r>
            <a:r>
              <a:rPr lang="zh-CN" altLang="en-US" dirty="0"/>
              <a:t>承认交易行为有效</a:t>
            </a:r>
            <a:endParaRPr lang="en-US" altLang="zh-CN" dirty="0"/>
          </a:p>
          <a:p>
            <a:r>
              <a:rPr lang="en-US" altLang="zh-CN" dirty="0"/>
              <a:t>——</a:t>
            </a:r>
            <a:r>
              <a:rPr lang="zh-CN" altLang="en-US" dirty="0"/>
              <a:t>撤销权，撤销与本人的合同</a:t>
            </a:r>
            <a:endParaRPr lang="en-US" altLang="zh-CN" dirty="0"/>
          </a:p>
          <a:p>
            <a:r>
              <a:rPr lang="zh-CN" altLang="en-US" dirty="0"/>
              <a:t>比如：我成立一个雨欣胡贸易公司，授权我的助理去进行与贝岗饭店签订合同，此时助理是代理人，我是被代理人，贝岗饭店是相对人。过了一段时间，助理被我辞退了，接着助理还是假借我的名义与饭店进行合同签订，因为贝岗饭店还是以为助理有权代理，所以，事后他能来要求我履行合同义务吗？</a:t>
            </a:r>
            <a:endParaRPr lang="en-US" altLang="zh-CN" dirty="0"/>
          </a:p>
          <a:p>
            <a:r>
              <a:rPr lang="zh-CN" altLang="en-US" dirty="0"/>
              <a:t>能，这属于表见代理，在我辞退助理之后，我没有告知贝岗饭店这一事实，我必须承担这个合同责任，除非相对人主张撤销权。</a:t>
            </a:r>
            <a:endParaRPr lang="en-US" altLang="zh-CN" dirty="0"/>
          </a:p>
          <a:p>
            <a:r>
              <a:rPr lang="zh-CN" altLang="en-US" dirty="0"/>
              <a:t>不成立表见代理的情况：本人能证明贝岗饭店已经明知助理已经被辞退这一事实。</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538</a:t>
            </a:fld>
            <a:endParaRPr lang="zh-CN" altLang="en-US"/>
          </a:p>
        </p:txBody>
      </p:sp>
    </p:spTree>
    <p:extLst>
      <p:ext uri="{BB962C8B-B14F-4D97-AF65-F5344CB8AC3E}">
        <p14:creationId xmlns:p14="http://schemas.microsoft.com/office/powerpoint/2010/main" val="232672177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没有，因为空白合同书属于外观上能使相对人误解的行为，所以，属于表见代理，物资公司不能拒绝收货。</a:t>
            </a:r>
            <a:endParaRPr lang="en-US" altLang="zh-CN" dirty="0"/>
          </a:p>
          <a:p>
            <a:r>
              <a:rPr lang="zh-CN" altLang="en-US" dirty="0"/>
              <a:t>有权拒绝，因为这时候张某（假代理人）有过错在先，可以据此抗辩</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539</a:t>
            </a:fld>
            <a:endParaRPr lang="zh-CN" altLang="en-US"/>
          </a:p>
        </p:txBody>
      </p:sp>
    </p:spTree>
    <p:extLst>
      <p:ext uri="{BB962C8B-B14F-4D97-AF65-F5344CB8AC3E}">
        <p14:creationId xmlns:p14="http://schemas.microsoft.com/office/powerpoint/2010/main" val="46243780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丙要支付价款，无权拒绝，因为被代理人死亡的事实，代理人不知情，所以代理行为有效；由于甲已经死亡，所以甲的继承人需要代为承担。</a:t>
            </a:r>
            <a:endParaRPr lang="en-US" altLang="zh-CN" dirty="0"/>
          </a:p>
          <a:p>
            <a:r>
              <a:rPr lang="zh-CN" altLang="en-US" dirty="0"/>
              <a:t>可能会想到遗产继承</a:t>
            </a:r>
            <a:r>
              <a:rPr lang="en-US" altLang="zh-CN" dirty="0"/>
              <a:t>/</a:t>
            </a:r>
            <a:r>
              <a:rPr lang="zh-CN" altLang="en-US" dirty="0"/>
              <a:t>债务负担的问题，所以在原有的题意上增加“甲有遗产</a:t>
            </a:r>
            <a:r>
              <a:rPr lang="en-US" altLang="zh-CN" dirty="0"/>
              <a:t>8000</a:t>
            </a:r>
            <a:r>
              <a:rPr lang="zh-CN" altLang="en-US" dirty="0"/>
              <a:t>元”，说明该遗产是不包括这</a:t>
            </a:r>
            <a:r>
              <a:rPr lang="en-US" altLang="zh-CN" dirty="0"/>
              <a:t>2</a:t>
            </a:r>
            <a:r>
              <a:rPr lang="zh-CN" altLang="en-US" dirty="0"/>
              <a:t>幅画的</a:t>
            </a:r>
            <a:endParaRPr lang="en-US" altLang="zh-CN" dirty="0"/>
          </a:p>
          <a:p>
            <a:r>
              <a:rPr lang="zh-CN" altLang="en-US" dirty="0"/>
              <a:t>债务继承</a:t>
            </a:r>
            <a:r>
              <a:rPr lang="en-US" altLang="zh-CN" dirty="0"/>
              <a:t>——</a:t>
            </a:r>
            <a:r>
              <a:rPr lang="zh-CN" altLang="en-US" dirty="0"/>
              <a:t>是要生前的债务；而这两幅画的购买是发生在甲死后</a:t>
            </a:r>
            <a:endParaRPr lang="en-US" altLang="zh-CN" dirty="0"/>
          </a:p>
          <a:p>
            <a:r>
              <a:rPr lang="zh-CN" altLang="en-US" dirty="0"/>
              <a:t>民事权利终于死亡，自行终止，无需通知</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542</a:t>
            </a:fld>
            <a:endParaRPr lang="zh-CN" altLang="en-US"/>
          </a:p>
        </p:txBody>
      </p:sp>
    </p:spTree>
    <p:extLst>
      <p:ext uri="{BB962C8B-B14F-4D97-AF65-F5344CB8AC3E}">
        <p14:creationId xmlns:p14="http://schemas.microsoft.com/office/powerpoint/2010/main" val="371410129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代理行为有效是指：对第三人和继承人有效</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543</a:t>
            </a:fld>
            <a:endParaRPr lang="zh-CN" altLang="en-US"/>
          </a:p>
        </p:txBody>
      </p:sp>
    </p:spTree>
    <p:extLst>
      <p:ext uri="{BB962C8B-B14F-4D97-AF65-F5344CB8AC3E}">
        <p14:creationId xmlns:p14="http://schemas.microsoft.com/office/powerpoint/2010/main" val="205818498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“时间经过”（某一时间段内）的法律效果</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546</a:t>
            </a:fld>
            <a:endParaRPr lang="zh-CN" altLang="en-US"/>
          </a:p>
        </p:txBody>
      </p:sp>
    </p:spTree>
    <p:extLst>
      <p:ext uri="{BB962C8B-B14F-4D97-AF65-F5344CB8AC3E}">
        <p14:creationId xmlns:p14="http://schemas.microsoft.com/office/powerpoint/2010/main" val="345229601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548</a:t>
            </a:fld>
            <a:endParaRPr lang="zh-CN" altLang="en-US"/>
          </a:p>
        </p:txBody>
      </p:sp>
    </p:spTree>
    <p:extLst>
      <p:ext uri="{BB962C8B-B14F-4D97-AF65-F5344CB8AC3E}">
        <p14:creationId xmlns:p14="http://schemas.microsoft.com/office/powerpoint/2010/main" val="393114839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一般消灭时效是指诉讼时效</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550</a:t>
            </a:fld>
            <a:endParaRPr lang="zh-CN" altLang="en-US"/>
          </a:p>
        </p:txBody>
      </p:sp>
    </p:spTree>
    <p:extLst>
      <p:ext uri="{BB962C8B-B14F-4D97-AF65-F5344CB8AC3E}">
        <p14:creationId xmlns:p14="http://schemas.microsoft.com/office/powerpoint/2010/main" val="65987125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一般现在适用民总</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554</a:t>
            </a:fld>
            <a:endParaRPr lang="zh-CN" altLang="en-US"/>
          </a:p>
        </p:txBody>
      </p:sp>
    </p:spTree>
    <p:extLst>
      <p:ext uri="{BB962C8B-B14F-4D97-AF65-F5344CB8AC3E}">
        <p14:creationId xmlns:p14="http://schemas.microsoft.com/office/powerpoint/2010/main" val="882045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为什么要讲义务：</a:t>
            </a:r>
            <a:endParaRPr lang="en-US" altLang="zh-CN" dirty="0"/>
          </a:p>
          <a:p>
            <a:r>
              <a:rPr lang="en-US" altLang="zh-CN" dirty="0"/>
              <a:t>1.</a:t>
            </a:r>
            <a:r>
              <a:rPr lang="zh-CN" altLang="en-US" dirty="0"/>
              <a:t>义务的履行也是一种对自己权利的保护</a:t>
            </a:r>
            <a:endParaRPr lang="en-US" altLang="zh-CN" dirty="0"/>
          </a:p>
          <a:p>
            <a:r>
              <a:rPr lang="en-US" altLang="zh-CN" dirty="0"/>
              <a:t>2.</a:t>
            </a:r>
            <a:r>
              <a:rPr lang="zh-CN" altLang="en-US" baseline="0" dirty="0"/>
              <a:t>义务也是产生责任的基础，对方的指控能否成立，你能不能指控对方</a:t>
            </a:r>
            <a:endParaRPr lang="zh-CN" altLang="en-US" dirty="0"/>
          </a:p>
        </p:txBody>
      </p:sp>
      <p:sp>
        <p:nvSpPr>
          <p:cNvPr id="4" name="灯片编号占位符 3"/>
          <p:cNvSpPr>
            <a:spLocks noGrp="1"/>
          </p:cNvSpPr>
          <p:nvPr>
            <p:ph type="sldNum" sz="quarter" idx="10"/>
          </p:nvPr>
        </p:nvSpPr>
        <p:spPr/>
        <p:txBody>
          <a:bodyPr/>
          <a:lstStyle/>
          <a:p>
            <a:fld id="{5B20EF05-DC8A-41A1-B9C0-298318839513}" type="slidenum">
              <a:rPr lang="zh-CN" altLang="en-US" smtClean="0"/>
              <a:t>133</a:t>
            </a:fld>
            <a:endParaRPr lang="zh-CN" altLang="en-US"/>
          </a:p>
        </p:txBody>
      </p:sp>
    </p:spTree>
    <p:extLst>
      <p:ext uri="{BB962C8B-B14F-4D97-AF65-F5344CB8AC3E}">
        <p14:creationId xmlns:p14="http://schemas.microsoft.com/office/powerpoint/2010/main" val="311943829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通常用在特殊历史原因事件：港澳台</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556</a:t>
            </a:fld>
            <a:endParaRPr lang="zh-CN" altLang="en-US"/>
          </a:p>
        </p:txBody>
      </p:sp>
    </p:spTree>
    <p:extLst>
      <p:ext uri="{BB962C8B-B14F-4D97-AF65-F5344CB8AC3E}">
        <p14:creationId xmlns:p14="http://schemas.microsoft.com/office/powerpoint/2010/main" val="396233463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不是所有的权利都受诉讼时效限制</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557</a:t>
            </a:fld>
            <a:endParaRPr lang="zh-CN" altLang="en-US"/>
          </a:p>
        </p:txBody>
      </p:sp>
    </p:spTree>
    <p:extLst>
      <p:ext uri="{BB962C8B-B14F-4D97-AF65-F5344CB8AC3E}">
        <p14:creationId xmlns:p14="http://schemas.microsoft.com/office/powerpoint/2010/main" val="359132806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请求权分为：</a:t>
            </a:r>
            <a:endParaRPr lang="en-US" altLang="zh-CN" dirty="0"/>
          </a:p>
          <a:p>
            <a:r>
              <a:rPr lang="zh-CN" altLang="en-US" dirty="0"/>
              <a:t>债权请求权</a:t>
            </a:r>
            <a:endParaRPr lang="en-US" altLang="zh-CN" dirty="0"/>
          </a:p>
          <a:p>
            <a:r>
              <a:rPr lang="zh-CN" altLang="en-US" dirty="0"/>
              <a:t>物权请求权</a:t>
            </a:r>
            <a:endParaRPr lang="en-US" altLang="zh-CN" dirty="0"/>
          </a:p>
          <a:p>
            <a:r>
              <a:rPr lang="zh-CN" altLang="en-US" dirty="0"/>
              <a:t>人身权请求权</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558</a:t>
            </a:fld>
            <a:endParaRPr lang="zh-CN" altLang="en-US"/>
          </a:p>
        </p:txBody>
      </p:sp>
    </p:spTree>
    <p:extLst>
      <p:ext uri="{BB962C8B-B14F-4D97-AF65-F5344CB8AC3E}">
        <p14:creationId xmlns:p14="http://schemas.microsoft.com/office/powerpoint/2010/main" val="416679642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物权请求权之中包括：停止侵害、排除妨碍、消除危险</a:t>
            </a:r>
            <a:endParaRPr lang="en-US" altLang="zh-CN" dirty="0"/>
          </a:p>
          <a:p>
            <a:r>
              <a:rPr lang="zh-CN" altLang="en-US" dirty="0"/>
              <a:t>案例：甲和乙两家人分别住一二楼。</a:t>
            </a:r>
            <a:r>
              <a:rPr lang="en-US" altLang="zh-CN" dirty="0"/>
              <a:t>2010</a:t>
            </a:r>
            <a:r>
              <a:rPr lang="zh-CN" altLang="en-US" dirty="0"/>
              <a:t>年，甲把一楼的楼梯用杂物塞满了，乙与其交涉无果后，只得在阳台拉一根绳子上下楼。</a:t>
            </a:r>
            <a:r>
              <a:rPr lang="en-US" altLang="zh-CN" dirty="0"/>
              <a:t>2018</a:t>
            </a:r>
            <a:r>
              <a:rPr lang="zh-CN" altLang="en-US" dirty="0"/>
              <a:t>年的一天，乙的母亲在上楼时摔断了腿，乙再次向甲提出请求。甲不理会。乙把甲告上法庭，甲以超过起诉的有效期抗辩。问：甲的这一理由能否成立？</a:t>
            </a:r>
            <a:endParaRPr lang="en-US" altLang="zh-CN" dirty="0"/>
          </a:p>
          <a:p>
            <a:r>
              <a:rPr lang="zh-CN" altLang="en-US" dirty="0"/>
              <a:t>不成立。乙的请求权属于物权</a:t>
            </a:r>
            <a:r>
              <a:rPr lang="en-US" altLang="zh-CN" dirty="0"/>
              <a:t>-</a:t>
            </a:r>
            <a:r>
              <a:rPr lang="zh-CN" altLang="en-US" dirty="0"/>
              <a:t>“停止侵害、排除妨碍”；</a:t>
            </a:r>
            <a:r>
              <a:rPr lang="en-US" altLang="zh-CN" dirty="0"/>
              <a:t>《</a:t>
            </a:r>
            <a:r>
              <a:rPr lang="zh-CN" altLang="en-US" dirty="0"/>
              <a:t>民总</a:t>
            </a:r>
            <a:r>
              <a:rPr lang="en-US" altLang="zh-CN" dirty="0"/>
              <a:t>》196</a:t>
            </a:r>
            <a:r>
              <a:rPr lang="zh-CN" altLang="en-US" dirty="0"/>
              <a:t>条规定：这一请求权不适用诉讼时效。</a:t>
            </a:r>
            <a:endParaRPr lang="en-US" altLang="zh-CN" dirty="0"/>
          </a:p>
          <a:p>
            <a:r>
              <a:rPr lang="zh-CN" altLang="en-US" dirty="0"/>
              <a:t>就算对方主张侵害行为发生时，还没有</a:t>
            </a:r>
            <a:r>
              <a:rPr lang="en-US" altLang="zh-CN" dirty="0"/>
              <a:t>《</a:t>
            </a:r>
            <a:r>
              <a:rPr lang="zh-CN" altLang="en-US" dirty="0"/>
              <a:t>民总</a:t>
            </a:r>
            <a:r>
              <a:rPr lang="en-US" altLang="zh-CN" dirty="0"/>
              <a:t>》</a:t>
            </a:r>
            <a:r>
              <a:rPr lang="zh-CN" altLang="en-US" dirty="0"/>
              <a:t>。那由于侵害的状态是从</a:t>
            </a:r>
            <a:r>
              <a:rPr lang="en-US" altLang="zh-CN" dirty="0"/>
              <a:t>2010</a:t>
            </a:r>
            <a:r>
              <a:rPr lang="zh-CN" altLang="en-US" dirty="0"/>
              <a:t>年持续到现在的，也能算还在时效内。</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559</a:t>
            </a:fld>
            <a:endParaRPr lang="zh-CN" altLang="en-US"/>
          </a:p>
        </p:txBody>
      </p:sp>
    </p:spTree>
    <p:extLst>
      <p:ext uri="{BB962C8B-B14F-4D97-AF65-F5344CB8AC3E}">
        <p14:creationId xmlns:p14="http://schemas.microsoft.com/office/powerpoint/2010/main" val="310133081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法律对中断的次数没有限制</a:t>
            </a:r>
            <a:endParaRPr lang="en-US" altLang="zh-CN" dirty="0"/>
          </a:p>
          <a:p>
            <a:r>
              <a:rPr lang="zh-CN" altLang="en-US" dirty="0"/>
              <a:t>不能无限中断下去</a:t>
            </a:r>
            <a:endParaRPr lang="en-US" altLang="zh-CN" dirty="0"/>
          </a:p>
          <a:p>
            <a:r>
              <a:rPr lang="zh-CN" altLang="en-US" dirty="0"/>
              <a:t>不能超过</a:t>
            </a:r>
            <a:r>
              <a:rPr lang="en-US" altLang="zh-CN" dirty="0"/>
              <a:t>20</a:t>
            </a:r>
            <a:r>
              <a:rPr lang="zh-CN" altLang="en-US" dirty="0"/>
              <a:t>年（从借款日开始算）</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575</a:t>
            </a:fld>
            <a:endParaRPr lang="zh-CN" altLang="en-US"/>
          </a:p>
        </p:txBody>
      </p:sp>
    </p:spTree>
    <p:extLst>
      <p:ext uri="{BB962C8B-B14F-4D97-AF65-F5344CB8AC3E}">
        <p14:creationId xmlns:p14="http://schemas.microsoft.com/office/powerpoint/2010/main" val="68123621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不要让权利人的权利随便的就超出时效</a:t>
            </a:r>
            <a:endParaRPr lang="en-US" altLang="zh-CN" dirty="0"/>
          </a:p>
          <a:p>
            <a:r>
              <a:rPr lang="zh-CN" altLang="en-US" dirty="0"/>
              <a:t>曾经去法院主张过权利，只是前两次立案不成功而已</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577</a:t>
            </a:fld>
            <a:endParaRPr lang="zh-CN" altLang="en-US"/>
          </a:p>
        </p:txBody>
      </p:sp>
    </p:spTree>
    <p:extLst>
      <p:ext uri="{BB962C8B-B14F-4D97-AF65-F5344CB8AC3E}">
        <p14:creationId xmlns:p14="http://schemas.microsoft.com/office/powerpoint/2010/main" val="30569638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原来结果有效</a:t>
            </a:r>
            <a:endParaRPr lang="en-US" altLang="zh-CN" dirty="0"/>
          </a:p>
          <a:p>
            <a:r>
              <a:rPr lang="zh-CN" altLang="en-US" dirty="0"/>
              <a:t>原来结果无效</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579</a:t>
            </a:fld>
            <a:endParaRPr lang="zh-CN" altLang="en-US"/>
          </a:p>
        </p:txBody>
      </p:sp>
    </p:spTree>
    <p:extLst>
      <p:ext uri="{BB962C8B-B14F-4D97-AF65-F5344CB8AC3E}">
        <p14:creationId xmlns:p14="http://schemas.microsoft.com/office/powerpoint/2010/main" val="145047290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债务人取得抗辩权（拒绝履行义务的权利）</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580</a:t>
            </a:fld>
            <a:endParaRPr lang="zh-CN" altLang="en-US"/>
          </a:p>
        </p:txBody>
      </p:sp>
    </p:spTree>
    <p:extLst>
      <p:ext uri="{BB962C8B-B14F-4D97-AF65-F5344CB8AC3E}">
        <p14:creationId xmlns:p14="http://schemas.microsoft.com/office/powerpoint/2010/main" val="117587513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581</a:t>
            </a:fld>
            <a:endParaRPr lang="zh-CN" altLang="en-US"/>
          </a:p>
        </p:txBody>
      </p:sp>
    </p:spTree>
    <p:extLst>
      <p:ext uri="{BB962C8B-B14F-4D97-AF65-F5344CB8AC3E}">
        <p14:creationId xmlns:p14="http://schemas.microsoft.com/office/powerpoint/2010/main" val="294438826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债权人请了律师，债务人没有请律师，法官同情债务人，然后给出提点（已经是过了</a:t>
            </a:r>
            <a:r>
              <a:rPr lang="en-US" altLang="zh-CN" dirty="0"/>
              <a:t>2</a:t>
            </a:r>
            <a:r>
              <a:rPr lang="zh-CN" altLang="en-US" dirty="0"/>
              <a:t>年期限了）。但是这是不符合要求的。</a:t>
            </a:r>
            <a:endParaRPr lang="en-US" altLang="zh-CN" dirty="0"/>
          </a:p>
          <a:p>
            <a:r>
              <a:rPr lang="zh-CN" altLang="en-US" dirty="0"/>
              <a:t>要债务人自己提出时效的抗辩</a:t>
            </a:r>
            <a:endParaRPr lang="en-US" altLang="zh-CN" dirty="0"/>
          </a:p>
          <a:p>
            <a:r>
              <a:rPr lang="zh-CN" altLang="en-US" dirty="0"/>
              <a:t>查有没有中止</a:t>
            </a:r>
            <a:r>
              <a:rPr lang="en-US" altLang="zh-CN" dirty="0"/>
              <a:t>/</a:t>
            </a:r>
            <a:r>
              <a:rPr lang="zh-CN" altLang="en-US" dirty="0"/>
              <a:t>中断的事由</a:t>
            </a:r>
            <a:endParaRPr lang="en-US" altLang="zh-CN" dirty="0"/>
          </a:p>
          <a:p>
            <a:r>
              <a:rPr lang="zh-CN" altLang="en-US" dirty="0"/>
              <a:t>债务人自己愿意履行，履行的结果有效</a:t>
            </a:r>
            <a:endParaRPr lang="en-US" altLang="zh-CN" dirty="0"/>
          </a:p>
          <a:p>
            <a:r>
              <a:rPr lang="zh-CN" altLang="en-US" dirty="0"/>
              <a:t>就是在你已经超过有效期之后还钱了，之后要是再反悔，你也不能把钱要回来</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583</a:t>
            </a:fld>
            <a:endParaRPr lang="zh-CN" altLang="en-US"/>
          </a:p>
        </p:txBody>
      </p:sp>
    </p:spTree>
    <p:extLst>
      <p:ext uri="{BB962C8B-B14F-4D97-AF65-F5344CB8AC3E}">
        <p14:creationId xmlns:p14="http://schemas.microsoft.com/office/powerpoint/2010/main" val="2840353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先行行为产生的义务：照顾、保护、控制（好事做到底）</a:t>
            </a:r>
            <a:endParaRPr lang="en-US" altLang="zh-CN" dirty="0"/>
          </a:p>
          <a:p>
            <a:r>
              <a:rPr lang="zh-CN" altLang="en-US" dirty="0"/>
              <a:t>在民法上，动机一般是不考虑的</a:t>
            </a:r>
            <a:endParaRPr lang="en-US" altLang="zh-CN" dirty="0"/>
          </a:p>
          <a:p>
            <a:r>
              <a:rPr lang="zh-CN" altLang="en-US" dirty="0"/>
              <a:t>先行行为不一定是违法行为，还可以是受公序良俗褒奖的行为</a:t>
            </a:r>
            <a:endParaRPr lang="en-US" altLang="zh-CN" dirty="0"/>
          </a:p>
          <a:p>
            <a:r>
              <a:rPr lang="zh-CN" altLang="en-US" dirty="0"/>
              <a:t>例子：甲同意让乙通过他家阳台翻回自家，并借了绳子给乙，但乙还是不慎摔伤。这一行为本身是违法的，甲没有履行好先行行为的义务，应当赔偿</a:t>
            </a:r>
            <a:endParaRPr lang="en-US" altLang="zh-CN" dirty="0"/>
          </a:p>
          <a:p>
            <a:r>
              <a:rPr lang="zh-CN" altLang="en-US" dirty="0"/>
              <a:t>甲扶老奶奶过马路，至路中间时，甲有急事离开了，导致在路中间的老奶奶被撞伤。扶老奶奶过马路是好事，但是甲没有尽到先行行为产生的义务</a:t>
            </a:r>
          </a:p>
        </p:txBody>
      </p:sp>
      <p:sp>
        <p:nvSpPr>
          <p:cNvPr id="4" name="灯片编号占位符 3"/>
          <p:cNvSpPr>
            <a:spLocks noGrp="1"/>
          </p:cNvSpPr>
          <p:nvPr>
            <p:ph type="sldNum" sz="quarter" idx="10"/>
          </p:nvPr>
        </p:nvSpPr>
        <p:spPr/>
        <p:txBody>
          <a:bodyPr/>
          <a:lstStyle/>
          <a:p>
            <a:fld id="{5B20EF05-DC8A-41A1-B9C0-298318839513}" type="slidenum">
              <a:rPr lang="zh-CN" altLang="en-US" smtClean="0"/>
              <a:t>134</a:t>
            </a:fld>
            <a:endParaRPr lang="zh-CN" altLang="en-US"/>
          </a:p>
        </p:txBody>
      </p:sp>
    </p:spTree>
    <p:extLst>
      <p:ext uri="{BB962C8B-B14F-4D97-AF65-F5344CB8AC3E}">
        <p14:creationId xmlns:p14="http://schemas.microsoft.com/office/powerpoint/2010/main" val="290098940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义务人对抗辩权的放弃</a:t>
            </a:r>
            <a:endParaRPr lang="en-US" altLang="zh-CN" dirty="0"/>
          </a:p>
          <a:p>
            <a:r>
              <a:rPr lang="zh-CN" altLang="en-US" dirty="0"/>
              <a:t>债务人在通知单上签字</a:t>
            </a:r>
            <a:r>
              <a:rPr lang="en-US" altLang="zh-CN" dirty="0"/>
              <a:t>/</a:t>
            </a:r>
            <a:r>
              <a:rPr lang="zh-CN" altLang="en-US" dirty="0"/>
              <a:t>盖章， 我收到了你的通知。</a:t>
            </a:r>
            <a:endParaRPr lang="en-US" altLang="zh-CN" dirty="0"/>
          </a:p>
          <a:p>
            <a:r>
              <a:rPr lang="zh-CN" altLang="en-US" dirty="0"/>
              <a:t>有时收到快递的通知单签字，表达签收快递，但是你可能不知道里面是什么，快递无破损</a:t>
            </a:r>
            <a:endParaRPr lang="en-US" altLang="zh-CN" dirty="0"/>
          </a:p>
          <a:p>
            <a:r>
              <a:rPr lang="zh-CN" altLang="en-US" dirty="0"/>
              <a:t>为了强化对金融机构的保护，立法</a:t>
            </a:r>
            <a:r>
              <a:rPr lang="en-US" altLang="zh-CN" dirty="0"/>
              <a:t>/</a:t>
            </a:r>
            <a:r>
              <a:rPr lang="zh-CN" altLang="en-US" dirty="0"/>
              <a:t>司法的特殊保护</a:t>
            </a:r>
            <a:endParaRPr lang="en-US" altLang="zh-CN" dirty="0"/>
          </a:p>
          <a:p>
            <a:r>
              <a:rPr lang="zh-CN" altLang="en-US" dirty="0"/>
              <a:t>（</a:t>
            </a:r>
            <a:r>
              <a:rPr lang="en-US" altLang="zh-CN" dirty="0"/>
              <a:t>99</a:t>
            </a:r>
            <a:r>
              <a:rPr lang="zh-CN" altLang="en-US" dirty="0"/>
              <a:t>年的批复持保留意见</a:t>
            </a:r>
            <a:endParaRPr lang="en-US" altLang="zh-CN" dirty="0"/>
          </a:p>
          <a:p>
            <a:r>
              <a:rPr lang="zh-CN" altLang="en-US" dirty="0"/>
              <a:t>对个案的批复，只适用于个案</a:t>
            </a:r>
            <a:r>
              <a:rPr lang="en-US" altLang="zh-CN" dirty="0"/>
              <a:t>——</a:t>
            </a:r>
            <a:r>
              <a:rPr lang="zh-CN" altLang="en-US" dirty="0"/>
              <a:t>最高法）</a:t>
            </a:r>
            <a:endParaRPr lang="en-US" altLang="zh-CN" dirty="0"/>
          </a:p>
          <a:p>
            <a:endParaRPr lang="en-US" altLang="zh-CN" dirty="0"/>
          </a:p>
          <a:p>
            <a:r>
              <a:rPr lang="zh-CN" altLang="en-US" dirty="0"/>
              <a:t>甲借了乙</a:t>
            </a:r>
            <a:r>
              <a:rPr lang="en-US" altLang="zh-CN" dirty="0"/>
              <a:t>10</a:t>
            </a:r>
            <a:r>
              <a:rPr lang="zh-CN" altLang="en-US" dirty="0"/>
              <a:t>万，过了诉讼时效。甲修书一封：我当时借了你</a:t>
            </a:r>
            <a:r>
              <a:rPr lang="en-US" altLang="zh-CN" dirty="0"/>
              <a:t>20</a:t>
            </a:r>
            <a:r>
              <a:rPr lang="zh-CN" altLang="en-US" dirty="0"/>
              <a:t>万，你怎么没有还？乙看到急了，</a:t>
            </a:r>
            <a:r>
              <a:rPr lang="en-US" altLang="zh-CN" dirty="0"/>
              <a:t>10</a:t>
            </a:r>
            <a:r>
              <a:rPr lang="zh-CN" altLang="en-US" dirty="0"/>
              <a:t>万怎么变成</a:t>
            </a:r>
            <a:r>
              <a:rPr lang="en-US" altLang="zh-CN" dirty="0"/>
              <a:t>20</a:t>
            </a:r>
            <a:r>
              <a:rPr lang="zh-CN" altLang="en-US" dirty="0"/>
              <a:t>万，就又回信澄清（债务人重新确认）</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586</a:t>
            </a:fld>
            <a:endParaRPr lang="zh-CN" altLang="en-US"/>
          </a:p>
        </p:txBody>
      </p:sp>
    </p:spTree>
    <p:extLst>
      <p:ext uri="{BB962C8B-B14F-4D97-AF65-F5344CB8AC3E}">
        <p14:creationId xmlns:p14="http://schemas.microsoft.com/office/powerpoint/2010/main" val="55852057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587</a:t>
            </a:fld>
            <a:endParaRPr lang="zh-CN" altLang="en-US"/>
          </a:p>
        </p:txBody>
      </p:sp>
    </p:spTree>
    <p:extLst>
      <p:ext uri="{BB962C8B-B14F-4D97-AF65-F5344CB8AC3E}">
        <p14:creationId xmlns:p14="http://schemas.microsoft.com/office/powerpoint/2010/main" val="142361567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有起止时间的时间段</a:t>
            </a:r>
            <a:endParaRPr lang="en-US" altLang="zh-CN" dirty="0"/>
          </a:p>
          <a:p>
            <a:r>
              <a:rPr lang="zh-CN" altLang="en-US" dirty="0"/>
              <a:t>期日：某一日</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588</a:t>
            </a:fld>
            <a:endParaRPr lang="zh-CN" altLang="en-US"/>
          </a:p>
        </p:txBody>
      </p:sp>
    </p:spTree>
    <p:extLst>
      <p:ext uri="{BB962C8B-B14F-4D97-AF65-F5344CB8AC3E}">
        <p14:creationId xmlns:p14="http://schemas.microsoft.com/office/powerpoint/2010/main" val="423262486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期间：次日开始算</a:t>
            </a:r>
            <a:endParaRPr lang="en-US" altLang="zh-CN" dirty="0"/>
          </a:p>
          <a:p>
            <a:r>
              <a:rPr lang="zh-CN" altLang="en-US" dirty="0"/>
              <a:t>小时计算：从送去的那个时间开始算</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590</a:t>
            </a:fld>
            <a:endParaRPr lang="zh-CN" altLang="en-US"/>
          </a:p>
        </p:txBody>
      </p:sp>
    </p:spTree>
    <p:extLst>
      <p:ext uri="{BB962C8B-B14F-4D97-AF65-F5344CB8AC3E}">
        <p14:creationId xmlns:p14="http://schemas.microsoft.com/office/powerpoint/2010/main" val="226419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不是专属义务的，想让其转变为专属义务，必须“当事人另有约定”</a:t>
            </a:r>
            <a:endParaRPr lang="en-US" altLang="zh-CN" dirty="0"/>
          </a:p>
        </p:txBody>
      </p:sp>
      <p:sp>
        <p:nvSpPr>
          <p:cNvPr id="4" name="灯片编号占位符 3"/>
          <p:cNvSpPr>
            <a:spLocks noGrp="1"/>
          </p:cNvSpPr>
          <p:nvPr>
            <p:ph type="sldNum" sz="quarter" idx="10"/>
          </p:nvPr>
        </p:nvSpPr>
        <p:spPr/>
        <p:txBody>
          <a:bodyPr/>
          <a:lstStyle/>
          <a:p>
            <a:fld id="{5B20EF05-DC8A-41A1-B9C0-298318839513}" type="slidenum">
              <a:rPr lang="zh-CN" altLang="en-US" smtClean="0"/>
              <a:t>136</a:t>
            </a:fld>
            <a:endParaRPr lang="zh-CN" altLang="en-US"/>
          </a:p>
        </p:txBody>
      </p:sp>
    </p:spTree>
    <p:extLst>
      <p:ext uri="{BB962C8B-B14F-4D97-AF65-F5344CB8AC3E}">
        <p14:creationId xmlns:p14="http://schemas.microsoft.com/office/powerpoint/2010/main" val="1139835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连带责任：在加害人内部还是按份责任（替其他人赔款的一方享有对其他加害人的追偿权）；在对外才是连带责任，这是为了将被害人的风险转移到加害人身上，以强化对债权人的保护</a:t>
            </a:r>
            <a:endParaRPr lang="en-US" altLang="zh-CN" dirty="0"/>
          </a:p>
          <a:p>
            <a:r>
              <a:rPr lang="zh-CN" altLang="en-US" dirty="0"/>
              <a:t>不真正连带：并非所有的债务人都享有追偿权</a:t>
            </a:r>
            <a:endParaRPr lang="en-US" altLang="zh-CN" dirty="0"/>
          </a:p>
          <a:p>
            <a:r>
              <a:rPr lang="zh-CN" altLang="en-US" dirty="0"/>
              <a:t>不真正连带的例子：甲家里来亲戚，然后甲的银行卡被熊孩子乙拿走了，然后去</a:t>
            </a:r>
            <a:r>
              <a:rPr lang="en-US" altLang="zh-CN" dirty="0"/>
              <a:t>atm</a:t>
            </a:r>
            <a:r>
              <a:rPr lang="zh-CN" altLang="en-US" dirty="0"/>
              <a:t>机取款</a:t>
            </a:r>
            <a:r>
              <a:rPr lang="en-US" altLang="zh-CN" dirty="0"/>
              <a:t>1000</a:t>
            </a:r>
            <a:r>
              <a:rPr lang="zh-CN" altLang="en-US" dirty="0"/>
              <a:t>元（机器故障，不管你输入什么密码都能拿钱），花掉了这</a:t>
            </a:r>
            <a:r>
              <a:rPr lang="en-US" altLang="zh-CN" dirty="0"/>
              <a:t>1000</a:t>
            </a:r>
            <a:r>
              <a:rPr lang="zh-CN" altLang="en-US" dirty="0"/>
              <a:t>元</a:t>
            </a:r>
            <a:endParaRPr lang="en-US" altLang="zh-CN" dirty="0"/>
          </a:p>
          <a:p>
            <a:r>
              <a:rPr lang="zh-CN" altLang="en-US" dirty="0"/>
              <a:t>这个案件中，可能成为被告的有：银行（保管财物不力），乙的监护人</a:t>
            </a:r>
            <a:endParaRPr lang="en-US" altLang="zh-CN" dirty="0"/>
          </a:p>
          <a:p>
            <a:r>
              <a:rPr lang="zh-CN" altLang="en-US" dirty="0"/>
              <a:t>其中，银行如果成为被告，事后他对乙有追偿权；乙的监护人如果成为被告，事后他对银行不能有追偿权（因为</a:t>
            </a:r>
            <a:r>
              <a:rPr lang="en-US" altLang="zh-CN" dirty="0"/>
              <a:t>1000</a:t>
            </a:r>
            <a:r>
              <a:rPr lang="zh-CN" altLang="en-US" dirty="0"/>
              <a:t>元是你花的，你有什么理由再要钱）</a:t>
            </a:r>
            <a:endParaRPr lang="en-US" altLang="zh-CN" dirty="0"/>
          </a:p>
          <a:p>
            <a:r>
              <a:rPr lang="zh-CN" altLang="en-US" dirty="0"/>
              <a:t>在上面的案例中，债务人有银行，孩子的监护人</a:t>
            </a:r>
            <a:endParaRPr lang="en-US" altLang="zh-CN" dirty="0"/>
          </a:p>
          <a:p>
            <a:r>
              <a:rPr lang="zh-CN" altLang="en-US" dirty="0"/>
              <a:t>债权人：甲</a:t>
            </a:r>
            <a:endParaRPr lang="en-US" altLang="zh-CN" dirty="0"/>
          </a:p>
          <a:p>
            <a:r>
              <a:rPr lang="zh-CN" altLang="en-US" dirty="0"/>
              <a:t>同一给付为标的的债务：</a:t>
            </a:r>
            <a:r>
              <a:rPr lang="en-US" altLang="zh-CN" dirty="0"/>
              <a:t>1000</a:t>
            </a:r>
            <a:r>
              <a:rPr lang="zh-CN" altLang="en-US" dirty="0"/>
              <a:t>元</a:t>
            </a:r>
            <a:endParaRPr lang="en-US" altLang="zh-CN" dirty="0"/>
          </a:p>
          <a:p>
            <a:r>
              <a:rPr lang="zh-CN" altLang="en-US" dirty="0"/>
              <a:t>如果乙的监护人履行了，能归于消灭，但是银行履行的话，银行还有对乙的追偿权。但是这是不是债权了。乙不是欠债，而是受害者？就像卖衣服的标错价格一样，我也是你们的过失的受害者？</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144</a:t>
            </a:fld>
            <a:endParaRPr lang="zh-CN" altLang="en-US"/>
          </a:p>
        </p:txBody>
      </p:sp>
    </p:spTree>
    <p:extLst>
      <p:ext uri="{BB962C8B-B14F-4D97-AF65-F5344CB8AC3E}">
        <p14:creationId xmlns:p14="http://schemas.microsoft.com/office/powerpoint/2010/main" val="2690614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在民法上，承担有限责任是例外（公司股东</a:t>
            </a:r>
            <a:r>
              <a:rPr lang="en-US" altLang="zh-CN" dirty="0"/>
              <a:t>/</a:t>
            </a:r>
            <a:r>
              <a:rPr lang="zh-CN" altLang="en-US" dirty="0"/>
              <a:t>有限合伙人），无限责任是一般</a:t>
            </a:r>
            <a:endParaRPr lang="en-US" altLang="zh-CN" dirty="0"/>
          </a:p>
          <a:p>
            <a:r>
              <a:rPr lang="en-US" altLang="zh-CN" dirty="0"/>
              <a:t>Q: </a:t>
            </a:r>
            <a:r>
              <a:rPr lang="zh-CN" altLang="en-US" dirty="0"/>
              <a:t>有没有法律规定父债子偿</a:t>
            </a:r>
            <a:endParaRPr lang="en-US" altLang="zh-CN" dirty="0"/>
          </a:p>
          <a:p>
            <a:r>
              <a:rPr lang="en-US" altLang="zh-CN" dirty="0"/>
              <a:t>A</a:t>
            </a:r>
            <a:r>
              <a:rPr lang="zh-CN" altLang="en-US" dirty="0"/>
              <a:t>：没有。如果父亲有遗产，则其遗产用于还债，儿子不用花自己的钱去还；如果父亲欠人</a:t>
            </a:r>
            <a:r>
              <a:rPr lang="en-US" altLang="zh-CN" dirty="0"/>
              <a:t>100</a:t>
            </a:r>
            <a:r>
              <a:rPr lang="zh-CN" altLang="en-US" dirty="0"/>
              <a:t>万，遗产只有</a:t>
            </a:r>
            <a:r>
              <a:rPr lang="en-US" altLang="zh-CN" dirty="0"/>
              <a:t>10</a:t>
            </a:r>
            <a:r>
              <a:rPr lang="zh-CN" altLang="en-US" dirty="0"/>
              <a:t>万，那就只还</a:t>
            </a:r>
            <a:r>
              <a:rPr lang="en-US" altLang="zh-CN" dirty="0"/>
              <a:t>10</a:t>
            </a:r>
            <a:r>
              <a:rPr lang="zh-CN" altLang="en-US" dirty="0"/>
              <a:t>万就行，债权人只能自认倒霉（损失</a:t>
            </a:r>
            <a:r>
              <a:rPr lang="en-US" altLang="zh-CN" dirty="0"/>
              <a:t>90</a:t>
            </a:r>
            <a:r>
              <a:rPr lang="zh-CN" altLang="en-US" dirty="0"/>
              <a:t>万）</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146</a:t>
            </a:fld>
            <a:endParaRPr lang="zh-CN" altLang="en-US"/>
          </a:p>
        </p:txBody>
      </p:sp>
    </p:spTree>
    <p:extLst>
      <p:ext uri="{BB962C8B-B14F-4D97-AF65-F5344CB8AC3E}">
        <p14:creationId xmlns:p14="http://schemas.microsoft.com/office/powerpoint/2010/main" val="3593297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单独责任的情况下，不存在 连带责任、按份责任、不完全连带</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148</a:t>
            </a:fld>
            <a:endParaRPr lang="zh-CN" altLang="en-US"/>
          </a:p>
        </p:txBody>
      </p:sp>
    </p:spTree>
    <p:extLst>
      <p:ext uri="{BB962C8B-B14F-4D97-AF65-F5344CB8AC3E}">
        <p14:creationId xmlns:p14="http://schemas.microsoft.com/office/powerpoint/2010/main" val="705582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继续履行：一般用在合同，就是有时原告</a:t>
            </a:r>
            <a:r>
              <a:rPr lang="en-US" altLang="zh-CN" dirty="0"/>
              <a:t>】</a:t>
            </a:r>
            <a:r>
              <a:rPr lang="zh-CN" altLang="en-US" dirty="0"/>
              <a:t>就是不要钱，只想要你按合同继续履行</a:t>
            </a:r>
            <a:endParaRPr lang="en-US" altLang="zh-CN" dirty="0"/>
          </a:p>
          <a:p>
            <a:r>
              <a:rPr lang="zh-CN" altLang="en-US" dirty="0"/>
              <a:t>不能主张的情况：</a:t>
            </a:r>
            <a:r>
              <a:rPr lang="en-US" altLang="zh-CN" dirty="0"/>
              <a:t>《</a:t>
            </a:r>
            <a:r>
              <a:rPr lang="zh-CN" altLang="en-US" dirty="0"/>
              <a:t>合同法</a:t>
            </a:r>
            <a:r>
              <a:rPr lang="en-US" altLang="zh-CN" dirty="0"/>
              <a:t>110</a:t>
            </a:r>
            <a:r>
              <a:rPr lang="zh-CN" altLang="en-US" dirty="0"/>
              <a:t>条</a:t>
            </a:r>
            <a:r>
              <a:rPr lang="en-US" altLang="zh-CN" dirty="0"/>
              <a:t>》1</a:t>
            </a:r>
            <a:r>
              <a:rPr lang="zh-CN" altLang="en-US" dirty="0"/>
              <a:t>法律上或事实上不能履行</a:t>
            </a:r>
            <a:r>
              <a:rPr lang="en-US" altLang="zh-CN" dirty="0"/>
              <a:t> 2</a:t>
            </a:r>
            <a:r>
              <a:rPr lang="zh-CN" altLang="en-US" dirty="0"/>
              <a:t>不适于强制履行或者履行费用过高 </a:t>
            </a:r>
            <a:r>
              <a:rPr lang="en-US" altLang="zh-CN" dirty="0"/>
              <a:t>3</a:t>
            </a:r>
            <a:r>
              <a:rPr lang="zh-CN" altLang="en-US" dirty="0"/>
              <a:t>超出合理期限</a:t>
            </a:r>
            <a:endParaRPr lang="en-US" altLang="zh-CN" dirty="0"/>
          </a:p>
          <a:p>
            <a:r>
              <a:rPr lang="zh-CN" altLang="en-US" dirty="0"/>
              <a:t>针对</a:t>
            </a:r>
            <a:r>
              <a:rPr lang="en-US" altLang="zh-CN" dirty="0"/>
              <a:t>1</a:t>
            </a:r>
            <a:r>
              <a:rPr lang="zh-CN" altLang="en-US" dirty="0"/>
              <a:t>的例子：甲卖二手房（被查封），乙买了，但是由于房价一直在涨，甲不想埋了，乙的律师主张“继续履行”，是否合适？</a:t>
            </a:r>
            <a:endParaRPr lang="en-US" altLang="zh-CN" dirty="0"/>
          </a:p>
          <a:p>
            <a:r>
              <a:rPr lang="zh-CN" altLang="en-US" dirty="0"/>
              <a:t>不合适，因为这是被查封的房子，不能交易，应主张 违约赔款</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149</a:t>
            </a:fld>
            <a:endParaRPr lang="zh-CN" altLang="en-US"/>
          </a:p>
        </p:txBody>
      </p:sp>
    </p:spTree>
    <p:extLst>
      <p:ext uri="{BB962C8B-B14F-4D97-AF65-F5344CB8AC3E}">
        <p14:creationId xmlns:p14="http://schemas.microsoft.com/office/powerpoint/2010/main" val="3694724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原告：胎儿</a:t>
            </a:r>
            <a:endParaRPr lang="en-US" altLang="zh-CN" dirty="0"/>
          </a:p>
          <a:p>
            <a:r>
              <a:rPr lang="zh-CN" altLang="en-US" dirty="0"/>
              <a:t>权利：健康权</a:t>
            </a:r>
            <a:endParaRPr lang="en-US" altLang="zh-CN" dirty="0"/>
          </a:p>
          <a:p>
            <a:r>
              <a:rPr lang="zh-CN" altLang="en-US" dirty="0"/>
              <a:t>（为什么要额外确立这个关于胎儿的法条：</a:t>
            </a:r>
            <a:endParaRPr lang="en-US" altLang="zh-CN" dirty="0"/>
          </a:p>
          <a:p>
            <a:r>
              <a:rPr lang="zh-CN" altLang="en-US" dirty="0"/>
              <a:t>为了防止胎儿的财产权等受到侵害，如果以母亲名义起诉，则获得的赔偿金由母亲所有，不是胎儿，但是实际受伤的是胎儿）</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160</a:t>
            </a:fld>
            <a:endParaRPr lang="zh-CN" altLang="en-US"/>
          </a:p>
        </p:txBody>
      </p:sp>
    </p:spTree>
    <p:extLst>
      <p:ext uri="{BB962C8B-B14F-4D97-AF65-F5344CB8AC3E}">
        <p14:creationId xmlns:p14="http://schemas.microsoft.com/office/powerpoint/2010/main" val="2930534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这样的法律规定体现不与民争利：丙先死亡，然后甲乙同时死亡</a:t>
            </a:r>
            <a:endParaRPr lang="en-US" altLang="zh-CN" dirty="0"/>
          </a:p>
          <a:p>
            <a:r>
              <a:rPr lang="zh-CN" altLang="en-US" dirty="0"/>
              <a:t>丙先死亡的话，法定第一继承人就是父母，因为父母死亡，所以丙没有继承人；然后甲乙同时死了，第一继承人为丙，但这时他已经死亡，无法继承，所以就考虑把财产给第二继承人</a:t>
            </a:r>
            <a:r>
              <a:rPr lang="en-US" altLang="zh-CN" dirty="0"/>
              <a:t>——</a:t>
            </a:r>
            <a:r>
              <a:rPr lang="zh-CN" altLang="en-US" dirty="0"/>
              <a:t>兄弟姐妹</a:t>
            </a:r>
            <a:endParaRPr lang="en-US" altLang="zh-CN" dirty="0"/>
          </a:p>
          <a:p>
            <a:r>
              <a:rPr lang="zh-CN" altLang="en-US" dirty="0"/>
              <a:t>如果单纯按长辈先死的话，甲乙死了，第一继承人为丙（有第一继承人就没有第二继承人什么事了），然后丙再死亡，此时他没有继承人，所以财产归国家所有</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168</a:t>
            </a:fld>
            <a:endParaRPr lang="zh-CN" altLang="en-US"/>
          </a:p>
        </p:txBody>
      </p:sp>
    </p:spTree>
    <p:extLst>
      <p:ext uri="{BB962C8B-B14F-4D97-AF65-F5344CB8AC3E}">
        <p14:creationId xmlns:p14="http://schemas.microsoft.com/office/powerpoint/2010/main" val="530109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比如：找公安，上诉至法院</a:t>
            </a:r>
            <a:endParaRPr lang="en-US" altLang="zh-CN" dirty="0"/>
          </a:p>
          <a:p>
            <a:r>
              <a:rPr lang="zh-CN" altLang="en-US" dirty="0"/>
              <a:t>缺点：救济不及时、成本高、周期长、结果不尽如人意</a:t>
            </a:r>
            <a:endParaRPr lang="en-US" altLang="zh-CN" dirty="0"/>
          </a:p>
          <a:p>
            <a:r>
              <a:rPr lang="zh-CN" altLang="en-US" dirty="0"/>
              <a:t>为什么要有救济：为了使公民权利受到不法侵害时，有途径得到帮助，就是类似于惩罚和保障的效果吧</a:t>
            </a:r>
          </a:p>
        </p:txBody>
      </p:sp>
      <p:sp>
        <p:nvSpPr>
          <p:cNvPr id="4" name="灯片编号占位符 3"/>
          <p:cNvSpPr>
            <a:spLocks noGrp="1"/>
          </p:cNvSpPr>
          <p:nvPr>
            <p:ph type="sldNum" sz="quarter" idx="10"/>
          </p:nvPr>
        </p:nvSpPr>
        <p:spPr/>
        <p:txBody>
          <a:bodyPr/>
          <a:lstStyle/>
          <a:p>
            <a:fld id="{5B20EF05-DC8A-41A1-B9C0-298318839513}" type="slidenum">
              <a:rPr lang="zh-CN" altLang="en-US" smtClean="0"/>
              <a:t>121</a:t>
            </a:fld>
            <a:endParaRPr lang="zh-CN" altLang="en-US"/>
          </a:p>
        </p:txBody>
      </p:sp>
    </p:spTree>
    <p:extLst>
      <p:ext uri="{BB962C8B-B14F-4D97-AF65-F5344CB8AC3E}">
        <p14:creationId xmlns:p14="http://schemas.microsoft.com/office/powerpoint/2010/main" val="3425729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年龄：结婚的权利能力，法定结婚年龄</a:t>
            </a:r>
            <a:endParaRPr lang="en-US" altLang="zh-CN" dirty="0"/>
          </a:p>
          <a:p>
            <a:r>
              <a:rPr lang="zh-CN" altLang="en-US" dirty="0"/>
              <a:t>性别：服兵役吗</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170</a:t>
            </a:fld>
            <a:endParaRPr lang="zh-CN" altLang="en-US"/>
          </a:p>
        </p:txBody>
      </p:sp>
    </p:spTree>
    <p:extLst>
      <p:ext uri="{BB962C8B-B14F-4D97-AF65-F5344CB8AC3E}">
        <p14:creationId xmlns:p14="http://schemas.microsoft.com/office/powerpoint/2010/main" val="2251269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 </a:t>
            </a:r>
            <a:r>
              <a:rPr lang="zh-CN" altLang="en-US" dirty="0"/>
              <a:t>他都能事后知道物与价格不匹配，能参加拍卖，难道这不能证明其智力适应</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177</a:t>
            </a:fld>
            <a:endParaRPr lang="zh-CN" altLang="en-US"/>
          </a:p>
        </p:txBody>
      </p:sp>
    </p:spTree>
    <p:extLst>
      <p:ext uri="{BB962C8B-B14F-4D97-AF65-F5344CB8AC3E}">
        <p14:creationId xmlns:p14="http://schemas.microsoft.com/office/powerpoint/2010/main" val="2044569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181</a:t>
            </a:fld>
            <a:endParaRPr lang="zh-CN" altLang="en-US"/>
          </a:p>
        </p:txBody>
      </p:sp>
    </p:spTree>
    <p:extLst>
      <p:ext uri="{BB962C8B-B14F-4D97-AF65-F5344CB8AC3E}">
        <p14:creationId xmlns:p14="http://schemas.microsoft.com/office/powerpoint/2010/main" val="3932104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这一条基本是休眠条款，因为基于“家丑不外扬”的心理，没有人会自愿承认自己或自己的家人是精神病。</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182</a:t>
            </a:fld>
            <a:endParaRPr lang="zh-CN" altLang="en-US"/>
          </a:p>
        </p:txBody>
      </p:sp>
    </p:spTree>
    <p:extLst>
      <p:ext uri="{BB962C8B-B14F-4D97-AF65-F5344CB8AC3E}">
        <p14:creationId xmlns:p14="http://schemas.microsoft.com/office/powerpoint/2010/main" val="213121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和下面两宣的要件很像</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183</a:t>
            </a:fld>
            <a:endParaRPr lang="zh-CN" altLang="en-US"/>
          </a:p>
        </p:txBody>
      </p:sp>
    </p:spTree>
    <p:extLst>
      <p:ext uri="{BB962C8B-B14F-4D97-AF65-F5344CB8AC3E}">
        <p14:creationId xmlns:p14="http://schemas.microsoft.com/office/powerpoint/2010/main" val="181504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可以参考龙著华老师的论文</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184</a:t>
            </a:fld>
            <a:endParaRPr lang="zh-CN" altLang="en-US"/>
          </a:p>
        </p:txBody>
      </p:sp>
    </p:spTree>
    <p:extLst>
      <p:ext uri="{BB962C8B-B14F-4D97-AF65-F5344CB8AC3E}">
        <p14:creationId xmlns:p14="http://schemas.microsoft.com/office/powerpoint/2010/main" val="3256312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财产代理人的设立目的：</a:t>
            </a:r>
            <a:r>
              <a:rPr lang="zh-CN" altLang="en-US" sz="1200" dirty="0">
                <a:latin typeface="宋体" charset="-122"/>
              </a:rPr>
              <a:t>让和失踪人有关的民事事务得到解决</a:t>
            </a:r>
            <a:endParaRPr lang="en-US" altLang="zh-CN" dirty="0"/>
          </a:p>
          <a:p>
            <a:r>
              <a:rPr lang="zh-CN" altLang="en-US" dirty="0"/>
              <a:t>设立财产代理人，有权</a:t>
            </a:r>
            <a:r>
              <a:rPr lang="zh-CN" altLang="en-US" b="1" dirty="0"/>
              <a:t>管理和处分</a:t>
            </a:r>
            <a:r>
              <a:rPr lang="zh-CN" altLang="en-US" dirty="0"/>
              <a:t>失踪人的财产（必须</a:t>
            </a:r>
            <a:r>
              <a:rPr lang="en-US" altLang="zh-CN" dirty="0"/>
              <a:t>——</a:t>
            </a:r>
            <a:r>
              <a:rPr lang="zh-CN" altLang="en-US" dirty="0"/>
              <a:t>不可推卸的责任；合理</a:t>
            </a:r>
            <a:r>
              <a:rPr lang="en-US" altLang="zh-CN" dirty="0"/>
              <a:t>——</a:t>
            </a:r>
            <a:r>
              <a:rPr lang="zh-CN" altLang="en-US" dirty="0"/>
              <a:t>处分财产的最低价为市场价的</a:t>
            </a:r>
            <a:r>
              <a:rPr lang="en-US" altLang="zh-CN" dirty="0"/>
              <a:t>70%</a:t>
            </a:r>
            <a:r>
              <a:rPr lang="zh-CN" altLang="en-US" dirty="0"/>
              <a:t>，最高价为市场价再加</a:t>
            </a:r>
            <a:r>
              <a:rPr lang="en-US" altLang="zh-CN" dirty="0"/>
              <a:t>30%</a:t>
            </a:r>
            <a:r>
              <a:rPr lang="zh-CN" altLang="en-US" dirty="0"/>
              <a:t>）比如这件东西</a:t>
            </a:r>
            <a:r>
              <a:rPr lang="en-US" altLang="zh-CN" dirty="0"/>
              <a:t>10000</a:t>
            </a:r>
            <a:r>
              <a:rPr lang="zh-CN" altLang="en-US" dirty="0"/>
              <a:t>元，你的处分价格为</a:t>
            </a:r>
            <a:r>
              <a:rPr lang="en-US" altLang="zh-CN" dirty="0"/>
              <a:t>7000~13000</a:t>
            </a:r>
            <a:r>
              <a:rPr lang="zh-CN" altLang="en-US" dirty="0"/>
              <a:t>元</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190</a:t>
            </a:fld>
            <a:endParaRPr lang="zh-CN" altLang="en-US"/>
          </a:p>
        </p:txBody>
      </p:sp>
    </p:spTree>
    <p:extLst>
      <p:ext uri="{BB962C8B-B14F-4D97-AF65-F5344CB8AC3E}">
        <p14:creationId xmlns:p14="http://schemas.microsoft.com/office/powerpoint/2010/main" val="835164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192</a:t>
            </a:fld>
            <a:endParaRPr lang="zh-CN" altLang="en-US"/>
          </a:p>
        </p:txBody>
      </p:sp>
    </p:spTree>
    <p:extLst>
      <p:ext uri="{BB962C8B-B14F-4D97-AF65-F5344CB8AC3E}">
        <p14:creationId xmlns:p14="http://schemas.microsoft.com/office/powerpoint/2010/main" val="1569025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小孩的红包：</a:t>
            </a:r>
            <a:br>
              <a:rPr lang="en-US" altLang="zh-CN" dirty="0"/>
            </a:br>
            <a:r>
              <a:rPr lang="zh-CN" altLang="en-US" dirty="0"/>
              <a:t>为被监护人的利益：拿去交学费，让小孩受教育</a:t>
            </a:r>
            <a:endParaRPr lang="en-US" altLang="zh-CN" dirty="0"/>
          </a:p>
          <a:p>
            <a:r>
              <a:rPr lang="zh-CN" altLang="en-US" dirty="0"/>
              <a:t>非为被监护人的利益：拿这些钱去打扮自己（尽管你说这是为了更好工作，赚钱养家）、赌博（说万一赢了，对小孩子来说也有利啊）</a:t>
            </a:r>
            <a:endParaRPr lang="en-US" altLang="zh-CN" dirty="0"/>
          </a:p>
          <a:p>
            <a:r>
              <a:rPr lang="zh-CN" altLang="en-US" dirty="0"/>
              <a:t>所以，是要</a:t>
            </a:r>
            <a:r>
              <a:rPr lang="zh-CN" altLang="en-US" b="1" u="sng" dirty="0"/>
              <a:t>直接</a:t>
            </a:r>
            <a:r>
              <a:rPr lang="zh-CN" altLang="en-US" dirty="0"/>
              <a:t>对被监护人有利</a:t>
            </a:r>
            <a:r>
              <a:rPr lang="en-US" altLang="zh-CN" dirty="0"/>
              <a:t>——</a:t>
            </a:r>
            <a:r>
              <a:rPr lang="zh-CN" altLang="en-US" dirty="0"/>
              <a:t>直接受益</a:t>
            </a:r>
            <a:endParaRPr lang="en-US" altLang="zh-CN" dirty="0"/>
          </a:p>
          <a:p>
            <a:r>
              <a:rPr lang="zh-CN" altLang="en-US" dirty="0"/>
              <a:t>另一个分类：反射受益（比如，有一条新的地铁线经过你家附近，这一地段升价，你是反射受益，因为地铁又不是为你家开的）</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217</a:t>
            </a:fld>
            <a:endParaRPr lang="zh-CN" altLang="en-US"/>
          </a:p>
        </p:txBody>
      </p:sp>
    </p:spTree>
    <p:extLst>
      <p:ext uri="{BB962C8B-B14F-4D97-AF65-F5344CB8AC3E}">
        <p14:creationId xmlns:p14="http://schemas.microsoft.com/office/powerpoint/2010/main" val="40319295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老师说，被监护人同意可以改成“其他监护人同意”，但是我觉得不改更好：</a:t>
            </a:r>
            <a:endParaRPr lang="en-US" altLang="zh-CN" dirty="0"/>
          </a:p>
          <a:p>
            <a:r>
              <a:rPr lang="zh-CN" altLang="en-US" dirty="0"/>
              <a:t>假设</a:t>
            </a:r>
            <a:r>
              <a:rPr lang="en-US" altLang="zh-CN" dirty="0"/>
              <a:t>6</a:t>
            </a:r>
            <a:r>
              <a:rPr lang="zh-CN" altLang="en-US" dirty="0"/>
              <a:t>岁以下的小孩，之前父亲因过失伤害到他，被剥夺监护权，孩子对他抱有恐惧。</a:t>
            </a:r>
            <a:endParaRPr lang="en-US" altLang="zh-CN" dirty="0"/>
          </a:p>
          <a:p>
            <a:r>
              <a:rPr lang="zh-CN" altLang="en-US" dirty="0"/>
              <a:t>现在父亲想取回监护权，但是孩子怕他，不同意。（应该尊重孩子的感觉）但是当前的监护人可以逐渐创造条件让父亲和孩子相处，直到小孩子接受父亲为止（所以，当前监护人可以是从旁辅助的角色）</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221</a:t>
            </a:fld>
            <a:endParaRPr lang="zh-CN" altLang="en-US"/>
          </a:p>
        </p:txBody>
      </p:sp>
    </p:spTree>
    <p:extLst>
      <p:ext uri="{BB962C8B-B14F-4D97-AF65-F5344CB8AC3E}">
        <p14:creationId xmlns:p14="http://schemas.microsoft.com/office/powerpoint/2010/main" val="21540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在我国，自卫行为在民法、刑法中有明确规定，自助行为没有</a:t>
            </a:r>
          </a:p>
        </p:txBody>
      </p:sp>
      <p:sp>
        <p:nvSpPr>
          <p:cNvPr id="4" name="灯片编号占位符 3"/>
          <p:cNvSpPr>
            <a:spLocks noGrp="1"/>
          </p:cNvSpPr>
          <p:nvPr>
            <p:ph type="sldNum" sz="quarter" idx="10"/>
          </p:nvPr>
        </p:nvSpPr>
        <p:spPr/>
        <p:txBody>
          <a:bodyPr/>
          <a:lstStyle/>
          <a:p>
            <a:fld id="{5B20EF05-DC8A-41A1-B9C0-298318839513}" type="slidenum">
              <a:rPr lang="zh-CN" altLang="en-US" smtClean="0"/>
              <a:t>122</a:t>
            </a:fld>
            <a:endParaRPr lang="zh-CN" altLang="en-US"/>
          </a:p>
        </p:txBody>
      </p:sp>
    </p:spTree>
    <p:extLst>
      <p:ext uri="{BB962C8B-B14F-4D97-AF65-F5344CB8AC3E}">
        <p14:creationId xmlns:p14="http://schemas.microsoft.com/office/powerpoint/2010/main" val="27879070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名女子在一次火灾之后，面部留下了丑陋的疤痕，一次，她与同伴去酒吧消费，却只有她被保安拦截在外面。保安的原因是：有顾客反应说改女子的容貌会吓到他们。如果酒吧不解决的话，他们可能失去这些顾客。</a:t>
            </a:r>
            <a:endParaRPr lang="en-US" altLang="zh-CN" dirty="0"/>
          </a:p>
          <a:p>
            <a:r>
              <a:rPr lang="zh-CN" altLang="en-US"/>
              <a:t>相比于在妇女节，酒吧只允许女性进入，在教师节对老师打折，后者针对的是群体，而前者单独针对一个人，所以，保安拦下她是侵犯了她的人格尊严。</a:t>
            </a:r>
            <a:endParaRPr lang="en-US" altLang="zh-CN"/>
          </a:p>
        </p:txBody>
      </p:sp>
      <p:sp>
        <p:nvSpPr>
          <p:cNvPr id="4" name="灯片编号占位符 3"/>
          <p:cNvSpPr>
            <a:spLocks noGrp="1"/>
          </p:cNvSpPr>
          <p:nvPr>
            <p:ph type="sldNum" sz="quarter" idx="5"/>
          </p:nvPr>
        </p:nvSpPr>
        <p:spPr/>
        <p:txBody>
          <a:bodyPr/>
          <a:lstStyle/>
          <a:p>
            <a:fld id="{5B20EF05-DC8A-41A1-B9C0-298318839513}" type="slidenum">
              <a:rPr lang="zh-CN" altLang="en-US" smtClean="0"/>
              <a:t>235</a:t>
            </a:fld>
            <a:endParaRPr lang="zh-CN" altLang="en-US"/>
          </a:p>
        </p:txBody>
      </p:sp>
    </p:spTree>
    <p:extLst>
      <p:ext uri="{BB962C8B-B14F-4D97-AF65-F5344CB8AC3E}">
        <p14:creationId xmlns:p14="http://schemas.microsoft.com/office/powerpoint/2010/main" val="38197600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238</a:t>
            </a:fld>
            <a:endParaRPr lang="zh-CN" altLang="en-US"/>
          </a:p>
        </p:txBody>
      </p:sp>
    </p:spTree>
    <p:extLst>
      <p:ext uri="{BB962C8B-B14F-4D97-AF65-F5344CB8AC3E}">
        <p14:creationId xmlns:p14="http://schemas.microsoft.com/office/powerpoint/2010/main" val="3606288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251</a:t>
            </a:fld>
            <a:endParaRPr lang="zh-CN" altLang="en-US"/>
          </a:p>
        </p:txBody>
      </p:sp>
    </p:spTree>
    <p:extLst>
      <p:ext uri="{BB962C8B-B14F-4D97-AF65-F5344CB8AC3E}">
        <p14:creationId xmlns:p14="http://schemas.microsoft.com/office/powerpoint/2010/main" val="11957075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在采访中，周围的群众被无意拍进去</a:t>
            </a:r>
            <a:r>
              <a:rPr lang="en-US" altLang="zh-CN" dirty="0"/>
              <a:t>——</a:t>
            </a:r>
            <a:r>
              <a:rPr lang="zh-CN" altLang="en-US" dirty="0"/>
              <a:t>不算侵犯肖像权</a:t>
            </a:r>
            <a:endParaRPr lang="en-US" altLang="zh-CN" dirty="0"/>
          </a:p>
          <a:p>
            <a:endParaRPr lang="en-US" altLang="zh-CN" dirty="0"/>
          </a:p>
          <a:p>
            <a:r>
              <a:rPr lang="zh-CN" altLang="en-US" sz="1200" b="0" i="0" u="none" strike="noStrike" kern="1200" dirty="0">
                <a:solidFill>
                  <a:schemeClr val="tx1"/>
                </a:solidFill>
                <a:effectLst/>
                <a:latin typeface="+mn-lt"/>
                <a:ea typeface="+mn-ea"/>
                <a:cs typeface="+mn-cs"/>
              </a:rPr>
              <a:t>表演者权，是指表演者依法对其表演所享有的权利。其中包含财产权和人身权。</a:t>
            </a:r>
            <a:br>
              <a:rPr lang="zh-CN" altLang="en-US" dirty="0"/>
            </a:br>
            <a:r>
              <a:rPr lang="zh-CN" altLang="en-US" sz="1200" b="0" i="0" u="none" strike="noStrike" kern="1200" dirty="0">
                <a:solidFill>
                  <a:schemeClr val="tx1"/>
                </a:solidFill>
                <a:effectLst/>
                <a:latin typeface="+mn-lt"/>
                <a:ea typeface="+mn-ea"/>
                <a:cs typeface="+mn-cs"/>
              </a:rPr>
              <a:t>参见</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著作权法</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第三十七条</a:t>
            </a:r>
            <a:br>
              <a:rPr lang="zh-CN" altLang="en-US" dirty="0"/>
            </a:br>
            <a:r>
              <a:rPr lang="zh-CN" altLang="en-US" sz="1200" b="0" i="0" u="none" strike="noStrike" kern="1200" dirty="0">
                <a:solidFill>
                  <a:schemeClr val="tx1"/>
                </a:solidFill>
                <a:effectLst/>
                <a:latin typeface="+mn-lt"/>
                <a:ea typeface="+mn-ea"/>
                <a:cs typeface="+mn-cs"/>
              </a:rPr>
              <a:t>表演者对其表演享有下列权利：</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人身权</a:t>
            </a:r>
            <a:r>
              <a:rPr lang="en-US" altLang="zh-CN" sz="1200" b="0" i="0" u="none" strike="noStrike" kern="1200" dirty="0">
                <a:solidFill>
                  <a:schemeClr val="tx1"/>
                </a:solidFill>
                <a:effectLst/>
                <a:latin typeface="+mn-lt"/>
                <a:ea typeface="+mn-ea"/>
                <a:cs typeface="+mn-cs"/>
              </a:rPr>
              <a:t>——</a:t>
            </a:r>
            <a:br>
              <a:rPr lang="zh-CN" altLang="en-US" dirty="0"/>
            </a:br>
            <a:r>
              <a:rPr lang="zh-CN" altLang="en-US" sz="1200" b="0" i="0" u="none" strike="noStrike" kern="1200" dirty="0">
                <a:solidFill>
                  <a:schemeClr val="tx1"/>
                </a:solidFill>
                <a:effectLst/>
                <a:latin typeface="+mn-lt"/>
                <a:ea typeface="+mn-ea"/>
                <a:cs typeface="+mn-cs"/>
              </a:rPr>
              <a:t>（一）表明表演者身份；</a:t>
            </a:r>
            <a:br>
              <a:rPr lang="zh-CN" altLang="en-US" dirty="0"/>
            </a:br>
            <a:r>
              <a:rPr lang="zh-CN" altLang="en-US" sz="1200" b="0" i="0" u="none" strike="noStrike" kern="1200" dirty="0">
                <a:solidFill>
                  <a:schemeClr val="tx1"/>
                </a:solidFill>
                <a:effectLst/>
                <a:latin typeface="+mn-lt"/>
                <a:ea typeface="+mn-ea"/>
                <a:cs typeface="+mn-cs"/>
              </a:rPr>
              <a:t>（二）保护表演形象不受歪曲；</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财产权</a:t>
            </a:r>
            <a:r>
              <a:rPr lang="en-US" altLang="zh-CN" sz="1200" b="0" i="0" u="none" strike="noStrike" kern="1200" dirty="0">
                <a:solidFill>
                  <a:schemeClr val="tx1"/>
                </a:solidFill>
                <a:effectLst/>
                <a:latin typeface="+mn-lt"/>
                <a:ea typeface="+mn-ea"/>
                <a:cs typeface="+mn-cs"/>
              </a:rPr>
              <a:t>——</a:t>
            </a:r>
            <a:br>
              <a:rPr lang="zh-CN" altLang="en-US" dirty="0"/>
            </a:br>
            <a:r>
              <a:rPr lang="zh-CN" altLang="en-US" sz="1200" b="0" i="0" u="none" strike="noStrike" kern="1200" dirty="0">
                <a:solidFill>
                  <a:schemeClr val="tx1"/>
                </a:solidFill>
                <a:effectLst/>
                <a:latin typeface="+mn-lt"/>
                <a:ea typeface="+mn-ea"/>
                <a:cs typeface="+mn-cs"/>
              </a:rPr>
              <a:t>（三）许可他人从现场直播和公开传送其现场表演，并获得报酬；</a:t>
            </a:r>
            <a:br>
              <a:rPr lang="zh-CN" altLang="en-US" dirty="0"/>
            </a:br>
            <a:r>
              <a:rPr lang="zh-CN" altLang="en-US" sz="1200" b="0" i="0" u="none" strike="noStrike" kern="1200" dirty="0">
                <a:solidFill>
                  <a:schemeClr val="tx1"/>
                </a:solidFill>
                <a:effectLst/>
                <a:latin typeface="+mn-lt"/>
                <a:ea typeface="+mn-ea"/>
                <a:cs typeface="+mn-cs"/>
              </a:rPr>
              <a:t>（四）许可他人录音录像，并获得报酬；</a:t>
            </a:r>
            <a:br>
              <a:rPr lang="zh-CN" altLang="en-US" dirty="0"/>
            </a:br>
            <a:r>
              <a:rPr lang="zh-CN" altLang="en-US" sz="1200" b="0" i="0" u="none" strike="noStrike" kern="1200" dirty="0">
                <a:solidFill>
                  <a:schemeClr val="tx1"/>
                </a:solidFill>
                <a:effectLst/>
                <a:latin typeface="+mn-lt"/>
                <a:ea typeface="+mn-ea"/>
                <a:cs typeface="+mn-cs"/>
              </a:rPr>
              <a:t>（五）许可他人复制、发行录有其表演的录音录像制品，并获得报酬；</a:t>
            </a:r>
            <a:br>
              <a:rPr lang="zh-CN" altLang="en-US" dirty="0"/>
            </a:br>
            <a:r>
              <a:rPr lang="zh-CN" altLang="en-US" sz="1200" b="0" i="0" u="none" strike="noStrike" kern="1200" dirty="0">
                <a:solidFill>
                  <a:schemeClr val="tx1"/>
                </a:solidFill>
                <a:effectLst/>
                <a:latin typeface="+mn-lt"/>
                <a:ea typeface="+mn-ea"/>
                <a:cs typeface="+mn-cs"/>
              </a:rPr>
              <a:t>（六）许可他人通过信息网络向公众传播其表演，并获得报酬。</a:t>
            </a:r>
            <a:br>
              <a:rPr lang="zh-CN" altLang="en-US" dirty="0"/>
            </a:br>
            <a:r>
              <a:rPr lang="zh-CN" altLang="en-US" sz="1200" b="0" i="0" u="none" strike="noStrike" kern="1200" dirty="0">
                <a:solidFill>
                  <a:schemeClr val="tx1"/>
                </a:solidFill>
                <a:effectLst/>
                <a:latin typeface="+mn-lt"/>
                <a:ea typeface="+mn-ea"/>
                <a:cs typeface="+mn-cs"/>
              </a:rPr>
              <a:t>被许可人以前款第（三）项至第（六）项规定的方式使用作品，还应当取得著作权人许可，并支付报酬。</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不能将剧中形象与本人肖像等同</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根据剧中形象和本人形象是否一致</a:t>
            </a:r>
            <a:r>
              <a:rPr lang="zh-CN" altLang="en-US" sz="1200" b="0" i="0" u="none" strike="noStrike" kern="1200" dirty="0">
                <a:solidFill>
                  <a:schemeClr val="tx1"/>
                </a:solidFill>
                <a:effectLst/>
                <a:latin typeface="+mn-lt"/>
                <a:ea typeface="+mn-ea"/>
                <a:cs typeface="+mn-cs"/>
                <a:sym typeface="Wingdings" panose="05000000000000000000" pitchFamily="2" charset="2"/>
              </a:rPr>
              <a:t>：唐僧算是一致（外观）；孙悟空、八戒不算一致</a:t>
            </a:r>
            <a:endParaRPr lang="en-US" altLang="zh-CN" sz="1200" b="0" i="0" u="none" strike="noStrike" kern="1200" dirty="0">
              <a:solidFill>
                <a:schemeClr val="tx1"/>
              </a:solidFill>
              <a:effectLst/>
              <a:latin typeface="+mn-lt"/>
              <a:ea typeface="+mn-ea"/>
              <a:cs typeface="+mn-cs"/>
              <a:sym typeface="Wingdings" panose="05000000000000000000" pitchFamily="2" charset="2"/>
            </a:endParaRPr>
          </a:p>
          <a:p>
            <a:r>
              <a:rPr lang="zh-CN" altLang="en-US" sz="1200" b="0" i="0" u="none" strike="noStrike" kern="1200" dirty="0">
                <a:solidFill>
                  <a:schemeClr val="tx1"/>
                </a:solidFill>
                <a:effectLst/>
                <a:latin typeface="+mn-lt"/>
                <a:ea typeface="+mn-ea"/>
                <a:cs typeface="+mn-cs"/>
              </a:rPr>
              <a:t>表演者权的内容，主要是指表演者的声音、动作、形象等等一系列因素的组合，是一个表演的过程，而非是指定格的人物形象。此处提及的需要支付报酬，也是针对整个的或者部分的表演内容而言的。</a:t>
            </a:r>
            <a:endParaRPr lang="en-US" altLang="zh-CN" sz="1200" b="0" i="0" u="none" strike="noStrike" kern="1200" dirty="0">
              <a:solidFill>
                <a:schemeClr val="tx1"/>
              </a:solidFill>
              <a:effectLst/>
              <a:latin typeface="+mn-lt"/>
              <a:ea typeface="+mn-ea"/>
              <a:cs typeface="+mn-cs"/>
            </a:endParaRPr>
          </a:p>
          <a:p>
            <a:r>
              <a:rPr lang="en-US" altLang="zh-CN"/>
              <a:t>https://www.guokr.com/question/462145/</a:t>
            </a:r>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252</a:t>
            </a:fld>
            <a:endParaRPr lang="zh-CN" altLang="en-US"/>
          </a:p>
        </p:txBody>
      </p:sp>
    </p:spTree>
    <p:extLst>
      <p:ext uri="{BB962C8B-B14F-4D97-AF65-F5344CB8AC3E}">
        <p14:creationId xmlns:p14="http://schemas.microsoft.com/office/powerpoint/2010/main" val="27205893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问题：回顾一下录音</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255</a:t>
            </a:fld>
            <a:endParaRPr lang="zh-CN" altLang="en-US"/>
          </a:p>
        </p:txBody>
      </p:sp>
    </p:spTree>
    <p:extLst>
      <p:ext uri="{BB962C8B-B14F-4D97-AF65-F5344CB8AC3E}">
        <p14:creationId xmlns:p14="http://schemas.microsoft.com/office/powerpoint/2010/main" val="10768984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问题：为什么不予受理，那什么情况才受理</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273</a:t>
            </a:fld>
            <a:endParaRPr lang="zh-CN" altLang="en-US"/>
          </a:p>
        </p:txBody>
      </p:sp>
    </p:spTree>
    <p:extLst>
      <p:ext uri="{BB962C8B-B14F-4D97-AF65-F5344CB8AC3E}">
        <p14:creationId xmlns:p14="http://schemas.microsoft.com/office/powerpoint/2010/main" val="14420289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288</a:t>
            </a:fld>
            <a:endParaRPr lang="zh-CN" altLang="en-US"/>
          </a:p>
        </p:txBody>
      </p:sp>
    </p:spTree>
    <p:extLst>
      <p:ext uri="{BB962C8B-B14F-4D97-AF65-F5344CB8AC3E}">
        <p14:creationId xmlns:p14="http://schemas.microsoft.com/office/powerpoint/2010/main" val="38284511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最坏的结果就是：全部出资不能收回，赔了本金</a:t>
            </a:r>
            <a:endParaRPr lang="en-US" altLang="zh-CN" dirty="0"/>
          </a:p>
          <a:p>
            <a:r>
              <a:rPr lang="zh-CN" altLang="en-US" dirty="0"/>
              <a:t>正因为它风险的可预见性，才使公司的规模和数量远大于合伙企业</a:t>
            </a:r>
            <a:endParaRPr lang="en-US" altLang="zh-CN" dirty="0"/>
          </a:p>
          <a:p>
            <a:endParaRPr lang="en-US" altLang="zh-CN" dirty="0"/>
          </a:p>
          <a:p>
            <a:r>
              <a:rPr lang="zh-CN" altLang="en-US" dirty="0"/>
              <a:t>只有股份有限公司才能上市</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306</a:t>
            </a:fld>
            <a:endParaRPr lang="zh-CN" altLang="en-US"/>
          </a:p>
        </p:txBody>
      </p:sp>
    </p:spTree>
    <p:extLst>
      <p:ext uri="{BB962C8B-B14F-4D97-AF65-F5344CB8AC3E}">
        <p14:creationId xmlns:p14="http://schemas.microsoft.com/office/powerpoint/2010/main" val="3596190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上面</a:t>
            </a:r>
            <a:r>
              <a:rPr lang="en-US" altLang="zh-CN" dirty="0"/>
              <a:t>2</a:t>
            </a:r>
            <a:r>
              <a:rPr lang="zh-CN" altLang="en-US" dirty="0"/>
              <a:t>个法条是补救措施；</a:t>
            </a:r>
            <a:endParaRPr lang="en-US" altLang="zh-CN" dirty="0"/>
          </a:p>
          <a:p>
            <a:r>
              <a:rPr lang="zh-CN" altLang="en-US" dirty="0"/>
              <a:t>危机：对债权人不利</a:t>
            </a:r>
            <a:endParaRPr lang="en-US" altLang="zh-CN" dirty="0"/>
          </a:p>
          <a:p>
            <a:r>
              <a:rPr lang="zh-CN" altLang="en-US" dirty="0"/>
              <a:t>比如说要是转移了法人的资产，股东又是有限责任，那谁来偿还</a:t>
            </a:r>
            <a:endParaRPr lang="en-US" altLang="zh-CN" dirty="0"/>
          </a:p>
          <a:p>
            <a:r>
              <a:rPr lang="zh-CN" altLang="en-US" dirty="0"/>
              <a:t>例子：或者把债务人甲公司的资产全都放在乙公司的名下，用以逃避债务。为保护债务人的利益，就要用到以上补救措施。</a:t>
            </a:r>
            <a:endParaRPr lang="en-US" altLang="zh-CN" dirty="0"/>
          </a:p>
          <a:p>
            <a:endParaRPr lang="en-US" altLang="zh-CN" dirty="0"/>
          </a:p>
          <a:p>
            <a:r>
              <a:rPr lang="zh-CN" altLang="en-US" dirty="0"/>
              <a:t>这些情况就属于：突破了法人的人格独立</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307</a:t>
            </a:fld>
            <a:endParaRPr lang="zh-CN" altLang="en-US"/>
          </a:p>
        </p:txBody>
      </p:sp>
    </p:spTree>
    <p:extLst>
      <p:ext uri="{BB962C8B-B14F-4D97-AF65-F5344CB8AC3E}">
        <p14:creationId xmlns:p14="http://schemas.microsoft.com/office/powerpoint/2010/main" val="26182171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衔接上一</a:t>
            </a:r>
            <a:r>
              <a:rPr lang="en-US" altLang="zh-CN" dirty="0"/>
              <a:t>PPT</a:t>
            </a:r>
            <a:r>
              <a:rPr lang="zh-CN" altLang="en-US" dirty="0"/>
              <a:t>：要股东付连带责任的要求非常严格</a:t>
            </a:r>
            <a:r>
              <a:rPr lang="en-US" altLang="zh-CN" dirty="0"/>
              <a:t>——</a:t>
            </a:r>
          </a:p>
          <a:p>
            <a:r>
              <a:rPr lang="zh-CN" altLang="en-US" dirty="0"/>
              <a:t>裁判文书网</a:t>
            </a:r>
            <a:r>
              <a:rPr lang="en-US" altLang="zh-CN" dirty="0"/>
              <a:t> </a:t>
            </a:r>
            <a:r>
              <a:rPr lang="zh-CN" altLang="en-US" dirty="0"/>
              <a:t>案例</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308</a:t>
            </a:fld>
            <a:endParaRPr lang="zh-CN" altLang="en-US"/>
          </a:p>
        </p:txBody>
      </p:sp>
    </p:spTree>
    <p:extLst>
      <p:ext uri="{BB962C8B-B14F-4D97-AF65-F5344CB8AC3E}">
        <p14:creationId xmlns:p14="http://schemas.microsoft.com/office/powerpoint/2010/main" val="457296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对度的把握最难界定</a:t>
            </a:r>
            <a:endParaRPr lang="en-US" altLang="zh-CN" dirty="0"/>
          </a:p>
          <a:p>
            <a:r>
              <a:rPr lang="zh-CN" altLang="en-US" dirty="0"/>
              <a:t>法律不强人所难</a:t>
            </a:r>
          </a:p>
        </p:txBody>
      </p:sp>
      <p:sp>
        <p:nvSpPr>
          <p:cNvPr id="4" name="灯片编号占位符 3"/>
          <p:cNvSpPr>
            <a:spLocks noGrp="1"/>
          </p:cNvSpPr>
          <p:nvPr>
            <p:ph type="sldNum" sz="quarter" idx="10"/>
          </p:nvPr>
        </p:nvSpPr>
        <p:spPr/>
        <p:txBody>
          <a:bodyPr/>
          <a:lstStyle/>
          <a:p>
            <a:fld id="{5B20EF05-DC8A-41A1-B9C0-298318839513}" type="slidenum">
              <a:rPr lang="zh-CN" altLang="en-US" smtClean="0"/>
              <a:t>124</a:t>
            </a:fld>
            <a:endParaRPr lang="zh-CN" altLang="en-US"/>
          </a:p>
        </p:txBody>
      </p:sp>
    </p:spTree>
    <p:extLst>
      <p:ext uri="{BB962C8B-B14F-4D97-AF65-F5344CB8AC3E}">
        <p14:creationId xmlns:p14="http://schemas.microsoft.com/office/powerpoint/2010/main" val="129337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变更的执行有详细的法律程序规定，按着流程走就行，一般很少出问题</a:t>
            </a:r>
            <a:endParaRPr lang="en-US" altLang="zh-CN" dirty="0"/>
          </a:p>
          <a:p>
            <a:endParaRPr lang="en-US" altLang="zh-CN" dirty="0"/>
          </a:p>
          <a:p>
            <a:r>
              <a:rPr lang="zh-CN" altLang="en-US" dirty="0"/>
              <a:t>特例：股权变更</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311</a:t>
            </a:fld>
            <a:endParaRPr lang="zh-CN" altLang="en-US"/>
          </a:p>
        </p:txBody>
      </p:sp>
    </p:spTree>
    <p:extLst>
      <p:ext uri="{BB962C8B-B14F-4D97-AF65-F5344CB8AC3E}">
        <p14:creationId xmlns:p14="http://schemas.microsoft.com/office/powerpoint/2010/main" val="505231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主动解散：企业合并</a:t>
            </a:r>
            <a:r>
              <a:rPr lang="en-US" altLang="zh-CN" dirty="0"/>
              <a:t>/</a:t>
            </a:r>
            <a:r>
              <a:rPr lang="zh-CN" altLang="en-US" dirty="0"/>
              <a:t>分立；权力机构决议解散</a:t>
            </a:r>
            <a:r>
              <a:rPr lang="en-US" altLang="zh-CN" dirty="0"/>
              <a:t>……</a:t>
            </a:r>
          </a:p>
          <a:p>
            <a:r>
              <a:rPr lang="zh-CN" altLang="en-US" dirty="0"/>
              <a:t>被迫解散：吊销营业执照</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315</a:t>
            </a:fld>
            <a:endParaRPr lang="zh-CN" altLang="en-US"/>
          </a:p>
        </p:txBody>
      </p:sp>
    </p:spTree>
    <p:extLst>
      <p:ext uri="{BB962C8B-B14F-4D97-AF65-F5344CB8AC3E}">
        <p14:creationId xmlns:p14="http://schemas.microsoft.com/office/powerpoint/2010/main" val="38505178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公司解散的话，必须要清算，必须成立清算组</a:t>
            </a:r>
            <a:endParaRPr lang="en-US" altLang="zh-CN" dirty="0"/>
          </a:p>
          <a:p>
            <a:r>
              <a:rPr lang="zh-CN" altLang="en-US" dirty="0"/>
              <a:t>成立清算组之后，公司的法人人格还在，一切法律事务仍以公司法人的名义，只是不得从事生产经营活动</a:t>
            </a:r>
            <a:endParaRPr lang="en-US" altLang="zh-CN" dirty="0"/>
          </a:p>
          <a:p>
            <a:r>
              <a:rPr lang="zh-CN" altLang="en-US" dirty="0"/>
              <a:t>清算组和被清算的企业的链接：</a:t>
            </a:r>
            <a:endParaRPr lang="en-US" altLang="zh-CN" dirty="0"/>
          </a:p>
          <a:p>
            <a:r>
              <a:rPr lang="zh-CN" altLang="en-US" dirty="0"/>
              <a:t>清算组的负责人</a:t>
            </a:r>
            <a:r>
              <a:rPr lang="en-US" altLang="zh-CN" dirty="0"/>
              <a:t>=</a:t>
            </a:r>
            <a:r>
              <a:rPr lang="zh-CN" altLang="en-US" dirty="0"/>
              <a:t>公司的法定代表人</a:t>
            </a:r>
            <a:endParaRPr lang="en-US" altLang="zh-CN" dirty="0"/>
          </a:p>
          <a:p>
            <a:endParaRPr lang="en-US" altLang="zh-CN" dirty="0"/>
          </a:p>
          <a:p>
            <a:r>
              <a:rPr lang="zh-CN" altLang="en-US" dirty="0"/>
              <a:t>绝大部分法人在死之前，必须清算</a:t>
            </a:r>
            <a:endParaRPr lang="en-US" altLang="zh-CN" dirty="0"/>
          </a:p>
          <a:p>
            <a:r>
              <a:rPr lang="zh-CN" altLang="en-US" dirty="0"/>
              <a:t>自故意不年审被吊销营业执照，来逃避债务后，最高法规定，企业要按程序自愿注销，才能认为这个法人死亡。</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316</a:t>
            </a:fld>
            <a:endParaRPr lang="zh-CN" altLang="en-US"/>
          </a:p>
        </p:txBody>
      </p:sp>
    </p:spTree>
    <p:extLst>
      <p:ext uri="{BB962C8B-B14F-4D97-AF65-F5344CB8AC3E}">
        <p14:creationId xmlns:p14="http://schemas.microsoft.com/office/powerpoint/2010/main" val="3753374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区分义务主体和清算人</a:t>
            </a:r>
            <a:endParaRPr lang="en-US" altLang="zh-CN" dirty="0"/>
          </a:p>
          <a:p>
            <a:r>
              <a:rPr lang="zh-CN" altLang="en-US" dirty="0"/>
              <a:t>义务主体：法人高管：股东</a:t>
            </a:r>
            <a:r>
              <a:rPr lang="en-US" altLang="zh-CN" dirty="0"/>
              <a:t>/</a:t>
            </a:r>
            <a:r>
              <a:rPr lang="zh-CN" altLang="en-US" dirty="0"/>
              <a:t>董事；控股股东</a:t>
            </a:r>
            <a:endParaRPr lang="en-US" altLang="zh-CN" dirty="0"/>
          </a:p>
          <a:p>
            <a:r>
              <a:rPr lang="zh-CN" altLang="en-US" dirty="0"/>
              <a:t>清算人</a:t>
            </a:r>
            <a:r>
              <a:rPr lang="zh-CN" altLang="en-US" dirty="0">
                <a:sym typeface="Wingdings" panose="05000000000000000000" pitchFamily="2" charset="2"/>
              </a:rPr>
              <a:t>：（义务主体）委托的其他机构</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案例感悟：从细节着手，有时候你不知道什么奇奇怪怪的点就帮到你了</a:t>
            </a:r>
            <a:endParaRPr lang="en-US" altLang="zh-CN" dirty="0">
              <a:sym typeface="Wingdings" panose="05000000000000000000" pitchFamily="2" charset="2"/>
            </a:endParaRPr>
          </a:p>
          <a:p>
            <a:r>
              <a:rPr lang="en-US" altLang="zh-CN" dirty="0">
                <a:sym typeface="Wingdings" panose="05000000000000000000" pitchFamily="2" charset="2"/>
              </a:rPr>
              <a:t>——</a:t>
            </a:r>
            <a:r>
              <a:rPr lang="zh-CN" altLang="en-US" dirty="0">
                <a:sym typeface="Wingdings" panose="05000000000000000000" pitchFamily="2" charset="2"/>
              </a:rPr>
              <a:t>企业被收购的时候，说自己没有账册，时间不够。但是龙律就从详细的物品清单中精确到几双筷子等，说“有时间数筷子，没有时间那账册的吗，哪个耗时更长”</a:t>
            </a:r>
            <a:endParaRPr lang="en-US" altLang="zh-CN" dirty="0">
              <a:sym typeface="Wingdings" panose="05000000000000000000" pitchFamily="2" charset="2"/>
            </a:endParaRPr>
          </a:p>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318</a:t>
            </a:fld>
            <a:endParaRPr lang="zh-CN" altLang="en-US"/>
          </a:p>
        </p:txBody>
      </p:sp>
    </p:spTree>
    <p:extLst>
      <p:ext uri="{BB962C8B-B14F-4D97-AF65-F5344CB8AC3E}">
        <p14:creationId xmlns:p14="http://schemas.microsoft.com/office/powerpoint/2010/main" val="40445735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因为认缴出资额的时候，是可以分期的；但是进入清算时期时，期限无效（即“出资债权的加速到期”）</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323</a:t>
            </a:fld>
            <a:endParaRPr lang="zh-CN" altLang="en-US"/>
          </a:p>
        </p:txBody>
      </p:sp>
    </p:spTree>
    <p:extLst>
      <p:ext uri="{BB962C8B-B14F-4D97-AF65-F5344CB8AC3E}">
        <p14:creationId xmlns:p14="http://schemas.microsoft.com/office/powerpoint/2010/main" val="56740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清算的时间长短不一，有时甚至要好几年，所以有必要规定清算期间的性质</a:t>
            </a:r>
            <a:endParaRPr lang="en-US" altLang="zh-CN" dirty="0"/>
          </a:p>
          <a:p>
            <a:r>
              <a:rPr lang="zh-CN" altLang="en-US" dirty="0"/>
              <a:t>进入清算，还能进行“追讨债权、交税，还债等”民事活动</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325</a:t>
            </a:fld>
            <a:endParaRPr lang="zh-CN" altLang="en-US"/>
          </a:p>
        </p:txBody>
      </p:sp>
    </p:spTree>
    <p:extLst>
      <p:ext uri="{BB962C8B-B14F-4D97-AF65-F5344CB8AC3E}">
        <p14:creationId xmlns:p14="http://schemas.microsoft.com/office/powerpoint/2010/main" val="21496312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法人不主张精神损害，要通过主张经济损失</a:t>
            </a:r>
            <a:endParaRPr lang="en-US" altLang="zh-CN" dirty="0"/>
          </a:p>
          <a:p>
            <a:r>
              <a:rPr lang="en-US" altLang="zh-CN" dirty="0" err="1"/>
              <a:t>Eg</a:t>
            </a:r>
            <a:r>
              <a:rPr lang="en-US" altLang="zh-CN" dirty="0"/>
              <a:t> </a:t>
            </a:r>
            <a:r>
              <a:rPr lang="zh-CN" altLang="en-US" dirty="0"/>
              <a:t>发现公司的名字被人盗用了，可以主张经济损失，根据对方使用法人名字的所得来确定赔偿的金额。</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332</a:t>
            </a:fld>
            <a:endParaRPr lang="zh-CN" altLang="en-US"/>
          </a:p>
        </p:txBody>
      </p:sp>
    </p:spTree>
    <p:extLst>
      <p:ext uri="{BB962C8B-B14F-4D97-AF65-F5344CB8AC3E}">
        <p14:creationId xmlns:p14="http://schemas.microsoft.com/office/powerpoint/2010/main" val="28468287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335</a:t>
            </a:fld>
            <a:endParaRPr lang="zh-CN" altLang="en-US"/>
          </a:p>
        </p:txBody>
      </p:sp>
    </p:spTree>
    <p:extLst>
      <p:ext uri="{BB962C8B-B14F-4D97-AF65-F5344CB8AC3E}">
        <p14:creationId xmlns:p14="http://schemas.microsoft.com/office/powerpoint/2010/main" val="42312783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345</a:t>
            </a:fld>
            <a:endParaRPr lang="zh-CN" altLang="en-US"/>
          </a:p>
        </p:txBody>
      </p:sp>
    </p:spTree>
    <p:extLst>
      <p:ext uri="{BB962C8B-B14F-4D97-AF65-F5344CB8AC3E}">
        <p14:creationId xmlns:p14="http://schemas.microsoft.com/office/powerpoint/2010/main" val="8806967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因为有限合伙人不就是来共享收益，承担有限责任的风险的嘛</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346</a:t>
            </a:fld>
            <a:endParaRPr lang="zh-CN" altLang="en-US"/>
          </a:p>
        </p:txBody>
      </p:sp>
    </p:spTree>
    <p:extLst>
      <p:ext uri="{BB962C8B-B14F-4D97-AF65-F5344CB8AC3E}">
        <p14:creationId xmlns:p14="http://schemas.microsoft.com/office/powerpoint/2010/main" val="748481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20EF05-DC8A-41A1-B9C0-298318839513}" type="slidenum">
              <a:rPr lang="zh-CN" altLang="en-US" smtClean="0"/>
              <a:t>125</a:t>
            </a:fld>
            <a:endParaRPr lang="zh-CN" altLang="en-US"/>
          </a:p>
        </p:txBody>
      </p:sp>
    </p:spTree>
    <p:extLst>
      <p:ext uri="{BB962C8B-B14F-4D97-AF65-F5344CB8AC3E}">
        <p14:creationId xmlns:p14="http://schemas.microsoft.com/office/powerpoint/2010/main" val="11288598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347</a:t>
            </a:fld>
            <a:endParaRPr lang="zh-CN" altLang="en-US"/>
          </a:p>
        </p:txBody>
      </p:sp>
    </p:spTree>
    <p:extLst>
      <p:ext uri="{BB962C8B-B14F-4D97-AF65-F5344CB8AC3E}">
        <p14:creationId xmlns:p14="http://schemas.microsoft.com/office/powerpoint/2010/main" val="8282780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都对</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351</a:t>
            </a:fld>
            <a:endParaRPr lang="zh-CN" altLang="en-US"/>
          </a:p>
        </p:txBody>
      </p:sp>
    </p:spTree>
    <p:extLst>
      <p:ext uri="{BB962C8B-B14F-4D97-AF65-F5344CB8AC3E}">
        <p14:creationId xmlns:p14="http://schemas.microsoft.com/office/powerpoint/2010/main" val="23250831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双重优先责任原则：合伙人私人的财务纠纷优先，有余款再偿还合伙企业的债务；合伙企业的资金优先负责合伙企业的债务</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354</a:t>
            </a:fld>
            <a:endParaRPr lang="zh-CN" altLang="en-US"/>
          </a:p>
        </p:txBody>
      </p:sp>
    </p:spTree>
    <p:extLst>
      <p:ext uri="{BB962C8B-B14F-4D97-AF65-F5344CB8AC3E}">
        <p14:creationId xmlns:p14="http://schemas.microsoft.com/office/powerpoint/2010/main" val="32667010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BCD</a:t>
            </a:r>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360</a:t>
            </a:fld>
            <a:endParaRPr lang="zh-CN" altLang="en-US"/>
          </a:p>
        </p:txBody>
      </p:sp>
    </p:spTree>
    <p:extLst>
      <p:ext uri="{BB962C8B-B14F-4D97-AF65-F5344CB8AC3E}">
        <p14:creationId xmlns:p14="http://schemas.microsoft.com/office/powerpoint/2010/main" val="17567162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361</a:t>
            </a:fld>
            <a:endParaRPr lang="zh-CN" altLang="en-US"/>
          </a:p>
        </p:txBody>
      </p:sp>
    </p:spTree>
    <p:extLst>
      <p:ext uri="{BB962C8B-B14F-4D97-AF65-F5344CB8AC3E}">
        <p14:creationId xmlns:p14="http://schemas.microsoft.com/office/powerpoint/2010/main" val="37317485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ACD</a:t>
            </a:r>
            <a:r>
              <a:rPr lang="zh-CN" altLang="en-US" dirty="0"/>
              <a:t>（</a:t>
            </a:r>
            <a:r>
              <a:rPr lang="en-US" altLang="zh-CN" dirty="0"/>
              <a:t>D</a:t>
            </a:r>
            <a:r>
              <a:rPr lang="zh-CN" altLang="en-US" dirty="0"/>
              <a:t>不也很好吗，较好的保护了被害者的权利，协议没规定的话，再按法律来）</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363</a:t>
            </a:fld>
            <a:endParaRPr lang="zh-CN" altLang="en-US"/>
          </a:p>
        </p:txBody>
      </p:sp>
    </p:spTree>
    <p:extLst>
      <p:ext uri="{BB962C8B-B14F-4D97-AF65-F5344CB8AC3E}">
        <p14:creationId xmlns:p14="http://schemas.microsoft.com/office/powerpoint/2010/main" val="5918394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有限合伙人的出资都直接和物质挂钩</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367</a:t>
            </a:fld>
            <a:endParaRPr lang="zh-CN" altLang="en-US"/>
          </a:p>
        </p:txBody>
      </p:sp>
    </p:spTree>
    <p:extLst>
      <p:ext uri="{BB962C8B-B14F-4D97-AF65-F5344CB8AC3E}">
        <p14:creationId xmlns:p14="http://schemas.microsoft.com/office/powerpoint/2010/main" val="41610386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（二）毕竟要对自己的出资负责</a:t>
            </a:r>
            <a:endParaRPr lang="en-US" altLang="zh-CN" dirty="0"/>
          </a:p>
          <a:p>
            <a:r>
              <a:rPr lang="zh-CN" altLang="en-US" dirty="0">
                <a:solidFill>
                  <a:srgbClr val="C00000"/>
                </a:solidFill>
              </a:rPr>
              <a:t>不视为合伙事务的后果是什么，就是产生纠纷时，不用那些其他的普通合伙</a:t>
            </a:r>
            <a:r>
              <a:rPr lang="en-US" altLang="zh-CN" dirty="0">
                <a:solidFill>
                  <a:srgbClr val="C00000"/>
                </a:solidFill>
              </a:rPr>
              <a:t>/</a:t>
            </a:r>
            <a:r>
              <a:rPr lang="zh-CN" altLang="en-US" dirty="0">
                <a:solidFill>
                  <a:srgbClr val="C00000"/>
                </a:solidFill>
              </a:rPr>
              <a:t>有限合伙和他一起承担责任？</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371</a:t>
            </a:fld>
            <a:endParaRPr lang="zh-CN" altLang="en-US"/>
          </a:p>
        </p:txBody>
      </p:sp>
    </p:spTree>
    <p:extLst>
      <p:ext uri="{BB962C8B-B14F-4D97-AF65-F5344CB8AC3E}">
        <p14:creationId xmlns:p14="http://schemas.microsoft.com/office/powerpoint/2010/main" val="13749181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B</a:t>
            </a:r>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374</a:t>
            </a:fld>
            <a:endParaRPr lang="zh-CN" altLang="en-US"/>
          </a:p>
        </p:txBody>
      </p:sp>
    </p:spTree>
    <p:extLst>
      <p:ext uri="{BB962C8B-B14F-4D97-AF65-F5344CB8AC3E}">
        <p14:creationId xmlns:p14="http://schemas.microsoft.com/office/powerpoint/2010/main" val="6116002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假牙是物还是身体的一部分，可以自由装卸（物权）</a:t>
            </a:r>
            <a:r>
              <a:rPr lang="en-US" altLang="zh-CN" dirty="0"/>
              <a:t>or</a:t>
            </a:r>
            <a:r>
              <a:rPr lang="zh-CN" altLang="en-US" dirty="0"/>
              <a:t>由专业人士来弄的（人格权</a:t>
            </a:r>
            <a:r>
              <a:rPr lang="en-US" altLang="zh-CN" dirty="0"/>
              <a:t>-</a:t>
            </a:r>
            <a:r>
              <a:rPr lang="zh-CN" altLang="en-US" dirty="0"/>
              <a:t>身体权）</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398</a:t>
            </a:fld>
            <a:endParaRPr lang="zh-CN" altLang="en-US"/>
          </a:p>
        </p:txBody>
      </p:sp>
    </p:spTree>
    <p:extLst>
      <p:ext uri="{BB962C8B-B14F-4D97-AF65-F5344CB8AC3E}">
        <p14:creationId xmlns:p14="http://schemas.microsoft.com/office/powerpoint/2010/main" val="1418175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救助人</a:t>
            </a:r>
            <a:r>
              <a:rPr lang="en-US" altLang="zh-CN" dirty="0"/>
              <a:t>=</a:t>
            </a:r>
            <a:r>
              <a:rPr lang="zh-CN" altLang="en-US" dirty="0"/>
              <a:t>见义勇为的人</a:t>
            </a:r>
            <a:endParaRPr lang="en-US" altLang="zh-CN" dirty="0"/>
          </a:p>
          <a:p>
            <a:r>
              <a:rPr lang="zh-CN" altLang="en-US" dirty="0"/>
              <a:t>受益人</a:t>
            </a:r>
            <a:r>
              <a:rPr lang="en-US" altLang="zh-CN" dirty="0"/>
              <a:t>=</a:t>
            </a:r>
            <a:r>
              <a:rPr lang="zh-CN" altLang="en-US" dirty="0"/>
              <a:t>被帮助的人（相对于救助人来说），也即受害人（相对于侵权人来说）</a:t>
            </a:r>
            <a:endParaRPr lang="en-US" altLang="zh-CN" dirty="0"/>
          </a:p>
          <a:p>
            <a:r>
              <a:rPr lang="zh-CN" altLang="en-US" dirty="0"/>
              <a:t>如果见义勇为的人因实施救助，使自己遭受损失的，也变成了受害人（相对于被救的人来说）</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126</a:t>
            </a:fld>
            <a:endParaRPr lang="zh-CN" altLang="en-US"/>
          </a:p>
        </p:txBody>
      </p:sp>
    </p:spTree>
    <p:extLst>
      <p:ext uri="{BB962C8B-B14F-4D97-AF65-F5344CB8AC3E}">
        <p14:creationId xmlns:p14="http://schemas.microsoft.com/office/powerpoint/2010/main" val="13132364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不动产要抵押，必须办登记</a:t>
            </a:r>
            <a:endParaRPr lang="en-US" altLang="zh-CN" dirty="0"/>
          </a:p>
          <a:p>
            <a:r>
              <a:rPr lang="zh-CN" altLang="en-US" dirty="0"/>
              <a:t>油罐以为是动产，没有等记，拿去抵债，所以抵押权不优先</a:t>
            </a:r>
            <a:endParaRPr lang="en-US" altLang="zh-CN" dirty="0"/>
          </a:p>
          <a:p>
            <a:endParaRPr lang="en-US" altLang="zh-CN" dirty="0"/>
          </a:p>
          <a:p>
            <a:r>
              <a:rPr lang="zh-CN" altLang="en-US" dirty="0"/>
              <a:t>纺织品，苏杭一带，江苏无锡拓展业务，把房子卖了，找到买家，争议点：发生纠纷后，由哪个地区的法院管辖</a:t>
            </a:r>
            <a:endParaRPr lang="en-US" altLang="zh-CN" dirty="0"/>
          </a:p>
          <a:p>
            <a:r>
              <a:rPr lang="zh-CN" altLang="en-US" dirty="0"/>
              <a:t>（不动产引发的纠纷</a:t>
            </a:r>
            <a:r>
              <a:rPr lang="en-US" altLang="zh-CN" dirty="0"/>
              <a:t>-</a:t>
            </a:r>
            <a:r>
              <a:rPr lang="zh-CN" altLang="en-US" dirty="0"/>
              <a:t>专属管辖</a:t>
            </a:r>
            <a:r>
              <a:rPr lang="en-US" altLang="zh-CN" dirty="0"/>
              <a:t>-</a:t>
            </a:r>
            <a:r>
              <a:rPr lang="zh-CN" altLang="en-US" dirty="0"/>
              <a:t>不动产所在地管辖，约定无效）</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402</a:t>
            </a:fld>
            <a:endParaRPr lang="zh-CN" altLang="en-US"/>
          </a:p>
        </p:txBody>
      </p:sp>
    </p:spTree>
    <p:extLst>
      <p:ext uri="{BB962C8B-B14F-4D97-AF65-F5344CB8AC3E}">
        <p14:creationId xmlns:p14="http://schemas.microsoft.com/office/powerpoint/2010/main" val="29649523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主物和从物是相对而言的</a:t>
            </a:r>
            <a:endParaRPr lang="en-US" altLang="zh-CN" dirty="0"/>
          </a:p>
          <a:p>
            <a:r>
              <a:rPr lang="zh-CN" altLang="en-US" dirty="0"/>
              <a:t>从物起辅助主物的作用</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403</a:t>
            </a:fld>
            <a:endParaRPr lang="zh-CN" altLang="en-US"/>
          </a:p>
        </p:txBody>
      </p:sp>
    </p:spTree>
    <p:extLst>
      <p:ext uri="{BB962C8B-B14F-4D97-AF65-F5344CB8AC3E}">
        <p14:creationId xmlns:p14="http://schemas.microsoft.com/office/powerpoint/2010/main" val="5293718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3&gt;</a:t>
            </a:r>
            <a:r>
              <a:rPr lang="zh-CN" altLang="en-US" dirty="0"/>
              <a:t>可能被忽视</a:t>
            </a:r>
            <a:r>
              <a:rPr lang="en-US" altLang="zh-CN" dirty="0"/>
              <a:t>&gt;</a:t>
            </a:r>
            <a:r>
              <a:rPr lang="zh-CN" altLang="en-US" dirty="0"/>
              <a:t> </a:t>
            </a:r>
            <a:r>
              <a:rPr lang="en-US" altLang="zh-CN" dirty="0"/>
              <a:t>1</a:t>
            </a:r>
            <a:r>
              <a:rPr lang="zh-CN" altLang="en-US" dirty="0"/>
              <a:t>（组成部分）</a:t>
            </a:r>
            <a:endParaRPr lang="en-US" altLang="zh-CN" dirty="0"/>
          </a:p>
          <a:p>
            <a:r>
              <a:rPr lang="zh-CN" altLang="en-US" dirty="0"/>
              <a:t>为什么作区分</a:t>
            </a:r>
            <a:endParaRPr lang="en-US" altLang="zh-CN" dirty="0"/>
          </a:p>
          <a:p>
            <a:r>
              <a:rPr lang="zh-CN" altLang="en-US" dirty="0"/>
              <a:t>从随主：主物去哪，从物就去哪（）</a:t>
            </a:r>
            <a:endParaRPr lang="en-US" altLang="zh-CN" dirty="0"/>
          </a:p>
          <a:p>
            <a:endParaRPr lang="en-US" altLang="zh-CN" dirty="0"/>
          </a:p>
          <a:p>
            <a:r>
              <a:rPr lang="zh-CN" altLang="en-US" dirty="0"/>
              <a:t>你买房子，哪些属于从物，是默认包含在房价中的</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404</a:t>
            </a:fld>
            <a:endParaRPr lang="zh-CN" altLang="en-US"/>
          </a:p>
        </p:txBody>
      </p:sp>
    </p:spTree>
    <p:extLst>
      <p:ext uri="{BB962C8B-B14F-4D97-AF65-F5344CB8AC3E}">
        <p14:creationId xmlns:p14="http://schemas.microsoft.com/office/powerpoint/2010/main" val="20443521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CD </a:t>
            </a:r>
            <a:r>
              <a:rPr lang="zh-CN" altLang="en-US" dirty="0"/>
              <a:t>都是组成部分</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405</a:t>
            </a:fld>
            <a:endParaRPr lang="zh-CN" altLang="en-US"/>
          </a:p>
        </p:txBody>
      </p:sp>
    </p:spTree>
    <p:extLst>
      <p:ext uri="{BB962C8B-B14F-4D97-AF65-F5344CB8AC3E}">
        <p14:creationId xmlns:p14="http://schemas.microsoft.com/office/powerpoint/2010/main" val="32728192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409</a:t>
            </a:fld>
            <a:endParaRPr lang="zh-CN" altLang="en-US"/>
          </a:p>
        </p:txBody>
      </p:sp>
    </p:spTree>
    <p:extLst>
      <p:ext uri="{BB962C8B-B14F-4D97-AF65-F5344CB8AC3E}">
        <p14:creationId xmlns:p14="http://schemas.microsoft.com/office/powerpoint/2010/main" val="4861443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可是，</a:t>
            </a:r>
            <a:r>
              <a:rPr lang="en-US" altLang="zh-CN" dirty="0"/>
              <a:t>D</a:t>
            </a:r>
            <a:r>
              <a:rPr lang="zh-CN" altLang="en-US" dirty="0"/>
              <a:t>不也花钱买了吗，恶意是什么意思，</a:t>
            </a:r>
            <a:r>
              <a:rPr lang="en-US" altLang="zh-CN" dirty="0"/>
              <a:t>BC</a:t>
            </a:r>
            <a:r>
              <a:rPr lang="zh-CN" altLang="en-US" dirty="0"/>
              <a:t>不应该向直接使用的</a:t>
            </a:r>
            <a:r>
              <a:rPr lang="en-US" altLang="zh-CN" dirty="0"/>
              <a:t>A</a:t>
            </a:r>
            <a:r>
              <a:rPr lang="zh-CN" altLang="en-US" dirty="0"/>
              <a:t>主张吗</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418</a:t>
            </a:fld>
            <a:endParaRPr lang="zh-CN" altLang="en-US"/>
          </a:p>
        </p:txBody>
      </p:sp>
    </p:spTree>
    <p:extLst>
      <p:ext uri="{BB962C8B-B14F-4D97-AF65-F5344CB8AC3E}">
        <p14:creationId xmlns:p14="http://schemas.microsoft.com/office/powerpoint/2010/main" val="8371601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什么是种类物</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421</a:t>
            </a:fld>
            <a:endParaRPr lang="zh-CN" altLang="en-US"/>
          </a:p>
        </p:txBody>
      </p:sp>
    </p:spTree>
    <p:extLst>
      <p:ext uri="{BB962C8B-B14F-4D97-AF65-F5344CB8AC3E}">
        <p14:creationId xmlns:p14="http://schemas.microsoft.com/office/powerpoint/2010/main" val="25948151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意思表示：行为的内容</a:t>
            </a:r>
            <a:endParaRPr lang="en-US" altLang="zh-CN" dirty="0"/>
          </a:p>
          <a:p>
            <a:r>
              <a:rPr lang="zh-CN" altLang="en-US" dirty="0"/>
              <a:t>私法结果</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429</a:t>
            </a:fld>
            <a:endParaRPr lang="zh-CN" altLang="en-US"/>
          </a:p>
        </p:txBody>
      </p:sp>
    </p:spTree>
    <p:extLst>
      <p:ext uri="{BB962C8B-B14F-4D97-AF65-F5344CB8AC3E}">
        <p14:creationId xmlns:p14="http://schemas.microsoft.com/office/powerpoint/2010/main" val="311311325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什么是表示行为：就是依据意思表示而产生效力的行为</a:t>
            </a:r>
            <a:r>
              <a:rPr lang="en-US" altLang="zh-CN" dirty="0"/>
              <a:t>/</a:t>
            </a:r>
            <a:r>
              <a:rPr lang="zh-CN" altLang="en-US" dirty="0"/>
              <a:t>依据意思表示内容定后果（要约，承诺，合同）</a:t>
            </a:r>
            <a:endParaRPr lang="en-US" altLang="zh-CN" dirty="0"/>
          </a:p>
          <a:p>
            <a:r>
              <a:rPr lang="zh-CN" altLang="en-US" dirty="0"/>
              <a:t>意思决定效果？</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430</a:t>
            </a:fld>
            <a:endParaRPr lang="zh-CN" altLang="en-US"/>
          </a:p>
        </p:txBody>
      </p:sp>
    </p:spTree>
    <p:extLst>
      <p:ext uri="{BB962C8B-B14F-4D97-AF65-F5344CB8AC3E}">
        <p14:creationId xmlns:p14="http://schemas.microsoft.com/office/powerpoint/2010/main" val="3660844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有偿行为：高度的注意义务</a:t>
            </a:r>
            <a:endParaRPr lang="en-US" altLang="zh-CN" dirty="0"/>
          </a:p>
          <a:p>
            <a:r>
              <a:rPr lang="zh-CN" altLang="en-US" dirty="0"/>
              <a:t>无偿形为：善良加负的义务（和自己的同类物品尽相同的注意义务就行）</a:t>
            </a:r>
            <a:endParaRPr lang="en-US" altLang="zh-CN" dirty="0"/>
          </a:p>
          <a:p>
            <a:r>
              <a:rPr lang="zh-CN" altLang="en-US" dirty="0"/>
              <a:t>商店的免费存物柜、免费停车场。这些不算无偿，因为这是他们为吸引消费的手段</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435</a:t>
            </a:fld>
            <a:endParaRPr lang="zh-CN" altLang="en-US"/>
          </a:p>
        </p:txBody>
      </p:sp>
    </p:spTree>
    <p:extLst>
      <p:ext uri="{BB962C8B-B14F-4D97-AF65-F5344CB8AC3E}">
        <p14:creationId xmlns:p14="http://schemas.microsoft.com/office/powerpoint/2010/main" val="4241219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紧急避险与正当防卫的区别：</a:t>
            </a:r>
            <a:endParaRPr lang="en-US" altLang="zh-CN" dirty="0"/>
          </a:p>
          <a:p>
            <a:r>
              <a:rPr lang="zh-CN" altLang="en-US" dirty="0"/>
              <a:t>正当防卫必须有不法侵害以及受害人双方</a:t>
            </a:r>
            <a:endParaRPr lang="en-US" altLang="zh-CN" dirty="0"/>
          </a:p>
          <a:p>
            <a:r>
              <a:rPr lang="zh-CN" altLang="en-US" dirty="0"/>
              <a:t>紧急避险</a:t>
            </a:r>
            <a:r>
              <a:rPr lang="en-US" altLang="zh-CN" dirty="0"/>
              <a:t>——</a:t>
            </a:r>
            <a:r>
              <a:rPr lang="zh-CN" altLang="en-US" dirty="0"/>
              <a:t>保护的利益和牺牲的利益在法律层面有大小之别</a:t>
            </a:r>
            <a:endParaRPr lang="en-US" altLang="zh-CN" dirty="0"/>
          </a:p>
          <a:p>
            <a:r>
              <a:rPr lang="en-US" altLang="zh-CN" dirty="0"/>
              <a:t>——</a:t>
            </a:r>
            <a:r>
              <a:rPr lang="zh-CN" altLang="en-US" dirty="0"/>
              <a:t>避险的措施在当时是唯一的选择</a:t>
            </a:r>
            <a:endParaRPr lang="en-US" altLang="zh-CN" dirty="0"/>
          </a:p>
          <a:p>
            <a:r>
              <a:rPr lang="zh-CN" altLang="en-US" dirty="0"/>
              <a:t>例子：甲和乙出海游玩，途中遇到风浪，为防止沉船，选择把船上的东西扔掉</a:t>
            </a:r>
            <a:r>
              <a:rPr lang="en-US" altLang="zh-CN" dirty="0"/>
              <a:t>A</a:t>
            </a:r>
            <a:r>
              <a:rPr lang="zh-CN" altLang="en-US" dirty="0"/>
              <a:t>；风浪越来越大，不得已两人跳海，但是救生圈只能支持一个人的重量，所以甲（企业高管）把乙（清洁员）干掉，独占救生圈</a:t>
            </a:r>
            <a:r>
              <a:rPr lang="en-US" altLang="zh-CN" dirty="0"/>
              <a:t>B</a:t>
            </a:r>
            <a:r>
              <a:rPr lang="zh-CN" altLang="en-US" dirty="0"/>
              <a:t>。</a:t>
            </a:r>
            <a:endParaRPr lang="en-US" altLang="zh-CN" dirty="0"/>
          </a:p>
          <a:p>
            <a:r>
              <a:rPr lang="zh-CN" altLang="en-US" dirty="0"/>
              <a:t>行为</a:t>
            </a:r>
            <a:r>
              <a:rPr lang="en-US" altLang="zh-CN" dirty="0"/>
              <a:t>A</a:t>
            </a:r>
            <a:r>
              <a:rPr lang="zh-CN" altLang="en-US" dirty="0"/>
              <a:t>是为紧急避险，因为生命权大于财产权</a:t>
            </a:r>
            <a:endParaRPr lang="en-US" altLang="zh-CN" dirty="0"/>
          </a:p>
          <a:p>
            <a:r>
              <a:rPr lang="zh-CN" altLang="en-US" dirty="0"/>
              <a:t>行为</a:t>
            </a:r>
            <a:r>
              <a:rPr lang="en-US" altLang="zh-CN" dirty="0"/>
              <a:t>B</a:t>
            </a:r>
            <a:r>
              <a:rPr lang="zh-CN" altLang="en-US" dirty="0"/>
              <a:t>属于甲侵权，因为法律面前人人平等，不管你的地位如何等，这不会影响你们的利益差别。</a:t>
            </a:r>
          </a:p>
        </p:txBody>
      </p:sp>
      <p:sp>
        <p:nvSpPr>
          <p:cNvPr id="4" name="灯片编号占位符 3"/>
          <p:cNvSpPr>
            <a:spLocks noGrp="1"/>
          </p:cNvSpPr>
          <p:nvPr>
            <p:ph type="sldNum" sz="quarter" idx="10"/>
          </p:nvPr>
        </p:nvSpPr>
        <p:spPr/>
        <p:txBody>
          <a:bodyPr/>
          <a:lstStyle/>
          <a:p>
            <a:fld id="{5B20EF05-DC8A-41A1-B9C0-298318839513}" type="slidenum">
              <a:rPr lang="zh-CN" altLang="en-US" smtClean="0"/>
              <a:t>128</a:t>
            </a:fld>
            <a:endParaRPr lang="zh-CN" altLang="en-US"/>
          </a:p>
        </p:txBody>
      </p:sp>
    </p:spTree>
    <p:extLst>
      <p:ext uri="{BB962C8B-B14F-4D97-AF65-F5344CB8AC3E}">
        <p14:creationId xmlns:p14="http://schemas.microsoft.com/office/powerpoint/2010/main" val="168632422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保管：承诺之后，还要有你的把东西交出去，这个行为才算生效</a:t>
            </a:r>
            <a:r>
              <a:rPr lang="en-US" altLang="zh-CN" dirty="0"/>
              <a:t>——</a:t>
            </a:r>
            <a:r>
              <a:rPr lang="zh-CN" altLang="en-US" dirty="0"/>
              <a:t>要物行为</a:t>
            </a:r>
            <a:endParaRPr lang="en-US" altLang="zh-CN" dirty="0"/>
          </a:p>
          <a:p>
            <a:r>
              <a:rPr lang="zh-CN" altLang="en-US" dirty="0"/>
              <a:t>定金合同</a:t>
            </a:r>
            <a:endParaRPr lang="en-US" altLang="zh-CN" dirty="0"/>
          </a:p>
          <a:p>
            <a:r>
              <a:rPr lang="zh-CN" altLang="en-US" dirty="0"/>
              <a:t>分主体：非自然人，比如银行（诺成行为，不管形式是口头还是书面）</a:t>
            </a:r>
            <a:r>
              <a:rPr lang="en-US" altLang="zh-CN" dirty="0"/>
              <a:t>/</a:t>
            </a:r>
            <a:r>
              <a:rPr lang="zh-CN" altLang="en-US" dirty="0"/>
              <a:t>自然人（只有合意但是没有物的交付的话，不生效，实践行为</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436</a:t>
            </a:fld>
            <a:endParaRPr lang="zh-CN" altLang="en-US"/>
          </a:p>
        </p:txBody>
      </p:sp>
    </p:spTree>
    <p:extLst>
      <p:ext uri="{BB962C8B-B14F-4D97-AF65-F5344CB8AC3E}">
        <p14:creationId xmlns:p14="http://schemas.microsoft.com/office/powerpoint/2010/main" val="15812227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好：简单易行，效率高</a:t>
            </a:r>
            <a:endParaRPr lang="en-US" altLang="zh-CN" dirty="0"/>
          </a:p>
          <a:p>
            <a:r>
              <a:rPr lang="zh-CN" altLang="en-US" dirty="0"/>
              <a:t>不好：不易取证</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447</a:t>
            </a:fld>
            <a:endParaRPr lang="zh-CN" altLang="en-US"/>
          </a:p>
        </p:txBody>
      </p:sp>
    </p:spTree>
    <p:extLst>
      <p:ext uri="{BB962C8B-B14F-4D97-AF65-F5344CB8AC3E}">
        <p14:creationId xmlns:p14="http://schemas.microsoft.com/office/powerpoint/2010/main" val="1832326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如果采用微信截图，最好在合同中先声明洽谈合作的双方微信号</a:t>
            </a:r>
            <a:endParaRPr lang="en-US" altLang="zh-CN" dirty="0"/>
          </a:p>
          <a:p>
            <a:r>
              <a:rPr lang="zh-CN" altLang="en-US"/>
              <a:t>电子证据由于易于造假，所以举证要谨慎</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448</a:t>
            </a:fld>
            <a:endParaRPr lang="zh-CN" altLang="en-US"/>
          </a:p>
        </p:txBody>
      </p:sp>
    </p:spTree>
    <p:extLst>
      <p:ext uri="{BB962C8B-B14F-4D97-AF65-F5344CB8AC3E}">
        <p14:creationId xmlns:p14="http://schemas.microsoft.com/office/powerpoint/2010/main" val="8418087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你租的房子到期了，但是你没有要搬走的意思，也没有说不续租，那原合同继续有效，期限为不定期</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449</a:t>
            </a:fld>
            <a:endParaRPr lang="zh-CN" altLang="en-US"/>
          </a:p>
        </p:txBody>
      </p:sp>
    </p:spTree>
    <p:extLst>
      <p:ext uri="{BB962C8B-B14F-4D97-AF65-F5344CB8AC3E}">
        <p14:creationId xmlns:p14="http://schemas.microsoft.com/office/powerpoint/2010/main" val="50180874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条件：</a:t>
            </a:r>
            <a:endParaRPr lang="en-US" altLang="zh-CN" dirty="0"/>
          </a:p>
          <a:p>
            <a:r>
              <a:rPr lang="zh-CN" altLang="en-US" dirty="0"/>
              <a:t>法律规定</a:t>
            </a:r>
            <a:endParaRPr lang="en-US" altLang="zh-CN" dirty="0"/>
          </a:p>
          <a:p>
            <a:r>
              <a:rPr lang="zh-CN" altLang="en-US" dirty="0"/>
              <a:t>当事人约定</a:t>
            </a:r>
            <a:endParaRPr lang="en-US" altLang="zh-CN" dirty="0"/>
          </a:p>
          <a:p>
            <a:r>
              <a:rPr lang="zh-CN" altLang="en-US" dirty="0"/>
              <a:t>符合当事人之间的交易习惯</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450</a:t>
            </a:fld>
            <a:endParaRPr lang="zh-CN" altLang="en-US"/>
          </a:p>
        </p:txBody>
      </p:sp>
    </p:spTree>
    <p:extLst>
      <p:ext uri="{BB962C8B-B14F-4D97-AF65-F5344CB8AC3E}">
        <p14:creationId xmlns:p14="http://schemas.microsoft.com/office/powerpoint/2010/main" val="18726692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标的：是一种关系，比如租赁，即合同所规定的内容</a:t>
            </a:r>
            <a:endParaRPr lang="en-US" altLang="zh-CN" dirty="0"/>
          </a:p>
          <a:p>
            <a:r>
              <a:rPr lang="zh-CN" altLang="en-US" dirty="0"/>
              <a:t>标的物：就是一种具体的东西</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452</a:t>
            </a:fld>
            <a:endParaRPr lang="zh-CN" altLang="en-US"/>
          </a:p>
        </p:txBody>
      </p:sp>
    </p:spTree>
    <p:extLst>
      <p:ext uri="{BB962C8B-B14F-4D97-AF65-F5344CB8AC3E}">
        <p14:creationId xmlns:p14="http://schemas.microsoft.com/office/powerpoint/2010/main" val="358344863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意思表示真实：</a:t>
            </a:r>
            <a:br>
              <a:rPr lang="en-US" altLang="zh-CN" dirty="0"/>
            </a:br>
            <a:r>
              <a:rPr lang="en-US" altLang="zh-CN" dirty="0"/>
              <a:t>1</a:t>
            </a:r>
            <a:r>
              <a:rPr lang="zh-CN" altLang="en-US" dirty="0"/>
              <a:t>、行为人的内心意思与外部的表示行为相一致</a:t>
            </a:r>
            <a:endParaRPr lang="en-US" altLang="zh-CN" dirty="0"/>
          </a:p>
          <a:p>
            <a:r>
              <a:rPr lang="en-US" altLang="zh-CN" dirty="0"/>
              <a:t>2</a:t>
            </a:r>
            <a:r>
              <a:rPr lang="zh-CN" altLang="en-US" dirty="0"/>
              <a:t>、当事人是在意思自由的前提下，进行意思表示的状态</a:t>
            </a:r>
            <a:endParaRPr lang="en-US" altLang="zh-CN" dirty="0"/>
          </a:p>
          <a:p>
            <a:r>
              <a:rPr lang="zh-CN" altLang="en-US" dirty="0"/>
              <a:t>（</a:t>
            </a:r>
            <a:r>
              <a:rPr lang="en-US" altLang="zh-CN" dirty="0"/>
              <a:t>3</a:t>
            </a:r>
            <a:r>
              <a:rPr lang="zh-CN" altLang="en-US" dirty="0"/>
              <a:t>）不存在违反与其效力相关的法律法规，而不是指不违背所有的法律法规</a:t>
            </a:r>
            <a:endParaRPr lang="en-US" altLang="zh-CN" dirty="0"/>
          </a:p>
          <a:p>
            <a:r>
              <a:rPr lang="zh-CN" altLang="en-US" dirty="0"/>
              <a:t>意在维护国家利益和社会公共利益</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454</a:t>
            </a:fld>
            <a:endParaRPr lang="zh-CN" altLang="en-US"/>
          </a:p>
        </p:txBody>
      </p:sp>
    </p:spTree>
    <p:extLst>
      <p:ext uri="{BB962C8B-B14F-4D97-AF65-F5344CB8AC3E}">
        <p14:creationId xmlns:p14="http://schemas.microsoft.com/office/powerpoint/2010/main" val="86601991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表意人（行为人）被别人误解：</a:t>
            </a:r>
            <a:endParaRPr lang="en-US" altLang="zh-CN" dirty="0"/>
          </a:p>
          <a:p>
            <a:r>
              <a:rPr lang="zh-CN" altLang="en-US" dirty="0"/>
              <a:t>比如，参加婚礼，纸上签名代表你要买新郎的书，但是，你误以为是签到</a:t>
            </a:r>
            <a:endParaRPr lang="en-US" altLang="zh-CN" dirty="0"/>
          </a:p>
          <a:p>
            <a:r>
              <a:rPr lang="zh-CN" altLang="en-US" dirty="0"/>
              <a:t>挥手向马路对面的人打招呼，结果出租车司机以为你要打的</a:t>
            </a:r>
            <a:endParaRPr lang="en-US" altLang="zh-CN" dirty="0"/>
          </a:p>
          <a:p>
            <a:r>
              <a:rPr lang="zh-CN" altLang="en-US" dirty="0"/>
              <a:t>现实生活中，有很多表面行为和被隐藏的行为</a:t>
            </a:r>
            <a:endParaRPr lang="en-US" altLang="zh-CN" dirty="0"/>
          </a:p>
          <a:p>
            <a:r>
              <a:rPr lang="zh-CN" altLang="en-US" dirty="0"/>
              <a:t>签两份合同，为了避税，</a:t>
            </a:r>
            <a:endParaRPr lang="en-US" altLang="zh-CN" dirty="0"/>
          </a:p>
          <a:p>
            <a:r>
              <a:rPr lang="zh-CN" altLang="en-US" dirty="0"/>
              <a:t>（</a:t>
            </a:r>
            <a:r>
              <a:rPr lang="en-US" altLang="zh-CN" dirty="0"/>
              <a:t>2</a:t>
            </a:r>
            <a:r>
              <a:rPr lang="zh-CN" altLang="en-US" dirty="0"/>
              <a:t>）你和另一个人合谋，比如上面的签</a:t>
            </a:r>
            <a:r>
              <a:rPr lang="en-US" altLang="zh-CN" dirty="0"/>
              <a:t>2</a:t>
            </a:r>
            <a:r>
              <a:rPr lang="zh-CN" altLang="en-US" dirty="0"/>
              <a:t>份合同避税</a:t>
            </a:r>
            <a:endParaRPr lang="en-US" altLang="zh-CN" dirty="0"/>
          </a:p>
          <a:p>
            <a:r>
              <a:rPr lang="zh-CN" altLang="en-US" dirty="0"/>
              <a:t>（</a:t>
            </a:r>
            <a:r>
              <a:rPr lang="en-US" altLang="zh-CN" dirty="0"/>
              <a:t>3</a:t>
            </a:r>
            <a:r>
              <a:rPr lang="zh-CN" altLang="en-US" dirty="0"/>
              <a:t>）喝酒炫耀说：“如果你跪下来求我，那我就把车给你”，结果人家当真了。是否为真就看你对演技</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460</a:t>
            </a:fld>
            <a:endParaRPr lang="zh-CN" altLang="en-US"/>
          </a:p>
        </p:txBody>
      </p:sp>
    </p:spTree>
    <p:extLst>
      <p:ext uri="{BB962C8B-B14F-4D97-AF65-F5344CB8AC3E}">
        <p14:creationId xmlns:p14="http://schemas.microsoft.com/office/powerpoint/2010/main" val="22873137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假话</a:t>
            </a:r>
            <a:r>
              <a:rPr lang="en-US" altLang="zh-CN" dirty="0"/>
              <a:t>/</a:t>
            </a:r>
            <a:r>
              <a:rPr lang="zh-CN" altLang="en-US" dirty="0"/>
              <a:t>隐瞒</a:t>
            </a:r>
            <a:endParaRPr lang="en-US" altLang="zh-CN" dirty="0"/>
          </a:p>
          <a:p>
            <a:r>
              <a:rPr lang="zh-CN" altLang="en-US" dirty="0"/>
              <a:t>亲人</a:t>
            </a:r>
            <a:r>
              <a:rPr lang="en-US" altLang="zh-CN" dirty="0"/>
              <a:t>/</a:t>
            </a:r>
            <a:r>
              <a:rPr lang="zh-CN" altLang="en-US" dirty="0"/>
              <a:t>自己人身</a:t>
            </a:r>
            <a:r>
              <a:rPr lang="en-US" altLang="zh-CN" dirty="0"/>
              <a:t>/</a:t>
            </a:r>
            <a:r>
              <a:rPr lang="zh-CN" altLang="en-US" dirty="0"/>
              <a:t>财产受胁迫</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461</a:t>
            </a:fld>
            <a:endParaRPr lang="zh-CN" altLang="en-US"/>
          </a:p>
        </p:txBody>
      </p:sp>
    </p:spTree>
    <p:extLst>
      <p:ext uri="{BB962C8B-B14F-4D97-AF65-F5344CB8AC3E}">
        <p14:creationId xmlns:p14="http://schemas.microsoft.com/office/powerpoint/2010/main" val="343733654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消法：消费者权益保护法</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462</a:t>
            </a:fld>
            <a:endParaRPr lang="zh-CN" altLang="en-US"/>
          </a:p>
        </p:txBody>
      </p:sp>
    </p:spTree>
    <p:extLst>
      <p:ext uri="{BB962C8B-B14F-4D97-AF65-F5344CB8AC3E}">
        <p14:creationId xmlns:p14="http://schemas.microsoft.com/office/powerpoint/2010/main" val="442414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例子：甲开车去山里玩，突然前方滚落大石头，甲急打方向盘，不巧撞到旁边路人乙，重伤。（在这种情况下，甲是受益人，乙是受害人）</a:t>
            </a:r>
            <a:endParaRPr lang="en-US" altLang="zh-CN" dirty="0"/>
          </a:p>
          <a:p>
            <a:r>
              <a:rPr lang="zh-CN" altLang="en-US" dirty="0"/>
              <a:t>情况</a:t>
            </a:r>
            <a:r>
              <a:rPr lang="en-US" altLang="zh-CN" dirty="0"/>
              <a:t>A</a:t>
            </a:r>
            <a:r>
              <a:rPr lang="zh-CN" altLang="en-US" dirty="0"/>
              <a:t>：石头落下是因为上面有丁在玩石头，不慎使石头掉下   ①赔偿（丁是引起险情的人，是否有过错在所不问）</a:t>
            </a:r>
            <a:endParaRPr lang="en-US" altLang="zh-CN" dirty="0"/>
          </a:p>
          <a:p>
            <a:r>
              <a:rPr lang="zh-CN" altLang="en-US" dirty="0"/>
              <a:t>情况</a:t>
            </a:r>
            <a:r>
              <a:rPr lang="en-US" altLang="zh-CN" dirty="0"/>
              <a:t>B</a:t>
            </a:r>
            <a:r>
              <a:rPr lang="zh-CN" altLang="en-US" dirty="0"/>
              <a:t>：石头落下是被雷击中   ②受益人补偿</a:t>
            </a:r>
          </a:p>
        </p:txBody>
      </p:sp>
      <p:sp>
        <p:nvSpPr>
          <p:cNvPr id="4" name="灯片编号占位符 3"/>
          <p:cNvSpPr>
            <a:spLocks noGrp="1"/>
          </p:cNvSpPr>
          <p:nvPr>
            <p:ph type="sldNum" sz="quarter" idx="10"/>
          </p:nvPr>
        </p:nvSpPr>
        <p:spPr/>
        <p:txBody>
          <a:bodyPr/>
          <a:lstStyle/>
          <a:p>
            <a:fld id="{5B20EF05-DC8A-41A1-B9C0-298318839513}" type="slidenum">
              <a:rPr lang="zh-CN" altLang="en-US" smtClean="0"/>
              <a:t>129</a:t>
            </a:fld>
            <a:endParaRPr lang="zh-CN" altLang="en-US"/>
          </a:p>
        </p:txBody>
      </p:sp>
    </p:spTree>
    <p:extLst>
      <p:ext uri="{BB962C8B-B14F-4D97-AF65-F5344CB8AC3E}">
        <p14:creationId xmlns:p14="http://schemas.microsoft.com/office/powerpoint/2010/main" val="37930361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2</a:t>
            </a:r>
            <a:r>
              <a:rPr lang="zh-CN" altLang="en-US" dirty="0"/>
              <a:t>） 比如未成年人，需要有监护人的追认</a:t>
            </a:r>
            <a:endParaRPr lang="en-US" altLang="zh-CN" dirty="0"/>
          </a:p>
          <a:p>
            <a:r>
              <a:rPr lang="zh-CN" altLang="en-US" dirty="0"/>
              <a:t>什么叫明知应知的事实？</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465</a:t>
            </a:fld>
            <a:endParaRPr lang="zh-CN" altLang="en-US"/>
          </a:p>
        </p:txBody>
      </p:sp>
    </p:spTree>
    <p:extLst>
      <p:ext uri="{BB962C8B-B14F-4D97-AF65-F5344CB8AC3E}">
        <p14:creationId xmlns:p14="http://schemas.microsoft.com/office/powerpoint/2010/main" val="349226736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t>【例】</a:t>
            </a:r>
            <a:r>
              <a:rPr lang="zh-CN" altLang="en-US" sz="1200" dirty="0"/>
              <a:t>某承包经营合同约定：一包三年、一年一订。一年期满之后，发包人要求重新订立合同，因为原合同约定</a:t>
            </a:r>
            <a:r>
              <a:rPr lang="zh-CN" altLang="en-US" sz="1200" dirty="0">
                <a:latin typeface="宋体" charset="-122"/>
              </a:rPr>
              <a:t>“</a:t>
            </a:r>
            <a:r>
              <a:rPr lang="zh-CN" altLang="en-US" sz="1200" dirty="0"/>
              <a:t>一年一订</a:t>
            </a:r>
            <a:r>
              <a:rPr lang="zh-CN" altLang="en-US" sz="1200" dirty="0">
                <a:latin typeface="宋体" charset="-122"/>
              </a:rPr>
              <a:t>”</a:t>
            </a:r>
            <a:r>
              <a:rPr lang="zh-CN" altLang="en-US" sz="1200" dirty="0"/>
              <a:t>；承包人则认为原合同有效期为三年，因为原合同的约定是：</a:t>
            </a:r>
            <a:r>
              <a:rPr lang="zh-CN" altLang="en-US" sz="1200" dirty="0">
                <a:latin typeface="宋体" charset="-122"/>
              </a:rPr>
              <a:t>“</a:t>
            </a:r>
            <a:r>
              <a:rPr lang="zh-CN" altLang="en-US" sz="1200" dirty="0"/>
              <a:t>一包三年</a:t>
            </a:r>
            <a:r>
              <a:rPr lang="zh-CN" altLang="en-US" sz="1200" dirty="0">
                <a:latin typeface="宋体" charset="-122"/>
              </a:rPr>
              <a:t>”</a:t>
            </a:r>
            <a:r>
              <a:rPr lang="zh-CN" altLang="en-US" sz="1200" dirty="0"/>
              <a:t>。</a:t>
            </a:r>
          </a:p>
          <a:p>
            <a:endParaRPr lang="en-US" altLang="zh-CN" dirty="0"/>
          </a:p>
          <a:p>
            <a:r>
              <a:rPr lang="zh-CN" altLang="en-US" dirty="0"/>
              <a:t>具体是哪一个要根据他们签订的其他文件等去看，这些文件就是一个体系。</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467</a:t>
            </a:fld>
            <a:endParaRPr lang="zh-CN" altLang="en-US"/>
          </a:p>
        </p:txBody>
      </p:sp>
    </p:spTree>
    <p:extLst>
      <p:ext uri="{BB962C8B-B14F-4D97-AF65-F5344CB8AC3E}">
        <p14:creationId xmlns:p14="http://schemas.microsoft.com/office/powerpoint/2010/main" val="423465845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争议点：单一（品牌</a:t>
            </a:r>
            <a:r>
              <a:rPr lang="en-US" altLang="zh-CN" dirty="0"/>
              <a:t>/</a:t>
            </a:r>
            <a:r>
              <a:rPr lang="zh-CN" altLang="en-US" dirty="0"/>
              <a:t>商品</a:t>
            </a:r>
            <a:r>
              <a:rPr lang="en-US" altLang="zh-CN" dirty="0"/>
              <a:t>/</a:t>
            </a:r>
            <a:r>
              <a:rPr lang="zh-CN" altLang="en-US" dirty="0"/>
              <a:t>卖区）</a:t>
            </a:r>
            <a:endParaRPr lang="en-US" altLang="zh-CN" dirty="0"/>
          </a:p>
          <a:p>
            <a:r>
              <a:rPr lang="zh-CN" altLang="en-US" dirty="0"/>
              <a:t>上门是哪个门：家门</a:t>
            </a:r>
            <a:r>
              <a:rPr lang="en-US" altLang="zh-CN" dirty="0"/>
              <a:t>/</a:t>
            </a:r>
            <a:r>
              <a:rPr lang="zh-CN" altLang="en-US" dirty="0"/>
              <a:t>小区一楼的门</a:t>
            </a:r>
            <a:endParaRPr lang="en-US" altLang="zh-CN" dirty="0"/>
          </a:p>
          <a:p>
            <a:r>
              <a:rPr lang="zh-CN" altLang="en-US" dirty="0"/>
              <a:t>按照当地的行业普遍做法来，或者是行会的规则。</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469</a:t>
            </a:fld>
            <a:endParaRPr lang="zh-CN" altLang="en-US"/>
          </a:p>
        </p:txBody>
      </p:sp>
    </p:spTree>
    <p:extLst>
      <p:ext uri="{BB962C8B-B14F-4D97-AF65-F5344CB8AC3E}">
        <p14:creationId xmlns:p14="http://schemas.microsoft.com/office/powerpoint/2010/main" val="42748329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https://www.docin.com/p-1275907994.html</a:t>
            </a:r>
            <a:endParaRPr lang="zh-CN" altLang="en-US"/>
          </a:p>
        </p:txBody>
      </p:sp>
      <p:sp>
        <p:nvSpPr>
          <p:cNvPr id="4" name="灯片编号占位符 3"/>
          <p:cNvSpPr>
            <a:spLocks noGrp="1"/>
          </p:cNvSpPr>
          <p:nvPr>
            <p:ph type="sldNum" sz="quarter" idx="5"/>
          </p:nvPr>
        </p:nvSpPr>
        <p:spPr/>
        <p:txBody>
          <a:bodyPr/>
          <a:lstStyle/>
          <a:p>
            <a:fld id="{5B20EF05-DC8A-41A1-B9C0-298318839513}" type="slidenum">
              <a:rPr lang="zh-CN" altLang="en-US" smtClean="0"/>
              <a:t>508</a:t>
            </a:fld>
            <a:endParaRPr lang="zh-CN" altLang="en-US"/>
          </a:p>
        </p:txBody>
      </p:sp>
    </p:spTree>
    <p:extLst>
      <p:ext uri="{BB962C8B-B14F-4D97-AF65-F5344CB8AC3E}">
        <p14:creationId xmlns:p14="http://schemas.microsoft.com/office/powerpoint/2010/main" val="395613439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509</a:t>
            </a:fld>
            <a:endParaRPr lang="zh-CN" altLang="en-US"/>
          </a:p>
        </p:txBody>
      </p:sp>
    </p:spTree>
    <p:extLst>
      <p:ext uri="{BB962C8B-B14F-4D97-AF65-F5344CB8AC3E}">
        <p14:creationId xmlns:p14="http://schemas.microsoft.com/office/powerpoint/2010/main" val="428853955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总则</a:t>
            </a:r>
            <a:r>
              <a:rPr lang="en-US" altLang="zh-CN" dirty="0"/>
              <a:t>——</a:t>
            </a:r>
            <a:r>
              <a:rPr lang="zh-CN" altLang="en-US" dirty="0"/>
              <a:t>直接代理，即代理人以被代理人的名义</a:t>
            </a:r>
            <a:endParaRPr lang="en-US" altLang="zh-CN" dirty="0"/>
          </a:p>
          <a:p>
            <a:r>
              <a:rPr lang="zh-CN" altLang="en-US" dirty="0"/>
              <a:t>合同法</a:t>
            </a:r>
            <a:r>
              <a:rPr lang="en-US" altLang="zh-CN" dirty="0"/>
              <a:t>——</a:t>
            </a:r>
            <a:r>
              <a:rPr lang="zh-CN" altLang="en-US" dirty="0"/>
              <a:t>间接代理，即代理人以自己的名义</a:t>
            </a:r>
            <a:endParaRPr lang="en-US" altLang="zh-CN" dirty="0"/>
          </a:p>
          <a:p>
            <a:endParaRPr lang="en-US" altLang="zh-CN" dirty="0"/>
          </a:p>
          <a:p>
            <a:r>
              <a:rPr lang="zh-CN" altLang="en-US" sz="1200" b="0" i="0" kern="1200" dirty="0">
                <a:solidFill>
                  <a:schemeClr val="tx1"/>
                </a:solidFill>
                <a:effectLst/>
                <a:latin typeface="+mn-lt"/>
                <a:ea typeface="+mn-ea"/>
                <a:cs typeface="+mn-cs"/>
              </a:rPr>
              <a:t>代理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是一人以他人的名义或以自己的名义独立于第三人为民事行为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由此产生的法律效果直接或间接归属于该他人的法律制度。</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直接代理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是指代理人于代理权限内</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在进行代理活动时以被代理人的名义</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进行代理活动的法律效果直接由被代理人承受的代理制度。</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间接代理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是指代理人在进行代理活动时以自己的名义</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进行代理活动的法律效果间接由被代理人所承受的代理制度。</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合同法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第</a:t>
            </a:r>
            <a:r>
              <a:rPr lang="en-US" altLang="zh-CN" sz="1200" b="0" i="0" kern="1200" dirty="0">
                <a:solidFill>
                  <a:schemeClr val="tx1"/>
                </a:solidFill>
                <a:effectLst/>
                <a:latin typeface="+mn-lt"/>
                <a:ea typeface="+mn-ea"/>
                <a:cs typeface="+mn-cs"/>
              </a:rPr>
              <a:t>402</a:t>
            </a:r>
            <a:r>
              <a:rPr lang="zh-CN" altLang="en-US" sz="1200" b="0" i="0" kern="1200" dirty="0">
                <a:solidFill>
                  <a:schemeClr val="tx1"/>
                </a:solidFill>
                <a:effectLst/>
                <a:latin typeface="+mn-lt"/>
                <a:ea typeface="+mn-ea"/>
                <a:cs typeface="+mn-cs"/>
              </a:rPr>
              <a:t>条的规定</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受托人以自己的名义</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在委托人的授权范围内与第三人订立的合同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第三人在订立合同时知道受托人与委托人之间的代理关系的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该合同直接约束委托人和第三人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但有确切证据证明该合同只约束受托人和第三人的除外。”</a:t>
            </a:r>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510</a:t>
            </a:fld>
            <a:endParaRPr lang="zh-CN" altLang="en-US"/>
          </a:p>
        </p:txBody>
      </p:sp>
    </p:spTree>
    <p:extLst>
      <p:ext uri="{BB962C8B-B14F-4D97-AF65-F5344CB8AC3E}">
        <p14:creationId xmlns:p14="http://schemas.microsoft.com/office/powerpoint/2010/main" val="404256094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代理人</a:t>
            </a:r>
            <a:r>
              <a:rPr lang="en-US" altLang="zh-CN" dirty="0"/>
              <a:t>=</a:t>
            </a:r>
            <a:r>
              <a:rPr lang="zh-CN" altLang="en-US" dirty="0"/>
              <a:t>自己</a:t>
            </a:r>
            <a:r>
              <a:rPr lang="en-US" altLang="zh-CN" dirty="0"/>
              <a:t>=</a:t>
            </a:r>
            <a:r>
              <a:rPr lang="zh-CN" altLang="en-US" dirty="0"/>
              <a:t>行为人</a:t>
            </a:r>
            <a:endParaRPr lang="en-US" altLang="zh-CN" dirty="0"/>
          </a:p>
          <a:p>
            <a:r>
              <a:rPr lang="zh-CN" altLang="en-US" dirty="0"/>
              <a:t>被代理人</a:t>
            </a:r>
            <a:r>
              <a:rPr lang="en-US" altLang="zh-CN" dirty="0"/>
              <a:t>=</a:t>
            </a:r>
            <a:r>
              <a:rPr lang="zh-CN" altLang="en-US" dirty="0"/>
              <a:t>委托人</a:t>
            </a:r>
            <a:r>
              <a:rPr lang="en-US" altLang="zh-CN" dirty="0"/>
              <a:t>=</a:t>
            </a:r>
            <a:r>
              <a:rPr lang="zh-CN" altLang="en-US" dirty="0"/>
              <a:t>本人</a:t>
            </a:r>
            <a:endParaRPr lang="en-US" altLang="zh-CN" dirty="0"/>
          </a:p>
          <a:p>
            <a:r>
              <a:rPr lang="zh-CN" altLang="en-US" dirty="0"/>
              <a:t>相对人</a:t>
            </a:r>
            <a:r>
              <a:rPr lang="en-US" altLang="zh-CN" dirty="0"/>
              <a:t>=</a:t>
            </a:r>
            <a:r>
              <a:rPr lang="zh-CN" altLang="en-US" dirty="0"/>
              <a:t>行为人</a:t>
            </a:r>
            <a:endParaRPr lang="en-US" altLang="zh-CN" dirty="0"/>
          </a:p>
          <a:p>
            <a:r>
              <a:rPr lang="zh-CN" altLang="en-US" dirty="0"/>
              <a:t>以授权律师甲应诉为例</a:t>
            </a:r>
            <a:endParaRPr lang="en-US" altLang="zh-CN" dirty="0"/>
          </a:p>
          <a:p>
            <a:r>
              <a:rPr lang="en-US" altLang="zh-CN" dirty="0"/>
              <a:t>1</a:t>
            </a:r>
            <a:r>
              <a:rPr lang="zh-CN" altLang="en-US" dirty="0"/>
              <a:t>、律师甲</a:t>
            </a:r>
            <a:endParaRPr lang="en-US" altLang="zh-CN" dirty="0"/>
          </a:p>
          <a:p>
            <a:r>
              <a:rPr lang="en-US" altLang="zh-CN" dirty="0"/>
              <a:t>2</a:t>
            </a:r>
            <a:r>
              <a:rPr lang="zh-CN" altLang="en-US" dirty="0"/>
              <a:t>、授权人，原告</a:t>
            </a:r>
            <a:endParaRPr lang="en-US" altLang="zh-CN" dirty="0"/>
          </a:p>
          <a:p>
            <a:r>
              <a:rPr lang="en-US" altLang="zh-CN" dirty="0"/>
              <a:t>3</a:t>
            </a:r>
            <a:r>
              <a:rPr lang="zh-CN" altLang="en-US" dirty="0"/>
              <a:t>、被告（不是很准确的例子）</a:t>
            </a:r>
          </a:p>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512</a:t>
            </a:fld>
            <a:endParaRPr lang="zh-CN" altLang="en-US"/>
          </a:p>
        </p:txBody>
      </p:sp>
    </p:spTree>
    <p:extLst>
      <p:ext uri="{BB962C8B-B14F-4D97-AF65-F5344CB8AC3E}">
        <p14:creationId xmlns:p14="http://schemas.microsoft.com/office/powerpoint/2010/main" val="328551939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二、代理关系</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代理关系的当事人代理人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本人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被代理人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相对人或第三人</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代理是三方关系</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、本人与代理人之间的关系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监护、财产代管、委托合同、合伙合同等</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、本人与相对人之间的关系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与代理行为相对应的民事法律关系）</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、代理人与相对人之间的关系 </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直接代理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不发生任何法律关系</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间接代理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存在于代理行为相对应的民事法律关系</a:t>
            </a:r>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513</a:t>
            </a:fld>
            <a:endParaRPr lang="zh-CN" altLang="en-US"/>
          </a:p>
        </p:txBody>
      </p:sp>
    </p:spTree>
    <p:extLst>
      <p:ext uri="{BB962C8B-B14F-4D97-AF65-F5344CB8AC3E}">
        <p14:creationId xmlns:p14="http://schemas.microsoft.com/office/powerpoint/2010/main" val="133511415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、代理人是有目的的做出意思表示（有利于委托人，为他争取最大利益）</a:t>
            </a:r>
            <a:endParaRPr lang="en-US" altLang="zh-CN" dirty="0"/>
          </a:p>
          <a:p>
            <a:r>
              <a:rPr lang="zh-CN" altLang="en-US" dirty="0"/>
              <a:t>行为主体是 代理人</a:t>
            </a:r>
            <a:endParaRPr lang="en-US" altLang="zh-CN" dirty="0"/>
          </a:p>
          <a:p>
            <a:r>
              <a:rPr lang="zh-CN" altLang="en-US" dirty="0"/>
              <a:t>法律后果主体是 被代理人</a:t>
            </a:r>
            <a:endParaRPr lang="en-US" altLang="zh-CN" dirty="0"/>
          </a:p>
          <a:p>
            <a:r>
              <a:rPr lang="zh-CN" altLang="en-US" dirty="0"/>
              <a:t>所以，委托人要谨慎；代理人（接受委托的）要忠诚</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514</a:t>
            </a:fld>
            <a:endParaRPr lang="zh-CN" altLang="en-US"/>
          </a:p>
        </p:txBody>
      </p:sp>
    </p:spTree>
    <p:extLst>
      <p:ext uri="{BB962C8B-B14F-4D97-AF65-F5344CB8AC3E}">
        <p14:creationId xmlns:p14="http://schemas.microsoft.com/office/powerpoint/2010/main" val="253631759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结合</a:t>
            </a:r>
            <a:r>
              <a:rPr lang="en-US" altLang="zh-CN" dirty="0"/>
              <a:t>518</a:t>
            </a:r>
            <a:r>
              <a:rPr lang="zh-CN" altLang="en-US" dirty="0"/>
              <a:t>张</a:t>
            </a:r>
            <a:r>
              <a:rPr lang="en-US" altLang="zh-CN" dirty="0"/>
              <a:t>ppt</a:t>
            </a:r>
          </a:p>
          <a:p>
            <a:r>
              <a:rPr lang="zh-CN" altLang="en-US" dirty="0"/>
              <a:t>意定代理：锦上添花，被代理人基于对代理人知识、技能、信用的信赖，因而代理的内部关系具有</a:t>
            </a:r>
            <a:r>
              <a:rPr lang="zh-CN" altLang="en-US" u="sng" dirty="0"/>
              <a:t>较强的人身信赖性质</a:t>
            </a:r>
            <a:r>
              <a:rPr lang="zh-CN" altLang="en-US" dirty="0"/>
              <a:t>，代理人原则上应负担亲自执行的义务</a:t>
            </a:r>
            <a:endParaRPr lang="en-US" altLang="zh-CN" dirty="0"/>
          </a:p>
          <a:p>
            <a:r>
              <a:rPr lang="zh-CN" altLang="en-US" dirty="0"/>
              <a:t>法定代理：雪中送炭，被代理人一般是行为能力有缺陷，代理人为法定代理人</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515</a:t>
            </a:fld>
            <a:endParaRPr lang="zh-CN" altLang="en-US"/>
          </a:p>
        </p:txBody>
      </p:sp>
    </p:spTree>
    <p:extLst>
      <p:ext uri="{BB962C8B-B14F-4D97-AF65-F5344CB8AC3E}">
        <p14:creationId xmlns:p14="http://schemas.microsoft.com/office/powerpoint/2010/main" val="3779995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先针对物，再针对人</a:t>
            </a:r>
            <a:endParaRPr lang="en-US" altLang="zh-CN" dirty="0"/>
          </a:p>
          <a:p>
            <a:r>
              <a:rPr lang="zh-CN" altLang="en-US" dirty="0"/>
              <a:t>先扣押，不行再毁损（比如把汽车轮胎的气放掉，使其无法离开）</a:t>
            </a:r>
            <a:endParaRPr lang="en-US" altLang="zh-CN" dirty="0"/>
          </a:p>
          <a:p>
            <a:r>
              <a:rPr lang="zh-CN" altLang="en-US" dirty="0"/>
              <a:t>人身自由约束，达到限制行动自由即可，不可过度</a:t>
            </a:r>
            <a:endParaRPr lang="en-US" altLang="zh-CN" dirty="0"/>
          </a:p>
          <a:p>
            <a:r>
              <a:rPr lang="zh-CN" altLang="en-US" dirty="0"/>
              <a:t>吃霸王餐的案例可以适用自助行为，因为是在偏僻的地方开的饭店，所以可以把他的车轮胎的气放掉，留住他的人。再及时向公安机关报案。</a:t>
            </a:r>
          </a:p>
        </p:txBody>
      </p:sp>
      <p:sp>
        <p:nvSpPr>
          <p:cNvPr id="4" name="灯片编号占位符 3"/>
          <p:cNvSpPr>
            <a:spLocks noGrp="1"/>
          </p:cNvSpPr>
          <p:nvPr>
            <p:ph type="sldNum" sz="quarter" idx="10"/>
          </p:nvPr>
        </p:nvSpPr>
        <p:spPr/>
        <p:txBody>
          <a:bodyPr/>
          <a:lstStyle/>
          <a:p>
            <a:fld id="{5B20EF05-DC8A-41A1-B9C0-298318839513}" type="slidenum">
              <a:rPr lang="zh-CN" altLang="en-US" smtClean="0"/>
              <a:t>130</a:t>
            </a:fld>
            <a:endParaRPr lang="zh-CN" altLang="en-US"/>
          </a:p>
        </p:txBody>
      </p:sp>
    </p:spTree>
    <p:extLst>
      <p:ext uri="{BB962C8B-B14F-4D97-AF65-F5344CB8AC3E}">
        <p14:creationId xmlns:p14="http://schemas.microsoft.com/office/powerpoint/2010/main" val="24701392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建议共同代理不要都是律师，另一个可以是个全程参与跟进项目的员工，这可以解决律师所不知道的事实问题；</a:t>
            </a:r>
            <a:endParaRPr lang="en-US" altLang="zh-CN" dirty="0"/>
          </a:p>
          <a:p>
            <a:r>
              <a:rPr lang="zh-CN" altLang="en-US" dirty="0"/>
              <a:t>在开庭前，会把所有材料看一遍以上</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519</a:t>
            </a:fld>
            <a:endParaRPr lang="zh-CN" altLang="en-US"/>
          </a:p>
        </p:txBody>
      </p:sp>
    </p:spTree>
    <p:extLst>
      <p:ext uri="{BB962C8B-B14F-4D97-AF65-F5344CB8AC3E}">
        <p14:creationId xmlns:p14="http://schemas.microsoft.com/office/powerpoint/2010/main" val="30085899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521</a:t>
            </a:fld>
            <a:endParaRPr lang="zh-CN" altLang="en-US"/>
          </a:p>
        </p:txBody>
      </p:sp>
    </p:spTree>
    <p:extLst>
      <p:ext uri="{BB962C8B-B14F-4D97-AF65-F5344CB8AC3E}">
        <p14:creationId xmlns:p14="http://schemas.microsoft.com/office/powerpoint/2010/main" val="10067151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不需要，因为这属于紧急情况，代理人丙有权再次委托给丁，以避免给被代理人甲造成更大的损失</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522</a:t>
            </a:fld>
            <a:endParaRPr lang="zh-CN" altLang="en-US"/>
          </a:p>
        </p:txBody>
      </p:sp>
    </p:spTree>
    <p:extLst>
      <p:ext uri="{BB962C8B-B14F-4D97-AF65-F5344CB8AC3E}">
        <p14:creationId xmlns:p14="http://schemas.microsoft.com/office/powerpoint/2010/main" val="330030438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代理权就是“管闲事的资格”</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524</a:t>
            </a:fld>
            <a:endParaRPr lang="zh-CN" altLang="en-US"/>
          </a:p>
        </p:txBody>
      </p:sp>
    </p:spTree>
    <p:extLst>
      <p:ext uri="{BB962C8B-B14F-4D97-AF65-F5344CB8AC3E}">
        <p14:creationId xmlns:p14="http://schemas.microsoft.com/office/powerpoint/2010/main" val="4199583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授权是单方行为；委托是双方行为</a:t>
            </a:r>
            <a:endParaRPr lang="en-US" altLang="zh-CN" dirty="0"/>
          </a:p>
          <a:p>
            <a:r>
              <a:rPr lang="zh-CN" altLang="en-US" dirty="0"/>
              <a:t>当代理人接受委托之后，本人给你多大的权限，就只能听本人的了</a:t>
            </a:r>
            <a:endParaRPr lang="en-US" altLang="zh-CN" dirty="0"/>
          </a:p>
          <a:p>
            <a:r>
              <a:rPr lang="zh-CN" altLang="en-US" dirty="0"/>
              <a:t>比如：我让甲帮我去书店买一本书，甲同意了（我提出委托请求，甲接受委托，双方合意）；我拿出</a:t>
            </a:r>
            <a:r>
              <a:rPr lang="en-US" altLang="zh-CN" dirty="0"/>
              <a:t>50</a:t>
            </a:r>
            <a:r>
              <a:rPr lang="zh-CN" altLang="en-US" dirty="0"/>
              <a:t>块钱，对甲说，要是价格超出这个范围的话，那就不买了（由我单方授权</a:t>
            </a:r>
            <a:r>
              <a:rPr lang="en-US" altLang="zh-CN" dirty="0"/>
              <a:t>50</a:t>
            </a:r>
            <a:r>
              <a:rPr lang="zh-CN" altLang="en-US" dirty="0"/>
              <a:t>元），甲不能说不行，我不答应，你应该给我</a:t>
            </a:r>
            <a:r>
              <a:rPr lang="en-US" altLang="zh-CN" dirty="0"/>
              <a:t>100……</a:t>
            </a:r>
            <a:r>
              <a:rPr lang="zh-CN" altLang="en-US" dirty="0"/>
              <a:t>我爱给你多少钱去买是我的事</a:t>
            </a:r>
            <a:endParaRPr lang="en-US" altLang="zh-CN" dirty="0"/>
          </a:p>
          <a:p>
            <a:r>
              <a:rPr lang="zh-CN" altLang="en-US" b="1" u="sng" dirty="0">
                <a:solidFill>
                  <a:srgbClr val="FF0000"/>
                </a:solidFill>
              </a:rPr>
              <a:t>民事代理大部分是无偿的</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525</a:t>
            </a:fld>
            <a:endParaRPr lang="zh-CN" altLang="en-US"/>
          </a:p>
        </p:txBody>
      </p:sp>
    </p:spTree>
    <p:extLst>
      <p:ext uri="{BB962C8B-B14F-4D97-AF65-F5344CB8AC3E}">
        <p14:creationId xmlns:p14="http://schemas.microsoft.com/office/powerpoint/2010/main" val="337415701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、复代理成立的条件（分类）</a:t>
            </a:r>
            <a:endParaRPr lang="en-US" altLang="zh-CN" dirty="0"/>
          </a:p>
          <a:p>
            <a:r>
              <a:rPr lang="en-US" altLang="zh-CN" dirty="0"/>
              <a:t>2</a:t>
            </a:r>
            <a:r>
              <a:rPr lang="zh-CN" altLang="en-US" dirty="0"/>
              <a:t>、不得滥用代理权：</a:t>
            </a:r>
            <a:endParaRPr lang="en-US" altLang="zh-CN" dirty="0"/>
          </a:p>
          <a:p>
            <a:r>
              <a:rPr lang="zh-CN" altLang="en-US" dirty="0"/>
              <a:t>（书中指明了</a:t>
            </a:r>
            <a:r>
              <a:rPr lang="en-US" altLang="zh-CN" dirty="0"/>
              <a:t>2</a:t>
            </a:r>
            <a:r>
              <a:rPr lang="zh-CN" altLang="en-US" dirty="0"/>
              <a:t>种情况，但是具体是否要全部归于无效持保留意见）</a:t>
            </a:r>
            <a:endParaRPr lang="en-US" altLang="zh-CN" dirty="0"/>
          </a:p>
          <a:p>
            <a:r>
              <a:rPr lang="en-US" altLang="zh-CN" dirty="0"/>
              <a:t>1</a:t>
            </a:r>
            <a:r>
              <a:rPr lang="zh-CN" altLang="en-US" dirty="0"/>
              <a:t>）双方代理：比如说同一律所中的不同律师，不能同时担任原被告的代理人（现在大律所有几百号律师，但是不一定指派的这两个律师会认识勾结）</a:t>
            </a:r>
            <a:endParaRPr lang="en-US" altLang="zh-CN" dirty="0"/>
          </a:p>
          <a:p>
            <a:r>
              <a:rPr lang="en-US" altLang="zh-CN" dirty="0"/>
              <a:t>2</a:t>
            </a:r>
            <a:r>
              <a:rPr lang="zh-CN" altLang="en-US" dirty="0"/>
              <a:t>）自己代理：比如老王委托我去买扇贝，我答应了，然后，刚好我就有在卖扇贝，所以，我就把自己的扇贝卖给老王，这种情况下，代理人和相对人签的都是我自己的名字（就像自己向自己购买一样）</a:t>
            </a:r>
            <a:endParaRPr lang="en-US" altLang="zh-CN" dirty="0"/>
          </a:p>
          <a:p>
            <a:r>
              <a:rPr lang="zh-CN" altLang="en-US" dirty="0"/>
              <a:t>但是有更直接的方式</a:t>
            </a:r>
            <a:endParaRPr lang="en-US" altLang="zh-CN" dirty="0"/>
          </a:p>
          <a:p>
            <a:r>
              <a:rPr lang="en-US" altLang="zh-CN" dirty="0"/>
              <a:t>1</a:t>
            </a:r>
            <a:r>
              <a:rPr lang="zh-CN" altLang="en-US" dirty="0"/>
              <a:t>）又不是没有其他律所了，能减低风险就低一点，确保一下公平</a:t>
            </a:r>
            <a:endParaRPr lang="en-US" altLang="zh-CN" dirty="0"/>
          </a:p>
          <a:p>
            <a:r>
              <a:rPr lang="en-US" altLang="zh-CN" dirty="0"/>
              <a:t>2</a:t>
            </a:r>
            <a:r>
              <a:rPr lang="zh-CN" altLang="en-US" dirty="0"/>
              <a:t>）我刚好有在卖，不如你向我买就行</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526</a:t>
            </a:fld>
            <a:endParaRPr lang="zh-CN" altLang="en-US"/>
          </a:p>
        </p:txBody>
      </p:sp>
    </p:spTree>
    <p:extLst>
      <p:ext uri="{BB962C8B-B14F-4D97-AF65-F5344CB8AC3E}">
        <p14:creationId xmlns:p14="http://schemas.microsoft.com/office/powerpoint/2010/main" val="271634744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如果被代理人不追认，那该无权代理的行为后果由 代理人承担</a:t>
            </a:r>
            <a:endParaRPr lang="en-US" altLang="zh-CN" dirty="0"/>
          </a:p>
          <a:p>
            <a:r>
              <a:rPr lang="zh-CN" altLang="en-US" dirty="0"/>
              <a:t>相对人的权利：催告权；撤销权；求偿权</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530</a:t>
            </a:fld>
            <a:endParaRPr lang="zh-CN" altLang="en-US"/>
          </a:p>
        </p:txBody>
      </p:sp>
    </p:spTree>
    <p:extLst>
      <p:ext uri="{BB962C8B-B14F-4D97-AF65-F5344CB8AC3E}">
        <p14:creationId xmlns:p14="http://schemas.microsoft.com/office/powerpoint/2010/main" val="174060504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无权代理，因为超出代理期限</a:t>
            </a:r>
            <a:endParaRPr lang="en-US" altLang="zh-CN" dirty="0"/>
          </a:p>
          <a:p>
            <a:r>
              <a:rPr lang="zh-CN" altLang="en-US" dirty="0"/>
              <a:t>后果由丙承担</a:t>
            </a:r>
            <a:endParaRPr lang="en-US" altLang="zh-CN" dirty="0"/>
          </a:p>
          <a:p>
            <a:r>
              <a:rPr lang="en-US" altLang="zh-CN" dirty="0"/>
              <a:t>120-110=10</a:t>
            </a:r>
            <a:r>
              <a:rPr lang="zh-CN" altLang="en-US" dirty="0"/>
              <a:t>万，赔偿最多主张</a:t>
            </a:r>
            <a:r>
              <a:rPr lang="en-US" altLang="zh-CN" dirty="0"/>
              <a:t>10</a:t>
            </a:r>
            <a:r>
              <a:rPr lang="zh-CN" altLang="en-US" dirty="0"/>
              <a:t>万，因为假设甲追认的话，乙就相当于用</a:t>
            </a:r>
            <a:r>
              <a:rPr lang="en-US" altLang="zh-CN" dirty="0"/>
              <a:t>110</a:t>
            </a:r>
            <a:r>
              <a:rPr lang="zh-CN" altLang="en-US" dirty="0"/>
              <a:t>换了</a:t>
            </a:r>
            <a:r>
              <a:rPr lang="en-US" altLang="zh-CN" dirty="0"/>
              <a:t>120</a:t>
            </a:r>
            <a:r>
              <a:rPr lang="zh-CN" altLang="en-US" dirty="0"/>
              <a:t>的东西，赚了</a:t>
            </a:r>
            <a:r>
              <a:rPr lang="en-US" altLang="zh-CN" dirty="0"/>
              <a:t>10</a:t>
            </a:r>
            <a:r>
              <a:rPr lang="zh-CN" altLang="en-US" dirty="0"/>
              <a:t>；而主张赔偿的话，就是要向丙主张这使他白欢喜一场的</a:t>
            </a:r>
            <a:r>
              <a:rPr lang="en-US" altLang="zh-CN" dirty="0"/>
              <a:t>10</a:t>
            </a:r>
          </a:p>
          <a:p>
            <a:endParaRPr lang="zh-CN" altLang="en-US" dirty="0"/>
          </a:p>
        </p:txBody>
      </p:sp>
      <p:sp>
        <p:nvSpPr>
          <p:cNvPr id="4" name="灯片编号占位符 3"/>
          <p:cNvSpPr>
            <a:spLocks noGrp="1"/>
          </p:cNvSpPr>
          <p:nvPr>
            <p:ph type="sldNum" sz="quarter" idx="5"/>
          </p:nvPr>
        </p:nvSpPr>
        <p:spPr/>
        <p:txBody>
          <a:bodyPr/>
          <a:lstStyle/>
          <a:p>
            <a:fld id="{5B20EF05-DC8A-41A1-B9C0-298318839513}" type="slidenum">
              <a:rPr lang="zh-CN" altLang="en-US" smtClean="0"/>
              <a:t>532</a:t>
            </a:fld>
            <a:endParaRPr lang="zh-CN" altLang="en-US"/>
          </a:p>
        </p:txBody>
      </p:sp>
    </p:spTree>
    <p:extLst>
      <p:ext uri="{BB962C8B-B14F-4D97-AF65-F5344CB8AC3E}">
        <p14:creationId xmlns:p14="http://schemas.microsoft.com/office/powerpoint/2010/main" val="279259509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相对人是要属于 合理信赖 ，而不是轻信</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533</a:t>
            </a:fld>
            <a:endParaRPr lang="zh-CN" altLang="en-US"/>
          </a:p>
        </p:txBody>
      </p:sp>
    </p:spTree>
    <p:extLst>
      <p:ext uri="{BB962C8B-B14F-4D97-AF65-F5344CB8AC3E}">
        <p14:creationId xmlns:p14="http://schemas.microsoft.com/office/powerpoint/2010/main" val="309981995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狭义的无代理权：</a:t>
            </a:r>
            <a:endParaRPr lang="en-US" altLang="zh-CN" dirty="0"/>
          </a:p>
          <a:p>
            <a:r>
              <a:rPr lang="en-US" altLang="zh-CN" dirty="0"/>
              <a:t>1</a:t>
            </a:r>
            <a:r>
              <a:rPr lang="zh-CN" altLang="en-US" dirty="0"/>
              <a:t>、表里如一（就是无法举出有代理权的证据）</a:t>
            </a:r>
            <a:endParaRPr lang="en-US" altLang="zh-CN" dirty="0"/>
          </a:p>
          <a:p>
            <a:r>
              <a:rPr lang="en-US" altLang="zh-CN" dirty="0"/>
              <a:t>2</a:t>
            </a:r>
            <a:r>
              <a:rPr lang="zh-CN" altLang="en-US" dirty="0"/>
              <a:t>、表里不一：表见代理</a:t>
            </a:r>
          </a:p>
        </p:txBody>
      </p:sp>
      <p:sp>
        <p:nvSpPr>
          <p:cNvPr id="4" name="灯片编号占位符 3"/>
          <p:cNvSpPr>
            <a:spLocks noGrp="1"/>
          </p:cNvSpPr>
          <p:nvPr>
            <p:ph type="sldNum" sz="quarter" idx="5"/>
          </p:nvPr>
        </p:nvSpPr>
        <p:spPr/>
        <p:txBody>
          <a:bodyPr/>
          <a:lstStyle/>
          <a:p>
            <a:fld id="{5B20EF05-DC8A-41A1-B9C0-298318839513}" type="slidenum">
              <a:rPr lang="zh-CN" altLang="en-US" smtClean="0"/>
              <a:t>534</a:t>
            </a:fld>
            <a:endParaRPr lang="zh-CN" altLang="en-US"/>
          </a:p>
        </p:txBody>
      </p:sp>
    </p:spTree>
    <p:extLst>
      <p:ext uri="{BB962C8B-B14F-4D97-AF65-F5344CB8AC3E}">
        <p14:creationId xmlns:p14="http://schemas.microsoft.com/office/powerpoint/2010/main" val="2794094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0"/>
            <a:chExt cx="5675" cy="663"/>
          </a:xfrm>
        </p:grpSpPr>
        <p:grpSp>
          <p:nvGrpSpPr>
            <p:cNvPr id="5" name="Group 3"/>
            <p:cNvGrpSpPr>
              <a:grpSpLocks/>
            </p:cNvGrpSpPr>
            <p:nvPr/>
          </p:nvGrpSpPr>
          <p:grpSpPr bwMode="auto">
            <a:xfrm>
              <a:off x="183" y="68"/>
              <a:ext cx="449" cy="299"/>
              <a:chOff x="0" y="0"/>
              <a:chExt cx="624" cy="432"/>
            </a:xfrm>
          </p:grpSpPr>
          <p:sp>
            <p:nvSpPr>
              <p:cNvPr id="12" name="Rectangle 4"/>
              <p:cNvSpPr>
                <a:spLocks noChangeArrowheads="1"/>
              </p:cNvSpPr>
              <p:nvPr/>
            </p:nvSpPr>
            <p:spPr bwMode="auto">
              <a:xfrm>
                <a:off x="0" y="0"/>
                <a:ext cx="384" cy="432"/>
              </a:xfrm>
              <a:prstGeom prst="rect">
                <a:avLst/>
              </a:prstGeom>
              <a:solidFill>
                <a:schemeClr val="folHlink"/>
              </a:solidFill>
              <a:ln w="9525">
                <a:noFill/>
                <a:miter lim="800000"/>
                <a:headEnd/>
                <a:tailEnd/>
              </a:ln>
              <a:effectLst/>
            </p:spPr>
            <p:txBody>
              <a:bodyPr wrap="none" anchor="ctr"/>
              <a:lstStyle/>
              <a:p>
                <a:pPr>
                  <a:buFont typeface="Arial" pitchFamily="34" charset="0"/>
                  <a:buNone/>
                  <a:defRPr/>
                </a:pPr>
                <a:endParaRPr lang="zh-CN" altLang="en-US">
                  <a:ea typeface="宋体" pitchFamily="2" charset="-122"/>
                </a:endParaRPr>
              </a:p>
            </p:txBody>
          </p:sp>
          <p:sp>
            <p:nvSpPr>
              <p:cNvPr id="1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buFont typeface="Arial" pitchFamily="34" charset="0"/>
                  <a:buNone/>
                  <a:defRPr/>
                </a:pPr>
                <a:endParaRPr lang="zh-CN" altLang="en-US">
                  <a:ea typeface="宋体" pitchFamily="2" charset="-122"/>
                </a:endParaRPr>
              </a:p>
            </p:txBody>
          </p:sp>
        </p:grpSp>
        <p:grpSp>
          <p:nvGrpSpPr>
            <p:cNvPr id="6" name="Group 6"/>
            <p:cNvGrpSpPr>
              <a:grpSpLocks/>
            </p:cNvGrpSpPr>
            <p:nvPr/>
          </p:nvGrpSpPr>
          <p:grpSpPr bwMode="auto">
            <a:xfrm>
              <a:off x="261" y="334"/>
              <a:ext cx="466" cy="299"/>
              <a:chOff x="0" y="0"/>
              <a:chExt cx="672" cy="432"/>
            </a:xfrm>
          </p:grpSpPr>
          <p:sp>
            <p:nvSpPr>
              <p:cNvPr id="10" name="Rectangle 7"/>
              <p:cNvSpPr>
                <a:spLocks noChangeArrowheads="1"/>
              </p:cNvSpPr>
              <p:nvPr/>
            </p:nvSpPr>
            <p:spPr bwMode="auto">
              <a:xfrm>
                <a:off x="0" y="0"/>
                <a:ext cx="384" cy="432"/>
              </a:xfrm>
              <a:prstGeom prst="rect">
                <a:avLst/>
              </a:prstGeom>
              <a:solidFill>
                <a:schemeClr val="accent2"/>
              </a:solidFill>
              <a:ln w="9525">
                <a:noFill/>
                <a:miter lim="800000"/>
                <a:headEnd/>
                <a:tailEnd/>
              </a:ln>
              <a:effectLst/>
            </p:spPr>
            <p:txBody>
              <a:bodyPr wrap="none" anchor="ctr"/>
              <a:lstStyle/>
              <a:p>
                <a:pPr>
                  <a:buFont typeface="Arial" pitchFamily="34" charset="0"/>
                  <a:buNone/>
                  <a:defRPr/>
                </a:pPr>
                <a:endParaRPr lang="zh-CN" altLang="en-US">
                  <a:ea typeface="宋体" pitchFamily="2" charset="-122"/>
                </a:endParaRPr>
              </a:p>
            </p:txBody>
          </p:sp>
          <p:sp>
            <p:nvSpPr>
              <p:cNvPr id="11"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buFont typeface="Arial" pitchFamily="34" charset="0"/>
                  <a:buNone/>
                  <a:defRPr/>
                </a:pPr>
                <a:endParaRPr lang="zh-CN" altLang="en-US">
                  <a:ea typeface="宋体" pitchFamily="2" charset="-122"/>
                </a:endParaRPr>
              </a:p>
            </p:txBody>
          </p:sp>
        </p:grpSp>
        <p:sp>
          <p:nvSpPr>
            <p:cNvPr id="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buFont typeface="Arial" pitchFamily="34" charset="0"/>
                <a:buNone/>
                <a:defRPr/>
              </a:pPr>
              <a:endParaRPr lang="zh-CN" altLang="en-US">
                <a:ea typeface="宋体" pitchFamily="2" charset="-122"/>
              </a:endParaRPr>
            </a:p>
          </p:txBody>
        </p:sp>
        <p:sp>
          <p:nvSpPr>
            <p:cNvPr id="8" name="Rectangle 10"/>
            <p:cNvSpPr>
              <a:spLocks noChangeArrowheads="1"/>
            </p:cNvSpPr>
            <p:nvPr/>
          </p:nvSpPr>
          <p:spPr bwMode="auto">
            <a:xfrm>
              <a:off x="400" y="0"/>
              <a:ext cx="20" cy="663"/>
            </a:xfrm>
            <a:prstGeom prst="rect">
              <a:avLst/>
            </a:prstGeom>
            <a:solidFill>
              <a:schemeClr val="bg2"/>
            </a:solidFill>
            <a:ln w="9525">
              <a:noFill/>
              <a:miter lim="800000"/>
              <a:headEnd/>
              <a:tailEnd/>
            </a:ln>
            <a:effectLst/>
          </p:spPr>
          <p:txBody>
            <a:bodyPr wrap="none" anchor="ctr"/>
            <a:lstStyle/>
            <a:p>
              <a:pPr>
                <a:buFont typeface="Arial" pitchFamily="34" charset="0"/>
                <a:buNone/>
                <a:defRPr/>
              </a:pPr>
              <a:endParaRPr lang="zh-CN" altLang="en-US">
                <a:ea typeface="宋体" pitchFamily="2" charset="-122"/>
              </a:endParaRPr>
            </a:p>
          </p:txBody>
        </p:sp>
        <p:sp>
          <p:nvSpPr>
            <p:cNvPr id="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buFont typeface="Arial" pitchFamily="34" charset="0"/>
                <a:buNone/>
                <a:defRPr/>
              </a:pPr>
              <a:endParaRPr lang="zh-CN" altLang="en-US">
                <a:ea typeface="宋体" pitchFamily="2" charset="-122"/>
              </a:endParaRPr>
            </a:p>
          </p:txBody>
        </p:sp>
      </p:grpSp>
      <p:sp>
        <p:nvSpPr>
          <p:cNvPr id="2060"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DE711EA0-20F5-4A85-B2BD-ADD3DC355BCF}"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B4F15BD-3099-46F0-8B15-BA9C037D896E}"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B695325-2949-4670-8A05-CD1D61991BE8}"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41F4F25-E913-4FE4-A756-A5F776C573AE}"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E8D98BA-CB2A-4C81-A16D-6DD1495484E8}"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C06CEFC-20D6-43D3-8F12-C22079F6733D}"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421E205-2E2C-43B2-BB4C-1CD7399BF1D3}"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D02540D8-4566-4557-A3DF-4B99706D0CBE}"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59D8F2C1-CDF0-459F-BB4F-DFDC3B477B5E}"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26BFA6AC-B233-405B-AE02-D2B92515B7A3}"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552736A-1260-4F5A-9B32-A1D4159D2FF1}"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9502443-CE5F-4CE1-9975-FE3E1A14C57B}"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17513" y="1098550"/>
            <a:ext cx="438150" cy="474663"/>
          </a:xfrm>
          <a:prstGeom prst="rect">
            <a:avLst/>
          </a:prstGeom>
          <a:solidFill>
            <a:schemeClr val="accent2"/>
          </a:solidFill>
          <a:ln w="9525">
            <a:noFill/>
            <a:miter lim="800000"/>
            <a:headEnd/>
            <a:tailEnd/>
          </a:ln>
          <a:effectLst/>
        </p:spPr>
        <p:txBody>
          <a:bodyPr wrap="none" anchor="ctr"/>
          <a:lstStyle/>
          <a:p>
            <a:pPr algn="ctr">
              <a:buFont typeface="Arial" pitchFamily="34" charset="0"/>
              <a:buNone/>
              <a:defRPr/>
            </a:pPr>
            <a:endParaRPr lang="zh-CN" altLang="en-US">
              <a:ea typeface="宋体" pitchFamily="2" charset="-122"/>
            </a:endParaRPr>
          </a:p>
        </p:txBody>
      </p:sp>
      <p:sp>
        <p:nvSpPr>
          <p:cNvPr id="1027"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buFont typeface="Arial" pitchFamily="34" charset="0"/>
              <a:buNone/>
              <a:defRPr/>
            </a:pPr>
            <a:endParaRPr lang="zh-CN" altLang="en-US">
              <a:ea typeface="宋体" pitchFamily="2" charset="-122"/>
            </a:endParaRPr>
          </a:p>
        </p:txBody>
      </p:sp>
      <p:sp>
        <p:nvSpPr>
          <p:cNvPr id="1028" name="Rectangle 4"/>
          <p:cNvSpPr>
            <a:spLocks noChangeArrowheads="1"/>
          </p:cNvSpPr>
          <p:nvPr/>
        </p:nvSpPr>
        <p:spPr bwMode="auto">
          <a:xfrm>
            <a:off x="541338" y="1520825"/>
            <a:ext cx="422275" cy="474663"/>
          </a:xfrm>
          <a:prstGeom prst="rect">
            <a:avLst/>
          </a:prstGeom>
          <a:solidFill>
            <a:schemeClr val="folHlink"/>
          </a:solidFill>
          <a:ln w="9525">
            <a:noFill/>
            <a:miter lim="800000"/>
            <a:headEnd/>
            <a:tailEnd/>
          </a:ln>
          <a:effectLst/>
        </p:spPr>
        <p:txBody>
          <a:bodyPr wrap="none" anchor="ctr"/>
          <a:lstStyle/>
          <a:p>
            <a:pPr algn="ctr">
              <a:buFont typeface="Arial" pitchFamily="34" charset="0"/>
              <a:buNone/>
              <a:defRPr/>
            </a:pPr>
            <a:endParaRPr lang="zh-CN" altLang="en-US">
              <a:ea typeface="宋体" pitchFamily="2" charset="-122"/>
            </a:endParaRPr>
          </a:p>
        </p:txBody>
      </p:sp>
      <p:sp>
        <p:nvSpPr>
          <p:cNvPr id="1029"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buFont typeface="Arial" pitchFamily="34" charset="0"/>
              <a:buNone/>
              <a:defRPr/>
            </a:pPr>
            <a:endParaRPr lang="zh-CN" altLang="en-US">
              <a:ea typeface="宋体" pitchFamily="2" charset="-122"/>
            </a:endParaRPr>
          </a:p>
        </p:txBody>
      </p:sp>
      <p:sp>
        <p:nvSpPr>
          <p:cNvPr id="1030"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buFont typeface="Arial" pitchFamily="34" charset="0"/>
              <a:buNone/>
              <a:defRPr/>
            </a:pPr>
            <a:endParaRPr lang="zh-CN" altLang="en-US">
              <a:ea typeface="宋体" pitchFamily="2" charset="-122"/>
            </a:endParaRPr>
          </a:p>
        </p:txBody>
      </p:sp>
      <p:sp>
        <p:nvSpPr>
          <p:cNvPr id="1031" name="Rectangle 7"/>
          <p:cNvSpPr>
            <a:spLocks noChangeArrowheads="1"/>
          </p:cNvSpPr>
          <p:nvPr/>
        </p:nvSpPr>
        <p:spPr bwMode="auto">
          <a:xfrm>
            <a:off x="762000" y="990600"/>
            <a:ext cx="31750" cy="1052513"/>
          </a:xfrm>
          <a:prstGeom prst="rect">
            <a:avLst/>
          </a:prstGeom>
          <a:solidFill>
            <a:schemeClr val="bg2"/>
          </a:solidFill>
          <a:ln w="9525">
            <a:noFill/>
            <a:miter lim="800000"/>
            <a:headEnd/>
            <a:tailEnd/>
          </a:ln>
          <a:effectLst/>
        </p:spPr>
        <p:txBody>
          <a:bodyPr wrap="none" anchor="ctr"/>
          <a:lstStyle/>
          <a:p>
            <a:pPr algn="ctr">
              <a:buFont typeface="Arial" pitchFamily="34" charset="0"/>
              <a:buNone/>
              <a:defRPr/>
            </a:pPr>
            <a:endParaRPr lang="zh-CN" altLang="en-US">
              <a:ea typeface="宋体" pitchFamily="2" charset="-122"/>
            </a:endParaRPr>
          </a:p>
        </p:txBody>
      </p:sp>
      <p:sp>
        <p:nvSpPr>
          <p:cNvPr id="1032"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buFont typeface="Arial" pitchFamily="34" charset="0"/>
              <a:buNone/>
              <a:defRPr/>
            </a:pPr>
            <a:endParaRPr lang="zh-CN" altLang="en-US">
              <a:ea typeface="宋体" pitchFamily="2" charset="-122"/>
            </a:endParaRPr>
          </a:p>
        </p:txBody>
      </p:sp>
      <p:sp>
        <p:nvSpPr>
          <p:cNvPr id="1033"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5"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Font typeface="Arial" pitchFamily="34" charset="0"/>
              <a:buNone/>
              <a:defRPr sz="1400">
                <a:ea typeface="宋体" pitchFamily="2" charset="-122"/>
              </a:defRPr>
            </a:lvl1pPr>
          </a:lstStyle>
          <a:p>
            <a:pPr>
              <a:defRPr/>
            </a:pPr>
            <a:endParaRPr lang="en-US" altLang="zh-CN"/>
          </a:p>
        </p:txBody>
      </p:sp>
      <p:sp>
        <p:nvSpPr>
          <p:cNvPr id="1036"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buFont typeface="Arial" pitchFamily="34" charset="0"/>
              <a:buNone/>
              <a:defRPr sz="1400">
                <a:ea typeface="宋体" pitchFamily="2" charset="-122"/>
              </a:defRPr>
            </a:lvl1pPr>
          </a:lstStyle>
          <a:p>
            <a:pPr>
              <a:defRPr/>
            </a:pPr>
            <a:endParaRPr lang="en-US" altLang="zh-CN"/>
          </a:p>
        </p:txBody>
      </p:sp>
      <p:sp>
        <p:nvSpPr>
          <p:cNvPr id="1037"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 typeface="Arial" pitchFamily="34" charset="0"/>
              <a:buNone/>
              <a:defRPr sz="1400">
                <a:ea typeface="宋体" pitchFamily="2" charset="-122"/>
              </a:defRPr>
            </a:lvl1pPr>
          </a:lstStyle>
          <a:p>
            <a:pPr>
              <a:defRPr/>
            </a:pPr>
            <a:fld id="{CB5FA015-1C90-415F-B719-EF49E4E6797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baike.baidu.com/view/512439.htm"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2" Type="http://schemas.openxmlformats.org/officeDocument/2006/relationships/hyperlink" Target="http://www.hudong.com/wiki/%E5%BD%93%E4%BA%8B%E4%BA%BA" TargetMode="External"/><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1.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50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51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51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51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52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52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52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53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53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53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53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53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54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55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55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55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58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6.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587.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588.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pPr eaLnBrk="1" hangingPunct="1"/>
            <a:r>
              <a:rPr lang="zh-CN" altLang="en-US"/>
              <a:t>第一编 民法总论</a:t>
            </a:r>
          </a:p>
        </p:txBody>
      </p:sp>
      <p:sp>
        <p:nvSpPr>
          <p:cNvPr id="14338" name="Rectangle 3"/>
          <p:cNvSpPr>
            <a:spLocks noGrp="1" noChangeArrowheads="1"/>
          </p:cNvSpPr>
          <p:nvPr>
            <p:ph type="body" idx="1"/>
          </p:nvPr>
        </p:nvSpPr>
        <p:spPr/>
        <p:txBody>
          <a:bodyPr/>
          <a:lstStyle/>
          <a:p>
            <a:pPr algn="just" eaLnBrk="1" hangingPunct="1">
              <a:buFont typeface="Wingdings" pitchFamily="2" charset="2"/>
              <a:buNone/>
            </a:pPr>
            <a:r>
              <a:rPr lang="zh-CN" altLang="en-US" dirty="0"/>
              <a:t>       在民法</a:t>
            </a:r>
            <a:r>
              <a:rPr lang="zh-CN" altLang="en-US" b="1" dirty="0">
                <a:solidFill>
                  <a:srgbClr val="C00000"/>
                </a:solidFill>
              </a:rPr>
              <a:t>慈母</a:t>
            </a:r>
            <a:r>
              <a:rPr lang="zh-CN" altLang="en-US" dirty="0"/>
              <a:t>般的眼里，每一个个人就是整个国家。</a:t>
            </a:r>
          </a:p>
          <a:p>
            <a:pPr algn="just" eaLnBrk="1" hangingPunct="1">
              <a:buFont typeface="Wingdings" pitchFamily="2" charset="2"/>
              <a:buNone/>
            </a:pPr>
            <a:r>
              <a:rPr lang="zh-CN" altLang="en-US" dirty="0"/>
              <a:t>                  </a:t>
            </a:r>
            <a:r>
              <a:rPr lang="en-US" altLang="zh-CN" dirty="0">
                <a:latin typeface="Times New Roman" pitchFamily="18" charset="0"/>
              </a:rPr>
              <a:t>——</a:t>
            </a:r>
            <a:r>
              <a:rPr lang="zh-CN" altLang="en-US" dirty="0"/>
              <a:t>孟德斯鸠</a:t>
            </a:r>
          </a:p>
          <a:p>
            <a:pPr algn="just" eaLnBrk="1" hangingPunct="1">
              <a:buFont typeface="Wingdings" pitchFamily="2" charset="2"/>
              <a:buNone/>
            </a:pPr>
            <a:endParaRPr lang="zh-CN" altLang="en-US" dirty="0"/>
          </a:p>
          <a:p>
            <a:pPr algn="just" eaLnBrk="1" hangingPunct="1">
              <a:buFont typeface="Wingdings" pitchFamily="2" charset="2"/>
              <a:buNone/>
            </a:pPr>
            <a:r>
              <a:rPr lang="zh-CN" altLang="en-US" dirty="0"/>
              <a:t>   为法律而斗争，是权利人的义务。</a:t>
            </a:r>
          </a:p>
          <a:p>
            <a:pPr algn="just" eaLnBrk="1" hangingPunct="1">
              <a:buFont typeface="Wingdings" pitchFamily="2" charset="2"/>
              <a:buNone/>
            </a:pPr>
            <a:r>
              <a:rPr lang="zh-CN" altLang="en-US" dirty="0"/>
              <a:t>                                              </a:t>
            </a:r>
            <a:r>
              <a:rPr lang="en-US" altLang="zh-CN" dirty="0">
                <a:latin typeface="Times New Roman" pitchFamily="18" charset="0"/>
              </a:rPr>
              <a:t>——</a:t>
            </a:r>
            <a:r>
              <a:rPr lang="zh-CN" altLang="en-US" dirty="0"/>
              <a:t>耶林</a:t>
            </a:r>
          </a:p>
          <a:p>
            <a:pPr eaLnBrk="1" hangingPunct="1"/>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lstStyle/>
          <a:p>
            <a:pPr eaLnBrk="1" hangingPunct="1"/>
            <a:endParaRPr lang="zh-CN" altLang="en-US"/>
          </a:p>
        </p:txBody>
      </p:sp>
      <p:pic>
        <p:nvPicPr>
          <p:cNvPr id="23554" name="图片 471044" descr="f"/>
          <p:cNvPicPr>
            <a:picLocks noGrp="1" noChangeAspect="1" noChangeArrowheads="1"/>
          </p:cNvPicPr>
          <p:nvPr>
            <p:ph idx="1"/>
          </p:nvPr>
        </p:nvPicPr>
        <p:blipFill>
          <a:blip r:embed="rId2" cstate="print"/>
          <a:srcRect/>
          <a:stretch>
            <a:fillRect/>
          </a:stretch>
        </p:blipFill>
        <p:spPr>
          <a:xfrm>
            <a:off x="3163888" y="2817813"/>
            <a:ext cx="3810000" cy="2514600"/>
          </a:xfr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p:txBody>
          <a:bodyPr/>
          <a:lstStyle/>
          <a:p>
            <a:pPr eaLnBrk="1" hangingPunct="1"/>
            <a:endParaRPr lang="zh-CN" altLang="en-US"/>
          </a:p>
        </p:txBody>
      </p:sp>
      <p:sp>
        <p:nvSpPr>
          <p:cNvPr id="115714" name="Rectangle 3"/>
          <p:cNvSpPr>
            <a:spLocks noGrp="1" noChangeArrowheads="1"/>
          </p:cNvSpPr>
          <p:nvPr>
            <p:ph type="body" idx="1"/>
          </p:nvPr>
        </p:nvSpPr>
        <p:spPr/>
        <p:txBody>
          <a:bodyPr/>
          <a:lstStyle/>
          <a:p>
            <a:pPr eaLnBrk="1" hangingPunct="1">
              <a:lnSpc>
                <a:spcPct val="80000"/>
              </a:lnSpc>
            </a:pPr>
            <a:r>
              <a:rPr lang="en-US" altLang="zh-CN" b="1" dirty="0"/>
              <a:t>1</a:t>
            </a:r>
            <a:r>
              <a:rPr lang="zh-CN" altLang="en-US" b="1" dirty="0"/>
              <a:t>、事件</a:t>
            </a:r>
            <a:endParaRPr lang="zh-CN" altLang="en-US" dirty="0"/>
          </a:p>
          <a:p>
            <a:pPr eaLnBrk="1" hangingPunct="1">
              <a:lnSpc>
                <a:spcPct val="80000"/>
              </a:lnSpc>
            </a:pPr>
            <a:r>
              <a:rPr lang="zh-CN" altLang="en-US" dirty="0"/>
              <a:t>所谓事件，又称为自然事实，是指与当事人意志无关的那些客观现象。依据我国民法，能产生民事法律关系的事件有：</a:t>
            </a:r>
          </a:p>
          <a:p>
            <a:pPr eaLnBrk="1" hangingPunct="1">
              <a:lnSpc>
                <a:spcPct val="80000"/>
              </a:lnSpc>
            </a:pPr>
            <a:r>
              <a:rPr lang="zh-CN" altLang="en-US" dirty="0"/>
              <a:t>（</a:t>
            </a:r>
            <a:r>
              <a:rPr lang="en-US" altLang="zh-CN" dirty="0"/>
              <a:t>1</a:t>
            </a:r>
            <a:r>
              <a:rPr lang="zh-CN" altLang="en-US" dirty="0"/>
              <a:t>）自然人死亡的事实。</a:t>
            </a:r>
          </a:p>
          <a:p>
            <a:pPr eaLnBrk="1" hangingPunct="1">
              <a:lnSpc>
                <a:spcPct val="80000"/>
              </a:lnSpc>
            </a:pPr>
            <a:r>
              <a:rPr lang="zh-CN" altLang="en-US" dirty="0"/>
              <a:t>（</a:t>
            </a:r>
            <a:r>
              <a:rPr lang="en-US" altLang="zh-CN" dirty="0"/>
              <a:t>2</a:t>
            </a:r>
            <a:r>
              <a:rPr lang="zh-CN" altLang="en-US" dirty="0"/>
              <a:t>）发生自然灾害和意外事故的事实。</a:t>
            </a:r>
          </a:p>
          <a:p>
            <a:pPr eaLnBrk="1" hangingPunct="1">
              <a:lnSpc>
                <a:spcPct val="80000"/>
              </a:lnSpc>
            </a:pPr>
            <a:r>
              <a:rPr lang="zh-CN" altLang="en-US" dirty="0"/>
              <a:t>（</a:t>
            </a:r>
            <a:r>
              <a:rPr lang="en-US" altLang="zh-CN" dirty="0"/>
              <a:t>3</a:t>
            </a:r>
            <a:r>
              <a:rPr lang="zh-CN" altLang="en-US" dirty="0"/>
              <a:t>）时间的经过的事实。 </a:t>
            </a:r>
            <a:br>
              <a:rPr lang="zh-CN" altLang="en-US" dirty="0"/>
            </a:br>
            <a:br>
              <a:rPr lang="zh-CN" altLang="en-US" sz="2000" dirty="0"/>
            </a:br>
            <a:endParaRPr lang="zh-CN" altLang="en-US" sz="20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p:txBody>
          <a:bodyPr/>
          <a:lstStyle/>
          <a:p>
            <a:pPr eaLnBrk="1" hangingPunct="1"/>
            <a:endParaRPr lang="zh-CN" altLang="en-US"/>
          </a:p>
        </p:txBody>
      </p:sp>
      <p:sp>
        <p:nvSpPr>
          <p:cNvPr id="116738" name="Rectangle 3"/>
          <p:cNvSpPr>
            <a:spLocks noGrp="1" noChangeArrowheads="1"/>
          </p:cNvSpPr>
          <p:nvPr>
            <p:ph type="body" idx="1"/>
          </p:nvPr>
        </p:nvSpPr>
        <p:spPr/>
        <p:txBody>
          <a:bodyPr/>
          <a:lstStyle/>
          <a:p>
            <a:pPr eaLnBrk="1" hangingPunct="1"/>
            <a:r>
              <a:rPr lang="en-US" altLang="zh-CN" b="1"/>
              <a:t>2</a:t>
            </a:r>
            <a:r>
              <a:rPr lang="zh-CN" altLang="en-US" b="1"/>
              <a:t>、行为</a:t>
            </a:r>
            <a:endParaRPr lang="zh-CN" altLang="en-US"/>
          </a:p>
          <a:p>
            <a:pPr eaLnBrk="1" hangingPunct="1"/>
            <a:r>
              <a:rPr lang="zh-CN" altLang="en-US"/>
              <a:t>行为是指受主体意志支配、能够引起民事法律后果的活动。</a:t>
            </a:r>
          </a:p>
          <a:p>
            <a:pPr eaLnBrk="1" hangingPunct="1"/>
            <a:r>
              <a:rPr lang="zh-CN" altLang="en-US"/>
              <a:t>依照不同的标准，可以对行为进行相应的分类。其中基本的分类包括：</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pPr eaLnBrk="1" hangingPunct="1"/>
            <a:endParaRPr lang="zh-CN" altLang="en-US"/>
          </a:p>
        </p:txBody>
      </p:sp>
      <p:sp>
        <p:nvSpPr>
          <p:cNvPr id="117762" name="Rectangle 3"/>
          <p:cNvSpPr>
            <a:spLocks noGrp="1" noChangeArrowheads="1"/>
          </p:cNvSpPr>
          <p:nvPr>
            <p:ph type="body" idx="1"/>
          </p:nvPr>
        </p:nvSpPr>
        <p:spPr/>
        <p:txBody>
          <a:bodyPr/>
          <a:lstStyle/>
          <a:p>
            <a:pPr eaLnBrk="1" hangingPunct="1"/>
            <a:r>
              <a:rPr lang="zh-CN" altLang="en-US"/>
              <a:t>（</a:t>
            </a:r>
            <a:r>
              <a:rPr lang="en-US" altLang="zh-CN"/>
              <a:t>1</a:t>
            </a:r>
            <a:r>
              <a:rPr lang="zh-CN" altLang="en-US"/>
              <a:t>）作为与不作为</a:t>
            </a:r>
          </a:p>
          <a:p>
            <a:pPr eaLnBrk="1" hangingPunct="1"/>
            <a:r>
              <a:rPr lang="en-US" altLang="zh-CN">
                <a:latin typeface="Times New Roman" pitchFamily="18" charset="0"/>
              </a:rPr>
              <a:t>——</a:t>
            </a:r>
            <a:r>
              <a:rPr lang="zh-CN" altLang="en-US"/>
              <a:t>作为是指行为人以积极的身体活动实施民法所禁止的行为。</a:t>
            </a:r>
          </a:p>
          <a:p>
            <a:pPr eaLnBrk="1" hangingPunct="1"/>
            <a:r>
              <a:rPr lang="en-US" altLang="zh-CN">
                <a:latin typeface="Times New Roman" pitchFamily="18" charset="0"/>
              </a:rPr>
              <a:t>——</a:t>
            </a:r>
            <a:r>
              <a:rPr lang="zh-CN" altLang="en-US"/>
              <a:t>指行为人负有实施某种积极行为的特定的</a:t>
            </a:r>
            <a:r>
              <a:rPr lang="zh-CN" altLang="en-US">
                <a:hlinkClick r:id="rId2"/>
              </a:rPr>
              <a:t>法律义务</a:t>
            </a:r>
            <a:r>
              <a:rPr lang="zh-CN" altLang="en-US"/>
              <a:t>，并且能够实行而不实行的行为。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p:txBody>
          <a:bodyPr/>
          <a:lstStyle/>
          <a:p>
            <a:pPr eaLnBrk="1" hangingPunct="1"/>
            <a:endParaRPr lang="zh-CN" altLang="en-US"/>
          </a:p>
        </p:txBody>
      </p:sp>
      <p:sp>
        <p:nvSpPr>
          <p:cNvPr id="118786" name="Rectangle 3"/>
          <p:cNvSpPr>
            <a:spLocks noGrp="1" noChangeArrowheads="1"/>
          </p:cNvSpPr>
          <p:nvPr>
            <p:ph type="body" idx="1"/>
          </p:nvPr>
        </p:nvSpPr>
        <p:spPr/>
        <p:txBody>
          <a:bodyPr/>
          <a:lstStyle/>
          <a:p>
            <a:pPr eaLnBrk="1" hangingPunct="1">
              <a:lnSpc>
                <a:spcPct val="90000"/>
              </a:lnSpc>
            </a:pPr>
            <a:r>
              <a:rPr lang="zh-CN" altLang="en-US" sz="2800" dirty="0"/>
              <a:t>（</a:t>
            </a:r>
            <a:r>
              <a:rPr lang="en-US" altLang="zh-CN" sz="2800" dirty="0"/>
              <a:t>2</a:t>
            </a:r>
            <a:r>
              <a:rPr lang="zh-CN" altLang="en-US" sz="2800" dirty="0"/>
              <a:t>）合法行为、中间行为与非法行为</a:t>
            </a:r>
          </a:p>
          <a:p>
            <a:pPr eaLnBrk="1" hangingPunct="1">
              <a:lnSpc>
                <a:spcPct val="90000"/>
              </a:lnSpc>
            </a:pPr>
            <a:r>
              <a:rPr lang="zh-CN" altLang="en-US" sz="2800" dirty="0"/>
              <a:t>合法行为是指符合或不违反民事法律规范、能够引起民事法律后果的行为。合法行为又可以分为民事法律行为和事实行为两类。</a:t>
            </a:r>
            <a:endParaRPr lang="zh-CN" altLang="en-US" sz="2800" b="1" dirty="0"/>
          </a:p>
          <a:p>
            <a:pPr eaLnBrk="1" hangingPunct="1">
              <a:lnSpc>
                <a:spcPct val="90000"/>
              </a:lnSpc>
            </a:pPr>
            <a:r>
              <a:rPr lang="zh-CN" altLang="en-US" sz="2800" b="1" dirty="0"/>
              <a:t>违法行为：</a:t>
            </a:r>
            <a:r>
              <a:rPr lang="zh-CN" altLang="en-US" sz="2800" dirty="0"/>
              <a:t>两个要件：客观上损害了法律所保护的利益；行为为自愿行为。包括侵权行为、违约行为、失权行为（违反间接义务导致权利丧失或减损的行为，如继承人丧失继承权）。</a:t>
            </a:r>
            <a:endParaRPr lang="zh-CN" altLang="en-US" sz="2800" b="1" dirty="0"/>
          </a:p>
          <a:p>
            <a:pPr eaLnBrk="1" hangingPunct="1">
              <a:lnSpc>
                <a:spcPct val="90000"/>
              </a:lnSpc>
            </a:pPr>
            <a:r>
              <a:rPr lang="zh-CN" altLang="en-US" sz="2800" b="1" dirty="0"/>
              <a:t>中间行为：</a:t>
            </a:r>
            <a:r>
              <a:rPr lang="zh-CN" altLang="en-US" sz="2800" dirty="0"/>
              <a:t>可撤消行为、效力待定行为。</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endParaRPr lang="zh-CN" altLang="en-US"/>
          </a:p>
        </p:txBody>
      </p:sp>
      <p:sp>
        <p:nvSpPr>
          <p:cNvPr id="119810" name="Rectangle 3"/>
          <p:cNvSpPr>
            <a:spLocks noGrp="1" noChangeArrowheads="1"/>
          </p:cNvSpPr>
          <p:nvPr>
            <p:ph type="body" idx="1"/>
          </p:nvPr>
        </p:nvSpPr>
        <p:spPr/>
        <p:txBody>
          <a:bodyPr/>
          <a:lstStyle/>
          <a:p>
            <a:pPr eaLnBrk="1" hangingPunct="1">
              <a:lnSpc>
                <a:spcPct val="90000"/>
              </a:lnSpc>
            </a:pPr>
            <a:r>
              <a:rPr lang="zh-CN" altLang="en-US" dirty="0"/>
              <a:t>（</a:t>
            </a:r>
            <a:r>
              <a:rPr lang="en-US" altLang="zh-CN" dirty="0"/>
              <a:t>3</a:t>
            </a:r>
            <a:r>
              <a:rPr lang="zh-CN" altLang="en-US" dirty="0"/>
              <a:t>）表示行为与事实行为</a:t>
            </a:r>
          </a:p>
          <a:p>
            <a:pPr eaLnBrk="1" hangingPunct="1">
              <a:lnSpc>
                <a:spcPct val="90000"/>
              </a:lnSpc>
            </a:pPr>
            <a:r>
              <a:rPr lang="zh-CN" altLang="en-US" dirty="0"/>
              <a:t>表示行为：以意思表示为要素，并受法律承认生效时可依该意思表示内容确定法律效果内容的行为，如要约、承诺等。 </a:t>
            </a:r>
          </a:p>
          <a:p>
            <a:pPr eaLnBrk="1" hangingPunct="1">
              <a:lnSpc>
                <a:spcPct val="90000"/>
              </a:lnSpc>
            </a:pPr>
            <a:r>
              <a:rPr lang="zh-CN" altLang="en-US" b="1" dirty="0"/>
              <a:t>事实行为：</a:t>
            </a:r>
            <a:r>
              <a:rPr lang="zh-CN" altLang="en-US" dirty="0"/>
              <a:t>行为人不具有设立、变动民事法律关系的意图，但依法能引起民事法律后果的行为。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p:txBody>
          <a:bodyPr/>
          <a:lstStyle/>
          <a:p>
            <a:pPr eaLnBrk="1" hangingPunct="1"/>
            <a:endParaRPr lang="zh-CN" altLang="en-US"/>
          </a:p>
        </p:txBody>
      </p:sp>
      <p:sp>
        <p:nvSpPr>
          <p:cNvPr id="120834" name="Rectangle 3"/>
          <p:cNvSpPr>
            <a:spLocks noGrp="1" noChangeArrowheads="1"/>
          </p:cNvSpPr>
          <p:nvPr>
            <p:ph type="body" idx="1"/>
          </p:nvPr>
        </p:nvSpPr>
        <p:spPr/>
        <p:txBody>
          <a:bodyPr/>
          <a:lstStyle/>
          <a:p>
            <a:pPr eaLnBrk="1" hangingPunct="1">
              <a:lnSpc>
                <a:spcPct val="90000"/>
              </a:lnSpc>
            </a:pPr>
            <a:r>
              <a:rPr lang="zh-CN" altLang="en-US" b="1"/>
              <a:t>（三）民事法律事实的构成</a:t>
            </a:r>
            <a:r>
              <a:rPr lang="zh-CN" altLang="en-US"/>
              <a:t> </a:t>
            </a:r>
          </a:p>
          <a:p>
            <a:pPr eaLnBrk="1" hangingPunct="1">
              <a:lnSpc>
                <a:spcPct val="90000"/>
              </a:lnSpc>
            </a:pPr>
            <a:r>
              <a:rPr lang="zh-CN" altLang="en-US"/>
              <a:t>民事法律事实的构成也称民事法律事实的结合，它是指能够引起民事法律关系发生、变更、消灭的几个法律事实的总和。</a:t>
            </a:r>
          </a:p>
          <a:p>
            <a:pPr eaLnBrk="1" hangingPunct="1">
              <a:lnSpc>
                <a:spcPct val="90000"/>
              </a:lnSpc>
            </a:pPr>
            <a:r>
              <a:rPr lang="zh-CN" altLang="en-US"/>
              <a:t>例：</a:t>
            </a:r>
          </a:p>
          <a:p>
            <a:pPr eaLnBrk="1" hangingPunct="1">
              <a:lnSpc>
                <a:spcPct val="90000"/>
              </a:lnSpc>
            </a:pPr>
            <a:r>
              <a:rPr lang="zh-CN" altLang="en-US"/>
              <a:t>买卖合同关系的成立</a:t>
            </a:r>
          </a:p>
          <a:p>
            <a:pPr eaLnBrk="1" hangingPunct="1">
              <a:lnSpc>
                <a:spcPct val="90000"/>
              </a:lnSpc>
            </a:pPr>
            <a:r>
              <a:rPr lang="zh-CN" altLang="en-US"/>
              <a:t>遗嘱继承关系的成立</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p:txBody>
          <a:bodyPr/>
          <a:lstStyle/>
          <a:p>
            <a:pPr eaLnBrk="1" hangingPunct="1"/>
            <a:r>
              <a:rPr lang="zh-CN" altLang="en-US" b="1"/>
              <a:t>                                           </a:t>
            </a:r>
          </a:p>
        </p:txBody>
      </p:sp>
      <p:sp>
        <p:nvSpPr>
          <p:cNvPr id="121858" name="Rectangle 3"/>
          <p:cNvSpPr>
            <a:spLocks noGrp="1" noChangeArrowheads="1"/>
          </p:cNvSpPr>
          <p:nvPr>
            <p:ph type="body" idx="1"/>
          </p:nvPr>
        </p:nvSpPr>
        <p:spPr/>
        <p:txBody>
          <a:bodyPr/>
          <a:lstStyle/>
          <a:p>
            <a:pPr eaLnBrk="1" hangingPunct="1">
              <a:lnSpc>
                <a:spcPct val="90000"/>
              </a:lnSpc>
            </a:pPr>
            <a:r>
              <a:rPr lang="zh-CN" altLang="en-US" sz="2800" b="1" dirty="0"/>
              <a:t>四、民事权利体系</a:t>
            </a:r>
          </a:p>
          <a:p>
            <a:pPr eaLnBrk="1" hangingPunct="1">
              <a:lnSpc>
                <a:spcPct val="80000"/>
              </a:lnSpc>
            </a:pPr>
            <a:r>
              <a:rPr lang="zh-CN" altLang="en-US" sz="2800" b="1" dirty="0"/>
              <a:t>（一）民事权利界定</a:t>
            </a:r>
            <a:endParaRPr lang="zh-CN" altLang="en-US" sz="2800" dirty="0"/>
          </a:p>
          <a:p>
            <a:pPr eaLnBrk="1" hangingPunct="1">
              <a:lnSpc>
                <a:spcPct val="80000"/>
              </a:lnSpc>
            </a:pPr>
            <a:r>
              <a:rPr lang="zh-CN" altLang="en-US" sz="2800" dirty="0"/>
              <a:t>民事权利是指民事主体依法享有并受法律保护的利益范围或都实施某一行为以实现某种利益的可能性。</a:t>
            </a:r>
          </a:p>
          <a:p>
            <a:pPr eaLnBrk="1" hangingPunct="1">
              <a:lnSpc>
                <a:spcPct val="80000"/>
              </a:lnSpc>
            </a:pPr>
            <a:r>
              <a:rPr lang="zh-CN" altLang="en-US" sz="2800" dirty="0"/>
              <a:t>（</a:t>
            </a:r>
            <a:r>
              <a:rPr lang="en-US" altLang="zh-CN" sz="2800" dirty="0"/>
              <a:t>1</a:t>
            </a:r>
            <a:r>
              <a:rPr lang="zh-CN" altLang="en-US" sz="2800" dirty="0"/>
              <a:t>）权利是法律关系的</a:t>
            </a:r>
            <a:r>
              <a:rPr lang="zh-CN" altLang="en-US" sz="2800" b="1" dirty="0"/>
              <a:t>主体享有的利益</a:t>
            </a:r>
            <a:r>
              <a:rPr lang="zh-CN" altLang="en-US" sz="2800" dirty="0"/>
              <a:t>范围或者为某种行为的可能性；</a:t>
            </a:r>
          </a:p>
          <a:p>
            <a:pPr eaLnBrk="1" hangingPunct="1">
              <a:lnSpc>
                <a:spcPct val="80000"/>
              </a:lnSpc>
            </a:pPr>
            <a:r>
              <a:rPr lang="zh-CN" altLang="en-US" sz="2800" dirty="0"/>
              <a:t>（</a:t>
            </a:r>
            <a:r>
              <a:rPr lang="en-US" altLang="zh-CN" sz="2800" dirty="0"/>
              <a:t>2</a:t>
            </a:r>
            <a:r>
              <a:rPr lang="zh-CN" altLang="en-US" sz="2800" dirty="0"/>
              <a:t>）权利是权利主体</a:t>
            </a:r>
            <a:r>
              <a:rPr lang="zh-CN" altLang="en-US" sz="2800" b="1" dirty="0"/>
              <a:t>要求他人</a:t>
            </a:r>
            <a:r>
              <a:rPr lang="zh-CN" altLang="en-US" sz="2800" dirty="0"/>
              <a:t>实施某种行为或者为某种行为的可能性；</a:t>
            </a:r>
          </a:p>
          <a:p>
            <a:pPr eaLnBrk="1" hangingPunct="1">
              <a:lnSpc>
                <a:spcPct val="80000"/>
              </a:lnSpc>
            </a:pPr>
            <a:r>
              <a:rPr lang="zh-CN" altLang="en-US" sz="2800" dirty="0"/>
              <a:t>（</a:t>
            </a:r>
            <a:r>
              <a:rPr lang="en-US" altLang="zh-CN" sz="2800" dirty="0"/>
              <a:t>3</a:t>
            </a:r>
            <a:r>
              <a:rPr lang="zh-CN" altLang="en-US" sz="2800" dirty="0"/>
              <a:t>）在权利受到侵害时，权利主体得请求国家机关予以救济。</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p:txBody>
          <a:bodyPr/>
          <a:lstStyle/>
          <a:p>
            <a:pPr eaLnBrk="1" hangingPunct="1"/>
            <a:endParaRPr lang="zh-CN" altLang="en-US"/>
          </a:p>
        </p:txBody>
      </p:sp>
      <p:sp>
        <p:nvSpPr>
          <p:cNvPr id="122882" name="Rectangle 3"/>
          <p:cNvSpPr>
            <a:spLocks noGrp="1" noChangeArrowheads="1"/>
          </p:cNvSpPr>
          <p:nvPr>
            <p:ph type="body" idx="1"/>
          </p:nvPr>
        </p:nvSpPr>
        <p:spPr/>
        <p:txBody>
          <a:bodyPr/>
          <a:lstStyle/>
          <a:p>
            <a:pPr eaLnBrk="1" hangingPunct="1">
              <a:lnSpc>
                <a:spcPct val="90000"/>
              </a:lnSpc>
            </a:pPr>
            <a:r>
              <a:rPr lang="zh-CN" altLang="en-US" sz="2400"/>
              <a:t>（二）民事权利的地位</a:t>
            </a:r>
            <a:r>
              <a:rPr lang="en-US" altLang="zh-CN" sz="2400">
                <a:latin typeface="Times New Roman" pitchFamily="18" charset="0"/>
              </a:rPr>
              <a:t>——</a:t>
            </a:r>
            <a:r>
              <a:rPr lang="zh-CN" altLang="en-US" sz="2400"/>
              <a:t>民法的本位</a:t>
            </a:r>
          </a:p>
          <a:p>
            <a:pPr eaLnBrk="1" hangingPunct="1">
              <a:lnSpc>
                <a:spcPct val="90000"/>
              </a:lnSpc>
            </a:pPr>
            <a:r>
              <a:rPr lang="zh-CN" altLang="en-US" sz="2400" b="1"/>
              <a:t>（</a:t>
            </a:r>
            <a:r>
              <a:rPr lang="en-US" altLang="zh-CN" sz="2400" b="1"/>
              <a:t>1</a:t>
            </a:r>
            <a:r>
              <a:rPr lang="zh-CN" altLang="en-US" sz="2400" b="1"/>
              <a:t>）民法本位的发展</a:t>
            </a:r>
          </a:p>
          <a:p>
            <a:pPr eaLnBrk="1" hangingPunct="1">
              <a:lnSpc>
                <a:spcPct val="90000"/>
              </a:lnSpc>
            </a:pPr>
            <a:r>
              <a:rPr lang="zh-CN" altLang="en-US" sz="2400" b="1"/>
              <a:t>义务本位</a:t>
            </a:r>
            <a:r>
              <a:rPr lang="en-US" altLang="zh-CN" sz="2400">
                <a:latin typeface="Times New Roman" pitchFamily="18" charset="0"/>
              </a:rPr>
              <a:t>——</a:t>
            </a:r>
            <a:r>
              <a:rPr lang="zh-CN" altLang="en-US" sz="2400"/>
              <a:t>法的核心在于约束人的行为，法首先应强调人对法律秩序的尊重和遵守，强调人对社会各种义务和责任的承担。 </a:t>
            </a:r>
          </a:p>
          <a:p>
            <a:pPr eaLnBrk="1" hangingPunct="1">
              <a:lnSpc>
                <a:spcPct val="90000"/>
              </a:lnSpc>
            </a:pPr>
            <a:r>
              <a:rPr lang="zh-CN" altLang="en-US" sz="2400" b="1"/>
              <a:t>权利本位</a:t>
            </a:r>
            <a:r>
              <a:rPr lang="en-US" altLang="zh-CN" sz="2400" b="1">
                <a:latin typeface="Times New Roman" pitchFamily="18" charset="0"/>
              </a:rPr>
              <a:t>——</a:t>
            </a:r>
            <a:r>
              <a:rPr lang="zh-CN" altLang="en-US" sz="2400"/>
              <a:t>法的核心在于保护人的各种权利，非经法律程序不可以限制或者剥夺人的权利。</a:t>
            </a:r>
          </a:p>
          <a:p>
            <a:pPr eaLnBrk="1" hangingPunct="1">
              <a:lnSpc>
                <a:spcPct val="90000"/>
              </a:lnSpc>
            </a:pPr>
            <a:r>
              <a:rPr lang="zh-CN" altLang="en-US" sz="2400" b="1"/>
              <a:t>社会本位</a:t>
            </a:r>
            <a:r>
              <a:rPr lang="en-US" altLang="zh-CN" sz="2400" b="1">
                <a:latin typeface="Times New Roman" pitchFamily="18" charset="0"/>
              </a:rPr>
              <a:t>——</a:t>
            </a:r>
            <a:r>
              <a:rPr lang="zh-CN" altLang="en-US" sz="2400"/>
              <a:t>人在享有权利的同时应对社会承担责任，在从事商事活动时，应承担不为非法竞争，不故意损害他人利益的义务。</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p:txBody>
          <a:bodyPr/>
          <a:lstStyle/>
          <a:p>
            <a:pPr eaLnBrk="1" hangingPunct="1"/>
            <a:endParaRPr lang="zh-CN" altLang="en-US" b="1"/>
          </a:p>
        </p:txBody>
      </p:sp>
      <p:sp>
        <p:nvSpPr>
          <p:cNvPr id="123906" name="Rectangle 3"/>
          <p:cNvSpPr>
            <a:spLocks noGrp="1" noChangeArrowheads="1"/>
          </p:cNvSpPr>
          <p:nvPr>
            <p:ph type="body" idx="1"/>
          </p:nvPr>
        </p:nvSpPr>
        <p:spPr/>
        <p:txBody>
          <a:bodyPr/>
          <a:lstStyle/>
          <a:p>
            <a:pPr algn="just" eaLnBrk="1" hangingPunct="1"/>
            <a:r>
              <a:rPr lang="zh-CN" altLang="en-US" b="1"/>
              <a:t>（</a:t>
            </a:r>
            <a:r>
              <a:rPr lang="en-US" altLang="zh-CN" b="1"/>
              <a:t>2</a:t>
            </a:r>
            <a:r>
              <a:rPr lang="zh-CN" altLang="en-US" b="1"/>
              <a:t>）民事权利的地位</a:t>
            </a:r>
          </a:p>
          <a:p>
            <a:pPr algn="just" eaLnBrk="1" hangingPunct="1"/>
            <a:r>
              <a:rPr lang="en-US" altLang="zh-CN" b="1">
                <a:latin typeface="Times New Roman" pitchFamily="18" charset="0"/>
              </a:rPr>
              <a:t>——</a:t>
            </a:r>
            <a:r>
              <a:rPr lang="zh-CN" altLang="en-US" b="1"/>
              <a:t>是民事法律关系的主要内容</a:t>
            </a:r>
          </a:p>
          <a:p>
            <a:pPr algn="just" eaLnBrk="1" hangingPunct="1"/>
            <a:r>
              <a:rPr lang="en-US" altLang="zh-CN" b="1">
                <a:latin typeface="Times New Roman" pitchFamily="18" charset="0"/>
              </a:rPr>
              <a:t>——</a:t>
            </a:r>
            <a:r>
              <a:rPr lang="zh-CN" altLang="en-US" b="1"/>
              <a:t>是民事法律制度的主要线索</a:t>
            </a:r>
          </a:p>
          <a:p>
            <a:pPr algn="just" eaLnBrk="1" hangingPunct="1"/>
            <a:r>
              <a:rPr lang="en-US" altLang="zh-CN" b="1">
                <a:latin typeface="Times New Roman" pitchFamily="18" charset="0"/>
              </a:rPr>
              <a:t>——</a:t>
            </a:r>
            <a:r>
              <a:rPr lang="zh-CN" altLang="en-US" b="1"/>
              <a:t>是决定民法私法属性的重要因素</a:t>
            </a:r>
          </a:p>
          <a:p>
            <a:pPr algn="just" eaLnBrk="1" hangingPunct="1"/>
            <a:r>
              <a:rPr lang="en-US" altLang="zh-CN" b="1">
                <a:latin typeface="Times New Roman" pitchFamily="18" charset="0"/>
              </a:rPr>
              <a:t>——</a:t>
            </a:r>
            <a:r>
              <a:rPr lang="zh-CN" altLang="en-US" b="1"/>
              <a:t>是民法学的主要研究对象</a:t>
            </a:r>
          </a:p>
          <a:p>
            <a:pPr algn="just" eaLnBrk="1" hangingPunct="1"/>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p:txBody>
          <a:bodyPr/>
          <a:lstStyle/>
          <a:p>
            <a:pPr eaLnBrk="1" hangingPunct="1"/>
            <a:endParaRPr lang="zh-CN" altLang="en-US" b="1"/>
          </a:p>
        </p:txBody>
      </p:sp>
      <p:sp>
        <p:nvSpPr>
          <p:cNvPr id="124930" name="Rectangle 3"/>
          <p:cNvSpPr>
            <a:spLocks noGrp="1" noChangeArrowheads="1"/>
          </p:cNvSpPr>
          <p:nvPr>
            <p:ph type="body" idx="1"/>
          </p:nvPr>
        </p:nvSpPr>
        <p:spPr/>
        <p:txBody>
          <a:bodyPr/>
          <a:lstStyle/>
          <a:p>
            <a:pPr algn="just" eaLnBrk="1" hangingPunct="1"/>
            <a:r>
              <a:rPr lang="zh-CN" altLang="en-US" sz="2400" dirty="0"/>
              <a:t>（三）民事权利的类型化（分类）</a:t>
            </a:r>
          </a:p>
          <a:p>
            <a:pPr algn="just" eaLnBrk="1" hangingPunct="1"/>
            <a:r>
              <a:rPr lang="en-US" altLang="zh-CN" sz="2400" dirty="0"/>
              <a:t>1</a:t>
            </a:r>
            <a:r>
              <a:rPr lang="zh-CN" altLang="en-US" sz="2400" dirty="0"/>
              <a:t>、依民事权利体现的利益的性质分：财产权、人身权与社员权</a:t>
            </a:r>
          </a:p>
          <a:p>
            <a:pPr eaLnBrk="1" hangingPunct="1"/>
            <a:r>
              <a:rPr lang="zh-CN" altLang="en-US" sz="2400" dirty="0"/>
              <a:t>财产权，是指以财产利益为内容，直接体现财产利益的民事权利。</a:t>
            </a:r>
          </a:p>
          <a:p>
            <a:pPr eaLnBrk="1" hangingPunct="1"/>
            <a:r>
              <a:rPr lang="zh-CN" altLang="en-US" sz="2400" dirty="0"/>
              <a:t>人身权，是指以人身利益为内容，与主体人身不可分离的权利。</a:t>
            </a:r>
            <a:endParaRPr lang="en-US" altLang="zh-CN" sz="2400" dirty="0"/>
          </a:p>
          <a:p>
            <a:pPr eaLnBrk="1" hangingPunct="1"/>
            <a:r>
              <a:rPr lang="zh-CN" altLang="en-US" sz="2400" dirty="0"/>
              <a:t>社员权，基于社员资格而产生，包括表决权、对业务的知悉、执行、监督权以及盈利分配权、团体终止时的剩余财产分配权等。</a:t>
            </a:r>
            <a:endParaRPr lang="en-US" altLang="zh-CN" sz="2400" dirty="0"/>
          </a:p>
          <a:p>
            <a:pPr eaLnBrk="1" hangingPunct="1"/>
            <a:r>
              <a:rPr lang="zh-CN" altLang="en-US" sz="28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pPr eaLnBrk="1" hangingPunct="1"/>
            <a:endParaRPr lang="zh-CN" altLang="en-US"/>
          </a:p>
        </p:txBody>
      </p:sp>
      <p:sp>
        <p:nvSpPr>
          <p:cNvPr id="24578" name="内容占位符 2"/>
          <p:cNvSpPr>
            <a:spLocks noGrp="1"/>
          </p:cNvSpPr>
          <p:nvPr>
            <p:ph idx="1"/>
          </p:nvPr>
        </p:nvSpPr>
        <p:spPr/>
        <p:txBody>
          <a:bodyPr/>
          <a:lstStyle/>
          <a:p>
            <a:pPr eaLnBrk="1" hangingPunct="1"/>
            <a:r>
              <a:rPr lang="en-US" altLang="zh-CN"/>
              <a:t>2012</a:t>
            </a:r>
            <a:r>
              <a:rPr lang="zh-CN" altLang="en-US"/>
              <a:t>年，全国法院受理审结</a:t>
            </a:r>
            <a:r>
              <a:rPr lang="en-US" altLang="zh-CN"/>
              <a:t>12396632</a:t>
            </a:r>
            <a:r>
              <a:rPr lang="zh-CN" altLang="en-US"/>
              <a:t>件（含上年旧存，下同），其中，民商事案件</a:t>
            </a:r>
            <a:r>
              <a:rPr lang="en-US" altLang="zh-CN"/>
              <a:t>7824088</a:t>
            </a:r>
            <a:r>
              <a:rPr lang="zh-CN" altLang="en-US"/>
              <a:t>件，占</a:t>
            </a:r>
            <a:r>
              <a:rPr lang="en-US" altLang="zh-CN"/>
              <a:t>63.1%</a:t>
            </a:r>
            <a:r>
              <a:rPr lang="zh-CN" altLang="en-US"/>
              <a:t>。 </a:t>
            </a:r>
          </a:p>
          <a:p>
            <a:pPr eaLnBrk="1" hangingPunct="1"/>
            <a:r>
              <a:rPr lang="en-US" altLang="zh-CN"/>
              <a:t>2013</a:t>
            </a:r>
            <a:r>
              <a:rPr lang="zh-CN" altLang="en-US"/>
              <a:t>年：全国法院受理各类案件</a:t>
            </a:r>
            <a:r>
              <a:rPr lang="en-US" altLang="zh-CN"/>
              <a:t>14216957</a:t>
            </a:r>
            <a:r>
              <a:rPr lang="zh-CN" altLang="en-US"/>
              <a:t>件，新收</a:t>
            </a:r>
            <a:r>
              <a:rPr lang="en-US" altLang="zh-CN"/>
              <a:t>13371745</a:t>
            </a:r>
            <a:r>
              <a:rPr lang="zh-CN" altLang="en-US"/>
              <a:t>件，其中，民商事案件占</a:t>
            </a:r>
            <a:r>
              <a:rPr lang="en-US" altLang="zh-CN"/>
              <a:t>87.67%</a:t>
            </a:r>
            <a:r>
              <a:rPr lang="zh-CN" altLang="en-US"/>
              <a:t>。</a:t>
            </a:r>
          </a:p>
          <a:p>
            <a:pPr eaLnBrk="1" hangingPunct="1"/>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p:nvPr>
        </p:nvSpPr>
        <p:spPr/>
        <p:txBody>
          <a:bodyPr/>
          <a:lstStyle/>
          <a:p>
            <a:pPr eaLnBrk="1" hangingPunct="1"/>
            <a:endParaRPr lang="zh-CN" altLang="en-US"/>
          </a:p>
        </p:txBody>
      </p:sp>
      <p:sp>
        <p:nvSpPr>
          <p:cNvPr id="125954" name="Rectangle 3"/>
          <p:cNvSpPr>
            <a:spLocks noGrp="1" noChangeArrowheads="1"/>
          </p:cNvSpPr>
          <p:nvPr>
            <p:ph type="body" idx="1"/>
          </p:nvPr>
        </p:nvSpPr>
        <p:spPr/>
        <p:txBody>
          <a:bodyPr/>
          <a:lstStyle/>
          <a:p>
            <a:pPr algn="just" eaLnBrk="1" hangingPunct="1"/>
            <a:r>
              <a:rPr lang="en-US" altLang="zh-CN" sz="2400" dirty="0"/>
              <a:t>2</a:t>
            </a:r>
            <a:r>
              <a:rPr lang="zh-CN" altLang="en-US" sz="2400" dirty="0"/>
              <a:t>、依权利的作用分：支配权、请求权、形成权、抗辩权</a:t>
            </a:r>
          </a:p>
          <a:p>
            <a:pPr eaLnBrk="1" hangingPunct="1"/>
            <a:r>
              <a:rPr lang="zh-CN" altLang="en-US" sz="2400" dirty="0"/>
              <a:t>支配权，是指主体对权利客体可直接加以支配并享受其利益的权利。</a:t>
            </a:r>
          </a:p>
          <a:p>
            <a:pPr eaLnBrk="1" hangingPunct="1"/>
            <a:r>
              <a:rPr lang="zh-CN" altLang="en-US" sz="2400" dirty="0"/>
              <a:t>请求权，是指请求他人为一定行为或不为一定行为的权利。</a:t>
            </a:r>
          </a:p>
          <a:p>
            <a:pPr eaLnBrk="1" hangingPunct="1"/>
            <a:r>
              <a:rPr lang="zh-CN" altLang="en-US" sz="2400" dirty="0"/>
              <a:t>抗辩权，广义上是指对抗请求权或否认他人的权利主张的权利，有的称为异议权；狭义上仅指对抗请求权的权利。</a:t>
            </a:r>
          </a:p>
          <a:p>
            <a:pPr eaLnBrk="1" hangingPunct="1"/>
            <a:r>
              <a:rPr lang="zh-CN" altLang="en-US" sz="2400" dirty="0"/>
              <a:t>形成权，是指权利人得以自己一方的意思表示而使法律关系发生变化的权利。</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pPr eaLnBrk="1" hangingPunct="1"/>
            <a:endParaRPr lang="zh-CN" altLang="en-US"/>
          </a:p>
        </p:txBody>
      </p:sp>
      <p:sp>
        <p:nvSpPr>
          <p:cNvPr id="126978" name="Rectangle 3"/>
          <p:cNvSpPr>
            <a:spLocks noGrp="1" noChangeArrowheads="1"/>
          </p:cNvSpPr>
          <p:nvPr>
            <p:ph type="body" idx="1"/>
          </p:nvPr>
        </p:nvSpPr>
        <p:spPr/>
        <p:txBody>
          <a:bodyPr/>
          <a:lstStyle/>
          <a:p>
            <a:pPr eaLnBrk="1" hangingPunct="1"/>
            <a:r>
              <a:rPr lang="en-US" altLang="zh-CN"/>
              <a:t>3</a:t>
            </a:r>
            <a:r>
              <a:rPr lang="zh-CN" altLang="en-US"/>
              <a:t>、依权利的效力范围分：绝对权、相对权</a:t>
            </a:r>
          </a:p>
          <a:p>
            <a:pPr eaLnBrk="1" hangingPunct="1"/>
            <a:r>
              <a:rPr lang="zh-CN" altLang="en-US"/>
              <a:t>绝对权，又称对世权，是指其效力及于一切人，即义务人为不特定的任何人的权利。</a:t>
            </a:r>
          </a:p>
          <a:p>
            <a:pPr eaLnBrk="1" hangingPunct="1"/>
            <a:r>
              <a:rPr lang="zh-CN" altLang="en-US"/>
              <a:t>相对权，又称对人权，是指其效力及于特定人的权利，即义务人为特定人的权利。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p:txBody>
          <a:bodyPr/>
          <a:lstStyle/>
          <a:p>
            <a:pPr eaLnBrk="1" hangingPunct="1"/>
            <a:endParaRPr lang="zh-CN" altLang="en-US"/>
          </a:p>
        </p:txBody>
      </p:sp>
      <p:sp>
        <p:nvSpPr>
          <p:cNvPr id="128002" name="Rectangle 3"/>
          <p:cNvSpPr>
            <a:spLocks noGrp="1" noChangeArrowheads="1"/>
          </p:cNvSpPr>
          <p:nvPr>
            <p:ph type="body" idx="1"/>
          </p:nvPr>
        </p:nvSpPr>
        <p:spPr/>
        <p:txBody>
          <a:bodyPr/>
          <a:lstStyle/>
          <a:p>
            <a:pPr eaLnBrk="1" hangingPunct="1"/>
            <a:r>
              <a:rPr lang="en-US" altLang="zh-CN"/>
              <a:t>4</a:t>
            </a:r>
            <a:r>
              <a:rPr lang="zh-CN" altLang="en-US"/>
              <a:t>、依权利的依存关系分：主权利、从权利。</a:t>
            </a:r>
          </a:p>
          <a:p>
            <a:pPr eaLnBrk="1" hangingPunct="1"/>
            <a:r>
              <a:rPr lang="zh-CN" altLang="en-US"/>
              <a:t>主权利，是指两项有关联的权利中不依赖另一权利可独立存在的权利。</a:t>
            </a:r>
          </a:p>
          <a:p>
            <a:pPr eaLnBrk="1" hangingPunct="1"/>
            <a:r>
              <a:rPr lang="zh-CN" altLang="en-US"/>
              <a:t>从权利则是指两项在关联的权利中其效力受另一权利制约的权利。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p:txBody>
          <a:bodyPr/>
          <a:lstStyle/>
          <a:p>
            <a:pPr eaLnBrk="1" hangingPunct="1"/>
            <a:endParaRPr lang="zh-CN" altLang="en-US"/>
          </a:p>
        </p:txBody>
      </p:sp>
      <p:sp>
        <p:nvSpPr>
          <p:cNvPr id="129026" name="Rectangle 3"/>
          <p:cNvSpPr>
            <a:spLocks noGrp="1" noChangeArrowheads="1"/>
          </p:cNvSpPr>
          <p:nvPr>
            <p:ph type="body" idx="1"/>
          </p:nvPr>
        </p:nvSpPr>
        <p:spPr/>
        <p:txBody>
          <a:bodyPr/>
          <a:lstStyle/>
          <a:p>
            <a:pPr eaLnBrk="1" hangingPunct="1"/>
            <a:r>
              <a:rPr lang="en-US" altLang="zh-CN"/>
              <a:t>5</a:t>
            </a:r>
            <a:r>
              <a:rPr lang="zh-CN" altLang="en-US"/>
              <a:t>、依权利与主体之间的关系分：专属权、非专属权</a:t>
            </a:r>
          </a:p>
          <a:p>
            <a:pPr eaLnBrk="1" hangingPunct="1"/>
            <a:r>
              <a:rPr lang="zh-CN" altLang="en-US"/>
              <a:t>专属权，是指无移转性，权利人一般不能转让，也不能依继承程序转移的权利。人身权就属于专属权。</a:t>
            </a:r>
          </a:p>
          <a:p>
            <a:pPr eaLnBrk="1" hangingPunct="1"/>
            <a:r>
              <a:rPr lang="zh-CN" altLang="en-US"/>
              <a:t>非专属权，是指具有移转性，权利人可以转让，也可依继承程序移转的权利。</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p:txBody>
          <a:bodyPr/>
          <a:lstStyle/>
          <a:p>
            <a:pPr eaLnBrk="1" hangingPunct="1"/>
            <a:endParaRPr lang="zh-CN" altLang="en-US"/>
          </a:p>
        </p:txBody>
      </p:sp>
      <p:sp>
        <p:nvSpPr>
          <p:cNvPr id="130050" name="Rectangle 3"/>
          <p:cNvSpPr>
            <a:spLocks noGrp="1" noChangeArrowheads="1"/>
          </p:cNvSpPr>
          <p:nvPr>
            <p:ph type="body" idx="1"/>
          </p:nvPr>
        </p:nvSpPr>
        <p:spPr/>
        <p:txBody>
          <a:bodyPr/>
          <a:lstStyle/>
          <a:p>
            <a:pPr eaLnBrk="1" hangingPunct="1"/>
            <a:r>
              <a:rPr lang="en-US" altLang="zh-CN"/>
              <a:t>6</a:t>
            </a:r>
            <a:r>
              <a:rPr lang="zh-CN" altLang="en-US"/>
              <a:t>、依权利是否已经取得分：既得权、期待权</a:t>
            </a:r>
          </a:p>
          <a:p>
            <a:pPr eaLnBrk="1" hangingPunct="1"/>
            <a:r>
              <a:rPr lang="zh-CN" altLang="en-US"/>
              <a:t>既得权，也称完整权，指成立要件已经齐备的权利</a:t>
            </a:r>
          </a:p>
          <a:p>
            <a:pPr eaLnBrk="1" hangingPunct="1"/>
            <a:r>
              <a:rPr lang="zh-CN" altLang="en-US"/>
              <a:t>期待权，指因具备取得权利的部分要件，受法律保护，具有权利性质的法律地位。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title"/>
          </p:nvPr>
        </p:nvSpPr>
        <p:spPr/>
        <p:txBody>
          <a:bodyPr/>
          <a:lstStyle/>
          <a:p>
            <a:pPr eaLnBrk="1" hangingPunct="1"/>
            <a:endParaRPr lang="zh-CN" altLang="en-US"/>
          </a:p>
        </p:txBody>
      </p:sp>
      <p:sp>
        <p:nvSpPr>
          <p:cNvPr id="131074" name="Rectangle 3"/>
          <p:cNvSpPr>
            <a:spLocks noGrp="1" noChangeArrowheads="1"/>
          </p:cNvSpPr>
          <p:nvPr>
            <p:ph type="body" idx="1"/>
          </p:nvPr>
        </p:nvSpPr>
        <p:spPr/>
        <p:txBody>
          <a:bodyPr/>
          <a:lstStyle/>
          <a:p>
            <a:pPr eaLnBrk="1" hangingPunct="1"/>
            <a:r>
              <a:rPr lang="en-US" altLang="zh-CN"/>
              <a:t>7</a:t>
            </a:r>
            <a:r>
              <a:rPr lang="zh-CN" altLang="en-US"/>
              <a:t>、根据相互间是否具有派生关系分，原权利、救济权</a:t>
            </a:r>
          </a:p>
          <a:p>
            <a:pPr eaLnBrk="1" hangingPunct="1"/>
            <a:r>
              <a:rPr lang="zh-CN" altLang="en-US"/>
              <a:t>原权为基础权利，是权利性民事法律关系中的权利。</a:t>
            </a:r>
          </a:p>
          <a:p>
            <a:pPr eaLnBrk="1" hangingPunct="1"/>
            <a:r>
              <a:rPr lang="zh-CN" altLang="en-US"/>
              <a:t>救济权是由原权派生的，为在原权受到侵害或有受侵害的现实危险而发生的权利，是保护性法律关系中的权利。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标题 1"/>
          <p:cNvSpPr>
            <a:spLocks noGrp="1"/>
          </p:cNvSpPr>
          <p:nvPr>
            <p:ph type="title"/>
          </p:nvPr>
        </p:nvSpPr>
        <p:spPr/>
        <p:txBody>
          <a:bodyPr/>
          <a:lstStyle/>
          <a:p>
            <a:pPr eaLnBrk="1" hangingPunct="1"/>
            <a:endParaRPr lang="zh-CN" altLang="en-US"/>
          </a:p>
        </p:txBody>
      </p:sp>
      <p:sp>
        <p:nvSpPr>
          <p:cNvPr id="132098" name="内容占位符 2"/>
          <p:cNvSpPr>
            <a:spLocks noGrp="1"/>
          </p:cNvSpPr>
          <p:nvPr>
            <p:ph idx="1"/>
          </p:nvPr>
        </p:nvSpPr>
        <p:spPr/>
        <p:txBody>
          <a:bodyPr/>
          <a:lstStyle/>
          <a:p>
            <a:pPr eaLnBrk="1" hangingPunct="1"/>
            <a:r>
              <a:rPr lang="zh-CN" altLang="en-US" b="1"/>
              <a:t>（四）利益的民法地位</a:t>
            </a:r>
          </a:p>
          <a:p>
            <a:pPr eaLnBrk="1" hangingPunct="1"/>
            <a:r>
              <a:rPr lang="en-US" altLang="zh-CN" b="1">
                <a:latin typeface="Times New Roman" pitchFamily="18" charset="0"/>
                <a:ea typeface="黑体" pitchFamily="2" charset="-122"/>
              </a:rPr>
              <a:t>——</a:t>
            </a:r>
            <a:r>
              <a:rPr lang="zh-CN" altLang="en-US" b="1">
                <a:ea typeface="黑体" pitchFamily="2" charset="-122"/>
              </a:rPr>
              <a:t>权利类型化局限性的要求</a:t>
            </a:r>
            <a:endParaRPr lang="zh-CN" altLang="en-US"/>
          </a:p>
          <a:p>
            <a:pPr eaLnBrk="1" hangingPunct="1"/>
            <a:r>
              <a:rPr lang="en-US" altLang="zh-CN"/>
              <a:t>《</a:t>
            </a:r>
            <a:r>
              <a:rPr lang="zh-CN" altLang="en-US"/>
              <a:t>民法总则</a:t>
            </a:r>
            <a:r>
              <a:rPr lang="en-US" altLang="zh-CN"/>
              <a:t>》</a:t>
            </a:r>
            <a:r>
              <a:rPr lang="zh-CN" altLang="en-US"/>
              <a:t>第一条 为了保障公民、法人的合法的民事权益，正确调整民事关系，适应社会主义现代化建设事业发展的需要，根据宪法和我国实际情况，总结民事活动的实践经验，制定本法。</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p:txBody>
          <a:bodyPr/>
          <a:lstStyle/>
          <a:p>
            <a:pPr eaLnBrk="1" hangingPunct="1"/>
            <a:endParaRPr lang="zh-CN" altLang="en-US"/>
          </a:p>
        </p:txBody>
      </p:sp>
      <p:sp>
        <p:nvSpPr>
          <p:cNvPr id="133122" name="Rectangle 3"/>
          <p:cNvSpPr>
            <a:spLocks noGrp="1" noChangeArrowheads="1"/>
          </p:cNvSpPr>
          <p:nvPr>
            <p:ph type="body" idx="1"/>
          </p:nvPr>
        </p:nvSpPr>
        <p:spPr/>
        <p:txBody>
          <a:bodyPr/>
          <a:lstStyle/>
          <a:p>
            <a:pPr eaLnBrk="1" hangingPunct="1"/>
            <a:r>
              <a:rPr lang="en-US" altLang="zh-CN"/>
              <a:t>1</a:t>
            </a:r>
            <a:r>
              <a:rPr lang="zh-CN" altLang="en-US"/>
              <a:t>、什么是利益？</a:t>
            </a:r>
            <a:endParaRPr lang="en-US" altLang="zh-CN"/>
          </a:p>
          <a:p>
            <a:pPr eaLnBrk="1" hangingPunct="1"/>
            <a:r>
              <a:rPr lang="zh-CN" altLang="en-US"/>
              <a:t>利益是指民事主体</a:t>
            </a:r>
            <a:r>
              <a:rPr lang="zh-CN" altLang="en-US">
                <a:latin typeface="Times New Roman" pitchFamily="18" charset="0"/>
              </a:rPr>
              <a:t>“</a:t>
            </a:r>
            <a:r>
              <a:rPr lang="zh-CN" altLang="en-US"/>
              <a:t>人成其为人</a:t>
            </a:r>
            <a:r>
              <a:rPr lang="zh-CN" altLang="en-US">
                <a:latin typeface="Times New Roman" pitchFamily="18" charset="0"/>
              </a:rPr>
              <a:t>”</a:t>
            </a:r>
            <a:r>
              <a:rPr lang="zh-CN" altLang="en-US"/>
              <a:t>所应该享有但法律本身没有直接规定而只是</a:t>
            </a:r>
            <a:r>
              <a:rPr lang="zh-CN" altLang="en-US">
                <a:latin typeface="Times New Roman" pitchFamily="18" charset="0"/>
              </a:rPr>
              <a:t>“</a:t>
            </a:r>
            <a:r>
              <a:rPr lang="zh-CN" altLang="en-US"/>
              <a:t>消极承认</a:t>
            </a:r>
            <a:r>
              <a:rPr lang="zh-CN" altLang="en-US">
                <a:latin typeface="Times New Roman" pitchFamily="18" charset="0"/>
              </a:rPr>
              <a:t>”</a:t>
            </a:r>
            <a:r>
              <a:rPr lang="zh-CN" altLang="en-US"/>
              <a:t>的一种生活资源。</a:t>
            </a:r>
          </a:p>
          <a:p>
            <a:pPr eaLnBrk="1" hangingPunct="1"/>
            <a:r>
              <a:rPr lang="zh-CN" altLang="en-US"/>
              <a:t>利益是不能类型化或者不需要类型化的权利。 </a:t>
            </a:r>
          </a:p>
          <a:p>
            <a:pPr eaLnBrk="1" hangingPunct="1"/>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title"/>
          </p:nvPr>
        </p:nvSpPr>
        <p:spPr/>
        <p:txBody>
          <a:bodyPr/>
          <a:lstStyle/>
          <a:p>
            <a:pPr eaLnBrk="1" hangingPunct="1"/>
            <a:br>
              <a:rPr lang="zh-CN" altLang="en-US" sz="4000"/>
            </a:br>
            <a:endParaRPr lang="zh-CN" altLang="en-US" sz="4000"/>
          </a:p>
        </p:txBody>
      </p:sp>
      <p:sp>
        <p:nvSpPr>
          <p:cNvPr id="134146" name="Rectangle 3"/>
          <p:cNvSpPr>
            <a:spLocks noGrp="1" noChangeArrowheads="1"/>
          </p:cNvSpPr>
          <p:nvPr>
            <p:ph type="body" idx="1"/>
          </p:nvPr>
        </p:nvSpPr>
        <p:spPr/>
        <p:txBody>
          <a:bodyPr/>
          <a:lstStyle/>
          <a:p>
            <a:pPr eaLnBrk="1" hangingPunct="1"/>
            <a:r>
              <a:rPr lang="en-US" altLang="zh-CN"/>
              <a:t>2</a:t>
            </a:r>
            <a:r>
              <a:rPr lang="zh-CN" altLang="en-US"/>
              <a:t>、如何保护利益？</a:t>
            </a:r>
            <a:endParaRPr lang="en-US" altLang="zh-CN"/>
          </a:p>
          <a:p>
            <a:pPr eaLnBrk="1" hangingPunct="1"/>
            <a:r>
              <a:rPr lang="zh-CN" altLang="en-US"/>
              <a:t>利益的相对隐蔽性：借助一定技术手段使其达到一定程度的公示：</a:t>
            </a:r>
          </a:p>
          <a:p>
            <a:pPr eaLnBrk="1" hangingPunct="1"/>
            <a:r>
              <a:rPr lang="en-US" altLang="zh-CN">
                <a:latin typeface="Times New Roman" pitchFamily="18" charset="0"/>
              </a:rPr>
              <a:t>——</a:t>
            </a:r>
            <a:r>
              <a:rPr lang="zh-CN" altLang="en-US"/>
              <a:t>一般条款，</a:t>
            </a:r>
          </a:p>
          <a:p>
            <a:pPr eaLnBrk="1" hangingPunct="1"/>
            <a:r>
              <a:rPr lang="en-US" altLang="zh-CN">
                <a:latin typeface="Times New Roman" pitchFamily="18" charset="0"/>
              </a:rPr>
              <a:t>——</a:t>
            </a:r>
            <a:r>
              <a:rPr lang="zh-CN" altLang="en-US"/>
              <a:t>类型化。　　</a:t>
            </a:r>
          </a:p>
          <a:p>
            <a:pPr eaLnBrk="1" hangingPunct="1"/>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ChangeArrowheads="1"/>
          </p:cNvSpPr>
          <p:nvPr>
            <p:ph type="title"/>
          </p:nvPr>
        </p:nvSpPr>
        <p:spPr/>
        <p:txBody>
          <a:bodyPr/>
          <a:lstStyle/>
          <a:p>
            <a:pPr eaLnBrk="1" hangingPunct="1"/>
            <a:endParaRPr lang="zh-CN" altLang="en-US"/>
          </a:p>
        </p:txBody>
      </p:sp>
      <p:sp>
        <p:nvSpPr>
          <p:cNvPr id="135170" name="Rectangle 3"/>
          <p:cNvSpPr>
            <a:spLocks noGrp="1" noChangeArrowheads="1"/>
          </p:cNvSpPr>
          <p:nvPr>
            <p:ph type="body" idx="1"/>
          </p:nvPr>
        </p:nvSpPr>
        <p:spPr/>
        <p:txBody>
          <a:bodyPr/>
          <a:lstStyle/>
          <a:p>
            <a:pPr eaLnBrk="1" hangingPunct="1"/>
            <a:r>
              <a:rPr lang="zh-CN" altLang="en-US"/>
              <a:t>（</a:t>
            </a:r>
            <a:r>
              <a:rPr lang="en-US" altLang="zh-CN"/>
              <a:t>1</a:t>
            </a:r>
            <a:r>
              <a:rPr lang="zh-CN" altLang="en-US"/>
              <a:t>）一般条款：提供一般识别标准</a:t>
            </a:r>
          </a:p>
          <a:p>
            <a:pPr eaLnBrk="1" hangingPunct="1"/>
            <a:r>
              <a:rPr lang="en-US" altLang="zh-CN" b="1"/>
              <a:t>《</a:t>
            </a:r>
            <a:r>
              <a:rPr lang="zh-CN" altLang="en-US" b="1"/>
              <a:t>民法总则</a:t>
            </a:r>
            <a:r>
              <a:rPr lang="en-US" altLang="zh-CN" b="1"/>
              <a:t>》</a:t>
            </a:r>
            <a:r>
              <a:rPr lang="zh-CN" altLang="en-US" b="1"/>
              <a:t>第</a:t>
            </a:r>
            <a:r>
              <a:rPr lang="en-US" altLang="zh-CN" b="1"/>
              <a:t>3</a:t>
            </a:r>
            <a:r>
              <a:rPr lang="zh-CN" altLang="en-US" b="1"/>
              <a:t>条</a:t>
            </a:r>
            <a:r>
              <a:rPr lang="zh-CN" altLang="en-US"/>
              <a:t>  民事主体的人身权利、财产权利以及其他合法权益受法律保护，任何组织或者个人不得侵犯。</a:t>
            </a:r>
            <a:endParaRPr lang="en-US" altLang="zh-CN"/>
          </a:p>
          <a:p>
            <a:pPr eaLnBrk="1" hangingPunct="1"/>
            <a:r>
              <a:rPr lang="en-US" altLang="zh-CN"/>
              <a:t>《</a:t>
            </a:r>
            <a:r>
              <a:rPr lang="zh-CN" altLang="en-US"/>
              <a:t>德国民法典</a:t>
            </a:r>
            <a:r>
              <a:rPr lang="en-US" altLang="zh-CN"/>
              <a:t>》</a:t>
            </a:r>
            <a:r>
              <a:rPr lang="zh-CN" altLang="en-US"/>
              <a:t>第</a:t>
            </a:r>
            <a:r>
              <a:rPr lang="en-US" altLang="zh-CN"/>
              <a:t>826</a:t>
            </a:r>
            <a:r>
              <a:rPr lang="zh-CN" altLang="en-US"/>
              <a:t>条规定：故意以悖于善良风俗的方法加害于他人时，加害人应负损害赔偿责任。</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lstStyle/>
          <a:p>
            <a:pPr eaLnBrk="1" hangingPunct="1"/>
            <a:endParaRPr lang="zh-CN" altLang="en-US"/>
          </a:p>
        </p:txBody>
      </p:sp>
      <p:sp>
        <p:nvSpPr>
          <p:cNvPr id="25602" name="内容占位符 2"/>
          <p:cNvSpPr>
            <a:spLocks noGrp="1"/>
          </p:cNvSpPr>
          <p:nvPr>
            <p:ph idx="1"/>
          </p:nvPr>
        </p:nvSpPr>
        <p:spPr/>
        <p:txBody>
          <a:bodyPr/>
          <a:lstStyle/>
          <a:p>
            <a:pPr eaLnBrk="1" hangingPunct="1"/>
            <a:r>
              <a:rPr lang="en-US" altLang="zh-CN"/>
              <a:t>2014</a:t>
            </a:r>
            <a:r>
              <a:rPr lang="zh-CN" altLang="en-US"/>
              <a:t>：民商事案件收案数量突破</a:t>
            </a:r>
            <a:r>
              <a:rPr lang="en-US" altLang="zh-CN"/>
              <a:t>900</a:t>
            </a:r>
            <a:r>
              <a:rPr lang="zh-CN" altLang="en-US"/>
              <a:t>万件。全国法院新收民商事一审、二审、再审案件</a:t>
            </a:r>
            <a:r>
              <a:rPr lang="en-US" altLang="zh-CN"/>
              <a:t>9068011</a:t>
            </a:r>
            <a:r>
              <a:rPr lang="zh-CN" altLang="en-US"/>
              <a:t>件，比上年上升</a:t>
            </a:r>
            <a:r>
              <a:rPr lang="en-US" altLang="zh-CN"/>
              <a:t>7.41%</a:t>
            </a:r>
            <a:r>
              <a:rPr lang="zh-CN" altLang="en-US"/>
              <a:t>，全年审结</a:t>
            </a:r>
            <a:r>
              <a:rPr lang="en-US" altLang="zh-CN"/>
              <a:t>8750735</a:t>
            </a:r>
            <a:r>
              <a:rPr lang="zh-CN" altLang="en-US"/>
              <a:t>件，上升</a:t>
            </a:r>
            <a:r>
              <a:rPr lang="en-US" altLang="zh-CN"/>
              <a:t>7.29%</a:t>
            </a:r>
            <a:r>
              <a:rPr lang="zh-CN" altLang="en-US"/>
              <a:t>。</a:t>
            </a:r>
            <a:endParaRPr lang="en-US" altLang="zh-CN"/>
          </a:p>
          <a:p>
            <a:pPr eaLnBrk="1" hangingPunct="1"/>
            <a:r>
              <a:rPr lang="zh-CN" altLang="en-US"/>
              <a:t> </a:t>
            </a:r>
            <a:r>
              <a:rPr lang="en-US" altLang="zh-CN"/>
              <a:t>2015</a:t>
            </a:r>
            <a:r>
              <a:rPr lang="zh-CN" altLang="en-US"/>
              <a:t>年，全国新收民商事一审、二审、再审案件</a:t>
            </a:r>
            <a:r>
              <a:rPr lang="en-US" altLang="zh-CN"/>
              <a:t>11044739</a:t>
            </a:r>
            <a:r>
              <a:rPr lang="zh-CN" altLang="en-US"/>
              <a:t>件，占</a:t>
            </a:r>
            <a:r>
              <a:rPr lang="en-US" altLang="zh-CN"/>
              <a:t>88.23% </a:t>
            </a:r>
            <a:r>
              <a:rPr lang="zh-CN" altLang="en-US"/>
              <a:t>。</a:t>
            </a:r>
          </a:p>
          <a:p>
            <a:pPr eaLnBrk="1" hangingPunct="1"/>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ChangeArrowheads="1"/>
          </p:cNvSpPr>
          <p:nvPr>
            <p:ph type="title"/>
          </p:nvPr>
        </p:nvSpPr>
        <p:spPr/>
        <p:txBody>
          <a:bodyPr/>
          <a:lstStyle/>
          <a:p>
            <a:pPr eaLnBrk="1" hangingPunct="1"/>
            <a:endParaRPr lang="zh-CN" altLang="en-US"/>
          </a:p>
        </p:txBody>
      </p:sp>
      <p:sp>
        <p:nvSpPr>
          <p:cNvPr id="136194" name="Rectangle 3"/>
          <p:cNvSpPr>
            <a:spLocks noGrp="1" noChangeArrowheads="1"/>
          </p:cNvSpPr>
          <p:nvPr>
            <p:ph type="body" idx="1"/>
          </p:nvPr>
        </p:nvSpPr>
        <p:spPr/>
        <p:txBody>
          <a:bodyPr/>
          <a:lstStyle/>
          <a:p>
            <a:pPr eaLnBrk="1" hangingPunct="1"/>
            <a:r>
              <a:rPr lang="zh-CN" altLang="en-US"/>
              <a:t>（</a:t>
            </a:r>
            <a:r>
              <a:rPr lang="en-US" altLang="zh-CN"/>
              <a:t>2</a:t>
            </a:r>
            <a:r>
              <a:rPr lang="zh-CN" altLang="en-US"/>
              <a:t>）类型化：提供具体识别标准 </a:t>
            </a:r>
          </a:p>
          <a:p>
            <a:pPr eaLnBrk="1" hangingPunct="1"/>
            <a:r>
              <a:rPr lang="en-US" altLang="zh-CN"/>
              <a:t>——</a:t>
            </a:r>
            <a:r>
              <a:rPr lang="zh-CN" altLang="en-US"/>
              <a:t>一般人格权；</a:t>
            </a:r>
          </a:p>
          <a:p>
            <a:pPr eaLnBrk="1" hangingPunct="1"/>
            <a:r>
              <a:rPr lang="en-US" altLang="zh-CN"/>
              <a:t>——</a:t>
            </a:r>
            <a:r>
              <a:rPr lang="zh-CN" altLang="en-US"/>
              <a:t>胎儿的人格利益；</a:t>
            </a:r>
          </a:p>
          <a:p>
            <a:pPr eaLnBrk="1" hangingPunct="1"/>
            <a:r>
              <a:rPr lang="en-US" altLang="zh-CN"/>
              <a:t>——</a:t>
            </a:r>
            <a:r>
              <a:rPr lang="zh-CN" altLang="en-US"/>
              <a:t>死者的人格利益；</a:t>
            </a:r>
          </a:p>
          <a:p>
            <a:pPr eaLnBrk="1" hangingPunct="1"/>
            <a:r>
              <a:rPr lang="en-US" altLang="zh-CN"/>
              <a:t>——</a:t>
            </a:r>
            <a:r>
              <a:rPr lang="zh-CN" altLang="en-US"/>
              <a:t>纯经济损失；</a:t>
            </a:r>
          </a:p>
          <a:p>
            <a:pPr eaLnBrk="1" hangingPunct="1"/>
            <a:r>
              <a:rPr lang="en-US" altLang="zh-CN"/>
              <a:t>——</a:t>
            </a:r>
            <a:r>
              <a:rPr lang="zh-CN" altLang="en-US"/>
              <a:t>其他依法应当救济的利益。 </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ChangeArrowheads="1"/>
          </p:cNvSpPr>
          <p:nvPr>
            <p:ph type="title"/>
          </p:nvPr>
        </p:nvSpPr>
        <p:spPr/>
        <p:txBody>
          <a:bodyPr/>
          <a:lstStyle/>
          <a:p>
            <a:pPr eaLnBrk="1" hangingPunct="1"/>
            <a:endParaRPr lang="zh-CN" altLang="en-US"/>
          </a:p>
        </p:txBody>
      </p:sp>
      <p:sp>
        <p:nvSpPr>
          <p:cNvPr id="137218" name="Rectangle 3"/>
          <p:cNvSpPr>
            <a:spLocks noGrp="1" noChangeArrowheads="1"/>
          </p:cNvSpPr>
          <p:nvPr>
            <p:ph type="body" idx="1"/>
          </p:nvPr>
        </p:nvSpPr>
        <p:spPr/>
        <p:txBody>
          <a:bodyPr/>
          <a:lstStyle/>
          <a:p>
            <a:pPr eaLnBrk="1" hangingPunct="1"/>
            <a:r>
              <a:rPr lang="zh-CN" altLang="en-US" b="1" dirty="0"/>
              <a:t>五、民事权利的救济</a:t>
            </a:r>
            <a:endParaRPr lang="zh-CN" altLang="en-US" dirty="0"/>
          </a:p>
          <a:p>
            <a:pPr eaLnBrk="1" hangingPunct="1"/>
            <a:r>
              <a:rPr lang="zh-CN" altLang="en-US" b="1" dirty="0"/>
              <a:t>（一）公力救济</a:t>
            </a:r>
            <a:endParaRPr lang="zh-CN" altLang="en-US" dirty="0"/>
          </a:p>
          <a:p>
            <a:pPr eaLnBrk="1" hangingPunct="1"/>
            <a:r>
              <a:rPr lang="zh-CN" altLang="en-US" dirty="0"/>
              <a:t>公力救济是权利人通过行使诉权，诉请法院依民事诉讼和强制执行程序保护自己权利的措施。</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p:txBody>
          <a:bodyPr/>
          <a:lstStyle/>
          <a:p>
            <a:pPr eaLnBrk="1" hangingPunct="1"/>
            <a:endParaRPr lang="zh-CN" altLang="en-US"/>
          </a:p>
        </p:txBody>
      </p:sp>
      <p:sp>
        <p:nvSpPr>
          <p:cNvPr id="138242" name="Rectangle 3"/>
          <p:cNvSpPr>
            <a:spLocks noGrp="1" noChangeArrowheads="1"/>
          </p:cNvSpPr>
          <p:nvPr>
            <p:ph type="body" idx="1"/>
          </p:nvPr>
        </p:nvSpPr>
        <p:spPr/>
        <p:txBody>
          <a:bodyPr/>
          <a:lstStyle/>
          <a:p>
            <a:pPr eaLnBrk="1" hangingPunct="1"/>
            <a:r>
              <a:rPr lang="zh-CN" altLang="en-US" b="1" dirty="0"/>
              <a:t>（二）自力救济</a:t>
            </a:r>
            <a:endParaRPr lang="zh-CN" altLang="en-US" dirty="0"/>
          </a:p>
          <a:p>
            <a:pPr eaLnBrk="1" hangingPunct="1"/>
            <a:r>
              <a:rPr lang="zh-CN" altLang="en-US" dirty="0"/>
              <a:t>自力救济是权利人依靠自己的力量强制他人捍卫自己权利的行为，包括自卫行为和自助行为。自卫行为又包括正当防卫和紧急避险两种。 </a:t>
            </a:r>
          </a:p>
          <a:p>
            <a:pPr eaLnBrk="1" hangingPunct="1"/>
            <a:endParaRPr lang="zh-CN" alt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ChangeArrowheads="1"/>
          </p:cNvSpPr>
          <p:nvPr>
            <p:ph type="title"/>
          </p:nvPr>
        </p:nvSpPr>
        <p:spPr/>
        <p:txBody>
          <a:bodyPr/>
          <a:lstStyle/>
          <a:p>
            <a:pPr eaLnBrk="1" hangingPunct="1"/>
            <a:endParaRPr lang="zh-CN" altLang="en-US"/>
          </a:p>
        </p:txBody>
      </p:sp>
      <p:sp>
        <p:nvSpPr>
          <p:cNvPr id="139266" name="Rectangle 3"/>
          <p:cNvSpPr>
            <a:spLocks noGrp="1" noChangeArrowheads="1"/>
          </p:cNvSpPr>
          <p:nvPr>
            <p:ph type="body" idx="1"/>
          </p:nvPr>
        </p:nvSpPr>
        <p:spPr/>
        <p:txBody>
          <a:bodyPr/>
          <a:lstStyle/>
          <a:p>
            <a:pPr eaLnBrk="1" hangingPunct="1"/>
            <a:r>
              <a:rPr lang="en-US" altLang="zh-CN" b="1" dirty="0"/>
              <a:t>1</a:t>
            </a:r>
            <a:r>
              <a:rPr lang="zh-CN" altLang="en-US" b="1" dirty="0"/>
              <a:t>、正当防卫</a:t>
            </a:r>
          </a:p>
          <a:p>
            <a:pPr eaLnBrk="1" hangingPunct="1"/>
            <a:r>
              <a:rPr lang="zh-CN" altLang="en-US" b="1" dirty="0"/>
              <a:t>（</a:t>
            </a:r>
            <a:r>
              <a:rPr lang="en-US" altLang="zh-CN" b="1" dirty="0"/>
              <a:t>1</a:t>
            </a:r>
            <a:r>
              <a:rPr lang="zh-CN" altLang="en-US" b="1" dirty="0"/>
              <a:t>）界定</a:t>
            </a:r>
            <a:endParaRPr lang="zh-CN" altLang="en-US" dirty="0"/>
          </a:p>
          <a:p>
            <a:pPr eaLnBrk="1" hangingPunct="1"/>
            <a:r>
              <a:rPr lang="zh-CN" altLang="en-US" dirty="0"/>
              <a:t>为了保护公共利益、自身或他人的合法利益，对于正在进行非法侵害的人给予适当的还击，以排除或减轻违法行为可能造成的损害。 </a:t>
            </a:r>
          </a:p>
          <a:p>
            <a:pPr eaLnBrk="1" hangingPunct="1"/>
            <a:endParaRPr lang="zh-CN" alt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title"/>
          </p:nvPr>
        </p:nvSpPr>
        <p:spPr/>
        <p:txBody>
          <a:bodyPr/>
          <a:lstStyle/>
          <a:p>
            <a:pPr eaLnBrk="1" hangingPunct="1"/>
            <a:endParaRPr lang="zh-CN" altLang="en-US" dirty="0"/>
          </a:p>
        </p:txBody>
      </p:sp>
      <p:sp>
        <p:nvSpPr>
          <p:cNvPr id="140290" name="Rectangle 3"/>
          <p:cNvSpPr>
            <a:spLocks noGrp="1" noChangeArrowheads="1"/>
          </p:cNvSpPr>
          <p:nvPr>
            <p:ph type="body" idx="1"/>
          </p:nvPr>
        </p:nvSpPr>
        <p:spPr/>
        <p:txBody>
          <a:bodyPr/>
          <a:lstStyle/>
          <a:p>
            <a:pPr eaLnBrk="1" hangingPunct="1"/>
            <a:r>
              <a:rPr lang="zh-CN" altLang="en-US" b="1" dirty="0"/>
              <a:t>（</a:t>
            </a:r>
            <a:r>
              <a:rPr lang="en-US" altLang="zh-CN" b="1" dirty="0"/>
              <a:t>2</a:t>
            </a:r>
            <a:r>
              <a:rPr lang="zh-CN" altLang="en-US" b="1" dirty="0"/>
              <a:t>）构成要件</a:t>
            </a:r>
            <a:endParaRPr lang="zh-CN" altLang="en-US" dirty="0"/>
          </a:p>
          <a:p>
            <a:pPr eaLnBrk="1" hangingPunct="1"/>
            <a:r>
              <a:rPr lang="zh-CN" altLang="en-US" dirty="0"/>
              <a:t>防卫的目的</a:t>
            </a:r>
          </a:p>
          <a:p>
            <a:pPr eaLnBrk="1" hangingPunct="1"/>
            <a:r>
              <a:rPr lang="zh-CN" altLang="en-US" dirty="0"/>
              <a:t>防卫的时间条件</a:t>
            </a:r>
          </a:p>
          <a:p>
            <a:pPr eaLnBrk="1" hangingPunct="1"/>
            <a:r>
              <a:rPr lang="zh-CN" altLang="en-US" dirty="0"/>
              <a:t>防卫的对象</a:t>
            </a:r>
          </a:p>
          <a:p>
            <a:pPr eaLnBrk="1" hangingPunct="1"/>
            <a:r>
              <a:rPr lang="zh-CN" altLang="en-US" dirty="0">
                <a:solidFill>
                  <a:srgbClr val="C00000"/>
                </a:solidFill>
              </a:rPr>
              <a:t>正当防卫不应超过必要的限度</a:t>
            </a:r>
            <a:r>
              <a:rPr lang="zh-CN" altLang="en-US" dirty="0"/>
              <a:t>。</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p:txBody>
          <a:bodyPr/>
          <a:lstStyle/>
          <a:p>
            <a:pPr eaLnBrk="1" hangingPunct="1"/>
            <a:endParaRPr lang="zh-CN" altLang="en-US"/>
          </a:p>
        </p:txBody>
      </p:sp>
      <p:sp>
        <p:nvSpPr>
          <p:cNvPr id="141314" name="Rectangle 3"/>
          <p:cNvSpPr>
            <a:spLocks noGrp="1" noChangeArrowheads="1"/>
          </p:cNvSpPr>
          <p:nvPr>
            <p:ph type="body" idx="1"/>
          </p:nvPr>
        </p:nvSpPr>
        <p:spPr/>
        <p:txBody>
          <a:bodyPr/>
          <a:lstStyle/>
          <a:p>
            <a:pPr eaLnBrk="1" hangingPunct="1"/>
            <a:r>
              <a:rPr lang="zh-CN" altLang="en-US" b="1" dirty="0"/>
              <a:t>（</a:t>
            </a:r>
            <a:r>
              <a:rPr lang="en-US" altLang="zh-CN" b="1" dirty="0"/>
              <a:t>3</a:t>
            </a:r>
            <a:r>
              <a:rPr lang="zh-CN" altLang="en-US" b="1" dirty="0"/>
              <a:t>）法律效果（民总</a:t>
            </a:r>
            <a:r>
              <a:rPr lang="en-US" altLang="zh-CN" b="1" dirty="0"/>
              <a:t>181</a:t>
            </a:r>
            <a:r>
              <a:rPr lang="zh-CN" altLang="en-US" b="1" dirty="0"/>
              <a:t>）</a:t>
            </a:r>
          </a:p>
          <a:p>
            <a:pPr eaLnBrk="1" hangingPunct="1"/>
            <a:r>
              <a:rPr lang="en-US" altLang="zh-CN" b="1" dirty="0">
                <a:latin typeface="Times New Roman" pitchFamily="18" charset="0"/>
              </a:rPr>
              <a:t>——</a:t>
            </a:r>
            <a:r>
              <a:rPr lang="zh-CN" altLang="en-US" dirty="0"/>
              <a:t>因防卫措施不当或者超过必要限度，构成</a:t>
            </a:r>
            <a:r>
              <a:rPr lang="zh-CN" altLang="en-US" dirty="0">
                <a:latin typeface="Times New Roman" pitchFamily="18" charset="0"/>
              </a:rPr>
              <a:t>“</a:t>
            </a:r>
            <a:r>
              <a:rPr lang="zh-CN" altLang="en-US" dirty="0"/>
              <a:t>防卫过当</a:t>
            </a:r>
            <a:r>
              <a:rPr lang="zh-CN" altLang="en-US" dirty="0">
                <a:latin typeface="Times New Roman" pitchFamily="18" charset="0"/>
              </a:rPr>
              <a:t>”</a:t>
            </a:r>
            <a:r>
              <a:rPr lang="zh-CN" altLang="en-US" dirty="0"/>
              <a:t>，由防卫人承担</a:t>
            </a:r>
            <a:r>
              <a:rPr lang="zh-CN" altLang="en-US" dirty="0">
                <a:latin typeface="Times New Roman" pitchFamily="18" charset="0"/>
              </a:rPr>
              <a:t>“</a:t>
            </a:r>
            <a:r>
              <a:rPr lang="zh-CN" altLang="en-US" dirty="0"/>
              <a:t>适当</a:t>
            </a:r>
            <a:r>
              <a:rPr lang="zh-CN" altLang="en-US" dirty="0">
                <a:latin typeface="Times New Roman" pitchFamily="18" charset="0"/>
              </a:rPr>
              <a:t>”</a:t>
            </a:r>
            <a:r>
              <a:rPr lang="zh-CN" altLang="en-US" dirty="0"/>
              <a:t>的民事责任。</a:t>
            </a:r>
            <a:endParaRPr lang="zh-CN" altLang="en-US" b="1" dirty="0"/>
          </a:p>
          <a:p>
            <a:pPr eaLnBrk="1" hangingPunct="1"/>
            <a:r>
              <a:rPr lang="en-US" altLang="zh-CN" b="1" dirty="0">
                <a:latin typeface="Times New Roman" pitchFamily="18" charset="0"/>
              </a:rPr>
              <a:t>——</a:t>
            </a:r>
            <a:r>
              <a:rPr lang="zh-CN" altLang="en-US" dirty="0"/>
              <a:t>防卫适当的，防卫人不承担责任。</a:t>
            </a:r>
          </a:p>
          <a:p>
            <a:pPr eaLnBrk="1" hangingPunct="1"/>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标题 1"/>
          <p:cNvSpPr>
            <a:spLocks noGrp="1"/>
          </p:cNvSpPr>
          <p:nvPr>
            <p:ph type="title"/>
          </p:nvPr>
        </p:nvSpPr>
        <p:spPr/>
        <p:txBody>
          <a:bodyPr/>
          <a:lstStyle/>
          <a:p>
            <a:pPr eaLnBrk="1" hangingPunct="1"/>
            <a:endParaRPr lang="zh-CN" altLang="en-US" dirty="0"/>
          </a:p>
        </p:txBody>
      </p:sp>
      <p:sp>
        <p:nvSpPr>
          <p:cNvPr id="142338" name="内容占位符 2"/>
          <p:cNvSpPr>
            <a:spLocks noGrp="1"/>
          </p:cNvSpPr>
          <p:nvPr>
            <p:ph idx="1"/>
          </p:nvPr>
        </p:nvSpPr>
        <p:spPr/>
        <p:txBody>
          <a:bodyPr/>
          <a:lstStyle/>
          <a:p>
            <a:pPr eaLnBrk="1" hangingPunct="1"/>
            <a:r>
              <a:rPr lang="zh-CN" altLang="en-US" sz="2800" dirty="0"/>
              <a:t>（</a:t>
            </a:r>
            <a:r>
              <a:rPr lang="en-US" altLang="zh-CN" sz="2800" dirty="0"/>
              <a:t>4</a:t>
            </a:r>
            <a:r>
              <a:rPr lang="zh-CN" altLang="en-US" sz="2800" dirty="0"/>
              <a:t>）救助人的补偿</a:t>
            </a:r>
            <a:endParaRPr lang="en-US" altLang="zh-CN" sz="2800" dirty="0"/>
          </a:p>
          <a:p>
            <a:pPr eaLnBrk="1" hangingPunct="1"/>
            <a:r>
              <a:rPr lang="en-US" altLang="zh-CN" sz="2800" dirty="0"/>
              <a:t>《</a:t>
            </a:r>
            <a:r>
              <a:rPr lang="zh-CN" altLang="en-US" sz="2800" dirty="0"/>
              <a:t>民法总则</a:t>
            </a:r>
            <a:r>
              <a:rPr lang="en-US" altLang="zh-CN" sz="2800" dirty="0"/>
              <a:t>》</a:t>
            </a:r>
            <a:r>
              <a:rPr lang="zh-CN" altLang="zh-CN" sz="2800" dirty="0"/>
              <a:t>第</a:t>
            </a:r>
            <a:r>
              <a:rPr lang="en-US" altLang="zh-CN" sz="2800" dirty="0"/>
              <a:t>183</a:t>
            </a:r>
            <a:r>
              <a:rPr lang="zh-CN" altLang="zh-CN" sz="2800" dirty="0"/>
              <a:t>条　因保护他人民事权益使自己受到损害的，由侵权人承担民事责任，受益人可以给予适当补偿。</a:t>
            </a:r>
            <a:r>
              <a:rPr lang="zh-CN" altLang="zh-CN" sz="2800" dirty="0">
                <a:solidFill>
                  <a:srgbClr val="C00000"/>
                </a:solidFill>
              </a:rPr>
              <a:t>没有侵权人、侵权人逃逸或者无力承担民事责任，受害人请求补偿的，受益人应当给予适当补偿</a:t>
            </a:r>
            <a:r>
              <a:rPr lang="zh-CN" altLang="zh-CN" sz="2800" dirty="0"/>
              <a:t>。</a:t>
            </a:r>
          </a:p>
          <a:p>
            <a:pPr eaLnBrk="1" hangingPunct="1"/>
            <a:r>
              <a:rPr lang="en-US" altLang="zh-CN" sz="2800" dirty="0"/>
              <a:t> </a:t>
            </a:r>
            <a:r>
              <a:rPr lang="zh-CN" altLang="zh-CN" sz="2800" dirty="0"/>
              <a:t>第</a:t>
            </a:r>
            <a:r>
              <a:rPr lang="en-US" altLang="zh-CN" sz="2800" dirty="0"/>
              <a:t>184</a:t>
            </a:r>
            <a:r>
              <a:rPr lang="zh-CN" altLang="zh-CN" sz="2800" dirty="0"/>
              <a:t>条　因自愿实施紧急救助行为造成受助人损害的，救助人不承担民事责任。</a:t>
            </a:r>
          </a:p>
          <a:p>
            <a:pPr eaLnBrk="1" hangingPunct="1"/>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ChangeArrowheads="1"/>
          </p:cNvSpPr>
          <p:nvPr>
            <p:ph type="title"/>
          </p:nvPr>
        </p:nvSpPr>
        <p:spPr/>
        <p:txBody>
          <a:bodyPr/>
          <a:lstStyle/>
          <a:p>
            <a:pPr eaLnBrk="1" hangingPunct="1"/>
            <a:endParaRPr lang="zh-CN" altLang="en-US"/>
          </a:p>
        </p:txBody>
      </p:sp>
      <p:sp>
        <p:nvSpPr>
          <p:cNvPr id="143362" name="Rectangle 3"/>
          <p:cNvSpPr>
            <a:spLocks noGrp="1" noChangeArrowheads="1"/>
          </p:cNvSpPr>
          <p:nvPr>
            <p:ph type="body" idx="1"/>
          </p:nvPr>
        </p:nvSpPr>
        <p:spPr/>
        <p:txBody>
          <a:bodyPr/>
          <a:lstStyle/>
          <a:p>
            <a:pPr eaLnBrk="1" hangingPunct="1"/>
            <a:r>
              <a:rPr lang="en-US" altLang="zh-CN" b="1"/>
              <a:t>2</a:t>
            </a:r>
            <a:r>
              <a:rPr lang="zh-CN" altLang="en-US" b="1"/>
              <a:t>、紧急避险 </a:t>
            </a:r>
          </a:p>
          <a:p>
            <a:pPr eaLnBrk="1" hangingPunct="1"/>
            <a:r>
              <a:rPr lang="zh-CN" altLang="en-US" b="1"/>
              <a:t>（</a:t>
            </a:r>
            <a:r>
              <a:rPr lang="en-US" altLang="zh-CN" b="1"/>
              <a:t>1</a:t>
            </a:r>
            <a:r>
              <a:rPr lang="zh-CN" altLang="en-US" b="1"/>
              <a:t>）界定</a:t>
            </a:r>
            <a:endParaRPr lang="zh-CN" altLang="en-US"/>
          </a:p>
          <a:p>
            <a:pPr eaLnBrk="1" hangingPunct="1"/>
            <a:r>
              <a:rPr lang="zh-CN" altLang="en-US"/>
              <a:t>所谓紧急避险，是指在危险情况下，为了使社会公共利益、自身或他人的合法权益免受更大的损害，在迫不得已的情况下采取的致他人或本人损害的行为。</a:t>
            </a:r>
            <a:endParaRPr lang="zh-CN" altLang="en-US" b="1"/>
          </a:p>
          <a:p>
            <a:pPr eaLnBrk="1" hangingPunct="1"/>
            <a:endParaRPr lang="zh-CN"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ChangeArrowheads="1"/>
          </p:cNvSpPr>
          <p:nvPr>
            <p:ph type="title"/>
          </p:nvPr>
        </p:nvSpPr>
        <p:spPr/>
        <p:txBody>
          <a:bodyPr/>
          <a:lstStyle/>
          <a:p>
            <a:pPr eaLnBrk="1" hangingPunct="1"/>
            <a:endParaRPr lang="zh-CN" altLang="en-US"/>
          </a:p>
        </p:txBody>
      </p:sp>
      <p:sp>
        <p:nvSpPr>
          <p:cNvPr id="144386" name="Rectangle 3"/>
          <p:cNvSpPr>
            <a:spLocks noGrp="1" noChangeArrowheads="1"/>
          </p:cNvSpPr>
          <p:nvPr>
            <p:ph type="body" idx="1"/>
          </p:nvPr>
        </p:nvSpPr>
        <p:spPr/>
        <p:txBody>
          <a:bodyPr/>
          <a:lstStyle/>
          <a:p>
            <a:pPr eaLnBrk="1" hangingPunct="1"/>
            <a:r>
              <a:rPr lang="zh-CN" altLang="en-US" b="1"/>
              <a:t>（</a:t>
            </a:r>
            <a:r>
              <a:rPr lang="en-US" altLang="zh-CN" b="1"/>
              <a:t>2</a:t>
            </a:r>
            <a:r>
              <a:rPr lang="zh-CN" altLang="en-US" b="1"/>
              <a:t>）构成要件</a:t>
            </a:r>
            <a:endParaRPr lang="zh-CN" altLang="en-US"/>
          </a:p>
          <a:p>
            <a:pPr eaLnBrk="1" hangingPunct="1"/>
            <a:r>
              <a:rPr lang="zh-CN" altLang="en-US"/>
              <a:t>本人或者他人的生命、身体、自由、财产或者社会公共财产遭受正在发生的</a:t>
            </a:r>
            <a:r>
              <a:rPr lang="zh-CN" altLang="en-US">
                <a:latin typeface="Times New Roman" pitchFamily="18" charset="0"/>
              </a:rPr>
              <a:t>“</a:t>
            </a:r>
            <a:r>
              <a:rPr lang="zh-CN" altLang="en-US"/>
              <a:t>急迫危险</a:t>
            </a:r>
            <a:r>
              <a:rPr lang="zh-CN" altLang="en-US">
                <a:latin typeface="Times New Roman" pitchFamily="18" charset="0"/>
              </a:rPr>
              <a:t>”</a:t>
            </a:r>
            <a:r>
              <a:rPr lang="zh-CN" altLang="en-US"/>
              <a:t>。</a:t>
            </a:r>
          </a:p>
          <a:p>
            <a:pPr eaLnBrk="1" hangingPunct="1"/>
            <a:r>
              <a:rPr lang="zh-CN" altLang="en-US"/>
              <a:t>避险行为具有</a:t>
            </a:r>
            <a:r>
              <a:rPr lang="zh-CN" altLang="en-US">
                <a:latin typeface="Times New Roman" pitchFamily="18" charset="0"/>
              </a:rPr>
              <a:t>“</a:t>
            </a:r>
            <a:r>
              <a:rPr lang="zh-CN" altLang="en-US"/>
              <a:t>必要性</a:t>
            </a:r>
            <a:r>
              <a:rPr lang="zh-CN" altLang="en-US">
                <a:latin typeface="Times New Roman" pitchFamily="18" charset="0"/>
              </a:rPr>
              <a:t>”</a:t>
            </a:r>
            <a:r>
              <a:rPr lang="zh-CN" altLang="en-US"/>
              <a:t>。</a:t>
            </a:r>
          </a:p>
          <a:p>
            <a:pPr eaLnBrk="1" hangingPunct="1"/>
            <a:r>
              <a:rPr lang="zh-CN" altLang="en-US"/>
              <a:t>避险行为具有</a:t>
            </a:r>
            <a:r>
              <a:rPr lang="zh-CN" altLang="en-US">
                <a:latin typeface="Times New Roman" pitchFamily="18" charset="0"/>
              </a:rPr>
              <a:t>“</a:t>
            </a:r>
            <a:r>
              <a:rPr lang="zh-CN" altLang="en-US"/>
              <a:t>相当性</a:t>
            </a:r>
            <a:r>
              <a:rPr lang="zh-CN" altLang="en-US">
                <a:latin typeface="Times New Roman" pitchFamily="18" charset="0"/>
              </a:rPr>
              <a:t>”</a:t>
            </a:r>
            <a:r>
              <a:rPr lang="zh-CN" altLang="en-US"/>
              <a:t>。</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p:nvPr>
        </p:nvSpPr>
        <p:spPr/>
        <p:txBody>
          <a:bodyPr/>
          <a:lstStyle/>
          <a:p>
            <a:pPr eaLnBrk="1" hangingPunct="1"/>
            <a:endParaRPr lang="zh-CN" altLang="en-US"/>
          </a:p>
        </p:txBody>
      </p:sp>
      <p:sp>
        <p:nvSpPr>
          <p:cNvPr id="145410" name="Rectangle 3"/>
          <p:cNvSpPr>
            <a:spLocks noGrp="1" noChangeArrowheads="1"/>
          </p:cNvSpPr>
          <p:nvPr>
            <p:ph type="body" idx="1"/>
          </p:nvPr>
        </p:nvSpPr>
        <p:spPr/>
        <p:txBody>
          <a:bodyPr/>
          <a:lstStyle/>
          <a:p>
            <a:pPr eaLnBrk="1" hangingPunct="1"/>
            <a:r>
              <a:rPr lang="zh-CN" altLang="en-US" sz="2800" b="1" dirty="0"/>
              <a:t>（</a:t>
            </a:r>
            <a:r>
              <a:rPr lang="en-US" altLang="zh-CN" sz="2800" b="1" dirty="0"/>
              <a:t>3</a:t>
            </a:r>
            <a:r>
              <a:rPr lang="zh-CN" altLang="en-US" sz="2800" b="1" dirty="0"/>
              <a:t>）法律效果（民总</a:t>
            </a:r>
            <a:r>
              <a:rPr lang="en-US" altLang="zh-CN" sz="2800" b="1" dirty="0"/>
              <a:t>182</a:t>
            </a:r>
            <a:r>
              <a:rPr lang="zh-CN" altLang="en-US" sz="2800" b="1" dirty="0"/>
              <a:t>条）</a:t>
            </a:r>
            <a:endParaRPr lang="zh-CN" altLang="en-US" sz="2800" dirty="0"/>
          </a:p>
          <a:p>
            <a:pPr eaLnBrk="1" hangingPunct="1"/>
            <a:r>
              <a:rPr lang="en-US" altLang="zh-CN" sz="2800" b="1" dirty="0">
                <a:latin typeface="Times New Roman" pitchFamily="18" charset="0"/>
              </a:rPr>
              <a:t>——</a:t>
            </a:r>
            <a:r>
              <a:rPr lang="zh-CN" altLang="en-US" sz="2800" dirty="0"/>
              <a:t>因采取措施不当或者超过必要限度，构成</a:t>
            </a:r>
            <a:r>
              <a:rPr lang="zh-CN" altLang="en-US" sz="2800" dirty="0">
                <a:latin typeface="Times New Roman" pitchFamily="18" charset="0"/>
              </a:rPr>
              <a:t>“</a:t>
            </a:r>
            <a:r>
              <a:rPr lang="zh-CN" altLang="en-US" sz="2800" dirty="0">
                <a:solidFill>
                  <a:srgbClr val="C00000"/>
                </a:solidFill>
              </a:rPr>
              <a:t>避险不当</a:t>
            </a:r>
            <a:r>
              <a:rPr lang="zh-CN" altLang="en-US" sz="2800" dirty="0">
                <a:latin typeface="Times New Roman" pitchFamily="18" charset="0"/>
              </a:rPr>
              <a:t>”</a:t>
            </a:r>
            <a:r>
              <a:rPr lang="zh-CN" altLang="en-US" sz="2800" dirty="0"/>
              <a:t>。由</a:t>
            </a:r>
            <a:r>
              <a:rPr lang="zh-CN" altLang="en-US" sz="2800" dirty="0">
                <a:solidFill>
                  <a:srgbClr val="C00000"/>
                </a:solidFill>
              </a:rPr>
              <a:t>紧急避险人</a:t>
            </a:r>
            <a:r>
              <a:rPr lang="zh-CN" altLang="en-US" sz="2800" dirty="0"/>
              <a:t> 承担</a:t>
            </a:r>
            <a:r>
              <a:rPr lang="zh-CN" altLang="en-US" sz="2800" dirty="0">
                <a:latin typeface="Times New Roman" pitchFamily="18" charset="0"/>
              </a:rPr>
              <a:t>“</a:t>
            </a:r>
            <a:r>
              <a:rPr lang="zh-CN" altLang="en-US" sz="2800" dirty="0"/>
              <a:t>适当</a:t>
            </a:r>
            <a:r>
              <a:rPr lang="zh-CN" altLang="en-US" sz="2800" dirty="0">
                <a:latin typeface="Times New Roman" pitchFamily="18" charset="0"/>
              </a:rPr>
              <a:t>”</a:t>
            </a:r>
            <a:r>
              <a:rPr lang="zh-CN" altLang="en-US" sz="2800" dirty="0"/>
              <a:t>的民事责任。</a:t>
            </a:r>
            <a:endParaRPr lang="zh-CN" altLang="en-US" sz="2800" b="1" dirty="0"/>
          </a:p>
          <a:p>
            <a:pPr eaLnBrk="1" hangingPunct="1"/>
            <a:r>
              <a:rPr lang="en-US" altLang="zh-CN" sz="2800" b="1" dirty="0">
                <a:latin typeface="Times New Roman" pitchFamily="18" charset="0"/>
              </a:rPr>
              <a:t>——</a:t>
            </a:r>
            <a:r>
              <a:rPr lang="zh-CN" altLang="en-US" sz="2800" dirty="0"/>
              <a:t>避险适当的，因避险造成的损害按照以下规则承担：①由</a:t>
            </a:r>
            <a:r>
              <a:rPr lang="zh-CN" altLang="en-US" sz="2800" dirty="0">
                <a:solidFill>
                  <a:srgbClr val="C00000"/>
                </a:solidFill>
              </a:rPr>
              <a:t>引起险情发生的人</a:t>
            </a:r>
            <a:r>
              <a:rPr lang="zh-CN" altLang="en-US" sz="2800" dirty="0"/>
              <a:t>承担</a:t>
            </a:r>
            <a:r>
              <a:rPr lang="zh-CN" altLang="en-US" sz="2800" dirty="0">
                <a:solidFill>
                  <a:srgbClr val="C00000"/>
                </a:solidFill>
              </a:rPr>
              <a:t>赔偿</a:t>
            </a:r>
            <a:r>
              <a:rPr lang="zh-CN" altLang="en-US" sz="2800" dirty="0"/>
              <a:t>责任。引起险情的人是否具有过错，在所不问。②如果危险是由</a:t>
            </a:r>
            <a:r>
              <a:rPr lang="zh-CN" altLang="en-US" sz="2800" dirty="0">
                <a:solidFill>
                  <a:srgbClr val="C00000"/>
                </a:solidFill>
              </a:rPr>
              <a:t>自然原因</a:t>
            </a:r>
            <a:r>
              <a:rPr lang="zh-CN" altLang="en-US" sz="2800" dirty="0"/>
              <a:t>引起的，可以适用公平责任，由</a:t>
            </a:r>
            <a:r>
              <a:rPr lang="zh-CN" altLang="en-US" sz="2800" dirty="0">
                <a:solidFill>
                  <a:srgbClr val="C00000"/>
                </a:solidFill>
              </a:rPr>
              <a:t>受益人适当补偿</a:t>
            </a:r>
            <a:r>
              <a:rPr lang="zh-CN" altLang="en-US" sz="2800" dirty="0"/>
              <a:t>。 </a:t>
            </a:r>
          </a:p>
          <a:p>
            <a:pPr eaLnBrk="1" hangingPunct="1"/>
            <a:endParaRPr lang="zh-CN"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lstStyle/>
          <a:p>
            <a:pPr eaLnBrk="1" hangingPunct="1"/>
            <a:endParaRPr lang="zh-CN" altLang="en-US"/>
          </a:p>
        </p:txBody>
      </p:sp>
      <p:sp>
        <p:nvSpPr>
          <p:cNvPr id="26626" name="内容占位符 2"/>
          <p:cNvSpPr>
            <a:spLocks noGrp="1"/>
          </p:cNvSpPr>
          <p:nvPr>
            <p:ph idx="1"/>
          </p:nvPr>
        </p:nvSpPr>
        <p:spPr/>
        <p:txBody>
          <a:bodyPr/>
          <a:lstStyle/>
          <a:p>
            <a:pPr eaLnBrk="1" hangingPunct="1"/>
            <a:r>
              <a:rPr lang="en-US" altLang="zh-CN"/>
              <a:t>2016</a:t>
            </a:r>
            <a:r>
              <a:rPr lang="zh-CN" altLang="zh-CN"/>
              <a:t>年北京法院全年收案，结案</a:t>
            </a:r>
            <a:r>
              <a:rPr lang="en-US" altLang="zh-CN"/>
              <a:t>654666</a:t>
            </a:r>
            <a:r>
              <a:rPr lang="zh-CN" altLang="zh-CN"/>
              <a:t>件，其中民商事案件</a:t>
            </a:r>
            <a:r>
              <a:rPr lang="en-US" altLang="zh-CN"/>
              <a:t>421465</a:t>
            </a:r>
            <a:r>
              <a:rPr lang="zh-CN" altLang="zh-CN"/>
              <a:t>件，占比</a:t>
            </a:r>
            <a:r>
              <a:rPr lang="en-US" altLang="zh-CN"/>
              <a:t>64.38</a:t>
            </a:r>
            <a:r>
              <a:rPr lang="zh-CN" altLang="zh-CN"/>
              <a:t>。</a:t>
            </a:r>
            <a:r>
              <a:rPr lang="zh-CN" altLang="en-US"/>
              <a:t> （</a:t>
            </a:r>
            <a:r>
              <a:rPr lang="en-US" altLang="zh-CN"/>
              <a:t>2017</a:t>
            </a:r>
            <a:r>
              <a:rPr lang="zh-CN" altLang="en-US"/>
              <a:t>年北京高院工作报告）</a:t>
            </a:r>
            <a:endParaRPr lang="zh-CN" altLang="zh-CN"/>
          </a:p>
          <a:p>
            <a:pPr eaLnBrk="1" hangingPunct="1"/>
            <a:endParaRPr lang="zh-CN"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ChangeArrowheads="1"/>
          </p:cNvSpPr>
          <p:nvPr>
            <p:ph type="title"/>
          </p:nvPr>
        </p:nvSpPr>
        <p:spPr/>
        <p:txBody>
          <a:bodyPr/>
          <a:lstStyle/>
          <a:p>
            <a:pPr eaLnBrk="1" hangingPunct="1"/>
            <a:endParaRPr lang="zh-CN" altLang="en-US"/>
          </a:p>
        </p:txBody>
      </p:sp>
      <p:sp>
        <p:nvSpPr>
          <p:cNvPr id="146434" name="Rectangle 3"/>
          <p:cNvSpPr>
            <a:spLocks noGrp="1" noChangeArrowheads="1"/>
          </p:cNvSpPr>
          <p:nvPr>
            <p:ph type="body" idx="1"/>
          </p:nvPr>
        </p:nvSpPr>
        <p:spPr/>
        <p:txBody>
          <a:bodyPr/>
          <a:lstStyle/>
          <a:p>
            <a:pPr eaLnBrk="1" hangingPunct="1"/>
            <a:r>
              <a:rPr lang="zh-CN" altLang="en-US" dirty="0"/>
              <a:t>　</a:t>
            </a:r>
            <a:r>
              <a:rPr lang="en-US" altLang="zh-CN" b="1" dirty="0"/>
              <a:t>3</a:t>
            </a:r>
            <a:r>
              <a:rPr lang="zh-CN" altLang="en-US" b="1" dirty="0"/>
              <a:t>、自助行为</a:t>
            </a:r>
          </a:p>
          <a:p>
            <a:pPr eaLnBrk="1" hangingPunct="1"/>
            <a:r>
              <a:rPr lang="zh-CN" altLang="en-US" b="1" dirty="0"/>
              <a:t>（</a:t>
            </a:r>
            <a:r>
              <a:rPr lang="en-US" altLang="zh-CN" b="1" dirty="0"/>
              <a:t>1</a:t>
            </a:r>
            <a:r>
              <a:rPr lang="zh-CN" altLang="en-US" b="1" dirty="0"/>
              <a:t>）界定</a:t>
            </a:r>
            <a:endParaRPr lang="zh-CN" altLang="en-US" dirty="0"/>
          </a:p>
          <a:p>
            <a:pPr eaLnBrk="1" hangingPunct="1"/>
            <a:r>
              <a:rPr lang="zh-CN" altLang="en-US" dirty="0"/>
              <a:t>自助行为是权利人为了保护自己的利益，在</a:t>
            </a:r>
            <a:r>
              <a:rPr lang="zh-CN" altLang="en-US" dirty="0">
                <a:solidFill>
                  <a:srgbClr val="C00000"/>
                </a:solidFill>
              </a:rPr>
              <a:t>紧急情况</a:t>
            </a:r>
            <a:r>
              <a:rPr lang="zh-CN" altLang="en-US" dirty="0"/>
              <a:t>下对加害人的财产加以</a:t>
            </a:r>
            <a:r>
              <a:rPr lang="zh-CN" altLang="en-US" dirty="0">
                <a:solidFill>
                  <a:srgbClr val="C00000"/>
                </a:solidFill>
              </a:rPr>
              <a:t>扣押、毁损</a:t>
            </a:r>
            <a:r>
              <a:rPr lang="zh-CN" altLang="en-US" dirty="0"/>
              <a:t>或</a:t>
            </a:r>
            <a:r>
              <a:rPr lang="zh-CN" altLang="en-US" dirty="0">
                <a:solidFill>
                  <a:srgbClr val="C00000"/>
                </a:solidFill>
              </a:rPr>
              <a:t>对其人身进行适当约束</a:t>
            </a:r>
            <a:r>
              <a:rPr lang="zh-CN" altLang="en-US" dirty="0"/>
              <a:t>的行为。</a:t>
            </a:r>
          </a:p>
          <a:p>
            <a:pPr eaLnBrk="1" hangingPunct="1"/>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ChangeArrowheads="1"/>
          </p:cNvSpPr>
          <p:nvPr>
            <p:ph type="title"/>
          </p:nvPr>
        </p:nvSpPr>
        <p:spPr/>
        <p:txBody>
          <a:bodyPr/>
          <a:lstStyle/>
          <a:p>
            <a:pPr eaLnBrk="1" hangingPunct="1"/>
            <a:endParaRPr lang="zh-CN" altLang="en-US"/>
          </a:p>
        </p:txBody>
      </p:sp>
      <p:sp>
        <p:nvSpPr>
          <p:cNvPr id="147458" name="Rectangle 3"/>
          <p:cNvSpPr>
            <a:spLocks noGrp="1" noChangeArrowheads="1"/>
          </p:cNvSpPr>
          <p:nvPr>
            <p:ph type="body" idx="1"/>
          </p:nvPr>
        </p:nvSpPr>
        <p:spPr/>
        <p:txBody>
          <a:bodyPr/>
          <a:lstStyle/>
          <a:p>
            <a:pPr eaLnBrk="1" hangingPunct="1"/>
            <a:r>
              <a:rPr lang="zh-CN" altLang="en-US" b="1" dirty="0"/>
              <a:t>（</a:t>
            </a:r>
            <a:r>
              <a:rPr lang="en-US" altLang="zh-CN" b="1" dirty="0"/>
              <a:t>2</a:t>
            </a:r>
            <a:r>
              <a:rPr lang="zh-CN" altLang="en-US" b="1" dirty="0"/>
              <a:t>）构成要件</a:t>
            </a:r>
            <a:endParaRPr lang="zh-CN" altLang="en-US" dirty="0"/>
          </a:p>
          <a:p>
            <a:pPr eaLnBrk="1" hangingPunct="1"/>
            <a:r>
              <a:rPr lang="zh-CN" altLang="en-US" dirty="0"/>
              <a:t>①须为保护自己的请求权</a:t>
            </a:r>
          </a:p>
          <a:p>
            <a:pPr eaLnBrk="1" hangingPunct="1"/>
            <a:r>
              <a:rPr lang="zh-CN" altLang="en-US" dirty="0"/>
              <a:t>②情事紧迫，来不及请求公力救济</a:t>
            </a:r>
          </a:p>
          <a:p>
            <a:pPr eaLnBrk="1" hangingPunct="1"/>
            <a:r>
              <a:rPr lang="zh-CN" altLang="en-US" dirty="0"/>
              <a:t>③不超过必要的限度</a:t>
            </a:r>
          </a:p>
          <a:p>
            <a:pPr eaLnBrk="1" hangingPunct="1"/>
            <a:r>
              <a:rPr lang="zh-CN" altLang="en-US" dirty="0"/>
              <a:t>④事后必须</a:t>
            </a:r>
            <a:r>
              <a:rPr lang="zh-CN" altLang="en-US" dirty="0">
                <a:solidFill>
                  <a:srgbClr val="C00000"/>
                </a:solidFill>
              </a:rPr>
              <a:t>及时</a:t>
            </a:r>
            <a:r>
              <a:rPr lang="zh-CN" altLang="en-US" dirty="0"/>
              <a:t>请求公力救济。 </a:t>
            </a:r>
          </a:p>
          <a:p>
            <a:pPr eaLnBrk="1" hangingPunct="1"/>
            <a:endParaRPr lang="zh-CN" alt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ChangeArrowheads="1"/>
          </p:cNvSpPr>
          <p:nvPr>
            <p:ph type="title"/>
          </p:nvPr>
        </p:nvSpPr>
        <p:spPr/>
        <p:txBody>
          <a:bodyPr/>
          <a:lstStyle/>
          <a:p>
            <a:pPr eaLnBrk="1" hangingPunct="1"/>
            <a:endParaRPr lang="zh-CN" altLang="en-US"/>
          </a:p>
        </p:txBody>
      </p:sp>
      <p:sp>
        <p:nvSpPr>
          <p:cNvPr id="148482" name="Rectangle 3"/>
          <p:cNvSpPr>
            <a:spLocks noGrp="1" noChangeArrowheads="1"/>
          </p:cNvSpPr>
          <p:nvPr>
            <p:ph type="body" idx="1"/>
          </p:nvPr>
        </p:nvSpPr>
        <p:spPr/>
        <p:txBody>
          <a:bodyPr/>
          <a:lstStyle/>
          <a:p>
            <a:pPr eaLnBrk="1" hangingPunct="1"/>
            <a:r>
              <a:rPr lang="zh-CN" altLang="en-US" b="1"/>
              <a:t>（</a:t>
            </a:r>
            <a:r>
              <a:rPr lang="en-US" altLang="zh-CN" b="1"/>
              <a:t>3</a:t>
            </a:r>
            <a:r>
              <a:rPr lang="zh-CN" altLang="en-US" b="1"/>
              <a:t>）法律后果</a:t>
            </a:r>
            <a:endParaRPr lang="zh-CN" altLang="en-US"/>
          </a:p>
          <a:p>
            <a:pPr eaLnBrk="1" hangingPunct="1"/>
            <a:r>
              <a:rPr lang="en-US" altLang="zh-CN">
                <a:latin typeface="Times New Roman" pitchFamily="18" charset="0"/>
              </a:rPr>
              <a:t>——</a:t>
            </a:r>
            <a:r>
              <a:rPr lang="zh-CN" altLang="en-US"/>
              <a:t>自助行为成立，行为人不承担责任，损害结果由受害人自己承担。</a:t>
            </a:r>
          </a:p>
          <a:p>
            <a:pPr eaLnBrk="1" hangingPunct="1"/>
            <a:r>
              <a:rPr lang="en-US" altLang="zh-CN">
                <a:latin typeface="Times New Roman" pitchFamily="18" charset="0"/>
              </a:rPr>
              <a:t>——</a:t>
            </a:r>
            <a:r>
              <a:rPr lang="zh-CN" altLang="en-US"/>
              <a:t>自助行为不成立，行为人承担相应的民事赔偿责任。</a:t>
            </a:r>
          </a:p>
          <a:p>
            <a:pPr eaLnBrk="1" hangingPunct="1"/>
            <a:endParaRPr lang="zh-CN"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ChangeArrowheads="1"/>
          </p:cNvSpPr>
          <p:nvPr>
            <p:ph type="title"/>
          </p:nvPr>
        </p:nvSpPr>
        <p:spPr/>
        <p:txBody>
          <a:bodyPr/>
          <a:lstStyle/>
          <a:p>
            <a:pPr eaLnBrk="1" hangingPunct="1"/>
            <a:endParaRPr lang="zh-CN" altLang="en-US" sz="4000" b="1" dirty="0"/>
          </a:p>
        </p:txBody>
      </p:sp>
      <p:sp>
        <p:nvSpPr>
          <p:cNvPr id="149506" name="Rectangle 3"/>
          <p:cNvSpPr>
            <a:spLocks noGrp="1" noChangeArrowheads="1"/>
          </p:cNvSpPr>
          <p:nvPr>
            <p:ph type="body" idx="1"/>
          </p:nvPr>
        </p:nvSpPr>
        <p:spPr/>
        <p:txBody>
          <a:bodyPr/>
          <a:lstStyle/>
          <a:p>
            <a:pPr algn="just" eaLnBrk="1" hangingPunct="1"/>
            <a:r>
              <a:rPr lang="zh-CN" altLang="en-US" b="1" dirty="0"/>
              <a:t>六、民事义务体系</a:t>
            </a:r>
          </a:p>
          <a:p>
            <a:pPr eaLnBrk="1" hangingPunct="1"/>
            <a:r>
              <a:rPr lang="zh-CN" altLang="en-US" b="1" dirty="0"/>
              <a:t>（一）民事义务</a:t>
            </a:r>
            <a:endParaRPr lang="zh-CN" altLang="en-US" dirty="0"/>
          </a:p>
          <a:p>
            <a:pPr eaLnBrk="1" hangingPunct="1"/>
            <a:r>
              <a:rPr lang="zh-CN" altLang="en-US" dirty="0"/>
              <a:t>民事义务，是指义务主体为满足权利人的利益需要，在权利限定的范围内必须为一定行为或不为一定行为的约束。 </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ChangeArrowheads="1"/>
          </p:cNvSpPr>
          <p:nvPr>
            <p:ph type="title"/>
          </p:nvPr>
        </p:nvSpPr>
        <p:spPr/>
        <p:txBody>
          <a:bodyPr/>
          <a:lstStyle/>
          <a:p>
            <a:pPr eaLnBrk="1" hangingPunct="1"/>
            <a:endParaRPr lang="zh-CN" altLang="en-US" dirty="0"/>
          </a:p>
        </p:txBody>
      </p:sp>
      <p:sp>
        <p:nvSpPr>
          <p:cNvPr id="150530" name="Rectangle 3"/>
          <p:cNvSpPr>
            <a:spLocks noGrp="1" noChangeArrowheads="1"/>
          </p:cNvSpPr>
          <p:nvPr>
            <p:ph type="body" idx="1"/>
          </p:nvPr>
        </p:nvSpPr>
        <p:spPr/>
        <p:txBody>
          <a:bodyPr/>
          <a:lstStyle/>
          <a:p>
            <a:pPr eaLnBrk="1" hangingPunct="1">
              <a:lnSpc>
                <a:spcPct val="90000"/>
              </a:lnSpc>
            </a:pPr>
            <a:r>
              <a:rPr lang="zh-CN" altLang="en-US" sz="2800" b="1" dirty="0"/>
              <a:t>（二）民事义务的类型化</a:t>
            </a:r>
            <a:endParaRPr lang="zh-CN" altLang="en-US" sz="2800" dirty="0"/>
          </a:p>
          <a:p>
            <a:pPr eaLnBrk="1" hangingPunct="1">
              <a:lnSpc>
                <a:spcPct val="90000"/>
              </a:lnSpc>
            </a:pPr>
            <a:r>
              <a:rPr lang="en-US" altLang="zh-CN" sz="2800" dirty="0"/>
              <a:t>1</a:t>
            </a:r>
            <a:r>
              <a:rPr lang="zh-CN" altLang="en-US" sz="2800" dirty="0"/>
              <a:t>、根据义务发生的根据，分为法定义务、约定义务与</a:t>
            </a:r>
            <a:r>
              <a:rPr lang="zh-CN" altLang="en-US" sz="2800" dirty="0">
                <a:solidFill>
                  <a:srgbClr val="C00000"/>
                </a:solidFill>
              </a:rPr>
              <a:t>先行行为</a:t>
            </a:r>
            <a:r>
              <a:rPr lang="zh-CN" altLang="en-US" sz="2800" dirty="0"/>
              <a:t>产生的义务</a:t>
            </a:r>
          </a:p>
          <a:p>
            <a:pPr eaLnBrk="1" hangingPunct="1">
              <a:lnSpc>
                <a:spcPct val="90000"/>
              </a:lnSpc>
            </a:pPr>
            <a:r>
              <a:rPr lang="zh-CN" altLang="en-US" sz="2800" dirty="0"/>
              <a:t>法定义务是直接根据法律规定产生的义务。</a:t>
            </a:r>
          </a:p>
          <a:p>
            <a:pPr eaLnBrk="1" hangingPunct="1">
              <a:lnSpc>
                <a:spcPct val="90000"/>
              </a:lnSpc>
            </a:pPr>
            <a:r>
              <a:rPr lang="zh-CN" altLang="en-US" sz="2800" dirty="0"/>
              <a:t>约定义务是指由当事人自行约定义务，如</a:t>
            </a:r>
            <a:r>
              <a:rPr lang="zh-CN" altLang="en-US" sz="2800" dirty="0">
                <a:solidFill>
                  <a:srgbClr val="C00000"/>
                </a:solidFill>
              </a:rPr>
              <a:t>合同</a:t>
            </a:r>
            <a:r>
              <a:rPr lang="zh-CN" altLang="en-US" sz="2800" dirty="0"/>
              <a:t>债务人的义务。</a:t>
            </a:r>
          </a:p>
          <a:p>
            <a:pPr eaLnBrk="1" hangingPunct="1">
              <a:lnSpc>
                <a:spcPct val="90000"/>
              </a:lnSpc>
            </a:pPr>
            <a:r>
              <a:rPr lang="zh-CN" altLang="en-US" sz="2800" dirty="0"/>
              <a:t>先行行为是指行为人实施的特定行为，致使他人受保护的法益处于危险或危险升高的，该行为就是先行行为。 </a:t>
            </a:r>
          </a:p>
          <a:p>
            <a:pPr eaLnBrk="1" hangingPunct="1">
              <a:lnSpc>
                <a:spcPct val="90000"/>
              </a:lnSpc>
            </a:pPr>
            <a:endParaRPr lang="zh-CN" altLang="en-US" sz="2800" dirty="0"/>
          </a:p>
          <a:p>
            <a:pPr eaLnBrk="1" hangingPunct="1">
              <a:lnSpc>
                <a:spcPct val="90000"/>
              </a:lnSpc>
            </a:pPr>
            <a:endParaRPr lang="zh-CN" altLang="en-US" sz="28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ChangeArrowheads="1"/>
          </p:cNvSpPr>
          <p:nvPr>
            <p:ph type="title"/>
          </p:nvPr>
        </p:nvSpPr>
        <p:spPr/>
        <p:txBody>
          <a:bodyPr/>
          <a:lstStyle/>
          <a:p>
            <a:pPr eaLnBrk="1" hangingPunct="1"/>
            <a:endParaRPr lang="zh-CN" altLang="en-US"/>
          </a:p>
        </p:txBody>
      </p:sp>
      <p:sp>
        <p:nvSpPr>
          <p:cNvPr id="151554" name="Rectangle 3"/>
          <p:cNvSpPr>
            <a:spLocks noGrp="1" noChangeArrowheads="1"/>
          </p:cNvSpPr>
          <p:nvPr>
            <p:ph type="body" idx="1"/>
          </p:nvPr>
        </p:nvSpPr>
        <p:spPr/>
        <p:txBody>
          <a:bodyPr/>
          <a:lstStyle/>
          <a:p>
            <a:pPr eaLnBrk="1" hangingPunct="1">
              <a:lnSpc>
                <a:spcPct val="90000"/>
              </a:lnSpc>
            </a:pPr>
            <a:r>
              <a:rPr lang="en-US" altLang="zh-CN" dirty="0"/>
              <a:t>2</a:t>
            </a:r>
            <a:r>
              <a:rPr lang="zh-CN" altLang="en-US" dirty="0"/>
              <a:t>、根据义务的内容，分为积极义务与消极义务</a:t>
            </a:r>
          </a:p>
          <a:p>
            <a:pPr eaLnBrk="1" hangingPunct="1">
              <a:lnSpc>
                <a:spcPct val="90000"/>
              </a:lnSpc>
            </a:pPr>
            <a:r>
              <a:rPr lang="zh-CN" altLang="en-US" dirty="0"/>
              <a:t>积极义务，是指以义务人须为一定行为（作为）为内容的义务，如交付财物的义务。</a:t>
            </a:r>
          </a:p>
          <a:p>
            <a:pPr eaLnBrk="1" hangingPunct="1">
              <a:lnSpc>
                <a:spcPct val="90000"/>
              </a:lnSpc>
            </a:pPr>
            <a:r>
              <a:rPr lang="zh-CN" altLang="en-US" dirty="0"/>
              <a:t>消极义务，是指以义务人须不为一定行为（不作为）为内容的义务。如不干涉所有人行使权利义务。</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ChangeArrowheads="1"/>
          </p:cNvSpPr>
          <p:nvPr>
            <p:ph type="title"/>
          </p:nvPr>
        </p:nvSpPr>
        <p:spPr/>
        <p:txBody>
          <a:bodyPr/>
          <a:lstStyle/>
          <a:p>
            <a:pPr eaLnBrk="1" hangingPunct="1"/>
            <a:endParaRPr lang="zh-CN" altLang="en-US"/>
          </a:p>
        </p:txBody>
      </p:sp>
      <p:sp>
        <p:nvSpPr>
          <p:cNvPr id="152578" name="Rectangle 3"/>
          <p:cNvSpPr>
            <a:spLocks noGrp="1" noChangeArrowheads="1"/>
          </p:cNvSpPr>
          <p:nvPr>
            <p:ph type="body" idx="1"/>
          </p:nvPr>
        </p:nvSpPr>
        <p:spPr/>
        <p:txBody>
          <a:bodyPr/>
          <a:lstStyle/>
          <a:p>
            <a:pPr eaLnBrk="1" hangingPunct="1"/>
            <a:r>
              <a:rPr lang="en-US" altLang="zh-CN" dirty="0"/>
              <a:t>3</a:t>
            </a:r>
            <a:r>
              <a:rPr lang="zh-CN" altLang="en-US" dirty="0"/>
              <a:t>、根据义务与义务主体的关系，分为专属义务与非专属义务</a:t>
            </a:r>
          </a:p>
          <a:p>
            <a:pPr eaLnBrk="1" hangingPunct="1"/>
            <a:r>
              <a:rPr lang="zh-CN" altLang="en-US" dirty="0"/>
              <a:t>专属义务是指义务人不得将其移转给他人负担的义务。</a:t>
            </a:r>
          </a:p>
          <a:p>
            <a:pPr eaLnBrk="1" hangingPunct="1"/>
            <a:r>
              <a:rPr lang="zh-CN" altLang="en-US" dirty="0"/>
              <a:t>非专属义务，是指义务人可将其移转给他人负担的义务，如偿还欠款的义务。</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ChangeArrowheads="1"/>
          </p:cNvSpPr>
          <p:nvPr>
            <p:ph type="title"/>
          </p:nvPr>
        </p:nvSpPr>
        <p:spPr/>
        <p:txBody>
          <a:bodyPr/>
          <a:lstStyle/>
          <a:p>
            <a:pPr eaLnBrk="1" hangingPunct="1"/>
            <a:endParaRPr lang="zh-CN" altLang="en-US"/>
          </a:p>
        </p:txBody>
      </p:sp>
      <p:sp>
        <p:nvSpPr>
          <p:cNvPr id="153602" name="Rectangle 3"/>
          <p:cNvSpPr>
            <a:spLocks noGrp="1" noChangeArrowheads="1"/>
          </p:cNvSpPr>
          <p:nvPr>
            <p:ph type="body" idx="1"/>
          </p:nvPr>
        </p:nvSpPr>
        <p:spPr/>
        <p:txBody>
          <a:bodyPr/>
          <a:lstStyle/>
          <a:p>
            <a:pPr eaLnBrk="1" hangingPunct="1"/>
            <a:r>
              <a:rPr lang="en-US" altLang="zh-CN"/>
              <a:t>4</a:t>
            </a:r>
            <a:r>
              <a:rPr lang="zh-CN" altLang="en-US"/>
              <a:t>、真正义务与不真正义务</a:t>
            </a:r>
            <a:endParaRPr lang="zh-CN" altLang="en-US" b="1"/>
          </a:p>
          <a:p>
            <a:pPr eaLnBrk="1" hangingPunct="1"/>
            <a:r>
              <a:rPr lang="zh-CN" altLang="en-US" b="1"/>
              <a:t>不真正义务：</a:t>
            </a:r>
            <a:r>
              <a:rPr lang="zh-CN" altLang="en-US"/>
              <a:t>又称不真正合同义务、间接义务，指合同相对人虽不得请求义务人履行，义务人违反亦不会发生损害赔偿责任，而仅使负担此义务者遭受权利减损或丧失后果的义务。 </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title"/>
          </p:nvPr>
        </p:nvSpPr>
        <p:spPr/>
        <p:txBody>
          <a:bodyPr/>
          <a:lstStyle/>
          <a:p>
            <a:pPr eaLnBrk="1" hangingPunct="1"/>
            <a:endParaRPr lang="zh-CN" altLang="en-US"/>
          </a:p>
        </p:txBody>
      </p:sp>
      <p:sp>
        <p:nvSpPr>
          <p:cNvPr id="154626" name="Rectangle 3"/>
          <p:cNvSpPr>
            <a:spLocks noGrp="1" noChangeArrowheads="1"/>
          </p:cNvSpPr>
          <p:nvPr>
            <p:ph type="body" idx="1"/>
          </p:nvPr>
        </p:nvSpPr>
        <p:spPr/>
        <p:txBody>
          <a:bodyPr/>
          <a:lstStyle/>
          <a:p>
            <a:pPr eaLnBrk="1" hangingPunct="1"/>
            <a:r>
              <a:rPr lang="zh-CN" altLang="en-US" b="1"/>
              <a:t>六、民事责任</a:t>
            </a:r>
            <a:endParaRPr lang="zh-CN" altLang="en-US"/>
          </a:p>
          <a:p>
            <a:pPr eaLnBrk="1" hangingPunct="1"/>
            <a:r>
              <a:rPr lang="zh-CN" altLang="en-US"/>
              <a:t>（一）</a:t>
            </a:r>
            <a:r>
              <a:rPr lang="zh-CN" altLang="en-US" b="1"/>
              <a:t>民事责任的概念与特征</a:t>
            </a:r>
          </a:p>
          <a:p>
            <a:pPr eaLnBrk="1" hangingPunct="1"/>
            <a:r>
              <a:rPr lang="en-US" altLang="zh-CN" b="1"/>
              <a:t>1</a:t>
            </a:r>
            <a:r>
              <a:rPr lang="zh-CN" altLang="en-US" b="1"/>
              <a:t>、民事责任的概念</a:t>
            </a:r>
            <a:endParaRPr lang="zh-CN" altLang="en-US"/>
          </a:p>
          <a:p>
            <a:pPr eaLnBrk="1" hangingPunct="1"/>
            <a:r>
              <a:rPr lang="zh-CN" altLang="en-US"/>
              <a:t>民事责任是指民事主体因违反民事义务而依法应承担的民事法律后果。 </a:t>
            </a:r>
          </a:p>
          <a:p>
            <a:pPr eaLnBrk="1" hangingPunct="1"/>
            <a:endParaRPr lang="zh-CN" alt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ChangeArrowheads="1"/>
          </p:cNvSpPr>
          <p:nvPr>
            <p:ph type="title"/>
          </p:nvPr>
        </p:nvSpPr>
        <p:spPr/>
        <p:txBody>
          <a:bodyPr/>
          <a:lstStyle/>
          <a:p>
            <a:pPr eaLnBrk="1" hangingPunct="1"/>
            <a:endParaRPr lang="zh-CN" altLang="en-US"/>
          </a:p>
        </p:txBody>
      </p:sp>
      <p:sp>
        <p:nvSpPr>
          <p:cNvPr id="155650" name="Rectangle 3"/>
          <p:cNvSpPr>
            <a:spLocks noGrp="1" noChangeArrowheads="1"/>
          </p:cNvSpPr>
          <p:nvPr>
            <p:ph type="body" idx="1"/>
          </p:nvPr>
        </p:nvSpPr>
        <p:spPr/>
        <p:txBody>
          <a:bodyPr/>
          <a:lstStyle/>
          <a:p>
            <a:pPr eaLnBrk="1" hangingPunct="1"/>
            <a:r>
              <a:rPr lang="en-US" altLang="zh-CN"/>
              <a:t>2</a:t>
            </a:r>
            <a:r>
              <a:rPr lang="zh-CN" altLang="en-US"/>
              <a:t>、民事责任的主要特征：   </a:t>
            </a:r>
          </a:p>
          <a:p>
            <a:pPr eaLnBrk="1" hangingPunct="1"/>
            <a:r>
              <a:rPr lang="zh-CN" altLang="en-US"/>
              <a:t>（</a:t>
            </a:r>
            <a:r>
              <a:rPr lang="en-US" altLang="zh-CN"/>
              <a:t>1</a:t>
            </a:r>
            <a:r>
              <a:rPr lang="zh-CN" altLang="en-US"/>
              <a:t>）民事责任与民事义务之间的对应性</a:t>
            </a:r>
          </a:p>
          <a:p>
            <a:pPr eaLnBrk="1" hangingPunct="1"/>
            <a:r>
              <a:rPr lang="en-US" altLang="zh-CN">
                <a:latin typeface="Times New Roman" pitchFamily="18" charset="0"/>
              </a:rPr>
              <a:t>——</a:t>
            </a:r>
            <a:r>
              <a:rPr lang="zh-CN" altLang="en-US"/>
              <a:t>财产性之批判   </a:t>
            </a:r>
          </a:p>
          <a:p>
            <a:pPr eaLnBrk="1" hangingPunct="1"/>
            <a:r>
              <a:rPr lang="zh-CN" altLang="en-US"/>
              <a:t>（</a:t>
            </a:r>
            <a:r>
              <a:rPr lang="en-US" altLang="zh-CN"/>
              <a:t>2</a:t>
            </a:r>
            <a:r>
              <a:rPr lang="zh-CN" altLang="en-US"/>
              <a:t>）民事责任具有补偿（回复）性 </a:t>
            </a:r>
          </a:p>
          <a:p>
            <a:pPr eaLnBrk="1" hangingPunct="1"/>
            <a:r>
              <a:rPr lang="zh-CN" altLang="en-US"/>
              <a:t>（</a:t>
            </a:r>
            <a:r>
              <a:rPr lang="en-US" altLang="zh-CN"/>
              <a:t>3</a:t>
            </a:r>
            <a:r>
              <a:rPr lang="zh-CN" altLang="en-US"/>
              <a:t>）民事责任具有强制性 </a:t>
            </a:r>
            <a:endParaRPr lang="en-US" altLang="zh-CN"/>
          </a:p>
          <a:p>
            <a:pPr eaLnBrk="1" hangingPunct="1"/>
            <a:r>
              <a:rPr lang="zh-CN" altLang="en-US"/>
              <a:t>（</a:t>
            </a:r>
            <a:r>
              <a:rPr lang="en-US" altLang="zh-CN"/>
              <a:t>4</a:t>
            </a:r>
            <a:r>
              <a:rPr lang="zh-CN" altLang="en-US"/>
              <a:t>）民事责任的优先性</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a:lstStyle/>
          <a:p>
            <a:pPr eaLnBrk="1" hangingPunct="1"/>
            <a:endParaRPr lang="zh-CN" altLang="en-US"/>
          </a:p>
        </p:txBody>
      </p:sp>
      <p:sp>
        <p:nvSpPr>
          <p:cNvPr id="27650" name="内容占位符 2"/>
          <p:cNvSpPr>
            <a:spLocks noGrp="1"/>
          </p:cNvSpPr>
          <p:nvPr>
            <p:ph idx="1"/>
          </p:nvPr>
        </p:nvSpPr>
        <p:spPr/>
        <p:txBody>
          <a:bodyPr/>
          <a:lstStyle/>
          <a:p>
            <a:pPr eaLnBrk="1" hangingPunct="1"/>
            <a:r>
              <a:rPr lang="zh-CN" altLang="zh-CN"/>
              <a:t>上海法院</a:t>
            </a:r>
            <a:r>
              <a:rPr lang="en-US" altLang="zh-CN"/>
              <a:t>2016</a:t>
            </a:r>
            <a:r>
              <a:rPr lang="zh-CN" altLang="zh-CN"/>
              <a:t>年</a:t>
            </a:r>
            <a:r>
              <a:rPr lang="zh-CN" altLang="en-US"/>
              <a:t>共受理各类案件</a:t>
            </a:r>
            <a:r>
              <a:rPr lang="en-US" altLang="zh-CN"/>
              <a:t>71.49</a:t>
            </a:r>
            <a:r>
              <a:rPr lang="zh-CN" altLang="en-US"/>
              <a:t>万件，审结</a:t>
            </a:r>
            <a:r>
              <a:rPr lang="en-US" altLang="zh-CN"/>
              <a:t>71.09</a:t>
            </a:r>
            <a:r>
              <a:rPr lang="zh-CN" altLang="en-US"/>
              <a:t>万件（</a:t>
            </a:r>
            <a:r>
              <a:rPr lang="en-US" altLang="zh-CN"/>
              <a:t>2017</a:t>
            </a:r>
            <a:r>
              <a:rPr lang="zh-CN" altLang="en-US"/>
              <a:t>年上海高院工作报告）</a:t>
            </a:r>
            <a:endParaRPr lang="zh-CN" altLang="zh-CN"/>
          </a:p>
          <a:p>
            <a:pPr eaLnBrk="1" hangingPunct="1"/>
            <a:endParaRPr lang="zh-CN" altLang="en-US"/>
          </a:p>
        </p:txBody>
      </p:sp>
      <p:pic>
        <p:nvPicPr>
          <p:cNvPr id="27651" name="图片 3" descr="C:\Users\chen\Desktop\20170117160248341.png"/>
          <p:cNvPicPr>
            <a:picLocks noChangeAspect="1" noChangeArrowheads="1"/>
          </p:cNvPicPr>
          <p:nvPr/>
        </p:nvPicPr>
        <p:blipFill>
          <a:blip r:embed="rId2" cstate="print"/>
          <a:srcRect/>
          <a:stretch>
            <a:fillRect/>
          </a:stretch>
        </p:blipFill>
        <p:spPr bwMode="auto">
          <a:xfrm>
            <a:off x="1908175" y="3500438"/>
            <a:ext cx="4910138" cy="2455862"/>
          </a:xfrm>
          <a:prstGeom prst="rect">
            <a:avLst/>
          </a:prstGeom>
          <a:noFill/>
          <a:ln w="9525">
            <a:noFill/>
            <a:miter lim="800000"/>
            <a:headEnd/>
            <a:tailEnd/>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p:nvPr>
        </p:nvSpPr>
        <p:spPr/>
        <p:txBody>
          <a:bodyPr/>
          <a:lstStyle/>
          <a:p>
            <a:pPr eaLnBrk="1" hangingPunct="1"/>
            <a:endParaRPr lang="zh-CN" altLang="en-US"/>
          </a:p>
        </p:txBody>
      </p:sp>
      <p:sp>
        <p:nvSpPr>
          <p:cNvPr id="156674" name="Rectangle 3"/>
          <p:cNvSpPr>
            <a:spLocks noGrp="1" noChangeArrowheads="1"/>
          </p:cNvSpPr>
          <p:nvPr>
            <p:ph type="body" idx="1"/>
          </p:nvPr>
        </p:nvSpPr>
        <p:spPr/>
        <p:txBody>
          <a:bodyPr/>
          <a:lstStyle/>
          <a:p>
            <a:pPr eaLnBrk="1" hangingPunct="1"/>
            <a:r>
              <a:rPr lang="zh-CN" altLang="en-US" b="1"/>
              <a:t>（二）民事义务与民事责任</a:t>
            </a:r>
            <a:r>
              <a:rPr lang="zh-CN" altLang="en-US"/>
              <a:t> </a:t>
            </a:r>
          </a:p>
          <a:p>
            <a:pPr eaLnBrk="1" hangingPunct="1"/>
            <a:r>
              <a:rPr lang="zh-CN" altLang="en-US"/>
              <a:t>联系：</a:t>
            </a:r>
          </a:p>
          <a:p>
            <a:pPr eaLnBrk="1" hangingPunct="1"/>
            <a:r>
              <a:rPr lang="zh-CN" altLang="en-US"/>
              <a:t>（</a:t>
            </a:r>
            <a:r>
              <a:rPr lang="en-US" altLang="zh-CN"/>
              <a:t>1</a:t>
            </a:r>
            <a:r>
              <a:rPr lang="zh-CN" altLang="en-US"/>
              <a:t>）民事义务是民事责任的前提，无义务就无责任；民事责任是民事义务履行的保证。</a:t>
            </a:r>
          </a:p>
          <a:p>
            <a:pPr eaLnBrk="1" hangingPunct="1"/>
            <a:r>
              <a:rPr lang="zh-CN" altLang="en-US"/>
              <a:t>（</a:t>
            </a:r>
            <a:r>
              <a:rPr lang="en-US" altLang="zh-CN"/>
              <a:t>2</a:t>
            </a:r>
            <a:r>
              <a:rPr lang="zh-CN" altLang="en-US"/>
              <a:t>）民事义务与民事责任中的给付形式相同。 </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ChangeArrowheads="1"/>
          </p:cNvSpPr>
          <p:nvPr>
            <p:ph type="title"/>
          </p:nvPr>
        </p:nvSpPr>
        <p:spPr/>
        <p:txBody>
          <a:bodyPr/>
          <a:lstStyle/>
          <a:p>
            <a:pPr eaLnBrk="1" hangingPunct="1"/>
            <a:endParaRPr lang="zh-CN" altLang="en-US"/>
          </a:p>
        </p:txBody>
      </p:sp>
      <p:sp>
        <p:nvSpPr>
          <p:cNvPr id="157698" name="Rectangle 3"/>
          <p:cNvSpPr>
            <a:spLocks noGrp="1" noChangeArrowheads="1"/>
          </p:cNvSpPr>
          <p:nvPr>
            <p:ph type="body" idx="1"/>
          </p:nvPr>
        </p:nvSpPr>
        <p:spPr/>
        <p:txBody>
          <a:bodyPr/>
          <a:lstStyle/>
          <a:p>
            <a:pPr eaLnBrk="1" hangingPunct="1"/>
            <a:r>
              <a:rPr lang="zh-CN" altLang="en-US"/>
              <a:t>区别：</a:t>
            </a:r>
          </a:p>
          <a:p>
            <a:pPr eaLnBrk="1" hangingPunct="1"/>
            <a:r>
              <a:rPr lang="zh-CN" altLang="en-US"/>
              <a:t>（</a:t>
            </a:r>
            <a:r>
              <a:rPr lang="en-US" altLang="zh-CN"/>
              <a:t>1</a:t>
            </a:r>
            <a:r>
              <a:rPr lang="zh-CN" altLang="en-US"/>
              <a:t>）产生依据不同：前者可由法律规定产生，也可由民事主体的合法行为产生，后者仅根据违法行为产生。</a:t>
            </a:r>
          </a:p>
          <a:p>
            <a:pPr eaLnBrk="1" hangingPunct="1"/>
            <a:r>
              <a:rPr lang="zh-CN" altLang="en-US"/>
              <a:t>（</a:t>
            </a:r>
            <a:r>
              <a:rPr lang="en-US" altLang="zh-CN"/>
              <a:t>2</a:t>
            </a:r>
            <a:r>
              <a:rPr lang="zh-CN" altLang="en-US"/>
              <a:t>）法律性质不同：前者表现为对当事人的约束，不具有制裁性；后者具有制裁性。</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ChangeArrowheads="1"/>
          </p:cNvSpPr>
          <p:nvPr>
            <p:ph type="title"/>
          </p:nvPr>
        </p:nvSpPr>
        <p:spPr/>
        <p:txBody>
          <a:bodyPr/>
          <a:lstStyle/>
          <a:p>
            <a:pPr eaLnBrk="1" hangingPunct="1"/>
            <a:endParaRPr lang="zh-CN" altLang="en-US"/>
          </a:p>
        </p:txBody>
      </p:sp>
      <p:sp>
        <p:nvSpPr>
          <p:cNvPr id="158722" name="Rectangle 3"/>
          <p:cNvSpPr>
            <a:spLocks noGrp="1" noChangeArrowheads="1"/>
          </p:cNvSpPr>
          <p:nvPr>
            <p:ph type="body" idx="1"/>
          </p:nvPr>
        </p:nvSpPr>
        <p:spPr/>
        <p:txBody>
          <a:bodyPr/>
          <a:lstStyle/>
          <a:p>
            <a:pPr eaLnBrk="1" hangingPunct="1">
              <a:lnSpc>
                <a:spcPct val="90000"/>
              </a:lnSpc>
            </a:pPr>
            <a:r>
              <a:rPr lang="zh-CN" altLang="en-US" b="1"/>
              <a:t>（三）民事责任的分类</a:t>
            </a:r>
          </a:p>
          <a:p>
            <a:pPr eaLnBrk="1" hangingPunct="1">
              <a:lnSpc>
                <a:spcPct val="90000"/>
              </a:lnSpc>
            </a:pPr>
            <a:r>
              <a:rPr lang="en-US" altLang="zh-CN" b="1"/>
              <a:t>1</a:t>
            </a:r>
            <a:r>
              <a:rPr lang="zh-CN" altLang="en-US" b="1"/>
              <a:t>、合同责任、侵权责任与其它责任</a:t>
            </a:r>
            <a:r>
              <a:rPr lang="zh-CN" altLang="en-US"/>
              <a:t> </a:t>
            </a:r>
          </a:p>
          <a:p>
            <a:pPr eaLnBrk="1" hangingPunct="1">
              <a:lnSpc>
                <a:spcPct val="90000"/>
              </a:lnSpc>
            </a:pPr>
            <a:r>
              <a:rPr lang="zh-CN" altLang="en-US"/>
              <a:t>合同责任是指因违反合同约定、或</a:t>
            </a:r>
            <a:r>
              <a:rPr lang="en-US" altLang="zh-CN"/>
              <a:t>《</a:t>
            </a:r>
            <a:r>
              <a:rPr lang="zh-CN" altLang="en-US"/>
              <a:t>合同法</a:t>
            </a:r>
            <a:r>
              <a:rPr lang="en-US" altLang="zh-CN"/>
              <a:t>》</a:t>
            </a:r>
            <a:r>
              <a:rPr lang="zh-CN" altLang="en-US"/>
              <a:t>规定的义务而产生的责任。</a:t>
            </a:r>
          </a:p>
          <a:p>
            <a:pPr eaLnBrk="1" hangingPunct="1">
              <a:lnSpc>
                <a:spcPct val="90000"/>
              </a:lnSpc>
            </a:pPr>
            <a:r>
              <a:rPr lang="zh-CN" altLang="en-US"/>
              <a:t>侵权责任是指因侵犯他人的财产权益与人身权益而产生的责任。</a:t>
            </a:r>
          </a:p>
          <a:p>
            <a:pPr eaLnBrk="1" hangingPunct="1">
              <a:lnSpc>
                <a:spcPct val="90000"/>
              </a:lnSpc>
            </a:pPr>
            <a:r>
              <a:rPr lang="zh-CN" altLang="en-US"/>
              <a:t>其他责任就是合同责任与侵权责任之外的其他民事责任，如不当得利、无因管理等产生的责任。 。  </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ChangeArrowheads="1"/>
          </p:cNvSpPr>
          <p:nvPr>
            <p:ph type="title"/>
          </p:nvPr>
        </p:nvSpPr>
        <p:spPr/>
        <p:txBody>
          <a:bodyPr/>
          <a:lstStyle/>
          <a:p>
            <a:pPr eaLnBrk="1" hangingPunct="1"/>
            <a:endParaRPr lang="zh-CN" altLang="en-US"/>
          </a:p>
        </p:txBody>
      </p:sp>
      <p:sp>
        <p:nvSpPr>
          <p:cNvPr id="159746" name="Rectangle 3"/>
          <p:cNvSpPr>
            <a:spLocks noGrp="1" noChangeArrowheads="1"/>
          </p:cNvSpPr>
          <p:nvPr>
            <p:ph type="body" idx="1"/>
          </p:nvPr>
        </p:nvSpPr>
        <p:spPr/>
        <p:txBody>
          <a:bodyPr/>
          <a:lstStyle/>
          <a:p>
            <a:pPr eaLnBrk="1" hangingPunct="1">
              <a:lnSpc>
                <a:spcPct val="90000"/>
              </a:lnSpc>
            </a:pPr>
            <a:r>
              <a:rPr lang="en-US" altLang="zh-CN" sz="2800" b="1"/>
              <a:t>2</a:t>
            </a:r>
            <a:r>
              <a:rPr lang="zh-CN" altLang="en-US" sz="2800" b="1"/>
              <a:t>、履行责任、返还责任和赔偿责任 </a:t>
            </a:r>
          </a:p>
          <a:p>
            <a:pPr eaLnBrk="1" hangingPunct="1">
              <a:lnSpc>
                <a:spcPct val="90000"/>
              </a:lnSpc>
            </a:pPr>
            <a:r>
              <a:rPr lang="zh-CN" altLang="en-US" sz="2800"/>
              <a:t>履行责任是指责任人须履行自己原负担的债务的责任，如合同债务人须继续履行合同的责任。</a:t>
            </a:r>
          </a:p>
          <a:p>
            <a:pPr eaLnBrk="1" hangingPunct="1">
              <a:lnSpc>
                <a:spcPct val="90000"/>
              </a:lnSpc>
            </a:pPr>
            <a:r>
              <a:rPr lang="zh-CN" altLang="en-US" sz="2800"/>
              <a:t>返还责任，是指以返还利益为内容的责任，如非法占有人将占有的财物返还权利人的责任。</a:t>
            </a:r>
          </a:p>
          <a:p>
            <a:pPr eaLnBrk="1" hangingPunct="1">
              <a:lnSpc>
                <a:spcPct val="90000"/>
              </a:lnSpc>
            </a:pPr>
            <a:r>
              <a:rPr lang="zh-CN" altLang="en-US" sz="2800"/>
              <a:t>赔偿责任，是指以赔偿对方损害为内容的责任。 </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ChangeArrowheads="1"/>
          </p:cNvSpPr>
          <p:nvPr>
            <p:ph type="title"/>
          </p:nvPr>
        </p:nvSpPr>
        <p:spPr/>
        <p:txBody>
          <a:bodyPr/>
          <a:lstStyle/>
          <a:p>
            <a:pPr eaLnBrk="1" hangingPunct="1"/>
            <a:endParaRPr lang="zh-CN" altLang="en-US"/>
          </a:p>
        </p:txBody>
      </p:sp>
      <p:sp>
        <p:nvSpPr>
          <p:cNvPr id="160770" name="Rectangle 3"/>
          <p:cNvSpPr>
            <a:spLocks noGrp="1" noChangeArrowheads="1"/>
          </p:cNvSpPr>
          <p:nvPr>
            <p:ph type="body" idx="1"/>
          </p:nvPr>
        </p:nvSpPr>
        <p:spPr/>
        <p:txBody>
          <a:bodyPr/>
          <a:lstStyle/>
          <a:p>
            <a:pPr eaLnBrk="1" hangingPunct="1">
              <a:lnSpc>
                <a:spcPct val="90000"/>
              </a:lnSpc>
            </a:pPr>
            <a:r>
              <a:rPr lang="en-US" altLang="zh-CN" dirty="0"/>
              <a:t>3</a:t>
            </a:r>
            <a:r>
              <a:rPr lang="zh-CN" altLang="en-US" dirty="0"/>
              <a:t>、</a:t>
            </a:r>
            <a:r>
              <a:rPr lang="zh-CN" altLang="en-US" b="1" dirty="0"/>
              <a:t>按份责任、连带责任与不真正连带责任</a:t>
            </a:r>
            <a:r>
              <a:rPr lang="zh-CN" altLang="en-US" dirty="0"/>
              <a:t> </a:t>
            </a:r>
          </a:p>
          <a:p>
            <a:pPr eaLnBrk="1" hangingPunct="1">
              <a:lnSpc>
                <a:spcPct val="90000"/>
              </a:lnSpc>
            </a:pPr>
            <a:r>
              <a:rPr lang="zh-CN" altLang="en-US" dirty="0"/>
              <a:t>按份责任，是指在责任人为多人时，各责任人按照一定的份额向债权人承担民事责任，各责任人之间无连带关系。</a:t>
            </a:r>
          </a:p>
          <a:p>
            <a:pPr eaLnBrk="1" hangingPunct="1">
              <a:lnSpc>
                <a:spcPct val="90000"/>
              </a:lnSpc>
            </a:pPr>
            <a:r>
              <a:rPr lang="zh-CN" altLang="en-US" dirty="0"/>
              <a:t>连带责任，是指责任人为多人时每个人都负有清偿全部债务的责任，各责任人相互间有连带关系。 </a:t>
            </a:r>
            <a:endParaRPr lang="en-US" altLang="zh-CN" dirty="0"/>
          </a:p>
          <a:p>
            <a:pPr eaLnBrk="1" hangingPunct="1">
              <a:lnSpc>
                <a:spcPct val="90000"/>
              </a:lnSpc>
            </a:pPr>
            <a:r>
              <a:rPr lang="zh-CN" altLang="en-US" dirty="0"/>
              <a:t>不真正连带责任：是指债务人基于不同的发生原因，而对同一债权人负有以同一给付为标的的数个债务，因一个债务人的履行而使全体债务均归于消灭，此时数个债务人之间所付的责任即为不真正连带责任。</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ChangeArrowheads="1"/>
          </p:cNvSpPr>
          <p:nvPr>
            <p:ph type="title"/>
          </p:nvPr>
        </p:nvSpPr>
        <p:spPr/>
        <p:txBody>
          <a:bodyPr/>
          <a:lstStyle/>
          <a:p>
            <a:pPr eaLnBrk="1" hangingPunct="1"/>
            <a:endParaRPr lang="zh-CN" altLang="en-US"/>
          </a:p>
        </p:txBody>
      </p:sp>
      <p:sp>
        <p:nvSpPr>
          <p:cNvPr id="161794" name="Rectangle 3"/>
          <p:cNvSpPr>
            <a:spLocks noGrp="1" noChangeArrowheads="1"/>
          </p:cNvSpPr>
          <p:nvPr>
            <p:ph type="body" idx="1"/>
          </p:nvPr>
        </p:nvSpPr>
        <p:spPr/>
        <p:txBody>
          <a:bodyPr/>
          <a:lstStyle/>
          <a:p>
            <a:pPr eaLnBrk="1" hangingPunct="1"/>
            <a:r>
              <a:rPr lang="en-US" altLang="zh-CN" dirty="0"/>
              <a:t>4</a:t>
            </a:r>
            <a:r>
              <a:rPr lang="zh-CN" altLang="en-US" dirty="0"/>
              <a:t>、</a:t>
            </a:r>
            <a:r>
              <a:rPr lang="zh-CN" altLang="en-US" b="1" dirty="0"/>
              <a:t>财产责任与非财产责任</a:t>
            </a:r>
          </a:p>
          <a:p>
            <a:pPr eaLnBrk="1" hangingPunct="1"/>
            <a:r>
              <a:rPr lang="zh-CN" altLang="en-US" dirty="0"/>
              <a:t>财产责任，是指直接以一定的财产为内容的责任，如返还财产，赔偿损失。</a:t>
            </a:r>
          </a:p>
          <a:p>
            <a:pPr eaLnBrk="1" hangingPunct="1"/>
            <a:r>
              <a:rPr lang="zh-CN" altLang="en-US" dirty="0"/>
              <a:t>非财产责任，是指不直接具有财产内容的民事责任，如消除影响、恢复名誉。</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ChangeArrowheads="1"/>
          </p:cNvSpPr>
          <p:nvPr>
            <p:ph type="title"/>
          </p:nvPr>
        </p:nvSpPr>
        <p:spPr/>
        <p:txBody>
          <a:bodyPr/>
          <a:lstStyle/>
          <a:p>
            <a:pPr eaLnBrk="1" hangingPunct="1"/>
            <a:endParaRPr lang="zh-CN" altLang="en-US"/>
          </a:p>
        </p:txBody>
      </p:sp>
      <p:sp>
        <p:nvSpPr>
          <p:cNvPr id="162818" name="Rectangle 3"/>
          <p:cNvSpPr>
            <a:spLocks noGrp="1" noChangeArrowheads="1"/>
          </p:cNvSpPr>
          <p:nvPr>
            <p:ph type="body" idx="1"/>
          </p:nvPr>
        </p:nvSpPr>
        <p:spPr/>
        <p:txBody>
          <a:bodyPr/>
          <a:lstStyle/>
          <a:p>
            <a:pPr eaLnBrk="1" hangingPunct="1"/>
            <a:r>
              <a:rPr lang="en-US" altLang="zh-CN" dirty="0"/>
              <a:t>5</a:t>
            </a:r>
            <a:r>
              <a:rPr lang="zh-CN" altLang="en-US" dirty="0"/>
              <a:t>、无限责任与有限责任</a:t>
            </a:r>
          </a:p>
          <a:p>
            <a:pPr eaLnBrk="1" hangingPunct="1"/>
            <a:r>
              <a:rPr lang="zh-CN" altLang="en-US" dirty="0"/>
              <a:t>无限责任是指责任人以自己的全部财产承担的责任</a:t>
            </a:r>
          </a:p>
          <a:p>
            <a:pPr eaLnBrk="1" hangingPunct="1"/>
            <a:r>
              <a:rPr lang="zh-CN" altLang="en-US" dirty="0"/>
              <a:t>有限责任是指债务人以一定范围内或一定数额的财产承担的民事责任。 </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p:nvPr>
        </p:nvSpPr>
        <p:spPr/>
        <p:txBody>
          <a:bodyPr/>
          <a:lstStyle/>
          <a:p>
            <a:pPr eaLnBrk="1" hangingPunct="1"/>
            <a:endParaRPr lang="zh-CN" altLang="en-US"/>
          </a:p>
        </p:txBody>
      </p:sp>
      <p:sp>
        <p:nvSpPr>
          <p:cNvPr id="163842" name="Rectangle 3"/>
          <p:cNvSpPr>
            <a:spLocks noGrp="1" noChangeArrowheads="1"/>
          </p:cNvSpPr>
          <p:nvPr>
            <p:ph type="body" idx="1"/>
          </p:nvPr>
        </p:nvSpPr>
        <p:spPr/>
        <p:txBody>
          <a:bodyPr/>
          <a:lstStyle/>
          <a:p>
            <a:pPr eaLnBrk="1" hangingPunct="1">
              <a:lnSpc>
                <a:spcPct val="90000"/>
              </a:lnSpc>
            </a:pPr>
            <a:r>
              <a:rPr lang="en-US" altLang="zh-CN" b="1" dirty="0"/>
              <a:t>6</a:t>
            </a:r>
            <a:r>
              <a:rPr lang="zh-CN" altLang="en-US" b="1" dirty="0"/>
              <a:t>、单方责任与双方责任</a:t>
            </a:r>
          </a:p>
          <a:p>
            <a:pPr eaLnBrk="1" hangingPunct="1">
              <a:lnSpc>
                <a:spcPct val="90000"/>
              </a:lnSpc>
            </a:pPr>
            <a:r>
              <a:rPr lang="zh-CN" altLang="en-US" b="1" dirty="0"/>
              <a:t>单方责任是指只有一方对另一方当事人的责任。</a:t>
            </a:r>
          </a:p>
          <a:p>
            <a:pPr eaLnBrk="1" hangingPunct="1">
              <a:lnSpc>
                <a:spcPct val="90000"/>
              </a:lnSpc>
            </a:pPr>
            <a:r>
              <a:rPr lang="zh-CN" altLang="en-US" b="1" dirty="0"/>
              <a:t>双方责任是指法律关系双方当事人之间</a:t>
            </a:r>
            <a:r>
              <a:rPr lang="zh-CN" altLang="en-US" b="1" u="sng" dirty="0"/>
              <a:t>相互承担责任</a:t>
            </a:r>
            <a:r>
              <a:rPr lang="zh-CN" altLang="en-US" b="1" dirty="0"/>
              <a:t>的形态。</a:t>
            </a:r>
            <a:r>
              <a:rPr lang="zh-CN" altLang="en-US" dirty="0"/>
              <a:t> </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ChangeArrowheads="1"/>
          </p:cNvSpPr>
          <p:nvPr>
            <p:ph type="title"/>
          </p:nvPr>
        </p:nvSpPr>
        <p:spPr/>
        <p:txBody>
          <a:bodyPr/>
          <a:lstStyle/>
          <a:p>
            <a:pPr eaLnBrk="1" hangingPunct="1"/>
            <a:endParaRPr lang="zh-CN" altLang="en-US"/>
          </a:p>
        </p:txBody>
      </p:sp>
      <p:sp>
        <p:nvSpPr>
          <p:cNvPr id="164866" name="Rectangle 3"/>
          <p:cNvSpPr>
            <a:spLocks noGrp="1" noChangeArrowheads="1"/>
          </p:cNvSpPr>
          <p:nvPr>
            <p:ph type="body" idx="1"/>
          </p:nvPr>
        </p:nvSpPr>
        <p:spPr/>
        <p:txBody>
          <a:bodyPr/>
          <a:lstStyle/>
          <a:p>
            <a:pPr eaLnBrk="1" hangingPunct="1"/>
            <a:r>
              <a:rPr lang="en-US" altLang="zh-CN" b="1" dirty="0"/>
              <a:t>7</a:t>
            </a:r>
            <a:r>
              <a:rPr lang="zh-CN" altLang="en-US" b="1" dirty="0"/>
              <a:t>、单独责任与共同责任</a:t>
            </a:r>
            <a:endParaRPr lang="zh-CN" altLang="en-US" dirty="0"/>
          </a:p>
          <a:p>
            <a:pPr eaLnBrk="1" hangingPunct="1"/>
            <a:r>
              <a:rPr lang="zh-CN" altLang="en-US" dirty="0"/>
              <a:t>单独责任是指由</a:t>
            </a:r>
            <a:r>
              <a:rPr lang="zh-CN" altLang="en-US" u="sng" dirty="0"/>
              <a:t>一个民事主体</a:t>
            </a:r>
            <a:r>
              <a:rPr lang="zh-CN" altLang="en-US" dirty="0"/>
              <a:t>独立承担的民事责任，多数责任属于单独责任。</a:t>
            </a:r>
          </a:p>
          <a:p>
            <a:pPr eaLnBrk="1" hangingPunct="1"/>
            <a:r>
              <a:rPr lang="zh-CN" altLang="en-US" dirty="0"/>
              <a:t>共同责任是指</a:t>
            </a:r>
            <a:r>
              <a:rPr lang="zh-CN" altLang="en-US" u="sng" dirty="0"/>
              <a:t>两个以上的人</a:t>
            </a:r>
            <a:r>
              <a:rPr lang="zh-CN" altLang="en-US" dirty="0"/>
              <a:t>共同实施违法行为并且都有过错，从而共同对损害的发生承担的责任。 </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ChangeArrowheads="1"/>
          </p:cNvSpPr>
          <p:nvPr>
            <p:ph type="title"/>
          </p:nvPr>
        </p:nvSpPr>
        <p:spPr/>
        <p:txBody>
          <a:bodyPr/>
          <a:lstStyle/>
          <a:p>
            <a:pPr eaLnBrk="1" hangingPunct="1"/>
            <a:endParaRPr lang="zh-CN" altLang="en-US"/>
          </a:p>
        </p:txBody>
      </p:sp>
      <p:sp>
        <p:nvSpPr>
          <p:cNvPr id="165890" name="Rectangle 3"/>
          <p:cNvSpPr>
            <a:spLocks noGrp="1" noChangeArrowheads="1"/>
          </p:cNvSpPr>
          <p:nvPr>
            <p:ph type="body" idx="1"/>
          </p:nvPr>
        </p:nvSpPr>
        <p:spPr/>
        <p:txBody>
          <a:bodyPr/>
          <a:lstStyle/>
          <a:p>
            <a:pPr eaLnBrk="1" hangingPunct="1"/>
            <a:r>
              <a:rPr lang="zh-CN" altLang="en-US" sz="2800" b="1" dirty="0"/>
              <a:t>（四）民事责任的承担方式</a:t>
            </a:r>
            <a:endParaRPr lang="zh-CN" altLang="en-US" sz="2800" dirty="0"/>
          </a:p>
          <a:p>
            <a:pPr eaLnBrk="1" hangingPunct="1"/>
            <a:r>
              <a:rPr lang="en-US" altLang="zh-CN" sz="2400" dirty="0"/>
              <a:t>《</a:t>
            </a:r>
            <a:r>
              <a:rPr lang="zh-CN" altLang="en-US" sz="2400" dirty="0"/>
              <a:t>民法通则</a:t>
            </a:r>
            <a:r>
              <a:rPr lang="en-US" altLang="zh-CN" sz="2400" dirty="0"/>
              <a:t>》</a:t>
            </a:r>
            <a:r>
              <a:rPr lang="zh-CN" altLang="en-US" sz="2400" dirty="0"/>
              <a:t>第</a:t>
            </a:r>
            <a:r>
              <a:rPr lang="en-US" altLang="zh-CN" sz="2400" dirty="0"/>
              <a:t>134</a:t>
            </a:r>
            <a:r>
              <a:rPr lang="zh-CN" altLang="en-US" sz="2400" dirty="0"/>
              <a:t>条，承担民事责任的方式有（</a:t>
            </a:r>
            <a:r>
              <a:rPr lang="en-US" altLang="zh-CN" sz="2400" dirty="0"/>
              <a:t>1</a:t>
            </a:r>
            <a:r>
              <a:rPr lang="zh-CN" altLang="en-US" sz="2400" dirty="0"/>
              <a:t>）停止侵害；（</a:t>
            </a:r>
            <a:r>
              <a:rPr lang="en-US" altLang="zh-CN" sz="2400" dirty="0"/>
              <a:t>2</a:t>
            </a:r>
            <a:r>
              <a:rPr lang="zh-CN" altLang="en-US" sz="2400" dirty="0"/>
              <a:t>）排除妨碍（</a:t>
            </a:r>
            <a:r>
              <a:rPr lang="en-US" altLang="zh-CN" sz="2400" dirty="0"/>
              <a:t>3</a:t>
            </a:r>
            <a:r>
              <a:rPr lang="zh-CN" altLang="en-US" sz="2400" dirty="0"/>
              <a:t>）消除危险；（</a:t>
            </a:r>
            <a:r>
              <a:rPr lang="en-US" altLang="zh-CN" sz="2400" dirty="0"/>
              <a:t>4</a:t>
            </a:r>
            <a:r>
              <a:rPr lang="zh-CN" altLang="en-US" sz="2400" dirty="0"/>
              <a:t>）返还财产；（</a:t>
            </a:r>
            <a:r>
              <a:rPr lang="en-US" altLang="zh-CN" sz="2400" dirty="0"/>
              <a:t>5</a:t>
            </a:r>
            <a:r>
              <a:rPr lang="zh-CN" altLang="en-US" sz="2400" dirty="0"/>
              <a:t>）恢复原状；（</a:t>
            </a:r>
            <a:r>
              <a:rPr lang="en-US" altLang="zh-CN" sz="2400" dirty="0"/>
              <a:t>6</a:t>
            </a:r>
            <a:r>
              <a:rPr lang="zh-CN" altLang="en-US" sz="2400" dirty="0"/>
              <a:t>）修理、重作、更换；（</a:t>
            </a:r>
            <a:r>
              <a:rPr lang="en-US" altLang="zh-CN" sz="2400" dirty="0"/>
              <a:t>7</a:t>
            </a:r>
            <a:r>
              <a:rPr lang="zh-CN" altLang="en-US" sz="2400" dirty="0"/>
              <a:t>）赔偿损失（</a:t>
            </a:r>
            <a:r>
              <a:rPr lang="en-US" altLang="zh-CN" sz="2400" dirty="0"/>
              <a:t>8</a:t>
            </a:r>
            <a:r>
              <a:rPr lang="zh-CN" altLang="en-US" sz="2400" dirty="0"/>
              <a:t>）支付违约金；（</a:t>
            </a:r>
            <a:r>
              <a:rPr lang="en-US" altLang="zh-CN" sz="2400" dirty="0"/>
              <a:t>9</a:t>
            </a:r>
            <a:r>
              <a:rPr lang="zh-CN" altLang="en-US" sz="2400" dirty="0"/>
              <a:t>）消除影响、恢复名誉；（</a:t>
            </a:r>
            <a:r>
              <a:rPr lang="en-US" altLang="zh-CN" sz="2400" dirty="0"/>
              <a:t>10</a:t>
            </a:r>
            <a:r>
              <a:rPr lang="zh-CN" altLang="en-US" sz="2400" dirty="0"/>
              <a:t>）赔礼道歉。</a:t>
            </a:r>
            <a:endParaRPr lang="en-US" altLang="zh-CN" sz="2400" dirty="0"/>
          </a:p>
          <a:p>
            <a:pPr eaLnBrk="1" hangingPunct="1"/>
            <a:r>
              <a:rPr lang="en-US" altLang="zh-CN" sz="2400" dirty="0"/>
              <a:t>《</a:t>
            </a:r>
            <a:r>
              <a:rPr lang="zh-CN" altLang="en-US" sz="2400" dirty="0"/>
              <a:t>民法通则</a:t>
            </a:r>
            <a:r>
              <a:rPr lang="en-US" altLang="zh-CN" sz="2400" dirty="0"/>
              <a:t>》</a:t>
            </a:r>
            <a:r>
              <a:rPr lang="zh-CN" altLang="en-US" sz="2400" b="1" dirty="0"/>
              <a:t>第</a:t>
            </a:r>
            <a:r>
              <a:rPr lang="en-US" altLang="zh-CN" sz="2400" b="1" dirty="0"/>
              <a:t>179</a:t>
            </a:r>
            <a:r>
              <a:rPr lang="zh-CN" altLang="en-US" sz="2400" b="1" dirty="0"/>
              <a:t>条</a:t>
            </a:r>
            <a:r>
              <a:rPr lang="zh-CN" altLang="en-US" sz="2400" dirty="0"/>
              <a:t>：在原第六种之后增加了（七）</a:t>
            </a:r>
            <a:r>
              <a:rPr lang="zh-CN" altLang="en-US" sz="2400" dirty="0">
                <a:solidFill>
                  <a:srgbClr val="FF0000"/>
                </a:solidFill>
              </a:rPr>
              <a:t>继续履行</a:t>
            </a:r>
            <a:r>
              <a:rPr lang="zh-CN" altLang="en-US" sz="2400" dirty="0"/>
              <a:t>，原（</a:t>
            </a:r>
            <a:r>
              <a:rPr lang="en-US" altLang="zh-CN" sz="2400" dirty="0"/>
              <a:t>7</a:t>
            </a:r>
            <a:r>
              <a:rPr lang="zh-CN" altLang="en-US" sz="2400" dirty="0"/>
              <a:t>）</a:t>
            </a:r>
            <a:r>
              <a:rPr lang="en-US" altLang="zh-CN" sz="2400" dirty="0"/>
              <a:t>-</a:t>
            </a:r>
            <a:r>
              <a:rPr lang="zh-CN" altLang="en-US" sz="2400" dirty="0"/>
              <a:t>（</a:t>
            </a:r>
            <a:r>
              <a:rPr lang="en-US" altLang="zh-CN" sz="2400" dirty="0"/>
              <a:t>10</a:t>
            </a:r>
            <a:r>
              <a:rPr lang="zh-CN" altLang="en-US" sz="2400" dirty="0"/>
              <a:t>）依此顺延为（</a:t>
            </a:r>
            <a:r>
              <a:rPr lang="en-US" altLang="zh-CN" sz="2400" dirty="0"/>
              <a:t>8</a:t>
            </a:r>
            <a:r>
              <a:rPr lang="zh-CN" altLang="en-US" sz="2400" dirty="0"/>
              <a:t>）</a:t>
            </a:r>
            <a:r>
              <a:rPr lang="en-US" altLang="zh-CN" sz="2400" dirty="0"/>
              <a:t>-</a:t>
            </a:r>
            <a:r>
              <a:rPr lang="zh-CN" altLang="en-US" sz="2400" dirty="0"/>
              <a:t>（</a:t>
            </a:r>
            <a:r>
              <a:rPr lang="en-US" altLang="zh-CN" sz="2400" dirty="0"/>
              <a:t>11</a:t>
            </a:r>
            <a:r>
              <a:rPr lang="zh-CN" altLang="en-US" sz="2400" dirty="0"/>
              <a:t>）。</a:t>
            </a:r>
            <a:endParaRPr lang="en-US" altLang="zh-CN" sz="2400" dirty="0"/>
          </a:p>
          <a:p>
            <a:pPr eaLnBrk="1" hangingPunct="1"/>
            <a:r>
              <a:rPr lang="zh-CN" altLang="en-US" sz="2400" dirty="0"/>
              <a:t>以上承担民事责任的方式，可以单独适用，也可以合并适用。</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a:lstStyle/>
          <a:p>
            <a:pPr eaLnBrk="1" hangingPunct="1"/>
            <a:endParaRPr lang="zh-CN" altLang="en-US"/>
          </a:p>
        </p:txBody>
      </p:sp>
      <p:sp>
        <p:nvSpPr>
          <p:cNvPr id="28674" name="内容占位符 2"/>
          <p:cNvSpPr>
            <a:spLocks noGrp="1"/>
          </p:cNvSpPr>
          <p:nvPr>
            <p:ph idx="1"/>
          </p:nvPr>
        </p:nvSpPr>
        <p:spPr/>
        <p:txBody>
          <a:bodyPr/>
          <a:lstStyle/>
          <a:p>
            <a:pPr eaLnBrk="1" hangingPunct="1"/>
            <a:r>
              <a:rPr lang="en-US" altLang="zh-CN"/>
              <a:t>2012-2016</a:t>
            </a:r>
            <a:r>
              <a:rPr lang="zh-CN" altLang="zh-CN"/>
              <a:t>年，广州全市法院受理各类案件</a:t>
            </a:r>
            <a:r>
              <a:rPr lang="en-US" altLang="zh-CN"/>
              <a:t>1249338</a:t>
            </a:r>
            <a:r>
              <a:rPr lang="zh-CN" altLang="zh-CN"/>
              <a:t>件，其中民商事案件</a:t>
            </a:r>
            <a:r>
              <a:rPr lang="en-US" altLang="zh-CN"/>
              <a:t>701770</a:t>
            </a:r>
            <a:r>
              <a:rPr lang="zh-CN" altLang="zh-CN"/>
              <a:t>件，占比</a:t>
            </a:r>
            <a:r>
              <a:rPr lang="en-US" altLang="zh-CN"/>
              <a:t>56.17</a:t>
            </a:r>
            <a:r>
              <a:rPr lang="zh-CN" altLang="zh-CN"/>
              <a:t>。</a:t>
            </a:r>
            <a:r>
              <a:rPr lang="zh-CN" altLang="en-US"/>
              <a:t>（广州中级法院</a:t>
            </a:r>
            <a:r>
              <a:rPr lang="en-US" altLang="zh-CN"/>
              <a:t>2017</a:t>
            </a:r>
            <a:r>
              <a:rPr lang="zh-CN" altLang="en-US"/>
              <a:t>年工作报告）</a:t>
            </a:r>
            <a:endParaRPr lang="zh-CN" altLang="zh-CN"/>
          </a:p>
          <a:p>
            <a:pPr eaLnBrk="1" hangingPunct="1"/>
            <a:endParaRPr lang="zh-CN" alt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ChangeArrowheads="1"/>
          </p:cNvSpPr>
          <p:nvPr>
            <p:ph type="title"/>
          </p:nvPr>
        </p:nvSpPr>
        <p:spPr/>
        <p:txBody>
          <a:bodyPr/>
          <a:lstStyle/>
          <a:p>
            <a:pPr eaLnBrk="1" hangingPunct="1"/>
            <a:endParaRPr lang="zh-CN" altLang="en-US"/>
          </a:p>
        </p:txBody>
      </p:sp>
      <p:sp>
        <p:nvSpPr>
          <p:cNvPr id="166914" name="Rectangle 3"/>
          <p:cNvSpPr>
            <a:spLocks noGrp="1" noChangeArrowheads="1"/>
          </p:cNvSpPr>
          <p:nvPr>
            <p:ph type="body" idx="1"/>
          </p:nvPr>
        </p:nvSpPr>
        <p:spPr>
          <a:xfrm>
            <a:off x="1182688" y="2122512"/>
            <a:ext cx="7772400" cy="4114800"/>
          </a:xfrm>
        </p:spPr>
        <p:txBody>
          <a:bodyPr/>
          <a:lstStyle/>
          <a:p>
            <a:pPr eaLnBrk="1" hangingPunct="1"/>
            <a:r>
              <a:rPr lang="zh-CN" altLang="en-US" dirty="0"/>
              <a:t>侵权责任法第</a:t>
            </a:r>
            <a:r>
              <a:rPr lang="en-US" altLang="zh-CN" dirty="0"/>
              <a:t>15</a:t>
            </a:r>
            <a:r>
              <a:rPr lang="zh-CN" altLang="en-US" dirty="0"/>
              <a:t>条：承担侵权责任的方式主要有：（一）停止侵害；（二）排除妨碍；（三）消除危险；（四）返还财产；（五）恢复原状；（六）赔偿损失；（七）赔礼道歉；（八）消除影响、恢复名誉。</a:t>
            </a:r>
            <a:br>
              <a:rPr lang="zh-CN" altLang="en-US" dirty="0"/>
            </a:br>
            <a:br>
              <a:rPr lang="zh-CN" altLang="en-US" dirty="0"/>
            </a:br>
            <a:endParaRPr lang="zh-CN" alt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ChangeArrowheads="1"/>
          </p:cNvSpPr>
          <p:nvPr>
            <p:ph type="title"/>
          </p:nvPr>
        </p:nvSpPr>
        <p:spPr/>
        <p:txBody>
          <a:bodyPr/>
          <a:lstStyle/>
          <a:p>
            <a:pPr eaLnBrk="1" hangingPunct="1"/>
            <a:r>
              <a:rPr lang="zh-CN" altLang="en-US" sz="4000" b="1" dirty="0">
                <a:latin typeface="宋体" charset="-122"/>
              </a:rPr>
              <a:t>第四讲</a:t>
            </a:r>
            <a:r>
              <a:rPr lang="zh-CN" altLang="en-US" sz="4000" b="1" dirty="0"/>
              <a:t> </a:t>
            </a:r>
            <a:r>
              <a:rPr lang="zh-CN" altLang="en-US" sz="4000" b="1" dirty="0">
                <a:latin typeface="宋体" charset="-122"/>
              </a:rPr>
              <a:t>民事主体之一</a:t>
            </a:r>
            <a:br>
              <a:rPr lang="zh-CN" altLang="en-US" sz="4000" b="1" dirty="0">
                <a:latin typeface="宋体" charset="-122"/>
              </a:rPr>
            </a:br>
            <a:r>
              <a:rPr lang="en-US" altLang="zh-CN" sz="4000" b="1" dirty="0">
                <a:latin typeface="Times New Roman" pitchFamily="18" charset="0"/>
              </a:rPr>
              <a:t>——</a:t>
            </a:r>
            <a:r>
              <a:rPr lang="zh-CN" altLang="en-US" sz="4000" b="1" dirty="0">
                <a:latin typeface="宋体" charset="-122"/>
              </a:rPr>
              <a:t>自然人（</a:t>
            </a:r>
            <a:r>
              <a:rPr lang="en-US" altLang="zh-CN" sz="4000" b="1" dirty="0">
                <a:latin typeface="宋体" charset="-122"/>
              </a:rPr>
              <a:t>1</a:t>
            </a:r>
            <a:r>
              <a:rPr lang="zh-CN" altLang="en-US" sz="4000" b="1" dirty="0">
                <a:latin typeface="宋体" charset="-122"/>
              </a:rPr>
              <a:t>）</a:t>
            </a:r>
          </a:p>
        </p:txBody>
      </p:sp>
      <p:sp>
        <p:nvSpPr>
          <p:cNvPr id="167938" name="Rectangle 3"/>
          <p:cNvSpPr>
            <a:spLocks noGrp="1" noChangeArrowheads="1"/>
          </p:cNvSpPr>
          <p:nvPr>
            <p:ph type="body" idx="1"/>
          </p:nvPr>
        </p:nvSpPr>
        <p:spPr/>
        <p:txBody>
          <a:bodyPr/>
          <a:lstStyle/>
          <a:p>
            <a:pPr eaLnBrk="1" hangingPunct="1"/>
            <a:r>
              <a:rPr lang="zh-CN" altLang="en-US" b="1" dirty="0"/>
              <a:t>参考文献</a:t>
            </a:r>
            <a:endParaRPr lang="zh-CN" altLang="en-US" dirty="0"/>
          </a:p>
          <a:p>
            <a:pPr eaLnBrk="1" hangingPunct="1"/>
            <a:r>
              <a:rPr lang="en-US" altLang="zh-CN" dirty="0"/>
              <a:t>1</a:t>
            </a:r>
            <a:r>
              <a:rPr lang="zh-CN" altLang="en-US" dirty="0"/>
              <a:t>、尹田著：</a:t>
            </a:r>
            <a:r>
              <a:rPr lang="en-US" altLang="zh-CN" dirty="0"/>
              <a:t>《</a:t>
            </a:r>
            <a:r>
              <a:rPr lang="zh-CN" altLang="en-US" dirty="0"/>
              <a:t>民事主体理论与立法研究</a:t>
            </a:r>
            <a:r>
              <a:rPr lang="en-US" altLang="zh-CN" dirty="0"/>
              <a:t>》</a:t>
            </a:r>
            <a:r>
              <a:rPr lang="zh-CN" altLang="en-US" dirty="0"/>
              <a:t>，法律出版社，</a:t>
            </a:r>
            <a:r>
              <a:rPr lang="en-US" altLang="zh-CN" dirty="0"/>
              <a:t>2001</a:t>
            </a:r>
          </a:p>
          <a:p>
            <a:pPr eaLnBrk="1" hangingPunct="1"/>
            <a:r>
              <a:rPr lang="en-US" altLang="zh-CN" dirty="0"/>
              <a:t>2</a:t>
            </a:r>
            <a:r>
              <a:rPr lang="zh-CN" altLang="en-US" dirty="0"/>
              <a:t>、曹诗权：</a:t>
            </a:r>
            <a:r>
              <a:rPr lang="en-US" altLang="zh-CN" dirty="0"/>
              <a:t>《</a:t>
            </a:r>
            <a:r>
              <a:rPr lang="zh-CN" altLang="en-US" dirty="0"/>
              <a:t>未成年人监护制度研究</a:t>
            </a:r>
            <a:r>
              <a:rPr lang="en-US" altLang="zh-CN" dirty="0"/>
              <a:t>》</a:t>
            </a:r>
            <a:r>
              <a:rPr lang="zh-CN" altLang="en-US" dirty="0"/>
              <a:t>，中国政法大学出版社，</a:t>
            </a:r>
            <a:r>
              <a:rPr lang="en-US" altLang="zh-CN" dirty="0"/>
              <a:t>2004</a:t>
            </a:r>
          </a:p>
          <a:p>
            <a:pPr eaLnBrk="1" hangingPunct="1"/>
            <a:r>
              <a:rPr lang="en-US" altLang="zh-CN" dirty="0"/>
              <a:t>3</a:t>
            </a:r>
            <a:r>
              <a:rPr lang="zh-CN" altLang="en-US" dirty="0"/>
              <a:t>、龙著华：</a:t>
            </a:r>
            <a:r>
              <a:rPr lang="en-US" altLang="zh-CN" dirty="0"/>
              <a:t>《</a:t>
            </a:r>
            <a:r>
              <a:rPr lang="zh-CN" altLang="en-US" dirty="0"/>
              <a:t>自然人缔约能力制度研究</a:t>
            </a:r>
            <a:r>
              <a:rPr lang="en-US" altLang="zh-CN" dirty="0"/>
              <a:t>》</a:t>
            </a:r>
            <a:r>
              <a:rPr lang="zh-CN" altLang="en-US" dirty="0"/>
              <a:t>，</a:t>
            </a:r>
            <a:r>
              <a:rPr lang="en-US" altLang="zh-CN" dirty="0"/>
              <a:t>《</a:t>
            </a:r>
            <a:r>
              <a:rPr lang="zh-CN" altLang="en-US" dirty="0"/>
              <a:t>现代法学</a:t>
            </a:r>
            <a:r>
              <a:rPr lang="en-US" altLang="zh-CN" dirty="0"/>
              <a:t>》</a:t>
            </a:r>
            <a:r>
              <a:rPr lang="zh-CN" altLang="en-US" dirty="0"/>
              <a:t>，</a:t>
            </a:r>
            <a:r>
              <a:rPr lang="en-US" altLang="zh-CN" dirty="0"/>
              <a:t>2004</a:t>
            </a:r>
            <a:r>
              <a:rPr lang="zh-CN" altLang="en-US" dirty="0"/>
              <a:t>（</a:t>
            </a:r>
            <a:r>
              <a:rPr lang="en-US" altLang="zh-CN" dirty="0"/>
              <a:t>4</a:t>
            </a:r>
            <a:r>
              <a:rPr lang="zh-CN" altLang="en-US" dirty="0"/>
              <a:t>）</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noChangeArrowheads="1"/>
          </p:cNvSpPr>
          <p:nvPr>
            <p:ph type="title"/>
          </p:nvPr>
        </p:nvSpPr>
        <p:spPr/>
        <p:txBody>
          <a:bodyPr/>
          <a:lstStyle/>
          <a:p>
            <a:pPr eaLnBrk="1" hangingPunct="1"/>
            <a:endParaRPr lang="zh-CN" altLang="en-US"/>
          </a:p>
        </p:txBody>
      </p:sp>
      <p:sp>
        <p:nvSpPr>
          <p:cNvPr id="168962" name="Rectangle 3"/>
          <p:cNvSpPr>
            <a:spLocks noGrp="1" noChangeArrowheads="1"/>
          </p:cNvSpPr>
          <p:nvPr>
            <p:ph type="body" idx="1"/>
          </p:nvPr>
        </p:nvSpPr>
        <p:spPr/>
        <p:txBody>
          <a:bodyPr/>
          <a:lstStyle/>
          <a:p>
            <a:pPr eaLnBrk="1" hangingPunct="1"/>
            <a:r>
              <a:rPr lang="zh-CN" altLang="en-US" b="1" dirty="0"/>
              <a:t>重点问题：</a:t>
            </a:r>
            <a:endParaRPr lang="zh-CN" altLang="en-US" dirty="0"/>
          </a:p>
          <a:p>
            <a:pPr eaLnBrk="1" hangingPunct="1"/>
            <a:r>
              <a:rPr lang="en-US" altLang="zh-CN" dirty="0"/>
              <a:t>1</a:t>
            </a:r>
            <a:r>
              <a:rPr lang="zh-CN" altLang="en-US" dirty="0"/>
              <a:t>、自然人民事权利能力</a:t>
            </a:r>
          </a:p>
          <a:p>
            <a:pPr eaLnBrk="1" hangingPunct="1"/>
            <a:r>
              <a:rPr lang="en-US" altLang="zh-CN" dirty="0"/>
              <a:t>2</a:t>
            </a:r>
            <a:r>
              <a:rPr lang="zh-CN" altLang="en-US" dirty="0"/>
              <a:t>、自然人的民事法律行为能力</a:t>
            </a:r>
          </a:p>
          <a:p>
            <a:pPr eaLnBrk="1" hangingPunct="1"/>
            <a:r>
              <a:rPr lang="en-US" altLang="zh-CN" dirty="0"/>
              <a:t>3</a:t>
            </a:r>
            <a:r>
              <a:rPr lang="zh-CN" altLang="en-US" dirty="0"/>
              <a:t>、宣告失踪和宣告死亡</a:t>
            </a:r>
          </a:p>
          <a:p>
            <a:pPr eaLnBrk="1" hangingPunct="1"/>
            <a:r>
              <a:rPr lang="en-US" altLang="zh-CN" dirty="0"/>
              <a:t>4</a:t>
            </a:r>
            <a:r>
              <a:rPr lang="zh-CN" altLang="en-US" dirty="0"/>
              <a:t>、监护制度及其更新</a:t>
            </a:r>
            <a:endParaRPr lang="en-US" altLang="zh-CN" dirty="0"/>
          </a:p>
          <a:p>
            <a:pPr eaLnBrk="1" hangingPunct="1"/>
            <a:r>
              <a:rPr lang="en-US" altLang="zh-CN" dirty="0"/>
              <a:t>5</a:t>
            </a:r>
            <a:r>
              <a:rPr lang="zh-CN" altLang="en-US" dirty="0"/>
              <a:t>、胎儿的民法保护</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ChangeArrowheads="1"/>
          </p:cNvSpPr>
          <p:nvPr>
            <p:ph type="title"/>
          </p:nvPr>
        </p:nvSpPr>
        <p:spPr/>
        <p:txBody>
          <a:bodyPr/>
          <a:lstStyle/>
          <a:p>
            <a:pPr eaLnBrk="1" hangingPunct="1"/>
            <a:endParaRPr lang="zh-CN" altLang="en-US"/>
          </a:p>
        </p:txBody>
      </p:sp>
      <p:sp>
        <p:nvSpPr>
          <p:cNvPr id="169986" name="Rectangle 3"/>
          <p:cNvSpPr>
            <a:spLocks noGrp="1" noChangeArrowheads="1"/>
          </p:cNvSpPr>
          <p:nvPr>
            <p:ph type="body" idx="1"/>
          </p:nvPr>
        </p:nvSpPr>
        <p:spPr/>
        <p:txBody>
          <a:bodyPr/>
          <a:lstStyle/>
          <a:p>
            <a:pPr eaLnBrk="1" hangingPunct="1"/>
            <a:r>
              <a:rPr lang="zh-CN" altLang="en-US" b="1" dirty="0">
                <a:latin typeface="宋体" charset="-122"/>
              </a:rPr>
              <a:t>一、自然人民事权利能力</a:t>
            </a:r>
          </a:p>
          <a:p>
            <a:pPr eaLnBrk="1" hangingPunct="1"/>
            <a:r>
              <a:rPr lang="zh-CN" altLang="en-US" b="1" dirty="0">
                <a:latin typeface="宋体" charset="-122"/>
              </a:rPr>
              <a:t>（一）自然人</a:t>
            </a:r>
            <a:r>
              <a:rPr lang="en-US" altLang="zh-CN" b="1" dirty="0">
                <a:latin typeface="宋体" charset="-122"/>
              </a:rPr>
              <a:t>/</a:t>
            </a:r>
            <a:r>
              <a:rPr lang="zh-CN" altLang="en-US" b="1" dirty="0">
                <a:latin typeface="宋体" charset="-122"/>
              </a:rPr>
              <a:t>公民</a:t>
            </a:r>
          </a:p>
          <a:p>
            <a:pPr eaLnBrk="1" hangingPunct="1"/>
            <a:r>
              <a:rPr lang="en-US" altLang="zh-CN" b="1" dirty="0">
                <a:latin typeface="Times New Roman" pitchFamily="18" charset="0"/>
              </a:rPr>
              <a:t>——</a:t>
            </a:r>
            <a:r>
              <a:rPr lang="zh-CN" altLang="en-US" b="1" dirty="0"/>
              <a:t>自然人是基于出生而取得民事主体资格的人。其外延包括本国公民、外国公民和无国籍人。</a:t>
            </a:r>
          </a:p>
          <a:p>
            <a:pPr eaLnBrk="1" hangingPunct="1"/>
            <a:r>
              <a:rPr lang="zh-CN" altLang="en-US" b="1" dirty="0"/>
              <a:t>公民是指具有一国国籍并按该国宪法和法律享受权利和承担义务的自然人。</a:t>
            </a:r>
            <a:r>
              <a:rPr lang="zh-CN" altLang="en-US" dirty="0"/>
              <a:t> </a:t>
            </a:r>
            <a:endParaRPr lang="zh-CN" altLang="en-US" b="1" dirty="0">
              <a:latin typeface="宋体" charset="-122"/>
            </a:endParaRPr>
          </a:p>
          <a:p>
            <a:pPr eaLnBrk="1" hangingPunct="1"/>
            <a:endParaRPr lang="zh-CN" altLang="en-US" dirty="0">
              <a:latin typeface="宋体" charset="-122"/>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a:spLocks noGrp="1" noChangeArrowheads="1"/>
          </p:cNvSpPr>
          <p:nvPr>
            <p:ph type="title"/>
          </p:nvPr>
        </p:nvSpPr>
        <p:spPr/>
        <p:txBody>
          <a:bodyPr/>
          <a:lstStyle/>
          <a:p>
            <a:pPr eaLnBrk="1" hangingPunct="1"/>
            <a:endParaRPr lang="zh-CN" altLang="en-US"/>
          </a:p>
        </p:txBody>
      </p:sp>
      <p:sp>
        <p:nvSpPr>
          <p:cNvPr id="171010" name="Rectangle 3"/>
          <p:cNvSpPr>
            <a:spLocks noGrp="1" noChangeArrowheads="1"/>
          </p:cNvSpPr>
          <p:nvPr>
            <p:ph type="body" idx="1"/>
          </p:nvPr>
        </p:nvSpPr>
        <p:spPr>
          <a:ln>
            <a:noFill/>
          </a:ln>
        </p:spPr>
        <p:txBody>
          <a:bodyPr/>
          <a:lstStyle/>
          <a:p>
            <a:pPr eaLnBrk="1" hangingPunct="1"/>
            <a:r>
              <a:rPr lang="zh-CN" altLang="en-US" b="1" dirty="0"/>
              <a:t>（二）自然人民事权利能力的源流：</a:t>
            </a:r>
            <a:r>
              <a:rPr lang="zh-CN" altLang="en-US" b="1" u="sng" dirty="0"/>
              <a:t>人可非人到非人可人</a:t>
            </a:r>
          </a:p>
          <a:p>
            <a:pPr eaLnBrk="1" hangingPunct="1"/>
            <a:r>
              <a:rPr lang="zh-CN" altLang="en-US" b="1" dirty="0"/>
              <a:t>罗马法</a:t>
            </a:r>
            <a:r>
              <a:rPr lang="en-US" altLang="zh-CN" b="1" dirty="0"/>
              <a:t>:</a:t>
            </a:r>
            <a:r>
              <a:rPr lang="zh-CN" altLang="en-US" b="1" dirty="0"/>
              <a:t>生物人与法律人的分离</a:t>
            </a:r>
          </a:p>
          <a:p>
            <a:pPr eaLnBrk="1" hangingPunct="1"/>
            <a:r>
              <a:rPr lang="zh-CN" altLang="en-US" b="1" dirty="0"/>
              <a:t>现代民法</a:t>
            </a:r>
            <a:r>
              <a:rPr lang="en-US" altLang="zh-CN" b="1" dirty="0"/>
              <a:t>:</a:t>
            </a:r>
            <a:r>
              <a:rPr lang="zh-CN" altLang="en-US" b="1" dirty="0"/>
              <a:t>生物人与法律人的同一</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ChangeArrowheads="1"/>
          </p:cNvSpPr>
          <p:nvPr>
            <p:ph type="title"/>
          </p:nvPr>
        </p:nvSpPr>
        <p:spPr/>
        <p:txBody>
          <a:bodyPr/>
          <a:lstStyle/>
          <a:p>
            <a:pPr eaLnBrk="1" hangingPunct="1"/>
            <a:endParaRPr lang="zh-CN" altLang="en-US"/>
          </a:p>
        </p:txBody>
      </p:sp>
      <p:sp>
        <p:nvSpPr>
          <p:cNvPr id="172034" name="Rectangle 3"/>
          <p:cNvSpPr>
            <a:spLocks noGrp="1" noChangeArrowheads="1"/>
          </p:cNvSpPr>
          <p:nvPr>
            <p:ph type="body" idx="1"/>
          </p:nvPr>
        </p:nvSpPr>
        <p:spPr/>
        <p:txBody>
          <a:bodyPr/>
          <a:lstStyle/>
          <a:p>
            <a:pPr eaLnBrk="1" hangingPunct="1"/>
            <a:r>
              <a:rPr lang="zh-CN" altLang="en-US" dirty="0"/>
              <a:t>（三）</a:t>
            </a:r>
            <a:r>
              <a:rPr lang="zh-CN" altLang="en-US" b="1" dirty="0"/>
              <a:t>自然人的民事权利能力及其特征</a:t>
            </a:r>
          </a:p>
          <a:p>
            <a:pPr eaLnBrk="1" hangingPunct="1"/>
            <a:r>
              <a:rPr lang="en-US" altLang="zh-CN" b="1" dirty="0"/>
              <a:t>1</a:t>
            </a:r>
            <a:r>
              <a:rPr lang="zh-CN" altLang="en-US" b="1" dirty="0"/>
              <a:t>、自然人民事权利能力的概念</a:t>
            </a:r>
          </a:p>
          <a:p>
            <a:pPr eaLnBrk="1" hangingPunct="1"/>
            <a:r>
              <a:rPr lang="en-US" altLang="zh-CN" b="1" dirty="0">
                <a:latin typeface="Times New Roman" pitchFamily="18" charset="0"/>
              </a:rPr>
              <a:t>——</a:t>
            </a:r>
            <a:r>
              <a:rPr lang="zh-CN" altLang="en-US" b="1" dirty="0"/>
              <a:t>自然人的民事权利能力，是指法律赋予自然人得享有民事权利、承担民事义务的资格。</a:t>
            </a:r>
          </a:p>
          <a:p>
            <a:pPr eaLnBrk="1" hangingPunct="1">
              <a:spcBef>
                <a:spcPct val="0"/>
              </a:spcBef>
              <a:buClrTx/>
              <a:buSzTx/>
              <a:buFont typeface="Wingdings" pitchFamily="2" charset="2"/>
              <a:buNone/>
            </a:pPr>
            <a:endParaRPr lang="zh-CN" altLang="en-US" b="1" dirty="0"/>
          </a:p>
          <a:p>
            <a:pPr eaLnBrk="1" hangingPunct="1"/>
            <a:endParaRPr lang="zh-CN" altLang="en-US" b="1"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noChangeArrowheads="1"/>
          </p:cNvSpPr>
          <p:nvPr>
            <p:ph type="title"/>
          </p:nvPr>
        </p:nvSpPr>
        <p:spPr/>
        <p:txBody>
          <a:bodyPr/>
          <a:lstStyle/>
          <a:p>
            <a:pPr eaLnBrk="1" hangingPunct="1"/>
            <a:endParaRPr lang="zh-CN" altLang="en-US"/>
          </a:p>
        </p:txBody>
      </p:sp>
      <p:sp>
        <p:nvSpPr>
          <p:cNvPr id="173058" name="Rectangle 3"/>
          <p:cNvSpPr>
            <a:spLocks noGrp="1" noChangeArrowheads="1"/>
          </p:cNvSpPr>
          <p:nvPr>
            <p:ph type="body" idx="1"/>
          </p:nvPr>
        </p:nvSpPr>
        <p:spPr/>
        <p:txBody>
          <a:bodyPr/>
          <a:lstStyle/>
          <a:p>
            <a:pPr eaLnBrk="1" hangingPunct="1"/>
            <a:r>
              <a:rPr lang="en-US" altLang="zh-CN" b="1">
                <a:latin typeface="宋体" charset="-122"/>
                <a:cs typeface="Times New Roman" pitchFamily="18" charset="0"/>
              </a:rPr>
              <a:t>2</a:t>
            </a:r>
            <a:r>
              <a:rPr lang="zh-CN" altLang="en-US" b="1">
                <a:latin typeface="宋体" charset="-122"/>
                <a:cs typeface="Times New Roman" pitchFamily="18" charset="0"/>
              </a:rPr>
              <a:t>、自然人民事权利能力的特征</a:t>
            </a:r>
          </a:p>
          <a:p>
            <a:pPr eaLnBrk="1" hangingPunct="1"/>
            <a:r>
              <a:rPr lang="zh-CN" altLang="en-US"/>
              <a:t>（</a:t>
            </a:r>
            <a:r>
              <a:rPr lang="en-US" altLang="zh-CN"/>
              <a:t>1</a:t>
            </a:r>
            <a:r>
              <a:rPr lang="zh-CN" altLang="en-US"/>
              <a:t>）</a:t>
            </a:r>
            <a:r>
              <a:rPr lang="zh-CN" altLang="en-US">
                <a:latin typeface="宋体" charset="-122"/>
                <a:cs typeface="Times New Roman" pitchFamily="18" charset="0"/>
              </a:rPr>
              <a:t>平等性</a:t>
            </a:r>
          </a:p>
          <a:p>
            <a:pPr eaLnBrk="1" hangingPunct="1"/>
            <a:r>
              <a:rPr lang="zh-CN" altLang="en-US"/>
              <a:t>（</a:t>
            </a:r>
            <a:r>
              <a:rPr lang="en-US" altLang="zh-CN"/>
              <a:t>2</a:t>
            </a:r>
            <a:r>
              <a:rPr lang="zh-CN" altLang="en-US"/>
              <a:t>）统一性</a:t>
            </a:r>
          </a:p>
          <a:p>
            <a:pPr eaLnBrk="1" hangingPunct="1"/>
            <a:r>
              <a:rPr lang="zh-CN" altLang="en-US">
                <a:latin typeface="宋体" charset="-122"/>
                <a:cs typeface="Times New Roman" pitchFamily="18" charset="0"/>
              </a:rPr>
              <a:t>（</a:t>
            </a:r>
            <a:r>
              <a:rPr lang="en-US" altLang="zh-CN">
                <a:latin typeface="宋体" charset="-122"/>
                <a:cs typeface="Times New Roman" pitchFamily="18" charset="0"/>
              </a:rPr>
              <a:t>3</a:t>
            </a:r>
            <a:r>
              <a:rPr lang="zh-CN" altLang="en-US">
                <a:latin typeface="宋体" charset="-122"/>
                <a:cs typeface="Times New Roman" pitchFamily="18" charset="0"/>
              </a:rPr>
              <a:t>）不可转让性</a:t>
            </a:r>
            <a:br>
              <a:rPr lang="zh-CN" altLang="en-US">
                <a:latin typeface="宋体" charset="-122"/>
                <a:cs typeface="Times New Roman" pitchFamily="18" charset="0"/>
              </a:rPr>
            </a:br>
            <a:br>
              <a:rPr lang="zh-CN" altLang="en-US" b="1">
                <a:latin typeface="宋体" charset="-122"/>
                <a:cs typeface="Times New Roman" pitchFamily="18" charset="0"/>
              </a:rPr>
            </a:br>
            <a:endParaRPr lang="zh-CN" altLang="en-US" b="1">
              <a:latin typeface="宋体" charset="-122"/>
              <a:cs typeface="Times New Roman" pitchFamily="18"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noChangeArrowheads="1"/>
          </p:cNvSpPr>
          <p:nvPr>
            <p:ph type="title"/>
          </p:nvPr>
        </p:nvSpPr>
        <p:spPr/>
        <p:txBody>
          <a:bodyPr/>
          <a:lstStyle/>
          <a:p>
            <a:pPr eaLnBrk="1" hangingPunct="1"/>
            <a:endParaRPr lang="zh-CN" altLang="en-US"/>
          </a:p>
        </p:txBody>
      </p:sp>
      <p:sp>
        <p:nvSpPr>
          <p:cNvPr id="174082" name="Rectangle 3"/>
          <p:cNvSpPr>
            <a:spLocks noGrp="1" noChangeArrowheads="1"/>
          </p:cNvSpPr>
          <p:nvPr>
            <p:ph type="body" idx="1"/>
          </p:nvPr>
        </p:nvSpPr>
        <p:spPr/>
        <p:txBody>
          <a:bodyPr/>
          <a:lstStyle/>
          <a:p>
            <a:pPr eaLnBrk="1" hangingPunct="1"/>
            <a:r>
              <a:rPr lang="zh-CN" altLang="en-US" b="1"/>
              <a:t>（四）自然人民事权利能力的开始</a:t>
            </a:r>
          </a:p>
          <a:p>
            <a:pPr eaLnBrk="1" hangingPunct="1"/>
            <a:r>
              <a:rPr lang="en-US" altLang="zh-CN" b="1"/>
              <a:t>1</a:t>
            </a:r>
            <a:r>
              <a:rPr lang="zh-CN" altLang="en-US" b="1"/>
              <a:t>、开始时间：始于出生</a:t>
            </a:r>
          </a:p>
          <a:p>
            <a:pPr eaLnBrk="1" hangingPunct="1"/>
            <a:r>
              <a:rPr lang="en-US" altLang="zh-CN"/>
              <a:t>《</a:t>
            </a:r>
            <a:r>
              <a:rPr lang="zh-CN" altLang="en-US"/>
              <a:t>民法通则</a:t>
            </a:r>
            <a:r>
              <a:rPr lang="en-US" altLang="zh-CN"/>
              <a:t>》</a:t>
            </a:r>
            <a:r>
              <a:rPr lang="zh-CN" altLang="en-US"/>
              <a:t>第</a:t>
            </a:r>
            <a:r>
              <a:rPr lang="en-US" altLang="zh-CN"/>
              <a:t>9</a:t>
            </a:r>
            <a:r>
              <a:rPr lang="zh-CN" altLang="en-US"/>
              <a:t>条（总则</a:t>
            </a:r>
            <a:r>
              <a:rPr lang="en-US" altLang="zh-CN"/>
              <a:t>13</a:t>
            </a:r>
            <a:r>
              <a:rPr lang="zh-CN" altLang="en-US"/>
              <a:t>条）规定：自然人从出生时起到死亡时止，具有民事权利能力，依法享有民事权利，承担民事义务。</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ChangeArrowheads="1"/>
          </p:cNvSpPr>
          <p:nvPr>
            <p:ph type="title"/>
          </p:nvPr>
        </p:nvSpPr>
        <p:spPr/>
        <p:txBody>
          <a:bodyPr/>
          <a:lstStyle/>
          <a:p>
            <a:pPr eaLnBrk="1" hangingPunct="1"/>
            <a:endParaRPr lang="zh-CN" altLang="en-US"/>
          </a:p>
        </p:txBody>
      </p:sp>
      <p:sp>
        <p:nvSpPr>
          <p:cNvPr id="175106" name="Rectangle 3"/>
          <p:cNvSpPr>
            <a:spLocks noGrp="1" noChangeArrowheads="1"/>
          </p:cNvSpPr>
          <p:nvPr>
            <p:ph type="body" idx="1"/>
          </p:nvPr>
        </p:nvSpPr>
        <p:spPr/>
        <p:txBody>
          <a:bodyPr/>
          <a:lstStyle/>
          <a:p>
            <a:pPr algn="just" eaLnBrk="1" hangingPunct="1"/>
            <a:r>
              <a:rPr lang="zh-CN" altLang="en-US"/>
              <a:t> </a:t>
            </a:r>
            <a:r>
              <a:rPr lang="en-US" altLang="zh-CN" b="1"/>
              <a:t>2</a:t>
            </a:r>
            <a:r>
              <a:rPr lang="zh-CN" altLang="en-US" b="1"/>
              <a:t>、出生时间的认定</a:t>
            </a:r>
          </a:p>
          <a:p>
            <a:pPr algn="just" eaLnBrk="1" hangingPunct="1"/>
            <a:r>
              <a:rPr lang="zh-CN" altLang="en-US"/>
              <a:t>（</a:t>
            </a:r>
            <a:r>
              <a:rPr lang="en-US" altLang="zh-CN"/>
              <a:t>1</a:t>
            </a:r>
            <a:r>
              <a:rPr lang="zh-CN" altLang="en-US"/>
              <a:t>）学理观点</a:t>
            </a:r>
          </a:p>
          <a:p>
            <a:pPr algn="just" eaLnBrk="1" hangingPunct="1"/>
            <a:r>
              <a:rPr lang="en-US" altLang="zh-CN">
                <a:latin typeface="Times New Roman" pitchFamily="18" charset="0"/>
              </a:rPr>
              <a:t>——</a:t>
            </a:r>
            <a:r>
              <a:rPr lang="zh-CN" altLang="en-US"/>
              <a:t>一部露出说</a:t>
            </a:r>
          </a:p>
          <a:p>
            <a:pPr algn="just" eaLnBrk="1" hangingPunct="1"/>
            <a:r>
              <a:rPr lang="en-US" altLang="zh-CN">
                <a:latin typeface="Times New Roman" pitchFamily="18" charset="0"/>
              </a:rPr>
              <a:t>——</a:t>
            </a:r>
            <a:r>
              <a:rPr lang="zh-CN" altLang="en-US"/>
              <a:t>全部露出说</a:t>
            </a:r>
          </a:p>
          <a:p>
            <a:pPr algn="just" eaLnBrk="1" hangingPunct="1"/>
            <a:r>
              <a:rPr lang="en-US" altLang="zh-CN">
                <a:latin typeface="Times New Roman" pitchFamily="18" charset="0"/>
              </a:rPr>
              <a:t>——</a:t>
            </a:r>
            <a:r>
              <a:rPr lang="zh-CN" altLang="en-US"/>
              <a:t>独立呼吸说</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noChangeArrowheads="1"/>
          </p:cNvSpPr>
          <p:nvPr>
            <p:ph type="title"/>
          </p:nvPr>
        </p:nvSpPr>
        <p:spPr/>
        <p:txBody>
          <a:bodyPr/>
          <a:lstStyle/>
          <a:p>
            <a:pPr eaLnBrk="1" hangingPunct="1"/>
            <a:endParaRPr lang="zh-CN" altLang="en-US"/>
          </a:p>
        </p:txBody>
      </p:sp>
      <p:sp>
        <p:nvSpPr>
          <p:cNvPr id="176130" name="Rectangle 3"/>
          <p:cNvSpPr>
            <a:spLocks noGrp="1" noChangeArrowheads="1"/>
          </p:cNvSpPr>
          <p:nvPr>
            <p:ph type="body" idx="1"/>
          </p:nvPr>
        </p:nvSpPr>
        <p:spPr/>
        <p:txBody>
          <a:bodyPr/>
          <a:lstStyle/>
          <a:p>
            <a:pPr algn="just" eaLnBrk="1" hangingPunct="1">
              <a:lnSpc>
                <a:spcPct val="90000"/>
              </a:lnSpc>
            </a:pPr>
            <a:r>
              <a:rPr lang="zh-CN" altLang="en-US"/>
              <a:t>（</a:t>
            </a:r>
            <a:r>
              <a:rPr lang="en-US" altLang="zh-CN"/>
              <a:t>2</a:t>
            </a:r>
            <a:r>
              <a:rPr lang="zh-CN" altLang="en-US"/>
              <a:t>）法律规定</a:t>
            </a:r>
          </a:p>
          <a:p>
            <a:pPr algn="just" eaLnBrk="1" hangingPunct="1">
              <a:lnSpc>
                <a:spcPct val="90000"/>
              </a:lnSpc>
            </a:pPr>
            <a:r>
              <a:rPr lang="en-US" altLang="zh-CN" sz="2800" b="1"/>
              <a:t>《</a:t>
            </a:r>
            <a:r>
              <a:rPr lang="zh-CN" altLang="en-US" sz="2800" b="1"/>
              <a:t>民法总则</a:t>
            </a:r>
            <a:r>
              <a:rPr lang="en-US" altLang="zh-CN" sz="2800" b="1"/>
              <a:t>》</a:t>
            </a:r>
            <a:r>
              <a:rPr lang="zh-CN" altLang="en-US" sz="2800" b="1"/>
              <a:t>第</a:t>
            </a:r>
            <a:r>
              <a:rPr lang="en-US" altLang="zh-CN" sz="2800" b="1"/>
              <a:t>15</a:t>
            </a:r>
            <a:r>
              <a:rPr lang="zh-CN" altLang="en-US" sz="2800" b="1"/>
              <a:t>条</a:t>
            </a:r>
            <a:r>
              <a:rPr lang="zh-CN" altLang="en-US" sz="2800"/>
              <a:t>　自然人的出生时间和死亡时间，以出生证明、死亡证明记载的时间为准；没有出生证明、死亡证明的，以户籍登记或者其他有效身份登记记载的时间为准。有其他证据足以推翻以上记载时间的，以该证据证明的时间为准。</a:t>
            </a:r>
            <a:endParaRPr lang="en-US" altLang="zh-CN" sz="2800"/>
          </a:p>
          <a:p>
            <a:pPr algn="just" eaLnBrk="1" hangingPunct="1">
              <a:lnSpc>
                <a:spcPct val="90000"/>
              </a:lnSpc>
            </a:pPr>
            <a:r>
              <a:rPr lang="zh-CN" altLang="en-US" sz="2800"/>
              <a:t>最高院民通意见：出生的时间以户籍证明为准。没有户籍证明的，以医院出具的出生证明为准。没有医院证明的，参照其他有关证明认定。 </a:t>
            </a:r>
          </a:p>
          <a:p>
            <a:pPr algn="just" eaLnBrk="1" hangingPunct="1">
              <a:lnSpc>
                <a:spcPct val="90000"/>
              </a:lnSpc>
            </a:pP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a:lstStyle/>
          <a:p>
            <a:pPr eaLnBrk="1" hangingPunct="1"/>
            <a:endParaRPr lang="zh-CN" altLang="en-US"/>
          </a:p>
        </p:txBody>
      </p:sp>
      <p:sp>
        <p:nvSpPr>
          <p:cNvPr id="29698" name="内容占位符 2"/>
          <p:cNvSpPr>
            <a:spLocks noGrp="1"/>
          </p:cNvSpPr>
          <p:nvPr>
            <p:ph idx="1"/>
          </p:nvPr>
        </p:nvSpPr>
        <p:spPr/>
        <p:txBody>
          <a:bodyPr/>
          <a:lstStyle/>
          <a:p>
            <a:pPr eaLnBrk="1" hangingPunct="1"/>
            <a:r>
              <a:rPr lang="zh-CN" altLang="en-US"/>
              <a:t>自</a:t>
            </a:r>
            <a:r>
              <a:rPr lang="en-US" altLang="zh-CN"/>
              <a:t>2014</a:t>
            </a:r>
            <a:r>
              <a:rPr lang="zh-CN" altLang="en-US"/>
              <a:t>年以来，深圳全市法院民商事新收案件数以每年两个百分点的速度增长，</a:t>
            </a:r>
            <a:r>
              <a:rPr lang="en-US" altLang="zh-CN"/>
              <a:t>2016</a:t>
            </a:r>
            <a:r>
              <a:rPr lang="zh-CN" altLang="en-US"/>
              <a:t>年上半年占比超过</a:t>
            </a:r>
            <a:r>
              <a:rPr lang="en-US" altLang="zh-CN"/>
              <a:t>85%</a:t>
            </a:r>
            <a:r>
              <a:rPr lang="zh-CN" altLang="en-US"/>
              <a:t>。</a:t>
            </a:r>
            <a:endParaRPr lang="en-US" altLang="zh-CN"/>
          </a:p>
          <a:p>
            <a:pPr eaLnBrk="1" hangingPunct="1"/>
            <a:r>
              <a:rPr lang="zh-CN" altLang="en-US"/>
              <a:t>（人民网</a:t>
            </a:r>
            <a:r>
              <a:rPr lang="en-US" altLang="zh-CN"/>
              <a:t>2016.8.24</a:t>
            </a:r>
            <a:r>
              <a:rPr lang="zh-CN" altLang="en-US"/>
              <a:t>）</a:t>
            </a:r>
            <a:endParaRPr lang="en-US" altLang="zh-CN"/>
          </a:p>
          <a:p>
            <a:pPr eaLnBrk="1" hangingPunct="1"/>
            <a:endParaRPr lang="zh-CN" alt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标题 1"/>
          <p:cNvSpPr>
            <a:spLocks noGrp="1"/>
          </p:cNvSpPr>
          <p:nvPr>
            <p:ph type="title"/>
          </p:nvPr>
        </p:nvSpPr>
        <p:spPr/>
        <p:txBody>
          <a:bodyPr/>
          <a:lstStyle/>
          <a:p>
            <a:pPr eaLnBrk="1" hangingPunct="1"/>
            <a:endParaRPr lang="zh-CN" altLang="en-US"/>
          </a:p>
        </p:txBody>
      </p:sp>
      <p:sp>
        <p:nvSpPr>
          <p:cNvPr id="177154" name="内容占位符 2"/>
          <p:cNvSpPr>
            <a:spLocks noGrp="1"/>
          </p:cNvSpPr>
          <p:nvPr>
            <p:ph idx="1"/>
          </p:nvPr>
        </p:nvSpPr>
        <p:spPr/>
        <p:txBody>
          <a:bodyPr/>
          <a:lstStyle/>
          <a:p>
            <a:pPr eaLnBrk="1" hangingPunct="1"/>
            <a:r>
              <a:rPr lang="en-US" altLang="zh-CN" dirty="0"/>
              <a:t>3</a:t>
            </a:r>
            <a:r>
              <a:rPr lang="zh-CN" altLang="en-US" dirty="0"/>
              <a:t>、胎儿的特殊保护</a:t>
            </a:r>
            <a:endParaRPr lang="en-US" altLang="zh-CN" dirty="0"/>
          </a:p>
          <a:p>
            <a:pPr eaLnBrk="1" hangingPunct="1"/>
            <a:r>
              <a:rPr lang="zh-CN" altLang="en-US" dirty="0"/>
              <a:t>（</a:t>
            </a:r>
            <a:r>
              <a:rPr lang="en-US" altLang="zh-CN" dirty="0"/>
              <a:t>1</a:t>
            </a:r>
            <a:r>
              <a:rPr lang="zh-CN" altLang="en-US" dirty="0"/>
              <a:t>）问题的提出</a:t>
            </a:r>
            <a:endParaRPr lang="en-US" altLang="zh-CN" dirty="0"/>
          </a:p>
          <a:p>
            <a:pPr eaLnBrk="1" hangingPunct="1"/>
            <a:r>
              <a:rPr lang="en-US" altLang="zh-CN" sz="2400" b="1" dirty="0"/>
              <a:t>[</a:t>
            </a:r>
            <a:r>
              <a:rPr lang="zh-CN" altLang="en-US" sz="2400" b="1" dirty="0"/>
              <a:t>案</a:t>
            </a:r>
            <a:r>
              <a:rPr lang="en-US" altLang="zh-CN" sz="2400" b="1" dirty="0"/>
              <a:t>] </a:t>
            </a:r>
            <a:r>
              <a:rPr lang="zh-CN" altLang="en-US" sz="2400" b="1" dirty="0"/>
              <a:t>甲妇怀孕</a:t>
            </a:r>
            <a:r>
              <a:rPr lang="en-US" altLang="zh-CN" sz="2400" b="1" dirty="0"/>
              <a:t>8</a:t>
            </a:r>
            <a:r>
              <a:rPr lang="zh-CN" altLang="en-US" sz="2400" b="1" dirty="0"/>
              <a:t>个月。某日其夫开车送其去医院作定期检查，途中被违章的乙某撞到，甲夫不治身亡，医师检查后认定胎儿头部受伤须经于出生后做特别治疗。甲妇的公公知道后，深感同情，随表示愿将</a:t>
            </a:r>
            <a:r>
              <a:rPr lang="en-US" altLang="zh-CN" sz="2400" b="1" dirty="0"/>
              <a:t>10</a:t>
            </a:r>
            <a:r>
              <a:rPr lang="zh-CN" altLang="en-US" sz="2400" b="1" dirty="0"/>
              <a:t>万元赠与胎儿，并即找律师起草了赠与合同。经查，甲妇的丈夫有遗产</a:t>
            </a:r>
            <a:r>
              <a:rPr lang="en-US" altLang="zh-CN" sz="2400" b="1" dirty="0"/>
              <a:t>20</a:t>
            </a:r>
            <a:r>
              <a:rPr lang="zh-CN" altLang="en-US" sz="2400" b="1" dirty="0"/>
              <a:t>万元。问：胎儿得主张什么权利，该如何主张权利？如胎儿为死产时如何处理？</a:t>
            </a:r>
            <a:r>
              <a:rPr lang="zh-CN" altLang="en-US" sz="2400" dirty="0"/>
              <a:t> </a:t>
            </a:r>
          </a:p>
          <a:p>
            <a:pPr eaLnBrk="1" hangingPunct="1"/>
            <a:endParaRPr lang="en-US" altLang="zh-CN" dirty="0"/>
          </a:p>
          <a:p>
            <a:pPr eaLnBrk="1" hangingPunct="1"/>
            <a:endParaRPr lang="zh-CN" alt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标题 1"/>
          <p:cNvSpPr>
            <a:spLocks noGrp="1"/>
          </p:cNvSpPr>
          <p:nvPr>
            <p:ph type="title"/>
          </p:nvPr>
        </p:nvSpPr>
        <p:spPr/>
        <p:txBody>
          <a:bodyPr/>
          <a:lstStyle/>
          <a:p>
            <a:pPr eaLnBrk="1" hangingPunct="1"/>
            <a:endParaRPr lang="zh-CN" altLang="en-US"/>
          </a:p>
        </p:txBody>
      </p:sp>
      <p:sp>
        <p:nvSpPr>
          <p:cNvPr id="178178" name="内容占位符 2"/>
          <p:cNvSpPr>
            <a:spLocks noGrp="1"/>
          </p:cNvSpPr>
          <p:nvPr>
            <p:ph idx="1"/>
          </p:nvPr>
        </p:nvSpPr>
        <p:spPr/>
        <p:txBody>
          <a:bodyPr/>
          <a:lstStyle/>
          <a:p>
            <a:pPr eaLnBrk="1" hangingPunct="1"/>
            <a:r>
              <a:rPr lang="zh-CN" altLang="en-US" b="1" dirty="0"/>
              <a:t>（</a:t>
            </a:r>
            <a:r>
              <a:rPr lang="en-US" altLang="zh-CN" b="1" dirty="0"/>
              <a:t>2</a:t>
            </a:r>
            <a:r>
              <a:rPr lang="zh-CN" altLang="en-US" b="1" dirty="0"/>
              <a:t>）法律规定</a:t>
            </a:r>
            <a:endParaRPr lang="en-US" altLang="zh-CN" b="1" dirty="0"/>
          </a:p>
          <a:p>
            <a:pPr eaLnBrk="1" hangingPunct="1"/>
            <a:r>
              <a:rPr lang="en-US" altLang="zh-CN" b="1" dirty="0"/>
              <a:t>《</a:t>
            </a:r>
            <a:r>
              <a:rPr lang="zh-CN" altLang="en-US" b="1" dirty="0"/>
              <a:t>民法总则</a:t>
            </a:r>
            <a:r>
              <a:rPr lang="en-US" altLang="zh-CN" b="1" dirty="0"/>
              <a:t>》</a:t>
            </a:r>
            <a:r>
              <a:rPr lang="zh-CN" altLang="en-US" b="1" dirty="0"/>
              <a:t>第</a:t>
            </a:r>
            <a:r>
              <a:rPr lang="en-US" altLang="zh-CN" b="1" dirty="0"/>
              <a:t>16</a:t>
            </a:r>
            <a:r>
              <a:rPr lang="zh-CN" altLang="en-US" b="1" dirty="0"/>
              <a:t>条</a:t>
            </a:r>
            <a:r>
              <a:rPr lang="zh-CN" altLang="en-US" dirty="0"/>
              <a:t>　涉及遗产继承、接受赠与</a:t>
            </a:r>
            <a:r>
              <a:rPr lang="zh-CN" altLang="en-US" dirty="0">
                <a:solidFill>
                  <a:srgbClr val="C00000"/>
                </a:solidFill>
              </a:rPr>
              <a:t>等胎儿利益保护</a:t>
            </a:r>
            <a:r>
              <a:rPr lang="zh-CN" altLang="en-US" dirty="0"/>
              <a:t>的，胎儿视为具有民事权利能力。但是胎儿娩出时为死体的，其</a:t>
            </a:r>
            <a:r>
              <a:rPr lang="zh-CN" altLang="en-US" dirty="0">
                <a:solidFill>
                  <a:srgbClr val="C00000"/>
                </a:solidFill>
              </a:rPr>
              <a:t>民事权利能力自始不存在</a:t>
            </a:r>
            <a:r>
              <a:rPr lang="zh-CN" altLang="en-US" dirty="0"/>
              <a:t>。</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ChangeArrowheads="1"/>
          </p:cNvSpPr>
          <p:nvPr>
            <p:ph type="title"/>
          </p:nvPr>
        </p:nvSpPr>
        <p:spPr/>
        <p:txBody>
          <a:bodyPr/>
          <a:lstStyle/>
          <a:p>
            <a:pPr eaLnBrk="1" hangingPunct="1"/>
            <a:endParaRPr lang="zh-CN" altLang="en-US"/>
          </a:p>
        </p:txBody>
      </p:sp>
      <p:sp>
        <p:nvSpPr>
          <p:cNvPr id="179202" name="Rectangle 3"/>
          <p:cNvSpPr>
            <a:spLocks noGrp="1" noChangeArrowheads="1"/>
          </p:cNvSpPr>
          <p:nvPr>
            <p:ph type="body" idx="1"/>
          </p:nvPr>
        </p:nvSpPr>
        <p:spPr/>
        <p:txBody>
          <a:bodyPr/>
          <a:lstStyle/>
          <a:p>
            <a:pPr algn="just" eaLnBrk="1" hangingPunct="1">
              <a:lnSpc>
                <a:spcPct val="90000"/>
              </a:lnSpc>
            </a:pPr>
            <a:r>
              <a:rPr lang="zh-CN" altLang="en-US" b="1" dirty="0"/>
              <a:t>（五）自然人民事权利能力的终止</a:t>
            </a:r>
          </a:p>
          <a:p>
            <a:pPr algn="just" eaLnBrk="1" hangingPunct="1">
              <a:lnSpc>
                <a:spcPct val="90000"/>
              </a:lnSpc>
            </a:pPr>
            <a:r>
              <a:rPr lang="zh-CN" altLang="en-US" dirty="0"/>
              <a:t>自然人的民事权利能力终于死亡。</a:t>
            </a:r>
          </a:p>
          <a:p>
            <a:pPr eaLnBrk="1" hangingPunct="1">
              <a:lnSpc>
                <a:spcPct val="90000"/>
              </a:lnSpc>
            </a:pPr>
            <a:r>
              <a:rPr lang="zh-CN" altLang="en-US" dirty="0"/>
              <a:t>民法上的死亡</a:t>
            </a:r>
          </a:p>
          <a:p>
            <a:pPr eaLnBrk="1" hangingPunct="1">
              <a:lnSpc>
                <a:spcPct val="90000"/>
              </a:lnSpc>
            </a:pPr>
            <a:r>
              <a:rPr lang="en-US" altLang="zh-CN" dirty="0">
                <a:latin typeface="Times New Roman" pitchFamily="18" charset="0"/>
              </a:rPr>
              <a:t>——</a:t>
            </a:r>
            <a:r>
              <a:rPr lang="zh-CN" altLang="en-US" dirty="0"/>
              <a:t>生理死亡</a:t>
            </a:r>
          </a:p>
          <a:p>
            <a:pPr eaLnBrk="1" hangingPunct="1">
              <a:lnSpc>
                <a:spcPct val="90000"/>
              </a:lnSpc>
            </a:pPr>
            <a:r>
              <a:rPr lang="en-US" altLang="zh-CN" dirty="0">
                <a:latin typeface="Times New Roman" pitchFamily="18" charset="0"/>
              </a:rPr>
              <a:t>——</a:t>
            </a:r>
            <a:r>
              <a:rPr lang="zh-CN" altLang="en-US" dirty="0"/>
              <a:t>宣告死亡</a:t>
            </a:r>
            <a:br>
              <a:rPr lang="zh-CN" altLang="en-US" dirty="0"/>
            </a:br>
            <a:br>
              <a:rPr lang="zh-CN" altLang="en-US" dirty="0"/>
            </a:br>
            <a:endParaRPr lang="zh-CN" alt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ChangeArrowheads="1"/>
          </p:cNvSpPr>
          <p:nvPr>
            <p:ph type="title"/>
          </p:nvPr>
        </p:nvSpPr>
        <p:spPr/>
        <p:txBody>
          <a:bodyPr/>
          <a:lstStyle/>
          <a:p>
            <a:pPr eaLnBrk="1" hangingPunct="1"/>
            <a:endParaRPr lang="zh-CN" altLang="en-US"/>
          </a:p>
        </p:txBody>
      </p:sp>
      <p:sp>
        <p:nvSpPr>
          <p:cNvPr id="180226" name="Rectangle 3"/>
          <p:cNvSpPr>
            <a:spLocks noGrp="1" noChangeArrowheads="1"/>
          </p:cNvSpPr>
          <p:nvPr>
            <p:ph type="body" idx="1"/>
          </p:nvPr>
        </p:nvSpPr>
        <p:spPr/>
        <p:txBody>
          <a:bodyPr/>
          <a:lstStyle/>
          <a:p>
            <a:pPr eaLnBrk="1" hangingPunct="1">
              <a:lnSpc>
                <a:spcPct val="90000"/>
              </a:lnSpc>
            </a:pPr>
            <a:r>
              <a:rPr lang="en-US" altLang="zh-CN" sz="2800" b="1" dirty="0"/>
              <a:t>1</a:t>
            </a:r>
            <a:r>
              <a:rPr lang="zh-CN" altLang="en-US" sz="2800" b="1" dirty="0"/>
              <a:t>、自然死亡的认定标准</a:t>
            </a:r>
          </a:p>
          <a:p>
            <a:pPr eaLnBrk="1" hangingPunct="1">
              <a:lnSpc>
                <a:spcPct val="90000"/>
              </a:lnSpc>
            </a:pPr>
            <a:r>
              <a:rPr lang="zh-CN" altLang="en-US" sz="2800" dirty="0"/>
              <a:t>学理认识：如脉搏停止说、心脏搏动停止说、呼吸停止说、脑死亡说。</a:t>
            </a:r>
          </a:p>
          <a:p>
            <a:pPr eaLnBrk="1" hangingPunct="1">
              <a:lnSpc>
                <a:spcPct val="90000"/>
              </a:lnSpc>
            </a:pPr>
            <a:r>
              <a:rPr lang="zh-CN" altLang="en-US" sz="2800" dirty="0"/>
              <a:t>实务认定：一般应以</a:t>
            </a:r>
            <a:r>
              <a:rPr lang="zh-CN" altLang="en-US" sz="2800" dirty="0">
                <a:solidFill>
                  <a:srgbClr val="C00000"/>
                </a:solidFill>
              </a:rPr>
              <a:t>死亡证上记载的</a:t>
            </a:r>
            <a:r>
              <a:rPr lang="zh-CN" altLang="en-US" sz="2800" dirty="0"/>
              <a:t>死亡时间为准；没有死亡证明的，以户籍簿上登记的死亡时间为准。  </a:t>
            </a:r>
          </a:p>
          <a:p>
            <a:pPr eaLnBrk="1" hangingPunct="1">
              <a:lnSpc>
                <a:spcPct val="90000"/>
              </a:lnSpc>
            </a:pPr>
            <a:endParaRPr lang="zh-CN" altLang="en-US" sz="2800"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标题 1"/>
          <p:cNvSpPr>
            <a:spLocks noGrp="1"/>
          </p:cNvSpPr>
          <p:nvPr>
            <p:ph type="title"/>
          </p:nvPr>
        </p:nvSpPr>
        <p:spPr/>
        <p:txBody>
          <a:bodyPr/>
          <a:lstStyle/>
          <a:p>
            <a:pPr eaLnBrk="1" hangingPunct="1"/>
            <a:endParaRPr lang="zh-CN" altLang="en-US"/>
          </a:p>
        </p:txBody>
      </p:sp>
      <p:sp>
        <p:nvSpPr>
          <p:cNvPr id="181250" name="内容占位符 2"/>
          <p:cNvSpPr>
            <a:spLocks noGrp="1"/>
          </p:cNvSpPr>
          <p:nvPr>
            <p:ph idx="1"/>
          </p:nvPr>
        </p:nvSpPr>
        <p:spPr/>
        <p:txBody>
          <a:bodyPr/>
          <a:lstStyle/>
          <a:p>
            <a:pPr eaLnBrk="1" hangingPunct="1"/>
            <a:r>
              <a:rPr lang="en-US" altLang="zh-CN" b="1"/>
              <a:t>2</a:t>
            </a:r>
            <a:r>
              <a:rPr lang="zh-CN" altLang="en-US" b="1"/>
              <a:t>、死亡时间的认定</a:t>
            </a:r>
            <a:endParaRPr lang="en-US" altLang="zh-CN" b="1"/>
          </a:p>
          <a:p>
            <a:pPr eaLnBrk="1" hangingPunct="1"/>
            <a:r>
              <a:rPr lang="en-US" altLang="zh-CN" b="1"/>
              <a:t>《</a:t>
            </a:r>
            <a:r>
              <a:rPr lang="zh-CN" altLang="en-US" b="1"/>
              <a:t>民法总则</a:t>
            </a:r>
            <a:r>
              <a:rPr lang="en-US" altLang="zh-CN" b="1"/>
              <a:t>》</a:t>
            </a:r>
            <a:r>
              <a:rPr lang="zh-CN" altLang="en-US" b="1"/>
              <a:t>第</a:t>
            </a:r>
            <a:r>
              <a:rPr lang="en-US" altLang="zh-CN" b="1"/>
              <a:t>15</a:t>
            </a:r>
            <a:r>
              <a:rPr lang="zh-CN" altLang="en-US" b="1"/>
              <a:t>条</a:t>
            </a:r>
            <a:r>
              <a:rPr lang="zh-CN" altLang="en-US"/>
              <a:t>　自然人的出生时间和死亡时间，以出生证明、死亡证明记载的时间为准；没有出生证明、死亡证明的，以户籍登记或者其他有效身份登记记载的时间为准。有其他证据足以推翻以上记载时间的，以该证据证明的时间为准。</a:t>
            </a:r>
            <a:endParaRPr lang="en-US" altLang="zh-CN"/>
          </a:p>
          <a:p>
            <a:pPr eaLnBrk="1" hangingPunct="1"/>
            <a:endParaRPr lang="zh-CN" altLang="en-US" b="1"/>
          </a:p>
          <a:p>
            <a:pPr eaLnBrk="1" hangingPunct="1"/>
            <a:endParaRPr lang="zh-CN" altLang="en-US"/>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p:nvPr>
        </p:nvSpPr>
        <p:spPr/>
        <p:txBody>
          <a:bodyPr/>
          <a:lstStyle/>
          <a:p>
            <a:pPr eaLnBrk="1" hangingPunct="1"/>
            <a:endParaRPr lang="zh-CN" altLang="en-US"/>
          </a:p>
        </p:txBody>
      </p:sp>
      <p:sp>
        <p:nvSpPr>
          <p:cNvPr id="182274" name="Rectangle 3"/>
          <p:cNvSpPr>
            <a:spLocks noGrp="1" noChangeArrowheads="1"/>
          </p:cNvSpPr>
          <p:nvPr>
            <p:ph type="body" idx="1"/>
          </p:nvPr>
        </p:nvSpPr>
        <p:spPr/>
        <p:txBody>
          <a:bodyPr/>
          <a:lstStyle/>
          <a:p>
            <a:pPr eaLnBrk="1" hangingPunct="1"/>
            <a:r>
              <a:rPr lang="en-US" altLang="zh-CN" b="1" dirty="0"/>
              <a:t>3</a:t>
            </a:r>
            <a:r>
              <a:rPr lang="zh-CN" altLang="en-US" b="1" dirty="0"/>
              <a:t>、特殊情形下死亡时间的推定</a:t>
            </a:r>
          </a:p>
          <a:p>
            <a:pPr eaLnBrk="1" hangingPunct="1"/>
            <a:r>
              <a:rPr lang="zh-CN" altLang="en-US" b="1" dirty="0"/>
              <a:t>如果互有继承权的几个人在同一事件中死亡，又不能确定死亡先后时间时，死亡顺序的推定。</a:t>
            </a:r>
            <a:endParaRPr lang="en-US" altLang="zh-CN" b="1" dirty="0"/>
          </a:p>
          <a:p>
            <a:pPr eaLnBrk="1" hangingPunct="1"/>
            <a:r>
              <a:rPr lang="zh-CN" altLang="en-US" b="1" dirty="0"/>
              <a:t>三种立法例</a:t>
            </a:r>
            <a:r>
              <a:rPr lang="zh-CN" altLang="en-US" dirty="0"/>
              <a:t> ：</a:t>
            </a:r>
          </a:p>
          <a:p>
            <a:pPr eaLnBrk="1" hangingPunct="1"/>
            <a:r>
              <a:rPr lang="en-US" altLang="zh-CN" dirty="0">
                <a:latin typeface="Times New Roman" pitchFamily="18" charset="0"/>
              </a:rPr>
              <a:t>——</a:t>
            </a:r>
            <a:r>
              <a:rPr lang="zh-CN" altLang="en-US" dirty="0"/>
              <a:t>根据年龄和性别推定</a:t>
            </a:r>
          </a:p>
          <a:p>
            <a:pPr eaLnBrk="1" hangingPunct="1"/>
            <a:r>
              <a:rPr lang="zh-CN" altLang="en-US" dirty="0"/>
              <a:t>法国民法典第</a:t>
            </a:r>
            <a:r>
              <a:rPr lang="en-US" altLang="zh-CN" dirty="0"/>
              <a:t>720</a:t>
            </a:r>
            <a:r>
              <a:rPr lang="en-US" altLang="zh-CN" dirty="0">
                <a:latin typeface="Times New Roman" pitchFamily="18" charset="0"/>
              </a:rPr>
              <a:t>—</a:t>
            </a:r>
            <a:r>
              <a:rPr lang="en-US" altLang="zh-CN" dirty="0"/>
              <a:t>722</a:t>
            </a:r>
            <a:r>
              <a:rPr lang="zh-CN" altLang="en-US" dirty="0"/>
              <a:t>条  </a:t>
            </a:r>
          </a:p>
          <a:p>
            <a:pPr eaLnBrk="1" hangingPunct="1"/>
            <a:endParaRPr lang="zh-CN" alt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ChangeArrowheads="1"/>
          </p:cNvSpPr>
          <p:nvPr>
            <p:ph type="title"/>
          </p:nvPr>
        </p:nvSpPr>
        <p:spPr/>
        <p:txBody>
          <a:bodyPr/>
          <a:lstStyle/>
          <a:p>
            <a:pPr eaLnBrk="1" hangingPunct="1"/>
            <a:endParaRPr lang="zh-CN" altLang="en-US"/>
          </a:p>
        </p:txBody>
      </p:sp>
      <p:sp>
        <p:nvSpPr>
          <p:cNvPr id="183298" name="Rectangle 3"/>
          <p:cNvSpPr>
            <a:spLocks noGrp="1" noChangeArrowheads="1"/>
          </p:cNvSpPr>
          <p:nvPr>
            <p:ph type="body" idx="1"/>
          </p:nvPr>
        </p:nvSpPr>
        <p:spPr/>
        <p:txBody>
          <a:bodyPr/>
          <a:lstStyle/>
          <a:p>
            <a:pPr eaLnBrk="1" hangingPunct="1"/>
            <a:r>
              <a:rPr lang="en-US" altLang="zh-CN">
                <a:latin typeface="Times New Roman" pitchFamily="18" charset="0"/>
              </a:rPr>
              <a:t>——</a:t>
            </a:r>
            <a:r>
              <a:rPr lang="zh-CN" altLang="en-US"/>
              <a:t>同时死亡</a:t>
            </a:r>
          </a:p>
          <a:p>
            <a:pPr eaLnBrk="1" hangingPunct="1"/>
            <a:r>
              <a:rPr lang="zh-CN" altLang="en-US"/>
              <a:t>如德国失踪法第</a:t>
            </a:r>
            <a:r>
              <a:rPr lang="en-US" altLang="zh-CN"/>
              <a:t>11</a:t>
            </a:r>
            <a:r>
              <a:rPr lang="zh-CN" altLang="en-US"/>
              <a:t>条、瑞士民法典第</a:t>
            </a:r>
            <a:r>
              <a:rPr lang="en-US" altLang="zh-CN"/>
              <a:t>32</a:t>
            </a:r>
            <a:r>
              <a:rPr lang="zh-CN" altLang="en-US"/>
              <a:t>条、日本民法典第</a:t>
            </a:r>
            <a:r>
              <a:rPr lang="en-US" altLang="zh-CN"/>
              <a:t>32</a:t>
            </a:r>
            <a:r>
              <a:rPr lang="zh-CN" altLang="en-US"/>
              <a:t>条之二、台湾地区民法典第</a:t>
            </a:r>
            <a:r>
              <a:rPr lang="en-US" altLang="zh-CN"/>
              <a:t>11</a:t>
            </a:r>
            <a:r>
              <a:rPr lang="zh-CN" altLang="en-US"/>
              <a:t>条。 </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Grp="1" noChangeArrowheads="1"/>
          </p:cNvSpPr>
          <p:nvPr>
            <p:ph type="title"/>
          </p:nvPr>
        </p:nvSpPr>
        <p:spPr/>
        <p:txBody>
          <a:bodyPr/>
          <a:lstStyle/>
          <a:p>
            <a:pPr eaLnBrk="1" hangingPunct="1"/>
            <a:endParaRPr lang="zh-CN" altLang="en-US"/>
          </a:p>
        </p:txBody>
      </p:sp>
      <p:sp>
        <p:nvSpPr>
          <p:cNvPr id="184322" name="Rectangle 3"/>
          <p:cNvSpPr>
            <a:spLocks noGrp="1" noChangeArrowheads="1"/>
          </p:cNvSpPr>
          <p:nvPr>
            <p:ph type="body" idx="1"/>
          </p:nvPr>
        </p:nvSpPr>
        <p:spPr/>
        <p:txBody>
          <a:bodyPr/>
          <a:lstStyle/>
          <a:p>
            <a:pPr eaLnBrk="1" hangingPunct="1">
              <a:lnSpc>
                <a:spcPct val="90000"/>
              </a:lnSpc>
            </a:pPr>
            <a:r>
              <a:rPr lang="en-US" altLang="zh-CN" sz="2800" dirty="0">
                <a:latin typeface="Times New Roman" pitchFamily="18" charset="0"/>
              </a:rPr>
              <a:t>——</a:t>
            </a:r>
            <a:r>
              <a:rPr lang="zh-CN" altLang="en-US" sz="2800" dirty="0"/>
              <a:t>我国民法：根据有无继承人与年龄</a:t>
            </a:r>
          </a:p>
          <a:p>
            <a:pPr eaLnBrk="1" hangingPunct="1">
              <a:lnSpc>
                <a:spcPct val="90000"/>
              </a:lnSpc>
            </a:pPr>
            <a:r>
              <a:rPr lang="en-US" altLang="zh-CN" sz="2800" dirty="0"/>
              <a:t>1985</a:t>
            </a:r>
            <a:r>
              <a:rPr lang="zh-CN" altLang="en-US" sz="2800" dirty="0"/>
              <a:t>年的</a:t>
            </a:r>
            <a:r>
              <a:rPr lang="en-US" altLang="zh-CN" sz="2800" dirty="0"/>
              <a:t>《</a:t>
            </a:r>
            <a:r>
              <a:rPr lang="zh-CN" altLang="en-US" sz="2800" dirty="0"/>
              <a:t>最高人民法院关于贯彻执行</a:t>
            </a:r>
            <a:r>
              <a:rPr lang="en-US" altLang="zh-CN" sz="2800" dirty="0"/>
              <a:t>〈</a:t>
            </a:r>
            <a:r>
              <a:rPr lang="zh-CN" altLang="en-US" sz="2800" dirty="0"/>
              <a:t>中华人民共和国继承法</a:t>
            </a:r>
            <a:r>
              <a:rPr lang="en-US" altLang="zh-CN" sz="2800" dirty="0"/>
              <a:t>〉</a:t>
            </a:r>
            <a:r>
              <a:rPr lang="zh-CN" altLang="en-US" sz="2800" dirty="0"/>
              <a:t>若干问题的意见</a:t>
            </a:r>
            <a:r>
              <a:rPr lang="en-US" altLang="zh-CN" sz="2800" dirty="0"/>
              <a:t>》</a:t>
            </a:r>
            <a:r>
              <a:rPr lang="zh-CN" altLang="en-US" sz="2800" dirty="0"/>
              <a:t>第二条规定：</a:t>
            </a:r>
            <a:r>
              <a:rPr lang="zh-CN" altLang="en-US" sz="2800" dirty="0">
                <a:latin typeface="Times New Roman" pitchFamily="18" charset="0"/>
              </a:rPr>
              <a:t>“</a:t>
            </a:r>
            <a:r>
              <a:rPr lang="zh-CN" altLang="en-US" sz="2800" dirty="0">
                <a:solidFill>
                  <a:srgbClr val="C00000"/>
                </a:solidFill>
              </a:rPr>
              <a:t>相互有继承关系的几个人</a:t>
            </a:r>
            <a:r>
              <a:rPr lang="zh-CN" altLang="en-US" sz="2800" dirty="0"/>
              <a:t>在同一事件中死亡，如不能确定死亡先后时间的，推定</a:t>
            </a:r>
            <a:r>
              <a:rPr lang="zh-CN" altLang="en-US" sz="2800" dirty="0">
                <a:solidFill>
                  <a:srgbClr val="C00000"/>
                </a:solidFill>
              </a:rPr>
              <a:t>没有继承人的人先死亡</a:t>
            </a:r>
            <a:r>
              <a:rPr lang="zh-CN" altLang="en-US" sz="2800" dirty="0"/>
              <a:t>。死亡人各自都有继承人的，如几个死亡人辈份不同，推定</a:t>
            </a:r>
            <a:r>
              <a:rPr lang="zh-CN" altLang="en-US" sz="2800" dirty="0">
                <a:solidFill>
                  <a:srgbClr val="C00000"/>
                </a:solidFill>
              </a:rPr>
              <a:t>长辈先死亡</a:t>
            </a:r>
            <a:r>
              <a:rPr lang="zh-CN" altLang="en-US" sz="2800" dirty="0"/>
              <a:t>；几个死亡人</a:t>
            </a:r>
            <a:r>
              <a:rPr lang="zh-CN" altLang="en-US" sz="2800" dirty="0">
                <a:solidFill>
                  <a:srgbClr val="C00000"/>
                </a:solidFill>
              </a:rPr>
              <a:t>辈份相同，推定同时死亡</a:t>
            </a:r>
            <a:r>
              <a:rPr lang="zh-CN" altLang="en-US" sz="2800" dirty="0"/>
              <a:t>，彼此不发生继承，由他们各自的继承人分别继承。</a:t>
            </a:r>
            <a:r>
              <a:rPr lang="zh-CN" altLang="en-US" sz="2800" dirty="0">
                <a:latin typeface="Times New Roman" pitchFamily="18" charset="0"/>
              </a:rPr>
              <a:t>”</a:t>
            </a:r>
            <a:endParaRPr lang="zh-CN" altLang="en-US" sz="2800"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noChangeArrowheads="1"/>
          </p:cNvSpPr>
          <p:nvPr>
            <p:ph type="title"/>
          </p:nvPr>
        </p:nvSpPr>
        <p:spPr/>
        <p:txBody>
          <a:bodyPr/>
          <a:lstStyle/>
          <a:p>
            <a:pPr eaLnBrk="1" hangingPunct="1"/>
            <a:endParaRPr lang="zh-CN" altLang="en-US"/>
          </a:p>
        </p:txBody>
      </p:sp>
      <p:sp>
        <p:nvSpPr>
          <p:cNvPr id="185346" name="Rectangle 3"/>
          <p:cNvSpPr>
            <a:spLocks noGrp="1" noChangeArrowheads="1"/>
          </p:cNvSpPr>
          <p:nvPr>
            <p:ph type="body" idx="1"/>
          </p:nvPr>
        </p:nvSpPr>
        <p:spPr/>
        <p:txBody>
          <a:bodyPr/>
          <a:lstStyle/>
          <a:p>
            <a:pPr eaLnBrk="1" hangingPunct="1"/>
            <a:r>
              <a:rPr lang="en-US" altLang="zh-CN" dirty="0"/>
              <a:t>【</a:t>
            </a:r>
            <a:r>
              <a:rPr lang="zh-CN" altLang="en-US" dirty="0"/>
              <a:t>例</a:t>
            </a:r>
            <a:r>
              <a:rPr lang="en-US" altLang="zh-CN" dirty="0"/>
              <a:t>】</a:t>
            </a:r>
            <a:r>
              <a:rPr lang="zh-CN" altLang="en-US" dirty="0"/>
              <a:t>丈夫甲与妻子乙带领</a:t>
            </a:r>
            <a:r>
              <a:rPr lang="en-US" altLang="zh-CN" dirty="0"/>
              <a:t>3</a:t>
            </a:r>
            <a:r>
              <a:rPr lang="zh-CN" altLang="en-US" dirty="0"/>
              <a:t>岁的独生儿子丙旅游途中发生车祸，救援人员赶到时，发现甲、乙、丙均已死亡，不能确定死亡的先后顺序。甲唯一的亲人为哥哥</a:t>
            </a:r>
            <a:r>
              <a:rPr lang="en-US" altLang="zh-CN" dirty="0"/>
              <a:t>A</a:t>
            </a:r>
            <a:r>
              <a:rPr lang="zh-CN" altLang="en-US" dirty="0"/>
              <a:t>，乙唯一的亲人为姐姐</a:t>
            </a:r>
            <a:r>
              <a:rPr lang="en-US" altLang="zh-CN" dirty="0"/>
              <a:t>B</a:t>
            </a:r>
            <a:r>
              <a:rPr lang="zh-CN" altLang="en-US" dirty="0"/>
              <a:t>。</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p:cNvSpPr>
            <a:spLocks noGrp="1" noChangeArrowheads="1"/>
          </p:cNvSpPr>
          <p:nvPr>
            <p:ph type="title"/>
          </p:nvPr>
        </p:nvSpPr>
        <p:spPr/>
        <p:txBody>
          <a:bodyPr/>
          <a:lstStyle/>
          <a:p>
            <a:pPr eaLnBrk="1" hangingPunct="1"/>
            <a:endParaRPr lang="zh-CN" altLang="en-US"/>
          </a:p>
        </p:txBody>
      </p:sp>
      <p:sp>
        <p:nvSpPr>
          <p:cNvPr id="186370" name="Rectangle 3"/>
          <p:cNvSpPr>
            <a:spLocks noGrp="1" noChangeArrowheads="1"/>
          </p:cNvSpPr>
          <p:nvPr>
            <p:ph type="body" idx="1"/>
          </p:nvPr>
        </p:nvSpPr>
        <p:spPr/>
        <p:txBody>
          <a:bodyPr/>
          <a:lstStyle/>
          <a:p>
            <a:pPr eaLnBrk="1" hangingPunct="1">
              <a:lnSpc>
                <a:spcPct val="80000"/>
              </a:lnSpc>
            </a:pPr>
            <a:r>
              <a:rPr lang="en-US" altLang="zh-CN" sz="2800"/>
              <a:t>【</a:t>
            </a:r>
            <a:r>
              <a:rPr lang="zh-CN" altLang="en-US" sz="2800"/>
              <a:t>例</a:t>
            </a:r>
            <a:r>
              <a:rPr lang="en-US" altLang="zh-CN" sz="2800"/>
              <a:t>】</a:t>
            </a:r>
            <a:r>
              <a:rPr lang="zh-CN" altLang="en-US" sz="2800"/>
              <a:t>王某与李某系夫妻，二人带儿子外出旅游，发生车祸全部遇难，但无法确定死亡的先后时间。下列哪些选项是正确的？ </a:t>
            </a:r>
            <a:r>
              <a:rPr lang="zh-CN" altLang="en-US" sz="2800">
                <a:latin typeface="Times New Roman" pitchFamily="18" charset="0"/>
              </a:rPr>
              <a:t> </a:t>
            </a:r>
            <a:br>
              <a:rPr lang="zh-CN" altLang="en-US" sz="2800"/>
            </a:br>
            <a:r>
              <a:rPr lang="en-US" altLang="zh-CN" sz="2800"/>
              <a:t>A</a:t>
            </a:r>
            <a:r>
              <a:rPr lang="zh-CN" altLang="en-US" sz="2800"/>
              <a:t>、推定王某和李某先于女儿死亡</a:t>
            </a:r>
            <a:r>
              <a:rPr lang="zh-CN" altLang="en-US" sz="2800">
                <a:latin typeface="Times New Roman" pitchFamily="18" charset="0"/>
              </a:rPr>
              <a:t> </a:t>
            </a:r>
            <a:br>
              <a:rPr lang="zh-CN" altLang="en-US" sz="2800"/>
            </a:br>
            <a:r>
              <a:rPr lang="en-US" altLang="zh-CN" sz="2800"/>
              <a:t>B</a:t>
            </a:r>
            <a:r>
              <a:rPr lang="zh-CN" altLang="en-US" sz="2800"/>
              <a:t>、推定王某和李某同时死亡</a:t>
            </a:r>
            <a:r>
              <a:rPr lang="zh-CN" altLang="en-US" sz="2800">
                <a:latin typeface="Times New Roman" pitchFamily="18" charset="0"/>
              </a:rPr>
              <a:t> </a:t>
            </a:r>
            <a:br>
              <a:rPr lang="zh-CN" altLang="en-US" sz="2800"/>
            </a:br>
            <a:r>
              <a:rPr lang="en-US" altLang="zh-CN" sz="2800"/>
              <a:t>C</a:t>
            </a:r>
            <a:r>
              <a:rPr lang="zh-CN" altLang="en-US" sz="2800"/>
              <a:t>、王某和李某互不继承</a:t>
            </a:r>
            <a:r>
              <a:rPr lang="zh-CN" altLang="en-US" sz="2800">
                <a:latin typeface="Times New Roman" pitchFamily="18" charset="0"/>
              </a:rPr>
              <a:t> </a:t>
            </a:r>
            <a:br>
              <a:rPr lang="zh-CN" altLang="en-US" sz="2800"/>
            </a:br>
            <a:r>
              <a:rPr lang="en-US" altLang="zh-CN" sz="2800"/>
              <a:t>D</a:t>
            </a:r>
            <a:r>
              <a:rPr lang="zh-CN" altLang="en-US" sz="2800"/>
              <a:t>、女儿作为第一顺序继承人继承王某和李某的遗产</a:t>
            </a:r>
            <a:r>
              <a:rPr lang="zh-CN" altLang="en-US" sz="2800">
                <a:latin typeface="Times New Roman" pitchFamily="18" charset="0"/>
              </a:rPr>
              <a:t> </a:t>
            </a:r>
            <a:br>
              <a:rPr lang="zh-CN" altLang="en-US" sz="2800"/>
            </a:br>
            <a:br>
              <a:rPr lang="zh-CN" altLang="en-US" sz="2800"/>
            </a:br>
            <a:endParaRPr lang="zh-CN"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pPr eaLnBrk="1" hangingPunct="1"/>
            <a:endParaRPr lang="zh-CN" altLang="en-US"/>
          </a:p>
        </p:txBody>
      </p:sp>
      <p:sp>
        <p:nvSpPr>
          <p:cNvPr id="30722" name="内容占位符 2"/>
          <p:cNvSpPr>
            <a:spLocks noGrp="1"/>
          </p:cNvSpPr>
          <p:nvPr>
            <p:ph idx="1"/>
          </p:nvPr>
        </p:nvSpPr>
        <p:spPr/>
        <p:txBody>
          <a:bodyPr/>
          <a:lstStyle/>
          <a:p>
            <a:pPr eaLnBrk="1" hangingPunct="1"/>
            <a:r>
              <a:rPr lang="zh-CN" altLang="en-US" sz="2800" b="1" dirty="0"/>
              <a:t>（二）法院民事审判机构的设置</a:t>
            </a:r>
          </a:p>
          <a:p>
            <a:pPr eaLnBrk="1" hangingPunct="1"/>
            <a:r>
              <a:rPr lang="zh-CN" altLang="en-US" sz="2800" dirty="0"/>
              <a:t>上海一中院：</a:t>
            </a:r>
            <a:r>
              <a:rPr lang="en-US" altLang="zh-CN" sz="2800" dirty="0"/>
              <a:t>6/14</a:t>
            </a:r>
          </a:p>
          <a:p>
            <a:pPr eaLnBrk="1" hangingPunct="1"/>
            <a:r>
              <a:rPr lang="zh-CN" altLang="en-US" sz="2800" dirty="0"/>
              <a:t>上海二中院：</a:t>
            </a:r>
            <a:r>
              <a:rPr lang="en-US" altLang="zh-CN" sz="2800" dirty="0"/>
              <a:t>6/14</a:t>
            </a:r>
          </a:p>
          <a:p>
            <a:pPr eaLnBrk="1" hangingPunct="1"/>
            <a:r>
              <a:rPr lang="zh-CN" altLang="en-US" sz="2800" dirty="0"/>
              <a:t>广州中院：</a:t>
            </a:r>
            <a:r>
              <a:rPr lang="en-US" altLang="zh-CN" sz="2800" dirty="0"/>
              <a:t>6/14</a:t>
            </a:r>
          </a:p>
          <a:p>
            <a:pPr eaLnBrk="1" hangingPunct="1"/>
            <a:r>
              <a:rPr lang="zh-CN" altLang="en-US" sz="2800" dirty="0"/>
              <a:t>深圳中院：</a:t>
            </a:r>
            <a:r>
              <a:rPr lang="en-US" altLang="zh-CN" sz="2800" dirty="0"/>
              <a:t>7/14</a:t>
            </a:r>
          </a:p>
          <a:p>
            <a:pPr eaLnBrk="1" hangingPunct="1"/>
            <a:r>
              <a:rPr lang="zh-CN" altLang="en-US" sz="2800" dirty="0"/>
              <a:t>北京一中院：</a:t>
            </a:r>
            <a:r>
              <a:rPr lang="en-US" altLang="zh-CN" sz="2800" dirty="0"/>
              <a:t>6/16</a:t>
            </a:r>
            <a:endParaRPr lang="zh-CN" altLang="en-US" sz="2800" dirty="0"/>
          </a:p>
          <a:p>
            <a:pPr eaLnBrk="1" hangingPunct="1"/>
            <a:r>
              <a:rPr lang="zh-CN" altLang="en-US" sz="2800" dirty="0"/>
              <a:t>北京二中院：</a:t>
            </a:r>
            <a:r>
              <a:rPr lang="en-US" altLang="zh-CN" sz="2800" dirty="0"/>
              <a:t>6/19</a:t>
            </a:r>
          </a:p>
          <a:p>
            <a:pPr eaLnBrk="1" hangingPunct="1"/>
            <a:r>
              <a:rPr lang="zh-CN" altLang="en-US" sz="2800" dirty="0"/>
              <a:t>北京三中院：</a:t>
            </a:r>
            <a:r>
              <a:rPr lang="en-US" altLang="zh-CN" sz="2800" dirty="0"/>
              <a:t>6/11</a:t>
            </a:r>
            <a:endParaRPr lang="zh-CN" altLang="en-US" sz="2800"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2"/>
          <p:cNvSpPr>
            <a:spLocks noGrp="1" noChangeArrowheads="1"/>
          </p:cNvSpPr>
          <p:nvPr>
            <p:ph type="title"/>
          </p:nvPr>
        </p:nvSpPr>
        <p:spPr/>
        <p:txBody>
          <a:bodyPr/>
          <a:lstStyle/>
          <a:p>
            <a:pPr eaLnBrk="1" hangingPunct="1"/>
            <a:endParaRPr lang="zh-CN" altLang="en-US"/>
          </a:p>
        </p:txBody>
      </p:sp>
      <p:sp>
        <p:nvSpPr>
          <p:cNvPr id="187394" name="Rectangle 3"/>
          <p:cNvSpPr>
            <a:spLocks noGrp="1" noChangeArrowheads="1"/>
          </p:cNvSpPr>
          <p:nvPr>
            <p:ph type="body" idx="1"/>
          </p:nvPr>
        </p:nvSpPr>
        <p:spPr/>
        <p:txBody>
          <a:bodyPr/>
          <a:lstStyle/>
          <a:p>
            <a:pPr eaLnBrk="1" hangingPunct="1"/>
            <a:r>
              <a:rPr lang="zh-CN" altLang="en-US" sz="2800" b="1"/>
              <a:t>（六）自然人的特殊民事权利能力</a:t>
            </a:r>
          </a:p>
          <a:p>
            <a:pPr eaLnBrk="1" hangingPunct="1"/>
            <a:r>
              <a:rPr lang="zh-CN" altLang="en-US" sz="2800"/>
              <a:t>自然人的特殊权利能力，指自然人充当特定民事主体的资格，法律只将其赋予符合特定条件的自然人，而不赋予所有的自然人。授予特殊权利能力的标准主要有：</a:t>
            </a:r>
          </a:p>
          <a:p>
            <a:pPr eaLnBrk="1" hangingPunct="1"/>
            <a:r>
              <a:rPr lang="en-US" altLang="zh-CN" sz="2800"/>
              <a:t>1</a:t>
            </a:r>
            <a:r>
              <a:rPr lang="zh-CN" altLang="en-US" sz="2800"/>
              <a:t>、国籍。</a:t>
            </a:r>
          </a:p>
          <a:p>
            <a:pPr eaLnBrk="1" hangingPunct="1"/>
            <a:r>
              <a:rPr lang="en-US" altLang="zh-CN" sz="2800"/>
              <a:t>2</a:t>
            </a:r>
            <a:r>
              <a:rPr lang="zh-CN" altLang="en-US" sz="2800"/>
              <a:t>、年龄。</a:t>
            </a:r>
          </a:p>
          <a:p>
            <a:pPr eaLnBrk="1" hangingPunct="1"/>
            <a:r>
              <a:rPr lang="en-US" altLang="zh-CN" sz="2800"/>
              <a:t>3</a:t>
            </a:r>
            <a:r>
              <a:rPr lang="zh-CN" altLang="en-US" sz="2800"/>
              <a:t>、性别。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p:cNvSpPr>
            <a:spLocks noGrp="1" noChangeArrowheads="1"/>
          </p:cNvSpPr>
          <p:nvPr>
            <p:ph type="title"/>
          </p:nvPr>
        </p:nvSpPr>
        <p:spPr/>
        <p:txBody>
          <a:bodyPr/>
          <a:lstStyle/>
          <a:p>
            <a:pPr eaLnBrk="1" hangingPunct="1"/>
            <a:br>
              <a:rPr lang="zh-CN" altLang="en-US" sz="3600" b="1">
                <a:latin typeface="宋体" charset="-122"/>
              </a:rPr>
            </a:br>
            <a:br>
              <a:rPr lang="zh-CN" altLang="en-US" sz="3600" b="1">
                <a:latin typeface="宋体" charset="-122"/>
              </a:rPr>
            </a:br>
            <a:endParaRPr lang="zh-CN" altLang="en-US" sz="3600" b="1">
              <a:latin typeface="宋体" charset="-122"/>
            </a:endParaRPr>
          </a:p>
        </p:txBody>
      </p:sp>
      <p:sp>
        <p:nvSpPr>
          <p:cNvPr id="188418" name="Rectangle 3"/>
          <p:cNvSpPr>
            <a:spLocks noGrp="1" noChangeArrowheads="1"/>
          </p:cNvSpPr>
          <p:nvPr>
            <p:ph type="body" idx="1"/>
          </p:nvPr>
        </p:nvSpPr>
        <p:spPr/>
        <p:txBody>
          <a:bodyPr/>
          <a:lstStyle/>
          <a:p>
            <a:pPr eaLnBrk="1" hangingPunct="1"/>
            <a:r>
              <a:rPr lang="zh-CN" altLang="en-US" sz="2800" b="1" dirty="0">
                <a:latin typeface="宋体" charset="-122"/>
              </a:rPr>
              <a:t>二、 自然人的民事法律行为能力</a:t>
            </a:r>
          </a:p>
          <a:p>
            <a:pPr eaLnBrk="1" hangingPunct="1"/>
            <a:r>
              <a:rPr lang="zh-CN" altLang="en-US" b="1" dirty="0">
                <a:latin typeface="宋体" charset="-122"/>
              </a:rPr>
              <a:t>（一）自然人民事法律行为能力的概念</a:t>
            </a:r>
          </a:p>
          <a:p>
            <a:pPr eaLnBrk="1" hangingPunct="1"/>
            <a:r>
              <a:rPr lang="en-US" altLang="zh-CN" dirty="0">
                <a:latin typeface="Times New Roman" pitchFamily="18" charset="0"/>
              </a:rPr>
              <a:t>——</a:t>
            </a:r>
            <a:r>
              <a:rPr lang="zh-CN" altLang="en-US" dirty="0">
                <a:ea typeface="仿宋_GB2312" pitchFamily="49" charset="-122"/>
              </a:rPr>
              <a:t>自然人的民事法律行为能力，是指自然人能够以自己的行为独立参加民事法律关系， 行使民事权利和设定民事义务的资格。</a:t>
            </a:r>
          </a:p>
          <a:p>
            <a:pPr eaLnBrk="1" hangingPunct="1"/>
            <a:endParaRPr lang="zh-CN" alt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p:cNvSpPr>
            <a:spLocks noGrp="1" noChangeArrowheads="1"/>
          </p:cNvSpPr>
          <p:nvPr>
            <p:ph type="title"/>
          </p:nvPr>
        </p:nvSpPr>
        <p:spPr/>
        <p:txBody>
          <a:bodyPr/>
          <a:lstStyle/>
          <a:p>
            <a:pPr eaLnBrk="1" hangingPunct="1"/>
            <a:endParaRPr lang="zh-CN" altLang="en-US"/>
          </a:p>
        </p:txBody>
      </p:sp>
      <p:sp>
        <p:nvSpPr>
          <p:cNvPr id="189442" name="Rectangle 3"/>
          <p:cNvSpPr>
            <a:spLocks noGrp="1" noChangeArrowheads="1"/>
          </p:cNvSpPr>
          <p:nvPr>
            <p:ph type="body" idx="1"/>
          </p:nvPr>
        </p:nvSpPr>
        <p:spPr/>
        <p:txBody>
          <a:bodyPr/>
          <a:lstStyle/>
          <a:p>
            <a:pPr eaLnBrk="1" hangingPunct="1"/>
            <a:r>
              <a:rPr lang="zh-CN" altLang="en-US" sz="2800" dirty="0">
                <a:cs typeface="Times New Roman" pitchFamily="18" charset="0"/>
              </a:rPr>
              <a:t>自然人的民事法律行为能力和民事权利能力</a:t>
            </a:r>
            <a:r>
              <a:rPr lang="zh-CN" altLang="en-US" sz="2800" dirty="0"/>
              <a:t>的区别</a:t>
            </a:r>
          </a:p>
          <a:p>
            <a:pPr eaLnBrk="1" hangingPunct="1"/>
            <a:r>
              <a:rPr lang="zh-CN" altLang="en-US" sz="2800" dirty="0"/>
              <a:t>（</a:t>
            </a:r>
            <a:r>
              <a:rPr lang="en-US" altLang="zh-CN" sz="2800" dirty="0"/>
              <a:t>1</a:t>
            </a:r>
            <a:r>
              <a:rPr lang="zh-CN" altLang="en-US" sz="2800" dirty="0"/>
              <a:t>）民事权利能力是每一自然人都具备的能享有权利和承担义务的资格。 民事法律行为能力则并非每个自然人都能够具备。</a:t>
            </a:r>
          </a:p>
          <a:p>
            <a:pPr eaLnBrk="1" hangingPunct="1"/>
            <a:r>
              <a:rPr lang="zh-CN" altLang="en-US" sz="2800" dirty="0"/>
              <a:t>（</a:t>
            </a:r>
            <a:r>
              <a:rPr lang="en-US" altLang="zh-CN" sz="2800" dirty="0"/>
              <a:t>2</a:t>
            </a:r>
            <a:r>
              <a:rPr lang="zh-CN" altLang="en-US" sz="2800" dirty="0"/>
              <a:t>）民事权利能力始于出生，止于死亡。民事法律行为能力则以意思能力的存在为前提，有意思能力即有行为能力，无意思能力则无行为能力。 </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noChangeArrowheads="1"/>
          </p:cNvSpPr>
          <p:nvPr>
            <p:ph type="title"/>
          </p:nvPr>
        </p:nvSpPr>
        <p:spPr/>
        <p:txBody>
          <a:bodyPr/>
          <a:lstStyle/>
          <a:p>
            <a:pPr eaLnBrk="1" hangingPunct="1"/>
            <a:endParaRPr lang="zh-CN" altLang="en-US"/>
          </a:p>
        </p:txBody>
      </p:sp>
      <p:sp>
        <p:nvSpPr>
          <p:cNvPr id="190466" name="Rectangle 3"/>
          <p:cNvSpPr>
            <a:spLocks noGrp="1" noChangeArrowheads="1"/>
          </p:cNvSpPr>
          <p:nvPr>
            <p:ph type="body" idx="1"/>
          </p:nvPr>
        </p:nvSpPr>
        <p:spPr/>
        <p:txBody>
          <a:bodyPr/>
          <a:lstStyle/>
          <a:p>
            <a:pPr eaLnBrk="1" hangingPunct="1"/>
            <a:r>
              <a:rPr lang="zh-CN" altLang="en-US" b="1" dirty="0">
                <a:latin typeface="宋体" charset="-122"/>
              </a:rPr>
              <a:t>（二）自然人民事法律行为能力的类型化</a:t>
            </a:r>
            <a:r>
              <a:rPr lang="zh-CN" altLang="en-US" dirty="0"/>
              <a:t> </a:t>
            </a:r>
          </a:p>
          <a:p>
            <a:pPr eaLnBrk="1" hangingPunct="1"/>
            <a:r>
              <a:rPr lang="zh-CN" altLang="en-US" dirty="0">
                <a:latin typeface="宋体" charset="-122"/>
              </a:rPr>
              <a:t> </a:t>
            </a:r>
            <a:r>
              <a:rPr lang="en-US" altLang="zh-CN" b="1" dirty="0">
                <a:latin typeface="宋体" charset="-122"/>
              </a:rPr>
              <a:t>1</a:t>
            </a:r>
            <a:r>
              <a:rPr lang="zh-CN" altLang="en-US" b="1" dirty="0">
                <a:latin typeface="宋体" charset="-122"/>
              </a:rPr>
              <a:t>、完全民事法律行为能力人</a:t>
            </a:r>
          </a:p>
          <a:p>
            <a:pPr eaLnBrk="1" hangingPunct="1"/>
            <a:r>
              <a:rPr lang="zh-CN" altLang="en-US" dirty="0"/>
              <a:t> </a:t>
            </a:r>
            <a:r>
              <a:rPr lang="zh-CN" altLang="en-US" b="1" dirty="0"/>
              <a:t>（</a:t>
            </a:r>
            <a:r>
              <a:rPr lang="en-US" altLang="zh-CN" b="1" dirty="0"/>
              <a:t>1</a:t>
            </a:r>
            <a:r>
              <a:rPr lang="zh-CN" altLang="en-US" b="1" dirty="0"/>
              <a:t>）类型</a:t>
            </a:r>
            <a:endParaRPr lang="zh-CN" altLang="en-US" b="1" dirty="0">
              <a:latin typeface="宋体" charset="-122"/>
            </a:endParaRPr>
          </a:p>
          <a:p>
            <a:pPr eaLnBrk="1" hangingPunct="1"/>
            <a:r>
              <a:rPr lang="zh-CN" altLang="en-US" dirty="0">
                <a:latin typeface="宋体" charset="-122"/>
              </a:rPr>
              <a:t>十八周岁以上的自然人；</a:t>
            </a:r>
          </a:p>
          <a:p>
            <a:pPr eaLnBrk="1" hangingPunct="1"/>
            <a:r>
              <a:rPr lang="zh-CN" altLang="en-US" dirty="0">
                <a:latin typeface="宋体" charset="-122"/>
              </a:rPr>
              <a:t>十六周岁以上不满十八周岁的公民，以自己的</a:t>
            </a:r>
            <a:r>
              <a:rPr lang="zh-CN" altLang="en-US" dirty="0">
                <a:solidFill>
                  <a:schemeClr val="hlink"/>
                </a:solidFill>
                <a:latin typeface="宋体" charset="-122"/>
              </a:rPr>
              <a:t>劳动收入</a:t>
            </a:r>
            <a:r>
              <a:rPr lang="zh-CN" altLang="en-US" dirty="0">
                <a:latin typeface="宋体" charset="-122"/>
              </a:rPr>
              <a:t>为</a:t>
            </a:r>
            <a:r>
              <a:rPr lang="zh-CN" altLang="en-US" dirty="0">
                <a:solidFill>
                  <a:schemeClr val="hlink"/>
                </a:solidFill>
                <a:latin typeface="宋体" charset="-122"/>
              </a:rPr>
              <a:t>主要生活来源</a:t>
            </a:r>
            <a:r>
              <a:rPr lang="zh-CN" altLang="en-US" dirty="0">
                <a:latin typeface="宋体" charset="-122"/>
              </a:rPr>
              <a:t>的，视为完全民事法律行为能力人。</a:t>
            </a:r>
          </a:p>
          <a:p>
            <a:pPr eaLnBrk="1" hangingPunct="1"/>
            <a:endParaRPr lang="zh-CN" altLang="en-US" dirty="0">
              <a:latin typeface="宋体" charset="-122"/>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a:spLocks noGrp="1" noChangeArrowheads="1"/>
          </p:cNvSpPr>
          <p:nvPr>
            <p:ph type="title"/>
          </p:nvPr>
        </p:nvSpPr>
        <p:spPr/>
        <p:txBody>
          <a:bodyPr/>
          <a:lstStyle/>
          <a:p>
            <a:pPr eaLnBrk="1" hangingPunct="1"/>
            <a:endParaRPr lang="zh-CN" altLang="en-US"/>
          </a:p>
        </p:txBody>
      </p:sp>
      <p:sp>
        <p:nvSpPr>
          <p:cNvPr id="191490" name="Rectangle 3"/>
          <p:cNvSpPr>
            <a:spLocks noGrp="1" noChangeArrowheads="1"/>
          </p:cNvSpPr>
          <p:nvPr>
            <p:ph type="body" idx="1"/>
          </p:nvPr>
        </p:nvSpPr>
        <p:spPr/>
        <p:txBody>
          <a:bodyPr/>
          <a:lstStyle/>
          <a:p>
            <a:pPr eaLnBrk="1" hangingPunct="1"/>
            <a:r>
              <a:rPr lang="zh-CN" altLang="en-US" b="1" dirty="0"/>
              <a:t>（</a:t>
            </a:r>
            <a:r>
              <a:rPr lang="en-US" altLang="zh-CN" b="1" dirty="0"/>
              <a:t>2</a:t>
            </a:r>
            <a:r>
              <a:rPr lang="zh-CN" altLang="en-US" b="1" dirty="0"/>
              <a:t>）后果</a:t>
            </a:r>
            <a:endParaRPr lang="zh-CN" altLang="en-US" dirty="0"/>
          </a:p>
          <a:p>
            <a:pPr eaLnBrk="1" hangingPunct="1"/>
            <a:r>
              <a:rPr lang="zh-CN" altLang="en-US" dirty="0"/>
              <a:t>完全民事法律行为能力人可以独立实施民事法律行为。</a:t>
            </a:r>
            <a:endParaRPr lang="en-US" altLang="zh-CN" dirty="0"/>
          </a:p>
          <a:p>
            <a:pPr eaLnBrk="1" hangingPunct="1"/>
            <a:r>
              <a:rPr lang="en-US" altLang="zh-CN" dirty="0"/>
              <a:t>《</a:t>
            </a:r>
            <a:r>
              <a:rPr lang="zh-CN" altLang="en-US" dirty="0"/>
              <a:t>民法总则</a:t>
            </a:r>
            <a:r>
              <a:rPr lang="en-US" altLang="zh-CN" dirty="0"/>
              <a:t>》</a:t>
            </a:r>
            <a:r>
              <a:rPr lang="zh-CN" altLang="en-US" b="1" dirty="0"/>
              <a:t>第</a:t>
            </a:r>
            <a:r>
              <a:rPr lang="en-US" altLang="zh-CN" b="1" dirty="0"/>
              <a:t>18</a:t>
            </a:r>
            <a:r>
              <a:rPr lang="zh-CN" altLang="en-US" b="1" dirty="0"/>
              <a:t>条</a:t>
            </a:r>
            <a:r>
              <a:rPr lang="zh-CN" altLang="en-US" dirty="0"/>
              <a:t>　成年人为完全民事法律行为能力人，可以独立实施民事法律行为。</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noChangeArrowheads="1"/>
          </p:cNvSpPr>
          <p:nvPr>
            <p:ph type="title"/>
          </p:nvPr>
        </p:nvSpPr>
        <p:spPr/>
        <p:txBody>
          <a:bodyPr/>
          <a:lstStyle/>
          <a:p>
            <a:pPr eaLnBrk="1" hangingPunct="1"/>
            <a:endParaRPr lang="zh-CN" altLang="en-US"/>
          </a:p>
        </p:txBody>
      </p:sp>
      <p:sp>
        <p:nvSpPr>
          <p:cNvPr id="192514" name="Rectangle 3"/>
          <p:cNvSpPr>
            <a:spLocks noGrp="1" noChangeArrowheads="1"/>
          </p:cNvSpPr>
          <p:nvPr>
            <p:ph type="body" idx="1"/>
          </p:nvPr>
        </p:nvSpPr>
        <p:spPr/>
        <p:txBody>
          <a:bodyPr/>
          <a:lstStyle/>
          <a:p>
            <a:pPr eaLnBrk="1" hangingPunct="1">
              <a:lnSpc>
                <a:spcPct val="90000"/>
              </a:lnSpc>
            </a:pPr>
            <a:r>
              <a:rPr lang="en-US" altLang="zh-CN" sz="2800" b="1" dirty="0">
                <a:latin typeface="宋体" charset="-122"/>
              </a:rPr>
              <a:t>2</a:t>
            </a:r>
            <a:r>
              <a:rPr lang="zh-CN" altLang="en-US" sz="2800" b="1" dirty="0">
                <a:latin typeface="宋体" charset="-122"/>
              </a:rPr>
              <a:t>、限制民事法律行为能力人</a:t>
            </a:r>
          </a:p>
          <a:p>
            <a:pPr eaLnBrk="1" hangingPunct="1">
              <a:lnSpc>
                <a:spcPct val="90000"/>
              </a:lnSpc>
            </a:pPr>
            <a:r>
              <a:rPr lang="zh-CN" altLang="en-US" dirty="0"/>
              <a:t> </a:t>
            </a:r>
            <a:r>
              <a:rPr lang="zh-CN" altLang="en-US" b="1" dirty="0"/>
              <a:t>（</a:t>
            </a:r>
            <a:r>
              <a:rPr lang="en-US" altLang="zh-CN" b="1" dirty="0"/>
              <a:t>1</a:t>
            </a:r>
            <a:r>
              <a:rPr lang="zh-CN" altLang="en-US" b="1" dirty="0"/>
              <a:t>）类型</a:t>
            </a:r>
            <a:endParaRPr lang="zh-CN" altLang="en-US" sz="2800" dirty="0">
              <a:latin typeface="宋体" charset="-122"/>
              <a:cs typeface="Times New Roman" pitchFamily="18" charset="0"/>
            </a:endParaRPr>
          </a:p>
          <a:p>
            <a:pPr eaLnBrk="1" hangingPunct="1">
              <a:lnSpc>
                <a:spcPct val="90000"/>
              </a:lnSpc>
            </a:pPr>
            <a:r>
              <a:rPr lang="en-US" altLang="zh-CN" sz="2800" dirty="0">
                <a:latin typeface="宋体" charset="-122"/>
                <a:cs typeface="Times New Roman" pitchFamily="18" charset="0"/>
              </a:rPr>
              <a:t>8</a:t>
            </a:r>
            <a:r>
              <a:rPr lang="zh-CN" altLang="en-US" sz="2800" dirty="0">
                <a:latin typeface="宋体" charset="-122"/>
                <a:cs typeface="Times New Roman" pitchFamily="18" charset="0"/>
              </a:rPr>
              <a:t>周岁以上的未成年人</a:t>
            </a:r>
            <a:r>
              <a:rPr lang="zh-CN" altLang="en-US" sz="2800" dirty="0">
                <a:latin typeface="宋体" charset="-122"/>
              </a:rPr>
              <a:t> ；</a:t>
            </a:r>
          </a:p>
          <a:p>
            <a:pPr eaLnBrk="1" hangingPunct="1">
              <a:lnSpc>
                <a:spcPct val="90000"/>
              </a:lnSpc>
            </a:pPr>
            <a:r>
              <a:rPr lang="zh-CN" altLang="en-US" sz="2800" dirty="0">
                <a:latin typeface="宋体" charset="-122"/>
                <a:cs typeface="Times New Roman" pitchFamily="18" charset="0"/>
              </a:rPr>
              <a:t>不能完全辨认自己行为的精神病人</a:t>
            </a:r>
            <a:r>
              <a:rPr lang="zh-CN" altLang="en-US" sz="2800" dirty="0">
                <a:latin typeface="宋体" charset="-122"/>
              </a:rPr>
              <a:t>。</a:t>
            </a:r>
          </a:p>
          <a:p>
            <a:pPr eaLnBrk="1" hangingPunct="1">
              <a:lnSpc>
                <a:spcPct val="90000"/>
              </a:lnSpc>
            </a:pPr>
            <a:endParaRPr lang="zh-CN" altLang="en-US" sz="2800"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ChangeArrowheads="1"/>
          </p:cNvSpPr>
          <p:nvPr>
            <p:ph type="title"/>
          </p:nvPr>
        </p:nvSpPr>
        <p:spPr/>
        <p:txBody>
          <a:bodyPr/>
          <a:lstStyle/>
          <a:p>
            <a:pPr eaLnBrk="1" hangingPunct="1"/>
            <a:endParaRPr lang="zh-CN" altLang="en-US"/>
          </a:p>
        </p:txBody>
      </p:sp>
      <p:sp>
        <p:nvSpPr>
          <p:cNvPr id="193538" name="Rectangle 3"/>
          <p:cNvSpPr>
            <a:spLocks noGrp="1" noChangeArrowheads="1"/>
          </p:cNvSpPr>
          <p:nvPr>
            <p:ph type="body" idx="1"/>
          </p:nvPr>
        </p:nvSpPr>
        <p:spPr/>
        <p:txBody>
          <a:bodyPr/>
          <a:lstStyle/>
          <a:p>
            <a:pPr eaLnBrk="1" hangingPunct="1">
              <a:lnSpc>
                <a:spcPct val="90000"/>
              </a:lnSpc>
            </a:pPr>
            <a:r>
              <a:rPr lang="zh-CN" altLang="en-US" sz="2800" b="1" dirty="0"/>
              <a:t>（</a:t>
            </a:r>
            <a:r>
              <a:rPr lang="en-US" altLang="zh-CN" sz="2800" b="1" dirty="0"/>
              <a:t>2</a:t>
            </a:r>
            <a:r>
              <a:rPr lang="zh-CN" altLang="en-US" sz="2800" b="1" dirty="0"/>
              <a:t>）后果</a:t>
            </a:r>
            <a:endParaRPr lang="zh-CN" altLang="en-US" sz="2800" dirty="0"/>
          </a:p>
          <a:p>
            <a:pPr eaLnBrk="1" hangingPunct="1">
              <a:lnSpc>
                <a:spcPct val="90000"/>
              </a:lnSpc>
            </a:pPr>
            <a:r>
              <a:rPr lang="en-US" altLang="zh-CN" sz="2800" dirty="0">
                <a:latin typeface="Times New Roman" pitchFamily="18" charset="0"/>
              </a:rPr>
              <a:t>——</a:t>
            </a:r>
            <a:r>
              <a:rPr lang="zh-CN" altLang="en-US" sz="2800" dirty="0">
                <a:latin typeface="Times New Roman" pitchFamily="18" charset="0"/>
              </a:rPr>
              <a:t>有权</a:t>
            </a:r>
            <a:r>
              <a:rPr lang="zh-CN" altLang="en-US" sz="2800" dirty="0"/>
              <a:t>独立实施的纯获利益的民事法律行为。</a:t>
            </a:r>
          </a:p>
          <a:p>
            <a:pPr eaLnBrk="1" hangingPunct="1">
              <a:lnSpc>
                <a:spcPct val="90000"/>
              </a:lnSpc>
            </a:pPr>
            <a:r>
              <a:rPr lang="en-US" altLang="zh-CN" sz="2800" dirty="0">
                <a:latin typeface="Times New Roman" pitchFamily="18" charset="0"/>
              </a:rPr>
              <a:t>——</a:t>
            </a:r>
            <a:r>
              <a:rPr lang="zh-CN" altLang="en-US" sz="2800" dirty="0">
                <a:latin typeface="Times New Roman" pitchFamily="18" charset="0"/>
              </a:rPr>
              <a:t>有权</a:t>
            </a:r>
            <a:r>
              <a:rPr lang="zh-CN" altLang="en-US" sz="2800" dirty="0"/>
              <a:t>独立实施与其年龄、智力或者精神健康状况相适应的民事法律行为，有效。</a:t>
            </a:r>
          </a:p>
          <a:p>
            <a:pPr eaLnBrk="1" hangingPunct="1">
              <a:lnSpc>
                <a:spcPct val="90000"/>
              </a:lnSpc>
            </a:pPr>
            <a:r>
              <a:rPr lang="zh-CN" altLang="en-US" sz="2800" dirty="0">
                <a:latin typeface="Times New Roman" pitchFamily="18" charset="0"/>
              </a:rPr>
              <a:t> </a:t>
            </a:r>
            <a:r>
              <a:rPr lang="zh-CN" altLang="en-US" sz="2800" dirty="0"/>
              <a:t> </a:t>
            </a:r>
            <a:r>
              <a:rPr lang="en-US" altLang="zh-CN" sz="2800" dirty="0"/>
              <a:t>《</a:t>
            </a:r>
            <a:r>
              <a:rPr lang="zh-CN" altLang="en-US" sz="2800" dirty="0"/>
              <a:t>民法总则</a:t>
            </a:r>
            <a:r>
              <a:rPr lang="en-US" altLang="zh-CN" sz="2800" dirty="0"/>
              <a:t>》</a:t>
            </a:r>
            <a:r>
              <a:rPr lang="zh-CN" altLang="en-US" sz="2800" b="1" dirty="0"/>
              <a:t>第</a:t>
            </a:r>
            <a:r>
              <a:rPr lang="en-US" altLang="zh-CN" sz="2800" b="1" dirty="0"/>
              <a:t>19</a:t>
            </a:r>
            <a:r>
              <a:rPr lang="zh-CN" altLang="en-US" sz="2800" b="1" dirty="0"/>
              <a:t>条、</a:t>
            </a:r>
            <a:r>
              <a:rPr lang="en-US" altLang="zh-CN" sz="2800" b="1" dirty="0"/>
              <a:t>22</a:t>
            </a:r>
            <a:r>
              <a:rPr lang="zh-CN" altLang="en-US" sz="2800" b="1" dirty="0"/>
              <a:t>条。</a:t>
            </a:r>
            <a:endParaRPr lang="zh-CN" altLang="en-US" sz="2800"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noChangeArrowheads="1"/>
          </p:cNvSpPr>
          <p:nvPr>
            <p:ph type="title"/>
          </p:nvPr>
        </p:nvSpPr>
        <p:spPr/>
        <p:txBody>
          <a:bodyPr/>
          <a:lstStyle/>
          <a:p>
            <a:pPr eaLnBrk="1" hangingPunct="1"/>
            <a:endParaRPr lang="zh-CN" altLang="en-US"/>
          </a:p>
        </p:txBody>
      </p:sp>
      <p:sp>
        <p:nvSpPr>
          <p:cNvPr id="194562" name="Rectangle 3"/>
          <p:cNvSpPr>
            <a:spLocks noGrp="1" noChangeArrowheads="1"/>
          </p:cNvSpPr>
          <p:nvPr>
            <p:ph type="body" idx="1"/>
          </p:nvPr>
        </p:nvSpPr>
        <p:spPr/>
        <p:txBody>
          <a:bodyPr/>
          <a:lstStyle/>
          <a:p>
            <a:pPr eaLnBrk="1" hangingPunct="1">
              <a:lnSpc>
                <a:spcPct val="90000"/>
              </a:lnSpc>
            </a:pPr>
            <a:r>
              <a:rPr lang="zh-CN" altLang="en-US" sz="2800" dirty="0"/>
              <a:t> </a:t>
            </a:r>
            <a:r>
              <a:rPr lang="en-US" altLang="zh-CN" sz="2800" dirty="0"/>
              <a:t>【</a:t>
            </a:r>
            <a:r>
              <a:rPr lang="zh-CN" altLang="en-US" sz="2800" dirty="0"/>
              <a:t>例</a:t>
            </a:r>
            <a:r>
              <a:rPr lang="en-US" altLang="zh-CN" sz="2800" dirty="0"/>
              <a:t>】</a:t>
            </a:r>
            <a:r>
              <a:rPr lang="zh-CN" altLang="en-US" sz="2800" dirty="0"/>
              <a:t>甲十七岁，以个人积蓄</a:t>
            </a:r>
            <a:r>
              <a:rPr lang="en-US" altLang="zh-CN" sz="2800" dirty="0"/>
              <a:t>1</a:t>
            </a:r>
            <a:r>
              <a:rPr lang="zh-CN" altLang="en-US" sz="2800" dirty="0"/>
              <a:t>，</a:t>
            </a:r>
            <a:r>
              <a:rPr lang="en-US" altLang="zh-CN" sz="2800" dirty="0"/>
              <a:t>000</a:t>
            </a:r>
            <a:r>
              <a:rPr lang="zh-CN" altLang="en-US" sz="2800" dirty="0"/>
              <a:t>元在慈善拍卖会拍得明星乙表演用过的道具，市价约</a:t>
            </a:r>
            <a:r>
              <a:rPr lang="en-US" altLang="zh-CN" sz="2800" dirty="0"/>
              <a:t>100</a:t>
            </a:r>
            <a:r>
              <a:rPr lang="zh-CN" altLang="en-US" sz="2800" dirty="0"/>
              <a:t>元。事后，甲觉得道具价值与其价格很不相称，颇为后悔。关于这一买卖，下列哪一说法是正确的？</a:t>
            </a:r>
          </a:p>
          <a:p>
            <a:pPr eaLnBrk="1" hangingPunct="1">
              <a:lnSpc>
                <a:spcPct val="90000"/>
              </a:lnSpc>
            </a:pPr>
            <a:r>
              <a:rPr lang="en-US" altLang="zh-CN" sz="2800" dirty="0"/>
              <a:t>A.</a:t>
            </a:r>
            <a:r>
              <a:rPr lang="zh-CN" altLang="en-US" sz="2800" dirty="0"/>
              <a:t>买卖显失公平，甲有权要求撤销</a:t>
            </a:r>
          </a:p>
          <a:p>
            <a:pPr eaLnBrk="1" hangingPunct="1">
              <a:lnSpc>
                <a:spcPct val="90000"/>
              </a:lnSpc>
            </a:pPr>
            <a:r>
              <a:rPr lang="en-US" altLang="zh-CN" sz="2800" dirty="0"/>
              <a:t>B.</a:t>
            </a:r>
            <a:r>
              <a:rPr lang="zh-CN" altLang="en-US" sz="2800" dirty="0"/>
              <a:t>买卖存在重大误解，甲有权要求撤销</a:t>
            </a:r>
          </a:p>
          <a:p>
            <a:pPr eaLnBrk="1" hangingPunct="1">
              <a:lnSpc>
                <a:spcPct val="90000"/>
              </a:lnSpc>
            </a:pPr>
            <a:r>
              <a:rPr lang="en-US" altLang="zh-CN" sz="2800" dirty="0"/>
              <a:t>C.</a:t>
            </a:r>
            <a:r>
              <a:rPr lang="zh-CN" altLang="en-US" sz="2800" dirty="0"/>
              <a:t>买卖无效，甲为限制行为能力人</a:t>
            </a:r>
          </a:p>
          <a:p>
            <a:pPr eaLnBrk="1" hangingPunct="1">
              <a:lnSpc>
                <a:spcPct val="90000"/>
              </a:lnSpc>
            </a:pPr>
            <a:r>
              <a:rPr lang="en-US" altLang="zh-CN" sz="2800" dirty="0"/>
              <a:t>D.</a:t>
            </a:r>
            <a:r>
              <a:rPr lang="zh-CN" altLang="en-US" sz="2800" dirty="0"/>
              <a:t>买卖有效</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noChangeArrowheads="1"/>
          </p:cNvSpPr>
          <p:nvPr>
            <p:ph type="title"/>
          </p:nvPr>
        </p:nvSpPr>
        <p:spPr/>
        <p:txBody>
          <a:bodyPr/>
          <a:lstStyle/>
          <a:p>
            <a:pPr eaLnBrk="1" hangingPunct="1"/>
            <a:endParaRPr lang="zh-CN" altLang="en-US"/>
          </a:p>
        </p:txBody>
      </p:sp>
      <p:sp>
        <p:nvSpPr>
          <p:cNvPr id="195586" name="Rectangle 3"/>
          <p:cNvSpPr>
            <a:spLocks noGrp="1" noChangeArrowheads="1"/>
          </p:cNvSpPr>
          <p:nvPr>
            <p:ph type="body" idx="1"/>
          </p:nvPr>
        </p:nvSpPr>
        <p:spPr/>
        <p:txBody>
          <a:bodyPr/>
          <a:lstStyle/>
          <a:p>
            <a:pPr eaLnBrk="1" hangingPunct="1">
              <a:lnSpc>
                <a:spcPct val="90000"/>
              </a:lnSpc>
            </a:pPr>
            <a:r>
              <a:rPr lang="en-US" altLang="zh-CN" b="1" dirty="0">
                <a:latin typeface="宋体" charset="-122"/>
                <a:cs typeface="Times New Roman" pitchFamily="18" charset="0"/>
              </a:rPr>
              <a:t>3</a:t>
            </a:r>
            <a:r>
              <a:rPr lang="zh-CN" altLang="en-US" b="1" dirty="0">
                <a:latin typeface="宋体" charset="-122"/>
                <a:cs typeface="Times New Roman" pitchFamily="18" charset="0"/>
              </a:rPr>
              <a:t>、无民事法律行为能力</a:t>
            </a:r>
          </a:p>
          <a:p>
            <a:pPr eaLnBrk="1" hangingPunct="1">
              <a:lnSpc>
                <a:spcPct val="90000"/>
              </a:lnSpc>
            </a:pPr>
            <a:r>
              <a:rPr lang="zh-CN" altLang="en-US" b="1" dirty="0"/>
              <a:t>（</a:t>
            </a:r>
            <a:r>
              <a:rPr lang="en-US" altLang="zh-CN" b="1" dirty="0"/>
              <a:t>1</a:t>
            </a:r>
            <a:r>
              <a:rPr lang="zh-CN" altLang="en-US" b="1" dirty="0"/>
              <a:t>）类型</a:t>
            </a:r>
            <a:endParaRPr lang="zh-CN" altLang="en-US" dirty="0">
              <a:latin typeface="宋体" charset="-122"/>
              <a:cs typeface="Times New Roman" pitchFamily="18" charset="0"/>
            </a:endParaRPr>
          </a:p>
          <a:p>
            <a:pPr eaLnBrk="1" hangingPunct="1">
              <a:lnSpc>
                <a:spcPct val="90000"/>
              </a:lnSpc>
            </a:pPr>
            <a:r>
              <a:rPr lang="zh-CN" altLang="en-US" dirty="0">
                <a:latin typeface="宋体" charset="-122"/>
                <a:cs typeface="Times New Roman" pitchFamily="18" charset="0"/>
              </a:rPr>
              <a:t>不满</a:t>
            </a:r>
            <a:r>
              <a:rPr lang="en-US" altLang="zh-CN" dirty="0">
                <a:latin typeface="宋体" charset="-122"/>
                <a:cs typeface="Times New Roman" pitchFamily="18" charset="0"/>
              </a:rPr>
              <a:t>8</a:t>
            </a:r>
            <a:r>
              <a:rPr lang="zh-CN" altLang="en-US" dirty="0">
                <a:latin typeface="宋体" charset="-122"/>
                <a:cs typeface="Times New Roman" pitchFamily="18" charset="0"/>
              </a:rPr>
              <a:t>周岁的未成年人</a:t>
            </a:r>
            <a:r>
              <a:rPr lang="zh-CN" altLang="en-US" dirty="0">
                <a:latin typeface="宋体" charset="-122"/>
              </a:rPr>
              <a:t> ；</a:t>
            </a:r>
          </a:p>
          <a:p>
            <a:pPr eaLnBrk="1" hangingPunct="1">
              <a:lnSpc>
                <a:spcPct val="90000"/>
              </a:lnSpc>
            </a:pPr>
            <a:r>
              <a:rPr lang="zh-CN" altLang="en-US" dirty="0">
                <a:latin typeface="宋体" charset="-122"/>
                <a:cs typeface="Times New Roman" pitchFamily="18" charset="0"/>
              </a:rPr>
              <a:t>完全不能辨认自己行为的精神病人是无民事法律行为能力人</a:t>
            </a:r>
            <a:r>
              <a:rPr lang="zh-CN" altLang="en-US" dirty="0">
                <a:latin typeface="宋体" charset="-122"/>
              </a:rPr>
              <a:t>。</a:t>
            </a:r>
            <a:endParaRPr lang="en-US" altLang="zh-CN" dirty="0">
              <a:latin typeface="宋体" charset="-122"/>
            </a:endParaRPr>
          </a:p>
          <a:p>
            <a:pPr eaLnBrk="1" hangingPunct="1">
              <a:lnSpc>
                <a:spcPct val="90000"/>
              </a:lnSpc>
            </a:pPr>
            <a:endParaRPr lang="zh-CN" altLang="en-US" dirty="0">
              <a:latin typeface="宋体" charset="-122"/>
            </a:endParaRPr>
          </a:p>
          <a:p>
            <a:pPr eaLnBrk="1" hangingPunct="1">
              <a:lnSpc>
                <a:spcPct val="90000"/>
              </a:lnSpc>
              <a:buFont typeface="Wingdings" pitchFamily="2" charset="2"/>
              <a:buNone/>
            </a:pPr>
            <a:r>
              <a:rPr lang="zh-CN" altLang="en-US" b="1" dirty="0">
                <a:latin typeface="宋体" charset="-122"/>
              </a:rPr>
              <a:t>  </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p:cNvSpPr>
            <a:spLocks noGrp="1" noChangeArrowheads="1"/>
          </p:cNvSpPr>
          <p:nvPr>
            <p:ph type="title"/>
          </p:nvPr>
        </p:nvSpPr>
        <p:spPr/>
        <p:txBody>
          <a:bodyPr/>
          <a:lstStyle/>
          <a:p>
            <a:pPr eaLnBrk="1" hangingPunct="1"/>
            <a:endParaRPr lang="zh-CN" altLang="en-US"/>
          </a:p>
        </p:txBody>
      </p:sp>
      <p:sp>
        <p:nvSpPr>
          <p:cNvPr id="196610" name="Rectangle 3"/>
          <p:cNvSpPr>
            <a:spLocks noGrp="1" noChangeArrowheads="1"/>
          </p:cNvSpPr>
          <p:nvPr>
            <p:ph type="body" idx="1"/>
          </p:nvPr>
        </p:nvSpPr>
        <p:spPr/>
        <p:txBody>
          <a:bodyPr/>
          <a:lstStyle/>
          <a:p>
            <a:pPr eaLnBrk="1" hangingPunct="1">
              <a:lnSpc>
                <a:spcPct val="90000"/>
              </a:lnSpc>
            </a:pPr>
            <a:r>
              <a:rPr lang="zh-CN" altLang="en-US" b="1" dirty="0"/>
              <a:t>（</a:t>
            </a:r>
            <a:r>
              <a:rPr lang="en-US" altLang="zh-CN" b="1" dirty="0"/>
              <a:t>2</a:t>
            </a:r>
            <a:r>
              <a:rPr lang="zh-CN" altLang="en-US" b="1" dirty="0"/>
              <a:t>）后果</a:t>
            </a:r>
            <a:endParaRPr lang="zh-CN" altLang="en-US" dirty="0"/>
          </a:p>
          <a:p>
            <a:pPr eaLnBrk="1" hangingPunct="1">
              <a:lnSpc>
                <a:spcPct val="90000"/>
              </a:lnSpc>
            </a:pPr>
            <a:r>
              <a:rPr lang="zh-CN" altLang="en-US" dirty="0"/>
              <a:t>由其法定代理人代理实施民事法律行为；</a:t>
            </a:r>
            <a:endParaRPr lang="en-US" altLang="zh-CN" dirty="0"/>
          </a:p>
          <a:p>
            <a:pPr eaLnBrk="1" hangingPunct="1">
              <a:lnSpc>
                <a:spcPct val="90000"/>
              </a:lnSpc>
            </a:pPr>
            <a:r>
              <a:rPr lang="zh-CN" altLang="en-US" dirty="0"/>
              <a:t>无民事法律行为能力人独立实施纯获利益的法律行为，有效。</a:t>
            </a:r>
          </a:p>
          <a:p>
            <a:pPr eaLnBrk="1" hangingPunct="1"/>
            <a:r>
              <a:rPr lang="en-US" altLang="zh-CN" dirty="0"/>
              <a:t>《</a:t>
            </a:r>
            <a:r>
              <a:rPr lang="zh-CN" altLang="en-US" dirty="0"/>
              <a:t>民法总则</a:t>
            </a:r>
            <a:r>
              <a:rPr lang="en-US" altLang="zh-CN" dirty="0"/>
              <a:t>》</a:t>
            </a:r>
            <a:r>
              <a:rPr lang="zh-CN" altLang="en-US" b="1" dirty="0"/>
              <a:t>第</a:t>
            </a:r>
            <a:r>
              <a:rPr lang="en-US" altLang="zh-CN" b="1" dirty="0"/>
              <a:t>20</a:t>
            </a:r>
            <a:r>
              <a:rPr lang="zh-CN" altLang="en-US" b="1" dirty="0"/>
              <a:t>条、</a:t>
            </a:r>
            <a:r>
              <a:rPr lang="en-US" altLang="zh-CN" b="1" dirty="0"/>
              <a:t>21</a:t>
            </a:r>
            <a:r>
              <a:rPr lang="zh-CN" altLang="en-US" b="1" dirty="0"/>
              <a:t>条。</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pPr eaLnBrk="1" hangingPunct="1"/>
            <a:endParaRPr lang="zh-CN" altLang="en-US"/>
          </a:p>
        </p:txBody>
      </p:sp>
      <p:sp>
        <p:nvSpPr>
          <p:cNvPr id="31746" name="内容占位符 2"/>
          <p:cNvSpPr>
            <a:spLocks noGrp="1"/>
          </p:cNvSpPr>
          <p:nvPr>
            <p:ph idx="1"/>
          </p:nvPr>
        </p:nvSpPr>
        <p:spPr/>
        <p:txBody>
          <a:bodyPr/>
          <a:lstStyle/>
          <a:p>
            <a:pPr eaLnBrk="1" hangingPunct="1"/>
            <a:r>
              <a:rPr lang="zh-CN" altLang="en-US" dirty="0"/>
              <a:t>（三）</a:t>
            </a:r>
            <a:r>
              <a:rPr lang="zh-CN" altLang="en-US" b="1" dirty="0">
                <a:ea typeface="黑体" pitchFamily="2" charset="-122"/>
              </a:rPr>
              <a:t>近五年司考民法分值统计</a:t>
            </a:r>
          </a:p>
          <a:p>
            <a:pPr eaLnBrk="1" hangingPunct="1"/>
            <a:r>
              <a:rPr lang="en-US" altLang="zh-CN" dirty="0">
                <a:ea typeface="黑体" pitchFamily="2" charset="-122"/>
              </a:rPr>
              <a:t>——</a:t>
            </a:r>
            <a:r>
              <a:rPr lang="zh-CN" altLang="en-US" dirty="0">
                <a:ea typeface="黑体" pitchFamily="2" charset="-122"/>
              </a:rPr>
              <a:t>得民法者得司考</a:t>
            </a:r>
            <a:r>
              <a:rPr lang="zh-CN" altLang="en-US" dirty="0"/>
              <a:t> </a:t>
            </a:r>
          </a:p>
          <a:p>
            <a:pPr eaLnBrk="1" hangingPunct="1"/>
            <a:r>
              <a:rPr lang="en-US" altLang="zh-CN" dirty="0"/>
              <a:t>2013    145</a:t>
            </a:r>
          </a:p>
          <a:p>
            <a:pPr eaLnBrk="1" hangingPunct="1"/>
            <a:r>
              <a:rPr lang="en-US" altLang="zh-CN" dirty="0"/>
              <a:t>2014    144</a:t>
            </a:r>
          </a:p>
          <a:p>
            <a:pPr eaLnBrk="1" hangingPunct="1"/>
            <a:r>
              <a:rPr lang="en-US" altLang="zh-CN" dirty="0"/>
              <a:t>2015    145</a:t>
            </a:r>
          </a:p>
          <a:p>
            <a:pPr eaLnBrk="1" hangingPunct="1"/>
            <a:r>
              <a:rPr lang="en-US" altLang="zh-CN" dirty="0"/>
              <a:t>2016    143</a:t>
            </a:r>
          </a:p>
          <a:p>
            <a:pPr eaLnBrk="1" hangingPunct="1"/>
            <a:r>
              <a:rPr lang="en-US" altLang="zh-CN" dirty="0"/>
              <a:t>2017    145</a:t>
            </a:r>
          </a:p>
          <a:p>
            <a:pPr eaLnBrk="1" hangingPunct="1"/>
            <a:endParaRPr lang="zh-CN" alt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a:spLocks noGrp="1" noChangeArrowheads="1"/>
          </p:cNvSpPr>
          <p:nvPr>
            <p:ph type="title"/>
          </p:nvPr>
        </p:nvSpPr>
        <p:spPr/>
        <p:txBody>
          <a:bodyPr/>
          <a:lstStyle/>
          <a:p>
            <a:pPr eaLnBrk="1" hangingPunct="1"/>
            <a:endParaRPr lang="zh-CN" altLang="en-US"/>
          </a:p>
        </p:txBody>
      </p:sp>
      <p:sp>
        <p:nvSpPr>
          <p:cNvPr id="197634" name="Rectangle 3"/>
          <p:cNvSpPr>
            <a:spLocks noGrp="1" noChangeArrowheads="1"/>
          </p:cNvSpPr>
          <p:nvPr>
            <p:ph type="body" idx="1"/>
          </p:nvPr>
        </p:nvSpPr>
        <p:spPr/>
        <p:txBody>
          <a:bodyPr/>
          <a:lstStyle/>
          <a:p>
            <a:pPr eaLnBrk="1" hangingPunct="1">
              <a:lnSpc>
                <a:spcPct val="80000"/>
              </a:lnSpc>
            </a:pPr>
            <a:r>
              <a:rPr lang="en-US" altLang="zh-CN" sz="2400"/>
              <a:t>【</a:t>
            </a:r>
            <a:r>
              <a:rPr lang="zh-CN" altLang="en-US" sz="2400"/>
              <a:t>例</a:t>
            </a:r>
            <a:r>
              <a:rPr lang="en-US" altLang="zh-CN" sz="2400"/>
              <a:t>】</a:t>
            </a:r>
            <a:r>
              <a:rPr lang="zh-CN" altLang="en-US" sz="2400"/>
              <a:t>小刘从小就显示出很高的文学天赋，</a:t>
            </a:r>
            <a:r>
              <a:rPr lang="en-US" altLang="zh-CN" sz="2400"/>
              <a:t>7</a:t>
            </a:r>
            <a:r>
              <a:rPr lang="zh-CN" altLang="en-US" sz="2400"/>
              <a:t>岁时写了小说</a:t>
            </a:r>
            <a:r>
              <a:rPr lang="en-US" altLang="zh-CN" sz="2400"/>
              <a:t>《</a:t>
            </a:r>
            <a:r>
              <a:rPr lang="zh-CN" altLang="en-US" sz="2400"/>
              <a:t>隐形翅膀</a:t>
            </a:r>
            <a:r>
              <a:rPr lang="en-US" altLang="zh-CN" sz="2400"/>
              <a:t>》</a:t>
            </a:r>
            <a:r>
              <a:rPr lang="zh-CN" altLang="en-US" sz="2400"/>
              <a:t>，并将该小说的网络传播权转让给某网站。小刘的父母反对该转让行为。下列哪一说法是正确的？</a:t>
            </a:r>
          </a:p>
          <a:p>
            <a:pPr eaLnBrk="1" hangingPunct="1">
              <a:lnSpc>
                <a:spcPct val="80000"/>
              </a:lnSpc>
            </a:pPr>
            <a:r>
              <a:rPr lang="en-US" altLang="zh-CN" sz="2400"/>
              <a:t>A</a:t>
            </a:r>
            <a:r>
              <a:rPr lang="zh-CN" altLang="en-US" sz="2400"/>
              <a:t>．小刘父母享有该小说的著作权，因为小刘是无民事法律行为能力人</a:t>
            </a:r>
          </a:p>
          <a:p>
            <a:pPr eaLnBrk="1" hangingPunct="1">
              <a:lnSpc>
                <a:spcPct val="80000"/>
              </a:lnSpc>
            </a:pPr>
            <a:r>
              <a:rPr lang="en-US" altLang="zh-CN" sz="2400"/>
              <a:t>B</a:t>
            </a:r>
            <a:r>
              <a:rPr lang="zh-CN" altLang="en-US" sz="2400"/>
              <a:t>．小刘及其父母均不享有著作权，因为该小说未发表</a:t>
            </a:r>
            <a:r>
              <a:rPr lang="zh-CN" altLang="en-US" sz="2400">
                <a:latin typeface="Times New Roman" pitchFamily="18" charset="0"/>
              </a:rPr>
              <a:t> </a:t>
            </a:r>
            <a:endParaRPr lang="zh-CN" altLang="en-US" sz="2400"/>
          </a:p>
          <a:p>
            <a:pPr eaLnBrk="1" hangingPunct="1">
              <a:lnSpc>
                <a:spcPct val="80000"/>
              </a:lnSpc>
            </a:pPr>
            <a:r>
              <a:rPr lang="en-US" altLang="zh-CN" sz="2400"/>
              <a:t>C</a:t>
            </a:r>
            <a:r>
              <a:rPr lang="zh-CN" altLang="en-US" sz="2400"/>
              <a:t>．小刘对该小说享有著作权，但网络传播权转让合同无效</a:t>
            </a:r>
          </a:p>
          <a:p>
            <a:pPr eaLnBrk="1" hangingPunct="1">
              <a:lnSpc>
                <a:spcPct val="80000"/>
              </a:lnSpc>
            </a:pPr>
            <a:r>
              <a:rPr lang="en-US" altLang="zh-CN" sz="2400"/>
              <a:t>D</a:t>
            </a:r>
            <a:r>
              <a:rPr lang="zh-CN" altLang="en-US" sz="2400"/>
              <a:t>．小刘对该小说享有著作权，网络传播权转让合同有效</a:t>
            </a:r>
            <a:r>
              <a:rPr lang="zh-CN" altLang="en-US" sz="2400">
                <a:latin typeface="Times New Roman" pitchFamily="18" charset="0"/>
              </a:rPr>
              <a:t> </a:t>
            </a:r>
            <a:br>
              <a:rPr lang="zh-CN" altLang="en-US" sz="2400"/>
            </a:br>
            <a:br>
              <a:rPr lang="zh-CN" altLang="en-US" sz="2400"/>
            </a:br>
            <a:endParaRPr lang="zh-CN" altLang="en-US" sz="240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2"/>
          <p:cNvSpPr>
            <a:spLocks noGrp="1" noChangeArrowheads="1"/>
          </p:cNvSpPr>
          <p:nvPr>
            <p:ph type="title"/>
          </p:nvPr>
        </p:nvSpPr>
        <p:spPr/>
        <p:txBody>
          <a:bodyPr/>
          <a:lstStyle/>
          <a:p>
            <a:pPr eaLnBrk="1" hangingPunct="1"/>
            <a:endParaRPr lang="zh-CN" altLang="en-US"/>
          </a:p>
        </p:txBody>
      </p:sp>
      <p:sp>
        <p:nvSpPr>
          <p:cNvPr id="198658" name="Rectangle 3"/>
          <p:cNvSpPr>
            <a:spLocks noGrp="1" noChangeArrowheads="1"/>
          </p:cNvSpPr>
          <p:nvPr>
            <p:ph type="body" idx="1"/>
          </p:nvPr>
        </p:nvSpPr>
        <p:spPr/>
        <p:txBody>
          <a:bodyPr/>
          <a:lstStyle/>
          <a:p>
            <a:pPr eaLnBrk="1" hangingPunct="1"/>
            <a:r>
              <a:rPr lang="zh-CN" altLang="en-US" sz="2800" b="1" dirty="0">
                <a:latin typeface="宋体" charset="-122"/>
              </a:rPr>
              <a:t>（三）自然人民事法律行为能力的宣告</a:t>
            </a:r>
          </a:p>
          <a:p>
            <a:pPr eaLnBrk="1" hangingPunct="1"/>
            <a:r>
              <a:rPr lang="en-US" altLang="zh-CN" sz="2800" b="1" dirty="0">
                <a:latin typeface="宋体" charset="-122"/>
              </a:rPr>
              <a:t>1</a:t>
            </a:r>
            <a:r>
              <a:rPr lang="zh-CN" altLang="en-US" sz="2800" b="1" dirty="0">
                <a:latin typeface="宋体" charset="-122"/>
              </a:rPr>
              <a:t>、</a:t>
            </a:r>
            <a:r>
              <a:rPr lang="zh-CN" altLang="en-US" sz="2800" b="1" u="sng" dirty="0">
                <a:latin typeface="宋体" charset="-122"/>
              </a:rPr>
              <a:t>顺便</a:t>
            </a:r>
            <a:r>
              <a:rPr lang="zh-CN" altLang="en-US" sz="2800" b="1" dirty="0">
                <a:latin typeface="宋体" charset="-122"/>
              </a:rPr>
              <a:t>的宣告（变好）</a:t>
            </a:r>
            <a:endParaRPr lang="en-US" altLang="zh-CN" sz="2800" b="1" dirty="0">
              <a:latin typeface="宋体" charset="-122"/>
            </a:endParaRPr>
          </a:p>
          <a:p>
            <a:pPr eaLnBrk="1" hangingPunct="1"/>
            <a:r>
              <a:rPr lang="en-US" altLang="zh-CN" sz="2800" b="1" dirty="0"/>
              <a:t>——</a:t>
            </a:r>
            <a:r>
              <a:rPr lang="zh-CN" altLang="en-US" sz="2800" b="1" dirty="0">
                <a:latin typeface="宋体" charset="-122"/>
              </a:rPr>
              <a:t>成年人宣誓仪式</a:t>
            </a:r>
            <a:endParaRPr lang="en-US" altLang="zh-CN" sz="2800" b="1" dirty="0">
              <a:latin typeface="宋体" charset="-122"/>
            </a:endParaRPr>
          </a:p>
          <a:p>
            <a:pPr eaLnBrk="1" hangingPunct="1"/>
            <a:r>
              <a:rPr lang="en-US" altLang="zh-CN" sz="2800" b="1" dirty="0"/>
              <a:t>——《</a:t>
            </a:r>
            <a:r>
              <a:rPr lang="zh-CN" altLang="en-US" sz="2800" b="1" dirty="0"/>
              <a:t>民法总则</a:t>
            </a:r>
            <a:r>
              <a:rPr lang="en-US" altLang="zh-CN" sz="2800" b="1" dirty="0"/>
              <a:t>》</a:t>
            </a:r>
            <a:r>
              <a:rPr lang="zh-CN" altLang="en-US" sz="2800" b="1" dirty="0"/>
              <a:t>第</a:t>
            </a:r>
            <a:r>
              <a:rPr lang="en-US" altLang="zh-CN" sz="2800" b="1" dirty="0"/>
              <a:t>24</a:t>
            </a:r>
            <a:r>
              <a:rPr lang="zh-CN" altLang="en-US" sz="2800" b="1" dirty="0"/>
              <a:t>条（</a:t>
            </a:r>
            <a:r>
              <a:rPr lang="en-US" altLang="zh-CN" sz="2800" b="1" dirty="0"/>
              <a:t>2</a:t>
            </a:r>
            <a:r>
              <a:rPr lang="zh-CN" altLang="en-US" sz="2800" b="1" dirty="0"/>
              <a:t>） </a:t>
            </a:r>
            <a:r>
              <a:rPr lang="zh-CN" altLang="en-US" sz="2800" dirty="0"/>
              <a:t>被人民法院认定为</a:t>
            </a:r>
            <a:r>
              <a:rPr lang="zh-CN" altLang="en-US" sz="2800" b="1" u="sng" dirty="0"/>
              <a:t>无</a:t>
            </a:r>
            <a:r>
              <a:rPr lang="zh-CN" altLang="en-US" sz="2800" dirty="0"/>
              <a:t>民事法律行为能力人或者</a:t>
            </a:r>
            <a:r>
              <a:rPr lang="zh-CN" altLang="en-US" sz="2800" b="1" u="sng" dirty="0"/>
              <a:t>限制</a:t>
            </a:r>
            <a:r>
              <a:rPr lang="zh-CN" altLang="en-US" sz="2800" dirty="0"/>
              <a:t>民事法律行为能力人的，经本人、利害关系人或者有关组织申请，人民法院可以根据其智力、精神健康恢复的状况，认定该成年人</a:t>
            </a:r>
            <a:r>
              <a:rPr lang="zh-CN" altLang="en-US" sz="2800" b="1" u="sng" dirty="0"/>
              <a:t>恢复为限制</a:t>
            </a:r>
            <a:r>
              <a:rPr lang="zh-CN" altLang="en-US" sz="2800" dirty="0"/>
              <a:t>民事法律行为能力人</a:t>
            </a:r>
            <a:r>
              <a:rPr lang="zh-CN" altLang="en-US" sz="2800" b="1" u="sng" dirty="0"/>
              <a:t>或者完全</a:t>
            </a:r>
            <a:r>
              <a:rPr lang="zh-CN" altLang="en-US" sz="2800" dirty="0"/>
              <a:t>民事法律行为能力人。</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2"/>
          <p:cNvSpPr>
            <a:spLocks noGrp="1" noChangeArrowheads="1"/>
          </p:cNvSpPr>
          <p:nvPr>
            <p:ph type="title"/>
          </p:nvPr>
        </p:nvSpPr>
        <p:spPr/>
        <p:txBody>
          <a:bodyPr/>
          <a:lstStyle/>
          <a:p>
            <a:pPr eaLnBrk="1" hangingPunct="1"/>
            <a:endParaRPr lang="zh-CN" altLang="en-US"/>
          </a:p>
        </p:txBody>
      </p:sp>
      <p:sp>
        <p:nvSpPr>
          <p:cNvPr id="199682" name="Rectangle 3"/>
          <p:cNvSpPr>
            <a:spLocks noGrp="1" noChangeArrowheads="1"/>
          </p:cNvSpPr>
          <p:nvPr>
            <p:ph type="body" idx="1"/>
          </p:nvPr>
        </p:nvSpPr>
        <p:spPr/>
        <p:txBody>
          <a:bodyPr/>
          <a:lstStyle/>
          <a:p>
            <a:pPr eaLnBrk="1" hangingPunct="1">
              <a:lnSpc>
                <a:spcPct val="90000"/>
              </a:lnSpc>
            </a:pPr>
            <a:r>
              <a:rPr lang="en-US" altLang="zh-CN" dirty="0"/>
              <a:t>2</a:t>
            </a:r>
            <a:r>
              <a:rPr lang="zh-CN" altLang="en-US" dirty="0"/>
              <a:t>、</a:t>
            </a:r>
            <a:r>
              <a:rPr lang="zh-CN" altLang="en-US" u="sng" dirty="0"/>
              <a:t>逆变</a:t>
            </a:r>
            <a:r>
              <a:rPr lang="zh-CN" altLang="en-US" dirty="0"/>
              <a:t>的宣告（变坏）</a:t>
            </a:r>
            <a:endParaRPr lang="en-US" altLang="zh-CN" dirty="0"/>
          </a:p>
          <a:p>
            <a:pPr eaLnBrk="1" hangingPunct="1">
              <a:lnSpc>
                <a:spcPct val="90000"/>
              </a:lnSpc>
            </a:pPr>
            <a:r>
              <a:rPr lang="zh-CN" altLang="en-US" sz="2800" b="1" dirty="0"/>
              <a:t>（</a:t>
            </a:r>
            <a:r>
              <a:rPr lang="en-US" altLang="zh-CN" sz="2800" b="1" dirty="0"/>
              <a:t>1</a:t>
            </a:r>
            <a:r>
              <a:rPr lang="zh-CN" altLang="en-US" sz="2800" b="1" dirty="0"/>
              <a:t>）法律依据</a:t>
            </a:r>
            <a:endParaRPr lang="en-US" altLang="zh-CN" sz="2800" b="1" dirty="0"/>
          </a:p>
          <a:p>
            <a:pPr eaLnBrk="1" hangingPunct="1">
              <a:lnSpc>
                <a:spcPct val="90000"/>
              </a:lnSpc>
            </a:pPr>
            <a:r>
              <a:rPr lang="en-US" altLang="zh-CN" sz="2800" b="1" dirty="0"/>
              <a:t>《</a:t>
            </a:r>
            <a:r>
              <a:rPr lang="zh-CN" altLang="en-US" sz="2800" b="1" dirty="0"/>
              <a:t>民法总则</a:t>
            </a:r>
            <a:r>
              <a:rPr lang="en-US" altLang="zh-CN" sz="2800" b="1" dirty="0"/>
              <a:t>》</a:t>
            </a:r>
            <a:r>
              <a:rPr lang="zh-CN" altLang="en-US" sz="2800" b="1" dirty="0"/>
              <a:t>第</a:t>
            </a:r>
            <a:r>
              <a:rPr lang="en-US" altLang="zh-CN" sz="2800" b="1" dirty="0"/>
              <a:t>24</a:t>
            </a:r>
            <a:r>
              <a:rPr lang="zh-CN" altLang="en-US" sz="2800" b="1" dirty="0"/>
              <a:t>条</a:t>
            </a:r>
            <a:r>
              <a:rPr lang="zh-CN" altLang="en-US" sz="2800" dirty="0"/>
              <a:t>　不能辨认或者不能完全辨认自己行为的成年人，其利害关系人或者有关组织，可以向人民法院申请认定该成年人为无民事法律行为能力人或者限制民事法律行为能力人。</a:t>
            </a:r>
            <a:endParaRPr lang="en-US" altLang="zh-CN" sz="2800" dirty="0"/>
          </a:p>
          <a:p>
            <a:pPr eaLnBrk="1" hangingPunct="1">
              <a:lnSpc>
                <a:spcPct val="90000"/>
              </a:lnSpc>
            </a:pPr>
            <a:r>
              <a:rPr lang="zh-CN" altLang="en-US" sz="2800" dirty="0"/>
              <a:t>本条规定的有关组织包括：居民委员会、村民委员会、学校、医疗机构、妇女联合会、残疾人联合会、依法设立的老年人组织、民政部门等。</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2"/>
          <p:cNvSpPr>
            <a:spLocks noGrp="1" noChangeArrowheads="1"/>
          </p:cNvSpPr>
          <p:nvPr>
            <p:ph type="title"/>
          </p:nvPr>
        </p:nvSpPr>
        <p:spPr/>
        <p:txBody>
          <a:bodyPr/>
          <a:lstStyle/>
          <a:p>
            <a:pPr eaLnBrk="1" hangingPunct="1"/>
            <a:endParaRPr lang="zh-CN" altLang="en-US"/>
          </a:p>
        </p:txBody>
      </p:sp>
      <p:sp>
        <p:nvSpPr>
          <p:cNvPr id="200706" name="Rectangle 3"/>
          <p:cNvSpPr>
            <a:spLocks noGrp="1" noChangeArrowheads="1"/>
          </p:cNvSpPr>
          <p:nvPr>
            <p:ph type="body" idx="1"/>
          </p:nvPr>
        </p:nvSpPr>
        <p:spPr/>
        <p:txBody>
          <a:bodyPr/>
          <a:lstStyle/>
          <a:p>
            <a:pPr eaLnBrk="1" hangingPunct="1">
              <a:lnSpc>
                <a:spcPct val="90000"/>
              </a:lnSpc>
            </a:pPr>
            <a:r>
              <a:rPr lang="zh-CN" altLang="en-US"/>
              <a:t>（</a:t>
            </a:r>
            <a:r>
              <a:rPr lang="en-US" altLang="zh-CN"/>
              <a:t>2</a:t>
            </a:r>
            <a:r>
              <a:rPr lang="zh-CN" altLang="en-US"/>
              <a:t>）宣告要件</a:t>
            </a:r>
          </a:p>
          <a:p>
            <a:pPr eaLnBrk="1" hangingPunct="1">
              <a:lnSpc>
                <a:spcPct val="90000"/>
              </a:lnSpc>
            </a:pPr>
            <a:r>
              <a:rPr lang="en-US" altLang="zh-CN"/>
              <a:t>——</a:t>
            </a:r>
            <a:r>
              <a:rPr lang="zh-CN" altLang="en-US"/>
              <a:t>被宣告人的辨认能力减弱或者丧失；</a:t>
            </a:r>
          </a:p>
          <a:p>
            <a:pPr eaLnBrk="1" hangingPunct="1">
              <a:lnSpc>
                <a:spcPct val="90000"/>
              </a:lnSpc>
            </a:pPr>
            <a:r>
              <a:rPr lang="en-US" altLang="zh-CN"/>
              <a:t>——</a:t>
            </a:r>
            <a:r>
              <a:rPr lang="zh-CN" altLang="en-US"/>
              <a:t>经利害关系人或有关组织申请；</a:t>
            </a:r>
          </a:p>
          <a:p>
            <a:pPr eaLnBrk="1" hangingPunct="1">
              <a:lnSpc>
                <a:spcPct val="90000"/>
              </a:lnSpc>
            </a:pPr>
            <a:r>
              <a:rPr lang="en-US" altLang="zh-CN"/>
              <a:t>——</a:t>
            </a:r>
            <a:r>
              <a:rPr lang="zh-CN" altLang="en-US"/>
              <a:t>经人民法院宣告。</a:t>
            </a:r>
            <a:br>
              <a:rPr lang="zh-CN" altLang="en-US"/>
            </a:br>
            <a:br>
              <a:rPr lang="zh-CN" altLang="en-US"/>
            </a:br>
            <a:endParaRPr lang="zh-CN" altLang="en-US"/>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p:cNvSpPr>
            <a:spLocks noGrp="1" noChangeArrowheads="1"/>
          </p:cNvSpPr>
          <p:nvPr>
            <p:ph type="title"/>
          </p:nvPr>
        </p:nvSpPr>
        <p:spPr/>
        <p:txBody>
          <a:bodyPr/>
          <a:lstStyle/>
          <a:p>
            <a:pPr eaLnBrk="1" hangingPunct="1"/>
            <a:endParaRPr lang="zh-CN" altLang="en-US"/>
          </a:p>
        </p:txBody>
      </p:sp>
      <p:sp>
        <p:nvSpPr>
          <p:cNvPr id="201730" name="Rectangle 3"/>
          <p:cNvSpPr>
            <a:spLocks noGrp="1" noChangeArrowheads="1"/>
          </p:cNvSpPr>
          <p:nvPr>
            <p:ph type="body" idx="1"/>
          </p:nvPr>
        </p:nvSpPr>
        <p:spPr/>
        <p:txBody>
          <a:bodyPr/>
          <a:lstStyle/>
          <a:p>
            <a:pPr eaLnBrk="1" hangingPunct="1">
              <a:lnSpc>
                <a:spcPct val="90000"/>
              </a:lnSpc>
            </a:pPr>
            <a:r>
              <a:rPr lang="zh-CN" altLang="en-US" sz="2800" b="1" dirty="0">
                <a:latin typeface="宋体" charset="-122"/>
              </a:rPr>
              <a:t>（四）完善我国行为能力制度的</a:t>
            </a:r>
            <a:r>
              <a:rPr lang="zh-CN" altLang="en-US" sz="2800" b="1" u="sng" dirty="0">
                <a:latin typeface="宋体" charset="-122"/>
              </a:rPr>
              <a:t>设想</a:t>
            </a:r>
            <a:r>
              <a:rPr lang="zh-CN" altLang="en-US" sz="2800" u="sng" dirty="0"/>
              <a:t> </a:t>
            </a:r>
          </a:p>
          <a:p>
            <a:pPr eaLnBrk="1" hangingPunct="1">
              <a:lnSpc>
                <a:spcPct val="90000"/>
              </a:lnSpc>
              <a:buFont typeface="Wingdings" pitchFamily="2" charset="2"/>
              <a:buNone/>
            </a:pPr>
            <a:r>
              <a:rPr lang="en-US" altLang="zh-CN" sz="2800" dirty="0"/>
              <a:t>1</a:t>
            </a:r>
            <a:r>
              <a:rPr lang="zh-CN" altLang="en-US" sz="2800" dirty="0"/>
              <a:t>、应当确认限制民事法律行为能力人</a:t>
            </a:r>
            <a:r>
              <a:rPr lang="zh-CN" altLang="en-US" sz="2800" u="sng" dirty="0"/>
              <a:t>自行追认行为</a:t>
            </a:r>
            <a:r>
              <a:rPr lang="zh-CN" altLang="en-US" sz="2800" dirty="0"/>
              <a:t>的权利。</a:t>
            </a:r>
          </a:p>
          <a:p>
            <a:pPr eaLnBrk="1" hangingPunct="1">
              <a:lnSpc>
                <a:spcPct val="90000"/>
              </a:lnSpc>
              <a:buFont typeface="Wingdings" pitchFamily="2" charset="2"/>
              <a:buNone/>
            </a:pPr>
            <a:r>
              <a:rPr lang="en-US" altLang="zh-CN" sz="2800" dirty="0"/>
              <a:t>2</a:t>
            </a:r>
            <a:r>
              <a:rPr lang="zh-CN" altLang="en-US" sz="2800" dirty="0">
                <a:latin typeface="宋体" charset="-122"/>
              </a:rPr>
              <a:t>、应当完善当然生效的行为以及不能撤消的行为等相关制度。</a:t>
            </a:r>
            <a:r>
              <a:rPr lang="zh-CN" altLang="en-US" sz="2800" dirty="0"/>
              <a:t> </a:t>
            </a:r>
          </a:p>
          <a:p>
            <a:pPr eaLnBrk="1" hangingPunct="1">
              <a:lnSpc>
                <a:spcPct val="90000"/>
              </a:lnSpc>
              <a:buFont typeface="Wingdings" pitchFamily="2" charset="2"/>
              <a:buNone/>
            </a:pPr>
            <a:r>
              <a:rPr lang="en-US" altLang="zh-CN" sz="2800" dirty="0"/>
              <a:t>3</a:t>
            </a:r>
            <a:r>
              <a:rPr lang="zh-CN" altLang="en-US" sz="2800" dirty="0">
                <a:latin typeface="宋体" charset="-122"/>
              </a:rPr>
              <a:t>、应限制酗酒者、浪费者、吸毒者等不良生活习惯者的行为能力。</a:t>
            </a:r>
            <a:r>
              <a:rPr lang="zh-CN" altLang="en-US" sz="2800" dirty="0"/>
              <a:t> </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2"/>
          <p:cNvSpPr>
            <a:spLocks noGrp="1" noChangeArrowheads="1"/>
          </p:cNvSpPr>
          <p:nvPr>
            <p:ph type="title"/>
          </p:nvPr>
        </p:nvSpPr>
        <p:spPr/>
        <p:txBody>
          <a:bodyPr/>
          <a:lstStyle/>
          <a:p>
            <a:pPr eaLnBrk="1" hangingPunct="1"/>
            <a:br>
              <a:rPr lang="zh-CN" altLang="en-US" sz="4000" b="1">
                <a:latin typeface="宋体" charset="-122"/>
              </a:rPr>
            </a:br>
            <a:endParaRPr lang="zh-CN" altLang="en-US" sz="4000" b="1">
              <a:latin typeface="宋体" charset="-122"/>
            </a:endParaRPr>
          </a:p>
        </p:txBody>
      </p:sp>
      <p:sp>
        <p:nvSpPr>
          <p:cNvPr id="202754" name="Rectangle 3"/>
          <p:cNvSpPr>
            <a:spLocks noGrp="1" noChangeArrowheads="1"/>
          </p:cNvSpPr>
          <p:nvPr>
            <p:ph type="body" idx="1"/>
          </p:nvPr>
        </p:nvSpPr>
        <p:spPr/>
        <p:txBody>
          <a:bodyPr/>
          <a:lstStyle/>
          <a:p>
            <a:pPr eaLnBrk="1" hangingPunct="1"/>
            <a:r>
              <a:rPr lang="zh-CN" altLang="en-US" b="1" dirty="0">
                <a:latin typeface="宋体" charset="-122"/>
              </a:rPr>
              <a:t>三、宣告失踪和宣告死亡</a:t>
            </a:r>
          </a:p>
          <a:p>
            <a:pPr eaLnBrk="1" hangingPunct="1"/>
            <a:r>
              <a:rPr lang="zh-CN" altLang="en-US" b="1" dirty="0">
                <a:latin typeface="宋体" charset="-122"/>
              </a:rPr>
              <a:t>（一）宣告失踪</a:t>
            </a:r>
            <a:br>
              <a:rPr lang="zh-CN" altLang="en-US" b="1" dirty="0">
                <a:latin typeface="宋体" charset="-122"/>
              </a:rPr>
            </a:br>
            <a:r>
              <a:rPr lang="zh-CN" altLang="en-US" b="1" dirty="0">
                <a:latin typeface="宋体" charset="-122"/>
                <a:cs typeface="Times New Roman" pitchFamily="18" charset="0"/>
              </a:rPr>
              <a:t>  </a:t>
            </a:r>
            <a:r>
              <a:rPr lang="en-US" altLang="zh-CN" b="1" dirty="0">
                <a:latin typeface="宋体" charset="-122"/>
                <a:cs typeface="Times New Roman" pitchFamily="18" charset="0"/>
              </a:rPr>
              <a:t>1</a:t>
            </a:r>
            <a:r>
              <a:rPr lang="zh-CN" altLang="en-US" b="1" dirty="0">
                <a:latin typeface="宋体" charset="-122"/>
                <a:cs typeface="Times New Roman" pitchFamily="18" charset="0"/>
              </a:rPr>
              <a:t>、宣告失踪的概念</a:t>
            </a:r>
            <a:br>
              <a:rPr lang="zh-CN" altLang="en-US" b="1" dirty="0">
                <a:latin typeface="宋体" charset="-122"/>
                <a:cs typeface="Times New Roman" pitchFamily="18" charset="0"/>
              </a:rPr>
            </a:br>
            <a:r>
              <a:rPr lang="en-US" altLang="zh-CN" dirty="0">
                <a:latin typeface="Times New Roman" pitchFamily="18" charset="0"/>
                <a:cs typeface="Times New Roman" pitchFamily="18" charset="0"/>
              </a:rPr>
              <a:t>——</a:t>
            </a:r>
            <a:r>
              <a:rPr lang="zh-CN" altLang="en-US" dirty="0">
                <a:latin typeface="宋体" charset="-122"/>
                <a:cs typeface="Times New Roman" pitchFamily="18" charset="0"/>
              </a:rPr>
              <a:t>宣告失踪是指自然人离开自己的住所，下落不明达到法定期限，经利害关系人申请，由人民法院宣告其为失踪人的法律制度。</a:t>
            </a:r>
            <a:r>
              <a:rPr lang="zh-CN" altLang="en-US" b="1" dirty="0">
                <a:latin typeface="宋体" charset="-122"/>
              </a:rPr>
              <a:t> </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p:cNvSpPr>
            <a:spLocks noGrp="1" noChangeArrowheads="1"/>
          </p:cNvSpPr>
          <p:nvPr>
            <p:ph type="title"/>
          </p:nvPr>
        </p:nvSpPr>
        <p:spPr/>
        <p:txBody>
          <a:bodyPr/>
          <a:lstStyle/>
          <a:p>
            <a:pPr eaLnBrk="1" hangingPunct="1"/>
            <a:endParaRPr lang="zh-CN" altLang="en-US"/>
          </a:p>
        </p:txBody>
      </p:sp>
      <p:sp>
        <p:nvSpPr>
          <p:cNvPr id="203778" name="Rectangle 3"/>
          <p:cNvSpPr>
            <a:spLocks noGrp="1" noChangeArrowheads="1"/>
          </p:cNvSpPr>
          <p:nvPr>
            <p:ph type="body" idx="1"/>
          </p:nvPr>
        </p:nvSpPr>
        <p:spPr/>
        <p:txBody>
          <a:bodyPr/>
          <a:lstStyle/>
          <a:p>
            <a:pPr algn="just" eaLnBrk="1" hangingPunct="1"/>
            <a:r>
              <a:rPr lang="en-US" altLang="zh-CN">
                <a:latin typeface="宋体" charset="-122"/>
              </a:rPr>
              <a:t>2</a:t>
            </a:r>
            <a:r>
              <a:rPr lang="zh-CN" altLang="en-US">
                <a:latin typeface="宋体" charset="-122"/>
              </a:rPr>
              <a:t>、宣告失踪的条件</a:t>
            </a:r>
            <a:endParaRPr lang="zh-CN" altLang="en-US"/>
          </a:p>
          <a:p>
            <a:pPr eaLnBrk="1" hangingPunct="1"/>
            <a:r>
              <a:rPr lang="zh-CN" altLang="en-US">
                <a:latin typeface="宋体" charset="-122"/>
              </a:rPr>
              <a:t>（</a:t>
            </a:r>
            <a:r>
              <a:rPr lang="en-US" altLang="zh-CN">
                <a:latin typeface="宋体" charset="-122"/>
              </a:rPr>
              <a:t>1</a:t>
            </a:r>
            <a:r>
              <a:rPr lang="zh-CN" altLang="en-US">
                <a:latin typeface="宋体" charset="-122"/>
              </a:rPr>
              <a:t>）</a:t>
            </a:r>
            <a:r>
              <a:rPr lang="zh-CN" altLang="en-US"/>
              <a:t>受宣告人</a:t>
            </a:r>
            <a:r>
              <a:rPr lang="zh-CN" altLang="en-US">
                <a:latin typeface="宋体" charset="-122"/>
              </a:rPr>
              <a:t>下落不明；</a:t>
            </a:r>
            <a:r>
              <a:rPr lang="zh-CN" altLang="en-US"/>
              <a:t> </a:t>
            </a:r>
          </a:p>
          <a:p>
            <a:pPr eaLnBrk="1" hangingPunct="1"/>
            <a:r>
              <a:rPr lang="zh-CN" altLang="en-US"/>
              <a:t>离开最后居住地后没有音讯的状况。</a:t>
            </a:r>
            <a:endParaRPr lang="en-US" altLang="zh-CN"/>
          </a:p>
          <a:p>
            <a:pPr eaLnBrk="1" hangingPunct="1"/>
            <a:r>
              <a:rPr lang="zh-CN" altLang="en-US"/>
              <a:t>对于只是无法正常通讯联系的，不得以下落不明宣告失踪。 </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2"/>
          <p:cNvSpPr>
            <a:spLocks noGrp="1" noChangeArrowheads="1"/>
          </p:cNvSpPr>
          <p:nvPr>
            <p:ph type="title"/>
          </p:nvPr>
        </p:nvSpPr>
        <p:spPr/>
        <p:txBody>
          <a:bodyPr/>
          <a:lstStyle/>
          <a:p>
            <a:pPr eaLnBrk="1" hangingPunct="1"/>
            <a:endParaRPr lang="zh-CN" altLang="en-US"/>
          </a:p>
        </p:txBody>
      </p:sp>
      <p:sp>
        <p:nvSpPr>
          <p:cNvPr id="204802" name="Rectangle 3"/>
          <p:cNvSpPr>
            <a:spLocks noGrp="1" noChangeArrowheads="1"/>
          </p:cNvSpPr>
          <p:nvPr>
            <p:ph type="body" idx="1"/>
          </p:nvPr>
        </p:nvSpPr>
        <p:spPr/>
        <p:txBody>
          <a:bodyPr/>
          <a:lstStyle/>
          <a:p>
            <a:pPr eaLnBrk="1" hangingPunct="1"/>
            <a:r>
              <a:rPr lang="zh-CN" altLang="en-US" dirty="0">
                <a:latin typeface="宋体" charset="-122"/>
              </a:rPr>
              <a:t>（</a:t>
            </a:r>
            <a:r>
              <a:rPr lang="en-US" altLang="zh-CN" dirty="0">
                <a:latin typeface="宋体" charset="-122"/>
              </a:rPr>
              <a:t>2</a:t>
            </a:r>
            <a:r>
              <a:rPr lang="zh-CN" altLang="en-US" dirty="0">
                <a:latin typeface="宋体" charset="-122"/>
              </a:rPr>
              <a:t>）</a:t>
            </a:r>
            <a:r>
              <a:rPr lang="zh-CN" altLang="en-US" dirty="0"/>
              <a:t>达到法定期间：</a:t>
            </a:r>
            <a:r>
              <a:rPr lang="en-US" altLang="zh-CN" dirty="0"/>
              <a:t>2</a:t>
            </a:r>
            <a:r>
              <a:rPr lang="zh-CN" altLang="en-US" dirty="0"/>
              <a:t>年</a:t>
            </a:r>
            <a:endParaRPr lang="en-US" altLang="zh-CN" dirty="0"/>
          </a:p>
          <a:p>
            <a:pPr eaLnBrk="1" hangingPunct="1"/>
            <a:r>
              <a:rPr lang="en-US" altLang="zh-CN" b="1" dirty="0"/>
              <a:t>《</a:t>
            </a:r>
            <a:r>
              <a:rPr lang="zh-CN" altLang="en-US" b="1" dirty="0"/>
              <a:t>民法总则</a:t>
            </a:r>
            <a:r>
              <a:rPr lang="en-US" altLang="zh-CN" b="1" dirty="0"/>
              <a:t>》</a:t>
            </a:r>
            <a:r>
              <a:rPr lang="zh-CN" altLang="en-US" b="1" dirty="0"/>
              <a:t>第</a:t>
            </a:r>
            <a:r>
              <a:rPr lang="en-US" altLang="zh-CN" b="1" dirty="0"/>
              <a:t>40</a:t>
            </a:r>
            <a:r>
              <a:rPr lang="zh-CN" altLang="en-US" b="1" dirty="0"/>
              <a:t>条</a:t>
            </a:r>
            <a:r>
              <a:rPr lang="zh-CN" altLang="en-US" dirty="0"/>
              <a:t>　自然人下落不明满二年的，利害关系人可以向人民法院申请宣告该自然人为失踪人。</a:t>
            </a:r>
          </a:p>
          <a:p>
            <a:pPr eaLnBrk="1" hangingPunct="1"/>
            <a:r>
              <a:rPr lang="zh-CN" altLang="en-US" b="1" dirty="0"/>
              <a:t>第</a:t>
            </a:r>
            <a:r>
              <a:rPr lang="en-US" altLang="zh-CN" b="1" dirty="0"/>
              <a:t>41</a:t>
            </a:r>
            <a:r>
              <a:rPr lang="zh-CN" altLang="en-US" b="1" dirty="0"/>
              <a:t>条</a:t>
            </a:r>
            <a:r>
              <a:rPr lang="zh-CN" altLang="en-US" dirty="0"/>
              <a:t>　自然人下落不明的时间从其失去音讯之日起计算。战争期间下落不明的，下落不明的时间自战争结束之日或者有关机关确定的下落不明之日起计算。</a:t>
            </a:r>
          </a:p>
          <a:p>
            <a:pPr eaLnBrk="1" hangingPunct="1"/>
            <a:endParaRPr lang="zh-CN" alt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noChangeArrowheads="1"/>
          </p:cNvSpPr>
          <p:nvPr>
            <p:ph type="title"/>
          </p:nvPr>
        </p:nvSpPr>
        <p:spPr/>
        <p:txBody>
          <a:bodyPr/>
          <a:lstStyle/>
          <a:p>
            <a:pPr eaLnBrk="1" hangingPunct="1"/>
            <a:endParaRPr lang="zh-CN" altLang="en-US"/>
          </a:p>
        </p:txBody>
      </p:sp>
      <p:sp>
        <p:nvSpPr>
          <p:cNvPr id="205826" name="Rectangle 3"/>
          <p:cNvSpPr>
            <a:spLocks noGrp="1" noChangeArrowheads="1"/>
          </p:cNvSpPr>
          <p:nvPr>
            <p:ph type="body" idx="1"/>
          </p:nvPr>
        </p:nvSpPr>
        <p:spPr/>
        <p:txBody>
          <a:bodyPr/>
          <a:lstStyle/>
          <a:p>
            <a:pPr eaLnBrk="1" hangingPunct="1"/>
            <a:r>
              <a:rPr lang="zh-CN" altLang="en-US">
                <a:latin typeface="宋体" charset="-122"/>
              </a:rPr>
              <a:t>（</a:t>
            </a:r>
            <a:r>
              <a:rPr lang="en-US" altLang="zh-CN">
                <a:latin typeface="宋体" charset="-122"/>
              </a:rPr>
              <a:t>3</a:t>
            </a:r>
            <a:r>
              <a:rPr lang="zh-CN" altLang="en-US">
                <a:latin typeface="宋体" charset="-122"/>
              </a:rPr>
              <a:t>）利害关系人提出申请</a:t>
            </a:r>
          </a:p>
          <a:p>
            <a:pPr eaLnBrk="1" hangingPunct="1"/>
            <a:r>
              <a:rPr lang="zh-CN" altLang="en-US"/>
              <a:t>利害关系人，是指与失踪人有人身关系或财产关系的人，如父母、配偶、近亲属、债权人、债务人等 </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2"/>
          <p:cNvSpPr>
            <a:spLocks noGrp="1" noChangeArrowheads="1"/>
          </p:cNvSpPr>
          <p:nvPr>
            <p:ph type="title"/>
          </p:nvPr>
        </p:nvSpPr>
        <p:spPr/>
        <p:txBody>
          <a:bodyPr/>
          <a:lstStyle/>
          <a:p>
            <a:pPr eaLnBrk="1" hangingPunct="1"/>
            <a:endParaRPr lang="zh-CN" altLang="en-US"/>
          </a:p>
        </p:txBody>
      </p:sp>
      <p:sp>
        <p:nvSpPr>
          <p:cNvPr id="206850" name="Rectangle 3"/>
          <p:cNvSpPr>
            <a:spLocks noGrp="1" noChangeArrowheads="1"/>
          </p:cNvSpPr>
          <p:nvPr>
            <p:ph type="body" idx="1"/>
          </p:nvPr>
        </p:nvSpPr>
        <p:spPr/>
        <p:txBody>
          <a:bodyPr/>
          <a:lstStyle/>
          <a:p>
            <a:pPr eaLnBrk="1" hangingPunct="1"/>
            <a:r>
              <a:rPr lang="zh-CN" altLang="en-US" b="1"/>
              <a:t>（</a:t>
            </a:r>
            <a:r>
              <a:rPr lang="en-US" altLang="zh-CN" b="1"/>
              <a:t>4</a:t>
            </a:r>
            <a:r>
              <a:rPr lang="zh-CN" altLang="en-US" b="1"/>
              <a:t>）由法院宣告</a:t>
            </a:r>
            <a:endParaRPr lang="zh-CN" altLang="en-US"/>
          </a:p>
          <a:p>
            <a:pPr eaLnBrk="1" hangingPunct="1"/>
            <a:r>
              <a:rPr lang="zh-CN" altLang="en-US"/>
              <a:t>发出寻找公告，期间为</a:t>
            </a:r>
            <a:r>
              <a:rPr lang="en-US" altLang="zh-CN"/>
              <a:t>3</a:t>
            </a:r>
            <a:r>
              <a:rPr lang="zh-CN" altLang="en-US"/>
              <a:t>个月</a:t>
            </a:r>
          </a:p>
          <a:p>
            <a:pPr eaLnBrk="1" hangingPunct="1"/>
            <a:r>
              <a:rPr lang="zh-CN" altLang="en-US"/>
              <a:t>公告期满，失踪事实得到确认</a:t>
            </a:r>
          </a:p>
          <a:p>
            <a:pPr eaLnBrk="1" hangingPunct="1"/>
            <a:r>
              <a:rPr lang="zh-CN" altLang="en-US"/>
              <a:t>应以判决方式宣告失踪</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endParaRPr lang="zh-CN" altLang="en-US"/>
          </a:p>
        </p:txBody>
      </p:sp>
      <p:sp>
        <p:nvSpPr>
          <p:cNvPr id="32770" name="Rectangle 3"/>
          <p:cNvSpPr>
            <a:spLocks noGrp="1" noChangeArrowheads="1"/>
          </p:cNvSpPr>
          <p:nvPr>
            <p:ph type="body" idx="1"/>
          </p:nvPr>
        </p:nvSpPr>
        <p:spPr/>
        <p:txBody>
          <a:bodyPr/>
          <a:lstStyle/>
          <a:p>
            <a:pPr eaLnBrk="1" hangingPunct="1"/>
            <a:r>
              <a:rPr lang="zh-CN" altLang="en-US" b="1" dirty="0"/>
              <a:t>二、如何学习民法</a:t>
            </a:r>
            <a:endParaRPr lang="en-US" altLang="zh-CN" b="1" dirty="0"/>
          </a:p>
          <a:p>
            <a:pPr eaLnBrk="1" hangingPunct="1"/>
            <a:r>
              <a:rPr lang="zh-CN" altLang="en-US" dirty="0"/>
              <a:t>（一）了解民法的“形” 与“神”</a:t>
            </a:r>
          </a:p>
          <a:p>
            <a:pPr eaLnBrk="1" hangingPunct="1"/>
            <a:r>
              <a:rPr lang="zh-CN" altLang="en-US" dirty="0"/>
              <a:t>（二）处理</a:t>
            </a:r>
            <a:r>
              <a:rPr lang="zh-CN" altLang="en-US" dirty="0">
                <a:latin typeface="Times New Roman" pitchFamily="18" charset="0"/>
              </a:rPr>
              <a:t>“</a:t>
            </a:r>
            <a:r>
              <a:rPr lang="zh-CN" altLang="en-US" dirty="0"/>
              <a:t>博</a:t>
            </a:r>
            <a:r>
              <a:rPr lang="zh-CN" altLang="en-US" dirty="0">
                <a:latin typeface="Times New Roman" pitchFamily="18" charset="0"/>
              </a:rPr>
              <a:t>”</a:t>
            </a:r>
            <a:r>
              <a:rPr lang="zh-CN" altLang="en-US" dirty="0"/>
              <a:t>和</a:t>
            </a:r>
            <a:r>
              <a:rPr lang="zh-CN" altLang="en-US" dirty="0">
                <a:latin typeface="Times New Roman" pitchFamily="18" charset="0"/>
              </a:rPr>
              <a:t>“</a:t>
            </a:r>
            <a:r>
              <a:rPr lang="zh-CN" altLang="en-US" dirty="0"/>
              <a:t>专</a:t>
            </a:r>
            <a:r>
              <a:rPr lang="zh-CN" altLang="en-US" dirty="0">
                <a:latin typeface="Times New Roman" pitchFamily="18" charset="0"/>
              </a:rPr>
              <a:t>”</a:t>
            </a:r>
            <a:endParaRPr lang="zh-CN" altLang="en-US" dirty="0"/>
          </a:p>
          <a:p>
            <a:pPr eaLnBrk="1" hangingPunct="1"/>
            <a:r>
              <a:rPr lang="zh-CN" altLang="en-US" dirty="0"/>
              <a:t>（三）学会法律人的思维方式</a:t>
            </a:r>
          </a:p>
          <a:p>
            <a:pPr eaLnBrk="1" hangingPunct="1"/>
            <a:r>
              <a:rPr lang="zh-CN" altLang="en-US" dirty="0"/>
              <a:t>（四）民法思维的训练：请求权基础</a:t>
            </a:r>
          </a:p>
          <a:p>
            <a:pPr eaLnBrk="1" hangingPunct="1"/>
            <a:r>
              <a:rPr lang="zh-CN" altLang="en-US" dirty="0"/>
              <a:t>（五）民法思维的训练：案例研究</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noChangeArrowheads="1"/>
          </p:cNvSpPr>
          <p:nvPr>
            <p:ph type="title"/>
          </p:nvPr>
        </p:nvSpPr>
        <p:spPr/>
        <p:txBody>
          <a:bodyPr/>
          <a:lstStyle/>
          <a:p>
            <a:pPr eaLnBrk="1" hangingPunct="1"/>
            <a:endParaRPr lang="zh-CN" altLang="en-US"/>
          </a:p>
        </p:txBody>
      </p:sp>
      <p:sp>
        <p:nvSpPr>
          <p:cNvPr id="207874" name="Rectangle 3"/>
          <p:cNvSpPr>
            <a:spLocks noGrp="1" noChangeArrowheads="1"/>
          </p:cNvSpPr>
          <p:nvPr>
            <p:ph type="body" idx="1"/>
          </p:nvPr>
        </p:nvSpPr>
        <p:spPr/>
        <p:txBody>
          <a:bodyPr/>
          <a:lstStyle/>
          <a:p>
            <a:pPr eaLnBrk="1" hangingPunct="1"/>
            <a:r>
              <a:rPr lang="en-US" altLang="zh-CN" sz="2400" dirty="0">
                <a:latin typeface="宋体" charset="-122"/>
              </a:rPr>
              <a:t>3</a:t>
            </a:r>
            <a:r>
              <a:rPr lang="zh-CN" altLang="en-US" sz="2400" dirty="0">
                <a:latin typeface="宋体" charset="-122"/>
              </a:rPr>
              <a:t>、宣告失踪的法律后果</a:t>
            </a:r>
          </a:p>
          <a:p>
            <a:pPr eaLnBrk="1" hangingPunct="1"/>
            <a:r>
              <a:rPr lang="zh-CN" altLang="en-US" sz="2400" dirty="0">
                <a:latin typeface="宋体" charset="-122"/>
                <a:cs typeface="Times New Roman" pitchFamily="18" charset="0"/>
              </a:rPr>
              <a:t>（</a:t>
            </a:r>
            <a:r>
              <a:rPr lang="en-US" altLang="zh-CN" sz="2400" dirty="0">
                <a:latin typeface="宋体" charset="-122"/>
                <a:cs typeface="Times New Roman" pitchFamily="18" charset="0"/>
              </a:rPr>
              <a:t>1</a:t>
            </a:r>
            <a:r>
              <a:rPr lang="zh-CN" altLang="en-US" sz="2400" dirty="0">
                <a:latin typeface="宋体" charset="-122"/>
                <a:cs typeface="Times New Roman" pitchFamily="18" charset="0"/>
              </a:rPr>
              <a:t>）为失踪人设立财产代管人</a:t>
            </a:r>
          </a:p>
          <a:p>
            <a:pPr eaLnBrk="1" hangingPunct="1"/>
            <a:r>
              <a:rPr lang="zh-CN" altLang="en-US" sz="2400" dirty="0"/>
              <a:t> </a:t>
            </a:r>
            <a:r>
              <a:rPr lang="en-US" altLang="zh-CN" sz="2400" dirty="0"/>
              <a:t>《</a:t>
            </a:r>
            <a:r>
              <a:rPr lang="zh-CN" altLang="en-US" sz="2400" dirty="0"/>
              <a:t>民法总则</a:t>
            </a:r>
            <a:r>
              <a:rPr lang="en-US" altLang="zh-CN" sz="2400" dirty="0"/>
              <a:t>》</a:t>
            </a:r>
            <a:r>
              <a:rPr lang="zh-CN" altLang="en-US" sz="2400" b="1" dirty="0"/>
              <a:t>第</a:t>
            </a:r>
            <a:r>
              <a:rPr lang="en-US" altLang="zh-CN" sz="2400" b="1" dirty="0"/>
              <a:t>42</a:t>
            </a:r>
            <a:r>
              <a:rPr lang="zh-CN" altLang="en-US" sz="2400" b="1" dirty="0"/>
              <a:t>条</a:t>
            </a:r>
            <a:r>
              <a:rPr lang="zh-CN" altLang="en-US" sz="2400" dirty="0"/>
              <a:t>　失踪人的财产由其配偶、成年子女、父母或者其他愿意担任财产代管人的人代管。</a:t>
            </a:r>
            <a:endParaRPr lang="en-US" altLang="zh-CN" sz="2400" dirty="0">
              <a:latin typeface="宋体" charset="-122"/>
            </a:endParaRPr>
          </a:p>
          <a:p>
            <a:pPr eaLnBrk="1" hangingPunct="1"/>
            <a:r>
              <a:rPr lang="zh-CN" altLang="en-US" sz="2400" dirty="0">
                <a:latin typeface="宋体" charset="-122"/>
              </a:rPr>
              <a:t>（</a:t>
            </a:r>
            <a:r>
              <a:rPr lang="en-US" altLang="zh-CN" sz="2400" dirty="0">
                <a:latin typeface="宋体" charset="-122"/>
              </a:rPr>
              <a:t>2</a:t>
            </a:r>
            <a:r>
              <a:rPr lang="zh-CN" altLang="en-US" sz="2400" dirty="0">
                <a:latin typeface="宋体" charset="-122"/>
              </a:rPr>
              <a:t>）代履行公法上的义务；</a:t>
            </a:r>
          </a:p>
          <a:p>
            <a:pPr eaLnBrk="1" hangingPunct="1"/>
            <a:r>
              <a:rPr lang="zh-CN" altLang="en-US" sz="2400" dirty="0">
                <a:latin typeface="宋体" charset="-122"/>
              </a:rPr>
              <a:t>（</a:t>
            </a:r>
            <a:r>
              <a:rPr lang="en-US" altLang="zh-CN" sz="2400" dirty="0">
                <a:latin typeface="宋体" charset="-122"/>
              </a:rPr>
              <a:t>3</a:t>
            </a:r>
            <a:r>
              <a:rPr lang="zh-CN" altLang="en-US" sz="2400" dirty="0">
                <a:latin typeface="宋体" charset="-122"/>
              </a:rPr>
              <a:t>）代履行私法上的财产义务；</a:t>
            </a:r>
            <a:endParaRPr lang="en-US" altLang="zh-CN" sz="2400" dirty="0">
              <a:latin typeface="宋体" charset="-122"/>
            </a:endParaRPr>
          </a:p>
          <a:p>
            <a:pPr eaLnBrk="1" hangingPunct="1"/>
            <a:r>
              <a:rPr lang="en-US" altLang="zh-CN" sz="2400" dirty="0"/>
              <a:t>《</a:t>
            </a:r>
            <a:r>
              <a:rPr lang="zh-CN" altLang="en-US" sz="2400" dirty="0"/>
              <a:t>民法总则</a:t>
            </a:r>
            <a:r>
              <a:rPr lang="en-US" altLang="zh-CN" sz="2400" dirty="0"/>
              <a:t>》</a:t>
            </a:r>
            <a:r>
              <a:rPr lang="zh-CN" altLang="en-US" sz="2400" b="1" dirty="0"/>
              <a:t>第</a:t>
            </a:r>
            <a:r>
              <a:rPr lang="en-US" altLang="zh-CN" sz="2400" b="1" dirty="0"/>
              <a:t>43</a:t>
            </a:r>
            <a:r>
              <a:rPr lang="zh-CN" altLang="en-US" sz="2400" b="1" dirty="0"/>
              <a:t>条 </a:t>
            </a:r>
            <a:r>
              <a:rPr lang="zh-CN" altLang="en-US" sz="2400" dirty="0"/>
              <a:t>失踪人所欠税款、债务和应付的其他费用，由财产代管人从失踪人的财产中支付。</a:t>
            </a:r>
            <a:endParaRPr lang="zh-CN" altLang="en-US" sz="2400" dirty="0">
              <a:latin typeface="宋体" charset="-122"/>
            </a:endParaRPr>
          </a:p>
          <a:p>
            <a:pPr eaLnBrk="1" hangingPunct="1"/>
            <a:r>
              <a:rPr lang="zh-CN" altLang="en-US" sz="2400" dirty="0">
                <a:latin typeface="宋体" charset="-122"/>
              </a:rPr>
              <a:t>（</a:t>
            </a:r>
            <a:r>
              <a:rPr lang="en-US" altLang="zh-CN" sz="2400" dirty="0">
                <a:latin typeface="宋体" charset="-122"/>
              </a:rPr>
              <a:t>4</a:t>
            </a:r>
            <a:r>
              <a:rPr lang="zh-CN" altLang="en-US" sz="2400" dirty="0">
                <a:latin typeface="宋体" charset="-122"/>
              </a:rPr>
              <a:t>）代主张私法上的权利。 </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noChangeArrowheads="1"/>
          </p:cNvSpPr>
          <p:nvPr>
            <p:ph type="title"/>
          </p:nvPr>
        </p:nvSpPr>
        <p:spPr/>
        <p:txBody>
          <a:bodyPr/>
          <a:lstStyle/>
          <a:p>
            <a:pPr eaLnBrk="1" hangingPunct="1"/>
            <a:endParaRPr lang="zh-CN" altLang="en-US"/>
          </a:p>
        </p:txBody>
      </p:sp>
      <p:sp>
        <p:nvSpPr>
          <p:cNvPr id="158723" name="Rectangle 3"/>
          <p:cNvSpPr>
            <a:spLocks noGrp="1" noChangeArrowheads="1"/>
          </p:cNvSpPr>
          <p:nvPr>
            <p:ph type="body" idx="1"/>
          </p:nvPr>
        </p:nvSpPr>
        <p:spPr/>
        <p:txBody>
          <a:bodyPr/>
          <a:lstStyle/>
          <a:p>
            <a:pPr eaLnBrk="1" hangingPunct="1">
              <a:lnSpc>
                <a:spcPct val="90000"/>
              </a:lnSpc>
              <a:defRPr/>
            </a:pPr>
            <a:r>
              <a:rPr lang="en-US" altLang="zh-CN" dirty="0">
                <a:latin typeface="+mn-ea"/>
              </a:rPr>
              <a:t>4</a:t>
            </a:r>
            <a:r>
              <a:rPr lang="zh-CN" altLang="en-US" dirty="0">
                <a:latin typeface="+mn-ea"/>
              </a:rPr>
              <a:t>、失踪宣告的撤销</a:t>
            </a:r>
          </a:p>
          <a:p>
            <a:pPr eaLnBrk="1" hangingPunct="1">
              <a:defRPr/>
            </a:pPr>
            <a:r>
              <a:rPr lang="en-US" altLang="zh-CN" b="1" dirty="0">
                <a:latin typeface="+mn-ea"/>
              </a:rPr>
              <a:t>《</a:t>
            </a:r>
            <a:r>
              <a:rPr lang="zh-CN" altLang="en-US" b="1" dirty="0">
                <a:latin typeface="+mn-ea"/>
              </a:rPr>
              <a:t>民法总则</a:t>
            </a:r>
            <a:r>
              <a:rPr lang="en-US" altLang="zh-CN" b="1" dirty="0">
                <a:latin typeface="+mn-ea"/>
              </a:rPr>
              <a:t>》</a:t>
            </a:r>
            <a:r>
              <a:rPr lang="zh-CN" altLang="en-US" b="1" dirty="0">
                <a:latin typeface="+mn-ea"/>
              </a:rPr>
              <a:t>第</a:t>
            </a:r>
            <a:r>
              <a:rPr lang="en-US" altLang="zh-CN" b="1" dirty="0">
                <a:latin typeface="+mn-ea"/>
              </a:rPr>
              <a:t>45</a:t>
            </a:r>
            <a:r>
              <a:rPr lang="zh-CN" altLang="en-US" b="1" dirty="0">
                <a:latin typeface="+mn-ea"/>
              </a:rPr>
              <a:t>条</a:t>
            </a:r>
            <a:r>
              <a:rPr lang="zh-CN" altLang="en-US" dirty="0">
                <a:latin typeface="+mn-ea"/>
              </a:rPr>
              <a:t>　失踪人重新出现，经本人或者利害关系人申请，人民法院应当撤销失踪宣告。</a:t>
            </a:r>
          </a:p>
          <a:p>
            <a:pPr eaLnBrk="1" hangingPunct="1">
              <a:defRPr/>
            </a:pPr>
            <a:r>
              <a:rPr lang="zh-CN" altLang="en-US" dirty="0">
                <a:latin typeface="+mn-ea"/>
              </a:rPr>
              <a:t>失踪人重新出现，有权要求财产代管人及时移交有关财产并报告财产代管情况。</a:t>
            </a:r>
          </a:p>
          <a:p>
            <a:pPr eaLnBrk="1" hangingPunct="1">
              <a:lnSpc>
                <a:spcPct val="90000"/>
              </a:lnSpc>
              <a:defRPr/>
            </a:pPr>
            <a:endParaRPr lang="zh-CN" alt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a:spLocks noGrp="1" noChangeArrowheads="1"/>
          </p:cNvSpPr>
          <p:nvPr>
            <p:ph type="title"/>
          </p:nvPr>
        </p:nvSpPr>
        <p:spPr/>
        <p:txBody>
          <a:bodyPr/>
          <a:lstStyle/>
          <a:p>
            <a:pPr eaLnBrk="1" hangingPunct="1"/>
            <a:endParaRPr lang="zh-CN" altLang="en-US"/>
          </a:p>
        </p:txBody>
      </p:sp>
      <p:sp>
        <p:nvSpPr>
          <p:cNvPr id="209922" name="Rectangle 3"/>
          <p:cNvSpPr>
            <a:spLocks noGrp="1" noChangeArrowheads="1"/>
          </p:cNvSpPr>
          <p:nvPr>
            <p:ph type="body" idx="1"/>
          </p:nvPr>
        </p:nvSpPr>
        <p:spPr/>
        <p:txBody>
          <a:bodyPr/>
          <a:lstStyle/>
          <a:p>
            <a:pPr eaLnBrk="1" hangingPunct="1"/>
            <a:r>
              <a:rPr lang="zh-CN" altLang="en-US" b="1" dirty="0">
                <a:latin typeface="宋体" charset="-122"/>
              </a:rPr>
              <a:t>（二）宣告死亡</a:t>
            </a:r>
            <a:br>
              <a:rPr lang="zh-CN" altLang="en-US" b="1" dirty="0">
                <a:latin typeface="宋体" charset="-122"/>
              </a:rPr>
            </a:br>
            <a:r>
              <a:rPr lang="zh-CN" altLang="en-US" b="1" dirty="0">
                <a:latin typeface="宋体" charset="-122"/>
              </a:rPr>
              <a:t> </a:t>
            </a:r>
            <a:r>
              <a:rPr lang="en-US" altLang="zh-CN" b="1" dirty="0">
                <a:latin typeface="宋体" charset="-122"/>
              </a:rPr>
              <a:t>1</a:t>
            </a:r>
            <a:r>
              <a:rPr lang="zh-CN" altLang="en-US" b="1" dirty="0">
                <a:latin typeface="宋体" charset="-122"/>
              </a:rPr>
              <a:t>、宣告死亡的概念 </a:t>
            </a:r>
          </a:p>
          <a:p>
            <a:pPr algn="just" eaLnBrk="1" hangingPunct="1">
              <a:buFont typeface="Wingdings" pitchFamily="2" charset="2"/>
              <a:buNone/>
            </a:pPr>
            <a:r>
              <a:rPr lang="en-US" altLang="zh-CN" dirty="0">
                <a:latin typeface="Times New Roman" pitchFamily="18" charset="0"/>
              </a:rPr>
              <a:t>——</a:t>
            </a:r>
            <a:r>
              <a:rPr lang="zh-CN" altLang="en-US" dirty="0">
                <a:latin typeface="宋体" charset="-122"/>
              </a:rPr>
              <a:t>宣告死亡是指自然人离开自己的住所，下落不明达到法定期限，经利害关系人申请，由人民法院宣告其死亡的法律制度。</a:t>
            </a:r>
          </a:p>
          <a:p>
            <a:pPr algn="just" eaLnBrk="1" hangingPunct="1"/>
            <a:endParaRPr lang="zh-CN" altLang="en-US" dirty="0">
              <a:latin typeface="宋体" charset="-122"/>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2"/>
          <p:cNvSpPr>
            <a:spLocks noGrp="1" noChangeArrowheads="1"/>
          </p:cNvSpPr>
          <p:nvPr>
            <p:ph type="title"/>
          </p:nvPr>
        </p:nvSpPr>
        <p:spPr/>
        <p:txBody>
          <a:bodyPr/>
          <a:lstStyle/>
          <a:p>
            <a:pPr eaLnBrk="1" hangingPunct="1"/>
            <a:endParaRPr lang="zh-CN" altLang="en-US"/>
          </a:p>
        </p:txBody>
      </p:sp>
      <p:sp>
        <p:nvSpPr>
          <p:cNvPr id="210946" name="Rectangle 3"/>
          <p:cNvSpPr>
            <a:spLocks noGrp="1" noChangeArrowheads="1"/>
          </p:cNvSpPr>
          <p:nvPr>
            <p:ph type="body" idx="1"/>
          </p:nvPr>
        </p:nvSpPr>
        <p:spPr/>
        <p:txBody>
          <a:bodyPr/>
          <a:lstStyle/>
          <a:p>
            <a:pPr algn="just" eaLnBrk="1" hangingPunct="1"/>
            <a:r>
              <a:rPr lang="en-US" altLang="zh-CN" b="1" dirty="0">
                <a:latin typeface="宋体" charset="-122"/>
              </a:rPr>
              <a:t>2</a:t>
            </a:r>
            <a:r>
              <a:rPr lang="zh-CN" altLang="en-US" b="1" dirty="0">
                <a:latin typeface="宋体" charset="-122"/>
              </a:rPr>
              <a:t>、宣告死亡的条件 </a:t>
            </a:r>
            <a:endParaRPr lang="zh-CN" altLang="en-US" dirty="0"/>
          </a:p>
          <a:p>
            <a:pPr eaLnBrk="1" hangingPunct="1"/>
            <a:r>
              <a:rPr lang="zh-CN" altLang="en-US" dirty="0"/>
              <a:t>（</a:t>
            </a:r>
            <a:r>
              <a:rPr lang="en-US" altLang="zh-CN" dirty="0"/>
              <a:t>1</a:t>
            </a:r>
            <a:r>
              <a:rPr lang="zh-CN" altLang="en-US" dirty="0"/>
              <a:t>）受宣告人失踪</a:t>
            </a:r>
          </a:p>
          <a:p>
            <a:pPr eaLnBrk="1" hangingPunct="1"/>
            <a:r>
              <a:rPr lang="zh-CN" altLang="en-US" dirty="0"/>
              <a:t>离开最后居住地后没有音讯的状况。对于无法正常通讯联系的，不得以下落不明宣告死亡。</a:t>
            </a:r>
          </a:p>
          <a:p>
            <a:pPr eaLnBrk="1" hangingPunct="1"/>
            <a:endParaRPr lang="zh-CN" alt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noChangeArrowheads="1"/>
          </p:cNvSpPr>
          <p:nvPr>
            <p:ph type="title"/>
          </p:nvPr>
        </p:nvSpPr>
        <p:spPr/>
        <p:txBody>
          <a:bodyPr/>
          <a:lstStyle/>
          <a:p>
            <a:pPr eaLnBrk="1" hangingPunct="1"/>
            <a:endParaRPr lang="zh-CN" altLang="en-US"/>
          </a:p>
        </p:txBody>
      </p:sp>
      <p:sp>
        <p:nvSpPr>
          <p:cNvPr id="211970" name="Rectangle 3"/>
          <p:cNvSpPr>
            <a:spLocks noGrp="1" noChangeArrowheads="1"/>
          </p:cNvSpPr>
          <p:nvPr>
            <p:ph type="body" idx="1"/>
          </p:nvPr>
        </p:nvSpPr>
        <p:spPr/>
        <p:txBody>
          <a:bodyPr/>
          <a:lstStyle/>
          <a:p>
            <a:pPr eaLnBrk="1" hangingPunct="1">
              <a:lnSpc>
                <a:spcPct val="90000"/>
              </a:lnSpc>
            </a:pPr>
            <a:r>
              <a:rPr lang="zh-CN" altLang="en-US" dirty="0"/>
              <a:t>（</a:t>
            </a:r>
            <a:r>
              <a:rPr lang="en-US" altLang="zh-CN" dirty="0"/>
              <a:t>2</a:t>
            </a:r>
            <a:r>
              <a:rPr lang="zh-CN" altLang="en-US" dirty="0"/>
              <a:t>）达到法定期间：</a:t>
            </a:r>
            <a:r>
              <a:rPr lang="en-US" altLang="zh-CN" dirty="0"/>
              <a:t>4</a:t>
            </a:r>
            <a:r>
              <a:rPr lang="zh-CN" altLang="en-US" dirty="0"/>
              <a:t>年</a:t>
            </a:r>
            <a:r>
              <a:rPr lang="en-US" altLang="zh-CN" dirty="0"/>
              <a:t>/2</a:t>
            </a:r>
            <a:r>
              <a:rPr lang="zh-CN" altLang="en-US" dirty="0"/>
              <a:t>年</a:t>
            </a:r>
            <a:endParaRPr lang="en-US" altLang="zh-CN" dirty="0"/>
          </a:p>
          <a:p>
            <a:pPr eaLnBrk="1" hangingPunct="1"/>
            <a:r>
              <a:rPr lang="en-US" altLang="zh-CN" sz="2800" b="1" dirty="0"/>
              <a:t>《</a:t>
            </a:r>
            <a:r>
              <a:rPr lang="zh-CN" altLang="en-US" sz="2800" b="1" dirty="0"/>
              <a:t>民法总则</a:t>
            </a:r>
            <a:r>
              <a:rPr lang="en-US" altLang="zh-CN" sz="2800" b="1" dirty="0"/>
              <a:t>》</a:t>
            </a:r>
            <a:r>
              <a:rPr lang="zh-CN" altLang="en-US" sz="2800" b="1" dirty="0"/>
              <a:t>第</a:t>
            </a:r>
            <a:r>
              <a:rPr lang="en-US" altLang="zh-CN" sz="2800" b="1" dirty="0"/>
              <a:t>46</a:t>
            </a:r>
            <a:r>
              <a:rPr lang="zh-CN" altLang="en-US" sz="2800" b="1" dirty="0"/>
              <a:t>条</a:t>
            </a:r>
            <a:r>
              <a:rPr lang="zh-CN" altLang="en-US" sz="2800" dirty="0"/>
              <a:t>　自然人有下列情形之一的，利害关系人可以向人民法院申请宣告该自然人死亡：（一）下落不明满四年；（二）因意外事件，下落不明满二年。</a:t>
            </a:r>
          </a:p>
          <a:p>
            <a:pPr eaLnBrk="1" hangingPunct="1"/>
            <a:r>
              <a:rPr lang="zh-CN" altLang="en-US" sz="2800" dirty="0"/>
              <a:t>    因意外事件下落不明，经有关机关证明该自然人不可能生存的，申请宣告死亡不受二年时间的限制。</a:t>
            </a:r>
          </a:p>
          <a:p>
            <a:pPr eaLnBrk="1" hangingPunct="1">
              <a:lnSpc>
                <a:spcPct val="90000"/>
              </a:lnSpc>
            </a:pPr>
            <a:endParaRPr lang="zh-CN" alt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2"/>
          <p:cNvSpPr>
            <a:spLocks noGrp="1" noChangeArrowheads="1"/>
          </p:cNvSpPr>
          <p:nvPr>
            <p:ph type="title"/>
          </p:nvPr>
        </p:nvSpPr>
        <p:spPr/>
        <p:txBody>
          <a:bodyPr/>
          <a:lstStyle/>
          <a:p>
            <a:pPr eaLnBrk="1" hangingPunct="1"/>
            <a:endParaRPr lang="zh-CN" altLang="en-US"/>
          </a:p>
        </p:txBody>
      </p:sp>
      <p:sp>
        <p:nvSpPr>
          <p:cNvPr id="212994" name="Rectangle 3"/>
          <p:cNvSpPr>
            <a:spLocks noGrp="1" noChangeArrowheads="1"/>
          </p:cNvSpPr>
          <p:nvPr>
            <p:ph type="body" idx="1"/>
          </p:nvPr>
        </p:nvSpPr>
        <p:spPr/>
        <p:txBody>
          <a:bodyPr/>
          <a:lstStyle/>
          <a:p>
            <a:pPr eaLnBrk="1" hangingPunct="1"/>
            <a:r>
              <a:rPr lang="zh-CN" altLang="en-US" dirty="0"/>
              <a:t>（</a:t>
            </a:r>
            <a:r>
              <a:rPr lang="en-US" altLang="zh-CN" dirty="0"/>
              <a:t>3</a:t>
            </a:r>
            <a:r>
              <a:rPr lang="zh-CN" altLang="en-US" dirty="0"/>
              <a:t>）经利害关系人申请</a:t>
            </a:r>
          </a:p>
          <a:p>
            <a:pPr eaLnBrk="1" hangingPunct="1"/>
            <a:r>
              <a:rPr lang="zh-CN" altLang="en-US" dirty="0"/>
              <a:t>宣告死亡的申请人范围与宣告失踪的申请人范围相同</a:t>
            </a:r>
          </a:p>
          <a:p>
            <a:pPr eaLnBrk="1" hangingPunct="1"/>
            <a:r>
              <a:rPr lang="en-US" altLang="zh-CN" dirty="0"/>
              <a:t>《</a:t>
            </a:r>
            <a:r>
              <a:rPr lang="zh-CN" altLang="en-US" dirty="0"/>
              <a:t>民法总则</a:t>
            </a:r>
            <a:r>
              <a:rPr lang="en-US" altLang="zh-CN" dirty="0"/>
              <a:t>》</a:t>
            </a:r>
            <a:r>
              <a:rPr lang="zh-CN" altLang="en-US" b="1" dirty="0"/>
              <a:t>第</a:t>
            </a:r>
            <a:r>
              <a:rPr lang="en-US" altLang="zh-CN" b="1" dirty="0"/>
              <a:t>47</a:t>
            </a:r>
            <a:r>
              <a:rPr lang="zh-CN" altLang="en-US" b="1" dirty="0"/>
              <a:t>条</a:t>
            </a:r>
            <a:r>
              <a:rPr lang="zh-CN" altLang="en-US" dirty="0"/>
              <a:t>　对同一自然人，有的利害关系人申请宣告死亡，有的利害关系人申请宣告失踪，符合本法规定的宣告死亡条件的，人民法院应当宣告死亡。</a:t>
            </a:r>
          </a:p>
          <a:p>
            <a:pPr eaLnBrk="1" hangingPunct="1"/>
            <a:endParaRPr lang="zh-CN" alt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p:cNvSpPr>
            <a:spLocks noGrp="1" noChangeArrowheads="1"/>
          </p:cNvSpPr>
          <p:nvPr>
            <p:ph type="title"/>
          </p:nvPr>
        </p:nvSpPr>
        <p:spPr/>
        <p:txBody>
          <a:bodyPr/>
          <a:lstStyle/>
          <a:p>
            <a:pPr eaLnBrk="1" hangingPunct="1"/>
            <a:endParaRPr lang="zh-CN" altLang="en-US"/>
          </a:p>
        </p:txBody>
      </p:sp>
      <p:sp>
        <p:nvSpPr>
          <p:cNvPr id="214018" name="Rectangle 3"/>
          <p:cNvSpPr>
            <a:spLocks noGrp="1" noChangeArrowheads="1"/>
          </p:cNvSpPr>
          <p:nvPr>
            <p:ph type="body" idx="1"/>
          </p:nvPr>
        </p:nvSpPr>
        <p:spPr/>
        <p:txBody>
          <a:bodyPr/>
          <a:lstStyle/>
          <a:p>
            <a:pPr eaLnBrk="1" hangingPunct="1">
              <a:lnSpc>
                <a:spcPct val="90000"/>
              </a:lnSpc>
            </a:pPr>
            <a:r>
              <a:rPr lang="zh-CN" altLang="en-US"/>
              <a:t>（</a:t>
            </a:r>
            <a:r>
              <a:rPr lang="en-US" altLang="zh-CN"/>
              <a:t>4</a:t>
            </a:r>
            <a:r>
              <a:rPr lang="zh-CN" altLang="en-US"/>
              <a:t>）</a:t>
            </a:r>
            <a:r>
              <a:rPr lang="zh-CN" altLang="en-US" b="1"/>
              <a:t>由法院宣告</a:t>
            </a:r>
            <a:endParaRPr lang="zh-CN" altLang="en-US"/>
          </a:p>
          <a:p>
            <a:pPr eaLnBrk="1" hangingPunct="1">
              <a:lnSpc>
                <a:spcPct val="90000"/>
              </a:lnSpc>
            </a:pPr>
            <a:r>
              <a:rPr lang="zh-CN" altLang="en-US"/>
              <a:t>要发出寻找失踪人的公告，公告期为</a:t>
            </a:r>
            <a:r>
              <a:rPr lang="en-US" altLang="zh-CN"/>
              <a:t>1</a:t>
            </a:r>
            <a:r>
              <a:rPr lang="zh-CN" altLang="en-US"/>
              <a:t>年，因意外事故失踪人的寻找公告，公告期为</a:t>
            </a:r>
            <a:r>
              <a:rPr lang="en-US" altLang="zh-CN"/>
              <a:t>3</a:t>
            </a:r>
            <a:r>
              <a:rPr lang="zh-CN" altLang="en-US"/>
              <a:t>个月。</a:t>
            </a:r>
          </a:p>
          <a:p>
            <a:pPr eaLnBrk="1" hangingPunct="1">
              <a:lnSpc>
                <a:spcPct val="90000"/>
              </a:lnSpc>
            </a:pPr>
            <a:r>
              <a:rPr lang="zh-CN" altLang="en-US"/>
              <a:t>公告期间届满，生死不明的事实得到确认，由法院以判决方式宣告失踪人死亡。判决宣告之日为被宣告人死亡的日期。</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标题 1"/>
          <p:cNvSpPr>
            <a:spLocks noGrp="1"/>
          </p:cNvSpPr>
          <p:nvPr>
            <p:ph type="title"/>
          </p:nvPr>
        </p:nvSpPr>
        <p:spPr/>
        <p:txBody>
          <a:bodyPr/>
          <a:lstStyle/>
          <a:p>
            <a:pPr eaLnBrk="1" hangingPunct="1"/>
            <a:endParaRPr lang="zh-CN" altLang="en-US"/>
          </a:p>
        </p:txBody>
      </p:sp>
      <p:sp>
        <p:nvSpPr>
          <p:cNvPr id="215042" name="内容占位符 2"/>
          <p:cNvSpPr>
            <a:spLocks noGrp="1"/>
          </p:cNvSpPr>
          <p:nvPr>
            <p:ph idx="1"/>
          </p:nvPr>
        </p:nvSpPr>
        <p:spPr/>
        <p:txBody>
          <a:bodyPr/>
          <a:lstStyle/>
          <a:p>
            <a:pPr eaLnBrk="1" hangingPunct="1"/>
            <a:r>
              <a:rPr lang="en-US" altLang="zh-CN" dirty="0"/>
              <a:t>3</a:t>
            </a:r>
            <a:r>
              <a:rPr lang="zh-CN" altLang="en-US" dirty="0"/>
              <a:t>、宣告死亡的死亡时间</a:t>
            </a:r>
            <a:endParaRPr lang="en-US" altLang="zh-CN" dirty="0"/>
          </a:p>
          <a:p>
            <a:pPr eaLnBrk="1" hangingPunct="1"/>
            <a:r>
              <a:rPr lang="en-US" altLang="zh-CN" b="1" dirty="0"/>
              <a:t>《</a:t>
            </a:r>
            <a:r>
              <a:rPr lang="zh-CN" altLang="en-US" b="1" dirty="0"/>
              <a:t>民法总则</a:t>
            </a:r>
            <a:r>
              <a:rPr lang="en-US" altLang="zh-CN" b="1" dirty="0"/>
              <a:t>》</a:t>
            </a:r>
            <a:r>
              <a:rPr lang="zh-CN" altLang="en-US" b="1" dirty="0"/>
              <a:t>第</a:t>
            </a:r>
            <a:r>
              <a:rPr lang="en-US" altLang="zh-CN" b="1" dirty="0"/>
              <a:t>48</a:t>
            </a:r>
            <a:r>
              <a:rPr lang="zh-CN" altLang="en-US" b="1" dirty="0"/>
              <a:t>条</a:t>
            </a:r>
            <a:r>
              <a:rPr lang="zh-CN" altLang="en-US" dirty="0"/>
              <a:t>　被宣告死亡的人，人民法院宣告死亡的判决作出之日视为其死亡的日期；因意外事件下落不明宣告死亡的，</a:t>
            </a:r>
            <a:r>
              <a:rPr lang="zh-CN" altLang="en-US" b="1" u="sng" dirty="0"/>
              <a:t>意外事件发生之日</a:t>
            </a:r>
            <a:r>
              <a:rPr lang="zh-CN" altLang="en-US" dirty="0"/>
              <a:t>视为其死亡的日期。</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2"/>
          <p:cNvSpPr>
            <a:spLocks noGrp="1" noChangeArrowheads="1"/>
          </p:cNvSpPr>
          <p:nvPr>
            <p:ph type="title"/>
          </p:nvPr>
        </p:nvSpPr>
        <p:spPr/>
        <p:txBody>
          <a:bodyPr/>
          <a:lstStyle/>
          <a:p>
            <a:pPr eaLnBrk="1" hangingPunct="1"/>
            <a:endParaRPr lang="zh-CN" altLang="en-US"/>
          </a:p>
        </p:txBody>
      </p:sp>
      <p:sp>
        <p:nvSpPr>
          <p:cNvPr id="216066" name="Rectangle 3"/>
          <p:cNvSpPr>
            <a:spLocks noGrp="1" noChangeArrowheads="1"/>
          </p:cNvSpPr>
          <p:nvPr>
            <p:ph type="body" idx="1"/>
          </p:nvPr>
        </p:nvSpPr>
        <p:spPr/>
        <p:txBody>
          <a:bodyPr/>
          <a:lstStyle/>
          <a:p>
            <a:pPr eaLnBrk="1" hangingPunct="1"/>
            <a:r>
              <a:rPr lang="en-US" altLang="zh-CN" dirty="0">
                <a:latin typeface="宋体" charset="-122"/>
              </a:rPr>
              <a:t>4</a:t>
            </a:r>
            <a:r>
              <a:rPr lang="zh-CN" altLang="en-US" dirty="0">
                <a:latin typeface="宋体" charset="-122"/>
              </a:rPr>
              <a:t>、宣告死亡的法律后果</a:t>
            </a:r>
          </a:p>
          <a:p>
            <a:pPr eaLnBrk="1" hangingPunct="1"/>
            <a:r>
              <a:rPr lang="zh-CN" altLang="en-US" dirty="0">
                <a:latin typeface="宋体" charset="-122"/>
              </a:rPr>
              <a:t>宣告死亡产生与生理死亡同样的法律后果。</a:t>
            </a:r>
          </a:p>
          <a:p>
            <a:pPr eaLnBrk="1" hangingPunct="1"/>
            <a:r>
              <a:rPr lang="zh-CN" altLang="en-US" dirty="0">
                <a:latin typeface="宋体" charset="-122"/>
              </a:rPr>
              <a:t>有民事法律行为能力人在被宣告死亡期间，仍然能够独立参加各种民事活动，其实施的民事法律行为仍然可以是有效的。</a:t>
            </a:r>
            <a:r>
              <a:rPr lang="zh-CN" altLang="en-US" dirty="0"/>
              <a:t> </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2"/>
          <p:cNvSpPr>
            <a:spLocks noGrp="1" noChangeArrowheads="1"/>
          </p:cNvSpPr>
          <p:nvPr>
            <p:ph type="title"/>
          </p:nvPr>
        </p:nvSpPr>
        <p:spPr/>
        <p:txBody>
          <a:bodyPr/>
          <a:lstStyle/>
          <a:p>
            <a:pPr eaLnBrk="1" hangingPunct="1"/>
            <a:endParaRPr lang="zh-CN" altLang="en-US"/>
          </a:p>
        </p:txBody>
      </p:sp>
      <p:sp>
        <p:nvSpPr>
          <p:cNvPr id="217090" name="Rectangle 3"/>
          <p:cNvSpPr>
            <a:spLocks noGrp="1" noChangeArrowheads="1"/>
          </p:cNvSpPr>
          <p:nvPr>
            <p:ph type="body" idx="1"/>
          </p:nvPr>
        </p:nvSpPr>
        <p:spPr/>
        <p:txBody>
          <a:bodyPr/>
          <a:lstStyle/>
          <a:p>
            <a:pPr eaLnBrk="1" hangingPunct="1"/>
            <a:r>
              <a:rPr lang="zh-CN" altLang="en-US" dirty="0">
                <a:latin typeface="宋体" charset="-122"/>
              </a:rPr>
              <a:t> </a:t>
            </a:r>
            <a:r>
              <a:rPr lang="en-US" altLang="zh-CN" dirty="0">
                <a:latin typeface="宋体" charset="-122"/>
              </a:rPr>
              <a:t>4</a:t>
            </a:r>
            <a:r>
              <a:rPr lang="zh-CN" altLang="en-US" dirty="0">
                <a:latin typeface="宋体" charset="-122"/>
              </a:rPr>
              <a:t>、死亡宣告的撤销</a:t>
            </a:r>
          </a:p>
          <a:p>
            <a:pPr eaLnBrk="1" hangingPunct="1"/>
            <a:r>
              <a:rPr lang="zh-CN" altLang="en-US" b="1" dirty="0"/>
              <a:t>（</a:t>
            </a:r>
            <a:r>
              <a:rPr lang="en-US" altLang="zh-CN" b="1" dirty="0"/>
              <a:t>1</a:t>
            </a:r>
            <a:r>
              <a:rPr lang="zh-CN" altLang="en-US" b="1" dirty="0"/>
              <a:t>）死亡宣告撤销的概念</a:t>
            </a:r>
            <a:endParaRPr lang="zh-CN" altLang="en-US" dirty="0"/>
          </a:p>
          <a:p>
            <a:pPr eaLnBrk="1" hangingPunct="1"/>
            <a:r>
              <a:rPr lang="zh-CN" altLang="en-US" dirty="0"/>
              <a:t>死亡宣告的撤销是被宣告死亡人重新出现或被确知没有死亡时，经本人或利害关系人的申请，由法院撤销对他的死亡宣告。</a:t>
            </a:r>
            <a:endParaRPr lang="en-US" altLang="zh-CN" dirty="0"/>
          </a:p>
          <a:p>
            <a:pPr eaLnBrk="1" hangingPunct="1"/>
            <a:r>
              <a:rPr lang="en-US" altLang="zh-CN" sz="2000" b="1" dirty="0"/>
              <a:t>《</a:t>
            </a:r>
            <a:r>
              <a:rPr lang="zh-CN" altLang="en-US" sz="2000" b="1" dirty="0"/>
              <a:t>民法总则</a:t>
            </a:r>
            <a:r>
              <a:rPr lang="en-US" altLang="zh-CN" sz="2000" b="1" dirty="0"/>
              <a:t>》</a:t>
            </a:r>
            <a:r>
              <a:rPr lang="zh-CN" altLang="en-US" sz="2000" b="1" dirty="0"/>
              <a:t>第</a:t>
            </a:r>
            <a:r>
              <a:rPr lang="en-US" altLang="zh-CN" sz="2000" b="1" dirty="0"/>
              <a:t>50</a:t>
            </a:r>
            <a:r>
              <a:rPr lang="zh-CN" altLang="en-US" sz="2000" b="1" dirty="0"/>
              <a:t>条</a:t>
            </a:r>
            <a:r>
              <a:rPr lang="zh-CN" altLang="en-US" sz="2000" dirty="0"/>
              <a:t>　被宣告死亡的人重新出现，经本人或者利害关系人申请，人民法院应当撤销死亡宣告。</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endParaRPr lang="zh-CN" altLang="en-US"/>
          </a:p>
        </p:txBody>
      </p:sp>
      <p:sp>
        <p:nvSpPr>
          <p:cNvPr id="15362" name="Rectangle 3"/>
          <p:cNvSpPr>
            <a:spLocks noGrp="1" noChangeArrowheads="1"/>
          </p:cNvSpPr>
          <p:nvPr>
            <p:ph type="body" idx="1"/>
          </p:nvPr>
        </p:nvSpPr>
        <p:spPr/>
        <p:txBody>
          <a:bodyPr/>
          <a:lstStyle/>
          <a:p>
            <a:pPr eaLnBrk="1" hangingPunct="1"/>
            <a:r>
              <a:rPr lang="zh-CN" altLang="en-US" sz="3600" dirty="0"/>
              <a:t>本人信息</a:t>
            </a:r>
          </a:p>
          <a:p>
            <a:pPr eaLnBrk="1" hangingPunct="1"/>
            <a:r>
              <a:rPr lang="zh-CN" altLang="en-US" sz="3600" dirty="0"/>
              <a:t>姓名：龙著华</a:t>
            </a:r>
          </a:p>
          <a:p>
            <a:pPr eaLnBrk="1" hangingPunct="1"/>
            <a:r>
              <a:rPr lang="zh-CN" altLang="en-US" sz="3600" dirty="0"/>
              <a:t>邮箱：</a:t>
            </a:r>
            <a:r>
              <a:rPr lang="en-US" altLang="zh-CN" sz="3600" dirty="0"/>
              <a:t>gwzhuhual@163.com</a:t>
            </a:r>
          </a:p>
          <a:p>
            <a:pPr eaLnBrk="1" hangingPunct="1"/>
            <a:r>
              <a:rPr lang="zh-CN" altLang="en-US" sz="3600" dirty="0"/>
              <a:t>办公室：教学楼</a:t>
            </a:r>
            <a:r>
              <a:rPr lang="en-US" altLang="zh-CN" sz="3600" dirty="0"/>
              <a:t>D</a:t>
            </a:r>
            <a:r>
              <a:rPr lang="zh-CN" altLang="en-US" sz="3600" dirty="0"/>
              <a:t>座</a:t>
            </a:r>
            <a:r>
              <a:rPr lang="en-US" altLang="zh-CN" sz="3600"/>
              <a:t>201F</a:t>
            </a:r>
            <a:endParaRPr lang="en-US" altLang="zh-CN"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endParaRPr lang="zh-CN" altLang="en-US"/>
          </a:p>
        </p:txBody>
      </p:sp>
      <p:sp>
        <p:nvSpPr>
          <p:cNvPr id="33794" name="Rectangle 3"/>
          <p:cNvSpPr>
            <a:spLocks noGrp="1" noChangeArrowheads="1"/>
          </p:cNvSpPr>
          <p:nvPr>
            <p:ph type="body" idx="1"/>
          </p:nvPr>
        </p:nvSpPr>
        <p:spPr/>
        <p:txBody>
          <a:bodyPr/>
          <a:lstStyle/>
          <a:p>
            <a:pPr eaLnBrk="1" hangingPunct="1"/>
            <a:r>
              <a:rPr lang="zh-CN" altLang="en-US" b="1" dirty="0"/>
              <a:t>（一）</a:t>
            </a:r>
            <a:r>
              <a:rPr lang="zh-CN" altLang="en-US" b="1" dirty="0">
                <a:latin typeface="宋体" charset="-122"/>
              </a:rPr>
              <a:t>了解民法的“形” 与“神”</a:t>
            </a:r>
          </a:p>
          <a:p>
            <a:pPr algn="just" eaLnBrk="1" hangingPunct="1"/>
            <a:r>
              <a:rPr lang="en-US" altLang="zh-CN" dirty="0">
                <a:solidFill>
                  <a:srgbClr val="000000"/>
                </a:solidFill>
                <a:latin typeface="+mn-ea"/>
              </a:rPr>
              <a:t>1</a:t>
            </a:r>
            <a:r>
              <a:rPr lang="zh-CN" altLang="en-US" dirty="0">
                <a:solidFill>
                  <a:srgbClr val="000000"/>
                </a:solidFill>
                <a:latin typeface="+mn-ea"/>
              </a:rPr>
              <a:t>、民法的</a:t>
            </a:r>
            <a:r>
              <a:rPr lang="zh-CN" altLang="en-US" dirty="0">
                <a:latin typeface="+mn-ea"/>
              </a:rPr>
              <a:t>“形”：民法像什么？</a:t>
            </a:r>
            <a:endParaRPr lang="en-US" altLang="zh-CN" dirty="0">
              <a:solidFill>
                <a:srgbClr val="000000"/>
              </a:solidFill>
              <a:latin typeface="+mn-ea"/>
            </a:endParaRPr>
          </a:p>
          <a:p>
            <a:pPr algn="just" eaLnBrk="1" hangingPunct="1"/>
            <a:r>
              <a:rPr lang="en-US" altLang="zh-CN" dirty="0">
                <a:solidFill>
                  <a:srgbClr val="000000"/>
                </a:solidFill>
                <a:latin typeface="+mn-ea"/>
              </a:rPr>
              <a:t>2</a:t>
            </a:r>
            <a:r>
              <a:rPr lang="zh-CN" altLang="en-US" dirty="0">
                <a:solidFill>
                  <a:srgbClr val="000000"/>
                </a:solidFill>
                <a:latin typeface="+mn-ea"/>
              </a:rPr>
              <a:t>、</a:t>
            </a:r>
            <a:r>
              <a:rPr lang="zh-CN" altLang="en-US" dirty="0">
                <a:latin typeface="+mn-ea"/>
              </a:rPr>
              <a:t>民法的“神”：民法是什么？</a:t>
            </a:r>
            <a:endParaRPr lang="en-US" altLang="zh-CN" dirty="0">
              <a:solidFill>
                <a:srgbClr val="000000"/>
              </a:solidFill>
              <a:latin typeface="+mn-ea"/>
            </a:endParaRPr>
          </a:p>
          <a:p>
            <a:pPr algn="just" eaLnBrk="1" hangingPunct="1"/>
            <a:r>
              <a:rPr lang="en-US" altLang="zh-CN" dirty="0">
                <a:solidFill>
                  <a:srgbClr val="000000"/>
                </a:solidFill>
                <a:latin typeface="+mn-ea"/>
              </a:rPr>
              <a:t>——</a:t>
            </a:r>
            <a:r>
              <a:rPr lang="zh-CN" altLang="en-US" dirty="0">
                <a:solidFill>
                  <a:srgbClr val="000000"/>
                </a:solidFill>
                <a:latin typeface="+mn-ea"/>
              </a:rPr>
              <a:t>民法是权利体系</a:t>
            </a:r>
          </a:p>
          <a:p>
            <a:pPr eaLnBrk="1" hangingPunct="1"/>
            <a:r>
              <a:rPr lang="en-US" altLang="zh-CN" dirty="0">
                <a:solidFill>
                  <a:srgbClr val="000000"/>
                </a:solidFill>
                <a:latin typeface="+mn-ea"/>
              </a:rPr>
              <a:t>——</a:t>
            </a:r>
            <a:r>
              <a:rPr lang="zh-CN" altLang="en-US" dirty="0">
                <a:solidFill>
                  <a:srgbClr val="000000"/>
                </a:solidFill>
                <a:latin typeface="+mn-ea"/>
              </a:rPr>
              <a:t>民法是私法</a:t>
            </a:r>
            <a:endParaRPr lang="en-US" altLang="zh-CN" dirty="0">
              <a:solidFill>
                <a:srgbClr val="000000"/>
              </a:solidFill>
              <a:latin typeface="+mn-ea"/>
            </a:endParaRPr>
          </a:p>
          <a:p>
            <a:pPr eaLnBrk="1" hangingPunct="1"/>
            <a:r>
              <a:rPr lang="en-US" altLang="zh-CN" dirty="0">
                <a:latin typeface="+mn-ea"/>
              </a:rPr>
              <a:t>3</a:t>
            </a:r>
            <a:r>
              <a:rPr lang="zh-CN" altLang="en-US" dirty="0">
                <a:latin typeface="+mn-ea"/>
              </a:rPr>
              <a:t>、由“形” 到“神”的路径 ：民事法律关系 </a:t>
            </a:r>
          </a:p>
          <a:p>
            <a:pPr eaLnBrk="1" hangingPunct="1"/>
            <a:endParaRPr lang="zh-CN" altLang="en-US" dirty="0">
              <a:solidFill>
                <a:srgbClr val="000000"/>
              </a:solidFill>
              <a:latin typeface="宋体" charset="-122"/>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2"/>
          <p:cNvSpPr>
            <a:spLocks noGrp="1" noChangeArrowheads="1"/>
          </p:cNvSpPr>
          <p:nvPr>
            <p:ph type="title"/>
          </p:nvPr>
        </p:nvSpPr>
        <p:spPr/>
        <p:txBody>
          <a:bodyPr/>
          <a:lstStyle/>
          <a:p>
            <a:pPr eaLnBrk="1" hangingPunct="1"/>
            <a:endParaRPr lang="zh-CN" altLang="en-US"/>
          </a:p>
        </p:txBody>
      </p:sp>
      <p:sp>
        <p:nvSpPr>
          <p:cNvPr id="218114" name="Rectangle 3"/>
          <p:cNvSpPr>
            <a:spLocks noGrp="1" noChangeArrowheads="1"/>
          </p:cNvSpPr>
          <p:nvPr>
            <p:ph type="body" idx="1"/>
          </p:nvPr>
        </p:nvSpPr>
        <p:spPr/>
        <p:txBody>
          <a:bodyPr/>
          <a:lstStyle/>
          <a:p>
            <a:pPr eaLnBrk="1" hangingPunct="1"/>
            <a:r>
              <a:rPr lang="zh-CN" altLang="en-US" dirty="0"/>
              <a:t> （</a:t>
            </a:r>
            <a:r>
              <a:rPr lang="en-US" altLang="zh-CN" dirty="0"/>
              <a:t>2</a:t>
            </a:r>
            <a:r>
              <a:rPr lang="zh-CN" altLang="en-US" dirty="0"/>
              <a:t>）</a:t>
            </a:r>
            <a:r>
              <a:rPr lang="zh-CN" altLang="en-US" b="1" dirty="0"/>
              <a:t>死亡宣告撤销的法律要件</a:t>
            </a:r>
            <a:endParaRPr lang="zh-CN" altLang="en-US" dirty="0"/>
          </a:p>
          <a:p>
            <a:pPr eaLnBrk="1" hangingPunct="1"/>
            <a:r>
              <a:rPr lang="en-US" altLang="zh-CN" dirty="0"/>
              <a:t>A</a:t>
            </a:r>
            <a:r>
              <a:rPr lang="zh-CN" altLang="en-US" dirty="0"/>
              <a:t>、被宣告死亡人重新出现；</a:t>
            </a:r>
          </a:p>
          <a:p>
            <a:pPr eaLnBrk="1" hangingPunct="1"/>
            <a:r>
              <a:rPr lang="en-US" altLang="zh-CN" dirty="0"/>
              <a:t>B</a:t>
            </a:r>
            <a:r>
              <a:rPr lang="zh-CN" altLang="en-US" dirty="0"/>
              <a:t>、本人或利害关系人申请；</a:t>
            </a:r>
          </a:p>
          <a:p>
            <a:pPr eaLnBrk="1" hangingPunct="1"/>
            <a:r>
              <a:rPr lang="en-US" altLang="zh-CN" dirty="0"/>
              <a:t>C</a:t>
            </a:r>
            <a:r>
              <a:rPr lang="zh-CN" altLang="en-US" dirty="0"/>
              <a:t>、由人民法院判决撤销。</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Rectangle 2"/>
          <p:cNvSpPr>
            <a:spLocks noGrp="1" noChangeArrowheads="1"/>
          </p:cNvSpPr>
          <p:nvPr>
            <p:ph type="title"/>
          </p:nvPr>
        </p:nvSpPr>
        <p:spPr/>
        <p:txBody>
          <a:bodyPr/>
          <a:lstStyle/>
          <a:p>
            <a:pPr eaLnBrk="1" hangingPunct="1"/>
            <a:endParaRPr lang="zh-CN" altLang="en-US"/>
          </a:p>
        </p:txBody>
      </p:sp>
      <p:sp>
        <p:nvSpPr>
          <p:cNvPr id="219138" name="Rectangle 3"/>
          <p:cNvSpPr>
            <a:spLocks noGrp="1" noChangeArrowheads="1"/>
          </p:cNvSpPr>
          <p:nvPr>
            <p:ph type="body" idx="1"/>
          </p:nvPr>
        </p:nvSpPr>
        <p:spPr/>
        <p:txBody>
          <a:bodyPr/>
          <a:lstStyle/>
          <a:p>
            <a:pPr eaLnBrk="1" hangingPunct="1"/>
            <a:r>
              <a:rPr lang="zh-CN" altLang="en-US" sz="2800" dirty="0"/>
              <a:t>（</a:t>
            </a:r>
            <a:r>
              <a:rPr lang="en-US" altLang="zh-CN" sz="2800" dirty="0"/>
              <a:t>3</a:t>
            </a:r>
            <a:r>
              <a:rPr lang="zh-CN" altLang="en-US" sz="2800" dirty="0"/>
              <a:t>）</a:t>
            </a:r>
            <a:r>
              <a:rPr lang="zh-CN" altLang="en-US" sz="2800" b="1" dirty="0"/>
              <a:t>死亡宣告撤销的效力</a:t>
            </a:r>
            <a:endParaRPr lang="zh-CN" altLang="en-US" sz="2800" dirty="0"/>
          </a:p>
          <a:p>
            <a:pPr eaLnBrk="1" hangingPunct="1"/>
            <a:r>
              <a:rPr lang="en-US" altLang="zh-CN" sz="2000" dirty="0"/>
              <a:t>A</a:t>
            </a:r>
            <a:r>
              <a:rPr lang="zh-CN" altLang="en-US" sz="2000" dirty="0"/>
              <a:t>、人身关系方面 </a:t>
            </a:r>
          </a:p>
          <a:p>
            <a:pPr eaLnBrk="1" hangingPunct="1"/>
            <a:r>
              <a:rPr lang="en-US" altLang="zh-CN" sz="2000" b="1" dirty="0"/>
              <a:t>《</a:t>
            </a:r>
            <a:r>
              <a:rPr lang="zh-CN" altLang="en-US" sz="2000" b="1" dirty="0"/>
              <a:t>民法总则</a:t>
            </a:r>
            <a:r>
              <a:rPr lang="en-US" altLang="zh-CN" sz="2000" b="1" dirty="0"/>
              <a:t>》</a:t>
            </a:r>
            <a:r>
              <a:rPr lang="zh-CN" altLang="en-US" sz="2000" b="1" dirty="0"/>
              <a:t>第</a:t>
            </a:r>
            <a:r>
              <a:rPr lang="en-US" altLang="zh-CN" sz="2000" b="1" dirty="0"/>
              <a:t>51</a:t>
            </a:r>
            <a:r>
              <a:rPr lang="zh-CN" altLang="en-US" sz="2000" b="1" dirty="0"/>
              <a:t>条</a:t>
            </a:r>
            <a:r>
              <a:rPr lang="zh-CN" altLang="en-US" sz="2000" dirty="0"/>
              <a:t>　死亡宣告被撤销的，</a:t>
            </a:r>
            <a:r>
              <a:rPr lang="zh-CN" altLang="en-US" sz="2000" b="1" dirty="0"/>
              <a:t>婚姻关系</a:t>
            </a:r>
            <a:r>
              <a:rPr lang="zh-CN" altLang="en-US" sz="2000" dirty="0"/>
              <a:t>自撤销死亡宣告之日起自行恢复，</a:t>
            </a:r>
            <a:r>
              <a:rPr lang="zh-CN" altLang="en-US" sz="2000" b="1" dirty="0"/>
              <a:t>但</a:t>
            </a:r>
            <a:r>
              <a:rPr lang="zh-CN" altLang="en-US" sz="2000" dirty="0"/>
              <a:t>是其配偶再婚或者向婚姻登记机关书面声明不愿意恢复的除外。（有“但”字，即为“但书条款”）</a:t>
            </a:r>
            <a:endParaRPr lang="en-US" altLang="zh-CN" sz="2000" dirty="0"/>
          </a:p>
          <a:p>
            <a:pPr eaLnBrk="1" hangingPunct="1"/>
            <a:r>
              <a:rPr lang="zh-CN" altLang="zh-CN" sz="2000" dirty="0"/>
              <a:t>《民法通则解释》第</a:t>
            </a:r>
            <a:r>
              <a:rPr lang="en-US" altLang="zh-CN" sz="2000" dirty="0"/>
              <a:t>37</a:t>
            </a:r>
            <a:r>
              <a:rPr lang="zh-CN" altLang="zh-CN" sz="2000" dirty="0"/>
              <a:t>条</a:t>
            </a:r>
            <a:r>
              <a:rPr lang="en-US" altLang="zh-CN" sz="2000" dirty="0"/>
              <a:t>  </a:t>
            </a:r>
            <a:r>
              <a:rPr lang="zh-CN" altLang="zh-CN" sz="2000" dirty="0"/>
              <a:t>死亡宣告被人民法院撤销，如果其配偶尚未再婚的，夫妻关系从撤销死亡宣告之日起自行恢复。</a:t>
            </a:r>
            <a:endParaRPr lang="en-US" altLang="zh-CN" sz="2000" dirty="0"/>
          </a:p>
          <a:p>
            <a:pPr eaLnBrk="1" hangingPunct="1"/>
            <a:endParaRPr lang="en-US" altLang="zh-CN" sz="2000" b="1" dirty="0"/>
          </a:p>
          <a:p>
            <a:pPr eaLnBrk="1" hangingPunct="1"/>
            <a:r>
              <a:rPr lang="en-US" altLang="zh-CN" sz="2000" b="1" dirty="0"/>
              <a:t>《</a:t>
            </a:r>
            <a:r>
              <a:rPr lang="zh-CN" altLang="en-US" sz="2000" b="1" dirty="0"/>
              <a:t>民法总则</a:t>
            </a:r>
            <a:r>
              <a:rPr lang="en-US" altLang="zh-CN" sz="2000" b="1" dirty="0"/>
              <a:t>》</a:t>
            </a:r>
            <a:r>
              <a:rPr lang="zh-CN" altLang="en-US" sz="2000" b="1" dirty="0"/>
              <a:t>第</a:t>
            </a:r>
            <a:r>
              <a:rPr lang="en-US" altLang="zh-CN" sz="2000" b="1" dirty="0"/>
              <a:t>52</a:t>
            </a:r>
            <a:r>
              <a:rPr lang="zh-CN" altLang="en-US" sz="2000" b="1" dirty="0"/>
              <a:t>条</a:t>
            </a:r>
            <a:r>
              <a:rPr lang="zh-CN" altLang="en-US" sz="2000" dirty="0"/>
              <a:t>　被宣告死亡的人在被宣告死亡期间，其</a:t>
            </a:r>
            <a:r>
              <a:rPr lang="zh-CN" altLang="en-US" sz="2000" b="1" dirty="0"/>
              <a:t>子女</a:t>
            </a:r>
            <a:r>
              <a:rPr lang="zh-CN" altLang="en-US" sz="2000" dirty="0"/>
              <a:t>被他人依法收养的，在死亡宣告被撤销后，不得以未经本人同意为由主张收养关系无效。（意思是：这个之前被宣告死亡的人不能说，你的收养没有经过我同意，就认为对方的收养无效）</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2"/>
          <p:cNvSpPr>
            <a:spLocks noGrp="1" noChangeArrowheads="1"/>
          </p:cNvSpPr>
          <p:nvPr>
            <p:ph type="title"/>
          </p:nvPr>
        </p:nvSpPr>
        <p:spPr/>
        <p:txBody>
          <a:bodyPr/>
          <a:lstStyle/>
          <a:p>
            <a:pPr eaLnBrk="1" hangingPunct="1"/>
            <a:endParaRPr lang="zh-CN" altLang="en-US"/>
          </a:p>
        </p:txBody>
      </p:sp>
      <p:sp>
        <p:nvSpPr>
          <p:cNvPr id="220162" name="Rectangle 3"/>
          <p:cNvSpPr>
            <a:spLocks noGrp="1" noChangeArrowheads="1"/>
          </p:cNvSpPr>
          <p:nvPr>
            <p:ph type="body" idx="1"/>
          </p:nvPr>
        </p:nvSpPr>
        <p:spPr/>
        <p:txBody>
          <a:bodyPr/>
          <a:lstStyle/>
          <a:p>
            <a:pPr eaLnBrk="1" hangingPunct="1"/>
            <a:r>
              <a:rPr lang="en-US" altLang="zh-CN" sz="2800" b="1" dirty="0"/>
              <a:t>B</a:t>
            </a:r>
            <a:r>
              <a:rPr lang="zh-CN" altLang="en-US" sz="2800" b="1" dirty="0"/>
              <a:t>、财产关系方面</a:t>
            </a:r>
            <a:endParaRPr lang="zh-CN" altLang="en-US" sz="2800" dirty="0"/>
          </a:p>
          <a:p>
            <a:pPr eaLnBrk="1" hangingPunct="1"/>
            <a:r>
              <a:rPr lang="en-US" altLang="zh-CN" sz="2800" dirty="0"/>
              <a:t>——</a:t>
            </a:r>
            <a:r>
              <a:rPr lang="zh-CN" altLang="en-US" sz="2800" dirty="0"/>
              <a:t>原物存在的，应返还原物；</a:t>
            </a:r>
            <a:endParaRPr lang="en-US" altLang="zh-CN" sz="2800" dirty="0"/>
          </a:p>
          <a:p>
            <a:pPr eaLnBrk="1" hangingPunct="1"/>
            <a:r>
              <a:rPr lang="en-US" altLang="zh-CN" sz="2800" dirty="0"/>
              <a:t>——</a:t>
            </a:r>
            <a:r>
              <a:rPr lang="zh-CN" altLang="en-US" sz="2800" dirty="0"/>
              <a:t>原物不存在的，给予适当补偿；</a:t>
            </a:r>
          </a:p>
          <a:p>
            <a:pPr eaLnBrk="1" hangingPunct="1"/>
            <a:r>
              <a:rPr lang="en-US" altLang="zh-CN" sz="2800" dirty="0"/>
              <a:t>——</a:t>
            </a:r>
            <a:r>
              <a:rPr lang="zh-CN" altLang="en-US" sz="2800" dirty="0"/>
              <a:t>赔偿损失：利害关系人</a:t>
            </a:r>
            <a:r>
              <a:rPr lang="zh-CN" altLang="en-US" sz="2800" b="1" dirty="0"/>
              <a:t>隐瞒真实情况</a:t>
            </a:r>
            <a:r>
              <a:rPr lang="zh-CN" altLang="en-US" sz="2800" dirty="0"/>
              <a:t>使他人被宣告死亡而取得其财产的，除应返还原物及孳息外，还应对造成的损失予以赔偿。 </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Rectangle 2"/>
          <p:cNvSpPr>
            <a:spLocks noGrp="1" noChangeArrowheads="1"/>
          </p:cNvSpPr>
          <p:nvPr>
            <p:ph type="title"/>
          </p:nvPr>
        </p:nvSpPr>
        <p:spPr/>
        <p:txBody>
          <a:bodyPr/>
          <a:lstStyle/>
          <a:p>
            <a:pPr eaLnBrk="1" hangingPunct="1"/>
            <a:endParaRPr lang="zh-CN" altLang="en-US"/>
          </a:p>
        </p:txBody>
      </p:sp>
      <p:sp>
        <p:nvSpPr>
          <p:cNvPr id="221186" name="Rectangle 3"/>
          <p:cNvSpPr>
            <a:spLocks noGrp="1" noChangeArrowheads="1"/>
          </p:cNvSpPr>
          <p:nvPr>
            <p:ph type="body" idx="1"/>
          </p:nvPr>
        </p:nvSpPr>
        <p:spPr/>
        <p:txBody>
          <a:bodyPr/>
          <a:lstStyle/>
          <a:p>
            <a:pPr eaLnBrk="1" hangingPunct="1"/>
            <a:r>
              <a:rPr lang="zh-CN" altLang="en-US" b="1"/>
              <a:t>四、监护制度</a:t>
            </a:r>
          </a:p>
          <a:p>
            <a:pPr eaLnBrk="1" hangingPunct="1"/>
            <a:r>
              <a:rPr lang="zh-CN" altLang="en-US" b="1"/>
              <a:t>（一）监护的概念和性质</a:t>
            </a:r>
            <a:endParaRPr lang="en-US" altLang="zh-CN" b="1"/>
          </a:p>
          <a:p>
            <a:pPr eaLnBrk="1" hangingPunct="1"/>
            <a:r>
              <a:rPr lang="zh-CN" altLang="en-US"/>
              <a:t>现行监护制度：</a:t>
            </a:r>
            <a:endParaRPr lang="en-US" altLang="zh-CN"/>
          </a:p>
          <a:p>
            <a:pPr eaLnBrk="1" hangingPunct="1"/>
            <a:r>
              <a:rPr lang="en-US" altLang="zh-CN"/>
              <a:t>《</a:t>
            </a:r>
            <a:r>
              <a:rPr lang="zh-CN" altLang="en-US"/>
              <a:t>民法通则</a:t>
            </a:r>
            <a:r>
              <a:rPr lang="en-US" altLang="zh-CN"/>
              <a:t>》</a:t>
            </a:r>
            <a:r>
              <a:rPr lang="zh-CN" altLang="en-US"/>
              <a:t>第</a:t>
            </a:r>
            <a:r>
              <a:rPr lang="en-US" altLang="zh-CN"/>
              <a:t>16</a:t>
            </a:r>
            <a:r>
              <a:rPr lang="zh-CN" altLang="en-US"/>
              <a:t>条至第</a:t>
            </a:r>
            <a:r>
              <a:rPr lang="en-US" altLang="zh-CN"/>
              <a:t>19</a:t>
            </a:r>
            <a:r>
              <a:rPr lang="zh-CN" altLang="en-US"/>
              <a:t>条，</a:t>
            </a:r>
            <a:r>
              <a:rPr lang="en-US" altLang="zh-CN"/>
              <a:t>《</a:t>
            </a:r>
            <a:r>
              <a:rPr lang="zh-CN" altLang="en-US"/>
              <a:t>民法总则</a:t>
            </a:r>
            <a:r>
              <a:rPr lang="en-US" altLang="zh-CN"/>
              <a:t>》</a:t>
            </a:r>
            <a:r>
              <a:rPr lang="zh-CN" altLang="en-US"/>
              <a:t>第</a:t>
            </a:r>
            <a:r>
              <a:rPr lang="en-US" altLang="zh-CN"/>
              <a:t>26</a:t>
            </a:r>
            <a:r>
              <a:rPr lang="zh-CN" altLang="en-US"/>
              <a:t>条至第</a:t>
            </a:r>
            <a:r>
              <a:rPr lang="en-US" altLang="zh-CN"/>
              <a:t>39</a:t>
            </a:r>
            <a:r>
              <a:rPr lang="zh-CN" altLang="en-US"/>
              <a:t>条，</a:t>
            </a:r>
            <a:r>
              <a:rPr lang="en-US" altLang="zh-CN"/>
              <a:t>《</a:t>
            </a:r>
            <a:r>
              <a:rPr lang="zh-CN" altLang="en-US"/>
              <a:t>未成年人保护法</a:t>
            </a:r>
            <a:r>
              <a:rPr lang="en-US" altLang="zh-CN"/>
              <a:t>》</a:t>
            </a:r>
            <a:r>
              <a:rPr lang="zh-CN" altLang="en-US"/>
              <a:t>第</a:t>
            </a:r>
            <a:r>
              <a:rPr lang="en-US" altLang="zh-CN"/>
              <a:t>10</a:t>
            </a:r>
            <a:r>
              <a:rPr lang="zh-CN" altLang="en-US"/>
              <a:t>条至第</a:t>
            </a:r>
            <a:r>
              <a:rPr lang="en-US" altLang="zh-CN"/>
              <a:t>16</a:t>
            </a:r>
            <a:r>
              <a:rPr lang="zh-CN" altLang="en-US"/>
              <a:t>条和</a:t>
            </a:r>
            <a:r>
              <a:rPr lang="en-US" altLang="zh-CN"/>
              <a:t>《</a:t>
            </a:r>
            <a:r>
              <a:rPr lang="zh-CN" altLang="en-US"/>
              <a:t>老年人权益保障法</a:t>
            </a:r>
            <a:r>
              <a:rPr lang="en-US" altLang="zh-CN"/>
              <a:t>》</a:t>
            </a:r>
            <a:r>
              <a:rPr lang="zh-CN" altLang="en-US"/>
              <a:t>第</a:t>
            </a:r>
            <a:r>
              <a:rPr lang="en-US" altLang="zh-CN"/>
              <a:t>26</a:t>
            </a:r>
            <a:r>
              <a:rPr lang="zh-CN" altLang="en-US"/>
              <a:t>条组成。</a:t>
            </a:r>
            <a:endParaRPr lang="zh-CN" altLang="en-US" b="1"/>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标题 1"/>
          <p:cNvSpPr>
            <a:spLocks noGrp="1"/>
          </p:cNvSpPr>
          <p:nvPr>
            <p:ph type="title"/>
          </p:nvPr>
        </p:nvSpPr>
        <p:spPr/>
        <p:txBody>
          <a:bodyPr/>
          <a:lstStyle/>
          <a:p>
            <a:pPr eaLnBrk="1" hangingPunct="1"/>
            <a:endParaRPr lang="zh-CN" altLang="en-US"/>
          </a:p>
        </p:txBody>
      </p:sp>
      <p:sp>
        <p:nvSpPr>
          <p:cNvPr id="222210" name="内容占位符 2"/>
          <p:cNvSpPr>
            <a:spLocks noGrp="1"/>
          </p:cNvSpPr>
          <p:nvPr>
            <p:ph idx="1"/>
          </p:nvPr>
        </p:nvSpPr>
        <p:spPr/>
        <p:txBody>
          <a:bodyPr/>
          <a:lstStyle/>
          <a:p>
            <a:pPr eaLnBrk="1" hangingPunct="1"/>
            <a:r>
              <a:rPr lang="en-US" altLang="zh-CN" b="1"/>
              <a:t>1</a:t>
            </a:r>
            <a:r>
              <a:rPr lang="zh-CN" altLang="en-US" b="1"/>
              <a:t>、监护的概念</a:t>
            </a:r>
          </a:p>
          <a:p>
            <a:pPr eaLnBrk="1" hangingPunct="1"/>
            <a:r>
              <a:rPr lang="zh-CN" altLang="en-US" b="1"/>
              <a:t>监护是指对被监护人的人身、财产及其他合法权益进行监督和保护的一种民事法律制度。</a:t>
            </a:r>
            <a:r>
              <a:rPr lang="zh-CN" altLang="en-US"/>
              <a:t> </a:t>
            </a:r>
          </a:p>
          <a:p>
            <a:pPr eaLnBrk="1" hangingPunct="1"/>
            <a:endParaRPr lang="zh-CN" altLang="en-US"/>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Rectangle 2"/>
          <p:cNvSpPr>
            <a:spLocks noGrp="1" noChangeArrowheads="1"/>
          </p:cNvSpPr>
          <p:nvPr>
            <p:ph type="title"/>
          </p:nvPr>
        </p:nvSpPr>
        <p:spPr/>
        <p:txBody>
          <a:bodyPr/>
          <a:lstStyle/>
          <a:p>
            <a:pPr eaLnBrk="1" hangingPunct="1"/>
            <a:endParaRPr lang="zh-CN" altLang="en-US"/>
          </a:p>
        </p:txBody>
      </p:sp>
      <p:sp>
        <p:nvSpPr>
          <p:cNvPr id="223234" name="Rectangle 3"/>
          <p:cNvSpPr>
            <a:spLocks noGrp="1" noChangeArrowheads="1"/>
          </p:cNvSpPr>
          <p:nvPr>
            <p:ph type="body" idx="1"/>
          </p:nvPr>
        </p:nvSpPr>
        <p:spPr/>
        <p:txBody>
          <a:bodyPr/>
          <a:lstStyle/>
          <a:p>
            <a:pPr eaLnBrk="1" hangingPunct="1"/>
            <a:r>
              <a:rPr lang="en-US" altLang="zh-CN" b="1"/>
              <a:t>2</a:t>
            </a:r>
            <a:r>
              <a:rPr lang="zh-CN" altLang="en-US" b="1"/>
              <a:t>、监护的性质</a:t>
            </a:r>
          </a:p>
          <a:p>
            <a:pPr eaLnBrk="1" hangingPunct="1"/>
            <a:r>
              <a:rPr lang="zh-CN" altLang="en-US"/>
              <a:t>一为权利说</a:t>
            </a:r>
          </a:p>
          <a:p>
            <a:pPr eaLnBrk="1" hangingPunct="1"/>
            <a:r>
              <a:rPr lang="zh-CN" altLang="en-US"/>
              <a:t>二为义务说</a:t>
            </a:r>
          </a:p>
          <a:p>
            <a:pPr eaLnBrk="1" hangingPunct="1"/>
            <a:r>
              <a:rPr lang="zh-CN" altLang="en-US"/>
              <a:t>三为权利义务说</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2"/>
          <p:cNvSpPr>
            <a:spLocks noGrp="1" noChangeArrowheads="1"/>
          </p:cNvSpPr>
          <p:nvPr>
            <p:ph type="title"/>
          </p:nvPr>
        </p:nvSpPr>
        <p:spPr/>
        <p:txBody>
          <a:bodyPr/>
          <a:lstStyle/>
          <a:p>
            <a:pPr eaLnBrk="1" hangingPunct="1"/>
            <a:endParaRPr lang="zh-CN" altLang="en-US"/>
          </a:p>
        </p:txBody>
      </p:sp>
      <p:sp>
        <p:nvSpPr>
          <p:cNvPr id="224258" name="Rectangle 3"/>
          <p:cNvSpPr>
            <a:spLocks noGrp="1" noChangeArrowheads="1"/>
          </p:cNvSpPr>
          <p:nvPr>
            <p:ph type="body" idx="1"/>
          </p:nvPr>
        </p:nvSpPr>
        <p:spPr/>
        <p:txBody>
          <a:bodyPr/>
          <a:lstStyle/>
          <a:p>
            <a:pPr eaLnBrk="1" hangingPunct="1"/>
            <a:r>
              <a:rPr lang="zh-CN" altLang="en-US" sz="2800" dirty="0"/>
              <a:t> </a:t>
            </a:r>
            <a:r>
              <a:rPr lang="zh-CN" altLang="en-US" b="1" dirty="0"/>
              <a:t>（二）监护的类型</a:t>
            </a:r>
          </a:p>
          <a:p>
            <a:pPr eaLnBrk="1" hangingPunct="1"/>
            <a:r>
              <a:rPr lang="en-US" altLang="zh-CN" dirty="0"/>
              <a:t>1</a:t>
            </a:r>
            <a:r>
              <a:rPr lang="zh-CN" altLang="en-US" dirty="0"/>
              <a:t>、法定监护</a:t>
            </a:r>
            <a:endParaRPr lang="en-US" altLang="zh-CN" dirty="0"/>
          </a:p>
          <a:p>
            <a:pPr eaLnBrk="1" hangingPunct="1"/>
            <a:r>
              <a:rPr lang="zh-CN" altLang="en-US" dirty="0"/>
              <a:t>（</a:t>
            </a:r>
            <a:r>
              <a:rPr lang="en-US" altLang="zh-CN" dirty="0"/>
              <a:t>1</a:t>
            </a:r>
            <a:r>
              <a:rPr lang="zh-CN" altLang="en-US" dirty="0"/>
              <a:t>）界定</a:t>
            </a:r>
            <a:endParaRPr lang="en-US" altLang="zh-CN" dirty="0"/>
          </a:p>
          <a:p>
            <a:pPr eaLnBrk="1" hangingPunct="1"/>
            <a:r>
              <a:rPr lang="zh-CN" altLang="en-US" dirty="0"/>
              <a:t>法定监护，是指由法律直接规定监护人的监护。</a:t>
            </a:r>
          </a:p>
          <a:p>
            <a:pPr eaLnBrk="1" hangingPunct="1"/>
            <a:br>
              <a:rPr lang="zh-CN" altLang="en-US" dirty="0"/>
            </a:br>
            <a:endParaRPr lang="zh-CN" alt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标题 1"/>
          <p:cNvSpPr>
            <a:spLocks noGrp="1"/>
          </p:cNvSpPr>
          <p:nvPr>
            <p:ph type="title"/>
          </p:nvPr>
        </p:nvSpPr>
        <p:spPr/>
        <p:txBody>
          <a:bodyPr/>
          <a:lstStyle/>
          <a:p>
            <a:pPr eaLnBrk="1" hangingPunct="1"/>
            <a:endParaRPr lang="zh-CN" altLang="en-US"/>
          </a:p>
        </p:txBody>
      </p:sp>
      <p:sp>
        <p:nvSpPr>
          <p:cNvPr id="225282" name="内容占位符 2"/>
          <p:cNvSpPr>
            <a:spLocks noGrp="1"/>
          </p:cNvSpPr>
          <p:nvPr>
            <p:ph idx="1"/>
          </p:nvPr>
        </p:nvSpPr>
        <p:spPr/>
        <p:txBody>
          <a:bodyPr/>
          <a:lstStyle/>
          <a:p>
            <a:pPr eaLnBrk="1" hangingPunct="1"/>
            <a:r>
              <a:rPr lang="zh-CN" altLang="en-US" dirty="0"/>
              <a:t>（</a:t>
            </a:r>
            <a:r>
              <a:rPr lang="en-US" altLang="zh-CN" dirty="0"/>
              <a:t>2</a:t>
            </a:r>
            <a:r>
              <a:rPr lang="zh-CN" altLang="en-US" dirty="0"/>
              <a:t>）法定监护人范围与顺序</a:t>
            </a:r>
            <a:endParaRPr lang="en-US" altLang="zh-CN" dirty="0"/>
          </a:p>
          <a:p>
            <a:pPr eaLnBrk="1" hangingPunct="1"/>
            <a:r>
              <a:rPr lang="en-US" altLang="zh-CN" sz="2400" dirty="0"/>
              <a:t>——</a:t>
            </a:r>
            <a:r>
              <a:rPr lang="zh-CN" altLang="en-US" sz="2400" dirty="0"/>
              <a:t>未成年人</a:t>
            </a:r>
            <a:endParaRPr lang="en-US" altLang="zh-CN" sz="2400" dirty="0"/>
          </a:p>
          <a:p>
            <a:pPr eaLnBrk="1" hangingPunct="1"/>
            <a:r>
              <a:rPr lang="en-US" altLang="zh-CN" sz="2400" b="1" dirty="0"/>
              <a:t>《</a:t>
            </a:r>
            <a:r>
              <a:rPr lang="zh-CN" altLang="en-US" sz="2400" b="1" dirty="0"/>
              <a:t>民法总则</a:t>
            </a:r>
            <a:r>
              <a:rPr lang="en-US" altLang="zh-CN" sz="2400" b="1" dirty="0"/>
              <a:t>》</a:t>
            </a:r>
            <a:r>
              <a:rPr lang="zh-CN" altLang="en-US" sz="2400" b="1" dirty="0"/>
              <a:t>第</a:t>
            </a:r>
            <a:r>
              <a:rPr lang="en-US" altLang="zh-CN" sz="2400" b="1" dirty="0"/>
              <a:t>27</a:t>
            </a:r>
            <a:r>
              <a:rPr lang="zh-CN" altLang="en-US" sz="2400" b="1" dirty="0"/>
              <a:t>条</a:t>
            </a:r>
            <a:r>
              <a:rPr lang="zh-CN" altLang="en-US" sz="2400" dirty="0"/>
              <a:t>　父母是未成年子女的监护人。</a:t>
            </a:r>
          </a:p>
          <a:p>
            <a:pPr eaLnBrk="1" hangingPunct="1"/>
            <a:r>
              <a:rPr lang="zh-CN" altLang="en-US" sz="2400" dirty="0"/>
              <a:t> 未成年人的父母已经死亡或者没有监护能力的，由下列有监护能力的人按顺序担任监护人：（一）祖父母、外祖父母；（二）兄、姐；（三）其他愿意担任监护人的个人或者组织，但是须经未成年人住所地的居民委员会、村民委员会或者民政部门同意。</a:t>
            </a:r>
          </a:p>
          <a:p>
            <a:pPr eaLnBrk="1" hangingPunct="1"/>
            <a:endParaRPr lang="en-US" altLang="zh-CN" sz="2400"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标题 1"/>
          <p:cNvSpPr>
            <a:spLocks noGrp="1"/>
          </p:cNvSpPr>
          <p:nvPr>
            <p:ph type="title"/>
          </p:nvPr>
        </p:nvSpPr>
        <p:spPr/>
        <p:txBody>
          <a:bodyPr/>
          <a:lstStyle/>
          <a:p>
            <a:pPr eaLnBrk="1" hangingPunct="1"/>
            <a:endParaRPr lang="zh-CN" altLang="en-US"/>
          </a:p>
        </p:txBody>
      </p:sp>
      <p:sp>
        <p:nvSpPr>
          <p:cNvPr id="226306" name="内容占位符 2"/>
          <p:cNvSpPr>
            <a:spLocks noGrp="1"/>
          </p:cNvSpPr>
          <p:nvPr>
            <p:ph idx="1"/>
          </p:nvPr>
        </p:nvSpPr>
        <p:spPr/>
        <p:txBody>
          <a:bodyPr/>
          <a:lstStyle/>
          <a:p>
            <a:pPr eaLnBrk="1" hangingPunct="1"/>
            <a:r>
              <a:rPr lang="en-US" altLang="zh-CN" sz="2400" dirty="0"/>
              <a:t>——</a:t>
            </a:r>
            <a:r>
              <a:rPr lang="zh-CN" altLang="en-US" sz="2400" dirty="0"/>
              <a:t>行为能力有瑕疵的成年人</a:t>
            </a:r>
            <a:endParaRPr lang="en-US" altLang="zh-CN" sz="2400" dirty="0"/>
          </a:p>
          <a:p>
            <a:pPr eaLnBrk="1" hangingPunct="1"/>
            <a:r>
              <a:rPr lang="zh-CN" altLang="en-US" sz="2400" dirty="0"/>
              <a:t>（</a:t>
            </a:r>
            <a:r>
              <a:rPr lang="en-US" altLang="zh-CN" sz="2400" dirty="0"/>
              <a:t>《</a:t>
            </a:r>
            <a:r>
              <a:rPr lang="zh-CN" altLang="en-US" sz="2400" dirty="0"/>
              <a:t>民法通则</a:t>
            </a:r>
            <a:r>
              <a:rPr lang="en-US" altLang="zh-CN" sz="2400" dirty="0"/>
              <a:t>》</a:t>
            </a:r>
            <a:r>
              <a:rPr lang="zh-CN" altLang="en-US" sz="2400" dirty="0"/>
              <a:t>：精神病人）</a:t>
            </a:r>
            <a:endParaRPr lang="en-US" altLang="zh-CN" sz="2400" dirty="0"/>
          </a:p>
          <a:p>
            <a:pPr eaLnBrk="1" hangingPunct="1"/>
            <a:r>
              <a:rPr lang="en-US" altLang="zh-CN" sz="2400" b="1" dirty="0"/>
              <a:t>《</a:t>
            </a:r>
            <a:r>
              <a:rPr lang="zh-CN" altLang="en-US" sz="2400" b="1" dirty="0"/>
              <a:t>民法总则</a:t>
            </a:r>
            <a:r>
              <a:rPr lang="en-US" altLang="zh-CN" sz="2400" b="1" dirty="0"/>
              <a:t>》</a:t>
            </a:r>
            <a:r>
              <a:rPr lang="zh-CN" altLang="en-US" sz="2400" b="1" dirty="0"/>
              <a:t>第二十八条</a:t>
            </a:r>
            <a:r>
              <a:rPr lang="zh-CN" altLang="en-US" sz="2400" dirty="0"/>
              <a:t>　无民事法律行为能力或者限制民事法律行为能力的成年人，由下列有监护能力的人按顺序担任监护人：（一）配偶；（二）父母、子女；（三）其他近亲属；（四）其他愿意担任监护人的个人或者组织，但是须经被监护人住所地的居民委员会、村民委员会或者民政部门同意。</a:t>
            </a:r>
          </a:p>
          <a:p>
            <a:pPr eaLnBrk="1" hangingPunct="1"/>
            <a:endParaRPr lang="en-US" altLang="zh-CN" sz="2400"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标题 1"/>
          <p:cNvSpPr>
            <a:spLocks noGrp="1"/>
          </p:cNvSpPr>
          <p:nvPr>
            <p:ph type="title"/>
          </p:nvPr>
        </p:nvSpPr>
        <p:spPr/>
        <p:txBody>
          <a:bodyPr/>
          <a:lstStyle/>
          <a:p>
            <a:pPr eaLnBrk="1" hangingPunct="1"/>
            <a:endParaRPr lang="zh-CN" altLang="en-US"/>
          </a:p>
        </p:txBody>
      </p:sp>
      <p:sp>
        <p:nvSpPr>
          <p:cNvPr id="227330" name="内容占位符 2"/>
          <p:cNvSpPr>
            <a:spLocks noGrp="1"/>
          </p:cNvSpPr>
          <p:nvPr>
            <p:ph idx="1"/>
          </p:nvPr>
        </p:nvSpPr>
        <p:spPr/>
        <p:txBody>
          <a:bodyPr/>
          <a:lstStyle/>
          <a:p>
            <a:pPr eaLnBrk="1" hangingPunct="1"/>
            <a:r>
              <a:rPr lang="en-US" altLang="zh-CN" dirty="0"/>
              <a:t>2</a:t>
            </a:r>
            <a:r>
              <a:rPr lang="zh-CN" altLang="en-US" dirty="0"/>
              <a:t>、指定监护</a:t>
            </a:r>
            <a:endParaRPr lang="en-US" altLang="zh-CN" dirty="0"/>
          </a:p>
          <a:p>
            <a:pPr eaLnBrk="1" hangingPunct="1"/>
            <a:r>
              <a:rPr lang="zh-CN" altLang="en-US" sz="2800" dirty="0"/>
              <a:t>（</a:t>
            </a:r>
            <a:r>
              <a:rPr lang="en-US" altLang="zh-CN" sz="2800" dirty="0"/>
              <a:t>1</a:t>
            </a:r>
            <a:r>
              <a:rPr lang="zh-CN" altLang="en-US" sz="2800" dirty="0"/>
              <a:t>）界定</a:t>
            </a:r>
            <a:endParaRPr lang="en-US" altLang="zh-CN" sz="2800" dirty="0"/>
          </a:p>
          <a:p>
            <a:pPr eaLnBrk="1" hangingPunct="1"/>
            <a:r>
              <a:rPr lang="zh-CN" altLang="en-US" sz="2800" dirty="0"/>
              <a:t>指定监护，是指有法定监护资格的人之间对担任监护人有争议时，基于监护权力机关的指定产生的监护。</a:t>
            </a:r>
            <a:br>
              <a:rPr lang="zh-CN" altLang="en-US" dirty="0"/>
            </a:b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endParaRPr lang="zh-CN" altLang="en-US"/>
          </a:p>
        </p:txBody>
      </p:sp>
      <p:sp>
        <p:nvSpPr>
          <p:cNvPr id="34818" name="Rectangle 3"/>
          <p:cNvSpPr>
            <a:spLocks noGrp="1" noChangeArrowheads="1"/>
          </p:cNvSpPr>
          <p:nvPr>
            <p:ph type="body" idx="1"/>
          </p:nvPr>
        </p:nvSpPr>
        <p:spPr/>
        <p:txBody>
          <a:bodyPr/>
          <a:lstStyle/>
          <a:p>
            <a:pPr eaLnBrk="1" hangingPunct="1"/>
            <a:r>
              <a:rPr lang="zh-CN" altLang="en-US" b="1" dirty="0"/>
              <a:t>（二）处理</a:t>
            </a:r>
            <a:r>
              <a:rPr lang="zh-CN" altLang="en-US" b="1" dirty="0">
                <a:latin typeface="Times New Roman" pitchFamily="18" charset="0"/>
              </a:rPr>
              <a:t>“</a:t>
            </a:r>
            <a:r>
              <a:rPr lang="zh-CN" altLang="en-US" b="1" dirty="0"/>
              <a:t>博</a:t>
            </a:r>
            <a:r>
              <a:rPr lang="zh-CN" altLang="en-US" b="1" dirty="0">
                <a:latin typeface="Times New Roman" pitchFamily="18" charset="0"/>
              </a:rPr>
              <a:t>”</a:t>
            </a:r>
            <a:r>
              <a:rPr lang="zh-CN" altLang="en-US" b="1" dirty="0"/>
              <a:t>和</a:t>
            </a:r>
            <a:r>
              <a:rPr lang="zh-CN" altLang="en-US" b="1" dirty="0">
                <a:latin typeface="Times New Roman" pitchFamily="18" charset="0"/>
              </a:rPr>
              <a:t>“</a:t>
            </a:r>
            <a:r>
              <a:rPr lang="zh-CN" altLang="en-US" b="1" dirty="0"/>
              <a:t>专</a:t>
            </a:r>
            <a:r>
              <a:rPr lang="zh-CN" altLang="en-US" b="1" dirty="0">
                <a:latin typeface="Times New Roman" pitchFamily="18" charset="0"/>
              </a:rPr>
              <a:t>”</a:t>
            </a:r>
            <a:r>
              <a:rPr lang="zh-CN" altLang="en-US" b="1" dirty="0"/>
              <a:t>的关系</a:t>
            </a:r>
          </a:p>
          <a:p>
            <a:pPr eaLnBrk="1" hangingPunct="1"/>
            <a:r>
              <a:rPr lang="en-US" altLang="zh-CN" dirty="0">
                <a:solidFill>
                  <a:srgbClr val="000000"/>
                </a:solidFill>
                <a:latin typeface="宋体" charset="-122"/>
              </a:rPr>
              <a:t>1</a:t>
            </a:r>
            <a:r>
              <a:rPr lang="zh-CN" altLang="en-US" dirty="0">
                <a:solidFill>
                  <a:srgbClr val="000000"/>
                </a:solidFill>
                <a:latin typeface="宋体" charset="-122"/>
              </a:rPr>
              <a:t>、</a:t>
            </a:r>
            <a:r>
              <a:rPr lang="zh-CN" altLang="en-US" b="1" dirty="0">
                <a:latin typeface="Times New Roman" pitchFamily="18" charset="0"/>
              </a:rPr>
              <a:t> “</a:t>
            </a:r>
            <a:r>
              <a:rPr lang="zh-CN" altLang="en-US" b="1" dirty="0"/>
              <a:t>专</a:t>
            </a:r>
            <a:r>
              <a:rPr lang="zh-CN" altLang="en-US" b="1" dirty="0">
                <a:latin typeface="Times New Roman" pitchFamily="18" charset="0"/>
              </a:rPr>
              <a:t>”：博观专取</a:t>
            </a:r>
            <a:endParaRPr lang="en-US" altLang="zh-CN" dirty="0">
              <a:solidFill>
                <a:srgbClr val="000000"/>
              </a:solidFill>
              <a:latin typeface="Times New Roman" pitchFamily="18" charset="0"/>
            </a:endParaRPr>
          </a:p>
          <a:p>
            <a:pPr eaLnBrk="1" hangingPunct="1"/>
            <a:r>
              <a:rPr lang="zh-CN" altLang="en-US" dirty="0">
                <a:solidFill>
                  <a:srgbClr val="000000"/>
                </a:solidFill>
                <a:latin typeface="宋体" charset="-122"/>
              </a:rPr>
              <a:t>（</a:t>
            </a:r>
            <a:r>
              <a:rPr lang="en-US" altLang="zh-CN" dirty="0">
                <a:solidFill>
                  <a:srgbClr val="000000"/>
                </a:solidFill>
                <a:latin typeface="宋体" charset="-122"/>
              </a:rPr>
              <a:t>1</a:t>
            </a:r>
            <a:r>
              <a:rPr lang="zh-CN" altLang="en-US" dirty="0">
                <a:solidFill>
                  <a:srgbClr val="000000"/>
                </a:solidFill>
                <a:latin typeface="宋体" charset="-122"/>
              </a:rPr>
              <a:t>）明确兴趣与方向</a:t>
            </a:r>
            <a:endParaRPr lang="en-US" altLang="zh-CN" dirty="0">
              <a:solidFill>
                <a:srgbClr val="000000"/>
              </a:solidFill>
              <a:latin typeface="宋体" charset="-122"/>
            </a:endParaRPr>
          </a:p>
          <a:p>
            <a:pPr eaLnBrk="1" hangingPunct="1"/>
            <a:r>
              <a:rPr lang="zh-CN" altLang="en-US" dirty="0">
                <a:solidFill>
                  <a:srgbClr val="000000"/>
                </a:solidFill>
                <a:latin typeface="宋体" charset="-122"/>
              </a:rPr>
              <a:t>（</a:t>
            </a:r>
            <a:r>
              <a:rPr lang="en-US" altLang="zh-CN" dirty="0">
                <a:solidFill>
                  <a:srgbClr val="000000"/>
                </a:solidFill>
                <a:latin typeface="宋体" charset="-122"/>
              </a:rPr>
              <a:t>2</a:t>
            </a:r>
            <a:r>
              <a:rPr lang="zh-CN" altLang="en-US" dirty="0">
                <a:solidFill>
                  <a:srgbClr val="000000"/>
                </a:solidFill>
                <a:latin typeface="宋体" charset="-122"/>
              </a:rPr>
              <a:t>）专题研讨</a:t>
            </a:r>
          </a:p>
          <a:p>
            <a:pPr eaLnBrk="1" hangingPunct="1"/>
            <a:endParaRPr lang="zh-CN" altLang="en-US" b="1"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标题 1"/>
          <p:cNvSpPr>
            <a:spLocks noGrp="1"/>
          </p:cNvSpPr>
          <p:nvPr>
            <p:ph type="title"/>
          </p:nvPr>
        </p:nvSpPr>
        <p:spPr/>
        <p:txBody>
          <a:bodyPr/>
          <a:lstStyle/>
          <a:p>
            <a:pPr eaLnBrk="1" hangingPunct="1"/>
            <a:endParaRPr lang="zh-CN" altLang="en-US"/>
          </a:p>
        </p:txBody>
      </p:sp>
      <p:sp>
        <p:nvSpPr>
          <p:cNvPr id="228354" name="内容占位符 2"/>
          <p:cNvSpPr>
            <a:spLocks noGrp="1"/>
          </p:cNvSpPr>
          <p:nvPr>
            <p:ph idx="1"/>
          </p:nvPr>
        </p:nvSpPr>
        <p:spPr/>
        <p:txBody>
          <a:bodyPr/>
          <a:lstStyle/>
          <a:p>
            <a:pPr eaLnBrk="1" hangingPunct="1"/>
            <a:r>
              <a:rPr lang="zh-CN" altLang="en-US" dirty="0"/>
              <a:t>（</a:t>
            </a:r>
            <a:r>
              <a:rPr lang="en-US" altLang="zh-CN" dirty="0"/>
              <a:t>2</a:t>
            </a:r>
            <a:r>
              <a:rPr lang="zh-CN" altLang="en-US" dirty="0"/>
              <a:t>）指定机关</a:t>
            </a:r>
            <a:endParaRPr lang="en-US" altLang="zh-CN" dirty="0"/>
          </a:p>
          <a:p>
            <a:pPr eaLnBrk="1" hangingPunct="1"/>
            <a:r>
              <a:rPr lang="en-US" altLang="zh-CN" b="1" dirty="0"/>
              <a:t>《</a:t>
            </a:r>
            <a:r>
              <a:rPr lang="zh-CN" altLang="en-US" b="1" dirty="0"/>
              <a:t>民法总则</a:t>
            </a:r>
            <a:r>
              <a:rPr lang="en-US" altLang="zh-CN" b="1" dirty="0"/>
              <a:t>》</a:t>
            </a:r>
            <a:r>
              <a:rPr lang="zh-CN" altLang="en-US" b="1" dirty="0"/>
              <a:t>第</a:t>
            </a:r>
            <a:r>
              <a:rPr lang="en-US" altLang="zh-CN" b="1" dirty="0"/>
              <a:t>31</a:t>
            </a:r>
            <a:r>
              <a:rPr lang="zh-CN" altLang="en-US" b="1" dirty="0"/>
              <a:t>条（</a:t>
            </a:r>
            <a:r>
              <a:rPr lang="en-US" altLang="zh-CN" b="1" dirty="0"/>
              <a:t>1</a:t>
            </a:r>
            <a:r>
              <a:rPr lang="zh-CN" altLang="en-US" b="1" dirty="0"/>
              <a:t>）</a:t>
            </a:r>
            <a:r>
              <a:rPr lang="zh-CN" altLang="en-US" dirty="0"/>
              <a:t>　对监护人的确定有争议的，由被监护人住所地的居民委员会、村民委员会或者民政部门指定监护人，有关当事人对指定不服的，可以向人民法院申请指定监护人；有关当事人也可以直接向人民法院申请指定监护人。</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标题 1"/>
          <p:cNvSpPr>
            <a:spLocks noGrp="1"/>
          </p:cNvSpPr>
          <p:nvPr>
            <p:ph type="title"/>
          </p:nvPr>
        </p:nvSpPr>
        <p:spPr/>
        <p:txBody>
          <a:bodyPr/>
          <a:lstStyle/>
          <a:p>
            <a:pPr eaLnBrk="1" hangingPunct="1"/>
            <a:endParaRPr lang="zh-CN" altLang="en-US"/>
          </a:p>
        </p:txBody>
      </p:sp>
      <p:sp>
        <p:nvSpPr>
          <p:cNvPr id="229378" name="内容占位符 2"/>
          <p:cNvSpPr>
            <a:spLocks noGrp="1"/>
          </p:cNvSpPr>
          <p:nvPr>
            <p:ph idx="1"/>
          </p:nvPr>
        </p:nvSpPr>
        <p:spPr/>
        <p:txBody>
          <a:bodyPr/>
          <a:lstStyle/>
          <a:p>
            <a:pPr eaLnBrk="1" hangingPunct="1"/>
            <a:r>
              <a:rPr lang="zh-CN" altLang="en-US" dirty="0"/>
              <a:t>（</a:t>
            </a:r>
            <a:r>
              <a:rPr lang="en-US" altLang="zh-CN" dirty="0"/>
              <a:t>3</a:t>
            </a:r>
            <a:r>
              <a:rPr lang="zh-CN" altLang="en-US" dirty="0"/>
              <a:t>）指定原则</a:t>
            </a:r>
            <a:endParaRPr lang="en-US" altLang="zh-CN" dirty="0"/>
          </a:p>
          <a:p>
            <a:pPr eaLnBrk="1" hangingPunct="1"/>
            <a:r>
              <a:rPr lang="en-US" altLang="zh-CN" b="1" dirty="0"/>
              <a:t>《</a:t>
            </a:r>
            <a:r>
              <a:rPr lang="zh-CN" altLang="en-US" b="1" dirty="0"/>
              <a:t>民法总则</a:t>
            </a:r>
            <a:r>
              <a:rPr lang="en-US" altLang="zh-CN" b="1" dirty="0"/>
              <a:t>》</a:t>
            </a:r>
            <a:r>
              <a:rPr lang="zh-CN" altLang="en-US" b="1" dirty="0"/>
              <a:t>第</a:t>
            </a:r>
            <a:r>
              <a:rPr lang="en-US" altLang="zh-CN" b="1" dirty="0"/>
              <a:t>31</a:t>
            </a:r>
            <a:r>
              <a:rPr lang="zh-CN" altLang="en-US" b="1" dirty="0"/>
              <a:t>条（</a:t>
            </a:r>
            <a:r>
              <a:rPr lang="en-US" altLang="zh-CN" b="1" dirty="0"/>
              <a:t>2</a:t>
            </a:r>
            <a:r>
              <a:rPr lang="zh-CN" altLang="en-US" b="1" dirty="0"/>
              <a:t>）  </a:t>
            </a:r>
            <a:r>
              <a:rPr lang="zh-CN" altLang="en-US" dirty="0"/>
              <a:t>居民委员会、村民委员会、民政部门或者人民法院应当尊重被监护人的真实意愿，按照最有利于被监护人的原则在依法具有监护资格的人中指定监护人。</a:t>
            </a:r>
            <a:endParaRPr lang="en-US" altLang="zh-CN"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标题 1"/>
          <p:cNvSpPr>
            <a:spLocks noGrp="1"/>
          </p:cNvSpPr>
          <p:nvPr>
            <p:ph type="title"/>
          </p:nvPr>
        </p:nvSpPr>
        <p:spPr/>
        <p:txBody>
          <a:bodyPr/>
          <a:lstStyle/>
          <a:p>
            <a:pPr eaLnBrk="1" hangingPunct="1"/>
            <a:endParaRPr lang="zh-CN" altLang="en-US"/>
          </a:p>
        </p:txBody>
      </p:sp>
      <p:sp>
        <p:nvSpPr>
          <p:cNvPr id="230402" name="内容占位符 2"/>
          <p:cNvSpPr>
            <a:spLocks noGrp="1"/>
          </p:cNvSpPr>
          <p:nvPr>
            <p:ph idx="1"/>
          </p:nvPr>
        </p:nvSpPr>
        <p:spPr/>
        <p:txBody>
          <a:bodyPr/>
          <a:lstStyle/>
          <a:p>
            <a:pPr eaLnBrk="1" hangingPunct="1"/>
            <a:r>
              <a:rPr lang="en-US" altLang="zh-CN" dirty="0"/>
              <a:t>3</a:t>
            </a:r>
            <a:r>
              <a:rPr lang="zh-CN" altLang="en-US" dirty="0"/>
              <a:t>、意定监护</a:t>
            </a:r>
            <a:endParaRPr lang="en-US" altLang="zh-CN" dirty="0"/>
          </a:p>
          <a:p>
            <a:pPr eaLnBrk="1" hangingPunct="1"/>
            <a:r>
              <a:rPr lang="zh-CN" altLang="en-US" dirty="0"/>
              <a:t>（</a:t>
            </a:r>
            <a:r>
              <a:rPr lang="en-US" altLang="zh-CN" dirty="0"/>
              <a:t>1</a:t>
            </a:r>
            <a:r>
              <a:rPr lang="zh-CN" altLang="en-US" dirty="0"/>
              <a:t>）界定</a:t>
            </a:r>
            <a:endParaRPr lang="en-US" altLang="zh-CN" dirty="0"/>
          </a:p>
          <a:p>
            <a:pPr eaLnBrk="1" hangingPunct="1"/>
            <a:r>
              <a:rPr lang="zh-CN" altLang="en-US" dirty="0"/>
              <a:t>所谓意定监护，指被监护人在具备完全判断能力的情形下，</a:t>
            </a:r>
            <a:r>
              <a:rPr lang="zh-CN" altLang="en-US" b="1" dirty="0"/>
              <a:t>预先确定</a:t>
            </a:r>
            <a:r>
              <a:rPr lang="zh-CN" altLang="en-US" dirty="0"/>
              <a:t>某人作为自己在欠缺判断能力时的监护人。 </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标题 1"/>
          <p:cNvSpPr>
            <a:spLocks noGrp="1"/>
          </p:cNvSpPr>
          <p:nvPr>
            <p:ph type="title"/>
          </p:nvPr>
        </p:nvSpPr>
        <p:spPr/>
        <p:txBody>
          <a:bodyPr/>
          <a:lstStyle/>
          <a:p>
            <a:pPr eaLnBrk="1" hangingPunct="1"/>
            <a:endParaRPr lang="zh-CN" altLang="en-US"/>
          </a:p>
        </p:txBody>
      </p:sp>
      <p:sp>
        <p:nvSpPr>
          <p:cNvPr id="231426" name="内容占位符 2"/>
          <p:cNvSpPr>
            <a:spLocks noGrp="1"/>
          </p:cNvSpPr>
          <p:nvPr>
            <p:ph idx="1"/>
          </p:nvPr>
        </p:nvSpPr>
        <p:spPr/>
        <p:txBody>
          <a:bodyPr/>
          <a:lstStyle/>
          <a:p>
            <a:pPr eaLnBrk="1" hangingPunct="1"/>
            <a:r>
              <a:rPr lang="zh-CN" altLang="en-US" dirty="0"/>
              <a:t>（</a:t>
            </a:r>
            <a:r>
              <a:rPr lang="en-US" altLang="zh-CN" dirty="0"/>
              <a:t>2</a:t>
            </a:r>
            <a:r>
              <a:rPr lang="zh-CN" altLang="en-US" dirty="0"/>
              <a:t>）意定监护种类</a:t>
            </a:r>
            <a:endParaRPr lang="en-US" altLang="zh-CN" dirty="0"/>
          </a:p>
          <a:p>
            <a:pPr eaLnBrk="1" hangingPunct="1"/>
            <a:r>
              <a:rPr lang="zh-CN" altLang="en-US" dirty="0"/>
              <a:t>委托监护是由合同设立的监护人，委托监护属意定监护，可以是全权委任，也可以是限权委任。</a:t>
            </a:r>
            <a:endParaRPr lang="en-US" altLang="zh-CN" dirty="0"/>
          </a:p>
          <a:p>
            <a:pPr eaLnBrk="1" hangingPunct="1"/>
            <a:r>
              <a:rPr lang="en-US" altLang="zh-CN" sz="2400" dirty="0"/>
              <a:t>《</a:t>
            </a:r>
            <a:r>
              <a:rPr lang="zh-CN" altLang="en-US" sz="2400" dirty="0"/>
              <a:t>民通意见</a:t>
            </a:r>
            <a:r>
              <a:rPr lang="en-US" altLang="zh-CN" sz="2400" dirty="0"/>
              <a:t>》</a:t>
            </a:r>
            <a:r>
              <a:rPr lang="zh-CN" altLang="en-US" sz="2400" dirty="0"/>
              <a:t>第</a:t>
            </a:r>
            <a:r>
              <a:rPr lang="en-US" altLang="zh-CN" sz="2400" dirty="0"/>
              <a:t>22</a:t>
            </a:r>
            <a:r>
              <a:rPr lang="zh-CN" altLang="en-US" sz="2400" dirty="0"/>
              <a:t>条：监护人可以将监护职责部分或全部委托给他人。因被监护人的侵权行为需要承担民事责任的，应当由监护人承担，但有约定的除外；被委托人确有过错的，负连带责任。</a:t>
            </a:r>
            <a:endParaRPr lang="en-US" altLang="zh-CN" sz="2400" dirty="0"/>
          </a:p>
          <a:p>
            <a:pPr eaLnBrk="1" hangingPunct="1"/>
            <a:endParaRPr lang="zh-CN" altLang="en-US" sz="2400"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标题 1"/>
          <p:cNvSpPr>
            <a:spLocks noGrp="1"/>
          </p:cNvSpPr>
          <p:nvPr>
            <p:ph type="title"/>
          </p:nvPr>
        </p:nvSpPr>
        <p:spPr/>
        <p:txBody>
          <a:bodyPr/>
          <a:lstStyle/>
          <a:p>
            <a:pPr eaLnBrk="1" hangingPunct="1"/>
            <a:endParaRPr lang="zh-CN" altLang="en-US"/>
          </a:p>
        </p:txBody>
      </p:sp>
      <p:sp>
        <p:nvSpPr>
          <p:cNvPr id="232450" name="内容占位符 2"/>
          <p:cNvSpPr>
            <a:spLocks noGrp="1"/>
          </p:cNvSpPr>
          <p:nvPr>
            <p:ph idx="1"/>
          </p:nvPr>
        </p:nvSpPr>
        <p:spPr/>
        <p:txBody>
          <a:bodyPr/>
          <a:lstStyle/>
          <a:p>
            <a:pPr eaLnBrk="1" hangingPunct="1"/>
            <a:r>
              <a:rPr lang="zh-CN" altLang="en-US" b="1" dirty="0"/>
              <a:t>协议指定监护</a:t>
            </a:r>
          </a:p>
          <a:p>
            <a:pPr eaLnBrk="1" hangingPunct="1"/>
            <a:r>
              <a:rPr lang="en-US" altLang="zh-CN" b="1" dirty="0"/>
              <a:t>《</a:t>
            </a:r>
            <a:r>
              <a:rPr lang="zh-CN" altLang="en-US" b="1" dirty="0"/>
              <a:t>民法总则</a:t>
            </a:r>
            <a:r>
              <a:rPr lang="en-US" altLang="zh-CN" b="1" dirty="0"/>
              <a:t>》</a:t>
            </a:r>
            <a:r>
              <a:rPr lang="zh-CN" altLang="en-US" b="1" dirty="0"/>
              <a:t>第</a:t>
            </a:r>
            <a:r>
              <a:rPr lang="en-US" altLang="zh-CN" b="1" dirty="0"/>
              <a:t>30</a:t>
            </a:r>
            <a:r>
              <a:rPr lang="zh-CN" altLang="en-US" b="1" dirty="0"/>
              <a:t>条</a:t>
            </a:r>
            <a:r>
              <a:rPr lang="zh-CN" altLang="en-US" dirty="0"/>
              <a:t>　依法具有监护资格的人之间可以协议确定监护人。协议确定监护人应当尊重被监护人的真实意愿。</a:t>
            </a:r>
          </a:p>
          <a:p>
            <a:pPr eaLnBrk="1" hangingPunct="1"/>
            <a:endParaRPr lang="zh-CN" alt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标题 1"/>
          <p:cNvSpPr>
            <a:spLocks noGrp="1"/>
          </p:cNvSpPr>
          <p:nvPr>
            <p:ph type="title"/>
          </p:nvPr>
        </p:nvSpPr>
        <p:spPr/>
        <p:txBody>
          <a:bodyPr/>
          <a:lstStyle/>
          <a:p>
            <a:pPr eaLnBrk="1" hangingPunct="1"/>
            <a:endParaRPr lang="zh-CN" altLang="en-US"/>
          </a:p>
        </p:txBody>
      </p:sp>
      <p:sp>
        <p:nvSpPr>
          <p:cNvPr id="233474" name="内容占位符 2"/>
          <p:cNvSpPr>
            <a:spLocks noGrp="1"/>
          </p:cNvSpPr>
          <p:nvPr>
            <p:ph idx="1"/>
          </p:nvPr>
        </p:nvSpPr>
        <p:spPr/>
        <p:txBody>
          <a:bodyPr/>
          <a:lstStyle/>
          <a:p>
            <a:pPr eaLnBrk="1" hangingPunct="1"/>
            <a:r>
              <a:rPr lang="en-US" altLang="zh-CN" b="1" dirty="0"/>
              <a:t>《</a:t>
            </a:r>
            <a:r>
              <a:rPr lang="zh-CN" altLang="en-US" b="1" dirty="0"/>
              <a:t>民法总则</a:t>
            </a:r>
            <a:r>
              <a:rPr lang="en-US" altLang="zh-CN" b="1" dirty="0"/>
              <a:t>》</a:t>
            </a:r>
            <a:r>
              <a:rPr lang="zh-CN" altLang="en-US" b="1" dirty="0"/>
              <a:t>第</a:t>
            </a:r>
            <a:r>
              <a:rPr lang="en-US" altLang="zh-CN" b="1" dirty="0"/>
              <a:t>33</a:t>
            </a:r>
            <a:r>
              <a:rPr lang="zh-CN" altLang="en-US" b="1" dirty="0"/>
              <a:t>条</a:t>
            </a:r>
            <a:r>
              <a:rPr lang="zh-CN" altLang="en-US" dirty="0"/>
              <a:t>　具有完全民事法律行为能力的成年人，可以与其近亲属、其他愿意担任监护人的个人或者组织事先协商，以书面形式确定自己的监护人。协商确定的监护人在该成年人丧失或者部分丧失民事法律行为能力时，履行监护职责。</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标题 1"/>
          <p:cNvSpPr>
            <a:spLocks noGrp="1"/>
          </p:cNvSpPr>
          <p:nvPr>
            <p:ph type="title"/>
          </p:nvPr>
        </p:nvSpPr>
        <p:spPr/>
        <p:txBody>
          <a:bodyPr/>
          <a:lstStyle/>
          <a:p>
            <a:pPr eaLnBrk="1" hangingPunct="1"/>
            <a:endParaRPr lang="zh-CN" altLang="en-US"/>
          </a:p>
        </p:txBody>
      </p:sp>
      <p:sp>
        <p:nvSpPr>
          <p:cNvPr id="234498" name="内容占位符 2"/>
          <p:cNvSpPr>
            <a:spLocks noGrp="1"/>
          </p:cNvSpPr>
          <p:nvPr>
            <p:ph idx="1"/>
          </p:nvPr>
        </p:nvSpPr>
        <p:spPr/>
        <p:txBody>
          <a:bodyPr/>
          <a:lstStyle/>
          <a:p>
            <a:pPr eaLnBrk="1" hangingPunct="1"/>
            <a:r>
              <a:rPr lang="en-US" altLang="zh-CN" dirty="0"/>
              <a:t>《</a:t>
            </a:r>
            <a:r>
              <a:rPr lang="zh-CN" altLang="en-US" dirty="0"/>
              <a:t>老年人权益保障法</a:t>
            </a:r>
            <a:r>
              <a:rPr lang="en-US" altLang="zh-CN" dirty="0"/>
              <a:t>》</a:t>
            </a:r>
            <a:r>
              <a:rPr lang="zh-CN" altLang="en-US" dirty="0"/>
              <a:t>第</a:t>
            </a:r>
            <a:r>
              <a:rPr lang="en-US" altLang="zh-CN" dirty="0"/>
              <a:t>26</a:t>
            </a:r>
            <a:r>
              <a:rPr lang="zh-CN" altLang="en-US" dirty="0"/>
              <a:t>条 具备完全民事法律行为能力的老年人，可以在近亲属或者其他与自己关系密切、愿意承担监护责任的个人、组织中协商确定自己的监护人。</a:t>
            </a:r>
            <a:endParaRPr lang="en-US" altLang="zh-CN"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2"/>
          <p:cNvSpPr>
            <a:spLocks noGrp="1" noChangeArrowheads="1"/>
          </p:cNvSpPr>
          <p:nvPr>
            <p:ph type="title"/>
          </p:nvPr>
        </p:nvSpPr>
        <p:spPr/>
        <p:txBody>
          <a:bodyPr/>
          <a:lstStyle/>
          <a:p>
            <a:pPr eaLnBrk="1" hangingPunct="1"/>
            <a:endParaRPr lang="zh-CN" altLang="en-US"/>
          </a:p>
        </p:txBody>
      </p:sp>
      <p:sp>
        <p:nvSpPr>
          <p:cNvPr id="235522" name="Rectangle 3"/>
          <p:cNvSpPr>
            <a:spLocks noGrp="1" noChangeArrowheads="1"/>
          </p:cNvSpPr>
          <p:nvPr>
            <p:ph type="body" idx="1"/>
          </p:nvPr>
        </p:nvSpPr>
        <p:spPr/>
        <p:txBody>
          <a:bodyPr/>
          <a:lstStyle/>
          <a:p>
            <a:pPr eaLnBrk="1" hangingPunct="1">
              <a:lnSpc>
                <a:spcPct val="80000"/>
              </a:lnSpc>
            </a:pPr>
            <a:r>
              <a:rPr lang="zh-CN" altLang="en-US" sz="2800" b="1" dirty="0"/>
              <a:t>（三）监护人的职责：有利于被监护人</a:t>
            </a:r>
          </a:p>
          <a:p>
            <a:pPr eaLnBrk="1" hangingPunct="1">
              <a:lnSpc>
                <a:spcPct val="80000"/>
              </a:lnSpc>
            </a:pPr>
            <a:r>
              <a:rPr lang="en-US" altLang="zh-CN" sz="2800" b="1" dirty="0"/>
              <a:t>1</a:t>
            </a:r>
            <a:r>
              <a:rPr lang="zh-CN" altLang="en-US" sz="2800" b="1" dirty="0"/>
              <a:t>、</a:t>
            </a:r>
            <a:r>
              <a:rPr lang="zh-CN" altLang="en-US" sz="2800" dirty="0"/>
              <a:t>保护被监护人的身体健康；</a:t>
            </a:r>
          </a:p>
          <a:p>
            <a:pPr eaLnBrk="1" hangingPunct="1">
              <a:lnSpc>
                <a:spcPct val="80000"/>
              </a:lnSpc>
            </a:pPr>
            <a:r>
              <a:rPr lang="en-US" altLang="zh-CN" sz="2800" dirty="0"/>
              <a:t>2</a:t>
            </a:r>
            <a:r>
              <a:rPr lang="zh-CN" altLang="en-US" sz="2800" dirty="0"/>
              <a:t>、照顾被监护人的生活</a:t>
            </a:r>
          </a:p>
          <a:p>
            <a:pPr eaLnBrk="1" hangingPunct="1">
              <a:lnSpc>
                <a:spcPct val="80000"/>
              </a:lnSpc>
            </a:pPr>
            <a:r>
              <a:rPr lang="en-US" altLang="zh-CN" sz="2800" dirty="0"/>
              <a:t>3</a:t>
            </a:r>
            <a:r>
              <a:rPr lang="zh-CN" altLang="en-US" sz="2800" dirty="0"/>
              <a:t>、</a:t>
            </a:r>
            <a:r>
              <a:rPr lang="zh-CN" altLang="en-US" sz="2800" b="1" dirty="0"/>
              <a:t>非为被监护人的利益，不得处分被监护人的财产</a:t>
            </a:r>
            <a:r>
              <a:rPr lang="zh-CN" altLang="en-US" sz="2800" dirty="0"/>
              <a:t>； </a:t>
            </a:r>
            <a:r>
              <a:rPr lang="zh-CN" altLang="en-US" sz="2800" b="1" dirty="0"/>
              <a:t>（给监护人有限的处分权）</a:t>
            </a:r>
            <a:endParaRPr lang="zh-CN" altLang="en-US" sz="2800" dirty="0"/>
          </a:p>
          <a:p>
            <a:pPr eaLnBrk="1" hangingPunct="1">
              <a:lnSpc>
                <a:spcPct val="80000"/>
              </a:lnSpc>
            </a:pPr>
            <a:r>
              <a:rPr lang="en-US" altLang="zh-CN" sz="2800" dirty="0"/>
              <a:t>4</a:t>
            </a:r>
            <a:r>
              <a:rPr lang="zh-CN" altLang="en-US" sz="2800" dirty="0"/>
              <a:t>、担任被监护人的法定代理人；</a:t>
            </a:r>
          </a:p>
          <a:p>
            <a:pPr eaLnBrk="1" hangingPunct="1">
              <a:lnSpc>
                <a:spcPct val="80000"/>
              </a:lnSpc>
            </a:pPr>
            <a:r>
              <a:rPr lang="en-US" altLang="zh-CN" sz="2800" dirty="0"/>
              <a:t>5</a:t>
            </a:r>
            <a:r>
              <a:rPr lang="zh-CN" altLang="en-US" sz="2800" dirty="0"/>
              <a:t>、教育和照顾被监护人；</a:t>
            </a:r>
          </a:p>
          <a:p>
            <a:pPr eaLnBrk="1" hangingPunct="1">
              <a:lnSpc>
                <a:spcPct val="80000"/>
              </a:lnSpc>
            </a:pPr>
            <a:r>
              <a:rPr lang="en-US" altLang="zh-CN" sz="2800" dirty="0"/>
              <a:t>6</a:t>
            </a:r>
            <a:r>
              <a:rPr lang="zh-CN" altLang="en-US" sz="2800" dirty="0"/>
              <a:t>、代理被监护人进行诉讼。</a:t>
            </a:r>
            <a:br>
              <a:rPr lang="zh-CN" altLang="en-US" sz="2800" dirty="0"/>
            </a:br>
            <a:br>
              <a:rPr lang="zh-CN" altLang="en-US" sz="2400" dirty="0"/>
            </a:br>
            <a:r>
              <a:rPr lang="zh-CN" altLang="en-US" sz="2000" dirty="0"/>
              <a:t> </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标题 1"/>
          <p:cNvSpPr>
            <a:spLocks noGrp="1"/>
          </p:cNvSpPr>
          <p:nvPr>
            <p:ph type="title"/>
          </p:nvPr>
        </p:nvSpPr>
        <p:spPr/>
        <p:txBody>
          <a:bodyPr/>
          <a:lstStyle/>
          <a:p>
            <a:pPr eaLnBrk="1" hangingPunct="1"/>
            <a:endParaRPr lang="zh-CN" altLang="en-US"/>
          </a:p>
        </p:txBody>
      </p:sp>
      <p:sp>
        <p:nvSpPr>
          <p:cNvPr id="236546" name="内容占位符 2"/>
          <p:cNvSpPr>
            <a:spLocks noGrp="1"/>
          </p:cNvSpPr>
          <p:nvPr>
            <p:ph idx="1"/>
          </p:nvPr>
        </p:nvSpPr>
        <p:spPr/>
        <p:txBody>
          <a:bodyPr/>
          <a:lstStyle/>
          <a:p>
            <a:pPr eaLnBrk="1" hangingPunct="1"/>
            <a:r>
              <a:rPr lang="zh-CN" altLang="en-US"/>
              <a:t>（四）监护的撤销</a:t>
            </a:r>
            <a:endParaRPr lang="en-US" altLang="zh-CN"/>
          </a:p>
          <a:p>
            <a:pPr eaLnBrk="1" hangingPunct="1"/>
            <a:r>
              <a:rPr lang="en-US" altLang="zh-CN" sz="2800"/>
              <a:t>1</a:t>
            </a:r>
            <a:r>
              <a:rPr lang="zh-CN" altLang="en-US" sz="2800"/>
              <a:t>、撤销的条件</a:t>
            </a:r>
            <a:endParaRPr lang="en-US" altLang="zh-CN" sz="2800"/>
          </a:p>
          <a:p>
            <a:pPr eaLnBrk="1" hangingPunct="1"/>
            <a:r>
              <a:rPr lang="zh-CN" altLang="en-US" sz="2800"/>
              <a:t>（</a:t>
            </a:r>
            <a:r>
              <a:rPr lang="en-US" altLang="zh-CN" sz="2800"/>
              <a:t>1</a:t>
            </a:r>
            <a:r>
              <a:rPr lang="zh-CN" altLang="en-US" sz="2800"/>
              <a:t>）实施严重损害被监护人身心健康行为的；</a:t>
            </a:r>
          </a:p>
          <a:p>
            <a:pPr eaLnBrk="1" hangingPunct="1"/>
            <a:r>
              <a:rPr lang="zh-CN" altLang="en-US" sz="2800"/>
              <a:t>（</a:t>
            </a:r>
            <a:r>
              <a:rPr lang="en-US" altLang="zh-CN" sz="2800"/>
              <a:t>2</a:t>
            </a:r>
            <a:r>
              <a:rPr lang="zh-CN" altLang="en-US" sz="2800"/>
              <a:t>）怠于履行监护职责，或者无法履行监护职责并且拒绝将监护职责部分或者全部委托给他人，导致被监护人处于危困状态的；</a:t>
            </a:r>
          </a:p>
          <a:p>
            <a:pPr eaLnBrk="1" hangingPunct="1"/>
            <a:r>
              <a:rPr lang="zh-CN" altLang="en-US" sz="2800"/>
              <a:t>（</a:t>
            </a:r>
            <a:r>
              <a:rPr lang="en-US" altLang="zh-CN" sz="2800"/>
              <a:t>3</a:t>
            </a:r>
            <a:r>
              <a:rPr lang="zh-CN" altLang="en-US" sz="2800"/>
              <a:t>）实施严重侵害被监护人合法权益的其他行为的。</a:t>
            </a:r>
          </a:p>
          <a:p>
            <a:pPr eaLnBrk="1" hangingPunct="1"/>
            <a:endParaRPr lang="zh-CN" altLang="en-US"/>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标题 1"/>
          <p:cNvSpPr>
            <a:spLocks noGrp="1"/>
          </p:cNvSpPr>
          <p:nvPr>
            <p:ph type="title"/>
          </p:nvPr>
        </p:nvSpPr>
        <p:spPr/>
        <p:txBody>
          <a:bodyPr/>
          <a:lstStyle/>
          <a:p>
            <a:pPr eaLnBrk="1" hangingPunct="1"/>
            <a:endParaRPr lang="zh-CN" altLang="en-US"/>
          </a:p>
        </p:txBody>
      </p:sp>
      <p:sp>
        <p:nvSpPr>
          <p:cNvPr id="237570" name="内容占位符 2"/>
          <p:cNvSpPr>
            <a:spLocks noGrp="1"/>
          </p:cNvSpPr>
          <p:nvPr>
            <p:ph idx="1"/>
          </p:nvPr>
        </p:nvSpPr>
        <p:spPr/>
        <p:txBody>
          <a:bodyPr/>
          <a:lstStyle/>
          <a:p>
            <a:pPr eaLnBrk="1" hangingPunct="1"/>
            <a:r>
              <a:rPr lang="en-US" altLang="zh-CN"/>
              <a:t>2</a:t>
            </a:r>
            <a:r>
              <a:rPr lang="zh-CN" altLang="en-US"/>
              <a:t>、撤销程序的启动：权利主体的申请</a:t>
            </a:r>
            <a:endParaRPr lang="en-US" altLang="zh-CN"/>
          </a:p>
          <a:p>
            <a:pPr eaLnBrk="1" hangingPunct="1"/>
            <a:r>
              <a:rPr lang="en-US" altLang="zh-CN" sz="2800"/>
              <a:t>《</a:t>
            </a:r>
            <a:r>
              <a:rPr lang="zh-CN" altLang="en-US" sz="2800"/>
              <a:t>民法总则</a:t>
            </a:r>
            <a:r>
              <a:rPr lang="en-US" altLang="zh-CN" sz="2800"/>
              <a:t>》</a:t>
            </a:r>
            <a:r>
              <a:rPr lang="zh-CN" altLang="en-US" sz="2800"/>
              <a:t>第</a:t>
            </a:r>
            <a:r>
              <a:rPr lang="en-US" altLang="zh-CN" sz="2800"/>
              <a:t>36</a:t>
            </a:r>
            <a:r>
              <a:rPr lang="zh-CN" altLang="en-US" sz="2800"/>
              <a:t>条（</a:t>
            </a:r>
            <a:r>
              <a:rPr lang="en-US" altLang="zh-CN" sz="2800"/>
              <a:t>2</a:t>
            </a:r>
            <a:r>
              <a:rPr lang="zh-CN" altLang="en-US" sz="2800"/>
              <a:t>） 本条规定的有关个人和组织包括：其他依法具有监护资格的人，居民委员会、村民委员会、学校、医疗机构、妇女联合会、残疾人联合会、未成年人保护组织、依法设立的老年人组织、民政部门等。</a:t>
            </a:r>
            <a:endParaRPr lang="en-US" altLang="zh-CN" sz="2800"/>
          </a:p>
          <a:p>
            <a:pPr eaLnBrk="1" hangingPunct="1"/>
            <a:r>
              <a:rPr lang="zh-CN" altLang="zh-CN" sz="2800"/>
              <a:t>前款规定的个人和民政部门以外的组织未及时向人民法院申请撤销监护人资格的，民政部门应当向人民法院申请。</a:t>
            </a:r>
          </a:p>
          <a:p>
            <a:pPr eaLnBrk="1" hangingPunct="1"/>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endParaRPr lang="zh-CN" altLang="en-US"/>
          </a:p>
        </p:txBody>
      </p:sp>
      <p:sp>
        <p:nvSpPr>
          <p:cNvPr id="35842" name="Rectangle 3"/>
          <p:cNvSpPr>
            <a:spLocks noGrp="1" noChangeArrowheads="1"/>
          </p:cNvSpPr>
          <p:nvPr>
            <p:ph type="body" idx="1"/>
          </p:nvPr>
        </p:nvSpPr>
        <p:spPr/>
        <p:txBody>
          <a:bodyPr/>
          <a:lstStyle/>
          <a:p>
            <a:pPr eaLnBrk="1" hangingPunct="1"/>
            <a:r>
              <a:rPr lang="en-US" altLang="zh-CN" b="1">
                <a:latin typeface="Times New Roman" pitchFamily="18" charset="0"/>
              </a:rPr>
              <a:t>2</a:t>
            </a:r>
            <a:r>
              <a:rPr lang="zh-CN" altLang="en-US" b="1">
                <a:latin typeface="Times New Roman" pitchFamily="18" charset="0"/>
              </a:rPr>
              <a:t>、“</a:t>
            </a:r>
            <a:r>
              <a:rPr lang="zh-CN" altLang="en-US" b="1"/>
              <a:t>博</a:t>
            </a:r>
            <a:r>
              <a:rPr lang="zh-CN" altLang="en-US" b="1">
                <a:latin typeface="Times New Roman" pitchFamily="18" charset="0"/>
              </a:rPr>
              <a:t>”</a:t>
            </a:r>
            <a:r>
              <a:rPr lang="en-US" altLang="zh-CN" b="1">
                <a:latin typeface="Times New Roman" pitchFamily="18" charset="0"/>
              </a:rPr>
              <a:t>:</a:t>
            </a:r>
            <a:r>
              <a:rPr lang="zh-CN" altLang="en-US" b="1">
                <a:latin typeface="Times New Roman" pitchFamily="18" charset="0"/>
              </a:rPr>
              <a:t>一石激起千层浪 </a:t>
            </a:r>
            <a:endParaRPr lang="en-US" altLang="zh-CN" b="1">
              <a:latin typeface="Times New Roman" pitchFamily="18" charset="0"/>
            </a:endParaRPr>
          </a:p>
          <a:p>
            <a:pPr eaLnBrk="1" hangingPunct="1"/>
            <a:r>
              <a:rPr lang="zh-CN" altLang="en-US"/>
              <a:t>（</a:t>
            </a:r>
            <a:r>
              <a:rPr lang="en-US" altLang="zh-CN"/>
              <a:t>1</a:t>
            </a:r>
            <a:r>
              <a:rPr lang="zh-CN" altLang="en-US"/>
              <a:t>）跨部门法研究</a:t>
            </a:r>
            <a:endParaRPr lang="en-US" altLang="zh-CN"/>
          </a:p>
          <a:p>
            <a:pPr eaLnBrk="1" hangingPunct="1"/>
            <a:r>
              <a:rPr lang="zh-CN" altLang="en-US"/>
              <a:t>（</a:t>
            </a:r>
            <a:r>
              <a:rPr lang="en-US" altLang="zh-CN"/>
              <a:t>2</a:t>
            </a:r>
            <a:r>
              <a:rPr lang="zh-CN" altLang="en-US"/>
              <a:t>）比较研究</a:t>
            </a:r>
            <a:endParaRPr lang="en-US" altLang="zh-CN"/>
          </a:p>
          <a:p>
            <a:pPr eaLnBrk="1" hangingPunct="1"/>
            <a:r>
              <a:rPr lang="zh-CN" altLang="en-US"/>
              <a:t>（</a:t>
            </a:r>
            <a:r>
              <a:rPr lang="en-US" altLang="zh-CN"/>
              <a:t>3</a:t>
            </a:r>
            <a:r>
              <a:rPr lang="zh-CN" altLang="en-US"/>
              <a:t>）实务研究</a:t>
            </a:r>
            <a:endParaRPr lang="en-US" altLang="zh-CN"/>
          </a:p>
          <a:p>
            <a:pPr eaLnBrk="1" hangingPunct="1"/>
            <a:r>
              <a:rPr lang="zh-CN" altLang="en-US"/>
              <a:t>（</a:t>
            </a:r>
            <a:r>
              <a:rPr lang="en-US" altLang="zh-CN"/>
              <a:t>4</a:t>
            </a:r>
            <a:r>
              <a:rPr lang="zh-CN" altLang="en-US"/>
              <a:t>）跨学科研究</a:t>
            </a:r>
            <a:endParaRPr lang="en-US" altLang="zh-CN"/>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标题 1"/>
          <p:cNvSpPr>
            <a:spLocks noGrp="1"/>
          </p:cNvSpPr>
          <p:nvPr>
            <p:ph type="title"/>
          </p:nvPr>
        </p:nvSpPr>
        <p:spPr/>
        <p:txBody>
          <a:bodyPr/>
          <a:lstStyle/>
          <a:p>
            <a:pPr eaLnBrk="1" hangingPunct="1"/>
            <a:endParaRPr lang="zh-CN" altLang="en-US"/>
          </a:p>
        </p:txBody>
      </p:sp>
      <p:sp>
        <p:nvSpPr>
          <p:cNvPr id="238594" name="内容占位符 2"/>
          <p:cNvSpPr>
            <a:spLocks noGrp="1"/>
          </p:cNvSpPr>
          <p:nvPr>
            <p:ph idx="1"/>
          </p:nvPr>
        </p:nvSpPr>
        <p:spPr/>
        <p:txBody>
          <a:bodyPr/>
          <a:lstStyle/>
          <a:p>
            <a:pPr eaLnBrk="1" hangingPunct="1"/>
            <a:r>
              <a:rPr lang="en-US" altLang="zh-CN"/>
              <a:t>3</a:t>
            </a:r>
            <a:r>
              <a:rPr lang="zh-CN" altLang="en-US"/>
              <a:t>、撤销的后果</a:t>
            </a:r>
            <a:endParaRPr lang="en-US" altLang="zh-CN"/>
          </a:p>
          <a:p>
            <a:pPr eaLnBrk="1" hangingPunct="1"/>
            <a:r>
              <a:rPr lang="zh-CN" altLang="en-US"/>
              <a:t>（</a:t>
            </a:r>
            <a:r>
              <a:rPr lang="en-US" altLang="zh-CN"/>
              <a:t>1</a:t>
            </a:r>
            <a:r>
              <a:rPr lang="zh-CN" altLang="en-US"/>
              <a:t>）剥夺监护权</a:t>
            </a:r>
            <a:endParaRPr lang="en-US" altLang="zh-CN"/>
          </a:p>
          <a:p>
            <a:pPr eaLnBrk="1" hangingPunct="1"/>
            <a:r>
              <a:rPr lang="zh-CN" altLang="en-US"/>
              <a:t>（</a:t>
            </a:r>
            <a:r>
              <a:rPr lang="en-US" altLang="zh-CN"/>
              <a:t>2</a:t>
            </a:r>
            <a:r>
              <a:rPr lang="zh-CN" altLang="en-US"/>
              <a:t>）继续履行负担的义务</a:t>
            </a:r>
            <a:endParaRPr lang="en-US" altLang="zh-CN"/>
          </a:p>
          <a:p>
            <a:pPr eaLnBrk="1" hangingPunct="1"/>
            <a:r>
              <a:rPr lang="en-US" altLang="zh-CN" b="1"/>
              <a:t>《</a:t>
            </a:r>
            <a:r>
              <a:rPr lang="zh-CN" altLang="en-US" b="1"/>
              <a:t>民法总则</a:t>
            </a:r>
            <a:r>
              <a:rPr lang="en-US" altLang="zh-CN" b="1"/>
              <a:t>》</a:t>
            </a:r>
            <a:r>
              <a:rPr lang="zh-CN" altLang="en-US" b="1"/>
              <a:t>第</a:t>
            </a:r>
            <a:r>
              <a:rPr lang="en-US" altLang="zh-CN" b="1"/>
              <a:t>37</a:t>
            </a:r>
            <a:r>
              <a:rPr lang="zh-CN" altLang="en-US" b="1"/>
              <a:t>条</a:t>
            </a:r>
            <a:r>
              <a:rPr lang="zh-CN" altLang="en-US"/>
              <a:t>　依法负担被监护人抚养费、赡养费、扶养费的父母、子女、配偶等，被人民法院撤销监护人资格后，应当继续履行负担的义务。</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标题 1"/>
          <p:cNvSpPr>
            <a:spLocks noGrp="1"/>
          </p:cNvSpPr>
          <p:nvPr>
            <p:ph type="title"/>
          </p:nvPr>
        </p:nvSpPr>
        <p:spPr/>
        <p:txBody>
          <a:bodyPr/>
          <a:lstStyle/>
          <a:p>
            <a:pPr eaLnBrk="1" hangingPunct="1"/>
            <a:endParaRPr lang="zh-CN" altLang="en-US"/>
          </a:p>
        </p:txBody>
      </p:sp>
      <p:sp>
        <p:nvSpPr>
          <p:cNvPr id="239618" name="内容占位符 2"/>
          <p:cNvSpPr>
            <a:spLocks noGrp="1"/>
          </p:cNvSpPr>
          <p:nvPr>
            <p:ph idx="1"/>
          </p:nvPr>
        </p:nvSpPr>
        <p:spPr/>
        <p:txBody>
          <a:bodyPr/>
          <a:lstStyle/>
          <a:p>
            <a:pPr eaLnBrk="1" hangingPunct="1"/>
            <a:r>
              <a:rPr lang="zh-CN" altLang="en-US" b="1" dirty="0"/>
              <a:t>（五）监护资格的恢复（民法总则</a:t>
            </a:r>
            <a:r>
              <a:rPr lang="en-US" altLang="zh-CN" b="1" dirty="0"/>
              <a:t>38</a:t>
            </a:r>
            <a:r>
              <a:rPr lang="zh-CN" altLang="en-US" b="1" dirty="0"/>
              <a:t>条）</a:t>
            </a:r>
            <a:endParaRPr lang="en-US" altLang="zh-CN" b="1" dirty="0"/>
          </a:p>
          <a:p>
            <a:pPr eaLnBrk="1" hangingPunct="1"/>
            <a:r>
              <a:rPr lang="en-US" altLang="zh-CN" b="1" dirty="0"/>
              <a:t>1</a:t>
            </a:r>
            <a:r>
              <a:rPr lang="zh-CN" altLang="en-US" b="1" dirty="0"/>
              <a:t>、恢复的条件</a:t>
            </a:r>
            <a:endParaRPr lang="en-US" altLang="zh-CN" b="1" dirty="0"/>
          </a:p>
          <a:p>
            <a:pPr eaLnBrk="1" hangingPunct="1"/>
            <a:r>
              <a:rPr lang="zh-CN" altLang="en-US" dirty="0"/>
              <a:t>（</a:t>
            </a:r>
            <a:r>
              <a:rPr lang="en-US" altLang="zh-CN" dirty="0"/>
              <a:t>1</a:t>
            </a:r>
            <a:r>
              <a:rPr lang="zh-CN" altLang="en-US" dirty="0"/>
              <a:t>）</a:t>
            </a:r>
            <a:r>
              <a:rPr lang="zh-CN" altLang="en-US" b="1" dirty="0"/>
              <a:t>非故意犯罪</a:t>
            </a:r>
            <a:endParaRPr lang="en-US" altLang="zh-CN" b="1" dirty="0"/>
          </a:p>
          <a:p>
            <a:pPr eaLnBrk="1" hangingPunct="1"/>
            <a:r>
              <a:rPr lang="zh-CN" altLang="en-US" dirty="0"/>
              <a:t>（</a:t>
            </a:r>
            <a:r>
              <a:rPr lang="en-US" altLang="zh-CN" dirty="0"/>
              <a:t>2</a:t>
            </a:r>
            <a:r>
              <a:rPr lang="zh-CN" altLang="en-US" dirty="0"/>
              <a:t>）确有悔改</a:t>
            </a:r>
          </a:p>
          <a:p>
            <a:pPr eaLnBrk="1" hangingPunct="1"/>
            <a:r>
              <a:rPr lang="zh-CN" altLang="en-US" dirty="0"/>
              <a:t>（</a:t>
            </a:r>
            <a:r>
              <a:rPr lang="en-US" altLang="zh-CN" dirty="0"/>
              <a:t>3</a:t>
            </a:r>
            <a:r>
              <a:rPr lang="zh-CN" altLang="en-US" dirty="0"/>
              <a:t>）本人申请</a:t>
            </a:r>
            <a:endParaRPr lang="en-US" altLang="zh-CN" dirty="0"/>
          </a:p>
          <a:p>
            <a:pPr eaLnBrk="1" hangingPunct="1"/>
            <a:r>
              <a:rPr lang="zh-CN" altLang="en-US" dirty="0"/>
              <a:t>（</a:t>
            </a:r>
            <a:r>
              <a:rPr lang="en-US" altLang="zh-CN" dirty="0"/>
              <a:t>4</a:t>
            </a:r>
            <a:r>
              <a:rPr lang="zh-CN" altLang="en-US" dirty="0"/>
              <a:t>）被监护人同意</a:t>
            </a:r>
          </a:p>
          <a:p>
            <a:pPr eaLnBrk="1" hangingPunct="1"/>
            <a:endParaRPr lang="zh-CN" alt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标题 1"/>
          <p:cNvSpPr>
            <a:spLocks noGrp="1"/>
          </p:cNvSpPr>
          <p:nvPr>
            <p:ph type="title"/>
          </p:nvPr>
        </p:nvSpPr>
        <p:spPr/>
        <p:txBody>
          <a:bodyPr/>
          <a:lstStyle/>
          <a:p>
            <a:pPr eaLnBrk="1" hangingPunct="1"/>
            <a:endParaRPr lang="zh-CN" altLang="en-US"/>
          </a:p>
        </p:txBody>
      </p:sp>
      <p:sp>
        <p:nvSpPr>
          <p:cNvPr id="240642" name="内容占位符 2"/>
          <p:cNvSpPr>
            <a:spLocks noGrp="1"/>
          </p:cNvSpPr>
          <p:nvPr>
            <p:ph idx="1"/>
          </p:nvPr>
        </p:nvSpPr>
        <p:spPr/>
        <p:txBody>
          <a:bodyPr/>
          <a:lstStyle/>
          <a:p>
            <a:pPr eaLnBrk="1" hangingPunct="1"/>
            <a:r>
              <a:rPr lang="en-US" altLang="zh-CN" b="1"/>
              <a:t>1</a:t>
            </a:r>
            <a:r>
              <a:rPr lang="zh-CN" altLang="en-US" b="1"/>
              <a:t>、恢复的后果</a:t>
            </a:r>
            <a:endParaRPr lang="en-US" altLang="zh-CN" b="1"/>
          </a:p>
          <a:p>
            <a:pPr eaLnBrk="1" hangingPunct="1"/>
            <a:r>
              <a:rPr lang="zh-CN" altLang="en-US"/>
              <a:t>（</a:t>
            </a:r>
            <a:r>
              <a:rPr lang="en-US" altLang="zh-CN"/>
              <a:t>1</a:t>
            </a:r>
            <a:r>
              <a:rPr lang="zh-CN" altLang="en-US"/>
              <a:t>）监护资格得以恢复</a:t>
            </a:r>
            <a:endParaRPr lang="en-US" altLang="zh-CN"/>
          </a:p>
          <a:p>
            <a:pPr eaLnBrk="1" hangingPunct="1"/>
            <a:r>
              <a:rPr lang="zh-CN" altLang="en-US"/>
              <a:t>（</a:t>
            </a:r>
            <a:r>
              <a:rPr lang="en-US" altLang="zh-CN"/>
              <a:t>2</a:t>
            </a:r>
            <a:r>
              <a:rPr lang="zh-CN" altLang="en-US"/>
              <a:t>）人民法院指定的监护人与被监护人的监护关系终止</a:t>
            </a:r>
            <a:endParaRPr lang="en-US" altLang="zh-CN" b="1"/>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Rectangle 2"/>
          <p:cNvSpPr>
            <a:spLocks noGrp="1" noChangeArrowheads="1"/>
          </p:cNvSpPr>
          <p:nvPr>
            <p:ph type="title"/>
          </p:nvPr>
        </p:nvSpPr>
        <p:spPr/>
        <p:txBody>
          <a:bodyPr/>
          <a:lstStyle/>
          <a:p>
            <a:pPr eaLnBrk="1" hangingPunct="1"/>
            <a:endParaRPr lang="zh-CN" altLang="en-US"/>
          </a:p>
        </p:txBody>
      </p:sp>
      <p:sp>
        <p:nvSpPr>
          <p:cNvPr id="241666" name="Rectangle 3"/>
          <p:cNvSpPr>
            <a:spLocks noGrp="1" noChangeArrowheads="1"/>
          </p:cNvSpPr>
          <p:nvPr>
            <p:ph type="body" idx="1"/>
          </p:nvPr>
        </p:nvSpPr>
        <p:spPr/>
        <p:txBody>
          <a:bodyPr/>
          <a:lstStyle/>
          <a:p>
            <a:pPr eaLnBrk="1" hangingPunct="1">
              <a:lnSpc>
                <a:spcPct val="90000"/>
              </a:lnSpc>
            </a:pPr>
            <a:r>
              <a:rPr lang="zh-CN" altLang="en-US" b="1" dirty="0"/>
              <a:t>（六）监护的终止</a:t>
            </a:r>
          </a:p>
          <a:p>
            <a:pPr eaLnBrk="1" hangingPunct="1"/>
            <a:r>
              <a:rPr lang="en-US" altLang="zh-CN" sz="2800" dirty="0"/>
              <a:t>1</a:t>
            </a:r>
            <a:r>
              <a:rPr lang="zh-CN" altLang="en-US" sz="2800" dirty="0"/>
              <a:t>、被监护人取得或者恢复完全民事法律行为能力；</a:t>
            </a:r>
          </a:p>
          <a:p>
            <a:pPr eaLnBrk="1" hangingPunct="1"/>
            <a:r>
              <a:rPr lang="en-US" altLang="zh-CN" sz="2800" dirty="0"/>
              <a:t>2</a:t>
            </a:r>
            <a:r>
              <a:rPr lang="zh-CN" altLang="en-US" sz="2800" dirty="0"/>
              <a:t>、监护人丧失监护能力；</a:t>
            </a:r>
          </a:p>
          <a:p>
            <a:pPr eaLnBrk="1" hangingPunct="1"/>
            <a:r>
              <a:rPr lang="en-US" altLang="zh-CN" sz="2800" dirty="0"/>
              <a:t>3</a:t>
            </a:r>
            <a:r>
              <a:rPr lang="zh-CN" altLang="en-US" sz="2800" dirty="0"/>
              <a:t>、被监护人或者监护人死亡；</a:t>
            </a:r>
          </a:p>
          <a:p>
            <a:pPr eaLnBrk="1" hangingPunct="1"/>
            <a:r>
              <a:rPr lang="en-US" altLang="zh-CN" sz="2800" dirty="0"/>
              <a:t>4</a:t>
            </a:r>
            <a:r>
              <a:rPr lang="zh-CN" altLang="en-US" sz="2800" dirty="0"/>
              <a:t>、人民法院认定监护关系终止的其他情形。</a:t>
            </a:r>
            <a:endParaRPr lang="en-US" altLang="zh-CN" sz="2800" dirty="0"/>
          </a:p>
          <a:p>
            <a:pPr eaLnBrk="1" hangingPunct="1">
              <a:lnSpc>
                <a:spcPct val="90000"/>
              </a:lnSpc>
            </a:pPr>
            <a:r>
              <a:rPr lang="en-US" altLang="zh-CN" sz="2800" dirty="0"/>
              <a:t>《</a:t>
            </a:r>
            <a:r>
              <a:rPr lang="zh-CN" altLang="en-US" sz="2800" dirty="0"/>
              <a:t>民法总则</a:t>
            </a:r>
            <a:r>
              <a:rPr lang="en-US" altLang="zh-CN" sz="2800" dirty="0"/>
              <a:t>》</a:t>
            </a:r>
            <a:r>
              <a:rPr lang="zh-CN" altLang="en-US" sz="2800" dirty="0"/>
              <a:t>第</a:t>
            </a:r>
            <a:r>
              <a:rPr lang="en-US" altLang="zh-CN" sz="2800" dirty="0"/>
              <a:t>39</a:t>
            </a:r>
            <a:r>
              <a:rPr lang="zh-CN" altLang="en-US" sz="2800" dirty="0"/>
              <a:t>条</a:t>
            </a:r>
            <a:endParaRPr lang="en-US" altLang="zh-CN" sz="2800" dirty="0"/>
          </a:p>
          <a:p>
            <a:pPr eaLnBrk="1" hangingPunct="1">
              <a:lnSpc>
                <a:spcPct val="90000"/>
              </a:lnSpc>
            </a:pPr>
            <a:r>
              <a:rPr lang="zh-CN" altLang="en-US" sz="2800" dirty="0"/>
              <a:t>关于依法处理监护人侵害未成年人权益行为若干问题的意见第</a:t>
            </a:r>
            <a:r>
              <a:rPr lang="en-US" altLang="zh-CN" sz="2800" dirty="0"/>
              <a:t>27-36</a:t>
            </a:r>
            <a:r>
              <a:rPr lang="zh-CN" altLang="en-US" sz="2800" dirty="0"/>
              <a:t>条   </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Rectangle 2"/>
          <p:cNvSpPr>
            <a:spLocks noGrp="1" noChangeArrowheads="1"/>
          </p:cNvSpPr>
          <p:nvPr>
            <p:ph type="title"/>
          </p:nvPr>
        </p:nvSpPr>
        <p:spPr/>
        <p:txBody>
          <a:bodyPr/>
          <a:lstStyle/>
          <a:p>
            <a:pPr eaLnBrk="1" hangingPunct="1"/>
            <a:endParaRPr lang="zh-CN" altLang="en-US"/>
          </a:p>
        </p:txBody>
      </p:sp>
      <p:sp>
        <p:nvSpPr>
          <p:cNvPr id="242690" name="Rectangle 3"/>
          <p:cNvSpPr>
            <a:spLocks noGrp="1" noChangeArrowheads="1"/>
          </p:cNvSpPr>
          <p:nvPr>
            <p:ph type="body" idx="1"/>
          </p:nvPr>
        </p:nvSpPr>
        <p:spPr/>
        <p:txBody>
          <a:bodyPr/>
          <a:lstStyle/>
          <a:p>
            <a:pPr eaLnBrk="1" hangingPunct="1"/>
            <a:r>
              <a:rPr lang="zh-CN" altLang="en-US" b="1"/>
              <a:t>五、其它值得关注问题</a:t>
            </a:r>
            <a:endParaRPr lang="zh-CN" altLang="en-US"/>
          </a:p>
          <a:p>
            <a:pPr eaLnBrk="1" hangingPunct="1"/>
            <a:r>
              <a:rPr lang="zh-CN" altLang="en-US"/>
              <a:t>（一）植物人的人格</a:t>
            </a:r>
          </a:p>
          <a:p>
            <a:pPr eaLnBrk="1" hangingPunct="1"/>
            <a:r>
              <a:rPr lang="zh-CN" altLang="en-US"/>
              <a:t>（二）连体人的法律人格</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Rectangle 2"/>
          <p:cNvSpPr>
            <a:spLocks noGrp="1" noChangeArrowheads="1"/>
          </p:cNvSpPr>
          <p:nvPr>
            <p:ph type="title"/>
          </p:nvPr>
        </p:nvSpPr>
        <p:spPr/>
        <p:txBody>
          <a:bodyPr/>
          <a:lstStyle/>
          <a:p>
            <a:pPr eaLnBrk="1" hangingPunct="1"/>
            <a:r>
              <a:rPr lang="zh-CN" altLang="en-US" sz="3600" b="1" dirty="0"/>
              <a:t>第五讲 民事主体之一</a:t>
            </a:r>
            <a:r>
              <a:rPr lang="en-US" altLang="zh-CN" sz="3600" b="1" dirty="0">
                <a:latin typeface="Times New Roman" pitchFamily="18" charset="0"/>
              </a:rPr>
              <a:t>——</a:t>
            </a:r>
            <a:r>
              <a:rPr lang="zh-CN" altLang="en-US" sz="3600" b="1" dirty="0"/>
              <a:t>自然人</a:t>
            </a:r>
            <a:r>
              <a:rPr lang="en-US" altLang="zh-CN" sz="3600" b="1" dirty="0"/>
              <a:t>(2)</a:t>
            </a:r>
            <a:br>
              <a:rPr lang="en-US" altLang="zh-CN" sz="3600" dirty="0"/>
            </a:br>
            <a:r>
              <a:rPr lang="en-US" altLang="zh-CN" sz="3600" dirty="0">
                <a:latin typeface="Times New Roman" pitchFamily="18" charset="0"/>
              </a:rPr>
              <a:t>——</a:t>
            </a:r>
            <a:r>
              <a:rPr lang="zh-CN" altLang="en-US" sz="3600" dirty="0"/>
              <a:t>自然人的人身权</a:t>
            </a:r>
          </a:p>
        </p:txBody>
      </p:sp>
      <p:sp>
        <p:nvSpPr>
          <p:cNvPr id="243714" name="Rectangle 3"/>
          <p:cNvSpPr>
            <a:spLocks noGrp="1" noChangeArrowheads="1"/>
          </p:cNvSpPr>
          <p:nvPr>
            <p:ph type="body" idx="1"/>
          </p:nvPr>
        </p:nvSpPr>
        <p:spPr/>
        <p:txBody>
          <a:bodyPr/>
          <a:lstStyle/>
          <a:p>
            <a:pPr eaLnBrk="1" hangingPunct="1"/>
            <a:r>
              <a:rPr lang="zh-CN" altLang="en-US"/>
              <a:t>参考文献：</a:t>
            </a:r>
          </a:p>
          <a:p>
            <a:pPr eaLnBrk="1" hangingPunct="1"/>
            <a:r>
              <a:rPr lang="zh-CN" altLang="en-US"/>
              <a:t>王利明：</a:t>
            </a:r>
            <a:r>
              <a:rPr lang="en-US" altLang="zh-CN"/>
              <a:t>《</a:t>
            </a:r>
            <a:r>
              <a:rPr lang="zh-CN" altLang="en-US"/>
              <a:t>民法典</a:t>
            </a:r>
            <a:r>
              <a:rPr lang="en-US" altLang="zh-CN"/>
              <a:t>.</a:t>
            </a:r>
            <a:r>
              <a:rPr lang="zh-CN" altLang="en-US"/>
              <a:t>人格权法重大疑难问题研究</a:t>
            </a:r>
            <a:r>
              <a:rPr lang="en-US" altLang="zh-CN"/>
              <a:t>》</a:t>
            </a:r>
            <a:r>
              <a:rPr lang="zh-CN" altLang="en-US"/>
              <a:t>，中国法制出版社，</a:t>
            </a:r>
            <a:r>
              <a:rPr lang="en-US" altLang="zh-CN"/>
              <a:t>2007</a:t>
            </a:r>
          </a:p>
          <a:p>
            <a:pPr eaLnBrk="1" hangingPunct="1"/>
            <a:r>
              <a:rPr lang="zh-CN" altLang="en-US"/>
              <a:t>杨立新：</a:t>
            </a:r>
            <a:r>
              <a:rPr lang="en-US" altLang="zh-CN"/>
              <a:t>《</a:t>
            </a:r>
            <a:r>
              <a:rPr lang="zh-CN" altLang="en-US"/>
              <a:t>人身权法判例与学说</a:t>
            </a:r>
            <a:r>
              <a:rPr lang="en-US" altLang="zh-CN"/>
              <a:t>》</a:t>
            </a:r>
            <a:r>
              <a:rPr lang="zh-CN" altLang="en-US"/>
              <a:t>，</a:t>
            </a:r>
            <a:r>
              <a:rPr lang="en-US" altLang="zh-CN"/>
              <a:t>2003</a:t>
            </a:r>
          </a:p>
          <a:p>
            <a:pPr eaLnBrk="1" hangingPunct="1"/>
            <a:r>
              <a:rPr lang="zh-CN" altLang="en-US"/>
              <a:t>李显东：</a:t>
            </a:r>
            <a:r>
              <a:rPr lang="en-US" altLang="zh-CN"/>
              <a:t>《</a:t>
            </a:r>
            <a:r>
              <a:rPr lang="zh-CN" altLang="en-US"/>
              <a:t>人身权法案例重述</a:t>
            </a:r>
            <a:r>
              <a:rPr lang="en-US" altLang="zh-CN"/>
              <a:t>》</a:t>
            </a:r>
            <a:r>
              <a:rPr lang="zh-CN" altLang="en-US"/>
              <a:t>，政法大学出版社，</a:t>
            </a:r>
            <a:r>
              <a:rPr lang="en-US" altLang="zh-CN"/>
              <a:t>2007</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Rectangle 2"/>
          <p:cNvSpPr>
            <a:spLocks noGrp="1" noChangeArrowheads="1"/>
          </p:cNvSpPr>
          <p:nvPr>
            <p:ph type="title"/>
          </p:nvPr>
        </p:nvSpPr>
        <p:spPr/>
        <p:txBody>
          <a:bodyPr/>
          <a:lstStyle/>
          <a:p>
            <a:pPr eaLnBrk="1" hangingPunct="1"/>
            <a:endParaRPr lang="zh-CN" altLang="en-US"/>
          </a:p>
        </p:txBody>
      </p:sp>
      <p:sp>
        <p:nvSpPr>
          <p:cNvPr id="244738" name="Rectangle 3"/>
          <p:cNvSpPr>
            <a:spLocks noGrp="1" noChangeArrowheads="1"/>
          </p:cNvSpPr>
          <p:nvPr>
            <p:ph type="body" idx="1"/>
          </p:nvPr>
        </p:nvSpPr>
        <p:spPr/>
        <p:txBody>
          <a:bodyPr/>
          <a:lstStyle/>
          <a:p>
            <a:pPr eaLnBrk="1" hangingPunct="1"/>
            <a:r>
              <a:rPr lang="zh-CN" altLang="en-US" b="1"/>
              <a:t>主要问题：</a:t>
            </a:r>
            <a:endParaRPr lang="zh-CN" altLang="en-US"/>
          </a:p>
          <a:p>
            <a:pPr eaLnBrk="1" hangingPunct="1"/>
            <a:r>
              <a:rPr lang="en-US" altLang="zh-CN"/>
              <a:t>1</a:t>
            </a:r>
            <a:r>
              <a:rPr lang="zh-CN" altLang="en-US"/>
              <a:t>、人身权的含义、属性与分类</a:t>
            </a:r>
          </a:p>
          <a:p>
            <a:pPr eaLnBrk="1" hangingPunct="1"/>
            <a:r>
              <a:rPr lang="en-US" altLang="zh-CN"/>
              <a:t>2</a:t>
            </a:r>
            <a:r>
              <a:rPr lang="zh-CN" altLang="en-US"/>
              <a:t>、一般人格权及其民法保护</a:t>
            </a:r>
          </a:p>
          <a:p>
            <a:pPr eaLnBrk="1" hangingPunct="1"/>
            <a:r>
              <a:rPr lang="en-US" altLang="zh-CN"/>
              <a:t>3</a:t>
            </a:r>
            <a:r>
              <a:rPr lang="zh-CN" altLang="en-US"/>
              <a:t>、具体人格权及其民法保护</a:t>
            </a:r>
          </a:p>
          <a:p>
            <a:pPr eaLnBrk="1" hangingPunct="1"/>
            <a:r>
              <a:rPr lang="en-US" altLang="zh-CN"/>
              <a:t>4</a:t>
            </a:r>
            <a:r>
              <a:rPr lang="zh-CN" altLang="en-US"/>
              <a:t>、死者生前人格利益的保护 </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Rectangle 2"/>
          <p:cNvSpPr>
            <a:spLocks noGrp="1" noChangeArrowheads="1"/>
          </p:cNvSpPr>
          <p:nvPr>
            <p:ph type="title"/>
          </p:nvPr>
        </p:nvSpPr>
        <p:spPr/>
        <p:txBody>
          <a:bodyPr/>
          <a:lstStyle/>
          <a:p>
            <a:pPr eaLnBrk="1" hangingPunct="1"/>
            <a:endParaRPr lang="zh-CN" altLang="en-US" sz="3600"/>
          </a:p>
        </p:txBody>
      </p:sp>
      <p:sp>
        <p:nvSpPr>
          <p:cNvPr id="245762" name="Rectangle 3"/>
          <p:cNvSpPr>
            <a:spLocks noGrp="1" noChangeArrowheads="1"/>
          </p:cNvSpPr>
          <p:nvPr>
            <p:ph type="body" idx="1"/>
          </p:nvPr>
        </p:nvSpPr>
        <p:spPr/>
        <p:txBody>
          <a:bodyPr/>
          <a:lstStyle/>
          <a:p>
            <a:pPr eaLnBrk="1" hangingPunct="1"/>
            <a:r>
              <a:rPr lang="zh-CN" altLang="en-US" b="1" dirty="0">
                <a:latin typeface="宋体" charset="-122"/>
              </a:rPr>
              <a:t>一、人身权的含义、属性与分类</a:t>
            </a:r>
            <a:r>
              <a:rPr lang="zh-CN" altLang="en-US" dirty="0"/>
              <a:t> </a:t>
            </a:r>
          </a:p>
          <a:p>
            <a:pPr algn="just" eaLnBrk="1" hangingPunct="1"/>
            <a:r>
              <a:rPr lang="zh-CN" altLang="en-US" b="1" dirty="0"/>
              <a:t>（一）含义</a:t>
            </a:r>
            <a:endParaRPr lang="zh-CN" altLang="en-US" dirty="0"/>
          </a:p>
          <a:p>
            <a:pPr algn="just" eaLnBrk="1" hangingPunct="1">
              <a:buFont typeface="Wingdings" pitchFamily="2" charset="2"/>
              <a:buNone/>
            </a:pPr>
            <a:r>
              <a:rPr lang="en-US" altLang="zh-CN" dirty="0">
                <a:latin typeface="Times New Roman" pitchFamily="18" charset="0"/>
              </a:rPr>
              <a:t>——</a:t>
            </a:r>
            <a:r>
              <a:rPr lang="zh-CN" altLang="en-US" dirty="0"/>
              <a:t>人身权，乃人格权和身份权的合称，又称人身非财产权，是指民事主体依法享有的，与其自身不可分离亦不可转让的</a:t>
            </a:r>
            <a:r>
              <a:rPr lang="en-US" altLang="zh-CN" dirty="0"/>
              <a:t> </a:t>
            </a:r>
            <a:r>
              <a:rPr lang="zh-CN" altLang="en-US" dirty="0"/>
              <a:t>没有直接财产内容的 法定民事权利。</a:t>
            </a:r>
          </a:p>
          <a:p>
            <a:pPr eaLnBrk="1" hangingPunct="1"/>
            <a:endParaRPr lang="zh-CN" alt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2"/>
          <p:cNvSpPr>
            <a:spLocks noGrp="1" noChangeArrowheads="1"/>
          </p:cNvSpPr>
          <p:nvPr>
            <p:ph type="title"/>
          </p:nvPr>
        </p:nvSpPr>
        <p:spPr/>
        <p:txBody>
          <a:bodyPr/>
          <a:lstStyle/>
          <a:p>
            <a:pPr eaLnBrk="1" hangingPunct="1"/>
            <a:endParaRPr lang="zh-CN" altLang="en-US"/>
          </a:p>
        </p:txBody>
      </p:sp>
      <p:sp>
        <p:nvSpPr>
          <p:cNvPr id="246786" name="Rectangle 3"/>
          <p:cNvSpPr>
            <a:spLocks noGrp="1" noChangeArrowheads="1"/>
          </p:cNvSpPr>
          <p:nvPr>
            <p:ph type="body" idx="1"/>
          </p:nvPr>
        </p:nvSpPr>
        <p:spPr/>
        <p:txBody>
          <a:bodyPr/>
          <a:lstStyle/>
          <a:p>
            <a:pPr eaLnBrk="1" hangingPunct="1">
              <a:lnSpc>
                <a:spcPct val="90000"/>
              </a:lnSpc>
            </a:pPr>
            <a:r>
              <a:rPr lang="zh-CN" altLang="en-US" b="1">
                <a:latin typeface="宋体" charset="-122"/>
              </a:rPr>
              <a:t>（二）人身权的特征</a:t>
            </a:r>
          </a:p>
          <a:p>
            <a:pPr eaLnBrk="1" hangingPunct="1">
              <a:lnSpc>
                <a:spcPct val="90000"/>
              </a:lnSpc>
              <a:buFont typeface="Wingdings" pitchFamily="2" charset="2"/>
              <a:buNone/>
            </a:pPr>
            <a:r>
              <a:rPr lang="en-US" altLang="zh-CN"/>
              <a:t>1</a:t>
            </a:r>
            <a:r>
              <a:rPr lang="zh-CN" altLang="en-US">
                <a:latin typeface="宋体" charset="-122"/>
              </a:rPr>
              <a:t>、非财产性</a:t>
            </a:r>
          </a:p>
          <a:p>
            <a:pPr eaLnBrk="1" hangingPunct="1">
              <a:lnSpc>
                <a:spcPct val="90000"/>
              </a:lnSpc>
              <a:buFont typeface="Wingdings" pitchFamily="2" charset="2"/>
              <a:buNone/>
            </a:pPr>
            <a:r>
              <a:rPr lang="en-US" altLang="zh-CN"/>
              <a:t>2</a:t>
            </a:r>
            <a:r>
              <a:rPr lang="zh-CN" altLang="en-US">
                <a:latin typeface="宋体" charset="-122"/>
              </a:rPr>
              <a:t>、不可转让性</a:t>
            </a:r>
          </a:p>
          <a:p>
            <a:pPr eaLnBrk="1" hangingPunct="1">
              <a:lnSpc>
                <a:spcPct val="90000"/>
              </a:lnSpc>
              <a:buFont typeface="Wingdings" pitchFamily="2" charset="2"/>
              <a:buNone/>
            </a:pPr>
            <a:r>
              <a:rPr lang="en-US" altLang="zh-CN">
                <a:latin typeface="宋体" charset="-122"/>
              </a:rPr>
              <a:t>3</a:t>
            </a:r>
            <a:r>
              <a:rPr lang="zh-CN" altLang="en-US">
                <a:latin typeface="宋体" charset="-122"/>
              </a:rPr>
              <a:t>、不可放弃性</a:t>
            </a:r>
          </a:p>
          <a:p>
            <a:pPr eaLnBrk="1" hangingPunct="1">
              <a:lnSpc>
                <a:spcPct val="90000"/>
              </a:lnSpc>
              <a:buFont typeface="Wingdings" pitchFamily="2" charset="2"/>
              <a:buNone/>
            </a:pPr>
            <a:r>
              <a:rPr lang="en-US" altLang="zh-CN">
                <a:latin typeface="宋体" charset="-122"/>
              </a:rPr>
              <a:t>4</a:t>
            </a:r>
            <a:r>
              <a:rPr lang="zh-CN" altLang="en-US"/>
              <a:t>、绝对性</a:t>
            </a:r>
            <a:endParaRPr lang="zh-CN" altLang="en-US">
              <a:latin typeface="宋体" charset="-122"/>
            </a:endParaRPr>
          </a:p>
          <a:p>
            <a:pPr eaLnBrk="1" hangingPunct="1">
              <a:lnSpc>
                <a:spcPct val="90000"/>
              </a:lnSpc>
              <a:buFont typeface="Wingdings" pitchFamily="2" charset="2"/>
              <a:buNone/>
            </a:pPr>
            <a:br>
              <a:rPr lang="zh-CN" altLang="en-US">
                <a:latin typeface="宋体" charset="-122"/>
              </a:rPr>
            </a:br>
            <a:br>
              <a:rPr lang="zh-CN" altLang="en-US">
                <a:latin typeface="宋体" charset="-122"/>
              </a:rPr>
            </a:br>
            <a:r>
              <a:rPr lang="zh-CN" altLang="en-US"/>
              <a:t> </a:t>
            </a: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Rectangle 2"/>
          <p:cNvSpPr>
            <a:spLocks noGrp="1" noChangeArrowheads="1"/>
          </p:cNvSpPr>
          <p:nvPr>
            <p:ph type="title"/>
          </p:nvPr>
        </p:nvSpPr>
        <p:spPr/>
        <p:txBody>
          <a:bodyPr/>
          <a:lstStyle/>
          <a:p>
            <a:pPr eaLnBrk="1" hangingPunct="1"/>
            <a:endParaRPr lang="zh-CN" altLang="en-US"/>
          </a:p>
        </p:txBody>
      </p:sp>
      <p:sp>
        <p:nvSpPr>
          <p:cNvPr id="247810" name="Rectangle 3"/>
          <p:cNvSpPr>
            <a:spLocks noGrp="1" noChangeArrowheads="1"/>
          </p:cNvSpPr>
          <p:nvPr>
            <p:ph type="body" idx="1"/>
          </p:nvPr>
        </p:nvSpPr>
        <p:spPr/>
        <p:txBody>
          <a:bodyPr/>
          <a:lstStyle/>
          <a:p>
            <a:pPr algn="just" eaLnBrk="1" hangingPunct="1"/>
            <a:r>
              <a:rPr lang="zh-CN" altLang="en-US" b="1"/>
              <a:t>（三）人身权的分类</a:t>
            </a:r>
          </a:p>
          <a:p>
            <a:pPr algn="just" eaLnBrk="1" hangingPunct="1"/>
            <a:r>
              <a:rPr lang="en-US" altLang="zh-CN">
                <a:latin typeface="宋体" charset="-122"/>
              </a:rPr>
              <a:t>1</a:t>
            </a:r>
            <a:r>
              <a:rPr lang="zh-CN" altLang="en-US">
                <a:latin typeface="宋体" charset="-122"/>
              </a:rPr>
              <a:t>、人格权</a:t>
            </a:r>
          </a:p>
          <a:p>
            <a:pPr algn="just" eaLnBrk="1" hangingPunct="1"/>
            <a:r>
              <a:rPr lang="en-US" altLang="zh-CN">
                <a:latin typeface="Times New Roman" pitchFamily="18" charset="0"/>
              </a:rPr>
              <a:t>——</a:t>
            </a:r>
            <a:r>
              <a:rPr lang="zh-CN" altLang="en-US">
                <a:latin typeface="宋体" charset="-122"/>
              </a:rPr>
              <a:t>是指民事主体依法固有的为维护自身独立人格所必备的，以人格利益为客体的权利。</a:t>
            </a:r>
          </a:p>
          <a:p>
            <a:pPr eaLnBrk="1" hangingPunct="1">
              <a:buFont typeface="Wingdings" pitchFamily="2" charset="2"/>
              <a:buNone/>
            </a:pPr>
            <a:endParaRPr lang="zh-CN" altLang="en-US">
              <a:latin typeface="宋体"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endParaRPr lang="zh-CN" altLang="en-US"/>
          </a:p>
        </p:txBody>
      </p:sp>
      <p:sp>
        <p:nvSpPr>
          <p:cNvPr id="36866" name="Rectangle 3"/>
          <p:cNvSpPr>
            <a:spLocks noGrp="1" noChangeArrowheads="1"/>
          </p:cNvSpPr>
          <p:nvPr>
            <p:ph type="body" idx="1"/>
          </p:nvPr>
        </p:nvSpPr>
        <p:spPr/>
        <p:txBody>
          <a:bodyPr/>
          <a:lstStyle/>
          <a:p>
            <a:pPr eaLnBrk="1" hangingPunct="1"/>
            <a:r>
              <a:rPr lang="zh-CN" altLang="en-US">
                <a:solidFill>
                  <a:srgbClr val="000000"/>
                </a:solidFill>
              </a:rPr>
              <a:t>（三）</a:t>
            </a:r>
            <a:r>
              <a:rPr lang="zh-CN" altLang="en-US" b="1"/>
              <a:t>培育法律人的思维方式</a:t>
            </a:r>
          </a:p>
          <a:p>
            <a:pPr eaLnBrk="1" hangingPunct="1"/>
            <a:r>
              <a:rPr lang="en-US" altLang="zh-CN">
                <a:solidFill>
                  <a:srgbClr val="000000"/>
                </a:solidFill>
              </a:rPr>
              <a:t>1</a:t>
            </a:r>
            <a:r>
              <a:rPr lang="zh-CN" altLang="en-US">
                <a:solidFill>
                  <a:srgbClr val="000000"/>
                </a:solidFill>
              </a:rPr>
              <a:t>、法律人的基本要素</a:t>
            </a:r>
          </a:p>
          <a:p>
            <a:pPr eaLnBrk="1" hangingPunct="1"/>
            <a:r>
              <a:rPr lang="zh-CN" altLang="en-US">
                <a:solidFill>
                  <a:srgbClr val="000000"/>
                </a:solidFill>
              </a:rPr>
              <a:t>（</a:t>
            </a:r>
            <a:r>
              <a:rPr lang="en-US" altLang="zh-CN">
                <a:solidFill>
                  <a:srgbClr val="000000"/>
                </a:solidFill>
              </a:rPr>
              <a:t>1</a:t>
            </a:r>
            <a:r>
              <a:rPr lang="zh-CN" altLang="en-US">
                <a:solidFill>
                  <a:srgbClr val="000000"/>
                </a:solidFill>
              </a:rPr>
              <a:t>）有法律知识</a:t>
            </a:r>
          </a:p>
          <a:p>
            <a:pPr eaLnBrk="1" hangingPunct="1"/>
            <a:r>
              <a:rPr lang="zh-CN" altLang="en-US">
                <a:solidFill>
                  <a:srgbClr val="000000"/>
                </a:solidFill>
              </a:rPr>
              <a:t>（</a:t>
            </a:r>
            <a:r>
              <a:rPr lang="en-US" altLang="zh-CN">
                <a:solidFill>
                  <a:srgbClr val="000000"/>
                </a:solidFill>
              </a:rPr>
              <a:t>2</a:t>
            </a:r>
            <a:r>
              <a:rPr lang="zh-CN" altLang="en-US">
                <a:solidFill>
                  <a:srgbClr val="000000"/>
                </a:solidFill>
              </a:rPr>
              <a:t>）有法律思维</a:t>
            </a:r>
          </a:p>
          <a:p>
            <a:pPr eaLnBrk="1" hangingPunct="1"/>
            <a:r>
              <a:rPr lang="zh-CN" altLang="en-US">
                <a:solidFill>
                  <a:srgbClr val="000000"/>
                </a:solidFill>
              </a:rPr>
              <a:t>（</a:t>
            </a:r>
            <a:r>
              <a:rPr lang="en-US" altLang="zh-CN">
                <a:solidFill>
                  <a:srgbClr val="000000"/>
                </a:solidFill>
              </a:rPr>
              <a:t>3</a:t>
            </a:r>
            <a:r>
              <a:rPr lang="zh-CN" altLang="en-US">
                <a:solidFill>
                  <a:srgbClr val="000000"/>
                </a:solidFill>
              </a:rPr>
              <a:t>）善于发现解决争议的办法</a:t>
            </a:r>
          </a:p>
          <a:p>
            <a:pPr eaLnBrk="1" hangingPunct="1"/>
            <a:endParaRPr lang="zh-CN" altLang="en-US"/>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Rectangle 2"/>
          <p:cNvSpPr>
            <a:spLocks noGrp="1" noChangeArrowheads="1"/>
          </p:cNvSpPr>
          <p:nvPr>
            <p:ph type="title"/>
          </p:nvPr>
        </p:nvSpPr>
        <p:spPr/>
        <p:txBody>
          <a:bodyPr/>
          <a:lstStyle/>
          <a:p>
            <a:pPr eaLnBrk="1" hangingPunct="1"/>
            <a:endParaRPr lang="zh-CN" altLang="en-US"/>
          </a:p>
        </p:txBody>
      </p:sp>
      <p:sp>
        <p:nvSpPr>
          <p:cNvPr id="248834" name="Rectangle 3"/>
          <p:cNvSpPr>
            <a:spLocks noGrp="1" noChangeArrowheads="1"/>
          </p:cNvSpPr>
          <p:nvPr>
            <p:ph type="body" idx="1"/>
          </p:nvPr>
        </p:nvSpPr>
        <p:spPr/>
        <p:txBody>
          <a:bodyPr/>
          <a:lstStyle/>
          <a:p>
            <a:pPr eaLnBrk="1" hangingPunct="1"/>
            <a:r>
              <a:rPr lang="zh-CN" altLang="en-US" b="1"/>
              <a:t>（</a:t>
            </a:r>
            <a:r>
              <a:rPr lang="en-US" altLang="zh-CN" b="1"/>
              <a:t>1</a:t>
            </a:r>
            <a:r>
              <a:rPr lang="zh-CN" altLang="en-US" b="1"/>
              <a:t>）一般人格权</a:t>
            </a:r>
          </a:p>
          <a:p>
            <a:pPr eaLnBrk="1" hangingPunct="1"/>
            <a:r>
              <a:rPr lang="en-US" altLang="zh-CN"/>
              <a:t>《</a:t>
            </a:r>
            <a:r>
              <a:rPr lang="zh-CN" altLang="en-US"/>
              <a:t>民法总则</a:t>
            </a:r>
            <a:r>
              <a:rPr lang="en-US" altLang="zh-CN"/>
              <a:t>》</a:t>
            </a:r>
            <a:r>
              <a:rPr lang="zh-CN" altLang="zh-CN"/>
              <a:t>第</a:t>
            </a:r>
            <a:r>
              <a:rPr lang="en-US" altLang="zh-CN"/>
              <a:t>109</a:t>
            </a:r>
            <a:r>
              <a:rPr lang="zh-CN" altLang="zh-CN"/>
              <a:t>条　自然人的人身自由、人格尊严受法律保护。</a:t>
            </a:r>
            <a:endParaRPr lang="en-US" altLang="zh-CN" b="1"/>
          </a:p>
          <a:p>
            <a:pPr eaLnBrk="1" hangingPunct="1"/>
            <a:r>
              <a:rPr lang="zh-CN" altLang="en-US"/>
              <a:t> </a:t>
            </a:r>
            <a:endParaRPr lang="en-US" altLang="zh-CN"/>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Rectangle 2"/>
          <p:cNvSpPr>
            <a:spLocks noGrp="1" noChangeArrowheads="1"/>
          </p:cNvSpPr>
          <p:nvPr>
            <p:ph type="title"/>
          </p:nvPr>
        </p:nvSpPr>
        <p:spPr/>
        <p:txBody>
          <a:bodyPr/>
          <a:lstStyle/>
          <a:p>
            <a:pPr eaLnBrk="1" hangingPunct="1"/>
            <a:br>
              <a:rPr lang="zh-CN" altLang="en-US" sz="4000"/>
            </a:br>
            <a:endParaRPr lang="zh-CN" altLang="en-US" sz="4000"/>
          </a:p>
        </p:txBody>
      </p:sp>
      <p:sp>
        <p:nvSpPr>
          <p:cNvPr id="249858" name="Rectangle 3"/>
          <p:cNvSpPr>
            <a:spLocks noGrp="1" noChangeArrowheads="1"/>
          </p:cNvSpPr>
          <p:nvPr>
            <p:ph type="body" idx="1"/>
          </p:nvPr>
        </p:nvSpPr>
        <p:spPr/>
        <p:txBody>
          <a:bodyPr/>
          <a:lstStyle/>
          <a:p>
            <a:pPr eaLnBrk="1" hangingPunct="1"/>
            <a:r>
              <a:rPr lang="zh-CN" altLang="en-US" b="1"/>
              <a:t>（</a:t>
            </a:r>
            <a:r>
              <a:rPr lang="en-US" altLang="zh-CN" b="1"/>
              <a:t>2</a:t>
            </a:r>
            <a:r>
              <a:rPr lang="zh-CN" altLang="en-US" b="1"/>
              <a:t>）具体人格权</a:t>
            </a:r>
          </a:p>
          <a:p>
            <a:pPr eaLnBrk="1" hangingPunct="1"/>
            <a:r>
              <a:rPr lang="en-US" altLang="zh-CN" sz="2400"/>
              <a:t>《</a:t>
            </a:r>
            <a:r>
              <a:rPr lang="zh-CN" altLang="en-US" sz="2400"/>
              <a:t>民法总则</a:t>
            </a:r>
            <a:r>
              <a:rPr lang="en-US" altLang="zh-CN" sz="2400"/>
              <a:t>》</a:t>
            </a:r>
            <a:r>
              <a:rPr lang="zh-CN" altLang="zh-CN" sz="2400"/>
              <a:t>第</a:t>
            </a:r>
            <a:r>
              <a:rPr lang="en-US" altLang="zh-CN" sz="2400"/>
              <a:t>110</a:t>
            </a:r>
            <a:r>
              <a:rPr lang="zh-CN" altLang="zh-CN" sz="2400"/>
              <a:t>条　自然人享有生命权、身体权、健康权、姓名权、肖像权、名誉权、荣誉权、隐私权、婚姻自主权等权利。</a:t>
            </a:r>
          </a:p>
          <a:p>
            <a:pPr eaLnBrk="1" hangingPunct="1"/>
            <a:r>
              <a:rPr lang="en-US" altLang="zh-CN" sz="2400">
                <a:latin typeface="Times New Roman" pitchFamily="18" charset="0"/>
              </a:rPr>
              <a:t>——</a:t>
            </a:r>
            <a:r>
              <a:rPr lang="zh-CN" altLang="en-US" sz="2400"/>
              <a:t>物质性的人格权：生命权、健康权和身体权</a:t>
            </a:r>
          </a:p>
          <a:p>
            <a:pPr eaLnBrk="1" hangingPunct="1"/>
            <a:r>
              <a:rPr lang="en-US" altLang="zh-CN" sz="2400">
                <a:latin typeface="Times New Roman" pitchFamily="18" charset="0"/>
              </a:rPr>
              <a:t>——</a:t>
            </a:r>
            <a:r>
              <a:rPr lang="zh-CN" altLang="en-US" sz="2400"/>
              <a:t>精神性人格权</a:t>
            </a:r>
          </a:p>
          <a:p>
            <a:pPr eaLnBrk="1" hangingPunct="1"/>
            <a:r>
              <a:rPr lang="en-US" altLang="en-US" sz="2000"/>
              <a:t>☆</a:t>
            </a:r>
            <a:r>
              <a:rPr lang="zh-CN" altLang="en-US" sz="2000"/>
              <a:t>标识型的人格权：姓名权、名称权、肖像权等；</a:t>
            </a:r>
          </a:p>
          <a:p>
            <a:pPr eaLnBrk="1" hangingPunct="1"/>
            <a:r>
              <a:rPr lang="en-US" altLang="en-US" sz="2000"/>
              <a:t>☆</a:t>
            </a:r>
            <a:r>
              <a:rPr lang="zh-CN" altLang="en-US" sz="2000"/>
              <a:t>评价型的人格权：名誉权、荣誉权等；</a:t>
            </a:r>
          </a:p>
          <a:p>
            <a:pPr eaLnBrk="1" hangingPunct="1"/>
            <a:r>
              <a:rPr lang="en-US" altLang="en-US" sz="2000"/>
              <a:t>☆</a:t>
            </a:r>
            <a:r>
              <a:rPr lang="zh-CN" altLang="en-US" sz="2000"/>
              <a:t>自由型的人格权：人身自由权、隐私权、个人信息权、性自主权、婚姻自主权等。</a:t>
            </a: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2"/>
          <p:cNvSpPr>
            <a:spLocks noGrp="1" noChangeArrowheads="1"/>
          </p:cNvSpPr>
          <p:nvPr>
            <p:ph type="title"/>
          </p:nvPr>
        </p:nvSpPr>
        <p:spPr/>
        <p:txBody>
          <a:bodyPr/>
          <a:lstStyle/>
          <a:p>
            <a:pPr eaLnBrk="1" hangingPunct="1"/>
            <a:endParaRPr lang="zh-CN" altLang="en-US"/>
          </a:p>
        </p:txBody>
      </p:sp>
      <p:sp>
        <p:nvSpPr>
          <p:cNvPr id="250882" name="Rectangle 3"/>
          <p:cNvSpPr>
            <a:spLocks noGrp="1" noChangeArrowheads="1"/>
          </p:cNvSpPr>
          <p:nvPr>
            <p:ph type="body" idx="1"/>
          </p:nvPr>
        </p:nvSpPr>
        <p:spPr/>
        <p:txBody>
          <a:bodyPr/>
          <a:lstStyle/>
          <a:p>
            <a:pPr eaLnBrk="1" hangingPunct="1">
              <a:buFont typeface="Wingdings" pitchFamily="2" charset="2"/>
              <a:buNone/>
            </a:pPr>
            <a:r>
              <a:rPr lang="en-US" altLang="zh-CN">
                <a:latin typeface="宋体" charset="-122"/>
              </a:rPr>
              <a:t>2</a:t>
            </a:r>
            <a:r>
              <a:rPr lang="zh-CN" altLang="en-US">
                <a:latin typeface="宋体" charset="-122"/>
              </a:rPr>
              <a:t>、身份权</a:t>
            </a:r>
          </a:p>
          <a:p>
            <a:pPr eaLnBrk="1" hangingPunct="1">
              <a:buFont typeface="Wingdings" pitchFamily="2" charset="2"/>
              <a:buNone/>
            </a:pPr>
            <a:r>
              <a:rPr lang="zh-CN" altLang="en-US">
                <a:latin typeface="宋体" charset="-122"/>
              </a:rPr>
              <a:t> </a:t>
            </a:r>
            <a:r>
              <a:rPr lang="en-US" altLang="zh-CN">
                <a:latin typeface="Times New Roman" pitchFamily="18" charset="0"/>
              </a:rPr>
              <a:t>——</a:t>
            </a:r>
            <a:r>
              <a:rPr lang="zh-CN" altLang="en-US">
                <a:latin typeface="宋体" charset="-122"/>
              </a:rPr>
              <a:t>是指民事主体以特定身份为客体而享有的维护一定社会关系的权利。</a:t>
            </a:r>
          </a:p>
          <a:p>
            <a:pPr eaLnBrk="1" hangingPunct="1">
              <a:buFont typeface="Wingdings" pitchFamily="2" charset="2"/>
              <a:buNone/>
            </a:pPr>
            <a:r>
              <a:rPr lang="zh-CN" altLang="en-US" b="1"/>
              <a:t>（</a:t>
            </a:r>
            <a:r>
              <a:rPr lang="en-US" altLang="zh-CN" b="1"/>
              <a:t>1</a:t>
            </a:r>
            <a:r>
              <a:rPr lang="zh-CN" altLang="en-US" b="1"/>
              <a:t>）亲权</a:t>
            </a:r>
          </a:p>
          <a:p>
            <a:pPr eaLnBrk="1" hangingPunct="1">
              <a:buFont typeface="Wingdings" pitchFamily="2" charset="2"/>
              <a:buNone/>
            </a:pPr>
            <a:r>
              <a:rPr lang="zh-CN" altLang="en-US" b="1"/>
              <a:t>（</a:t>
            </a:r>
            <a:r>
              <a:rPr lang="en-US" altLang="zh-CN" b="1"/>
              <a:t>2</a:t>
            </a:r>
            <a:r>
              <a:rPr lang="zh-CN" altLang="en-US" b="1"/>
              <a:t>）亲属权</a:t>
            </a:r>
          </a:p>
          <a:p>
            <a:pPr eaLnBrk="1" hangingPunct="1">
              <a:buFont typeface="Wingdings" pitchFamily="2" charset="2"/>
              <a:buNone/>
            </a:pPr>
            <a:r>
              <a:rPr lang="zh-CN" altLang="en-US" b="1"/>
              <a:t>（</a:t>
            </a:r>
            <a:r>
              <a:rPr lang="en-US" altLang="zh-CN" b="1"/>
              <a:t>3</a:t>
            </a:r>
            <a:r>
              <a:rPr lang="zh-CN" altLang="en-US" b="1"/>
              <a:t>）配偶权</a:t>
            </a:r>
            <a:r>
              <a:rPr lang="zh-CN" altLang="en-US"/>
              <a:t> </a:t>
            </a:r>
            <a:r>
              <a:rPr lang="zh-CN" altLang="en-US">
                <a:latin typeface="宋体" charset="-122"/>
              </a:rPr>
              <a:t> </a:t>
            </a:r>
          </a:p>
          <a:p>
            <a:pPr eaLnBrk="1" hangingPunct="1"/>
            <a:endParaRPr lang="zh-CN" altLang="en-US"/>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Rectangle 2"/>
          <p:cNvSpPr>
            <a:spLocks noGrp="1" noChangeArrowheads="1"/>
          </p:cNvSpPr>
          <p:nvPr>
            <p:ph type="title"/>
          </p:nvPr>
        </p:nvSpPr>
        <p:spPr/>
        <p:txBody>
          <a:bodyPr/>
          <a:lstStyle/>
          <a:p>
            <a:pPr eaLnBrk="1" hangingPunct="1"/>
            <a:endParaRPr lang="zh-CN" altLang="en-US" b="1"/>
          </a:p>
        </p:txBody>
      </p:sp>
      <p:sp>
        <p:nvSpPr>
          <p:cNvPr id="251906" name="Rectangle 3"/>
          <p:cNvSpPr>
            <a:spLocks noGrp="1" noChangeArrowheads="1"/>
          </p:cNvSpPr>
          <p:nvPr>
            <p:ph type="body" idx="1"/>
          </p:nvPr>
        </p:nvSpPr>
        <p:spPr/>
        <p:txBody>
          <a:bodyPr/>
          <a:lstStyle/>
          <a:p>
            <a:pPr eaLnBrk="1" hangingPunct="1">
              <a:lnSpc>
                <a:spcPct val="80000"/>
              </a:lnSpc>
            </a:pPr>
            <a:r>
              <a:rPr lang="zh-CN" altLang="en-US" sz="2800" b="1"/>
              <a:t>二、一般人格权</a:t>
            </a:r>
          </a:p>
          <a:p>
            <a:pPr eaLnBrk="1" hangingPunct="1">
              <a:lnSpc>
                <a:spcPct val="80000"/>
              </a:lnSpc>
            </a:pPr>
            <a:r>
              <a:rPr lang="zh-CN" altLang="en-US" sz="2800" b="1">
                <a:latin typeface="宋体" charset="-122"/>
              </a:rPr>
              <a:t>（一）一般人格权的概念</a:t>
            </a:r>
            <a:endParaRPr lang="en-US" altLang="zh-CN" sz="2800" b="1">
              <a:latin typeface="宋体" charset="-122"/>
            </a:endParaRPr>
          </a:p>
          <a:p>
            <a:pPr eaLnBrk="1" hangingPunct="1">
              <a:lnSpc>
                <a:spcPct val="80000"/>
              </a:lnSpc>
            </a:pPr>
            <a:r>
              <a:rPr lang="zh-CN" altLang="en-US" sz="2800">
                <a:latin typeface="宋体" charset="-122"/>
              </a:rPr>
              <a:t>一般人格权是指民事主体享有的，概括人格独立、人格自由、人格尊严全部内容的一般人格利益，并由此产生和规定具体人格权的基本权利。</a:t>
            </a:r>
          </a:p>
          <a:p>
            <a:pPr eaLnBrk="1" hangingPunct="1">
              <a:lnSpc>
                <a:spcPct val="80000"/>
              </a:lnSpc>
              <a:buFont typeface="Wingdings" pitchFamily="2" charset="2"/>
              <a:buNone/>
            </a:pPr>
            <a:br>
              <a:rPr lang="zh-CN" altLang="en-US" sz="2800"/>
            </a:br>
            <a:br>
              <a:rPr lang="zh-CN" altLang="en-US" sz="2800"/>
            </a:br>
            <a:endParaRPr lang="zh-CN" altLang="en-US" sz="280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2"/>
          <p:cNvSpPr>
            <a:spLocks noGrp="1" noChangeArrowheads="1"/>
          </p:cNvSpPr>
          <p:nvPr>
            <p:ph type="title"/>
          </p:nvPr>
        </p:nvSpPr>
        <p:spPr/>
        <p:txBody>
          <a:bodyPr/>
          <a:lstStyle/>
          <a:p>
            <a:pPr eaLnBrk="1" hangingPunct="1"/>
            <a:endParaRPr lang="zh-CN" altLang="en-US"/>
          </a:p>
        </p:txBody>
      </p:sp>
      <p:sp>
        <p:nvSpPr>
          <p:cNvPr id="252930" name="Rectangle 3"/>
          <p:cNvSpPr>
            <a:spLocks noGrp="1" noChangeArrowheads="1"/>
          </p:cNvSpPr>
          <p:nvPr>
            <p:ph type="body" idx="1"/>
          </p:nvPr>
        </p:nvSpPr>
        <p:spPr/>
        <p:txBody>
          <a:bodyPr/>
          <a:lstStyle/>
          <a:p>
            <a:pPr eaLnBrk="1" hangingPunct="1"/>
            <a:r>
              <a:rPr lang="zh-CN" altLang="en-US" b="1">
                <a:latin typeface="宋体" charset="-122"/>
              </a:rPr>
              <a:t>（二）一般人格权的法律属性</a:t>
            </a:r>
          </a:p>
          <a:p>
            <a:pPr eaLnBrk="1" hangingPunct="1"/>
            <a:r>
              <a:rPr lang="en-US" altLang="zh-CN"/>
              <a:t>1</a:t>
            </a:r>
            <a:r>
              <a:rPr lang="zh-CN" altLang="en-US"/>
              <a:t>、</a:t>
            </a:r>
            <a:r>
              <a:rPr lang="zh-CN" altLang="en-US">
                <a:latin typeface="宋体" charset="-122"/>
              </a:rPr>
              <a:t>主体的普遍性。</a:t>
            </a:r>
            <a:r>
              <a:rPr lang="zh-CN" altLang="en-US"/>
              <a:t> </a:t>
            </a:r>
          </a:p>
          <a:p>
            <a:pPr eaLnBrk="1" hangingPunct="1"/>
            <a:r>
              <a:rPr lang="en-US" altLang="zh-CN"/>
              <a:t>2</a:t>
            </a:r>
            <a:r>
              <a:rPr lang="zh-CN" altLang="en-US"/>
              <a:t>、</a:t>
            </a:r>
            <a:r>
              <a:rPr lang="zh-CN" altLang="en-US">
                <a:latin typeface="宋体" charset="-122"/>
              </a:rPr>
              <a:t>客体的概括性。</a:t>
            </a:r>
            <a:r>
              <a:rPr lang="zh-CN" altLang="en-US"/>
              <a:t> </a:t>
            </a:r>
          </a:p>
          <a:p>
            <a:pPr eaLnBrk="1" hangingPunct="1"/>
            <a:r>
              <a:rPr lang="en-US" altLang="zh-CN"/>
              <a:t>3</a:t>
            </a:r>
            <a:r>
              <a:rPr lang="zh-CN" altLang="en-US"/>
              <a:t>、</a:t>
            </a:r>
            <a:r>
              <a:rPr lang="zh-CN" altLang="en-US">
                <a:latin typeface="宋体" charset="-122"/>
              </a:rPr>
              <a:t>内容的广泛性。</a:t>
            </a:r>
            <a:r>
              <a:rPr lang="zh-CN" altLang="en-US"/>
              <a:t> </a:t>
            </a: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Rectangle 2"/>
          <p:cNvSpPr>
            <a:spLocks noGrp="1" noChangeArrowheads="1"/>
          </p:cNvSpPr>
          <p:nvPr>
            <p:ph type="title"/>
          </p:nvPr>
        </p:nvSpPr>
        <p:spPr/>
        <p:txBody>
          <a:bodyPr/>
          <a:lstStyle/>
          <a:p>
            <a:pPr eaLnBrk="1" hangingPunct="1"/>
            <a:endParaRPr lang="zh-CN" altLang="en-US"/>
          </a:p>
        </p:txBody>
      </p:sp>
      <p:sp>
        <p:nvSpPr>
          <p:cNvPr id="253954" name="Rectangle 3"/>
          <p:cNvSpPr>
            <a:spLocks noGrp="1" noChangeArrowheads="1"/>
          </p:cNvSpPr>
          <p:nvPr>
            <p:ph type="body" idx="1"/>
          </p:nvPr>
        </p:nvSpPr>
        <p:spPr/>
        <p:txBody>
          <a:bodyPr/>
          <a:lstStyle/>
          <a:p>
            <a:pPr eaLnBrk="1" hangingPunct="1"/>
            <a:r>
              <a:rPr lang="zh-CN" altLang="en-US" sz="3600" b="1"/>
              <a:t>（三）一般人格权的内容</a:t>
            </a:r>
          </a:p>
          <a:p>
            <a:pPr eaLnBrk="1" hangingPunct="1"/>
            <a:r>
              <a:rPr lang="en-US" altLang="zh-CN" sz="3600"/>
              <a:t>1</a:t>
            </a:r>
            <a:r>
              <a:rPr lang="zh-CN" altLang="en-US" sz="3600"/>
              <a:t>、人格独立</a:t>
            </a:r>
          </a:p>
          <a:p>
            <a:pPr eaLnBrk="1" hangingPunct="1"/>
            <a:r>
              <a:rPr lang="en-US" altLang="zh-CN" sz="3600"/>
              <a:t>2</a:t>
            </a:r>
            <a:r>
              <a:rPr lang="zh-CN" altLang="en-US" sz="3600"/>
              <a:t>、人格自由</a:t>
            </a:r>
          </a:p>
          <a:p>
            <a:pPr eaLnBrk="1" hangingPunct="1"/>
            <a:r>
              <a:rPr lang="en-US" altLang="zh-CN" sz="3600"/>
              <a:t>3</a:t>
            </a:r>
            <a:r>
              <a:rPr lang="zh-CN" altLang="en-US" sz="3600"/>
              <a:t>、人格尊严</a:t>
            </a:r>
          </a:p>
          <a:p>
            <a:pPr algn="just" eaLnBrk="1" hangingPunct="1"/>
            <a:r>
              <a:rPr lang="en-US" altLang="zh-CN" b="1">
                <a:latin typeface="宋体" charset="-122"/>
                <a:ea typeface="仿宋_GB2312" pitchFamily="49" charset="-122"/>
              </a:rPr>
              <a:t>[</a:t>
            </a:r>
            <a:r>
              <a:rPr lang="zh-CN" altLang="en-US" b="1">
                <a:latin typeface="宋体" charset="-122"/>
                <a:ea typeface="仿宋_GB2312" pitchFamily="49" charset="-122"/>
              </a:rPr>
              <a:t>例</a:t>
            </a:r>
            <a:r>
              <a:rPr lang="en-US" altLang="zh-CN" b="1">
                <a:latin typeface="宋体" charset="-122"/>
                <a:ea typeface="仿宋_GB2312" pitchFamily="49" charset="-122"/>
              </a:rPr>
              <a:t>]</a:t>
            </a:r>
            <a:r>
              <a:rPr lang="zh-CN" altLang="en-US" b="1">
                <a:latin typeface="宋体" charset="-122"/>
                <a:ea typeface="仿宋_GB2312" pitchFamily="49" charset="-122"/>
              </a:rPr>
              <a:t>电话号码印错案</a:t>
            </a:r>
            <a:endParaRPr lang="zh-CN" altLang="en-US">
              <a:latin typeface="宋体" charset="-122"/>
            </a:endParaRPr>
          </a:p>
          <a:p>
            <a:pPr algn="just" eaLnBrk="1" hangingPunct="1"/>
            <a:r>
              <a:rPr lang="en-US" altLang="zh-CN" b="1">
                <a:latin typeface="宋体" charset="-122"/>
                <a:ea typeface="仿宋_GB2312" pitchFamily="49" charset="-122"/>
              </a:rPr>
              <a:t>[</a:t>
            </a:r>
            <a:r>
              <a:rPr lang="zh-CN" altLang="en-US" b="1">
                <a:latin typeface="宋体" charset="-122"/>
                <a:ea typeface="仿宋_GB2312" pitchFamily="49" charset="-122"/>
              </a:rPr>
              <a:t>例</a:t>
            </a:r>
            <a:r>
              <a:rPr lang="en-US" altLang="zh-CN" b="1">
                <a:latin typeface="宋体" charset="-122"/>
                <a:ea typeface="仿宋_GB2312" pitchFamily="49" charset="-122"/>
              </a:rPr>
              <a:t>]</a:t>
            </a:r>
            <a:r>
              <a:rPr lang="en-US" altLang="zh-CN" b="1">
                <a:latin typeface="Times New Roman" pitchFamily="18" charset="0"/>
                <a:ea typeface="仿宋_GB2312" pitchFamily="49" charset="-122"/>
              </a:rPr>
              <a:t>“</a:t>
            </a:r>
            <a:r>
              <a:rPr lang="zh-CN" altLang="en-US" b="1">
                <a:latin typeface="宋体" charset="-122"/>
                <a:ea typeface="仿宋_GB2312" pitchFamily="49" charset="-122"/>
              </a:rPr>
              <a:t>丑女</a:t>
            </a:r>
            <a:r>
              <a:rPr lang="zh-CN" altLang="en-US" b="1">
                <a:latin typeface="Times New Roman" pitchFamily="18" charset="0"/>
                <a:ea typeface="仿宋_GB2312" pitchFamily="49" charset="-122"/>
              </a:rPr>
              <a:t>”</a:t>
            </a:r>
            <a:r>
              <a:rPr lang="zh-CN" altLang="en-US" b="1">
                <a:latin typeface="宋体" charset="-122"/>
                <a:ea typeface="仿宋_GB2312" pitchFamily="49" charset="-122"/>
              </a:rPr>
              <a:t>被拒绝消费案</a:t>
            </a: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2"/>
          <p:cNvSpPr>
            <a:spLocks noGrp="1" noChangeArrowheads="1"/>
          </p:cNvSpPr>
          <p:nvPr>
            <p:ph type="title"/>
          </p:nvPr>
        </p:nvSpPr>
        <p:spPr/>
        <p:txBody>
          <a:bodyPr/>
          <a:lstStyle/>
          <a:p>
            <a:pPr eaLnBrk="1" hangingPunct="1"/>
            <a:endParaRPr lang="zh-CN" altLang="en-US"/>
          </a:p>
        </p:txBody>
      </p:sp>
      <p:sp>
        <p:nvSpPr>
          <p:cNvPr id="254978" name="Rectangle 3"/>
          <p:cNvSpPr>
            <a:spLocks noGrp="1" noChangeArrowheads="1"/>
          </p:cNvSpPr>
          <p:nvPr>
            <p:ph type="body" idx="1"/>
          </p:nvPr>
        </p:nvSpPr>
        <p:spPr/>
        <p:txBody>
          <a:bodyPr/>
          <a:lstStyle/>
          <a:p>
            <a:pPr eaLnBrk="1" hangingPunct="1">
              <a:lnSpc>
                <a:spcPct val="80000"/>
              </a:lnSpc>
            </a:pPr>
            <a:r>
              <a:rPr lang="zh-CN" altLang="en-US" b="1" dirty="0">
                <a:latin typeface="宋体" charset="-122"/>
              </a:rPr>
              <a:t>三、具体人格权之一</a:t>
            </a:r>
            <a:br>
              <a:rPr lang="zh-CN" altLang="en-US" b="1" dirty="0">
                <a:latin typeface="宋体" charset="-122"/>
              </a:rPr>
            </a:br>
            <a:r>
              <a:rPr lang="en-US" altLang="zh-CN" b="1" dirty="0">
                <a:latin typeface="宋体" charset="-122"/>
              </a:rPr>
              <a:t>——</a:t>
            </a:r>
            <a:r>
              <a:rPr lang="zh-CN" altLang="en-US" b="1" dirty="0">
                <a:latin typeface="宋体" charset="-122"/>
              </a:rPr>
              <a:t>物质性人格权（</a:t>
            </a:r>
            <a:r>
              <a:rPr lang="en-US" altLang="zh-CN" dirty="0"/>
              <a:t> 《</a:t>
            </a:r>
            <a:r>
              <a:rPr lang="zh-CN" altLang="en-US" dirty="0"/>
              <a:t>民法总则</a:t>
            </a:r>
            <a:r>
              <a:rPr lang="en-US" altLang="zh-CN" dirty="0"/>
              <a:t>》</a:t>
            </a:r>
            <a:r>
              <a:rPr lang="zh-CN" altLang="zh-CN" dirty="0"/>
              <a:t>第</a:t>
            </a:r>
            <a:r>
              <a:rPr lang="en-US" altLang="zh-CN" dirty="0"/>
              <a:t>110</a:t>
            </a:r>
            <a:r>
              <a:rPr lang="zh-CN" altLang="zh-CN" dirty="0"/>
              <a:t>条</a:t>
            </a:r>
            <a:r>
              <a:rPr lang="zh-CN" altLang="en-US" b="1" dirty="0">
                <a:latin typeface="宋体" charset="-122"/>
              </a:rPr>
              <a:t>）</a:t>
            </a:r>
            <a:r>
              <a:rPr lang="zh-CN" altLang="en-US" dirty="0">
                <a:latin typeface="宋体" charset="-122"/>
              </a:rPr>
              <a:t> </a:t>
            </a:r>
          </a:p>
          <a:p>
            <a:pPr eaLnBrk="1" hangingPunct="1">
              <a:lnSpc>
                <a:spcPct val="80000"/>
              </a:lnSpc>
            </a:pPr>
            <a:r>
              <a:rPr lang="zh-CN" altLang="en-US" b="1" dirty="0">
                <a:latin typeface="宋体" charset="-122"/>
              </a:rPr>
              <a:t>（一）身体权</a:t>
            </a:r>
          </a:p>
          <a:p>
            <a:pPr eaLnBrk="1" hangingPunct="1">
              <a:lnSpc>
                <a:spcPct val="80000"/>
              </a:lnSpc>
            </a:pPr>
            <a:r>
              <a:rPr lang="zh-CN" altLang="en-US" dirty="0">
                <a:latin typeface="宋体" charset="-122"/>
              </a:rPr>
              <a:t> </a:t>
            </a:r>
            <a:r>
              <a:rPr lang="en-US" altLang="zh-CN" dirty="0">
                <a:latin typeface="宋体" charset="-122"/>
              </a:rPr>
              <a:t>1</a:t>
            </a:r>
            <a:r>
              <a:rPr lang="zh-CN" altLang="en-US" dirty="0">
                <a:latin typeface="宋体" charset="-122"/>
              </a:rPr>
              <a:t>、身体的概念 </a:t>
            </a:r>
          </a:p>
          <a:p>
            <a:pPr eaLnBrk="1" hangingPunct="1">
              <a:lnSpc>
                <a:spcPct val="80000"/>
              </a:lnSpc>
            </a:pPr>
            <a:r>
              <a:rPr lang="zh-CN" altLang="en-US" dirty="0">
                <a:latin typeface="宋体" charset="-122"/>
              </a:rPr>
              <a:t>身体包括两部分，一是主体部分，二是附属部分。 </a:t>
            </a:r>
          </a:p>
          <a:p>
            <a:pPr eaLnBrk="1" hangingPunct="1">
              <a:lnSpc>
                <a:spcPct val="80000"/>
              </a:lnSpc>
            </a:pPr>
            <a:r>
              <a:rPr lang="zh-CN" altLang="en-US" b="1" dirty="0">
                <a:latin typeface="宋体" charset="-122"/>
              </a:rPr>
              <a:t>身体具有完整性</a:t>
            </a:r>
            <a:r>
              <a:rPr lang="zh-CN" altLang="en-US" dirty="0">
                <a:latin typeface="宋体" charset="-122"/>
              </a:rPr>
              <a:t>的基本特征。</a:t>
            </a:r>
            <a:br>
              <a:rPr lang="zh-CN" altLang="en-US" dirty="0">
                <a:latin typeface="宋体" charset="-122"/>
              </a:rPr>
            </a:br>
            <a:br>
              <a:rPr lang="zh-CN" altLang="en-US" sz="2800" b="1" dirty="0">
                <a:latin typeface="宋体" charset="-122"/>
              </a:rPr>
            </a:br>
            <a:br>
              <a:rPr lang="zh-CN" altLang="en-US" sz="1600" b="1" dirty="0"/>
            </a:br>
            <a:br>
              <a:rPr lang="zh-CN" altLang="en-US" sz="1600" b="1" dirty="0"/>
            </a:br>
            <a:endParaRPr lang="zh-CN" altLang="en-US" sz="1600" b="1"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Rectangle 2"/>
          <p:cNvSpPr>
            <a:spLocks noGrp="1" noChangeArrowheads="1"/>
          </p:cNvSpPr>
          <p:nvPr>
            <p:ph type="title"/>
          </p:nvPr>
        </p:nvSpPr>
        <p:spPr/>
        <p:txBody>
          <a:bodyPr/>
          <a:lstStyle/>
          <a:p>
            <a:pPr eaLnBrk="1" hangingPunct="1"/>
            <a:br>
              <a:rPr lang="zh-CN" altLang="en-US"/>
            </a:br>
            <a:endParaRPr lang="zh-CN" altLang="en-US"/>
          </a:p>
        </p:txBody>
      </p:sp>
      <p:sp>
        <p:nvSpPr>
          <p:cNvPr id="256002" name="Rectangle 3"/>
          <p:cNvSpPr>
            <a:spLocks noGrp="1" noChangeArrowheads="1"/>
          </p:cNvSpPr>
          <p:nvPr>
            <p:ph type="body" idx="1"/>
          </p:nvPr>
        </p:nvSpPr>
        <p:spPr/>
        <p:txBody>
          <a:bodyPr/>
          <a:lstStyle/>
          <a:p>
            <a:pPr eaLnBrk="1" hangingPunct="1">
              <a:lnSpc>
                <a:spcPct val="90000"/>
              </a:lnSpc>
            </a:pPr>
            <a:r>
              <a:rPr lang="en-US" altLang="zh-CN" dirty="0"/>
              <a:t>2</a:t>
            </a:r>
            <a:r>
              <a:rPr lang="zh-CN" altLang="en-US" dirty="0"/>
              <a:t>、身体权的概念和特征</a:t>
            </a:r>
          </a:p>
          <a:p>
            <a:pPr eaLnBrk="1" hangingPunct="1">
              <a:lnSpc>
                <a:spcPct val="90000"/>
              </a:lnSpc>
            </a:pPr>
            <a:r>
              <a:rPr lang="zh-CN" altLang="en-US" dirty="0"/>
              <a:t>身体权是自然人维护其身体完全、完整并支配其肢体、器官和其他组织的具体人格权。</a:t>
            </a:r>
          </a:p>
          <a:p>
            <a:pPr eaLnBrk="1" hangingPunct="1">
              <a:lnSpc>
                <a:spcPct val="90000"/>
              </a:lnSpc>
            </a:pPr>
            <a:r>
              <a:rPr lang="en-US" altLang="zh-CN" dirty="0">
                <a:latin typeface="Times New Roman" pitchFamily="18" charset="0"/>
              </a:rPr>
              <a:t>——</a:t>
            </a:r>
            <a:r>
              <a:rPr lang="zh-CN" altLang="en-US" dirty="0"/>
              <a:t>主体：自然人。</a:t>
            </a:r>
          </a:p>
          <a:p>
            <a:pPr eaLnBrk="1" hangingPunct="1">
              <a:lnSpc>
                <a:spcPct val="90000"/>
              </a:lnSpc>
            </a:pPr>
            <a:r>
              <a:rPr lang="en-US" altLang="zh-CN" dirty="0">
                <a:latin typeface="Times New Roman" pitchFamily="18" charset="0"/>
              </a:rPr>
              <a:t>——</a:t>
            </a:r>
            <a:r>
              <a:rPr lang="zh-CN" altLang="en-US" dirty="0"/>
              <a:t>客体：自然人的身体及其利益。</a:t>
            </a:r>
          </a:p>
          <a:p>
            <a:pPr eaLnBrk="1" hangingPunct="1">
              <a:lnSpc>
                <a:spcPct val="90000"/>
              </a:lnSpc>
            </a:pPr>
            <a:r>
              <a:rPr lang="en-US" altLang="zh-CN" dirty="0">
                <a:latin typeface="Times New Roman" pitchFamily="18" charset="0"/>
              </a:rPr>
              <a:t>——</a:t>
            </a:r>
            <a:r>
              <a:rPr lang="zh-CN" altLang="en-US" dirty="0"/>
              <a:t>内容：对自己的肢体、器官和其他组织的支配权。  </a:t>
            </a: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Rectangle 2"/>
          <p:cNvSpPr>
            <a:spLocks noGrp="1" noChangeArrowheads="1"/>
          </p:cNvSpPr>
          <p:nvPr>
            <p:ph type="title"/>
          </p:nvPr>
        </p:nvSpPr>
        <p:spPr/>
        <p:txBody>
          <a:bodyPr/>
          <a:lstStyle/>
          <a:p>
            <a:pPr eaLnBrk="1" hangingPunct="1"/>
            <a:endParaRPr lang="zh-CN" altLang="en-US" sz="4800"/>
          </a:p>
        </p:txBody>
      </p:sp>
      <p:sp>
        <p:nvSpPr>
          <p:cNvPr id="257026" name="Rectangle 3"/>
          <p:cNvSpPr>
            <a:spLocks noGrp="1" noChangeArrowheads="1"/>
          </p:cNvSpPr>
          <p:nvPr>
            <p:ph type="body" idx="1"/>
          </p:nvPr>
        </p:nvSpPr>
        <p:spPr/>
        <p:txBody>
          <a:bodyPr/>
          <a:lstStyle/>
          <a:p>
            <a:pPr eaLnBrk="1" hangingPunct="1"/>
            <a:r>
              <a:rPr lang="en-US" altLang="zh-CN" b="1" dirty="0"/>
              <a:t>3</a:t>
            </a:r>
            <a:r>
              <a:rPr lang="zh-CN" altLang="en-US" b="1" dirty="0"/>
              <a:t>、侵害身体权的主要方式</a:t>
            </a:r>
          </a:p>
          <a:p>
            <a:pPr eaLnBrk="1" hangingPunct="1"/>
            <a:r>
              <a:rPr lang="zh-CN" altLang="en-US" b="1" dirty="0"/>
              <a:t>非法搜查</a:t>
            </a:r>
            <a:r>
              <a:rPr lang="zh-CN" altLang="en-US" dirty="0"/>
              <a:t>自然人身体</a:t>
            </a:r>
          </a:p>
          <a:p>
            <a:pPr eaLnBrk="1" hangingPunct="1"/>
            <a:r>
              <a:rPr lang="zh-CN" altLang="en-US" dirty="0"/>
              <a:t>非法侵扰自然人身体</a:t>
            </a:r>
          </a:p>
          <a:p>
            <a:pPr eaLnBrk="1" hangingPunct="1"/>
            <a:r>
              <a:rPr lang="zh-CN" altLang="en-US" dirty="0"/>
              <a:t>对身体组织之不疼痛的破坏</a:t>
            </a:r>
          </a:p>
          <a:p>
            <a:pPr eaLnBrk="1" hangingPunct="1"/>
            <a:r>
              <a:rPr lang="zh-CN" altLang="en-US" dirty="0"/>
              <a:t>不破坏身体组织的殴打</a:t>
            </a:r>
          </a:p>
          <a:p>
            <a:pPr eaLnBrk="1" hangingPunct="1"/>
            <a:r>
              <a:rPr lang="zh-CN" altLang="en-US" dirty="0"/>
              <a:t>不当外科手术 </a:t>
            </a: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9" name="Rectangle 2"/>
          <p:cNvSpPr>
            <a:spLocks noGrp="1" noChangeArrowheads="1"/>
          </p:cNvSpPr>
          <p:nvPr>
            <p:ph type="title"/>
          </p:nvPr>
        </p:nvSpPr>
        <p:spPr/>
        <p:txBody>
          <a:bodyPr/>
          <a:lstStyle/>
          <a:p>
            <a:pPr eaLnBrk="1" hangingPunct="1"/>
            <a:endParaRPr lang="zh-CN" altLang="en-US" sz="4800"/>
          </a:p>
        </p:txBody>
      </p:sp>
      <p:sp>
        <p:nvSpPr>
          <p:cNvPr id="258050" name="Rectangle 3"/>
          <p:cNvSpPr>
            <a:spLocks noGrp="1" noChangeArrowheads="1"/>
          </p:cNvSpPr>
          <p:nvPr>
            <p:ph type="body" idx="1"/>
          </p:nvPr>
        </p:nvSpPr>
        <p:spPr/>
        <p:txBody>
          <a:bodyPr/>
          <a:lstStyle/>
          <a:p>
            <a:pPr eaLnBrk="1" hangingPunct="1">
              <a:lnSpc>
                <a:spcPct val="90000"/>
              </a:lnSpc>
            </a:pPr>
            <a:r>
              <a:rPr lang="zh-CN" altLang="en-US" b="1" dirty="0">
                <a:latin typeface="宋体" charset="-122"/>
              </a:rPr>
              <a:t>（二）健康权</a:t>
            </a:r>
          </a:p>
          <a:p>
            <a:pPr eaLnBrk="1" hangingPunct="1">
              <a:lnSpc>
                <a:spcPct val="90000"/>
              </a:lnSpc>
            </a:pPr>
            <a:r>
              <a:rPr lang="en-US" altLang="zh-CN" b="1" dirty="0"/>
              <a:t>1</a:t>
            </a:r>
            <a:r>
              <a:rPr lang="zh-CN" altLang="en-US" b="1" dirty="0"/>
              <a:t>、健康</a:t>
            </a:r>
          </a:p>
          <a:p>
            <a:pPr eaLnBrk="1" hangingPunct="1">
              <a:lnSpc>
                <a:spcPct val="90000"/>
              </a:lnSpc>
            </a:pPr>
            <a:r>
              <a:rPr lang="zh-CN" altLang="en-US" b="1" dirty="0"/>
              <a:t>医学上的健康与民法上的健康</a:t>
            </a:r>
          </a:p>
          <a:p>
            <a:pPr eaLnBrk="1" hangingPunct="1">
              <a:lnSpc>
                <a:spcPct val="90000"/>
              </a:lnSpc>
            </a:pPr>
            <a:r>
              <a:rPr lang="en-US" altLang="zh-CN" dirty="0"/>
              <a:t>《</a:t>
            </a:r>
            <a:r>
              <a:rPr lang="zh-CN" altLang="en-US" dirty="0"/>
              <a:t>民法通则</a:t>
            </a:r>
            <a:r>
              <a:rPr lang="en-US" altLang="zh-CN" dirty="0"/>
              <a:t>》</a:t>
            </a:r>
            <a:r>
              <a:rPr lang="zh-CN" altLang="en-US" dirty="0"/>
              <a:t>第</a:t>
            </a:r>
            <a:r>
              <a:rPr lang="en-US" altLang="zh-CN" dirty="0"/>
              <a:t>98</a:t>
            </a:r>
            <a:r>
              <a:rPr lang="zh-CN" altLang="en-US" dirty="0"/>
              <a:t>条规定：</a:t>
            </a:r>
            <a:r>
              <a:rPr lang="zh-CN" altLang="en-US" dirty="0">
                <a:latin typeface="Times New Roman" pitchFamily="18" charset="0"/>
              </a:rPr>
              <a:t>“</a:t>
            </a:r>
            <a:r>
              <a:rPr lang="zh-CN" altLang="en-US" dirty="0"/>
              <a:t>公民享有生命健康权</a:t>
            </a:r>
            <a:r>
              <a:rPr lang="zh-CN" altLang="en-US" dirty="0">
                <a:latin typeface="Times New Roman" pitchFamily="18" charset="0"/>
              </a:rPr>
              <a:t>”</a:t>
            </a:r>
            <a:r>
              <a:rPr lang="zh-CN" altLang="en-US" dirty="0"/>
              <a:t>。</a:t>
            </a:r>
            <a:endParaRPr lang="en-US" altLang="zh-CN" dirty="0"/>
          </a:p>
          <a:p>
            <a:pPr eaLnBrk="1" hangingPunct="1">
              <a:lnSpc>
                <a:spcPct val="90000"/>
              </a:lnSpc>
            </a:pPr>
            <a:r>
              <a:rPr lang="en-US" altLang="zh-CN" dirty="0"/>
              <a:t>《</a:t>
            </a:r>
            <a:r>
              <a:rPr lang="zh-CN" altLang="en-US" dirty="0"/>
              <a:t>民法总则</a:t>
            </a:r>
            <a:r>
              <a:rPr lang="en-US" altLang="zh-CN" dirty="0"/>
              <a:t>》</a:t>
            </a:r>
            <a:r>
              <a:rPr lang="zh-CN" altLang="zh-CN" dirty="0"/>
              <a:t>第</a:t>
            </a:r>
            <a:r>
              <a:rPr lang="en-US" altLang="zh-CN" dirty="0"/>
              <a:t>110</a:t>
            </a:r>
            <a:r>
              <a:rPr lang="zh-CN" altLang="zh-CN" dirty="0"/>
              <a:t>条　自然人享有生命权</a:t>
            </a:r>
            <a:r>
              <a:rPr lang="zh-CN" altLang="en-US" dirty="0"/>
              <a:t>、</a:t>
            </a:r>
            <a:r>
              <a:rPr lang="en-US" altLang="zh-CN" dirty="0"/>
              <a:t>……</a:t>
            </a:r>
            <a:r>
              <a:rPr lang="zh-CN" altLang="en-US" dirty="0"/>
              <a:t>、</a:t>
            </a:r>
            <a:r>
              <a:rPr lang="zh-CN" altLang="zh-CN" dirty="0"/>
              <a:t>健康权</a:t>
            </a:r>
            <a:r>
              <a:rPr lang="zh-CN" altLang="en-US" dirty="0"/>
              <a:t>、</a:t>
            </a:r>
            <a:r>
              <a:rPr lang="en-US" altLang="zh-CN" dirty="0"/>
              <a:t>……</a:t>
            </a:r>
            <a:r>
              <a:rPr lang="zh-CN" altLang="en-US" dirty="0"/>
              <a:t>、</a:t>
            </a:r>
            <a:r>
              <a:rPr lang="zh-CN" altLang="zh-CN" dirty="0"/>
              <a:t>等权利。</a:t>
            </a:r>
          </a:p>
          <a:p>
            <a:pPr eaLnBrk="1" hangingPunct="1">
              <a:lnSpc>
                <a:spcPct val="90000"/>
              </a:lnSpc>
            </a:pPr>
            <a:endParaRPr lang="zh-CN" altLang="en-US" b="1" dirty="0"/>
          </a:p>
          <a:p>
            <a:pPr eaLnBrk="1" hangingPunct="1">
              <a:lnSpc>
                <a:spcPct val="90000"/>
              </a:lnSpc>
              <a:buFont typeface="Wingdings" pitchFamily="2" charset="2"/>
              <a:buNone/>
            </a:pPr>
            <a:br>
              <a:rPr lang="zh-CN" altLang="en-US" b="1" dirty="0"/>
            </a:br>
            <a:br>
              <a:rPr lang="zh-CN" altLang="en-US" b="1" dirty="0"/>
            </a:br>
            <a:endParaRPr lang="zh-CN" alt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endParaRPr lang="zh-CN" altLang="en-US"/>
          </a:p>
        </p:txBody>
      </p:sp>
      <p:sp>
        <p:nvSpPr>
          <p:cNvPr id="37890" name="Rectangle 3"/>
          <p:cNvSpPr>
            <a:spLocks noGrp="1" noChangeArrowheads="1"/>
          </p:cNvSpPr>
          <p:nvPr>
            <p:ph type="body" idx="1"/>
          </p:nvPr>
        </p:nvSpPr>
        <p:spPr/>
        <p:txBody>
          <a:bodyPr/>
          <a:lstStyle/>
          <a:p>
            <a:pPr eaLnBrk="1" hangingPunct="1"/>
            <a:r>
              <a:rPr lang="en-US" altLang="zh-CN">
                <a:latin typeface="宋体" charset="-122"/>
              </a:rPr>
              <a:t>2</a:t>
            </a:r>
            <a:r>
              <a:rPr lang="zh-CN" altLang="en-US">
                <a:latin typeface="宋体" charset="-122"/>
              </a:rPr>
              <a:t>、法律思维的特质</a:t>
            </a:r>
          </a:p>
          <a:p>
            <a:pPr eaLnBrk="1" hangingPunct="1"/>
            <a:r>
              <a:rPr lang="zh-CN" altLang="en-US">
                <a:solidFill>
                  <a:srgbClr val="000000"/>
                </a:solidFill>
              </a:rPr>
              <a:t>（</a:t>
            </a:r>
            <a:r>
              <a:rPr lang="en-US" altLang="zh-CN">
                <a:solidFill>
                  <a:srgbClr val="000000"/>
                </a:solidFill>
              </a:rPr>
              <a:t>1</a:t>
            </a:r>
            <a:r>
              <a:rPr lang="zh-CN" altLang="en-US">
                <a:solidFill>
                  <a:srgbClr val="000000"/>
                </a:solidFill>
              </a:rPr>
              <a:t>）证据性思维</a:t>
            </a:r>
          </a:p>
          <a:p>
            <a:pPr eaLnBrk="1" hangingPunct="1"/>
            <a:r>
              <a:rPr lang="zh-CN" altLang="en-US">
                <a:solidFill>
                  <a:srgbClr val="000000"/>
                </a:solidFill>
              </a:rPr>
              <a:t>（</a:t>
            </a:r>
            <a:r>
              <a:rPr lang="en-US" altLang="zh-CN">
                <a:solidFill>
                  <a:srgbClr val="000000"/>
                </a:solidFill>
              </a:rPr>
              <a:t>2</a:t>
            </a:r>
            <a:r>
              <a:rPr lang="zh-CN" altLang="en-US">
                <a:solidFill>
                  <a:srgbClr val="000000"/>
                </a:solidFill>
              </a:rPr>
              <a:t>）</a:t>
            </a:r>
            <a:r>
              <a:rPr lang="zh-CN" altLang="en-US">
                <a:latin typeface="宋体" charset="-122"/>
              </a:rPr>
              <a:t>时效性思维</a:t>
            </a:r>
          </a:p>
          <a:p>
            <a:pPr eaLnBrk="1" hangingPunct="1"/>
            <a:r>
              <a:rPr lang="zh-CN" altLang="en-US">
                <a:solidFill>
                  <a:srgbClr val="000000"/>
                </a:solidFill>
              </a:rPr>
              <a:t>（</a:t>
            </a:r>
            <a:r>
              <a:rPr lang="en-US" altLang="zh-CN">
                <a:solidFill>
                  <a:srgbClr val="000000"/>
                </a:solidFill>
              </a:rPr>
              <a:t>3</a:t>
            </a:r>
            <a:r>
              <a:rPr lang="zh-CN" altLang="en-US">
                <a:solidFill>
                  <a:srgbClr val="000000"/>
                </a:solidFill>
              </a:rPr>
              <a:t>）</a:t>
            </a:r>
            <a:r>
              <a:rPr lang="zh-CN" altLang="en-US">
                <a:latin typeface="宋体" charset="-122"/>
              </a:rPr>
              <a:t>风险性思维</a:t>
            </a:r>
            <a:endParaRPr lang="en-US" altLang="zh-CN">
              <a:latin typeface="宋体" charset="-122"/>
            </a:endParaRPr>
          </a:p>
          <a:p>
            <a:pPr eaLnBrk="1" hangingPunct="1"/>
            <a:r>
              <a:rPr lang="zh-CN" altLang="en-US">
                <a:latin typeface="宋体" charset="-122"/>
              </a:rPr>
              <a:t>（</a:t>
            </a:r>
            <a:r>
              <a:rPr lang="en-US" altLang="zh-CN">
                <a:latin typeface="宋体" charset="-122"/>
              </a:rPr>
              <a:t>4</a:t>
            </a:r>
            <a:r>
              <a:rPr lang="zh-CN" altLang="en-US">
                <a:latin typeface="宋体" charset="-122"/>
              </a:rPr>
              <a:t>）局限性思维</a:t>
            </a:r>
          </a:p>
          <a:p>
            <a:pPr eaLnBrk="1" hangingPunct="1"/>
            <a:endParaRPr lang="zh-CN" altLang="en-US"/>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Rectangle 2"/>
          <p:cNvSpPr>
            <a:spLocks noGrp="1" noChangeArrowheads="1"/>
          </p:cNvSpPr>
          <p:nvPr>
            <p:ph type="title"/>
          </p:nvPr>
        </p:nvSpPr>
        <p:spPr/>
        <p:txBody>
          <a:bodyPr/>
          <a:lstStyle/>
          <a:p>
            <a:pPr eaLnBrk="1" hangingPunct="1"/>
            <a:endParaRPr lang="zh-CN" altLang="en-US"/>
          </a:p>
        </p:txBody>
      </p:sp>
      <p:sp>
        <p:nvSpPr>
          <p:cNvPr id="259074" name="Rectangle 3"/>
          <p:cNvSpPr>
            <a:spLocks noGrp="1" noChangeArrowheads="1"/>
          </p:cNvSpPr>
          <p:nvPr>
            <p:ph type="body" idx="1"/>
          </p:nvPr>
        </p:nvSpPr>
        <p:spPr/>
        <p:txBody>
          <a:bodyPr/>
          <a:lstStyle/>
          <a:p>
            <a:pPr eaLnBrk="1" hangingPunct="1"/>
            <a:r>
              <a:rPr lang="en-US" altLang="zh-CN" b="1" dirty="0"/>
              <a:t>2</a:t>
            </a:r>
            <a:r>
              <a:rPr lang="zh-CN" altLang="en-US" b="1" dirty="0"/>
              <a:t>、健康权及其法律特征</a:t>
            </a:r>
          </a:p>
          <a:p>
            <a:pPr eaLnBrk="1" hangingPunct="1"/>
            <a:r>
              <a:rPr lang="en-US" altLang="zh-CN" dirty="0">
                <a:latin typeface="Times New Roman" pitchFamily="18" charset="0"/>
              </a:rPr>
              <a:t>——</a:t>
            </a:r>
            <a:r>
              <a:rPr lang="zh-CN" altLang="en-US" dirty="0"/>
              <a:t>健康权是指自然人以其机体生理机能正常运作和功能完善发挥，并以其维持人体生命活动的利益为内容的人格权。</a:t>
            </a:r>
          </a:p>
          <a:p>
            <a:pPr eaLnBrk="1" hangingPunct="1"/>
            <a:r>
              <a:rPr lang="en-US" altLang="zh-CN" dirty="0">
                <a:latin typeface="Times New Roman" pitchFamily="18" charset="0"/>
              </a:rPr>
              <a:t>——</a:t>
            </a:r>
            <a:r>
              <a:rPr lang="zh-CN" altLang="en-US" dirty="0"/>
              <a:t>主体：自然人。</a:t>
            </a:r>
          </a:p>
          <a:p>
            <a:pPr eaLnBrk="1" hangingPunct="1"/>
            <a:r>
              <a:rPr lang="en-US" altLang="zh-CN" dirty="0">
                <a:latin typeface="Times New Roman" pitchFamily="18" charset="0"/>
              </a:rPr>
              <a:t>——</a:t>
            </a:r>
            <a:r>
              <a:rPr lang="zh-CN" altLang="en-US" dirty="0"/>
              <a:t>客体：自然人的</a:t>
            </a:r>
            <a:r>
              <a:rPr lang="zh-CN" altLang="en-US" b="1" dirty="0"/>
              <a:t>健康利益</a:t>
            </a:r>
            <a:r>
              <a:rPr lang="zh-CN" altLang="en-US" dirty="0"/>
              <a:t>。</a:t>
            </a:r>
          </a:p>
          <a:p>
            <a:pPr eaLnBrk="1" hangingPunct="1"/>
            <a:r>
              <a:rPr lang="en-US" altLang="zh-CN" dirty="0">
                <a:latin typeface="Times New Roman" pitchFamily="18" charset="0"/>
              </a:rPr>
              <a:t>——</a:t>
            </a:r>
            <a:r>
              <a:rPr lang="zh-CN" altLang="en-US" dirty="0"/>
              <a:t>内容：对健康的支配。 </a:t>
            </a: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Rectangle 2"/>
          <p:cNvSpPr>
            <a:spLocks noGrp="1" noChangeArrowheads="1"/>
          </p:cNvSpPr>
          <p:nvPr>
            <p:ph type="title"/>
          </p:nvPr>
        </p:nvSpPr>
        <p:spPr/>
        <p:txBody>
          <a:bodyPr/>
          <a:lstStyle/>
          <a:p>
            <a:pPr eaLnBrk="1" hangingPunct="1"/>
            <a:endParaRPr lang="zh-CN" altLang="en-US"/>
          </a:p>
        </p:txBody>
      </p:sp>
      <p:sp>
        <p:nvSpPr>
          <p:cNvPr id="260098" name="Rectangle 3"/>
          <p:cNvSpPr>
            <a:spLocks noGrp="1" noChangeArrowheads="1"/>
          </p:cNvSpPr>
          <p:nvPr>
            <p:ph type="body" idx="1"/>
          </p:nvPr>
        </p:nvSpPr>
        <p:spPr/>
        <p:txBody>
          <a:bodyPr/>
          <a:lstStyle/>
          <a:p>
            <a:pPr eaLnBrk="1" hangingPunct="1"/>
            <a:r>
              <a:rPr lang="en-US" altLang="zh-CN" b="1" dirty="0"/>
              <a:t>3</a:t>
            </a:r>
            <a:r>
              <a:rPr lang="zh-CN" altLang="en-US" b="1" dirty="0"/>
              <a:t>、健康权的内容</a:t>
            </a:r>
          </a:p>
          <a:p>
            <a:pPr eaLnBrk="1" hangingPunct="1"/>
            <a:r>
              <a:rPr lang="zh-CN" altLang="en-US" b="1" dirty="0"/>
              <a:t>健康维护</a:t>
            </a:r>
          </a:p>
          <a:p>
            <a:pPr eaLnBrk="1" hangingPunct="1"/>
            <a:r>
              <a:rPr lang="zh-CN" altLang="en-US" b="1" u="sng" dirty="0"/>
              <a:t>劳动能力</a:t>
            </a:r>
          </a:p>
          <a:p>
            <a:pPr eaLnBrk="1" hangingPunct="1"/>
            <a:r>
              <a:rPr lang="zh-CN" altLang="en-US" b="1" dirty="0"/>
              <a:t>健康支配。</a:t>
            </a:r>
            <a:br>
              <a:rPr lang="zh-CN" altLang="en-US" b="1" dirty="0"/>
            </a:br>
            <a:br>
              <a:rPr lang="zh-CN" altLang="en-US" b="1" dirty="0"/>
            </a:br>
            <a:endParaRPr lang="zh-CN" altLang="en-US" b="1"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Rectangle 2"/>
          <p:cNvSpPr>
            <a:spLocks noGrp="1" noChangeArrowheads="1"/>
          </p:cNvSpPr>
          <p:nvPr>
            <p:ph type="title"/>
          </p:nvPr>
        </p:nvSpPr>
        <p:spPr/>
        <p:txBody>
          <a:bodyPr/>
          <a:lstStyle/>
          <a:p>
            <a:pPr eaLnBrk="1" hangingPunct="1"/>
            <a:endParaRPr lang="zh-CN" altLang="en-US"/>
          </a:p>
        </p:txBody>
      </p:sp>
      <p:sp>
        <p:nvSpPr>
          <p:cNvPr id="261122" name="Rectangle 3"/>
          <p:cNvSpPr>
            <a:spLocks noGrp="1" noChangeArrowheads="1"/>
          </p:cNvSpPr>
          <p:nvPr>
            <p:ph type="body" idx="1"/>
          </p:nvPr>
        </p:nvSpPr>
        <p:spPr/>
        <p:txBody>
          <a:bodyPr/>
          <a:lstStyle/>
          <a:p>
            <a:pPr eaLnBrk="1" hangingPunct="1"/>
            <a:r>
              <a:rPr lang="en-US" altLang="zh-CN" b="1"/>
              <a:t>4</a:t>
            </a:r>
            <a:r>
              <a:rPr lang="zh-CN" altLang="en-US" b="1"/>
              <a:t>、身体权和健康权的区别</a:t>
            </a:r>
          </a:p>
          <a:p>
            <a:pPr eaLnBrk="1" hangingPunct="1"/>
            <a:r>
              <a:rPr lang="en-US" altLang="zh-CN" b="1">
                <a:latin typeface="Times New Roman" pitchFamily="18" charset="0"/>
              </a:rPr>
              <a:t>——</a:t>
            </a:r>
            <a:r>
              <a:rPr lang="zh-CN" altLang="en-US" b="1"/>
              <a:t>客体不同；</a:t>
            </a:r>
          </a:p>
          <a:p>
            <a:pPr eaLnBrk="1" hangingPunct="1"/>
            <a:r>
              <a:rPr lang="en-US" altLang="zh-CN" b="1">
                <a:latin typeface="Times New Roman" pitchFamily="18" charset="0"/>
              </a:rPr>
              <a:t>——</a:t>
            </a:r>
            <a:r>
              <a:rPr lang="zh-CN" altLang="en-US" b="1"/>
              <a:t>内容不同；</a:t>
            </a:r>
          </a:p>
          <a:p>
            <a:pPr eaLnBrk="1" hangingPunct="1"/>
            <a:r>
              <a:rPr lang="en-US" altLang="zh-CN" b="1">
                <a:latin typeface="Times New Roman" pitchFamily="18" charset="0"/>
              </a:rPr>
              <a:t>——</a:t>
            </a:r>
            <a:r>
              <a:rPr lang="zh-CN" altLang="en-US" b="1"/>
              <a:t>是否具有支配性不同。</a:t>
            </a:r>
            <a:r>
              <a:rPr lang="zh-CN" altLang="en-US"/>
              <a:t> </a:t>
            </a:r>
          </a:p>
          <a:p>
            <a:pPr eaLnBrk="1" hangingPunct="1"/>
            <a:endParaRPr lang="zh-CN" altLang="en-US" b="1"/>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Rectangle 2"/>
          <p:cNvSpPr>
            <a:spLocks noGrp="1" noChangeArrowheads="1"/>
          </p:cNvSpPr>
          <p:nvPr>
            <p:ph type="title"/>
          </p:nvPr>
        </p:nvSpPr>
        <p:spPr/>
        <p:txBody>
          <a:bodyPr/>
          <a:lstStyle/>
          <a:p>
            <a:pPr eaLnBrk="1" hangingPunct="1"/>
            <a:endParaRPr lang="zh-CN" altLang="en-US"/>
          </a:p>
        </p:txBody>
      </p:sp>
      <p:sp>
        <p:nvSpPr>
          <p:cNvPr id="262146" name="Rectangle 3"/>
          <p:cNvSpPr>
            <a:spLocks noGrp="1" noChangeArrowheads="1"/>
          </p:cNvSpPr>
          <p:nvPr>
            <p:ph type="body" idx="1"/>
          </p:nvPr>
        </p:nvSpPr>
        <p:spPr/>
        <p:txBody>
          <a:bodyPr/>
          <a:lstStyle/>
          <a:p>
            <a:pPr eaLnBrk="1" hangingPunct="1"/>
            <a:r>
              <a:rPr lang="zh-CN" altLang="en-US" b="1" dirty="0">
                <a:latin typeface="宋体" charset="-122"/>
              </a:rPr>
              <a:t>（</a:t>
            </a:r>
            <a:r>
              <a:rPr lang="zh-CN" altLang="en-US" b="1" dirty="0">
                <a:latin typeface="Times New Roman" pitchFamily="18" charset="0"/>
              </a:rPr>
              <a:t> </a:t>
            </a:r>
            <a:r>
              <a:rPr lang="zh-CN" altLang="en-US" b="1" dirty="0">
                <a:latin typeface="宋体" charset="-122"/>
              </a:rPr>
              <a:t>三）生命权</a:t>
            </a:r>
          </a:p>
          <a:p>
            <a:pPr eaLnBrk="1" hangingPunct="1"/>
            <a:r>
              <a:rPr lang="zh-CN" altLang="en-US" b="1" dirty="0">
                <a:latin typeface="Times New Roman" pitchFamily="18" charset="0"/>
              </a:rPr>
              <a:t>  </a:t>
            </a:r>
            <a:r>
              <a:rPr lang="en-US" altLang="zh-CN" b="1" dirty="0"/>
              <a:t>1</a:t>
            </a:r>
            <a:r>
              <a:rPr lang="zh-CN" altLang="en-US" b="1" dirty="0"/>
              <a:t>、生命权的概念</a:t>
            </a:r>
          </a:p>
          <a:p>
            <a:pPr eaLnBrk="1" hangingPunct="1"/>
            <a:r>
              <a:rPr lang="zh-CN" altLang="en-US" b="1" dirty="0"/>
              <a:t>生命权是以自然人的</a:t>
            </a:r>
            <a:r>
              <a:rPr lang="zh-CN" altLang="en-US" b="1" u="sng" dirty="0"/>
              <a:t>生命安全利益</a:t>
            </a:r>
            <a:r>
              <a:rPr lang="zh-CN" altLang="en-US" b="1" dirty="0"/>
              <a:t>为内容的人格权。</a:t>
            </a:r>
          </a:p>
          <a:p>
            <a:pPr eaLnBrk="1" hangingPunct="1"/>
            <a:r>
              <a:rPr lang="en-US" altLang="zh-CN" b="1" dirty="0"/>
              <a:t>《</a:t>
            </a:r>
            <a:r>
              <a:rPr lang="zh-CN" altLang="en-US" b="1" dirty="0"/>
              <a:t>民法通则</a:t>
            </a:r>
            <a:r>
              <a:rPr lang="en-US" altLang="zh-CN" b="1" dirty="0"/>
              <a:t>》</a:t>
            </a:r>
            <a:r>
              <a:rPr lang="zh-CN" altLang="en-US" b="1" dirty="0"/>
              <a:t>第</a:t>
            </a:r>
            <a:r>
              <a:rPr lang="en-US" altLang="zh-CN" b="1" dirty="0"/>
              <a:t>98</a:t>
            </a:r>
            <a:r>
              <a:rPr lang="zh-CN" altLang="en-US" b="1" dirty="0"/>
              <a:t>条规定：</a:t>
            </a:r>
            <a:r>
              <a:rPr lang="zh-CN" altLang="en-US" b="1" dirty="0">
                <a:latin typeface="Times New Roman" pitchFamily="18" charset="0"/>
              </a:rPr>
              <a:t>“</a:t>
            </a:r>
            <a:r>
              <a:rPr lang="zh-CN" altLang="en-US" b="1" dirty="0"/>
              <a:t>公民享有生命健康权</a:t>
            </a:r>
            <a:r>
              <a:rPr lang="zh-CN" altLang="en-US" b="1" dirty="0">
                <a:latin typeface="Times New Roman" pitchFamily="18" charset="0"/>
              </a:rPr>
              <a:t>”</a:t>
            </a:r>
            <a:r>
              <a:rPr lang="zh-CN" altLang="en-US" dirty="0"/>
              <a:t> </a:t>
            </a:r>
            <a:r>
              <a:rPr lang="zh-CN" altLang="en-US" b="1" dirty="0"/>
              <a:t>。</a:t>
            </a:r>
            <a:endParaRPr lang="en-US" altLang="zh-CN" b="1" dirty="0"/>
          </a:p>
          <a:p>
            <a:pPr eaLnBrk="1" hangingPunct="1"/>
            <a:r>
              <a:rPr lang="en-US" altLang="zh-CN" b="1" dirty="0"/>
              <a:t>《</a:t>
            </a:r>
            <a:r>
              <a:rPr lang="zh-CN" altLang="en-US" b="1" dirty="0"/>
              <a:t>民法总则</a:t>
            </a:r>
            <a:r>
              <a:rPr lang="en-US" altLang="zh-CN" b="1" dirty="0"/>
              <a:t>》</a:t>
            </a:r>
            <a:r>
              <a:rPr lang="zh-CN" altLang="en-US" b="1" dirty="0"/>
              <a:t>区分了生命权、健康权。</a:t>
            </a:r>
            <a:r>
              <a:rPr lang="zh-CN" altLang="en-US" dirty="0"/>
              <a:t> </a:t>
            </a:r>
            <a:br>
              <a:rPr lang="zh-CN" altLang="en-US" b="1" dirty="0"/>
            </a:br>
            <a:endParaRPr lang="zh-CN" altLang="en-US" b="1"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Rectangle 2"/>
          <p:cNvSpPr>
            <a:spLocks noGrp="1" noChangeArrowheads="1"/>
          </p:cNvSpPr>
          <p:nvPr>
            <p:ph type="title"/>
          </p:nvPr>
        </p:nvSpPr>
        <p:spPr/>
        <p:txBody>
          <a:bodyPr/>
          <a:lstStyle/>
          <a:p>
            <a:pPr eaLnBrk="1" hangingPunct="1"/>
            <a:endParaRPr lang="zh-CN" altLang="en-US"/>
          </a:p>
        </p:txBody>
      </p:sp>
      <p:sp>
        <p:nvSpPr>
          <p:cNvPr id="263170" name="Rectangle 3"/>
          <p:cNvSpPr>
            <a:spLocks noGrp="1" noChangeArrowheads="1"/>
          </p:cNvSpPr>
          <p:nvPr>
            <p:ph type="body" idx="1"/>
          </p:nvPr>
        </p:nvSpPr>
        <p:spPr/>
        <p:txBody>
          <a:bodyPr/>
          <a:lstStyle/>
          <a:p>
            <a:pPr eaLnBrk="1" hangingPunct="1"/>
            <a:r>
              <a:rPr lang="en-US" altLang="zh-CN" b="1"/>
              <a:t>2</a:t>
            </a:r>
            <a:r>
              <a:rPr lang="zh-CN" altLang="en-US" b="1"/>
              <a:t>、生命权的特征</a:t>
            </a:r>
            <a:endParaRPr lang="zh-CN" altLang="en-US"/>
          </a:p>
          <a:p>
            <a:pPr eaLnBrk="1" hangingPunct="1"/>
            <a:r>
              <a:rPr lang="zh-CN" altLang="en-US"/>
              <a:t>（</a:t>
            </a:r>
            <a:r>
              <a:rPr lang="en-US" altLang="zh-CN"/>
              <a:t>1</a:t>
            </a:r>
            <a:r>
              <a:rPr lang="zh-CN" altLang="en-US"/>
              <a:t>）客体：自然人之生命安全</a:t>
            </a:r>
          </a:p>
          <a:p>
            <a:pPr eaLnBrk="1" hangingPunct="1"/>
            <a:r>
              <a:rPr lang="zh-CN" altLang="en-US"/>
              <a:t>（</a:t>
            </a:r>
            <a:r>
              <a:rPr lang="en-US" altLang="zh-CN"/>
              <a:t>2</a:t>
            </a:r>
            <a:r>
              <a:rPr lang="zh-CN" altLang="en-US"/>
              <a:t>）内容：维护人的生命活动延续</a:t>
            </a:r>
          </a:p>
          <a:p>
            <a:pPr eaLnBrk="1" hangingPunct="1"/>
            <a:r>
              <a:rPr lang="zh-CN" altLang="en-US"/>
              <a:t>（</a:t>
            </a:r>
            <a:r>
              <a:rPr lang="en-US" altLang="zh-CN"/>
              <a:t>3</a:t>
            </a:r>
            <a:r>
              <a:rPr lang="zh-CN" altLang="en-US"/>
              <a:t>）保护对象：人的生命活动能力</a:t>
            </a: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Rectangle 2"/>
          <p:cNvSpPr>
            <a:spLocks noGrp="1" noChangeArrowheads="1"/>
          </p:cNvSpPr>
          <p:nvPr>
            <p:ph type="title"/>
          </p:nvPr>
        </p:nvSpPr>
        <p:spPr/>
        <p:txBody>
          <a:bodyPr/>
          <a:lstStyle/>
          <a:p>
            <a:pPr eaLnBrk="1" hangingPunct="1"/>
            <a:endParaRPr lang="zh-CN" altLang="en-US"/>
          </a:p>
        </p:txBody>
      </p:sp>
      <p:sp>
        <p:nvSpPr>
          <p:cNvPr id="264194" name="Rectangle 3"/>
          <p:cNvSpPr>
            <a:spLocks noGrp="1" noChangeArrowheads="1"/>
          </p:cNvSpPr>
          <p:nvPr>
            <p:ph type="body" idx="1"/>
          </p:nvPr>
        </p:nvSpPr>
        <p:spPr/>
        <p:txBody>
          <a:bodyPr/>
          <a:lstStyle/>
          <a:p>
            <a:pPr eaLnBrk="1" hangingPunct="1"/>
            <a:r>
              <a:rPr lang="en-US" altLang="zh-CN" b="1" dirty="0"/>
              <a:t>3</a:t>
            </a:r>
            <a:r>
              <a:rPr lang="zh-CN" altLang="en-US" b="1" dirty="0"/>
              <a:t>、生命权的内容</a:t>
            </a:r>
            <a:endParaRPr lang="zh-CN" altLang="en-US" dirty="0"/>
          </a:p>
          <a:p>
            <a:pPr eaLnBrk="1" hangingPunct="1"/>
            <a:r>
              <a:rPr lang="zh-CN" altLang="en-US" dirty="0"/>
              <a:t>（</a:t>
            </a:r>
            <a:r>
              <a:rPr lang="en-US" altLang="zh-CN" dirty="0"/>
              <a:t>1</a:t>
            </a:r>
            <a:r>
              <a:rPr lang="zh-CN" altLang="en-US" dirty="0"/>
              <a:t>）生命安全维护权</a:t>
            </a:r>
          </a:p>
          <a:p>
            <a:pPr eaLnBrk="1" hangingPunct="1"/>
            <a:r>
              <a:rPr lang="zh-CN" altLang="en-US" dirty="0"/>
              <a:t>（</a:t>
            </a:r>
            <a:r>
              <a:rPr lang="en-US" altLang="zh-CN" dirty="0"/>
              <a:t>2</a:t>
            </a:r>
            <a:r>
              <a:rPr lang="zh-CN" altLang="en-US" dirty="0"/>
              <a:t>）司法保护请求权</a:t>
            </a:r>
          </a:p>
          <a:p>
            <a:pPr eaLnBrk="1" hangingPunct="1"/>
            <a:r>
              <a:rPr lang="zh-CN" altLang="en-US" dirty="0"/>
              <a:t>（</a:t>
            </a:r>
            <a:r>
              <a:rPr lang="en-US" altLang="zh-CN" dirty="0"/>
              <a:t>3</a:t>
            </a:r>
            <a:r>
              <a:rPr lang="zh-CN" altLang="en-US" dirty="0"/>
              <a:t>）生命利益支配权</a:t>
            </a:r>
            <a:r>
              <a:rPr lang="zh-CN" altLang="en-US" dirty="0">
                <a:latin typeface="Times New Roman" pitchFamily="18" charset="0"/>
              </a:rPr>
              <a:t> </a:t>
            </a:r>
            <a:endParaRPr lang="zh-CN" altLang="en-US" dirty="0"/>
          </a:p>
          <a:p>
            <a:pPr eaLnBrk="1" hangingPunct="1"/>
            <a:r>
              <a:rPr lang="en-US" altLang="zh-CN" dirty="0">
                <a:latin typeface="Times New Roman" pitchFamily="18" charset="0"/>
              </a:rPr>
              <a:t>——</a:t>
            </a:r>
            <a:r>
              <a:rPr lang="zh-CN" altLang="en-US" b="1" dirty="0"/>
              <a:t>自杀</a:t>
            </a:r>
            <a:r>
              <a:rPr lang="zh-CN" altLang="en-US" dirty="0"/>
              <a:t>的是与非  </a:t>
            </a:r>
            <a:endParaRPr lang="en-US" altLang="zh-CN" dirty="0"/>
          </a:p>
          <a:p>
            <a:pPr marL="0" indent="0" eaLnBrk="1" hangingPunct="1">
              <a:buNone/>
            </a:pPr>
            <a:r>
              <a:rPr lang="zh-CN" altLang="en-US" sz="2000" dirty="0"/>
              <a:t>（这里讨论的是安乐死，患者请求体面的死去有错吗）</a:t>
            </a: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Rectangle 2"/>
          <p:cNvSpPr>
            <a:spLocks noGrp="1" noChangeArrowheads="1"/>
          </p:cNvSpPr>
          <p:nvPr>
            <p:ph type="title"/>
          </p:nvPr>
        </p:nvSpPr>
        <p:spPr/>
        <p:txBody>
          <a:bodyPr/>
          <a:lstStyle/>
          <a:p>
            <a:pPr eaLnBrk="1" hangingPunct="1"/>
            <a:r>
              <a:rPr lang="zh-CN" altLang="en-US" sz="4000"/>
              <a:t>   </a:t>
            </a:r>
            <a:r>
              <a:rPr lang="zh-CN" altLang="en-US" sz="4000" b="1"/>
              <a:t> </a:t>
            </a:r>
          </a:p>
        </p:txBody>
      </p:sp>
      <p:sp>
        <p:nvSpPr>
          <p:cNvPr id="265218" name="Rectangle 3"/>
          <p:cNvSpPr>
            <a:spLocks noGrp="1" noChangeArrowheads="1"/>
          </p:cNvSpPr>
          <p:nvPr>
            <p:ph type="body" idx="1"/>
          </p:nvPr>
        </p:nvSpPr>
        <p:spPr/>
        <p:txBody>
          <a:bodyPr/>
          <a:lstStyle/>
          <a:p>
            <a:pPr eaLnBrk="1" hangingPunct="1">
              <a:lnSpc>
                <a:spcPct val="80000"/>
              </a:lnSpc>
            </a:pPr>
            <a:r>
              <a:rPr lang="zh-CN" altLang="en-US" sz="2800" b="1"/>
              <a:t>四、具体人格权之二</a:t>
            </a:r>
            <a:br>
              <a:rPr lang="zh-CN" altLang="en-US" sz="2800" b="1"/>
            </a:br>
            <a:r>
              <a:rPr lang="en-US" altLang="zh-CN" sz="2800" b="1">
                <a:latin typeface="Times New Roman" pitchFamily="18" charset="0"/>
              </a:rPr>
              <a:t>——</a:t>
            </a:r>
            <a:r>
              <a:rPr lang="zh-CN" altLang="en-US" sz="2800" b="1"/>
              <a:t>精神性人格权（</a:t>
            </a:r>
            <a:r>
              <a:rPr lang="en-US" altLang="zh-CN" sz="2800"/>
              <a:t> 《</a:t>
            </a:r>
            <a:r>
              <a:rPr lang="zh-CN" altLang="en-US" sz="2800"/>
              <a:t>民法总则</a:t>
            </a:r>
            <a:r>
              <a:rPr lang="en-US" altLang="zh-CN" sz="2800"/>
              <a:t>》</a:t>
            </a:r>
            <a:r>
              <a:rPr lang="zh-CN" altLang="zh-CN" sz="2800"/>
              <a:t>第</a:t>
            </a:r>
            <a:r>
              <a:rPr lang="en-US" altLang="zh-CN" sz="2800"/>
              <a:t>110</a:t>
            </a:r>
            <a:r>
              <a:rPr lang="zh-CN" altLang="zh-CN" sz="2800"/>
              <a:t>条</a:t>
            </a:r>
            <a:r>
              <a:rPr lang="zh-CN" altLang="en-US" sz="2800" b="1"/>
              <a:t>）</a:t>
            </a:r>
          </a:p>
          <a:p>
            <a:pPr eaLnBrk="1" hangingPunct="1">
              <a:lnSpc>
                <a:spcPct val="80000"/>
              </a:lnSpc>
            </a:pPr>
            <a:r>
              <a:rPr lang="zh-CN" altLang="en-US" sz="2400" b="1">
                <a:latin typeface="宋体" charset="-122"/>
              </a:rPr>
              <a:t>（一）姓名权</a:t>
            </a:r>
          </a:p>
          <a:p>
            <a:pPr eaLnBrk="1" hangingPunct="1">
              <a:lnSpc>
                <a:spcPct val="80000"/>
              </a:lnSpc>
            </a:pPr>
            <a:r>
              <a:rPr lang="en-US" altLang="zh-CN" sz="2800"/>
              <a:t>1</a:t>
            </a:r>
            <a:r>
              <a:rPr lang="zh-CN" altLang="en-US" sz="2800"/>
              <a:t>、界定</a:t>
            </a:r>
          </a:p>
          <a:p>
            <a:pPr eaLnBrk="1" hangingPunct="1">
              <a:lnSpc>
                <a:spcPct val="80000"/>
              </a:lnSpc>
            </a:pPr>
            <a:r>
              <a:rPr lang="zh-CN" altLang="en-US" sz="2800"/>
              <a:t>姓名包括姓和名两部分，姓是一定血缘关系的记号；名则是特定的自然人区别于其他自然人的符号。</a:t>
            </a:r>
            <a:endParaRPr lang="en-US" altLang="zh-CN" sz="2800"/>
          </a:p>
          <a:p>
            <a:pPr eaLnBrk="1" hangingPunct="1">
              <a:lnSpc>
                <a:spcPct val="80000"/>
              </a:lnSpc>
            </a:pPr>
            <a:r>
              <a:rPr lang="zh-CN" altLang="en-US" sz="2800"/>
              <a:t>姓名权，是自然人决定、使用和依照法律规定改变自己姓名的权利。 </a:t>
            </a:r>
            <a:br>
              <a:rPr lang="zh-CN" altLang="en-US" sz="2800"/>
            </a:br>
            <a:br>
              <a:rPr lang="zh-CN" altLang="en-US" sz="2800" b="1"/>
            </a:br>
            <a:endParaRPr lang="zh-CN" altLang="en-US" sz="1800" b="1"/>
          </a:p>
          <a:p>
            <a:pPr eaLnBrk="1" hangingPunct="1">
              <a:lnSpc>
                <a:spcPct val="80000"/>
              </a:lnSpc>
            </a:pPr>
            <a:endParaRPr lang="zh-CN" altLang="en-US" sz="1800" b="1"/>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Rectangle 2"/>
          <p:cNvSpPr>
            <a:spLocks noGrp="1" noChangeArrowheads="1"/>
          </p:cNvSpPr>
          <p:nvPr>
            <p:ph type="title"/>
          </p:nvPr>
        </p:nvSpPr>
        <p:spPr/>
        <p:txBody>
          <a:bodyPr/>
          <a:lstStyle/>
          <a:p>
            <a:pPr eaLnBrk="1" hangingPunct="1"/>
            <a:endParaRPr lang="zh-CN" altLang="en-US"/>
          </a:p>
        </p:txBody>
      </p:sp>
      <p:sp>
        <p:nvSpPr>
          <p:cNvPr id="266242" name="Rectangle 3"/>
          <p:cNvSpPr>
            <a:spLocks noGrp="1" noChangeArrowheads="1"/>
          </p:cNvSpPr>
          <p:nvPr>
            <p:ph type="body" idx="1"/>
          </p:nvPr>
        </p:nvSpPr>
        <p:spPr/>
        <p:txBody>
          <a:bodyPr/>
          <a:lstStyle/>
          <a:p>
            <a:pPr eaLnBrk="1" hangingPunct="1"/>
            <a:r>
              <a:rPr lang="zh-CN" altLang="en-US" dirty="0"/>
              <a:t> </a:t>
            </a:r>
            <a:r>
              <a:rPr lang="en-US" altLang="zh-CN" dirty="0"/>
              <a:t>2</a:t>
            </a:r>
            <a:r>
              <a:rPr lang="zh-CN" altLang="en-US" b="1" dirty="0"/>
              <a:t>、姓名权的内容 </a:t>
            </a:r>
          </a:p>
          <a:p>
            <a:pPr eaLnBrk="1" hangingPunct="1"/>
            <a:r>
              <a:rPr lang="zh-CN" altLang="en-US" dirty="0"/>
              <a:t>（</a:t>
            </a:r>
            <a:r>
              <a:rPr lang="en-US" altLang="zh-CN" dirty="0"/>
              <a:t>1</a:t>
            </a:r>
            <a:r>
              <a:rPr lang="zh-CN" altLang="en-US" dirty="0"/>
              <a:t>）自我命名权</a:t>
            </a:r>
          </a:p>
          <a:p>
            <a:pPr eaLnBrk="1" hangingPunct="1"/>
            <a:r>
              <a:rPr lang="en-US" altLang="zh-CN" dirty="0"/>
              <a:t>【</a:t>
            </a:r>
            <a:r>
              <a:rPr lang="zh-CN" altLang="en-US" dirty="0"/>
              <a:t>例</a:t>
            </a:r>
            <a:r>
              <a:rPr lang="en-US" altLang="zh-CN" dirty="0"/>
              <a:t>】</a:t>
            </a:r>
            <a:r>
              <a:rPr lang="zh-CN" altLang="en-US" dirty="0"/>
              <a:t>山东北雁云依案</a:t>
            </a:r>
          </a:p>
          <a:p>
            <a:pPr eaLnBrk="1" hangingPunct="1"/>
            <a:r>
              <a:rPr lang="zh-CN" altLang="en-US" dirty="0"/>
              <a:t>（</a:t>
            </a:r>
            <a:r>
              <a:rPr lang="en-US" altLang="zh-CN" dirty="0"/>
              <a:t>2</a:t>
            </a:r>
            <a:r>
              <a:rPr lang="zh-CN" altLang="en-US" dirty="0"/>
              <a:t>）姓名使用权</a:t>
            </a:r>
          </a:p>
          <a:p>
            <a:pPr eaLnBrk="1" hangingPunct="1"/>
            <a:r>
              <a:rPr lang="zh-CN" altLang="en-US" dirty="0"/>
              <a:t>（</a:t>
            </a:r>
            <a:r>
              <a:rPr lang="en-US" altLang="zh-CN" dirty="0"/>
              <a:t>3</a:t>
            </a:r>
            <a:r>
              <a:rPr lang="zh-CN" altLang="en-US" dirty="0"/>
              <a:t>）改名权</a:t>
            </a:r>
          </a:p>
          <a:p>
            <a:pPr eaLnBrk="1" hangingPunct="1"/>
            <a:r>
              <a:rPr lang="en-US" altLang="zh-CN" dirty="0"/>
              <a:t>[</a:t>
            </a:r>
            <a:r>
              <a:rPr lang="zh-CN" altLang="en-US" dirty="0"/>
              <a:t>例</a:t>
            </a:r>
            <a:r>
              <a:rPr lang="en-US" altLang="zh-CN" dirty="0"/>
              <a:t>] </a:t>
            </a:r>
            <a:r>
              <a:rPr lang="zh-CN" altLang="en-US" dirty="0"/>
              <a:t>江西赵</a:t>
            </a:r>
            <a:r>
              <a:rPr lang="en-US" altLang="zh-CN" dirty="0"/>
              <a:t>C</a:t>
            </a:r>
            <a:r>
              <a:rPr lang="zh-CN" altLang="en-US" dirty="0"/>
              <a:t>更换身份证案 </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Rectangle 2"/>
          <p:cNvSpPr>
            <a:spLocks noGrp="1" noChangeArrowheads="1"/>
          </p:cNvSpPr>
          <p:nvPr>
            <p:ph type="title"/>
          </p:nvPr>
        </p:nvSpPr>
        <p:spPr/>
        <p:txBody>
          <a:bodyPr/>
          <a:lstStyle/>
          <a:p>
            <a:pPr eaLnBrk="1" hangingPunct="1"/>
            <a:endParaRPr lang="zh-CN" altLang="en-US"/>
          </a:p>
        </p:txBody>
      </p:sp>
      <p:sp>
        <p:nvSpPr>
          <p:cNvPr id="267266" name="Rectangle 3"/>
          <p:cNvSpPr>
            <a:spLocks noGrp="1" noChangeArrowheads="1"/>
          </p:cNvSpPr>
          <p:nvPr>
            <p:ph type="body" idx="1"/>
          </p:nvPr>
        </p:nvSpPr>
        <p:spPr/>
        <p:txBody>
          <a:bodyPr/>
          <a:lstStyle/>
          <a:p>
            <a:pPr eaLnBrk="1" hangingPunct="1"/>
            <a:r>
              <a:rPr lang="zh-CN" altLang="en-US">
                <a:latin typeface="Times New Roman" pitchFamily="18" charset="0"/>
              </a:rPr>
              <a:t>  </a:t>
            </a:r>
            <a:r>
              <a:rPr lang="en-US" altLang="zh-CN"/>
              <a:t>3</a:t>
            </a:r>
            <a:r>
              <a:rPr lang="zh-CN" altLang="en-US"/>
              <a:t>、</a:t>
            </a:r>
            <a:r>
              <a:rPr lang="zh-CN" altLang="en-US" b="1"/>
              <a:t>侵犯姓名权的表现</a:t>
            </a:r>
          </a:p>
          <a:p>
            <a:pPr eaLnBrk="1" hangingPunct="1"/>
            <a:r>
              <a:rPr lang="zh-CN" altLang="en-US"/>
              <a:t>（</a:t>
            </a:r>
            <a:r>
              <a:rPr lang="en-US" altLang="zh-CN"/>
              <a:t>1</a:t>
            </a:r>
            <a:r>
              <a:rPr lang="zh-CN" altLang="en-US"/>
              <a:t>）干涉他人决定、使用、改变姓名</a:t>
            </a:r>
            <a:r>
              <a:rPr lang="zh-CN" altLang="en-US">
                <a:latin typeface="Times New Roman" pitchFamily="18" charset="0"/>
              </a:rPr>
              <a:t> </a:t>
            </a:r>
            <a:r>
              <a:rPr lang="zh-CN" altLang="en-US"/>
              <a:t>　　</a:t>
            </a:r>
          </a:p>
          <a:p>
            <a:pPr eaLnBrk="1" hangingPunct="1"/>
            <a:r>
              <a:rPr lang="zh-CN" altLang="en-US"/>
              <a:t>（</a:t>
            </a:r>
            <a:r>
              <a:rPr lang="en-US" altLang="zh-CN"/>
              <a:t>2</a:t>
            </a:r>
            <a:r>
              <a:rPr lang="zh-CN" altLang="en-US"/>
              <a:t>）盗用他人姓名</a:t>
            </a:r>
          </a:p>
          <a:p>
            <a:pPr eaLnBrk="1" hangingPunct="1"/>
            <a:r>
              <a:rPr lang="zh-CN" altLang="en-US"/>
              <a:t>（</a:t>
            </a:r>
            <a:r>
              <a:rPr lang="en-US" altLang="zh-CN"/>
              <a:t>3</a:t>
            </a:r>
            <a:r>
              <a:rPr lang="zh-CN" altLang="en-US"/>
              <a:t>）冒用他人姓名 </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2"/>
          <p:cNvSpPr>
            <a:spLocks noGrp="1" noChangeArrowheads="1"/>
          </p:cNvSpPr>
          <p:nvPr>
            <p:ph type="title"/>
          </p:nvPr>
        </p:nvSpPr>
        <p:spPr/>
        <p:txBody>
          <a:bodyPr/>
          <a:lstStyle/>
          <a:p>
            <a:pPr eaLnBrk="1" hangingPunct="1"/>
            <a:endParaRPr lang="zh-CN" altLang="en-US"/>
          </a:p>
        </p:txBody>
      </p:sp>
      <p:sp>
        <p:nvSpPr>
          <p:cNvPr id="268290" name="Rectangle 3"/>
          <p:cNvSpPr>
            <a:spLocks noGrp="1" noChangeArrowheads="1"/>
          </p:cNvSpPr>
          <p:nvPr>
            <p:ph type="body" idx="1"/>
          </p:nvPr>
        </p:nvSpPr>
        <p:spPr/>
        <p:txBody>
          <a:bodyPr/>
          <a:lstStyle/>
          <a:p>
            <a:pPr algn="just" eaLnBrk="1" hangingPunct="1">
              <a:lnSpc>
                <a:spcPct val="90000"/>
              </a:lnSpc>
            </a:pPr>
            <a:r>
              <a:rPr lang="zh-CN" altLang="en-US" sz="2800" b="1" dirty="0"/>
              <a:t>（二）肖像权</a:t>
            </a:r>
          </a:p>
          <a:p>
            <a:pPr algn="just" eaLnBrk="1" hangingPunct="1">
              <a:lnSpc>
                <a:spcPct val="90000"/>
              </a:lnSpc>
            </a:pPr>
            <a:r>
              <a:rPr lang="en-US" altLang="zh-CN" sz="2800" b="1" dirty="0"/>
              <a:t>1</a:t>
            </a:r>
            <a:r>
              <a:rPr lang="zh-CN" altLang="en-US" sz="2800" b="1" dirty="0"/>
              <a:t>、界定</a:t>
            </a:r>
          </a:p>
          <a:p>
            <a:pPr algn="just" eaLnBrk="1" hangingPunct="1">
              <a:lnSpc>
                <a:spcPct val="90000"/>
              </a:lnSpc>
            </a:pPr>
            <a:r>
              <a:rPr lang="zh-CN" altLang="en-US" dirty="0"/>
              <a:t>肖像，是指通过绘画、照像、雕塑、录像、电影艺术等形式使自然人外貌在物质载体上再现的视觉形象。 </a:t>
            </a:r>
          </a:p>
          <a:p>
            <a:pPr algn="just" eaLnBrk="1" hangingPunct="1">
              <a:lnSpc>
                <a:spcPct val="90000"/>
              </a:lnSpc>
            </a:pPr>
            <a:r>
              <a:rPr lang="zh-CN" altLang="en-US" dirty="0"/>
              <a:t>肖像权是自然人以在自己的肖像上所体现的利益为内容的具体人格权。 </a:t>
            </a:r>
            <a:endParaRPr lang="zh-CN" altLang="en-US" sz="2800" dirty="0">
              <a:latin typeface="宋体" charset="-122"/>
            </a:endParaRPr>
          </a:p>
          <a:p>
            <a:pPr eaLnBrk="1" hangingPunct="1"/>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endParaRPr lang="zh-CN" altLang="en-US"/>
          </a:p>
        </p:txBody>
      </p:sp>
      <p:sp>
        <p:nvSpPr>
          <p:cNvPr id="38914" name="Rectangle 3"/>
          <p:cNvSpPr>
            <a:spLocks noGrp="1" noChangeArrowheads="1"/>
          </p:cNvSpPr>
          <p:nvPr>
            <p:ph type="body" idx="1"/>
          </p:nvPr>
        </p:nvSpPr>
        <p:spPr/>
        <p:txBody>
          <a:bodyPr/>
          <a:lstStyle/>
          <a:p>
            <a:pPr eaLnBrk="1" hangingPunct="1"/>
            <a:r>
              <a:rPr lang="zh-CN" altLang="en-US">
                <a:solidFill>
                  <a:srgbClr val="000000"/>
                </a:solidFill>
              </a:rPr>
              <a:t>（四）</a:t>
            </a:r>
            <a:r>
              <a:rPr lang="zh-CN" altLang="en-US" b="1"/>
              <a:t>法律思维训练方法之一：请求权方法</a:t>
            </a:r>
          </a:p>
          <a:p>
            <a:pPr eaLnBrk="1" hangingPunct="1"/>
            <a:r>
              <a:rPr lang="en-US" altLang="zh-CN">
                <a:latin typeface="宋体" charset="-122"/>
              </a:rPr>
              <a:t>1</a:t>
            </a:r>
            <a:r>
              <a:rPr lang="zh-CN" altLang="en-US">
                <a:latin typeface="宋体" charset="-122"/>
              </a:rPr>
              <a:t>、何谓请求权基础？</a:t>
            </a:r>
          </a:p>
          <a:p>
            <a:pPr eaLnBrk="1" hangingPunct="1"/>
            <a:r>
              <a:rPr lang="zh-CN" altLang="en-US"/>
              <a:t>所谓请求权基础，是指得支持一方当事人向他方当事人有所主张的法律规范。</a:t>
            </a:r>
          </a:p>
          <a:p>
            <a:pPr eaLnBrk="1" hangingPunct="1"/>
            <a:endParaRPr lang="zh-CN" altLang="en-US"/>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Rectangle 2"/>
          <p:cNvSpPr>
            <a:spLocks noGrp="1" noChangeArrowheads="1"/>
          </p:cNvSpPr>
          <p:nvPr>
            <p:ph type="title"/>
          </p:nvPr>
        </p:nvSpPr>
        <p:spPr/>
        <p:txBody>
          <a:bodyPr/>
          <a:lstStyle/>
          <a:p>
            <a:pPr eaLnBrk="1" hangingPunct="1"/>
            <a:endParaRPr lang="zh-CN" altLang="en-US"/>
          </a:p>
        </p:txBody>
      </p:sp>
      <p:sp>
        <p:nvSpPr>
          <p:cNvPr id="269314" name="Rectangle 3"/>
          <p:cNvSpPr>
            <a:spLocks noGrp="1" noChangeArrowheads="1"/>
          </p:cNvSpPr>
          <p:nvPr>
            <p:ph type="body" idx="1"/>
          </p:nvPr>
        </p:nvSpPr>
        <p:spPr/>
        <p:txBody>
          <a:bodyPr/>
          <a:lstStyle/>
          <a:p>
            <a:pPr eaLnBrk="1" hangingPunct="1"/>
            <a:r>
              <a:rPr lang="zh-CN" altLang="en-US"/>
              <a:t> </a:t>
            </a:r>
            <a:r>
              <a:rPr lang="en-US" altLang="zh-CN" b="1"/>
              <a:t>2</a:t>
            </a:r>
            <a:r>
              <a:rPr lang="zh-CN" altLang="en-US" b="1"/>
              <a:t>、肖像权的内容</a:t>
            </a:r>
          </a:p>
          <a:p>
            <a:pPr eaLnBrk="1" hangingPunct="1"/>
            <a:r>
              <a:rPr lang="zh-CN" altLang="en-US"/>
              <a:t>（</a:t>
            </a:r>
            <a:r>
              <a:rPr lang="en-US" altLang="zh-CN"/>
              <a:t>1</a:t>
            </a:r>
            <a:r>
              <a:rPr lang="zh-CN" altLang="en-US"/>
              <a:t>）肖像制作专有权</a:t>
            </a:r>
          </a:p>
          <a:p>
            <a:pPr eaLnBrk="1" hangingPunct="1"/>
            <a:r>
              <a:rPr lang="zh-CN" altLang="en-US"/>
              <a:t>（</a:t>
            </a:r>
            <a:r>
              <a:rPr lang="en-US" altLang="zh-CN"/>
              <a:t>2</a:t>
            </a:r>
            <a:r>
              <a:rPr lang="zh-CN" altLang="en-US"/>
              <a:t>）肖像使用专有权</a:t>
            </a:r>
          </a:p>
          <a:p>
            <a:pPr eaLnBrk="1" hangingPunct="1"/>
            <a:r>
              <a:rPr lang="zh-CN" altLang="en-US"/>
              <a:t>（</a:t>
            </a:r>
            <a:r>
              <a:rPr lang="en-US" altLang="zh-CN"/>
              <a:t>3</a:t>
            </a:r>
            <a:r>
              <a:rPr lang="zh-CN" altLang="en-US"/>
              <a:t>）肖像利益维护权</a:t>
            </a: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Rectangle 2"/>
          <p:cNvSpPr>
            <a:spLocks noGrp="1" noChangeArrowheads="1"/>
          </p:cNvSpPr>
          <p:nvPr>
            <p:ph type="title"/>
          </p:nvPr>
        </p:nvSpPr>
        <p:spPr/>
        <p:txBody>
          <a:bodyPr/>
          <a:lstStyle/>
          <a:p>
            <a:pPr eaLnBrk="1" hangingPunct="1"/>
            <a:endParaRPr lang="zh-CN" altLang="en-US"/>
          </a:p>
        </p:txBody>
      </p:sp>
      <p:sp>
        <p:nvSpPr>
          <p:cNvPr id="270338" name="Rectangle 3"/>
          <p:cNvSpPr>
            <a:spLocks noGrp="1" noChangeArrowheads="1"/>
          </p:cNvSpPr>
          <p:nvPr>
            <p:ph type="body" idx="1"/>
          </p:nvPr>
        </p:nvSpPr>
        <p:spPr/>
        <p:txBody>
          <a:bodyPr/>
          <a:lstStyle/>
          <a:p>
            <a:pPr eaLnBrk="1" hangingPunct="1"/>
            <a:r>
              <a:rPr lang="zh-CN" altLang="en-US" dirty="0"/>
              <a:t> </a:t>
            </a:r>
            <a:r>
              <a:rPr lang="en-US" altLang="zh-CN" b="1" dirty="0"/>
              <a:t>2</a:t>
            </a:r>
            <a:r>
              <a:rPr lang="zh-CN" altLang="en-US" b="1" dirty="0"/>
              <a:t>、侵害肖像权的构成要件</a:t>
            </a:r>
          </a:p>
          <a:p>
            <a:pPr eaLnBrk="1" hangingPunct="1"/>
            <a:r>
              <a:rPr lang="zh-CN" altLang="en-US" dirty="0"/>
              <a:t>（</a:t>
            </a:r>
            <a:r>
              <a:rPr lang="en-US" altLang="zh-CN" dirty="0"/>
              <a:t>1</a:t>
            </a:r>
            <a:r>
              <a:rPr lang="zh-CN" altLang="en-US" dirty="0"/>
              <a:t>）有肖像使用行为</a:t>
            </a:r>
          </a:p>
          <a:p>
            <a:pPr eaLnBrk="1" hangingPunct="1"/>
            <a:r>
              <a:rPr lang="zh-CN" altLang="en-US" dirty="0"/>
              <a:t>（</a:t>
            </a:r>
            <a:r>
              <a:rPr lang="en-US" altLang="zh-CN" dirty="0"/>
              <a:t>2</a:t>
            </a:r>
            <a:r>
              <a:rPr lang="zh-CN" altLang="en-US" dirty="0"/>
              <a:t>）未经肖像权人同意</a:t>
            </a:r>
          </a:p>
          <a:p>
            <a:pPr eaLnBrk="1" hangingPunct="1"/>
            <a:r>
              <a:rPr lang="zh-CN" altLang="en-US" dirty="0"/>
              <a:t>（</a:t>
            </a:r>
            <a:r>
              <a:rPr lang="en-US" altLang="zh-CN" dirty="0"/>
              <a:t>3</a:t>
            </a:r>
            <a:r>
              <a:rPr lang="zh-CN" altLang="en-US" dirty="0"/>
              <a:t>）无阻却违法事由 （没有正当理由）</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Rectangle 2"/>
          <p:cNvSpPr>
            <a:spLocks noGrp="1" noChangeArrowheads="1"/>
          </p:cNvSpPr>
          <p:nvPr>
            <p:ph type="title"/>
          </p:nvPr>
        </p:nvSpPr>
        <p:spPr/>
        <p:txBody>
          <a:bodyPr/>
          <a:lstStyle/>
          <a:p>
            <a:pPr eaLnBrk="1" hangingPunct="1"/>
            <a:endParaRPr lang="zh-CN" altLang="en-US"/>
          </a:p>
        </p:txBody>
      </p:sp>
      <p:sp>
        <p:nvSpPr>
          <p:cNvPr id="271362" name="Rectangle 3"/>
          <p:cNvSpPr>
            <a:spLocks noGrp="1" noChangeArrowheads="1"/>
          </p:cNvSpPr>
          <p:nvPr>
            <p:ph type="body" idx="1"/>
          </p:nvPr>
        </p:nvSpPr>
        <p:spPr/>
        <p:txBody>
          <a:bodyPr/>
          <a:lstStyle/>
          <a:p>
            <a:pPr eaLnBrk="1" hangingPunct="1">
              <a:lnSpc>
                <a:spcPct val="90000"/>
              </a:lnSpc>
            </a:pPr>
            <a:r>
              <a:rPr lang="en-US" altLang="zh-CN" b="1" dirty="0"/>
              <a:t>3</a:t>
            </a:r>
            <a:r>
              <a:rPr lang="zh-CN" altLang="en-US" b="1" dirty="0"/>
              <a:t>、实务中几个问题</a:t>
            </a:r>
          </a:p>
          <a:p>
            <a:pPr eaLnBrk="1" hangingPunct="1">
              <a:lnSpc>
                <a:spcPct val="90000"/>
              </a:lnSpc>
            </a:pPr>
            <a:r>
              <a:rPr lang="zh-CN" altLang="en-US" b="1" dirty="0"/>
              <a:t>（</a:t>
            </a:r>
            <a:r>
              <a:rPr lang="en-US" altLang="zh-CN" b="1" dirty="0"/>
              <a:t>1</a:t>
            </a:r>
            <a:r>
              <a:rPr lang="zh-CN" altLang="en-US" b="1" dirty="0"/>
              <a:t>）</a:t>
            </a:r>
            <a:r>
              <a:rPr lang="zh-CN" altLang="en-US" dirty="0"/>
              <a:t>人体模特的肖像权 </a:t>
            </a:r>
          </a:p>
          <a:p>
            <a:pPr eaLnBrk="1" hangingPunct="1">
              <a:lnSpc>
                <a:spcPct val="90000"/>
              </a:lnSpc>
            </a:pPr>
            <a:r>
              <a:rPr lang="zh-CN" altLang="en-US" b="1" dirty="0"/>
              <a:t>（</a:t>
            </a:r>
            <a:r>
              <a:rPr lang="en-US" altLang="zh-CN" b="1" dirty="0"/>
              <a:t>2</a:t>
            </a:r>
            <a:r>
              <a:rPr lang="zh-CN" altLang="en-US" b="1" dirty="0"/>
              <a:t>）</a:t>
            </a:r>
            <a:r>
              <a:rPr lang="zh-CN" altLang="en-US" dirty="0"/>
              <a:t>集体照片肖像权的行使 </a:t>
            </a:r>
          </a:p>
          <a:p>
            <a:pPr eaLnBrk="1" hangingPunct="1">
              <a:lnSpc>
                <a:spcPct val="90000"/>
              </a:lnSpc>
            </a:pPr>
            <a:r>
              <a:rPr lang="zh-CN" altLang="en-US" b="1" dirty="0"/>
              <a:t>（</a:t>
            </a:r>
            <a:r>
              <a:rPr lang="en-US" altLang="zh-CN" b="1" dirty="0"/>
              <a:t>3</a:t>
            </a:r>
            <a:r>
              <a:rPr lang="zh-CN" altLang="en-US" b="1" dirty="0"/>
              <a:t>）</a:t>
            </a:r>
            <a:r>
              <a:rPr lang="zh-CN" altLang="en-US" dirty="0"/>
              <a:t>公众人物的肖像权</a:t>
            </a:r>
          </a:p>
          <a:p>
            <a:pPr eaLnBrk="1" hangingPunct="1">
              <a:lnSpc>
                <a:spcPct val="90000"/>
              </a:lnSpc>
            </a:pPr>
            <a:r>
              <a:rPr lang="zh-CN" altLang="en-US" b="1" dirty="0"/>
              <a:t>（</a:t>
            </a:r>
            <a:r>
              <a:rPr lang="en-US" altLang="zh-CN" b="1" dirty="0"/>
              <a:t>4</a:t>
            </a:r>
            <a:r>
              <a:rPr lang="zh-CN" altLang="en-US" b="1" dirty="0"/>
              <a:t>）</a:t>
            </a:r>
            <a:r>
              <a:rPr lang="zh-CN" altLang="en-US" dirty="0"/>
              <a:t>演员对自己饰演的角色的肖像权 </a:t>
            </a: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Rectangle 2"/>
          <p:cNvSpPr>
            <a:spLocks noGrp="1" noChangeArrowheads="1"/>
          </p:cNvSpPr>
          <p:nvPr>
            <p:ph type="title"/>
          </p:nvPr>
        </p:nvSpPr>
        <p:spPr/>
        <p:txBody>
          <a:bodyPr/>
          <a:lstStyle/>
          <a:p>
            <a:pPr eaLnBrk="1" hangingPunct="1"/>
            <a:endParaRPr lang="zh-CN" altLang="en-US"/>
          </a:p>
        </p:txBody>
      </p:sp>
      <p:sp>
        <p:nvSpPr>
          <p:cNvPr id="272386" name="Rectangle 3"/>
          <p:cNvSpPr>
            <a:spLocks noGrp="1" noChangeArrowheads="1"/>
          </p:cNvSpPr>
          <p:nvPr>
            <p:ph type="body" idx="1"/>
          </p:nvPr>
        </p:nvSpPr>
        <p:spPr/>
        <p:txBody>
          <a:bodyPr/>
          <a:lstStyle/>
          <a:p>
            <a:pPr eaLnBrk="1" hangingPunct="1">
              <a:lnSpc>
                <a:spcPct val="90000"/>
              </a:lnSpc>
            </a:pPr>
            <a:r>
              <a:rPr lang="zh-CN" altLang="en-US" sz="2800" b="1" dirty="0">
                <a:latin typeface="宋体" charset="-122"/>
              </a:rPr>
              <a:t>（三）名誉权</a:t>
            </a:r>
          </a:p>
          <a:p>
            <a:pPr eaLnBrk="1" hangingPunct="1">
              <a:lnSpc>
                <a:spcPct val="90000"/>
              </a:lnSpc>
            </a:pPr>
            <a:r>
              <a:rPr lang="zh-CN" altLang="en-US" dirty="0"/>
              <a:t> </a:t>
            </a:r>
            <a:r>
              <a:rPr lang="zh-CN" altLang="en-US" b="1" dirty="0">
                <a:latin typeface="Times New Roman" pitchFamily="18" charset="0"/>
              </a:rPr>
              <a:t> </a:t>
            </a:r>
            <a:r>
              <a:rPr lang="en-US" altLang="zh-CN" b="1" dirty="0"/>
              <a:t>1</a:t>
            </a:r>
            <a:r>
              <a:rPr lang="zh-CN" altLang="en-US" b="1" dirty="0"/>
              <a:t>、界定</a:t>
            </a:r>
          </a:p>
          <a:p>
            <a:pPr eaLnBrk="1" hangingPunct="1">
              <a:lnSpc>
                <a:spcPct val="90000"/>
              </a:lnSpc>
            </a:pPr>
            <a:r>
              <a:rPr lang="zh-CN" altLang="en-US" dirty="0"/>
              <a:t>名誉权是指民事主体就其自身属性和人格价值所获得的社会评价所享有的保有和维护的人格权。</a:t>
            </a:r>
          </a:p>
          <a:p>
            <a:pPr eaLnBrk="1" hangingPunct="1">
              <a:lnSpc>
                <a:spcPct val="90000"/>
              </a:lnSpc>
            </a:pPr>
            <a:r>
              <a:rPr lang="zh-CN" altLang="en-US" dirty="0"/>
              <a:t>名誉与名誉感 </a:t>
            </a: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Rectangle 2"/>
          <p:cNvSpPr>
            <a:spLocks noGrp="1" noChangeArrowheads="1"/>
          </p:cNvSpPr>
          <p:nvPr>
            <p:ph type="title"/>
          </p:nvPr>
        </p:nvSpPr>
        <p:spPr/>
        <p:txBody>
          <a:bodyPr/>
          <a:lstStyle/>
          <a:p>
            <a:pPr eaLnBrk="1" hangingPunct="1"/>
            <a:br>
              <a:rPr lang="zh-CN" altLang="en-US" sz="3200"/>
            </a:br>
            <a:endParaRPr lang="zh-CN" altLang="en-US" sz="3200"/>
          </a:p>
        </p:txBody>
      </p:sp>
      <p:sp>
        <p:nvSpPr>
          <p:cNvPr id="273410" name="Rectangle 3"/>
          <p:cNvSpPr>
            <a:spLocks noGrp="1" noChangeArrowheads="1"/>
          </p:cNvSpPr>
          <p:nvPr>
            <p:ph type="body" idx="1"/>
          </p:nvPr>
        </p:nvSpPr>
        <p:spPr/>
        <p:txBody>
          <a:bodyPr/>
          <a:lstStyle/>
          <a:p>
            <a:pPr eaLnBrk="1" hangingPunct="1">
              <a:lnSpc>
                <a:spcPct val="90000"/>
              </a:lnSpc>
            </a:pPr>
            <a:r>
              <a:rPr lang="zh-CN" altLang="en-US" b="1">
                <a:latin typeface="Times New Roman" pitchFamily="18" charset="0"/>
              </a:rPr>
              <a:t> </a:t>
            </a:r>
            <a:r>
              <a:rPr lang="en-US" altLang="zh-CN" b="1"/>
              <a:t>2</a:t>
            </a:r>
            <a:r>
              <a:rPr lang="zh-CN" altLang="en-US" b="1"/>
              <a:t>、名誉权的内容</a:t>
            </a:r>
          </a:p>
          <a:p>
            <a:pPr eaLnBrk="1" hangingPunct="1">
              <a:lnSpc>
                <a:spcPct val="90000"/>
              </a:lnSpc>
            </a:pPr>
            <a:r>
              <a:rPr lang="zh-CN" altLang="en-US"/>
              <a:t>（</a:t>
            </a:r>
            <a:r>
              <a:rPr lang="en-US" altLang="zh-CN"/>
              <a:t>1</a:t>
            </a:r>
            <a:r>
              <a:rPr lang="zh-CN" altLang="en-US"/>
              <a:t>）名誉保有权</a:t>
            </a:r>
          </a:p>
          <a:p>
            <a:pPr eaLnBrk="1" hangingPunct="1">
              <a:lnSpc>
                <a:spcPct val="90000"/>
              </a:lnSpc>
            </a:pPr>
            <a:r>
              <a:rPr lang="zh-CN" altLang="en-US"/>
              <a:t>（</a:t>
            </a:r>
            <a:r>
              <a:rPr lang="en-US" altLang="zh-CN"/>
              <a:t>2</a:t>
            </a:r>
            <a:r>
              <a:rPr lang="zh-CN" altLang="en-US"/>
              <a:t>）名誉维护权</a:t>
            </a:r>
          </a:p>
          <a:p>
            <a:pPr eaLnBrk="1" hangingPunct="1">
              <a:lnSpc>
                <a:spcPct val="90000"/>
              </a:lnSpc>
            </a:pPr>
            <a:r>
              <a:rPr lang="zh-CN" altLang="en-US"/>
              <a:t>（</a:t>
            </a:r>
            <a:r>
              <a:rPr lang="en-US" altLang="zh-CN"/>
              <a:t>3</a:t>
            </a:r>
            <a:r>
              <a:rPr lang="zh-CN" altLang="en-US"/>
              <a:t>）名誉利益支配权</a:t>
            </a: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Rectangle 2"/>
          <p:cNvSpPr>
            <a:spLocks noGrp="1" noChangeArrowheads="1"/>
          </p:cNvSpPr>
          <p:nvPr>
            <p:ph type="title"/>
          </p:nvPr>
        </p:nvSpPr>
        <p:spPr/>
        <p:txBody>
          <a:bodyPr/>
          <a:lstStyle/>
          <a:p>
            <a:pPr eaLnBrk="1" hangingPunct="1"/>
            <a:endParaRPr lang="zh-CN" altLang="en-US"/>
          </a:p>
        </p:txBody>
      </p:sp>
      <p:sp>
        <p:nvSpPr>
          <p:cNvPr id="274434" name="Rectangle 3"/>
          <p:cNvSpPr>
            <a:spLocks noGrp="1" noChangeArrowheads="1"/>
          </p:cNvSpPr>
          <p:nvPr>
            <p:ph type="body" idx="1"/>
          </p:nvPr>
        </p:nvSpPr>
        <p:spPr/>
        <p:txBody>
          <a:bodyPr/>
          <a:lstStyle/>
          <a:p>
            <a:pPr eaLnBrk="1" hangingPunct="1"/>
            <a:r>
              <a:rPr lang="zh-CN" altLang="en-US" dirty="0"/>
              <a:t> </a:t>
            </a:r>
            <a:r>
              <a:rPr lang="en-US" altLang="zh-CN" b="1" dirty="0"/>
              <a:t>3</a:t>
            </a:r>
            <a:r>
              <a:rPr lang="zh-CN" altLang="en-US" b="1" dirty="0"/>
              <a:t>、名誉权侵权中因果关系的认定</a:t>
            </a:r>
          </a:p>
          <a:p>
            <a:pPr eaLnBrk="1" hangingPunct="1"/>
            <a:r>
              <a:rPr lang="en-US" altLang="zh-CN" dirty="0"/>
              <a:t>[</a:t>
            </a:r>
            <a:r>
              <a:rPr lang="zh-CN" altLang="en-US" dirty="0"/>
              <a:t>例</a:t>
            </a:r>
            <a:r>
              <a:rPr lang="en-US" altLang="zh-CN" dirty="0"/>
              <a:t>] </a:t>
            </a:r>
            <a:r>
              <a:rPr lang="zh-CN" altLang="en-US" dirty="0"/>
              <a:t>甲明知乙不懂法语用法语写信给乙进行侮辱，乙因不懂而请人翻译导致公示。</a:t>
            </a:r>
          </a:p>
          <a:p>
            <a:pPr eaLnBrk="1" hangingPunct="1"/>
            <a:r>
              <a:rPr lang="en-US" altLang="zh-CN" dirty="0"/>
              <a:t>[</a:t>
            </a:r>
            <a:r>
              <a:rPr lang="zh-CN" altLang="en-US" dirty="0"/>
              <a:t>例</a:t>
            </a:r>
            <a:r>
              <a:rPr lang="en-US" altLang="zh-CN" dirty="0"/>
              <a:t>] </a:t>
            </a:r>
            <a:r>
              <a:rPr lang="zh-CN" altLang="en-US" dirty="0"/>
              <a:t>丙以祥林嫂方式导致公示。</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Rectangle 2"/>
          <p:cNvSpPr>
            <a:spLocks noGrp="1" noChangeArrowheads="1"/>
          </p:cNvSpPr>
          <p:nvPr>
            <p:ph type="title"/>
          </p:nvPr>
        </p:nvSpPr>
        <p:spPr/>
        <p:txBody>
          <a:bodyPr/>
          <a:lstStyle/>
          <a:p>
            <a:pPr eaLnBrk="1" hangingPunct="1"/>
            <a:endParaRPr lang="zh-CN" altLang="en-US"/>
          </a:p>
        </p:txBody>
      </p:sp>
      <p:sp>
        <p:nvSpPr>
          <p:cNvPr id="275458" name="Rectangle 3"/>
          <p:cNvSpPr>
            <a:spLocks noGrp="1" noChangeArrowheads="1"/>
          </p:cNvSpPr>
          <p:nvPr>
            <p:ph type="body" idx="1"/>
          </p:nvPr>
        </p:nvSpPr>
        <p:spPr/>
        <p:txBody>
          <a:bodyPr/>
          <a:lstStyle/>
          <a:p>
            <a:pPr eaLnBrk="1" hangingPunct="1">
              <a:lnSpc>
                <a:spcPct val="90000"/>
              </a:lnSpc>
            </a:pPr>
            <a:r>
              <a:rPr lang="en-US" altLang="zh-CN" sz="2400" b="1" dirty="0"/>
              <a:t>4</a:t>
            </a:r>
            <a:r>
              <a:rPr lang="zh-CN" altLang="en-US" sz="2400" b="1" dirty="0"/>
              <a:t>、消费者的批评权与经营者的名誉权保护</a:t>
            </a:r>
          </a:p>
          <a:p>
            <a:pPr eaLnBrk="1" hangingPunct="1">
              <a:lnSpc>
                <a:spcPct val="90000"/>
              </a:lnSpc>
            </a:pPr>
            <a:r>
              <a:rPr lang="zh-CN" altLang="en-US" sz="2400" dirty="0"/>
              <a:t>最高人民法院</a:t>
            </a:r>
            <a:r>
              <a:rPr lang="en-US" altLang="zh-CN" sz="2400" dirty="0"/>
              <a:t>《</a:t>
            </a:r>
            <a:r>
              <a:rPr lang="zh-CN" altLang="en-US" sz="2400" dirty="0"/>
              <a:t>关于审理名誉权案件若干问题的解答</a:t>
            </a:r>
            <a:r>
              <a:rPr lang="en-US" altLang="zh-CN" sz="2400" dirty="0"/>
              <a:t>》</a:t>
            </a:r>
            <a:r>
              <a:rPr lang="zh-CN" altLang="en-US" sz="2400" dirty="0"/>
              <a:t>第</a:t>
            </a:r>
            <a:r>
              <a:rPr lang="en-US" altLang="zh-CN" sz="2400" dirty="0"/>
              <a:t>9</a:t>
            </a:r>
            <a:r>
              <a:rPr lang="zh-CN" altLang="en-US" sz="2400" dirty="0"/>
              <a:t>条：消费者对生产者、经营者、销售者的产品质量或者服务质量进行批评、评论，</a:t>
            </a:r>
            <a:r>
              <a:rPr lang="zh-CN" altLang="en-US" sz="2400" b="1" dirty="0"/>
              <a:t>不应当认定为侵害他人名誉权</a:t>
            </a:r>
            <a:r>
              <a:rPr lang="zh-CN" altLang="en-US" sz="2400" dirty="0"/>
              <a:t>。但借机诽谤、诋毁，损害其名誉的，应当认定为侵害名誉权。</a:t>
            </a:r>
          </a:p>
          <a:p>
            <a:pPr eaLnBrk="1" hangingPunct="1">
              <a:lnSpc>
                <a:spcPct val="90000"/>
              </a:lnSpc>
            </a:pPr>
            <a:r>
              <a:rPr lang="zh-CN" altLang="en-US" sz="2400" dirty="0"/>
              <a:t>新闻单位对生产者、经营者、销售者的产品质量或者服务质量进行批评、评论，</a:t>
            </a:r>
            <a:r>
              <a:rPr lang="zh-CN" altLang="en-US" sz="2400" b="1" dirty="0"/>
              <a:t>内容基本属实</a:t>
            </a:r>
            <a:r>
              <a:rPr lang="zh-CN" altLang="en-US" sz="2400" dirty="0"/>
              <a:t>，没有侮辱内容的，</a:t>
            </a:r>
            <a:r>
              <a:rPr lang="zh-CN" altLang="en-US" sz="2400" b="1" dirty="0"/>
              <a:t>不应当认定</a:t>
            </a:r>
            <a:r>
              <a:rPr lang="zh-CN" altLang="en-US" sz="2400" dirty="0"/>
              <a:t>为侵害其名誉权；主要内容失实，损害其名誉的，应当认定为侵害名誉权。</a:t>
            </a: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Rectangle 2"/>
          <p:cNvSpPr>
            <a:spLocks noGrp="1" noChangeArrowheads="1"/>
          </p:cNvSpPr>
          <p:nvPr>
            <p:ph type="title"/>
          </p:nvPr>
        </p:nvSpPr>
        <p:spPr/>
        <p:txBody>
          <a:bodyPr/>
          <a:lstStyle/>
          <a:p>
            <a:pPr eaLnBrk="1" hangingPunct="1"/>
            <a:endParaRPr lang="zh-CN" altLang="en-US" sz="3200"/>
          </a:p>
        </p:txBody>
      </p:sp>
      <p:sp>
        <p:nvSpPr>
          <p:cNvPr id="276482" name="Rectangle 3"/>
          <p:cNvSpPr>
            <a:spLocks noGrp="1" noChangeArrowheads="1"/>
          </p:cNvSpPr>
          <p:nvPr>
            <p:ph type="body" idx="1"/>
          </p:nvPr>
        </p:nvSpPr>
        <p:spPr/>
        <p:txBody>
          <a:bodyPr/>
          <a:lstStyle/>
          <a:p>
            <a:pPr eaLnBrk="1" hangingPunct="1">
              <a:lnSpc>
                <a:spcPct val="90000"/>
              </a:lnSpc>
            </a:pPr>
            <a:r>
              <a:rPr lang="zh-CN" altLang="en-US" sz="2800" b="1">
                <a:latin typeface="宋体" charset="-122"/>
              </a:rPr>
              <a:t>（四）隐私权</a:t>
            </a:r>
          </a:p>
          <a:p>
            <a:pPr eaLnBrk="1" hangingPunct="1">
              <a:lnSpc>
                <a:spcPct val="90000"/>
              </a:lnSpc>
            </a:pPr>
            <a:r>
              <a:rPr lang="zh-CN" altLang="en-US" sz="2800"/>
              <a:t> </a:t>
            </a:r>
            <a:r>
              <a:rPr lang="en-US" altLang="zh-CN" sz="2800"/>
              <a:t>1</a:t>
            </a:r>
            <a:r>
              <a:rPr lang="zh-CN" altLang="en-US" sz="2800"/>
              <a:t>、界定</a:t>
            </a:r>
          </a:p>
          <a:p>
            <a:pPr eaLnBrk="1" hangingPunct="1">
              <a:lnSpc>
                <a:spcPct val="90000"/>
              </a:lnSpc>
            </a:pPr>
            <a:r>
              <a:rPr lang="zh-CN" altLang="en-US"/>
              <a:t>隐私：隐私即秘密，是指尚未公开的、合法的事实状态和一般情况。（</a:t>
            </a:r>
            <a:r>
              <a:rPr lang="en-US" altLang="zh-CN"/>
              <a:t>《</a:t>
            </a:r>
            <a:r>
              <a:rPr lang="zh-CN" altLang="en-US"/>
              <a:t>中国人权百科全书</a:t>
            </a:r>
            <a:r>
              <a:rPr lang="en-US" altLang="zh-CN"/>
              <a:t>》</a:t>
            </a:r>
            <a:r>
              <a:rPr lang="zh-CN" altLang="en-US"/>
              <a:t>） </a:t>
            </a:r>
          </a:p>
          <a:p>
            <a:pPr eaLnBrk="1" hangingPunct="1">
              <a:lnSpc>
                <a:spcPct val="90000"/>
              </a:lnSpc>
            </a:pPr>
            <a:r>
              <a:rPr lang="zh-CN" altLang="en-US" sz="2800"/>
              <a:t>隐私权是自然人享有的对其个人的、与公共利益无关的个人信息、个人事务和私有领域进行支配的人格权。</a:t>
            </a:r>
            <a:endParaRPr lang="zh-CN" altLang="en-US" sz="2000" b="1">
              <a:latin typeface="宋体" charset="-122"/>
            </a:endParaRPr>
          </a:p>
          <a:p>
            <a:pPr eaLnBrk="1" hangingPunct="1">
              <a:lnSpc>
                <a:spcPct val="90000"/>
              </a:lnSpc>
            </a:pPr>
            <a:endParaRPr lang="zh-CN" altLang="en-US" sz="2000" b="1"/>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5" name="Rectangle 2"/>
          <p:cNvSpPr>
            <a:spLocks noGrp="1" noChangeArrowheads="1"/>
          </p:cNvSpPr>
          <p:nvPr>
            <p:ph type="title"/>
          </p:nvPr>
        </p:nvSpPr>
        <p:spPr/>
        <p:txBody>
          <a:bodyPr/>
          <a:lstStyle/>
          <a:p>
            <a:pPr eaLnBrk="1" hangingPunct="1"/>
            <a:endParaRPr lang="zh-CN" altLang="en-US"/>
          </a:p>
        </p:txBody>
      </p:sp>
      <p:sp>
        <p:nvSpPr>
          <p:cNvPr id="277506" name="Rectangle 3"/>
          <p:cNvSpPr>
            <a:spLocks noGrp="1" noChangeArrowheads="1"/>
          </p:cNvSpPr>
          <p:nvPr>
            <p:ph type="body" idx="1"/>
          </p:nvPr>
        </p:nvSpPr>
        <p:spPr/>
        <p:txBody>
          <a:bodyPr/>
          <a:lstStyle/>
          <a:p>
            <a:pPr eaLnBrk="1" hangingPunct="1"/>
            <a:r>
              <a:rPr lang="zh-CN" altLang="en-US" dirty="0"/>
              <a:t>（</a:t>
            </a:r>
            <a:r>
              <a:rPr lang="en-US" altLang="zh-CN" dirty="0"/>
              <a:t>1</a:t>
            </a:r>
            <a:r>
              <a:rPr lang="zh-CN" altLang="en-US" dirty="0"/>
              <a:t>）隐私与阴私</a:t>
            </a:r>
          </a:p>
          <a:p>
            <a:pPr eaLnBrk="1" hangingPunct="1"/>
            <a:r>
              <a:rPr lang="zh-CN" altLang="en-US" dirty="0"/>
              <a:t>阴私指</a:t>
            </a:r>
            <a:r>
              <a:rPr lang="zh-CN" altLang="en-US" b="1" dirty="0"/>
              <a:t>男女性关系方面</a:t>
            </a:r>
            <a:r>
              <a:rPr lang="zh-CN" altLang="en-US" dirty="0"/>
              <a:t>的秘密以及有关</a:t>
            </a:r>
            <a:r>
              <a:rPr lang="zh-CN" altLang="en-US" b="1" dirty="0"/>
              <a:t>人体</a:t>
            </a:r>
            <a:r>
              <a:rPr lang="zh-CN" altLang="en-US" dirty="0"/>
              <a:t>的秘密。 </a:t>
            </a: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Rectangle 2"/>
          <p:cNvSpPr>
            <a:spLocks noGrp="1" noChangeArrowheads="1"/>
          </p:cNvSpPr>
          <p:nvPr>
            <p:ph type="title"/>
          </p:nvPr>
        </p:nvSpPr>
        <p:spPr/>
        <p:txBody>
          <a:bodyPr/>
          <a:lstStyle/>
          <a:p>
            <a:pPr eaLnBrk="1" hangingPunct="1"/>
            <a:endParaRPr lang="zh-CN" altLang="en-US"/>
          </a:p>
        </p:txBody>
      </p:sp>
      <p:sp>
        <p:nvSpPr>
          <p:cNvPr id="278530" name="Rectangle 3"/>
          <p:cNvSpPr>
            <a:spLocks noGrp="1" noChangeArrowheads="1"/>
          </p:cNvSpPr>
          <p:nvPr>
            <p:ph type="body" idx="1"/>
          </p:nvPr>
        </p:nvSpPr>
        <p:spPr/>
        <p:txBody>
          <a:bodyPr/>
          <a:lstStyle/>
          <a:p>
            <a:pPr eaLnBrk="1" hangingPunct="1"/>
            <a:r>
              <a:rPr lang="zh-CN" altLang="en-US" b="1" dirty="0"/>
              <a:t>（</a:t>
            </a:r>
            <a:r>
              <a:rPr lang="en-US" altLang="zh-CN" b="1" dirty="0"/>
              <a:t>2</a:t>
            </a:r>
            <a:r>
              <a:rPr lang="zh-CN" altLang="en-US" b="1" dirty="0"/>
              <a:t>）隐私与个人信息</a:t>
            </a:r>
            <a:r>
              <a:rPr lang="zh-CN" altLang="en-US" dirty="0"/>
              <a:t> </a:t>
            </a:r>
          </a:p>
          <a:p>
            <a:pPr eaLnBrk="1" hangingPunct="1"/>
            <a:r>
              <a:rPr lang="zh-CN" altLang="en-US" dirty="0"/>
              <a:t>指以任何形式存在的， 与自然人个人存在关联并可以识别特定个人的信息， 一般包括姓名、职业、职务、年龄、血型、婚姻状况、宗教信仰、学历、专业资格、工作经历、家庭住址、电话号码、身份证号码、信用卡号码、指纹、病史、电子邮件、网上登录账号和密码等。</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endParaRPr lang="zh-CN" altLang="en-US"/>
          </a:p>
        </p:txBody>
      </p:sp>
      <p:sp>
        <p:nvSpPr>
          <p:cNvPr id="39938" name="Rectangle 3"/>
          <p:cNvSpPr>
            <a:spLocks noGrp="1" noChangeArrowheads="1"/>
          </p:cNvSpPr>
          <p:nvPr>
            <p:ph type="body" idx="1"/>
          </p:nvPr>
        </p:nvSpPr>
        <p:spPr/>
        <p:txBody>
          <a:bodyPr/>
          <a:lstStyle/>
          <a:p>
            <a:pPr eaLnBrk="1" hangingPunct="1"/>
            <a:r>
              <a:rPr lang="en-US" altLang="zh-CN">
                <a:latin typeface="宋体" charset="-122"/>
              </a:rPr>
              <a:t>2</a:t>
            </a:r>
            <a:r>
              <a:rPr lang="zh-CN" altLang="en-US">
                <a:latin typeface="宋体" charset="-122"/>
              </a:rPr>
              <a:t>、请求权关系的基本模式</a:t>
            </a:r>
          </a:p>
          <a:p>
            <a:pPr eaLnBrk="1" hangingPunct="1"/>
            <a:r>
              <a:rPr lang="zh-CN" altLang="en-US">
                <a:latin typeface="宋体" charset="-122"/>
              </a:rPr>
              <a:t>“谁得向谁，依据何种法律规范，主张什么权利”。 </a:t>
            </a:r>
          </a:p>
          <a:p>
            <a:pPr eaLnBrk="1" hangingPunct="1"/>
            <a:endParaRPr lang="zh-CN" altLang="en-US"/>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3" name="Rectangle 2"/>
          <p:cNvSpPr>
            <a:spLocks noGrp="1" noChangeArrowheads="1"/>
          </p:cNvSpPr>
          <p:nvPr>
            <p:ph type="title"/>
          </p:nvPr>
        </p:nvSpPr>
        <p:spPr/>
        <p:txBody>
          <a:bodyPr/>
          <a:lstStyle/>
          <a:p>
            <a:pPr eaLnBrk="1" hangingPunct="1"/>
            <a:endParaRPr lang="zh-CN" altLang="en-US" sz="3600" b="1"/>
          </a:p>
        </p:txBody>
      </p:sp>
      <p:sp>
        <p:nvSpPr>
          <p:cNvPr id="279554" name="Rectangle 3"/>
          <p:cNvSpPr>
            <a:spLocks noGrp="1" noChangeArrowheads="1"/>
          </p:cNvSpPr>
          <p:nvPr>
            <p:ph type="body" idx="1"/>
          </p:nvPr>
        </p:nvSpPr>
        <p:spPr/>
        <p:txBody>
          <a:bodyPr/>
          <a:lstStyle/>
          <a:p>
            <a:pPr eaLnBrk="1" hangingPunct="1"/>
            <a:r>
              <a:rPr lang="en-US" altLang="zh-CN" b="1"/>
              <a:t>2</a:t>
            </a:r>
            <a:r>
              <a:rPr lang="zh-CN" altLang="en-US" b="1"/>
              <a:t>、隐私权的特征</a:t>
            </a:r>
          </a:p>
          <a:p>
            <a:pPr eaLnBrk="1" hangingPunct="1"/>
            <a:r>
              <a:rPr lang="zh-CN" altLang="en-US"/>
              <a:t>（</a:t>
            </a:r>
            <a:r>
              <a:rPr lang="en-US" altLang="zh-CN"/>
              <a:t>1</a:t>
            </a:r>
            <a:r>
              <a:rPr lang="zh-CN" altLang="en-US"/>
              <a:t>）主体只能是自然人</a:t>
            </a:r>
          </a:p>
          <a:p>
            <a:pPr eaLnBrk="1" hangingPunct="1"/>
            <a:r>
              <a:rPr lang="zh-CN" altLang="en-US"/>
              <a:t>（</a:t>
            </a:r>
            <a:r>
              <a:rPr lang="en-US" altLang="zh-CN"/>
              <a:t>2</a:t>
            </a:r>
            <a:r>
              <a:rPr lang="zh-CN" altLang="en-US"/>
              <a:t>）隐私权的客体包括私人活动、个人信息和个人领域</a:t>
            </a:r>
          </a:p>
          <a:p>
            <a:pPr eaLnBrk="1" hangingPunct="1"/>
            <a:r>
              <a:rPr lang="zh-CN" altLang="en-US"/>
              <a:t>（</a:t>
            </a:r>
            <a:r>
              <a:rPr lang="en-US" altLang="zh-CN"/>
              <a:t>3</a:t>
            </a:r>
            <a:r>
              <a:rPr lang="zh-CN" altLang="en-US"/>
              <a:t>）隐私权的保护范围受公共利益的限制 </a:t>
            </a: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Rectangle 2"/>
          <p:cNvSpPr>
            <a:spLocks noGrp="1" noChangeArrowheads="1"/>
          </p:cNvSpPr>
          <p:nvPr>
            <p:ph type="title"/>
          </p:nvPr>
        </p:nvSpPr>
        <p:spPr/>
        <p:txBody>
          <a:bodyPr/>
          <a:lstStyle/>
          <a:p>
            <a:pPr eaLnBrk="1" hangingPunct="1"/>
            <a:endParaRPr lang="zh-CN" altLang="en-US" sz="3600" b="1"/>
          </a:p>
        </p:txBody>
      </p:sp>
      <p:sp>
        <p:nvSpPr>
          <p:cNvPr id="280578" name="Rectangle 3"/>
          <p:cNvSpPr>
            <a:spLocks noGrp="1" noChangeArrowheads="1"/>
          </p:cNvSpPr>
          <p:nvPr>
            <p:ph type="body" idx="1"/>
          </p:nvPr>
        </p:nvSpPr>
        <p:spPr/>
        <p:txBody>
          <a:bodyPr/>
          <a:lstStyle/>
          <a:p>
            <a:pPr eaLnBrk="1" hangingPunct="1"/>
            <a:r>
              <a:rPr lang="zh-CN" altLang="en-US" b="1" dirty="0">
                <a:latin typeface="Times New Roman" pitchFamily="18" charset="0"/>
              </a:rPr>
              <a:t>  </a:t>
            </a:r>
            <a:r>
              <a:rPr lang="en-US" altLang="zh-CN" b="1" dirty="0"/>
              <a:t>3</a:t>
            </a:r>
            <a:r>
              <a:rPr lang="zh-CN" altLang="en-US" b="1" dirty="0"/>
              <a:t>、隐私权的内容</a:t>
            </a:r>
            <a:r>
              <a:rPr lang="zh-CN" altLang="en-US" b="1" dirty="0">
                <a:latin typeface="Times New Roman" pitchFamily="18" charset="0"/>
              </a:rPr>
              <a:t>  </a:t>
            </a:r>
            <a:r>
              <a:rPr lang="zh-CN" altLang="en-US" b="1" dirty="0"/>
              <a:t> </a:t>
            </a:r>
          </a:p>
          <a:p>
            <a:pPr eaLnBrk="1" hangingPunct="1"/>
            <a:r>
              <a:rPr lang="zh-CN" altLang="en-US" dirty="0">
                <a:latin typeface="宋体" charset="-122"/>
              </a:rPr>
              <a:t>（</a:t>
            </a:r>
            <a:r>
              <a:rPr lang="en-US" altLang="zh-CN" dirty="0">
                <a:latin typeface="宋体" charset="-122"/>
              </a:rPr>
              <a:t>1</a:t>
            </a:r>
            <a:r>
              <a:rPr lang="zh-CN" altLang="en-US" dirty="0">
                <a:latin typeface="宋体" charset="-122"/>
              </a:rPr>
              <a:t>）隐私隐瞒权</a:t>
            </a:r>
          </a:p>
          <a:p>
            <a:pPr eaLnBrk="1" hangingPunct="1"/>
            <a:r>
              <a:rPr lang="zh-CN" altLang="en-US" dirty="0">
                <a:latin typeface="宋体" charset="-122"/>
              </a:rPr>
              <a:t>（</a:t>
            </a:r>
            <a:r>
              <a:rPr lang="en-US" altLang="zh-CN" dirty="0">
                <a:latin typeface="宋体" charset="-122"/>
              </a:rPr>
              <a:t>2</a:t>
            </a:r>
            <a:r>
              <a:rPr lang="zh-CN" altLang="en-US" dirty="0">
                <a:latin typeface="宋体" charset="-122"/>
              </a:rPr>
              <a:t>）隐私利用权</a:t>
            </a:r>
          </a:p>
          <a:p>
            <a:pPr eaLnBrk="1" hangingPunct="1"/>
            <a:r>
              <a:rPr lang="zh-CN" altLang="en-US" dirty="0">
                <a:latin typeface="宋体" charset="-122"/>
              </a:rPr>
              <a:t>（</a:t>
            </a:r>
            <a:r>
              <a:rPr lang="en-US" altLang="zh-CN" dirty="0">
                <a:latin typeface="宋体" charset="-122"/>
              </a:rPr>
              <a:t>3</a:t>
            </a:r>
            <a:r>
              <a:rPr lang="zh-CN" altLang="en-US" dirty="0">
                <a:latin typeface="宋体" charset="-122"/>
              </a:rPr>
              <a:t>）隐私维护权</a:t>
            </a:r>
          </a:p>
          <a:p>
            <a:pPr eaLnBrk="1" hangingPunct="1"/>
            <a:r>
              <a:rPr lang="zh-CN" altLang="en-US" dirty="0">
                <a:latin typeface="宋体" charset="-122"/>
              </a:rPr>
              <a:t>（</a:t>
            </a:r>
            <a:r>
              <a:rPr lang="en-US" altLang="zh-CN" dirty="0">
                <a:latin typeface="宋体" charset="-122"/>
              </a:rPr>
              <a:t>4</a:t>
            </a:r>
            <a:r>
              <a:rPr lang="zh-CN" altLang="en-US" dirty="0">
                <a:latin typeface="宋体" charset="-122"/>
              </a:rPr>
              <a:t>）隐私支配权</a:t>
            </a:r>
            <a:br>
              <a:rPr lang="zh-CN" altLang="en-US" dirty="0">
                <a:latin typeface="宋体" charset="-122"/>
              </a:rPr>
            </a:br>
            <a:br>
              <a:rPr lang="zh-CN" altLang="en-US" b="1" dirty="0"/>
            </a:br>
            <a:endParaRPr lang="zh-CN" altLang="en-US" b="1"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Rectangle 2"/>
          <p:cNvSpPr>
            <a:spLocks noGrp="1" noChangeArrowheads="1"/>
          </p:cNvSpPr>
          <p:nvPr>
            <p:ph type="title"/>
          </p:nvPr>
        </p:nvSpPr>
        <p:spPr/>
        <p:txBody>
          <a:bodyPr/>
          <a:lstStyle/>
          <a:p>
            <a:pPr eaLnBrk="1" hangingPunct="1"/>
            <a:endParaRPr lang="zh-CN" altLang="en-US" sz="3200" b="1"/>
          </a:p>
        </p:txBody>
      </p:sp>
      <p:sp>
        <p:nvSpPr>
          <p:cNvPr id="281602" name="Rectangle 3"/>
          <p:cNvSpPr>
            <a:spLocks noGrp="1" noChangeArrowheads="1"/>
          </p:cNvSpPr>
          <p:nvPr>
            <p:ph type="body" idx="1"/>
          </p:nvPr>
        </p:nvSpPr>
        <p:spPr/>
        <p:txBody>
          <a:bodyPr/>
          <a:lstStyle/>
          <a:p>
            <a:pPr eaLnBrk="1" hangingPunct="1">
              <a:lnSpc>
                <a:spcPct val="90000"/>
              </a:lnSpc>
            </a:pPr>
            <a:r>
              <a:rPr lang="en-US" altLang="zh-CN" sz="2800" b="1"/>
              <a:t>4</a:t>
            </a:r>
            <a:r>
              <a:rPr lang="zh-CN" altLang="en-US" sz="2800" b="1"/>
              <a:t>、</a:t>
            </a:r>
            <a:r>
              <a:rPr lang="zh-CN" altLang="en-US" b="1"/>
              <a:t>隐私权与知情权的冲突与协调</a:t>
            </a:r>
            <a:r>
              <a:rPr lang="zh-CN" altLang="en-US"/>
              <a:t> </a:t>
            </a:r>
          </a:p>
          <a:p>
            <a:pPr eaLnBrk="1" hangingPunct="1">
              <a:lnSpc>
                <a:spcPct val="90000"/>
              </a:lnSpc>
            </a:pPr>
            <a:r>
              <a:rPr lang="zh-CN" altLang="en-US"/>
              <a:t>（</a:t>
            </a:r>
            <a:r>
              <a:rPr lang="en-US" altLang="zh-CN"/>
              <a:t>1</a:t>
            </a:r>
            <a:r>
              <a:rPr lang="zh-CN" altLang="en-US"/>
              <a:t>）社会公共利益优先原则</a:t>
            </a:r>
          </a:p>
          <a:p>
            <a:pPr eaLnBrk="1" hangingPunct="1">
              <a:lnSpc>
                <a:spcPct val="90000"/>
              </a:lnSpc>
            </a:pPr>
            <a:r>
              <a:rPr lang="zh-CN" altLang="en-US"/>
              <a:t>（</a:t>
            </a:r>
            <a:r>
              <a:rPr lang="en-US" altLang="zh-CN"/>
              <a:t>2</a:t>
            </a:r>
            <a:r>
              <a:rPr lang="zh-CN" altLang="en-US"/>
              <a:t>）权利协调原则</a:t>
            </a:r>
          </a:p>
          <a:p>
            <a:pPr eaLnBrk="1" hangingPunct="1">
              <a:lnSpc>
                <a:spcPct val="90000"/>
              </a:lnSpc>
            </a:pPr>
            <a:r>
              <a:rPr lang="zh-CN" altLang="en-US"/>
              <a:t>（</a:t>
            </a:r>
            <a:r>
              <a:rPr lang="en-US" altLang="zh-CN"/>
              <a:t>3</a:t>
            </a:r>
            <a:r>
              <a:rPr lang="zh-CN" altLang="en-US"/>
              <a:t>）人格尊严原则 </a:t>
            </a: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Rectangle 2"/>
          <p:cNvSpPr>
            <a:spLocks noGrp="1" noChangeArrowheads="1"/>
          </p:cNvSpPr>
          <p:nvPr>
            <p:ph type="title"/>
          </p:nvPr>
        </p:nvSpPr>
        <p:spPr/>
        <p:txBody>
          <a:bodyPr/>
          <a:lstStyle/>
          <a:p>
            <a:pPr eaLnBrk="1" hangingPunct="1"/>
            <a:endParaRPr lang="zh-CN" altLang="en-US" sz="3200" b="1"/>
          </a:p>
        </p:txBody>
      </p:sp>
      <p:sp>
        <p:nvSpPr>
          <p:cNvPr id="282626" name="Rectangle 3"/>
          <p:cNvSpPr>
            <a:spLocks noGrp="1" noChangeArrowheads="1"/>
          </p:cNvSpPr>
          <p:nvPr>
            <p:ph type="body" idx="1"/>
          </p:nvPr>
        </p:nvSpPr>
        <p:spPr/>
        <p:txBody>
          <a:bodyPr/>
          <a:lstStyle/>
          <a:p>
            <a:pPr eaLnBrk="1" hangingPunct="1">
              <a:lnSpc>
                <a:spcPct val="90000"/>
              </a:lnSpc>
            </a:pPr>
            <a:r>
              <a:rPr lang="en-US" altLang="zh-CN" b="1"/>
              <a:t>5</a:t>
            </a:r>
            <a:r>
              <a:rPr lang="zh-CN" altLang="en-US" b="1"/>
              <a:t>、隐私权的民法保护</a:t>
            </a:r>
          </a:p>
          <a:p>
            <a:pPr eaLnBrk="1" hangingPunct="1">
              <a:lnSpc>
                <a:spcPct val="90000"/>
              </a:lnSpc>
            </a:pPr>
            <a:r>
              <a:rPr lang="en-US" altLang="zh-CN" b="1">
                <a:latin typeface="Times New Roman" pitchFamily="18" charset="0"/>
              </a:rPr>
              <a:t>——</a:t>
            </a:r>
            <a:r>
              <a:rPr lang="zh-CN" altLang="en-US" b="1"/>
              <a:t>比较法</a:t>
            </a:r>
          </a:p>
          <a:p>
            <a:pPr eaLnBrk="1" hangingPunct="1">
              <a:lnSpc>
                <a:spcPct val="90000"/>
              </a:lnSpc>
            </a:pPr>
            <a:r>
              <a:rPr lang="zh-CN" altLang="en-US" b="1"/>
              <a:t>直接保护方式</a:t>
            </a:r>
          </a:p>
          <a:p>
            <a:pPr eaLnBrk="1" hangingPunct="1">
              <a:lnSpc>
                <a:spcPct val="90000"/>
              </a:lnSpc>
            </a:pPr>
            <a:r>
              <a:rPr lang="zh-CN" altLang="en-US" b="1"/>
              <a:t>间接保护方式</a:t>
            </a:r>
          </a:p>
          <a:p>
            <a:pPr eaLnBrk="1" hangingPunct="1">
              <a:lnSpc>
                <a:spcPct val="90000"/>
              </a:lnSpc>
            </a:pPr>
            <a:endParaRPr lang="zh-CN" altLang="en-US"/>
          </a:p>
          <a:p>
            <a:pPr eaLnBrk="1" hangingPunct="1">
              <a:lnSpc>
                <a:spcPct val="90000"/>
              </a:lnSpc>
            </a:pPr>
            <a:endParaRPr lang="zh-CN" altLang="en-US"/>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Rectangle 2"/>
          <p:cNvSpPr>
            <a:spLocks noGrp="1" noChangeArrowheads="1"/>
          </p:cNvSpPr>
          <p:nvPr>
            <p:ph type="title"/>
          </p:nvPr>
        </p:nvSpPr>
        <p:spPr/>
        <p:txBody>
          <a:bodyPr/>
          <a:lstStyle/>
          <a:p>
            <a:pPr eaLnBrk="1" hangingPunct="1"/>
            <a:endParaRPr lang="zh-CN" altLang="en-US" sz="3600" b="1"/>
          </a:p>
        </p:txBody>
      </p:sp>
      <p:sp>
        <p:nvSpPr>
          <p:cNvPr id="283650" name="Rectangle 3"/>
          <p:cNvSpPr>
            <a:spLocks noGrp="1" noChangeArrowheads="1"/>
          </p:cNvSpPr>
          <p:nvPr>
            <p:ph type="body" idx="1"/>
          </p:nvPr>
        </p:nvSpPr>
        <p:spPr/>
        <p:txBody>
          <a:bodyPr/>
          <a:lstStyle/>
          <a:p>
            <a:pPr eaLnBrk="1" hangingPunct="1">
              <a:lnSpc>
                <a:spcPct val="90000"/>
              </a:lnSpc>
            </a:pPr>
            <a:r>
              <a:rPr lang="en-US" altLang="zh-CN" b="1" dirty="0">
                <a:latin typeface="Times New Roman" pitchFamily="18" charset="0"/>
              </a:rPr>
              <a:t>——</a:t>
            </a:r>
            <a:r>
              <a:rPr lang="zh-CN" altLang="en-US" b="1" dirty="0"/>
              <a:t>中国法</a:t>
            </a:r>
          </a:p>
          <a:p>
            <a:pPr eaLnBrk="1" hangingPunct="1">
              <a:lnSpc>
                <a:spcPct val="90000"/>
              </a:lnSpc>
            </a:pPr>
            <a:r>
              <a:rPr lang="zh-CN" altLang="en-US" b="1" dirty="0"/>
              <a:t>民法通则</a:t>
            </a:r>
            <a:r>
              <a:rPr lang="en-US" altLang="zh-CN" b="1" dirty="0"/>
              <a:t>-2001</a:t>
            </a:r>
            <a:r>
              <a:rPr lang="zh-CN" altLang="en-US" b="1" dirty="0"/>
              <a:t>年</a:t>
            </a:r>
            <a:r>
              <a:rPr lang="en-US" altLang="zh-CN" b="1" dirty="0"/>
              <a:t>3</a:t>
            </a:r>
            <a:r>
              <a:rPr lang="zh-CN" altLang="en-US" b="1" dirty="0"/>
              <a:t>月：间接保护</a:t>
            </a:r>
            <a:r>
              <a:rPr lang="zh-CN" altLang="en-US" dirty="0"/>
              <a:t> </a:t>
            </a:r>
          </a:p>
          <a:p>
            <a:pPr eaLnBrk="1" hangingPunct="1">
              <a:lnSpc>
                <a:spcPct val="90000"/>
              </a:lnSpc>
            </a:pPr>
            <a:r>
              <a:rPr lang="en-US" altLang="zh-CN" b="1" dirty="0"/>
              <a:t>2001</a:t>
            </a:r>
            <a:r>
              <a:rPr lang="zh-CN" altLang="en-US" b="1" dirty="0"/>
              <a:t>年</a:t>
            </a:r>
            <a:r>
              <a:rPr lang="en-US" altLang="zh-CN" b="1" dirty="0"/>
              <a:t>3</a:t>
            </a:r>
            <a:r>
              <a:rPr lang="zh-CN" altLang="en-US" b="1" dirty="0"/>
              <a:t>月之后：直接保护</a:t>
            </a:r>
          </a:p>
          <a:p>
            <a:pPr eaLnBrk="1" hangingPunct="1">
              <a:lnSpc>
                <a:spcPct val="90000"/>
              </a:lnSpc>
            </a:pPr>
            <a:endParaRPr lang="zh-CN" altLang="en-US" b="1" dirty="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标题 1"/>
          <p:cNvSpPr>
            <a:spLocks noGrp="1"/>
          </p:cNvSpPr>
          <p:nvPr>
            <p:ph type="title"/>
          </p:nvPr>
        </p:nvSpPr>
        <p:spPr/>
        <p:txBody>
          <a:bodyPr/>
          <a:lstStyle/>
          <a:p>
            <a:pPr eaLnBrk="1" hangingPunct="1"/>
            <a:endParaRPr lang="zh-CN" altLang="en-US"/>
          </a:p>
        </p:txBody>
      </p:sp>
      <p:sp>
        <p:nvSpPr>
          <p:cNvPr id="284674" name="内容占位符 2"/>
          <p:cNvSpPr>
            <a:spLocks noGrp="1"/>
          </p:cNvSpPr>
          <p:nvPr>
            <p:ph idx="1"/>
          </p:nvPr>
        </p:nvSpPr>
        <p:spPr/>
        <p:txBody>
          <a:bodyPr/>
          <a:lstStyle/>
          <a:p>
            <a:pPr eaLnBrk="1" hangingPunct="1"/>
            <a:r>
              <a:rPr lang="zh-CN" altLang="en-US"/>
              <a:t>（五）个人信息权</a:t>
            </a:r>
            <a:endParaRPr lang="en-US" altLang="zh-CN"/>
          </a:p>
          <a:p>
            <a:pPr eaLnBrk="1" hangingPunct="1"/>
            <a:r>
              <a:rPr lang="en-US" altLang="zh-CN" b="1"/>
              <a:t>1</a:t>
            </a:r>
            <a:r>
              <a:rPr lang="zh-CN" altLang="en-US" b="1"/>
              <a:t>、个人信息</a:t>
            </a:r>
            <a:r>
              <a:rPr lang="zh-CN" altLang="en-US"/>
              <a:t> </a:t>
            </a:r>
          </a:p>
          <a:p>
            <a:pPr eaLnBrk="1" hangingPunct="1"/>
            <a:r>
              <a:rPr lang="zh-CN" altLang="en-US" sz="2800"/>
              <a:t>指以任何形式存在的， 与自然人个人存在关联并可以识别特定个人的信息， 一般包括姓名、职业、职务、年龄、血型、婚姻状况、宗教信仰、学历、专业资格、工作经历、家庭住址、电话号码、身份证号码、信用卡号码、指纹、病史、电子邮件、网上登录账号和密码等。</a:t>
            </a:r>
          </a:p>
          <a:p>
            <a:pPr eaLnBrk="1" hangingPunct="1"/>
            <a:endParaRPr lang="zh-CN" altLang="en-US"/>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标题 1"/>
          <p:cNvSpPr>
            <a:spLocks noGrp="1"/>
          </p:cNvSpPr>
          <p:nvPr>
            <p:ph type="title"/>
          </p:nvPr>
        </p:nvSpPr>
        <p:spPr/>
        <p:txBody>
          <a:bodyPr/>
          <a:lstStyle/>
          <a:p>
            <a:pPr eaLnBrk="1" hangingPunct="1"/>
            <a:endParaRPr lang="zh-CN" altLang="en-US"/>
          </a:p>
        </p:txBody>
      </p:sp>
      <p:sp>
        <p:nvSpPr>
          <p:cNvPr id="285698" name="内容占位符 2"/>
          <p:cNvSpPr>
            <a:spLocks noGrp="1"/>
          </p:cNvSpPr>
          <p:nvPr>
            <p:ph idx="1"/>
          </p:nvPr>
        </p:nvSpPr>
        <p:spPr/>
        <p:txBody>
          <a:bodyPr/>
          <a:lstStyle/>
          <a:p>
            <a:pPr eaLnBrk="1" hangingPunct="1"/>
            <a:r>
              <a:rPr lang="en-US" altLang="zh-CN" dirty="0"/>
              <a:t>2</a:t>
            </a:r>
            <a:r>
              <a:rPr lang="zh-CN" altLang="en-US" dirty="0"/>
              <a:t>、个人信息权</a:t>
            </a:r>
            <a:endParaRPr lang="en-US" altLang="zh-CN" dirty="0"/>
          </a:p>
          <a:p>
            <a:pPr eaLnBrk="1" hangingPunct="1"/>
            <a:r>
              <a:rPr lang="zh-CN" altLang="en-US" sz="2800" dirty="0"/>
              <a:t>个人信息权，是指自然人依法对其个人信息所享有的支配、控制并排除他人侵害的权利。</a:t>
            </a:r>
            <a:endParaRPr lang="en-US" altLang="zh-CN" sz="2800" dirty="0"/>
          </a:p>
          <a:p>
            <a:pPr eaLnBrk="1" hangingPunct="1"/>
            <a:r>
              <a:rPr lang="en-US" altLang="zh-CN" sz="2800" dirty="0"/>
              <a:t>《</a:t>
            </a:r>
            <a:r>
              <a:rPr lang="zh-CN" altLang="en-US" sz="2800" dirty="0"/>
              <a:t>民法总则</a:t>
            </a:r>
            <a:r>
              <a:rPr lang="en-US" altLang="zh-CN" sz="2800" dirty="0"/>
              <a:t>》</a:t>
            </a:r>
            <a:r>
              <a:rPr lang="zh-CN" altLang="zh-CN" sz="2800" dirty="0"/>
              <a:t>第</a:t>
            </a:r>
            <a:r>
              <a:rPr lang="en-US" altLang="zh-CN" sz="2800" dirty="0"/>
              <a:t>111</a:t>
            </a:r>
            <a:r>
              <a:rPr lang="zh-CN" altLang="zh-CN" sz="2800" dirty="0"/>
              <a:t>条　自然人的个人信息受法律保护。任何组织和个人需要获取他人个人信息的，应当依法取得并确保信息安全，不得非法收集、使用、加工、传输他人个人信息，不得非法买卖、提供或者公开他人个人信息。</a:t>
            </a:r>
          </a:p>
          <a:p>
            <a:pPr eaLnBrk="1" hangingPunct="1"/>
            <a:endParaRPr lang="zh-CN" altLang="en-US" sz="2800" dirty="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标题 1"/>
          <p:cNvSpPr>
            <a:spLocks noGrp="1"/>
          </p:cNvSpPr>
          <p:nvPr>
            <p:ph type="title"/>
          </p:nvPr>
        </p:nvSpPr>
        <p:spPr/>
        <p:txBody>
          <a:bodyPr/>
          <a:lstStyle/>
          <a:p>
            <a:pPr eaLnBrk="1" hangingPunct="1"/>
            <a:endParaRPr lang="zh-CN" altLang="en-US"/>
          </a:p>
        </p:txBody>
      </p:sp>
      <p:sp>
        <p:nvSpPr>
          <p:cNvPr id="286722" name="内容占位符 2"/>
          <p:cNvSpPr>
            <a:spLocks noGrp="1"/>
          </p:cNvSpPr>
          <p:nvPr>
            <p:ph idx="1"/>
          </p:nvPr>
        </p:nvSpPr>
        <p:spPr/>
        <p:txBody>
          <a:bodyPr/>
          <a:lstStyle/>
          <a:p>
            <a:pPr eaLnBrk="1" hangingPunct="1"/>
            <a:r>
              <a:rPr lang="en-US" altLang="zh-CN"/>
              <a:t>3</a:t>
            </a:r>
            <a:r>
              <a:rPr lang="zh-CN" altLang="en-US"/>
              <a:t>、个人信息权内容</a:t>
            </a:r>
            <a:endParaRPr lang="en-US" altLang="zh-CN"/>
          </a:p>
          <a:p>
            <a:pPr eaLnBrk="1" hangingPunct="1"/>
            <a:r>
              <a:rPr lang="zh-CN" altLang="en-US"/>
              <a:t>权利内容具体包括信息决定权、信息保密权、信息查询权、信息更正权、信息封锁权、信息删除权和报酬请求权。</a:t>
            </a:r>
            <a:endParaRPr lang="en-US" altLang="zh-CN"/>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标题 1"/>
          <p:cNvSpPr>
            <a:spLocks noGrp="1"/>
          </p:cNvSpPr>
          <p:nvPr>
            <p:ph type="title"/>
          </p:nvPr>
        </p:nvSpPr>
        <p:spPr/>
        <p:txBody>
          <a:bodyPr/>
          <a:lstStyle/>
          <a:p>
            <a:pPr eaLnBrk="1" hangingPunct="1"/>
            <a:endParaRPr lang="zh-CN" altLang="en-US"/>
          </a:p>
        </p:txBody>
      </p:sp>
      <p:sp>
        <p:nvSpPr>
          <p:cNvPr id="287746" name="内容占位符 2"/>
          <p:cNvSpPr>
            <a:spLocks noGrp="1"/>
          </p:cNvSpPr>
          <p:nvPr>
            <p:ph idx="1"/>
          </p:nvPr>
        </p:nvSpPr>
        <p:spPr/>
        <p:txBody>
          <a:bodyPr/>
          <a:lstStyle/>
          <a:p>
            <a:pPr eaLnBrk="1" hangingPunct="1"/>
            <a:r>
              <a:rPr lang="en-US" altLang="zh-CN" b="1"/>
              <a:t>4</a:t>
            </a:r>
            <a:r>
              <a:rPr lang="zh-CN" altLang="zh-CN" b="1"/>
              <a:t>、个人信息收集的基本原则</a:t>
            </a:r>
            <a:endParaRPr lang="zh-CN" altLang="zh-CN"/>
          </a:p>
          <a:p>
            <a:pPr eaLnBrk="1" hangingPunct="1"/>
            <a:r>
              <a:rPr lang="zh-CN" altLang="en-US"/>
              <a:t>（</a:t>
            </a:r>
            <a:r>
              <a:rPr lang="en-US" altLang="zh-CN"/>
              <a:t>1</a:t>
            </a:r>
            <a:r>
              <a:rPr lang="zh-CN" altLang="en-US"/>
              <a:t>）</a:t>
            </a:r>
            <a:r>
              <a:rPr lang="zh-CN" altLang="zh-CN"/>
              <a:t>合法性原则</a:t>
            </a:r>
            <a:endParaRPr lang="en-US" altLang="zh-CN"/>
          </a:p>
          <a:p>
            <a:pPr eaLnBrk="1" hangingPunct="1"/>
            <a:r>
              <a:rPr lang="zh-CN" altLang="en-US"/>
              <a:t>（</a:t>
            </a:r>
            <a:r>
              <a:rPr lang="en-US" altLang="zh-CN"/>
              <a:t>2</a:t>
            </a:r>
            <a:r>
              <a:rPr lang="zh-CN" altLang="en-US"/>
              <a:t>）</a:t>
            </a:r>
            <a:r>
              <a:rPr lang="zh-CN" altLang="zh-CN"/>
              <a:t>合目的性原则</a:t>
            </a:r>
            <a:endParaRPr lang="en-US" altLang="zh-CN"/>
          </a:p>
          <a:p>
            <a:pPr eaLnBrk="1" hangingPunct="1"/>
            <a:r>
              <a:rPr lang="zh-CN" altLang="en-US"/>
              <a:t>（</a:t>
            </a:r>
            <a:r>
              <a:rPr lang="en-US" altLang="zh-CN"/>
              <a:t>3</a:t>
            </a:r>
            <a:r>
              <a:rPr lang="zh-CN" altLang="en-US"/>
              <a:t>）</a:t>
            </a:r>
            <a:r>
              <a:rPr lang="zh-CN" altLang="zh-CN"/>
              <a:t>最少使用原则</a:t>
            </a:r>
            <a:endParaRPr lang="en-US" altLang="zh-CN"/>
          </a:p>
          <a:p>
            <a:pPr eaLnBrk="1" hangingPunct="1"/>
            <a:r>
              <a:rPr lang="zh-CN" altLang="en-US"/>
              <a:t>（</a:t>
            </a:r>
            <a:r>
              <a:rPr lang="en-US" altLang="zh-CN"/>
              <a:t>4</a:t>
            </a:r>
            <a:r>
              <a:rPr lang="zh-CN" altLang="en-US"/>
              <a:t>）</a:t>
            </a:r>
            <a:r>
              <a:rPr lang="zh-CN" altLang="zh-CN"/>
              <a:t>知情同意原则</a:t>
            </a:r>
            <a:endParaRPr lang="zh-CN" altLang="en-US"/>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69" name="Rectangle 2"/>
          <p:cNvSpPr>
            <a:spLocks noGrp="1" noChangeArrowheads="1"/>
          </p:cNvSpPr>
          <p:nvPr>
            <p:ph type="title"/>
          </p:nvPr>
        </p:nvSpPr>
        <p:spPr/>
        <p:txBody>
          <a:bodyPr/>
          <a:lstStyle/>
          <a:p>
            <a:pPr eaLnBrk="1" hangingPunct="1"/>
            <a:endParaRPr lang="zh-CN" altLang="en-US" sz="3600" b="1"/>
          </a:p>
        </p:txBody>
      </p:sp>
      <p:sp>
        <p:nvSpPr>
          <p:cNvPr id="288770" name="Rectangle 3"/>
          <p:cNvSpPr>
            <a:spLocks noGrp="1" noChangeArrowheads="1"/>
          </p:cNvSpPr>
          <p:nvPr>
            <p:ph type="body" idx="1"/>
          </p:nvPr>
        </p:nvSpPr>
        <p:spPr/>
        <p:txBody>
          <a:bodyPr/>
          <a:lstStyle/>
          <a:p>
            <a:pPr eaLnBrk="1" hangingPunct="1">
              <a:lnSpc>
                <a:spcPct val="90000"/>
              </a:lnSpc>
            </a:pPr>
            <a:r>
              <a:rPr lang="zh-CN" altLang="en-US" sz="2800" b="1">
                <a:latin typeface="宋体" charset="-122"/>
              </a:rPr>
              <a:t>（六）性自主权</a:t>
            </a:r>
          </a:p>
          <a:p>
            <a:pPr eaLnBrk="1" hangingPunct="1">
              <a:lnSpc>
                <a:spcPct val="90000"/>
              </a:lnSpc>
            </a:pPr>
            <a:r>
              <a:rPr lang="zh-CN" altLang="en-US"/>
              <a:t> </a:t>
            </a:r>
            <a:r>
              <a:rPr lang="en-US" altLang="zh-CN" b="1"/>
              <a:t>1</a:t>
            </a:r>
            <a:r>
              <a:rPr lang="zh-CN" altLang="en-US" b="1"/>
              <a:t>、界定</a:t>
            </a:r>
          </a:p>
          <a:p>
            <a:pPr eaLnBrk="1" hangingPunct="1">
              <a:lnSpc>
                <a:spcPct val="90000"/>
              </a:lnSpc>
            </a:pPr>
            <a:r>
              <a:rPr lang="zh-CN" altLang="en-US" b="1"/>
              <a:t>是指自然人保持性纯洁的良好品行，享有性自由和性尊严等人格利益的人格权。</a:t>
            </a:r>
          </a:p>
          <a:p>
            <a:pPr eaLnBrk="1" hangingPunct="1">
              <a:lnSpc>
                <a:spcPct val="90000"/>
              </a:lnSpc>
            </a:pPr>
            <a:endParaRPr lang="zh-CN" altLang="en-US" sz="2800" b="1">
              <a:latin typeface="宋体" charset="-122"/>
            </a:endParaRPr>
          </a:p>
          <a:p>
            <a:pPr eaLnBrk="1" hangingPunct="1">
              <a:lnSpc>
                <a:spcPct val="90000"/>
              </a:lnSpc>
            </a:pPr>
            <a:endParaRPr lang="zh-CN" altLang="en-US" sz="28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lstStyle/>
          <a:p>
            <a:pPr eaLnBrk="1" hangingPunct="1"/>
            <a:endParaRPr lang="zh-CN" altLang="en-US"/>
          </a:p>
        </p:txBody>
      </p:sp>
      <p:sp>
        <p:nvSpPr>
          <p:cNvPr id="40962" name="内容占位符 2"/>
          <p:cNvSpPr>
            <a:spLocks noGrp="1"/>
          </p:cNvSpPr>
          <p:nvPr>
            <p:ph idx="1"/>
          </p:nvPr>
        </p:nvSpPr>
        <p:spPr/>
        <p:txBody>
          <a:bodyPr/>
          <a:lstStyle/>
          <a:p>
            <a:pPr eaLnBrk="1" hangingPunct="1"/>
            <a:r>
              <a:rPr lang="en-US" altLang="zh-CN">
                <a:latin typeface="宋体" charset="-122"/>
              </a:rPr>
              <a:t>3</a:t>
            </a:r>
            <a:r>
              <a:rPr lang="zh-CN" altLang="en-US">
                <a:latin typeface="宋体" charset="-122"/>
              </a:rPr>
              <a:t>、请求权选择的基本原则</a:t>
            </a:r>
          </a:p>
          <a:p>
            <a:pPr eaLnBrk="1" hangingPunct="1"/>
            <a:r>
              <a:rPr lang="en-US" altLang="zh-CN">
                <a:latin typeface="宋体" charset="-122"/>
              </a:rPr>
              <a:t>——</a:t>
            </a:r>
            <a:r>
              <a:rPr lang="zh-CN" altLang="en-US">
                <a:latin typeface="宋体" charset="-122"/>
              </a:rPr>
              <a:t>能实现委托人的利益</a:t>
            </a:r>
          </a:p>
          <a:p>
            <a:pPr eaLnBrk="1" hangingPunct="1"/>
            <a:r>
              <a:rPr lang="en-US" altLang="zh-CN">
                <a:latin typeface="宋体" charset="-122"/>
              </a:rPr>
              <a:t>——</a:t>
            </a:r>
            <a:r>
              <a:rPr lang="zh-CN" altLang="en-US">
                <a:latin typeface="宋体" charset="-122"/>
              </a:rPr>
              <a:t>当事人利益最大化 </a:t>
            </a:r>
          </a:p>
          <a:p>
            <a:pPr eaLnBrk="1" hangingPunct="1"/>
            <a:r>
              <a:rPr lang="en-US" altLang="zh-CN">
                <a:latin typeface="宋体" charset="-122"/>
              </a:rPr>
              <a:t>——</a:t>
            </a:r>
            <a:r>
              <a:rPr lang="zh-CN" altLang="en-US">
                <a:latin typeface="宋体" charset="-122"/>
              </a:rPr>
              <a:t>救济路径（方式）的变通</a:t>
            </a:r>
          </a:p>
          <a:p>
            <a:pPr eaLnBrk="1" hangingPunct="1"/>
            <a:endParaRPr lang="zh-CN" altLang="en-US"/>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3" name="Rectangle 2"/>
          <p:cNvSpPr>
            <a:spLocks noGrp="1" noChangeArrowheads="1"/>
          </p:cNvSpPr>
          <p:nvPr>
            <p:ph type="title"/>
          </p:nvPr>
        </p:nvSpPr>
        <p:spPr/>
        <p:txBody>
          <a:bodyPr/>
          <a:lstStyle/>
          <a:p>
            <a:pPr eaLnBrk="1" hangingPunct="1"/>
            <a:endParaRPr lang="zh-CN" altLang="en-US" sz="3200" b="1"/>
          </a:p>
        </p:txBody>
      </p:sp>
      <p:sp>
        <p:nvSpPr>
          <p:cNvPr id="289794" name="Rectangle 3"/>
          <p:cNvSpPr>
            <a:spLocks noGrp="1" noChangeArrowheads="1"/>
          </p:cNvSpPr>
          <p:nvPr>
            <p:ph type="body" idx="1"/>
          </p:nvPr>
        </p:nvSpPr>
        <p:spPr/>
        <p:txBody>
          <a:bodyPr/>
          <a:lstStyle/>
          <a:p>
            <a:pPr eaLnBrk="1" hangingPunct="1"/>
            <a:r>
              <a:rPr lang="zh-CN" altLang="en-US" b="1" dirty="0">
                <a:latin typeface="Times New Roman" pitchFamily="18" charset="0"/>
              </a:rPr>
              <a:t> </a:t>
            </a:r>
            <a:r>
              <a:rPr lang="en-US" altLang="zh-CN" b="1" dirty="0"/>
              <a:t>2</a:t>
            </a:r>
            <a:r>
              <a:rPr lang="zh-CN" altLang="en-US" b="1" dirty="0"/>
              <a:t>、性自主权的内容</a:t>
            </a:r>
          </a:p>
          <a:p>
            <a:pPr eaLnBrk="1" hangingPunct="1"/>
            <a:r>
              <a:rPr lang="zh-CN" altLang="en-US" dirty="0"/>
              <a:t>（</a:t>
            </a:r>
            <a:r>
              <a:rPr lang="en-US" altLang="zh-CN" dirty="0"/>
              <a:t>1</a:t>
            </a:r>
            <a:r>
              <a:rPr lang="zh-CN" altLang="en-US" dirty="0"/>
              <a:t>）承诺权</a:t>
            </a:r>
          </a:p>
          <a:p>
            <a:pPr eaLnBrk="1" hangingPunct="1"/>
            <a:r>
              <a:rPr lang="zh-CN" altLang="en-US" dirty="0"/>
              <a:t>（</a:t>
            </a:r>
            <a:r>
              <a:rPr lang="en-US" altLang="zh-CN" dirty="0"/>
              <a:t>2</a:t>
            </a:r>
            <a:r>
              <a:rPr lang="zh-CN" altLang="en-US" dirty="0"/>
              <a:t>）维护权</a:t>
            </a:r>
          </a:p>
          <a:p>
            <a:pPr eaLnBrk="1" hangingPunct="1"/>
            <a:r>
              <a:rPr lang="zh-CN" altLang="en-US" dirty="0"/>
              <a:t>（</a:t>
            </a:r>
            <a:r>
              <a:rPr lang="en-US" altLang="zh-CN" dirty="0"/>
              <a:t>3</a:t>
            </a:r>
            <a:r>
              <a:rPr lang="zh-CN" altLang="en-US" dirty="0"/>
              <a:t>）保持权 </a:t>
            </a: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7" name="Rectangle 2"/>
          <p:cNvSpPr>
            <a:spLocks noGrp="1" noChangeArrowheads="1"/>
          </p:cNvSpPr>
          <p:nvPr>
            <p:ph type="title"/>
          </p:nvPr>
        </p:nvSpPr>
        <p:spPr/>
        <p:txBody>
          <a:bodyPr/>
          <a:lstStyle/>
          <a:p>
            <a:pPr eaLnBrk="1" hangingPunct="1"/>
            <a:endParaRPr lang="zh-CN" altLang="en-US" sz="3200" b="1"/>
          </a:p>
        </p:txBody>
      </p:sp>
      <p:sp>
        <p:nvSpPr>
          <p:cNvPr id="290818" name="Rectangle 3"/>
          <p:cNvSpPr>
            <a:spLocks noGrp="1" noChangeArrowheads="1"/>
          </p:cNvSpPr>
          <p:nvPr>
            <p:ph type="body" idx="1"/>
          </p:nvPr>
        </p:nvSpPr>
        <p:spPr>
          <a:xfrm>
            <a:off x="1187450" y="1989138"/>
            <a:ext cx="7772400" cy="4114800"/>
          </a:xfrm>
        </p:spPr>
        <p:txBody>
          <a:bodyPr/>
          <a:lstStyle/>
          <a:p>
            <a:pPr eaLnBrk="1" hangingPunct="1">
              <a:spcBef>
                <a:spcPct val="0"/>
              </a:spcBef>
              <a:buClrTx/>
              <a:buSzTx/>
              <a:buFont typeface="Wingdings" pitchFamily="2" charset="2"/>
              <a:buNone/>
            </a:pPr>
            <a:r>
              <a:rPr lang="zh-CN" altLang="en-US" b="1">
                <a:latin typeface="Times New Roman" pitchFamily="18" charset="0"/>
              </a:rPr>
              <a:t> </a:t>
            </a:r>
            <a:r>
              <a:rPr lang="zh-CN" altLang="en-US"/>
              <a:t> </a:t>
            </a:r>
            <a:r>
              <a:rPr lang="en-US" altLang="zh-CN" b="1"/>
              <a:t>3</a:t>
            </a:r>
            <a:r>
              <a:rPr lang="zh-CN" altLang="en-US" b="1"/>
              <a:t>、对性自主权的民法保护</a:t>
            </a:r>
          </a:p>
          <a:p>
            <a:pPr eaLnBrk="1" hangingPunct="1">
              <a:spcBef>
                <a:spcPct val="0"/>
              </a:spcBef>
              <a:buClrTx/>
              <a:buSzTx/>
              <a:buFont typeface="Wingdings" pitchFamily="2" charset="2"/>
              <a:buNone/>
            </a:pPr>
            <a:r>
              <a:rPr lang="zh-CN" altLang="en-US"/>
              <a:t>（</a:t>
            </a:r>
            <a:r>
              <a:rPr lang="en-US" altLang="zh-CN"/>
              <a:t>1</a:t>
            </a:r>
            <a:r>
              <a:rPr lang="zh-CN" altLang="en-US"/>
              <a:t>）财产损害</a:t>
            </a:r>
          </a:p>
          <a:p>
            <a:pPr eaLnBrk="1" hangingPunct="1">
              <a:spcBef>
                <a:spcPct val="0"/>
              </a:spcBef>
              <a:buClrTx/>
              <a:buSzTx/>
              <a:buFont typeface="Wingdings" pitchFamily="2" charset="2"/>
              <a:buNone/>
            </a:pPr>
            <a:r>
              <a:rPr lang="en-US" altLang="zh-CN">
                <a:latin typeface="Times New Roman" pitchFamily="18" charset="0"/>
              </a:rPr>
              <a:t>——</a:t>
            </a:r>
            <a:r>
              <a:rPr lang="en-US" altLang="zh-CN"/>
              <a:t>《</a:t>
            </a:r>
            <a:r>
              <a:rPr lang="zh-CN" altLang="en-US"/>
              <a:t>侵权责任法</a:t>
            </a:r>
            <a:r>
              <a:rPr lang="en-US" altLang="zh-CN"/>
              <a:t>》</a:t>
            </a:r>
            <a:r>
              <a:rPr lang="zh-CN" altLang="en-US"/>
              <a:t>第</a:t>
            </a:r>
            <a:r>
              <a:rPr lang="en-US" altLang="zh-CN"/>
              <a:t>16</a:t>
            </a:r>
            <a:r>
              <a:rPr lang="zh-CN" altLang="en-US"/>
              <a:t>条、第</a:t>
            </a:r>
            <a:r>
              <a:rPr lang="en-US" altLang="zh-CN"/>
              <a:t>20</a:t>
            </a:r>
            <a:r>
              <a:rPr lang="zh-CN" altLang="en-US"/>
              <a:t>条  </a:t>
            </a: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Rectangle 2"/>
          <p:cNvSpPr>
            <a:spLocks noGrp="1" noChangeArrowheads="1"/>
          </p:cNvSpPr>
          <p:nvPr>
            <p:ph type="title"/>
          </p:nvPr>
        </p:nvSpPr>
        <p:spPr/>
        <p:txBody>
          <a:bodyPr/>
          <a:lstStyle/>
          <a:p>
            <a:pPr eaLnBrk="1" hangingPunct="1"/>
            <a:br>
              <a:rPr lang="zh-CN" altLang="en-US" sz="3600" b="1"/>
            </a:br>
            <a:endParaRPr lang="zh-CN" altLang="en-US" sz="3600" b="1"/>
          </a:p>
        </p:txBody>
      </p:sp>
      <p:sp>
        <p:nvSpPr>
          <p:cNvPr id="291842" name="Rectangle 3"/>
          <p:cNvSpPr>
            <a:spLocks noGrp="1" noChangeArrowheads="1"/>
          </p:cNvSpPr>
          <p:nvPr>
            <p:ph type="body" idx="1"/>
          </p:nvPr>
        </p:nvSpPr>
        <p:spPr/>
        <p:txBody>
          <a:bodyPr/>
          <a:lstStyle/>
          <a:p>
            <a:pPr eaLnBrk="1" hangingPunct="1">
              <a:lnSpc>
                <a:spcPct val="80000"/>
              </a:lnSpc>
            </a:pPr>
            <a:r>
              <a:rPr lang="zh-CN" altLang="en-US" dirty="0"/>
              <a:t>（</a:t>
            </a:r>
            <a:r>
              <a:rPr lang="en-US" altLang="zh-CN" dirty="0"/>
              <a:t>2</a:t>
            </a:r>
            <a:r>
              <a:rPr lang="zh-CN" altLang="en-US" dirty="0"/>
              <a:t>）精神损害</a:t>
            </a:r>
          </a:p>
          <a:p>
            <a:pPr eaLnBrk="1" hangingPunct="1">
              <a:lnSpc>
                <a:spcPct val="80000"/>
              </a:lnSpc>
            </a:pPr>
            <a:r>
              <a:rPr lang="en-US" altLang="zh-CN" dirty="0">
                <a:latin typeface="Times New Roman" pitchFamily="18" charset="0"/>
              </a:rPr>
              <a:t>——</a:t>
            </a:r>
            <a:r>
              <a:rPr lang="en-US" altLang="zh-CN" dirty="0"/>
              <a:t>《</a:t>
            </a:r>
            <a:r>
              <a:rPr lang="zh-CN" altLang="en-US" dirty="0"/>
              <a:t>侵权责任法</a:t>
            </a:r>
            <a:r>
              <a:rPr lang="en-US" altLang="zh-CN" dirty="0"/>
              <a:t>》</a:t>
            </a:r>
            <a:r>
              <a:rPr lang="zh-CN" altLang="en-US" dirty="0"/>
              <a:t>第</a:t>
            </a:r>
            <a:r>
              <a:rPr lang="en-US" altLang="zh-CN" dirty="0"/>
              <a:t>22</a:t>
            </a:r>
            <a:r>
              <a:rPr lang="zh-CN" altLang="en-US" dirty="0"/>
              <a:t>条　侵害他人人身权益，造成他人严重精神损害的，被侵权人可以请求精神损害赔偿。</a:t>
            </a: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5" name="Rectangle 2"/>
          <p:cNvSpPr>
            <a:spLocks noGrp="1" noChangeArrowheads="1"/>
          </p:cNvSpPr>
          <p:nvPr>
            <p:ph type="title"/>
          </p:nvPr>
        </p:nvSpPr>
        <p:spPr/>
        <p:txBody>
          <a:bodyPr/>
          <a:lstStyle/>
          <a:p>
            <a:endParaRPr lang="zh-CN" altLang="en-US"/>
          </a:p>
        </p:txBody>
      </p:sp>
      <p:sp>
        <p:nvSpPr>
          <p:cNvPr id="292866" name="Rectangle 3"/>
          <p:cNvSpPr>
            <a:spLocks noGrp="1" noChangeArrowheads="1"/>
          </p:cNvSpPr>
          <p:nvPr>
            <p:ph type="body" idx="1"/>
          </p:nvPr>
        </p:nvSpPr>
        <p:spPr/>
        <p:txBody>
          <a:bodyPr/>
          <a:lstStyle/>
          <a:p>
            <a:r>
              <a:rPr lang="en-US" altLang="zh-CN" dirty="0"/>
              <a:t>《</a:t>
            </a:r>
            <a:r>
              <a:rPr lang="zh-CN" altLang="en-US" dirty="0"/>
              <a:t>关于刑事附带民事诉讼范围问题的规定</a:t>
            </a:r>
            <a:r>
              <a:rPr lang="en-US" altLang="zh-CN" dirty="0"/>
              <a:t>》</a:t>
            </a:r>
            <a:r>
              <a:rPr lang="zh-CN" altLang="en-US" dirty="0"/>
              <a:t>第</a:t>
            </a:r>
            <a:r>
              <a:rPr lang="en-US" altLang="zh-CN" dirty="0"/>
              <a:t>1</a:t>
            </a:r>
            <a:r>
              <a:rPr lang="zh-CN" altLang="en-US" dirty="0"/>
              <a:t>条第</a:t>
            </a:r>
            <a:r>
              <a:rPr lang="en-US" altLang="zh-CN" dirty="0"/>
              <a:t>2</a:t>
            </a:r>
            <a:r>
              <a:rPr lang="zh-CN" altLang="en-US" dirty="0"/>
              <a:t>款（</a:t>
            </a:r>
            <a:r>
              <a:rPr lang="en-US" altLang="zh-CN" dirty="0"/>
              <a:t>2000-2015</a:t>
            </a:r>
            <a:r>
              <a:rPr lang="zh-CN" altLang="en-US" dirty="0"/>
              <a:t>），对于刑事案件被害人由于被告人的犯罪行为而遭受精神损失提起的附带民事诉讼，或者在该刑事案件审结以后，被害人另行提起精神损害赔偿民事诉讼的，人民法院不予受理。 </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标题 1"/>
          <p:cNvSpPr>
            <a:spLocks noGrp="1"/>
          </p:cNvSpPr>
          <p:nvPr>
            <p:ph type="title"/>
          </p:nvPr>
        </p:nvSpPr>
        <p:spPr/>
        <p:txBody>
          <a:bodyPr/>
          <a:lstStyle/>
          <a:p>
            <a:pPr eaLnBrk="1" hangingPunct="1"/>
            <a:endParaRPr lang="zh-CN" altLang="en-US"/>
          </a:p>
        </p:txBody>
      </p:sp>
      <p:sp>
        <p:nvSpPr>
          <p:cNvPr id="293890" name="内容占位符 2"/>
          <p:cNvSpPr>
            <a:spLocks noGrp="1"/>
          </p:cNvSpPr>
          <p:nvPr>
            <p:ph idx="1"/>
          </p:nvPr>
        </p:nvSpPr>
        <p:spPr/>
        <p:txBody>
          <a:bodyPr/>
          <a:lstStyle/>
          <a:p>
            <a:pPr eaLnBrk="1" hangingPunct="1"/>
            <a:r>
              <a:rPr lang="en-US" altLang="zh-CN" sz="2800" dirty="0">
                <a:latin typeface="Times New Roman" pitchFamily="18" charset="0"/>
              </a:rPr>
              <a:t>——</a:t>
            </a:r>
            <a:r>
              <a:rPr lang="en-US" altLang="zh-CN" sz="2800" dirty="0"/>
              <a:t>《</a:t>
            </a:r>
            <a:r>
              <a:rPr lang="zh-CN" altLang="en-US" sz="2800" dirty="0"/>
              <a:t>最高人民法院关于确定民事侵权精神损害赔偿责任若干问题的解释</a:t>
            </a:r>
            <a:r>
              <a:rPr lang="en-US" altLang="zh-CN" sz="2800" dirty="0"/>
              <a:t>》</a:t>
            </a:r>
            <a:r>
              <a:rPr lang="zh-CN" altLang="en-US" sz="2800" dirty="0"/>
              <a:t>（</a:t>
            </a:r>
            <a:r>
              <a:rPr lang="en-US" altLang="zh-CN" sz="2800" dirty="0"/>
              <a:t>2001</a:t>
            </a:r>
            <a:r>
              <a:rPr lang="zh-CN" altLang="en-US" sz="2800" dirty="0"/>
              <a:t>）第一条 </a:t>
            </a:r>
            <a:r>
              <a:rPr lang="zh-CN" altLang="zh-CN" sz="2800" dirty="0"/>
              <a:t>自然人因下列人格权利遭受非法侵害，向人民法院起诉请求赔偿精神损害的，人民法院应当依法</a:t>
            </a:r>
            <a:r>
              <a:rPr lang="zh-CN" altLang="zh-CN" sz="2800" b="1" dirty="0"/>
              <a:t>予以受理</a:t>
            </a:r>
            <a:r>
              <a:rPr lang="zh-CN" altLang="zh-CN" sz="2800" dirty="0"/>
              <a:t>：违反社会公共利益、社会公德侵害他人隐私或者其他人格利益，受害人以侵权为由向人民法院起诉请求赔偿精神损害的，人民法院应当依法予以受理。</a:t>
            </a:r>
          </a:p>
          <a:p>
            <a:pPr eaLnBrk="1" hangingPunct="1"/>
            <a:endParaRPr lang="zh-CN" altLang="en-US" dirty="0"/>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标题 1"/>
          <p:cNvSpPr>
            <a:spLocks noGrp="1"/>
          </p:cNvSpPr>
          <p:nvPr>
            <p:ph type="title"/>
          </p:nvPr>
        </p:nvSpPr>
        <p:spPr/>
        <p:txBody>
          <a:bodyPr/>
          <a:lstStyle/>
          <a:p>
            <a:pPr eaLnBrk="1" hangingPunct="1"/>
            <a:endParaRPr lang="zh-CN" altLang="en-US"/>
          </a:p>
        </p:txBody>
      </p:sp>
      <p:sp>
        <p:nvSpPr>
          <p:cNvPr id="294914" name="内容占位符 2"/>
          <p:cNvSpPr>
            <a:spLocks noGrp="1"/>
          </p:cNvSpPr>
          <p:nvPr>
            <p:ph idx="1"/>
          </p:nvPr>
        </p:nvSpPr>
        <p:spPr/>
        <p:txBody>
          <a:bodyPr/>
          <a:lstStyle/>
          <a:p>
            <a:pPr eaLnBrk="1" hangingPunct="1"/>
            <a:r>
              <a:rPr lang="en-US" altLang="zh-CN" sz="2800" dirty="0"/>
              <a:t>——</a:t>
            </a:r>
            <a:r>
              <a:rPr lang="zh-CN" altLang="zh-CN" sz="2800" dirty="0"/>
              <a:t>最高院《关于人民法院是否受理刑事案件被害人提起精神损害赔偿民事诉讼问题的批复》</a:t>
            </a:r>
            <a:r>
              <a:rPr lang="zh-CN" altLang="en-US" sz="2800" dirty="0"/>
              <a:t>（</a:t>
            </a:r>
            <a:r>
              <a:rPr lang="en-US" altLang="zh-CN" sz="2800" dirty="0"/>
              <a:t>2002</a:t>
            </a:r>
            <a:r>
              <a:rPr lang="zh-CN" altLang="en-US" sz="2800" dirty="0"/>
              <a:t>）</a:t>
            </a:r>
            <a:r>
              <a:rPr lang="zh-CN" altLang="zh-CN" sz="2800" dirty="0"/>
              <a:t>：根据刑法第</a:t>
            </a:r>
            <a:r>
              <a:rPr lang="en-US" altLang="zh-CN" sz="2800" dirty="0"/>
              <a:t>36</a:t>
            </a:r>
            <a:r>
              <a:rPr lang="zh-CN" altLang="zh-CN" sz="2800" dirty="0"/>
              <a:t>条和刑事诉讼法第</a:t>
            </a:r>
            <a:r>
              <a:rPr lang="en-US" altLang="zh-CN" sz="2800" dirty="0"/>
              <a:t>77</a:t>
            </a:r>
            <a:r>
              <a:rPr lang="zh-CN" altLang="zh-CN" sz="2800" dirty="0"/>
              <a:t>条以及我院《关于刑事附带民事诉讼范围问题的规定》第</a:t>
            </a:r>
            <a:r>
              <a:rPr lang="en-US" altLang="zh-CN" sz="2800" dirty="0"/>
              <a:t>1</a:t>
            </a:r>
            <a:r>
              <a:rPr lang="zh-CN" altLang="zh-CN" sz="2800" dirty="0"/>
              <a:t>条第</a:t>
            </a:r>
            <a:r>
              <a:rPr lang="en-US" altLang="zh-CN" sz="2800" dirty="0"/>
              <a:t>2</a:t>
            </a:r>
            <a:r>
              <a:rPr lang="zh-CN" altLang="zh-CN" sz="2800" dirty="0"/>
              <a:t>款的规定，对于刑事案件被害人由于被告人的犯罪行为而遭受精神损失提起的附带民事诉讼，或者在该刑事案件审结以后，被害人另行提起精神损害赔偿民事诉讼的，人民法院不予受理。</a:t>
            </a:r>
            <a:r>
              <a:rPr lang="zh-CN" altLang="en-US" sz="2800" dirty="0"/>
              <a:t>（</a:t>
            </a:r>
            <a:r>
              <a:rPr lang="en-US" altLang="zh-CN" sz="2800" dirty="0"/>
              <a:t>2015</a:t>
            </a:r>
            <a:r>
              <a:rPr lang="zh-CN" altLang="en-US" sz="2800" dirty="0"/>
              <a:t>年废止）</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Rectangle 2"/>
          <p:cNvSpPr>
            <a:spLocks noGrp="1" noChangeArrowheads="1"/>
          </p:cNvSpPr>
          <p:nvPr>
            <p:ph type="title"/>
          </p:nvPr>
        </p:nvSpPr>
        <p:spPr/>
        <p:txBody>
          <a:bodyPr/>
          <a:lstStyle/>
          <a:p>
            <a:pPr eaLnBrk="1" hangingPunct="1"/>
            <a:endParaRPr lang="zh-CN" altLang="en-US" sz="3600" b="1"/>
          </a:p>
        </p:txBody>
      </p:sp>
      <p:sp>
        <p:nvSpPr>
          <p:cNvPr id="295938" name="Rectangle 3"/>
          <p:cNvSpPr>
            <a:spLocks noGrp="1" noChangeArrowheads="1"/>
          </p:cNvSpPr>
          <p:nvPr>
            <p:ph type="body" idx="1"/>
          </p:nvPr>
        </p:nvSpPr>
        <p:spPr/>
        <p:txBody>
          <a:bodyPr/>
          <a:lstStyle/>
          <a:p>
            <a:pPr eaLnBrk="1" hangingPunct="1">
              <a:lnSpc>
                <a:spcPct val="80000"/>
              </a:lnSpc>
            </a:pPr>
            <a:r>
              <a:rPr lang="zh-CN" altLang="en-US" sz="2800" b="1">
                <a:latin typeface="宋体" charset="-122"/>
              </a:rPr>
              <a:t>（七）人身自由权</a:t>
            </a:r>
          </a:p>
          <a:p>
            <a:pPr eaLnBrk="1" hangingPunct="1">
              <a:lnSpc>
                <a:spcPct val="80000"/>
              </a:lnSpc>
            </a:pPr>
            <a:r>
              <a:rPr lang="en-US" altLang="zh-CN" sz="2400" b="1">
                <a:latin typeface="宋体" charset="-122"/>
              </a:rPr>
              <a:t>1</a:t>
            </a:r>
            <a:r>
              <a:rPr lang="zh-CN" altLang="en-US" sz="2400" b="1">
                <a:latin typeface="宋体" charset="-122"/>
              </a:rPr>
              <a:t>、界定</a:t>
            </a:r>
          </a:p>
          <a:p>
            <a:pPr eaLnBrk="1" hangingPunct="1">
              <a:lnSpc>
                <a:spcPct val="80000"/>
              </a:lnSpc>
            </a:pPr>
            <a:r>
              <a:rPr lang="en-US" altLang="zh-CN" sz="2800">
                <a:latin typeface="Times New Roman" pitchFamily="18" charset="0"/>
              </a:rPr>
              <a:t>——</a:t>
            </a:r>
            <a:r>
              <a:rPr lang="zh-CN" altLang="en-US" sz="2800"/>
              <a:t>自由是指在法律规定的范围内，自然人按照自己的意志和利益进行行动和思维，不受约束、控制、妨碍的状态。 </a:t>
            </a:r>
          </a:p>
          <a:p>
            <a:pPr eaLnBrk="1" hangingPunct="1">
              <a:lnSpc>
                <a:spcPct val="80000"/>
              </a:lnSpc>
            </a:pPr>
            <a:r>
              <a:rPr lang="en-US" altLang="zh-CN" sz="2800">
                <a:latin typeface="Times New Roman" pitchFamily="18" charset="0"/>
              </a:rPr>
              <a:t>——</a:t>
            </a:r>
            <a:r>
              <a:rPr lang="zh-CN" altLang="en-US" sz="2800"/>
              <a:t>人身自由权是指自然人在法律规定的范围内，按照自己的意志和利益进行行动和思维，不受约束、控制或妨碍的权利。人身自由权包括身体自由权和意志自由权。</a:t>
            </a:r>
            <a:br>
              <a:rPr lang="zh-CN" altLang="en-US" sz="2800"/>
            </a:br>
            <a:br>
              <a:rPr lang="zh-CN" altLang="en-US" sz="2800"/>
            </a:br>
            <a:endParaRPr lang="zh-CN" altLang="en-US" sz="2800"/>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Rectangle 2"/>
          <p:cNvSpPr>
            <a:spLocks noGrp="1" noChangeArrowheads="1"/>
          </p:cNvSpPr>
          <p:nvPr>
            <p:ph type="title"/>
          </p:nvPr>
        </p:nvSpPr>
        <p:spPr/>
        <p:txBody>
          <a:bodyPr/>
          <a:lstStyle/>
          <a:p>
            <a:pPr eaLnBrk="1" hangingPunct="1"/>
            <a:endParaRPr lang="zh-CN" altLang="en-US"/>
          </a:p>
        </p:txBody>
      </p:sp>
      <p:sp>
        <p:nvSpPr>
          <p:cNvPr id="296962" name="Rectangle 3"/>
          <p:cNvSpPr>
            <a:spLocks noGrp="1" noChangeArrowheads="1"/>
          </p:cNvSpPr>
          <p:nvPr>
            <p:ph type="body" idx="1"/>
          </p:nvPr>
        </p:nvSpPr>
        <p:spPr/>
        <p:txBody>
          <a:bodyPr/>
          <a:lstStyle/>
          <a:p>
            <a:pPr eaLnBrk="1" hangingPunct="1">
              <a:lnSpc>
                <a:spcPct val="90000"/>
              </a:lnSpc>
            </a:pPr>
            <a:r>
              <a:rPr lang="en-US" altLang="zh-CN" sz="2800"/>
              <a:t>2</a:t>
            </a:r>
            <a:r>
              <a:rPr lang="zh-CN" altLang="en-US" sz="2800"/>
              <a:t>、侵权形态的类型化</a:t>
            </a:r>
          </a:p>
          <a:p>
            <a:pPr eaLnBrk="1" hangingPunct="1">
              <a:lnSpc>
                <a:spcPct val="90000"/>
              </a:lnSpc>
            </a:pPr>
            <a:r>
              <a:rPr lang="zh-CN" altLang="en-US" sz="2800" b="1"/>
              <a:t>（</a:t>
            </a:r>
            <a:r>
              <a:rPr lang="en-US" altLang="zh-CN" sz="2800" b="1"/>
              <a:t>1</a:t>
            </a:r>
            <a:r>
              <a:rPr lang="zh-CN" altLang="en-US" sz="2800" b="1"/>
              <a:t>）侵害身体自由权</a:t>
            </a:r>
          </a:p>
          <a:p>
            <a:pPr eaLnBrk="1" hangingPunct="1">
              <a:lnSpc>
                <a:spcPct val="90000"/>
              </a:lnSpc>
            </a:pPr>
            <a:r>
              <a:rPr lang="en-US" altLang="zh-CN" sz="2800">
                <a:latin typeface="Times New Roman" pitchFamily="18" charset="0"/>
              </a:rPr>
              <a:t>——</a:t>
            </a:r>
            <a:r>
              <a:rPr lang="zh-CN" altLang="en-US" sz="2800"/>
              <a:t>非法限制、拘禁自然人身体</a:t>
            </a:r>
          </a:p>
          <a:p>
            <a:pPr eaLnBrk="1" hangingPunct="1">
              <a:lnSpc>
                <a:spcPct val="90000"/>
              </a:lnSpc>
            </a:pPr>
            <a:r>
              <a:rPr lang="en-US" altLang="zh-CN" sz="2800">
                <a:latin typeface="Times New Roman" pitchFamily="18" charset="0"/>
              </a:rPr>
              <a:t>——</a:t>
            </a:r>
            <a:r>
              <a:rPr lang="zh-CN" altLang="en-US" sz="2800"/>
              <a:t>利用受害人自身的羞耻、恐惧等观念，妨害其行动</a:t>
            </a:r>
          </a:p>
          <a:p>
            <a:pPr eaLnBrk="1" hangingPunct="1">
              <a:lnSpc>
                <a:spcPct val="90000"/>
              </a:lnSpc>
            </a:pPr>
            <a:r>
              <a:rPr lang="en-US" altLang="zh-CN" sz="2800">
                <a:latin typeface="Times New Roman" pitchFamily="18" charset="0"/>
              </a:rPr>
              <a:t>——</a:t>
            </a:r>
            <a:r>
              <a:rPr lang="zh-CN" altLang="en-US" sz="2800"/>
              <a:t>妨害公路通行</a:t>
            </a:r>
          </a:p>
          <a:p>
            <a:pPr eaLnBrk="1" hangingPunct="1">
              <a:lnSpc>
                <a:spcPct val="90000"/>
              </a:lnSpc>
            </a:pPr>
            <a:r>
              <a:rPr lang="en-US" altLang="zh-CN" sz="2800">
                <a:latin typeface="Times New Roman" pitchFamily="18" charset="0"/>
              </a:rPr>
              <a:t>——</a:t>
            </a:r>
            <a:r>
              <a:rPr lang="zh-CN" altLang="en-US" sz="2800"/>
              <a:t>侵害通信自由</a:t>
            </a:r>
          </a:p>
          <a:p>
            <a:pPr eaLnBrk="1" hangingPunct="1">
              <a:lnSpc>
                <a:spcPct val="90000"/>
              </a:lnSpc>
            </a:pPr>
            <a:r>
              <a:rPr lang="en-US" altLang="zh-CN" sz="2800">
                <a:latin typeface="Times New Roman" pitchFamily="18" charset="0"/>
              </a:rPr>
              <a:t>——</a:t>
            </a:r>
            <a:r>
              <a:rPr lang="zh-CN" altLang="en-US" sz="2800"/>
              <a:t>间接侵害他人自由权 </a:t>
            </a:r>
            <a:br>
              <a:rPr lang="zh-CN" altLang="en-US" sz="2800"/>
            </a:br>
            <a:endParaRPr lang="zh-CN" altLang="en-US" sz="2800"/>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5" name="Rectangle 2"/>
          <p:cNvSpPr>
            <a:spLocks noGrp="1" noChangeArrowheads="1"/>
          </p:cNvSpPr>
          <p:nvPr>
            <p:ph type="title"/>
          </p:nvPr>
        </p:nvSpPr>
        <p:spPr/>
        <p:txBody>
          <a:bodyPr/>
          <a:lstStyle/>
          <a:p>
            <a:pPr eaLnBrk="1" hangingPunct="1"/>
            <a:endParaRPr lang="zh-CN" altLang="en-US"/>
          </a:p>
        </p:txBody>
      </p:sp>
      <p:sp>
        <p:nvSpPr>
          <p:cNvPr id="297986" name="Rectangle 3"/>
          <p:cNvSpPr>
            <a:spLocks noGrp="1" noChangeArrowheads="1"/>
          </p:cNvSpPr>
          <p:nvPr>
            <p:ph type="body" idx="1"/>
          </p:nvPr>
        </p:nvSpPr>
        <p:spPr/>
        <p:txBody>
          <a:bodyPr/>
          <a:lstStyle/>
          <a:p>
            <a:pPr eaLnBrk="1" hangingPunct="1">
              <a:lnSpc>
                <a:spcPct val="80000"/>
              </a:lnSpc>
            </a:pPr>
            <a:r>
              <a:rPr lang="zh-CN" altLang="en-US" b="1"/>
              <a:t>（</a:t>
            </a:r>
            <a:r>
              <a:rPr lang="en-US" altLang="zh-CN" b="1"/>
              <a:t>2</a:t>
            </a:r>
            <a:r>
              <a:rPr lang="zh-CN" altLang="en-US" b="1"/>
              <a:t>）侵害精神自由权的行为</a:t>
            </a:r>
          </a:p>
          <a:p>
            <a:pPr eaLnBrk="1" hangingPunct="1">
              <a:lnSpc>
                <a:spcPct val="80000"/>
              </a:lnSpc>
            </a:pPr>
            <a:r>
              <a:rPr lang="en-US" altLang="zh-CN">
                <a:latin typeface="Times New Roman" pitchFamily="18" charset="0"/>
              </a:rPr>
              <a:t>——</a:t>
            </a:r>
            <a:r>
              <a:rPr lang="zh-CN" altLang="en-US"/>
              <a:t>欺诈行为</a:t>
            </a:r>
          </a:p>
          <a:p>
            <a:pPr eaLnBrk="1" hangingPunct="1">
              <a:lnSpc>
                <a:spcPct val="80000"/>
              </a:lnSpc>
            </a:pPr>
            <a:r>
              <a:rPr lang="en-US" altLang="zh-CN">
                <a:latin typeface="Times New Roman" pitchFamily="18" charset="0"/>
              </a:rPr>
              <a:t>——</a:t>
            </a:r>
            <a:r>
              <a:rPr lang="zh-CN" altLang="en-US"/>
              <a:t>胁迫行为</a:t>
            </a:r>
          </a:p>
          <a:p>
            <a:pPr eaLnBrk="1" hangingPunct="1">
              <a:lnSpc>
                <a:spcPct val="80000"/>
              </a:lnSpc>
            </a:pPr>
            <a:r>
              <a:rPr lang="en-US" altLang="zh-CN">
                <a:latin typeface="Times New Roman" pitchFamily="18" charset="0"/>
              </a:rPr>
              <a:t>——</a:t>
            </a:r>
            <a:r>
              <a:rPr lang="zh-CN" altLang="en-US"/>
              <a:t>虚伪报告与恶意推荐 </a:t>
            </a:r>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Rectangle 2"/>
          <p:cNvSpPr>
            <a:spLocks noGrp="1" noChangeArrowheads="1"/>
          </p:cNvSpPr>
          <p:nvPr>
            <p:ph type="title"/>
          </p:nvPr>
        </p:nvSpPr>
        <p:spPr/>
        <p:txBody>
          <a:bodyPr/>
          <a:lstStyle/>
          <a:p>
            <a:pPr eaLnBrk="1" hangingPunct="1"/>
            <a:endParaRPr lang="zh-CN" altLang="en-US"/>
          </a:p>
        </p:txBody>
      </p:sp>
      <p:sp>
        <p:nvSpPr>
          <p:cNvPr id="299010" name="Rectangle 3"/>
          <p:cNvSpPr>
            <a:spLocks noGrp="1" noChangeArrowheads="1"/>
          </p:cNvSpPr>
          <p:nvPr>
            <p:ph type="body" idx="1"/>
          </p:nvPr>
        </p:nvSpPr>
        <p:spPr/>
        <p:txBody>
          <a:bodyPr/>
          <a:lstStyle/>
          <a:p>
            <a:pPr eaLnBrk="1" hangingPunct="1">
              <a:lnSpc>
                <a:spcPct val="80000"/>
              </a:lnSpc>
            </a:pPr>
            <a:r>
              <a:rPr lang="zh-CN" altLang="en-US" sz="2400" b="1" dirty="0">
                <a:latin typeface="宋体" charset="-122"/>
              </a:rPr>
              <a:t>五、死者生前人格利益的保护</a:t>
            </a:r>
          </a:p>
          <a:p>
            <a:pPr eaLnBrk="1" hangingPunct="1">
              <a:lnSpc>
                <a:spcPct val="80000"/>
              </a:lnSpc>
            </a:pPr>
            <a:r>
              <a:rPr lang="zh-CN" altLang="en-US" sz="2400" b="1" dirty="0"/>
              <a:t>（一）制度的演变</a:t>
            </a:r>
          </a:p>
          <a:p>
            <a:pPr eaLnBrk="1" hangingPunct="1">
              <a:lnSpc>
                <a:spcPct val="80000"/>
              </a:lnSpc>
            </a:pPr>
            <a:r>
              <a:rPr lang="en-US" altLang="zh-CN" sz="2400" dirty="0">
                <a:latin typeface="宋体" charset="-122"/>
              </a:rPr>
              <a:t>1989</a:t>
            </a:r>
            <a:r>
              <a:rPr lang="zh-CN" altLang="en-US" sz="2400" dirty="0">
                <a:latin typeface="宋体" charset="-122"/>
              </a:rPr>
              <a:t>年</a:t>
            </a:r>
            <a:r>
              <a:rPr lang="en-US" altLang="zh-CN" sz="2400" dirty="0">
                <a:latin typeface="宋体" charset="-122"/>
              </a:rPr>
              <a:t>《</a:t>
            </a:r>
            <a:r>
              <a:rPr lang="zh-CN" altLang="en-US" sz="2400" dirty="0">
                <a:latin typeface="宋体" charset="-122"/>
              </a:rPr>
              <a:t>关于死亡人的名誉权应受法律保护的函</a:t>
            </a:r>
            <a:r>
              <a:rPr lang="en-US" altLang="zh-CN" sz="2400" dirty="0">
                <a:latin typeface="宋体" charset="-122"/>
              </a:rPr>
              <a:t>》</a:t>
            </a:r>
            <a:r>
              <a:rPr lang="zh-CN" altLang="en-US" sz="2400" dirty="0">
                <a:latin typeface="宋体" charset="-122"/>
              </a:rPr>
              <a:t>：吉文贞</a:t>
            </a:r>
            <a:r>
              <a:rPr lang="en-US" altLang="zh-CN" sz="2400" dirty="0">
                <a:latin typeface="宋体" charset="-122"/>
              </a:rPr>
              <a:t>(</a:t>
            </a:r>
            <a:r>
              <a:rPr lang="zh-CN" altLang="en-US" sz="2400" dirty="0">
                <a:latin typeface="宋体" charset="-122"/>
              </a:rPr>
              <a:t>艺名荷花女</a:t>
            </a:r>
            <a:r>
              <a:rPr lang="en-US" altLang="zh-CN" sz="2400" dirty="0">
                <a:latin typeface="宋体" charset="-122"/>
              </a:rPr>
              <a:t>)</a:t>
            </a:r>
            <a:r>
              <a:rPr lang="zh-CN" altLang="en-US" sz="2400" dirty="0">
                <a:latin typeface="宋体" charset="-122"/>
              </a:rPr>
              <a:t>死亡后，其名誉权应依法保护，其母陈秀琴亦有权向人民法院提起诉讼。</a:t>
            </a:r>
            <a:br>
              <a:rPr lang="zh-CN" altLang="en-US" sz="2400" dirty="0">
                <a:latin typeface="宋体" charset="-122"/>
              </a:rPr>
            </a:br>
            <a:endParaRPr lang="zh-CN" altLang="en-US" sz="2400" dirty="0">
              <a:latin typeface="宋体" charset="-122"/>
            </a:endParaRPr>
          </a:p>
          <a:p>
            <a:pPr eaLnBrk="1" hangingPunct="1">
              <a:lnSpc>
                <a:spcPct val="80000"/>
              </a:lnSpc>
            </a:pPr>
            <a:r>
              <a:rPr lang="en-US" altLang="zh-CN" sz="2400" dirty="0">
                <a:latin typeface="宋体" charset="-122"/>
                <a:cs typeface="Times New Roman" pitchFamily="18" charset="0"/>
              </a:rPr>
              <a:t>1990</a:t>
            </a:r>
            <a:r>
              <a:rPr lang="zh-CN" altLang="en-US" sz="2400" dirty="0">
                <a:latin typeface="宋体" charset="-122"/>
                <a:cs typeface="Times New Roman" pitchFamily="18" charset="0"/>
              </a:rPr>
              <a:t>年</a:t>
            </a:r>
            <a:r>
              <a:rPr lang="en-US" altLang="zh-CN" sz="2400" dirty="0">
                <a:latin typeface="宋体" charset="-122"/>
                <a:cs typeface="Times New Roman" pitchFamily="18" charset="0"/>
              </a:rPr>
              <a:t>《</a:t>
            </a:r>
            <a:r>
              <a:rPr lang="zh-CN" altLang="en-US" sz="2400" dirty="0">
                <a:latin typeface="宋体" charset="-122"/>
                <a:cs typeface="Times New Roman" pitchFamily="18" charset="0"/>
              </a:rPr>
              <a:t>关于范应莲诉敬永祥等侵害海灯法师名誉权一案有关诉讼程序问题的复函</a:t>
            </a:r>
            <a:r>
              <a:rPr lang="en-US" altLang="zh-CN" sz="2400" dirty="0">
                <a:latin typeface="宋体" charset="-122"/>
                <a:cs typeface="Times New Roman" pitchFamily="18" charset="0"/>
              </a:rPr>
              <a:t>》</a:t>
            </a:r>
            <a:r>
              <a:rPr lang="zh-CN" altLang="en-US" sz="2400" dirty="0">
                <a:latin typeface="宋体" charset="-122"/>
                <a:cs typeface="Times New Roman" pitchFamily="18" charset="0"/>
              </a:rPr>
              <a:t>：海灯死亡后，其名誉权应依法保护，作为海灯的养子，范应莲有权向人民法院提起诉讼。</a:t>
            </a:r>
            <a:r>
              <a:rPr lang="zh-CN" altLang="en-US" sz="2400" dirty="0">
                <a:latin typeface="宋体" charset="-122"/>
              </a:rPr>
              <a:t> </a:t>
            </a:r>
          </a:p>
          <a:p>
            <a:pPr eaLnBrk="1" hangingPunct="1">
              <a:lnSpc>
                <a:spcPct val="80000"/>
              </a:lnSpc>
              <a:buFont typeface="Wingdings" pitchFamily="2" charset="2"/>
              <a:buNone/>
            </a:pPr>
            <a:br>
              <a:rPr lang="zh-CN" altLang="en-US" sz="2400" dirty="0">
                <a:latin typeface="宋体" charset="-122"/>
              </a:rPr>
            </a:br>
            <a:endParaRPr lang="zh-CN" altLang="en-US" sz="2400" dirty="0">
              <a:latin typeface="宋体"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endParaRPr lang="zh-CN" altLang="en-US"/>
          </a:p>
        </p:txBody>
      </p:sp>
      <p:sp>
        <p:nvSpPr>
          <p:cNvPr id="41986" name="Rectangle 3"/>
          <p:cNvSpPr>
            <a:spLocks noGrp="1" noChangeArrowheads="1"/>
          </p:cNvSpPr>
          <p:nvPr>
            <p:ph type="body" idx="1"/>
          </p:nvPr>
        </p:nvSpPr>
        <p:spPr/>
        <p:txBody>
          <a:bodyPr/>
          <a:lstStyle/>
          <a:p>
            <a:pPr eaLnBrk="1" hangingPunct="1"/>
            <a:r>
              <a:rPr lang="zh-CN" altLang="en-US" dirty="0">
                <a:solidFill>
                  <a:srgbClr val="000000"/>
                </a:solidFill>
              </a:rPr>
              <a:t>五、</a:t>
            </a:r>
            <a:r>
              <a:rPr lang="zh-CN" altLang="en-US" dirty="0"/>
              <a:t>法律思维训练方法之二：案例研究</a:t>
            </a:r>
          </a:p>
          <a:p>
            <a:pPr eaLnBrk="1" hangingPunct="1"/>
            <a:r>
              <a:rPr lang="en-US" altLang="zh-CN" dirty="0">
                <a:solidFill>
                  <a:srgbClr val="000000"/>
                </a:solidFill>
                <a:latin typeface="宋体" charset="-122"/>
              </a:rPr>
              <a:t>1</a:t>
            </a:r>
            <a:r>
              <a:rPr lang="zh-CN" altLang="en-US" dirty="0">
                <a:solidFill>
                  <a:srgbClr val="000000"/>
                </a:solidFill>
                <a:latin typeface="宋体" charset="-122"/>
              </a:rPr>
              <a:t>、法律事实的还原</a:t>
            </a:r>
          </a:p>
          <a:p>
            <a:pPr eaLnBrk="1" hangingPunct="1"/>
            <a:r>
              <a:rPr lang="en-US" altLang="zh-CN" dirty="0">
                <a:solidFill>
                  <a:srgbClr val="000000"/>
                </a:solidFill>
                <a:latin typeface="宋体" charset="-122"/>
              </a:rPr>
              <a:t>2</a:t>
            </a:r>
            <a:r>
              <a:rPr lang="zh-CN" altLang="en-US" dirty="0">
                <a:solidFill>
                  <a:srgbClr val="000000"/>
                </a:solidFill>
                <a:latin typeface="宋体" charset="-122"/>
              </a:rPr>
              <a:t>、法律依据的选择</a:t>
            </a:r>
          </a:p>
          <a:p>
            <a:pPr eaLnBrk="1" hangingPunct="1"/>
            <a:r>
              <a:rPr lang="en-US" altLang="zh-CN" dirty="0">
                <a:solidFill>
                  <a:srgbClr val="000000"/>
                </a:solidFill>
                <a:latin typeface="宋体" charset="-122"/>
              </a:rPr>
              <a:t>3</a:t>
            </a:r>
            <a:r>
              <a:rPr lang="zh-CN" altLang="en-US" dirty="0">
                <a:solidFill>
                  <a:srgbClr val="000000"/>
                </a:solidFill>
                <a:latin typeface="宋体" charset="-122"/>
              </a:rPr>
              <a:t>、分析差异及其成因</a:t>
            </a:r>
            <a:r>
              <a:rPr lang="en-US" altLang="zh-CN" sz="1600" dirty="0">
                <a:solidFill>
                  <a:srgbClr val="000000"/>
                </a:solidFill>
                <a:latin typeface="宋体" charset="-122"/>
              </a:rPr>
              <a:t>(</a:t>
            </a:r>
            <a:r>
              <a:rPr lang="zh-CN" altLang="en-US" sz="1600" dirty="0">
                <a:solidFill>
                  <a:srgbClr val="000000"/>
                </a:solidFill>
                <a:latin typeface="宋体" charset="-122"/>
              </a:rPr>
              <a:t>分析什么差异，案件律师的事实和依据选择与你自己所选的差异吗</a:t>
            </a:r>
            <a:r>
              <a:rPr lang="en-US" altLang="zh-CN" sz="1600" dirty="0">
                <a:solidFill>
                  <a:srgbClr val="000000"/>
                </a:solidFill>
                <a:latin typeface="宋体" charset="-122"/>
              </a:rPr>
              <a:t>)</a:t>
            </a:r>
            <a:endParaRPr lang="zh-CN" altLang="en-US" sz="1600" dirty="0">
              <a:solidFill>
                <a:srgbClr val="000000"/>
              </a:solidFill>
              <a:latin typeface="宋体" charset="-122"/>
            </a:endParaRPr>
          </a:p>
          <a:p>
            <a:pPr eaLnBrk="1" hangingPunct="1"/>
            <a:r>
              <a:rPr lang="en-US" altLang="zh-CN" dirty="0">
                <a:solidFill>
                  <a:srgbClr val="000000"/>
                </a:solidFill>
                <a:latin typeface="宋体" charset="-122"/>
              </a:rPr>
              <a:t>4</a:t>
            </a:r>
            <a:r>
              <a:rPr lang="zh-CN" altLang="en-US" dirty="0">
                <a:solidFill>
                  <a:srgbClr val="000000"/>
                </a:solidFill>
                <a:latin typeface="宋体" charset="-122"/>
              </a:rPr>
              <a:t>、判决的比较法观察</a:t>
            </a:r>
            <a:r>
              <a:rPr lang="zh-CN" altLang="en-US" sz="1800" dirty="0">
                <a:solidFill>
                  <a:srgbClr val="000000"/>
                </a:solidFill>
                <a:latin typeface="宋体" charset="-122"/>
              </a:rPr>
              <a:t>（什么判决，同类判决之间？）</a:t>
            </a:r>
            <a:endParaRPr lang="en-US" altLang="zh-CN" dirty="0">
              <a:solidFill>
                <a:srgbClr val="000000"/>
              </a:solidFill>
              <a:latin typeface="宋体" charset="-122"/>
            </a:endParaRPr>
          </a:p>
          <a:p>
            <a:pPr eaLnBrk="1" hangingPunct="1"/>
            <a:r>
              <a:rPr lang="en-US" altLang="zh-CN" dirty="0">
                <a:solidFill>
                  <a:srgbClr val="000000"/>
                </a:solidFill>
                <a:latin typeface="宋体" charset="-122"/>
              </a:rPr>
              <a:t>5</a:t>
            </a:r>
            <a:r>
              <a:rPr lang="zh-CN" altLang="en-US" dirty="0">
                <a:solidFill>
                  <a:srgbClr val="000000"/>
                </a:solidFill>
                <a:latin typeface="宋体" charset="-122"/>
              </a:rPr>
              <a:t>、思考与总结</a:t>
            </a:r>
            <a:r>
              <a:rPr lang="zh-CN" altLang="en-US" sz="1400" dirty="0">
                <a:solidFill>
                  <a:srgbClr val="000000"/>
                </a:solidFill>
                <a:latin typeface="宋体" charset="-122"/>
              </a:rPr>
              <a:t>（一般从哪些方向）</a:t>
            </a: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3" name="Rectangle 2"/>
          <p:cNvSpPr>
            <a:spLocks noGrp="1" noChangeArrowheads="1"/>
          </p:cNvSpPr>
          <p:nvPr>
            <p:ph type="title"/>
          </p:nvPr>
        </p:nvSpPr>
        <p:spPr/>
        <p:txBody>
          <a:bodyPr/>
          <a:lstStyle/>
          <a:p>
            <a:pPr eaLnBrk="1" hangingPunct="1"/>
            <a:endParaRPr lang="zh-CN" altLang="en-US"/>
          </a:p>
        </p:txBody>
      </p:sp>
      <p:sp>
        <p:nvSpPr>
          <p:cNvPr id="300034" name="Rectangle 3"/>
          <p:cNvSpPr>
            <a:spLocks noGrp="1" noChangeArrowheads="1"/>
          </p:cNvSpPr>
          <p:nvPr>
            <p:ph type="body" idx="1"/>
          </p:nvPr>
        </p:nvSpPr>
        <p:spPr/>
        <p:txBody>
          <a:bodyPr/>
          <a:lstStyle/>
          <a:p>
            <a:pPr eaLnBrk="1" hangingPunct="1">
              <a:lnSpc>
                <a:spcPct val="90000"/>
              </a:lnSpc>
            </a:pPr>
            <a:r>
              <a:rPr lang="en-US" altLang="zh-CN" sz="2400" dirty="0">
                <a:latin typeface="宋体" charset="-122"/>
              </a:rPr>
              <a:t>1993</a:t>
            </a:r>
            <a:r>
              <a:rPr lang="zh-CN" altLang="en-US" sz="2400" dirty="0">
                <a:latin typeface="宋体" charset="-122"/>
              </a:rPr>
              <a:t>年</a:t>
            </a:r>
            <a:r>
              <a:rPr lang="en-US" altLang="zh-CN" sz="2400" dirty="0">
                <a:latin typeface="宋体" charset="-122"/>
              </a:rPr>
              <a:t>8</a:t>
            </a:r>
            <a:r>
              <a:rPr lang="zh-CN" altLang="en-US" sz="2400" dirty="0">
                <a:latin typeface="宋体" charset="-122"/>
              </a:rPr>
              <a:t>月</a:t>
            </a:r>
            <a:r>
              <a:rPr lang="en-US" altLang="zh-CN" sz="2400" dirty="0">
                <a:latin typeface="宋体" charset="-122"/>
              </a:rPr>
              <a:t>7</a:t>
            </a:r>
            <a:r>
              <a:rPr lang="zh-CN" altLang="en-US" sz="2400" dirty="0">
                <a:latin typeface="宋体" charset="-122"/>
              </a:rPr>
              <a:t>日</a:t>
            </a:r>
            <a:r>
              <a:rPr lang="en-US" altLang="zh-CN" sz="2400" dirty="0">
                <a:latin typeface="宋体" charset="-122"/>
              </a:rPr>
              <a:t>《</a:t>
            </a:r>
            <a:r>
              <a:rPr lang="zh-CN" altLang="en-US" sz="2400" dirty="0">
                <a:latin typeface="宋体" charset="-122"/>
              </a:rPr>
              <a:t>关于审理名誉权案件若干问题的解答</a:t>
            </a:r>
            <a:r>
              <a:rPr lang="en-US" altLang="zh-CN" sz="2400" dirty="0">
                <a:latin typeface="宋体" charset="-122"/>
              </a:rPr>
              <a:t>》</a:t>
            </a:r>
            <a:r>
              <a:rPr lang="zh-CN" altLang="en-US" sz="2400" dirty="0">
                <a:latin typeface="宋体" charset="-122"/>
              </a:rPr>
              <a:t>第</a:t>
            </a:r>
            <a:r>
              <a:rPr lang="en-US" altLang="zh-CN" sz="2400" dirty="0">
                <a:latin typeface="宋体" charset="-122"/>
              </a:rPr>
              <a:t>5</a:t>
            </a:r>
            <a:r>
              <a:rPr lang="zh-CN" altLang="en-US" sz="2400" dirty="0">
                <a:latin typeface="宋体" charset="-122"/>
              </a:rPr>
              <a:t>条：死者名誉受到损害的，其近亲属有权向人民法院起诉。近亲属包括：配偶、父母、子女、兄弟姐妹、祖父母、外祖父母、孙子女、外孙子女。</a:t>
            </a:r>
          </a:p>
          <a:p>
            <a:pPr eaLnBrk="1" hangingPunct="1">
              <a:lnSpc>
                <a:spcPct val="90000"/>
              </a:lnSpc>
            </a:pPr>
            <a:r>
              <a:rPr lang="en-US" altLang="zh-CN" sz="2400" dirty="0">
                <a:latin typeface="宋体" charset="-122"/>
              </a:rPr>
              <a:t>2001</a:t>
            </a:r>
            <a:r>
              <a:rPr lang="zh-CN" altLang="en-US" sz="2400" dirty="0">
                <a:latin typeface="宋体" charset="-122"/>
              </a:rPr>
              <a:t>年</a:t>
            </a:r>
            <a:r>
              <a:rPr lang="en-US" altLang="zh-CN" sz="2400" dirty="0">
                <a:latin typeface="宋体" charset="-122"/>
              </a:rPr>
              <a:t>3</a:t>
            </a:r>
            <a:r>
              <a:rPr lang="zh-CN" altLang="en-US" sz="2400" dirty="0">
                <a:latin typeface="宋体" charset="-122"/>
              </a:rPr>
              <a:t>月</a:t>
            </a:r>
            <a:r>
              <a:rPr lang="en-US" altLang="zh-CN" sz="2400" dirty="0">
                <a:latin typeface="宋体" charset="-122"/>
              </a:rPr>
              <a:t>10</a:t>
            </a:r>
            <a:r>
              <a:rPr lang="zh-CN" altLang="en-US" sz="2400" dirty="0">
                <a:latin typeface="宋体" charset="-122"/>
              </a:rPr>
              <a:t>日</a:t>
            </a:r>
            <a:r>
              <a:rPr lang="en-US" altLang="zh-CN" sz="2400" dirty="0">
                <a:latin typeface="宋体" charset="-122"/>
              </a:rPr>
              <a:t>《</a:t>
            </a:r>
            <a:r>
              <a:rPr lang="zh-CN" altLang="en-US" sz="2400" dirty="0">
                <a:latin typeface="宋体" charset="-122"/>
              </a:rPr>
              <a:t>关于确定民事侵权精神损害赔偿责任若干问题的解释</a:t>
            </a:r>
            <a:r>
              <a:rPr lang="en-US" altLang="zh-CN" sz="2400" dirty="0">
                <a:latin typeface="宋体" charset="-122"/>
              </a:rPr>
              <a:t>》</a:t>
            </a:r>
            <a:r>
              <a:rPr lang="zh-CN" altLang="en-US" sz="2400" dirty="0">
                <a:latin typeface="宋体" charset="-122"/>
              </a:rPr>
              <a:t>第</a:t>
            </a:r>
            <a:r>
              <a:rPr lang="en-US" altLang="zh-CN" sz="2400" dirty="0">
                <a:latin typeface="宋体" charset="-122"/>
              </a:rPr>
              <a:t>3</a:t>
            </a:r>
            <a:r>
              <a:rPr lang="zh-CN" altLang="en-US" sz="2400" dirty="0">
                <a:latin typeface="宋体" charset="-122"/>
              </a:rPr>
              <a:t>条：自然人死亡后，其</a:t>
            </a:r>
            <a:r>
              <a:rPr lang="zh-CN" altLang="en-US" sz="2400" b="1" dirty="0">
                <a:latin typeface="宋体" charset="-122"/>
              </a:rPr>
              <a:t>近亲属因下列侵权行为遭受精神痛苦</a:t>
            </a:r>
            <a:r>
              <a:rPr lang="zh-CN" altLang="en-US" sz="2400" dirty="0">
                <a:latin typeface="宋体" charset="-122"/>
              </a:rPr>
              <a:t>，向人民法院起诉请求赔偿精神损害的，人民法院应当依法予以受理。</a:t>
            </a:r>
            <a:endParaRPr lang="en-US" altLang="zh-CN" sz="2400" dirty="0">
              <a:latin typeface="宋体" charset="-122"/>
            </a:endParaRPr>
          </a:p>
          <a:p>
            <a:pPr eaLnBrk="1" hangingPunct="1">
              <a:lnSpc>
                <a:spcPct val="90000"/>
              </a:lnSpc>
            </a:pPr>
            <a:r>
              <a:rPr lang="en-US" altLang="zh-CN" sz="2400" dirty="0"/>
              <a:t> 《</a:t>
            </a:r>
            <a:r>
              <a:rPr lang="zh-CN" altLang="en-US" sz="2400" dirty="0"/>
              <a:t>民法总则</a:t>
            </a:r>
            <a:r>
              <a:rPr lang="en-US" altLang="zh-CN" sz="2400" dirty="0"/>
              <a:t>》</a:t>
            </a:r>
            <a:r>
              <a:rPr lang="zh-CN" altLang="zh-CN" sz="2400" dirty="0"/>
              <a:t>第</a:t>
            </a:r>
            <a:r>
              <a:rPr lang="en-US" altLang="zh-CN" sz="2400" dirty="0"/>
              <a:t>185</a:t>
            </a:r>
            <a:r>
              <a:rPr lang="zh-CN" altLang="zh-CN" sz="2400" dirty="0"/>
              <a:t>条　侵害英雄烈士等的姓名、肖像、名誉、荣誉，损害社会公共利益的，应当承担民事责任。</a:t>
            </a:r>
          </a:p>
          <a:p>
            <a:pPr eaLnBrk="1" hangingPunct="1">
              <a:lnSpc>
                <a:spcPct val="90000"/>
              </a:lnSpc>
            </a:pPr>
            <a:br>
              <a:rPr lang="zh-CN" altLang="en-US" sz="2400" dirty="0">
                <a:latin typeface="宋体" charset="-122"/>
              </a:rPr>
            </a:br>
            <a:br>
              <a:rPr lang="zh-CN" altLang="en-US" sz="2400" dirty="0">
                <a:latin typeface="宋体" charset="-122"/>
              </a:rPr>
            </a:br>
            <a:endParaRPr lang="zh-CN" altLang="en-US" sz="2400" dirty="0">
              <a:latin typeface="宋体" charset="-122"/>
            </a:endParaRP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Rectangle 2"/>
          <p:cNvSpPr>
            <a:spLocks noGrp="1" noChangeArrowheads="1"/>
          </p:cNvSpPr>
          <p:nvPr>
            <p:ph type="title"/>
          </p:nvPr>
        </p:nvSpPr>
        <p:spPr/>
        <p:txBody>
          <a:bodyPr/>
          <a:lstStyle/>
          <a:p>
            <a:pPr eaLnBrk="1" hangingPunct="1"/>
            <a:endParaRPr lang="zh-CN" altLang="en-US"/>
          </a:p>
        </p:txBody>
      </p:sp>
      <p:sp>
        <p:nvSpPr>
          <p:cNvPr id="301058" name="Rectangle 3"/>
          <p:cNvSpPr>
            <a:spLocks noGrp="1" noChangeArrowheads="1"/>
          </p:cNvSpPr>
          <p:nvPr>
            <p:ph type="body" idx="1"/>
          </p:nvPr>
        </p:nvSpPr>
        <p:spPr/>
        <p:txBody>
          <a:bodyPr/>
          <a:lstStyle/>
          <a:p>
            <a:pPr eaLnBrk="1" hangingPunct="1"/>
            <a:r>
              <a:rPr lang="zh-CN" altLang="en-US" b="1"/>
              <a:t>（二）法理基础</a:t>
            </a:r>
          </a:p>
          <a:p>
            <a:pPr eaLnBrk="1" hangingPunct="1"/>
            <a:r>
              <a:rPr lang="en-US" altLang="zh-CN"/>
              <a:t>1</a:t>
            </a:r>
            <a:r>
              <a:rPr lang="zh-CN" altLang="en-US"/>
              <a:t>、死者权利保护说</a:t>
            </a:r>
          </a:p>
          <a:p>
            <a:pPr eaLnBrk="1" hangingPunct="1"/>
            <a:r>
              <a:rPr lang="en-US" altLang="zh-CN"/>
              <a:t>2</a:t>
            </a:r>
            <a:r>
              <a:rPr lang="zh-CN" altLang="en-US"/>
              <a:t>、死者法益保护说</a:t>
            </a:r>
          </a:p>
          <a:p>
            <a:pPr eaLnBrk="1" hangingPunct="1"/>
            <a:r>
              <a:rPr lang="en-US" altLang="zh-CN"/>
              <a:t>3</a:t>
            </a:r>
            <a:r>
              <a:rPr lang="zh-CN" altLang="en-US"/>
              <a:t>、近亲属权利保护说</a:t>
            </a:r>
          </a:p>
          <a:p>
            <a:pPr eaLnBrk="1" hangingPunct="1"/>
            <a:r>
              <a:rPr lang="en-US" altLang="zh-CN"/>
              <a:t>4</a:t>
            </a:r>
            <a:r>
              <a:rPr lang="zh-CN" altLang="en-US"/>
              <a:t>、人格利益继承说　 </a:t>
            </a:r>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1" name="Rectangle 2"/>
          <p:cNvSpPr>
            <a:spLocks noGrp="1" noChangeArrowheads="1"/>
          </p:cNvSpPr>
          <p:nvPr>
            <p:ph type="title"/>
          </p:nvPr>
        </p:nvSpPr>
        <p:spPr/>
        <p:txBody>
          <a:bodyPr/>
          <a:lstStyle/>
          <a:p>
            <a:pPr eaLnBrk="1" hangingPunct="1"/>
            <a:endParaRPr lang="zh-CN" altLang="en-US"/>
          </a:p>
        </p:txBody>
      </p:sp>
      <p:sp>
        <p:nvSpPr>
          <p:cNvPr id="302082" name="Rectangle 3"/>
          <p:cNvSpPr>
            <a:spLocks noGrp="1" noChangeArrowheads="1"/>
          </p:cNvSpPr>
          <p:nvPr>
            <p:ph type="body" idx="1"/>
          </p:nvPr>
        </p:nvSpPr>
        <p:spPr/>
        <p:txBody>
          <a:bodyPr/>
          <a:lstStyle/>
          <a:p>
            <a:pPr eaLnBrk="1" hangingPunct="1"/>
            <a:r>
              <a:rPr lang="zh-CN" altLang="en-US"/>
              <a:t>（三）</a:t>
            </a:r>
            <a:r>
              <a:rPr lang="zh-CN" altLang="en-US" b="1"/>
              <a:t>死者生前人格利益的保护方法</a:t>
            </a:r>
          </a:p>
          <a:p>
            <a:pPr eaLnBrk="1" hangingPunct="1"/>
            <a:r>
              <a:rPr lang="en-US" altLang="zh-CN" b="1">
                <a:latin typeface="Times New Roman" pitchFamily="18" charset="0"/>
              </a:rPr>
              <a:t>——</a:t>
            </a:r>
            <a:r>
              <a:rPr lang="zh-CN" altLang="en-US" b="1"/>
              <a:t>近亲属有权向人民法院起诉</a:t>
            </a:r>
            <a:r>
              <a:rPr lang="zh-CN" altLang="en-US"/>
              <a:t> </a:t>
            </a:r>
          </a:p>
          <a:p>
            <a:pPr eaLnBrk="1" hangingPunct="1"/>
            <a:r>
              <a:rPr lang="en-US" altLang="zh-CN">
                <a:latin typeface="Times New Roman" pitchFamily="18" charset="0"/>
              </a:rPr>
              <a:t>——</a:t>
            </a:r>
            <a:r>
              <a:rPr lang="zh-CN" altLang="en-US"/>
              <a:t>人民检察院 </a:t>
            </a:r>
          </a:p>
          <a:p>
            <a:pPr eaLnBrk="1" hangingPunct="1"/>
            <a:endParaRPr lang="zh-CN" altLang="en-US"/>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Rectangle 2"/>
          <p:cNvSpPr>
            <a:spLocks noGrp="1" noChangeArrowheads="1"/>
          </p:cNvSpPr>
          <p:nvPr>
            <p:ph type="title"/>
          </p:nvPr>
        </p:nvSpPr>
        <p:spPr/>
        <p:txBody>
          <a:bodyPr/>
          <a:lstStyle/>
          <a:p>
            <a:pPr eaLnBrk="1" hangingPunct="1"/>
            <a:br>
              <a:rPr lang="zh-CN" altLang="en-US" sz="4000"/>
            </a:br>
            <a:r>
              <a:rPr lang="zh-CN" altLang="en-US" sz="4000"/>
              <a:t>第六讲 民事主体之二</a:t>
            </a:r>
            <a:r>
              <a:rPr lang="en-US" altLang="zh-CN" sz="4000">
                <a:latin typeface="Times New Roman" pitchFamily="18" charset="0"/>
              </a:rPr>
              <a:t>——</a:t>
            </a:r>
            <a:r>
              <a:rPr lang="zh-CN" altLang="en-US" sz="4000"/>
              <a:t>法人</a:t>
            </a:r>
          </a:p>
        </p:txBody>
      </p:sp>
      <p:sp>
        <p:nvSpPr>
          <p:cNvPr id="303106" name="Rectangle 3"/>
          <p:cNvSpPr>
            <a:spLocks noGrp="1" noChangeArrowheads="1"/>
          </p:cNvSpPr>
          <p:nvPr>
            <p:ph type="body" idx="1"/>
          </p:nvPr>
        </p:nvSpPr>
        <p:spPr/>
        <p:txBody>
          <a:bodyPr/>
          <a:lstStyle/>
          <a:p>
            <a:pPr eaLnBrk="1" hangingPunct="1">
              <a:lnSpc>
                <a:spcPct val="90000"/>
              </a:lnSpc>
            </a:pPr>
            <a:r>
              <a:rPr lang="zh-CN" altLang="en-US" sz="2800"/>
              <a:t>主要参考文献</a:t>
            </a:r>
          </a:p>
          <a:p>
            <a:pPr eaLnBrk="1" hangingPunct="1">
              <a:lnSpc>
                <a:spcPct val="90000"/>
              </a:lnSpc>
            </a:pPr>
            <a:r>
              <a:rPr lang="en-US" altLang="zh-CN" sz="2800"/>
              <a:t>1</a:t>
            </a:r>
            <a:r>
              <a:rPr lang="zh-CN" altLang="en-US" sz="2800"/>
              <a:t>、江平：法人制度论，中国政法大学出版社，</a:t>
            </a:r>
            <a:r>
              <a:rPr lang="en-US" altLang="zh-CN" sz="2800"/>
              <a:t>1996</a:t>
            </a:r>
          </a:p>
          <a:p>
            <a:pPr eaLnBrk="1" hangingPunct="1">
              <a:lnSpc>
                <a:spcPct val="90000"/>
              </a:lnSpc>
            </a:pPr>
            <a:r>
              <a:rPr lang="en-US" altLang="zh-CN" sz="2800"/>
              <a:t>2</a:t>
            </a:r>
            <a:r>
              <a:rPr lang="zh-CN" altLang="en-US" sz="2800"/>
              <a:t>、蒋学跃：法人制度法理研究，法律出版社，</a:t>
            </a:r>
            <a:r>
              <a:rPr lang="en-US" altLang="zh-CN" sz="2800"/>
              <a:t>2007</a:t>
            </a:r>
          </a:p>
          <a:p>
            <a:pPr eaLnBrk="1" hangingPunct="1">
              <a:lnSpc>
                <a:spcPct val="90000"/>
              </a:lnSpc>
            </a:pPr>
            <a:r>
              <a:rPr lang="en-US" altLang="zh-CN" sz="2800"/>
              <a:t>3</a:t>
            </a:r>
            <a:r>
              <a:rPr lang="zh-CN" altLang="en-US" sz="2800"/>
              <a:t>、尹田：论</a:t>
            </a:r>
            <a:r>
              <a:rPr lang="zh-CN" altLang="en-US" sz="2800">
                <a:latin typeface="Times New Roman" pitchFamily="18" charset="0"/>
              </a:rPr>
              <a:t>“</a:t>
            </a:r>
            <a:r>
              <a:rPr lang="zh-CN" altLang="en-US" sz="2800"/>
              <a:t>法人人格权</a:t>
            </a:r>
            <a:r>
              <a:rPr lang="zh-CN" altLang="en-US" sz="2800">
                <a:latin typeface="Times New Roman" pitchFamily="18" charset="0"/>
              </a:rPr>
              <a:t>”</a:t>
            </a:r>
            <a:r>
              <a:rPr lang="zh-CN" altLang="en-US" sz="2800"/>
              <a:t>，</a:t>
            </a:r>
            <a:r>
              <a:rPr lang="en-US" altLang="zh-CN" sz="2800"/>
              <a:t>《</a:t>
            </a:r>
            <a:r>
              <a:rPr lang="zh-CN" altLang="en-US" sz="2800"/>
              <a:t>法学研究</a:t>
            </a:r>
            <a:r>
              <a:rPr lang="en-US" altLang="zh-CN" sz="2800"/>
              <a:t>》2004</a:t>
            </a:r>
            <a:r>
              <a:rPr lang="zh-CN" altLang="en-US" sz="2800"/>
              <a:t>（</a:t>
            </a:r>
            <a:r>
              <a:rPr lang="en-US" altLang="zh-CN" sz="2800"/>
              <a:t>4</a:t>
            </a:r>
            <a:r>
              <a:rPr lang="zh-CN" altLang="en-US" sz="2800"/>
              <a:t>）</a:t>
            </a:r>
          </a:p>
          <a:p>
            <a:pPr eaLnBrk="1" hangingPunct="1">
              <a:lnSpc>
                <a:spcPct val="90000"/>
              </a:lnSpc>
            </a:pPr>
            <a:r>
              <a:rPr lang="en-US" altLang="zh-CN" sz="2800"/>
              <a:t>4</a:t>
            </a:r>
            <a:r>
              <a:rPr lang="zh-CN" altLang="en-US" sz="2800"/>
              <a:t>、龙著华：公司清算中的几个法律问题，</a:t>
            </a:r>
            <a:r>
              <a:rPr lang="en-US" altLang="zh-CN" sz="2800"/>
              <a:t>《</a:t>
            </a:r>
            <a:r>
              <a:rPr lang="zh-CN" altLang="en-US" sz="2800"/>
              <a:t>广西社会科学</a:t>
            </a:r>
            <a:r>
              <a:rPr lang="en-US" altLang="zh-CN" sz="2800"/>
              <a:t>》</a:t>
            </a:r>
            <a:r>
              <a:rPr lang="zh-CN" altLang="en-US" sz="2800"/>
              <a:t>，</a:t>
            </a:r>
            <a:r>
              <a:rPr lang="en-US" altLang="zh-CN" sz="2800"/>
              <a:t>2004</a:t>
            </a:r>
            <a:r>
              <a:rPr lang="zh-CN" altLang="en-US" sz="2800"/>
              <a:t>（</a:t>
            </a:r>
            <a:r>
              <a:rPr lang="en-US" altLang="zh-CN" sz="2800"/>
              <a:t>11</a:t>
            </a:r>
            <a:r>
              <a:rPr lang="zh-CN" altLang="en-US" sz="2800"/>
              <a:t>）</a:t>
            </a: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2"/>
          <p:cNvSpPr>
            <a:spLocks noGrp="1" noChangeArrowheads="1"/>
          </p:cNvSpPr>
          <p:nvPr>
            <p:ph type="title"/>
          </p:nvPr>
        </p:nvSpPr>
        <p:spPr/>
        <p:txBody>
          <a:bodyPr/>
          <a:lstStyle/>
          <a:p>
            <a:pPr eaLnBrk="1" hangingPunct="1"/>
            <a:endParaRPr lang="zh-CN" altLang="en-US"/>
          </a:p>
        </p:txBody>
      </p:sp>
      <p:sp>
        <p:nvSpPr>
          <p:cNvPr id="304130" name="Rectangle 3"/>
          <p:cNvSpPr>
            <a:spLocks noGrp="1" noChangeArrowheads="1"/>
          </p:cNvSpPr>
          <p:nvPr>
            <p:ph type="body" idx="1"/>
          </p:nvPr>
        </p:nvSpPr>
        <p:spPr/>
        <p:txBody>
          <a:bodyPr/>
          <a:lstStyle/>
          <a:p>
            <a:pPr eaLnBrk="1" hangingPunct="1"/>
            <a:r>
              <a:rPr lang="zh-CN" altLang="en-US" sz="2800"/>
              <a:t>主要问题：</a:t>
            </a:r>
          </a:p>
          <a:p>
            <a:pPr eaLnBrk="1" hangingPunct="1"/>
            <a:r>
              <a:rPr lang="en-US" altLang="zh-CN" sz="2800"/>
              <a:t>1</a:t>
            </a:r>
            <a:r>
              <a:rPr lang="zh-CN" altLang="en-US" sz="2800"/>
              <a:t>、法人的概念、特征与类型化</a:t>
            </a:r>
          </a:p>
          <a:p>
            <a:pPr eaLnBrk="1" hangingPunct="1"/>
            <a:r>
              <a:rPr lang="en-US" altLang="zh-CN" sz="2800"/>
              <a:t>2</a:t>
            </a:r>
            <a:r>
              <a:rPr lang="zh-CN" altLang="en-US" sz="2800"/>
              <a:t>、法人的的设立原则及成立条件</a:t>
            </a:r>
            <a:endParaRPr lang="zh-CN" altLang="en-US" sz="2800" b="1"/>
          </a:p>
          <a:p>
            <a:pPr eaLnBrk="1" hangingPunct="1"/>
            <a:r>
              <a:rPr lang="en-US" altLang="zh-CN" sz="2800" b="1"/>
              <a:t>3</a:t>
            </a:r>
            <a:r>
              <a:rPr lang="zh-CN" altLang="en-US" sz="2800" b="1"/>
              <a:t>、法人的民事能力（职务行为的识别）</a:t>
            </a:r>
          </a:p>
          <a:p>
            <a:pPr eaLnBrk="1" hangingPunct="1"/>
            <a:r>
              <a:rPr lang="en-US" altLang="zh-CN" sz="2800" b="1"/>
              <a:t>4</a:t>
            </a:r>
            <a:r>
              <a:rPr lang="zh-CN" altLang="en-US" sz="2800" b="1"/>
              <a:t>、法人的民事责任（法人人格的否认）</a:t>
            </a:r>
          </a:p>
          <a:p>
            <a:pPr eaLnBrk="1" hangingPunct="1"/>
            <a:r>
              <a:rPr lang="en-US" altLang="zh-CN" sz="2800" b="1"/>
              <a:t>5</a:t>
            </a:r>
            <a:r>
              <a:rPr lang="zh-CN" altLang="en-US" sz="2800" b="1"/>
              <a:t>、法人的变更、清算与终止（清算法人的地位）</a:t>
            </a:r>
            <a:endParaRPr lang="zh-CN" altLang="en-US" sz="2800"/>
          </a:p>
          <a:p>
            <a:pPr eaLnBrk="1" hangingPunct="1"/>
            <a:r>
              <a:rPr lang="en-US" altLang="zh-CN" sz="2800"/>
              <a:t>6</a:t>
            </a:r>
            <a:r>
              <a:rPr lang="zh-CN" altLang="en-US" sz="2800"/>
              <a:t>、法人精神损害</a:t>
            </a: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3" name="Rectangle 2"/>
          <p:cNvSpPr>
            <a:spLocks noGrp="1" noChangeArrowheads="1"/>
          </p:cNvSpPr>
          <p:nvPr>
            <p:ph type="title"/>
          </p:nvPr>
        </p:nvSpPr>
        <p:spPr/>
        <p:txBody>
          <a:bodyPr/>
          <a:lstStyle/>
          <a:p>
            <a:pPr eaLnBrk="1" hangingPunct="1"/>
            <a:endParaRPr lang="zh-CN" altLang="en-US"/>
          </a:p>
        </p:txBody>
      </p:sp>
      <p:sp>
        <p:nvSpPr>
          <p:cNvPr id="305154" name="Rectangle 3"/>
          <p:cNvSpPr>
            <a:spLocks noGrp="1" noChangeArrowheads="1"/>
          </p:cNvSpPr>
          <p:nvPr>
            <p:ph type="body" idx="1"/>
          </p:nvPr>
        </p:nvSpPr>
        <p:spPr/>
        <p:txBody>
          <a:bodyPr/>
          <a:lstStyle/>
          <a:p>
            <a:pPr eaLnBrk="1" hangingPunct="1">
              <a:lnSpc>
                <a:spcPct val="90000"/>
              </a:lnSpc>
            </a:pPr>
            <a:r>
              <a:rPr lang="zh-CN" altLang="en-US"/>
              <a:t> </a:t>
            </a:r>
            <a:r>
              <a:rPr lang="zh-CN" altLang="en-US" b="1"/>
              <a:t>一、法人的概念及特征</a:t>
            </a:r>
          </a:p>
          <a:p>
            <a:pPr eaLnBrk="1" hangingPunct="1">
              <a:lnSpc>
                <a:spcPct val="90000"/>
              </a:lnSpc>
            </a:pPr>
            <a:r>
              <a:rPr lang="zh-CN" altLang="en-US" b="1"/>
              <a:t>（一）法人的概念</a:t>
            </a:r>
          </a:p>
          <a:p>
            <a:pPr eaLnBrk="1" hangingPunct="1">
              <a:lnSpc>
                <a:spcPct val="90000"/>
              </a:lnSpc>
            </a:pPr>
            <a:r>
              <a:rPr lang="en-US" altLang="zh-CN">
                <a:latin typeface="Times New Roman" pitchFamily="18" charset="0"/>
              </a:rPr>
              <a:t>——</a:t>
            </a:r>
            <a:r>
              <a:rPr lang="zh-CN" altLang="en-US"/>
              <a:t>法人是具有民事权利能力和民事法律行为能力，依法独立享有民事权利和承担民事义务的组织。</a:t>
            </a:r>
          </a:p>
          <a:p>
            <a:pPr eaLnBrk="1" hangingPunct="1">
              <a:lnSpc>
                <a:spcPct val="90000"/>
              </a:lnSpc>
            </a:pPr>
            <a:r>
              <a:rPr lang="zh-CN" altLang="en-US" b="1">
                <a:latin typeface="Times New Roman" pitchFamily="18" charset="0"/>
              </a:rPr>
              <a:t>辨析：公司、企业、法人</a:t>
            </a:r>
            <a:r>
              <a:rPr lang="zh-CN" altLang="en-US"/>
              <a:t>   </a:t>
            </a:r>
            <a:br>
              <a:rPr lang="zh-CN" altLang="en-US"/>
            </a:br>
            <a:br>
              <a:rPr lang="zh-CN" altLang="en-US"/>
            </a:br>
            <a:endParaRPr lang="zh-CN" altLang="en-US"/>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2"/>
          <p:cNvSpPr>
            <a:spLocks noGrp="1" noChangeArrowheads="1"/>
          </p:cNvSpPr>
          <p:nvPr>
            <p:ph type="title"/>
          </p:nvPr>
        </p:nvSpPr>
        <p:spPr/>
        <p:txBody>
          <a:bodyPr/>
          <a:lstStyle/>
          <a:p>
            <a:pPr eaLnBrk="1" hangingPunct="1"/>
            <a:endParaRPr lang="zh-CN" altLang="en-US"/>
          </a:p>
        </p:txBody>
      </p:sp>
      <p:sp>
        <p:nvSpPr>
          <p:cNvPr id="306178" name="Rectangle 3"/>
          <p:cNvSpPr>
            <a:spLocks noGrp="1" noChangeArrowheads="1"/>
          </p:cNvSpPr>
          <p:nvPr>
            <p:ph type="body" idx="1"/>
          </p:nvPr>
        </p:nvSpPr>
        <p:spPr/>
        <p:txBody>
          <a:bodyPr/>
          <a:lstStyle/>
          <a:p>
            <a:pPr algn="just" eaLnBrk="1" hangingPunct="1"/>
            <a:r>
              <a:rPr lang="zh-CN" altLang="en-US" b="1" dirty="0"/>
              <a:t>（二）法人的特征</a:t>
            </a:r>
            <a:endParaRPr lang="zh-CN" altLang="en-US" dirty="0"/>
          </a:p>
          <a:p>
            <a:pPr eaLnBrk="1" hangingPunct="1"/>
            <a:r>
              <a:rPr lang="en-US" altLang="zh-CN" dirty="0"/>
              <a:t>1</a:t>
            </a:r>
            <a:r>
              <a:rPr lang="zh-CN" altLang="en-US" dirty="0"/>
              <a:t>、是一种社会组织 </a:t>
            </a:r>
          </a:p>
          <a:p>
            <a:pPr eaLnBrk="1" hangingPunct="1"/>
            <a:r>
              <a:rPr lang="en-US" altLang="zh-CN" dirty="0"/>
              <a:t>2</a:t>
            </a:r>
            <a:r>
              <a:rPr lang="zh-CN" altLang="en-US" dirty="0"/>
              <a:t>、是有独立的财产或者经费的组织 </a:t>
            </a:r>
          </a:p>
          <a:p>
            <a:pPr eaLnBrk="1" hangingPunct="1"/>
            <a:r>
              <a:rPr lang="en-US" altLang="zh-CN" dirty="0"/>
              <a:t>3</a:t>
            </a:r>
            <a:r>
              <a:rPr lang="zh-CN" altLang="en-US" dirty="0"/>
              <a:t>、是有独立人格的组织 </a:t>
            </a:r>
          </a:p>
          <a:p>
            <a:pPr eaLnBrk="1" hangingPunct="1"/>
            <a:r>
              <a:rPr lang="en-US" altLang="zh-CN" dirty="0"/>
              <a:t>4</a:t>
            </a:r>
            <a:r>
              <a:rPr lang="zh-CN" altLang="en-US" dirty="0"/>
              <a:t>、是有独立民事责任能力的组织 </a:t>
            </a: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Rectangle 2"/>
          <p:cNvSpPr>
            <a:spLocks noGrp="1" noChangeArrowheads="1"/>
          </p:cNvSpPr>
          <p:nvPr>
            <p:ph type="title"/>
          </p:nvPr>
        </p:nvSpPr>
        <p:spPr/>
        <p:txBody>
          <a:bodyPr/>
          <a:lstStyle/>
          <a:p>
            <a:pPr eaLnBrk="1" hangingPunct="1"/>
            <a:endParaRPr lang="zh-CN" altLang="en-US"/>
          </a:p>
        </p:txBody>
      </p:sp>
      <p:sp>
        <p:nvSpPr>
          <p:cNvPr id="307202" name="Rectangle 3"/>
          <p:cNvSpPr>
            <a:spLocks noGrp="1" noChangeArrowheads="1"/>
          </p:cNvSpPr>
          <p:nvPr>
            <p:ph type="body" idx="1"/>
          </p:nvPr>
        </p:nvSpPr>
        <p:spPr/>
        <p:txBody>
          <a:bodyPr/>
          <a:lstStyle/>
          <a:p>
            <a:pPr algn="just" eaLnBrk="1" hangingPunct="1"/>
            <a:r>
              <a:rPr lang="zh-CN" altLang="en-US" b="1"/>
              <a:t>（三）法人机关</a:t>
            </a:r>
            <a:endParaRPr lang="en-US" altLang="zh-CN" b="1"/>
          </a:p>
          <a:p>
            <a:pPr algn="just" eaLnBrk="1" hangingPunct="1"/>
            <a:r>
              <a:rPr lang="en-US" altLang="zh-CN">
                <a:latin typeface="Times New Roman" pitchFamily="18" charset="0"/>
              </a:rPr>
              <a:t>——</a:t>
            </a:r>
            <a:r>
              <a:rPr lang="zh-CN" altLang="en-US"/>
              <a:t>法人的机关，是根据法律或法人章程的规定，对内管理法人事务，对外代表法人从事民事活 动的个人或集体。</a:t>
            </a:r>
            <a:endParaRPr lang="en-US" altLang="zh-CN"/>
          </a:p>
          <a:p>
            <a:pPr algn="just" eaLnBrk="1" hangingPunct="1"/>
            <a:r>
              <a:rPr lang="en-US" altLang="zh-CN">
                <a:latin typeface="Times New Roman" pitchFamily="18" charset="0"/>
              </a:rPr>
              <a:t>——</a:t>
            </a:r>
            <a:r>
              <a:rPr lang="zh-CN" altLang="en-US"/>
              <a:t>法人机关一般由权力机关、执行机关和监督机关三部分构成。 </a:t>
            </a: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Rectangle 2"/>
          <p:cNvSpPr>
            <a:spLocks noGrp="1" noChangeArrowheads="1"/>
          </p:cNvSpPr>
          <p:nvPr>
            <p:ph type="title"/>
          </p:nvPr>
        </p:nvSpPr>
        <p:spPr/>
        <p:txBody>
          <a:bodyPr/>
          <a:lstStyle/>
          <a:p>
            <a:pPr eaLnBrk="1" hangingPunct="1"/>
            <a:endParaRPr lang="zh-CN" altLang="en-US"/>
          </a:p>
        </p:txBody>
      </p:sp>
      <p:sp>
        <p:nvSpPr>
          <p:cNvPr id="308226" name="Rectangle 3"/>
          <p:cNvSpPr>
            <a:spLocks noGrp="1" noChangeArrowheads="1"/>
          </p:cNvSpPr>
          <p:nvPr>
            <p:ph type="body" idx="1"/>
          </p:nvPr>
        </p:nvSpPr>
        <p:spPr/>
        <p:txBody>
          <a:bodyPr/>
          <a:lstStyle/>
          <a:p>
            <a:pPr eaLnBrk="1" hangingPunct="1">
              <a:lnSpc>
                <a:spcPct val="80000"/>
              </a:lnSpc>
            </a:pPr>
            <a:r>
              <a:rPr lang="zh-CN" altLang="en-US" sz="2800" b="1" dirty="0"/>
              <a:t>二、法人的分类</a:t>
            </a:r>
          </a:p>
          <a:p>
            <a:pPr eaLnBrk="1" hangingPunct="1">
              <a:lnSpc>
                <a:spcPct val="80000"/>
              </a:lnSpc>
            </a:pPr>
            <a:r>
              <a:rPr lang="zh-CN" altLang="en-US" sz="2800" b="1" dirty="0"/>
              <a:t>（一）学理上的分类</a:t>
            </a:r>
            <a:r>
              <a:rPr lang="zh-CN" altLang="en-US" sz="2800" dirty="0"/>
              <a:t> </a:t>
            </a:r>
          </a:p>
          <a:p>
            <a:pPr eaLnBrk="1" hangingPunct="1">
              <a:lnSpc>
                <a:spcPct val="80000"/>
              </a:lnSpc>
            </a:pPr>
            <a:r>
              <a:rPr lang="en-US" altLang="zh-CN" sz="2800" dirty="0"/>
              <a:t>1</a:t>
            </a:r>
            <a:r>
              <a:rPr lang="zh-CN" altLang="en-US" sz="2800" dirty="0"/>
              <a:t>、以法人设立的目的及所依据的法律不同，可以将法人区分为公法人和私法人</a:t>
            </a:r>
          </a:p>
          <a:p>
            <a:pPr eaLnBrk="1" hangingPunct="1">
              <a:lnSpc>
                <a:spcPct val="80000"/>
              </a:lnSpc>
            </a:pPr>
            <a:r>
              <a:rPr lang="en-US" altLang="zh-CN" sz="2800" dirty="0">
                <a:latin typeface="Times New Roman" pitchFamily="18" charset="0"/>
              </a:rPr>
              <a:t>——</a:t>
            </a:r>
            <a:r>
              <a:rPr lang="zh-CN" altLang="en-US" sz="2800" dirty="0"/>
              <a:t>在大陆法系国家和地区，以实现公共福利为目的，依据公法所设立、组织的法人为公法人。国家管理机关是典型的公法人。</a:t>
            </a:r>
          </a:p>
          <a:p>
            <a:pPr eaLnBrk="1" hangingPunct="1">
              <a:lnSpc>
                <a:spcPct val="80000"/>
              </a:lnSpc>
            </a:pPr>
            <a:r>
              <a:rPr lang="en-US" altLang="zh-CN" sz="2800" dirty="0">
                <a:latin typeface="Times New Roman" pitchFamily="18" charset="0"/>
              </a:rPr>
              <a:t>——</a:t>
            </a:r>
            <a:r>
              <a:rPr lang="zh-CN" altLang="en-US" sz="2800" dirty="0"/>
              <a:t>追求私人目的，依据私法所设立的法人为私法人。 </a:t>
            </a: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49" name="Rectangle 2"/>
          <p:cNvSpPr>
            <a:spLocks noGrp="1" noChangeArrowheads="1"/>
          </p:cNvSpPr>
          <p:nvPr>
            <p:ph type="title"/>
          </p:nvPr>
        </p:nvSpPr>
        <p:spPr/>
        <p:txBody>
          <a:bodyPr/>
          <a:lstStyle/>
          <a:p>
            <a:pPr eaLnBrk="1" hangingPunct="1"/>
            <a:endParaRPr lang="zh-CN" altLang="en-US"/>
          </a:p>
        </p:txBody>
      </p:sp>
      <p:sp>
        <p:nvSpPr>
          <p:cNvPr id="309250" name="Rectangle 3"/>
          <p:cNvSpPr>
            <a:spLocks noGrp="1" noChangeArrowheads="1"/>
          </p:cNvSpPr>
          <p:nvPr>
            <p:ph type="body" idx="1"/>
          </p:nvPr>
        </p:nvSpPr>
        <p:spPr/>
        <p:txBody>
          <a:bodyPr/>
          <a:lstStyle/>
          <a:p>
            <a:pPr eaLnBrk="1" hangingPunct="1"/>
            <a:r>
              <a:rPr lang="en-US" altLang="zh-CN" sz="2800"/>
              <a:t>2</a:t>
            </a:r>
            <a:r>
              <a:rPr lang="zh-CN" altLang="en-US" sz="2800"/>
              <a:t>、以法人成立的基础为标准，可以把私法人分为社团法人和财团法人</a:t>
            </a:r>
          </a:p>
          <a:p>
            <a:pPr eaLnBrk="1" hangingPunct="1"/>
            <a:r>
              <a:rPr lang="en-US" altLang="zh-CN" sz="2800">
                <a:latin typeface="Times New Roman" pitchFamily="18" charset="0"/>
              </a:rPr>
              <a:t>——</a:t>
            </a:r>
            <a:r>
              <a:rPr lang="zh-CN" altLang="en-US" sz="2800"/>
              <a:t>社团法人是以人的组合作为法人成立基础的私法人。</a:t>
            </a:r>
          </a:p>
          <a:p>
            <a:pPr eaLnBrk="1" hangingPunct="1"/>
            <a:r>
              <a:rPr lang="en-US" altLang="zh-CN" sz="2800">
                <a:latin typeface="Times New Roman" pitchFamily="18" charset="0"/>
              </a:rPr>
              <a:t>——</a:t>
            </a:r>
            <a:r>
              <a:rPr lang="zh-CN" altLang="en-US" sz="2800"/>
              <a:t>财团法人是以一定的财产的设定作为成立基础的私法人。  </a:t>
            </a:r>
          </a:p>
          <a:p>
            <a:pPr eaLnBrk="1" hangingPunct="1"/>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zh-CN" altLang="en-US" sz="4000" b="1">
                <a:solidFill>
                  <a:srgbClr val="000000"/>
                </a:solidFill>
              </a:rPr>
              <a:t>第二讲  民法概述</a:t>
            </a:r>
          </a:p>
        </p:txBody>
      </p:sp>
      <p:sp>
        <p:nvSpPr>
          <p:cNvPr id="43010" name="Rectangle 3"/>
          <p:cNvSpPr>
            <a:spLocks noGrp="1" noChangeArrowheads="1"/>
          </p:cNvSpPr>
          <p:nvPr>
            <p:ph type="body" idx="1"/>
          </p:nvPr>
        </p:nvSpPr>
        <p:spPr/>
        <p:txBody>
          <a:bodyPr/>
          <a:lstStyle/>
          <a:p>
            <a:pPr eaLnBrk="1" hangingPunct="1"/>
            <a:r>
              <a:rPr lang="zh-CN" altLang="en-US" b="1" dirty="0"/>
              <a:t>参考文献</a:t>
            </a:r>
            <a:endParaRPr lang="zh-CN" altLang="en-US" dirty="0"/>
          </a:p>
          <a:p>
            <a:pPr eaLnBrk="1" hangingPunct="1"/>
            <a:r>
              <a:rPr lang="zh-CN" altLang="en-US" dirty="0"/>
              <a:t>徐国栋：</a:t>
            </a:r>
            <a:r>
              <a:rPr lang="en-US" altLang="zh-CN" dirty="0"/>
              <a:t>《</a:t>
            </a:r>
            <a:r>
              <a:rPr lang="zh-CN" altLang="en-US" dirty="0"/>
              <a:t>民法基本原则解释</a:t>
            </a:r>
            <a:r>
              <a:rPr lang="en-US" altLang="zh-CN" dirty="0"/>
              <a:t>:</a:t>
            </a:r>
            <a:r>
              <a:rPr lang="zh-CN" altLang="en-US" dirty="0"/>
              <a:t>以诚实信用原则的法理分析为中心（增删本）</a:t>
            </a:r>
            <a:r>
              <a:rPr lang="en-US" altLang="zh-CN" dirty="0"/>
              <a:t>》</a:t>
            </a:r>
            <a:r>
              <a:rPr lang="zh-CN" altLang="en-US" dirty="0"/>
              <a:t>，中国政法大学出版社，</a:t>
            </a:r>
            <a:r>
              <a:rPr lang="en-US" altLang="zh-CN" dirty="0"/>
              <a:t>2004</a:t>
            </a:r>
          </a:p>
          <a:p>
            <a:pPr eaLnBrk="1" hangingPunct="1"/>
            <a:endParaRPr lang="zh-CN" altLang="en-US" dirty="0"/>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3" name="Rectangle 2"/>
          <p:cNvSpPr>
            <a:spLocks noGrp="1" noChangeArrowheads="1"/>
          </p:cNvSpPr>
          <p:nvPr>
            <p:ph type="title"/>
          </p:nvPr>
        </p:nvSpPr>
        <p:spPr/>
        <p:txBody>
          <a:bodyPr/>
          <a:lstStyle/>
          <a:p>
            <a:pPr eaLnBrk="1" hangingPunct="1"/>
            <a:endParaRPr lang="zh-CN" altLang="en-US"/>
          </a:p>
        </p:txBody>
      </p:sp>
      <p:sp>
        <p:nvSpPr>
          <p:cNvPr id="310274" name="Rectangle 3"/>
          <p:cNvSpPr>
            <a:spLocks noGrp="1" noChangeArrowheads="1"/>
          </p:cNvSpPr>
          <p:nvPr>
            <p:ph type="body" idx="1"/>
          </p:nvPr>
        </p:nvSpPr>
        <p:spPr/>
        <p:txBody>
          <a:bodyPr/>
          <a:lstStyle/>
          <a:p>
            <a:pPr eaLnBrk="1" hangingPunct="1"/>
            <a:r>
              <a:rPr lang="en-US" altLang="zh-CN"/>
              <a:t>3</a:t>
            </a:r>
            <a:r>
              <a:rPr lang="zh-CN" altLang="en-US"/>
              <a:t>、以法人的设立目的为标准，可将私法人区分为公益法人和营利法人</a:t>
            </a:r>
          </a:p>
          <a:p>
            <a:pPr eaLnBrk="1" hangingPunct="1"/>
            <a:r>
              <a:rPr lang="en-US" altLang="zh-CN">
                <a:latin typeface="Times New Roman" pitchFamily="18" charset="0"/>
              </a:rPr>
              <a:t>——</a:t>
            </a:r>
            <a:r>
              <a:rPr lang="zh-CN" altLang="en-US"/>
              <a:t>以营利为目的所设立的法人是营利法人，反之为公益法人。 </a:t>
            </a: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7" name="Rectangle 2"/>
          <p:cNvSpPr>
            <a:spLocks noGrp="1" noChangeArrowheads="1"/>
          </p:cNvSpPr>
          <p:nvPr>
            <p:ph type="title"/>
          </p:nvPr>
        </p:nvSpPr>
        <p:spPr/>
        <p:txBody>
          <a:bodyPr/>
          <a:lstStyle/>
          <a:p>
            <a:pPr eaLnBrk="1" hangingPunct="1"/>
            <a:endParaRPr lang="zh-CN" altLang="en-US"/>
          </a:p>
        </p:txBody>
      </p:sp>
      <p:sp>
        <p:nvSpPr>
          <p:cNvPr id="311298" name="Rectangle 3"/>
          <p:cNvSpPr>
            <a:spLocks noGrp="1" noChangeArrowheads="1"/>
          </p:cNvSpPr>
          <p:nvPr>
            <p:ph type="body" idx="1"/>
          </p:nvPr>
        </p:nvSpPr>
        <p:spPr/>
        <p:txBody>
          <a:bodyPr/>
          <a:lstStyle/>
          <a:p>
            <a:pPr eaLnBrk="1" hangingPunct="1"/>
            <a:r>
              <a:rPr lang="zh-CN" altLang="en-US" b="1" dirty="0"/>
              <a:t>（二）我国现行法上对于法人的分类</a:t>
            </a:r>
            <a:r>
              <a:rPr lang="zh-CN" altLang="en-US" dirty="0"/>
              <a:t> </a:t>
            </a:r>
          </a:p>
          <a:p>
            <a:pPr eaLnBrk="1" hangingPunct="1"/>
            <a:r>
              <a:rPr lang="en-US" altLang="zh-CN" dirty="0"/>
              <a:t>《</a:t>
            </a:r>
            <a:r>
              <a:rPr lang="zh-CN" altLang="en-US" dirty="0"/>
              <a:t>民法通则</a:t>
            </a:r>
            <a:r>
              <a:rPr lang="en-US" altLang="zh-CN" dirty="0"/>
              <a:t>》</a:t>
            </a:r>
            <a:r>
              <a:rPr lang="zh-CN" altLang="en-US" dirty="0"/>
              <a:t>：法人被分为企业法人、机关法人、事业单位法人和社会团体法人。</a:t>
            </a:r>
            <a:endParaRPr lang="en-US" altLang="zh-CN" dirty="0"/>
          </a:p>
          <a:p>
            <a:pPr eaLnBrk="1" hangingPunct="1"/>
            <a:r>
              <a:rPr lang="en-US" altLang="zh-CN" dirty="0"/>
              <a:t>《</a:t>
            </a:r>
            <a:r>
              <a:rPr lang="zh-CN" altLang="en-US" dirty="0"/>
              <a:t>民法总则</a:t>
            </a:r>
            <a:r>
              <a:rPr lang="en-US" altLang="zh-CN" dirty="0"/>
              <a:t>》</a:t>
            </a:r>
            <a:r>
              <a:rPr lang="zh-CN" altLang="en-US" dirty="0"/>
              <a:t>：营利法人、非营利法人、特别法人</a:t>
            </a:r>
          </a:p>
          <a:p>
            <a:pPr eaLnBrk="1" hangingPunct="1"/>
            <a:endParaRPr lang="zh-CN" altLang="en-US" sz="2800" dirty="0"/>
          </a:p>
          <a:p>
            <a:pPr eaLnBrk="1" hangingPunct="1"/>
            <a:endParaRPr lang="zh-CN" altLang="en-US" dirty="0"/>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Rectangle 2"/>
          <p:cNvSpPr>
            <a:spLocks noGrp="1" noChangeArrowheads="1"/>
          </p:cNvSpPr>
          <p:nvPr>
            <p:ph type="title"/>
          </p:nvPr>
        </p:nvSpPr>
        <p:spPr/>
        <p:txBody>
          <a:bodyPr/>
          <a:lstStyle/>
          <a:p>
            <a:pPr eaLnBrk="1" hangingPunct="1"/>
            <a:endParaRPr lang="zh-CN" altLang="en-US"/>
          </a:p>
        </p:txBody>
      </p:sp>
      <p:sp>
        <p:nvSpPr>
          <p:cNvPr id="312322" name="Rectangle 3"/>
          <p:cNvSpPr>
            <a:spLocks noGrp="1" noChangeArrowheads="1"/>
          </p:cNvSpPr>
          <p:nvPr>
            <p:ph type="body" idx="1"/>
          </p:nvPr>
        </p:nvSpPr>
        <p:spPr/>
        <p:txBody>
          <a:bodyPr/>
          <a:lstStyle/>
          <a:p>
            <a:pPr eaLnBrk="1" hangingPunct="1"/>
            <a:r>
              <a:rPr lang="en-US" altLang="zh-CN" sz="2400"/>
              <a:t>1</a:t>
            </a:r>
            <a:r>
              <a:rPr lang="zh-CN" altLang="en-US" sz="2400"/>
              <a:t>、营利法人</a:t>
            </a:r>
            <a:endParaRPr lang="en-US" altLang="zh-CN" sz="2400"/>
          </a:p>
          <a:p>
            <a:pPr eaLnBrk="1" hangingPunct="1"/>
            <a:r>
              <a:rPr lang="en-US" altLang="zh-CN" sz="2400"/>
              <a:t>——</a:t>
            </a:r>
            <a:r>
              <a:rPr lang="zh-CN" altLang="zh-CN" sz="2400"/>
              <a:t>以取得利润并分配给股东等出资人为目的成立的法人，为营利法人</a:t>
            </a:r>
            <a:r>
              <a:rPr lang="zh-CN" altLang="en-US" sz="2400"/>
              <a:t>。</a:t>
            </a:r>
            <a:endParaRPr lang="en-US" altLang="zh-CN" sz="2400"/>
          </a:p>
          <a:p>
            <a:pPr eaLnBrk="1" hangingPunct="1"/>
            <a:r>
              <a:rPr lang="en-US" altLang="zh-CN" sz="2400"/>
              <a:t>《</a:t>
            </a:r>
            <a:r>
              <a:rPr lang="zh-CN" altLang="en-US" sz="2400"/>
              <a:t>民法总则</a:t>
            </a:r>
            <a:r>
              <a:rPr lang="en-US" altLang="zh-CN" sz="2400"/>
              <a:t>》</a:t>
            </a:r>
            <a:r>
              <a:rPr lang="zh-CN" altLang="zh-CN" sz="2400"/>
              <a:t>第</a:t>
            </a:r>
            <a:r>
              <a:rPr lang="en-US" altLang="zh-CN" sz="2400"/>
              <a:t>76</a:t>
            </a:r>
            <a:r>
              <a:rPr lang="zh-CN" altLang="zh-CN" sz="2400"/>
              <a:t>条　以取得利润并分配给股东等出资人为目的成立的法人，为营利法人。</a:t>
            </a:r>
          </a:p>
          <a:p>
            <a:pPr eaLnBrk="1" hangingPunct="1"/>
            <a:r>
              <a:rPr lang="en-US" altLang="zh-CN" sz="2400"/>
              <a:t>    </a:t>
            </a:r>
            <a:r>
              <a:rPr lang="zh-CN" altLang="zh-CN" sz="2400"/>
              <a:t>营利法人包括有限责任公司、股份有限公司和其他企业法人等。</a:t>
            </a:r>
          </a:p>
          <a:p>
            <a:pPr eaLnBrk="1" hangingPunct="1">
              <a:lnSpc>
                <a:spcPct val="90000"/>
              </a:lnSpc>
            </a:pPr>
            <a:endParaRPr lang="zh-CN" altLang="en-US" sz="2400"/>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5" name="Rectangle 2"/>
          <p:cNvSpPr>
            <a:spLocks noGrp="1" noChangeArrowheads="1"/>
          </p:cNvSpPr>
          <p:nvPr>
            <p:ph type="title"/>
          </p:nvPr>
        </p:nvSpPr>
        <p:spPr/>
        <p:txBody>
          <a:bodyPr/>
          <a:lstStyle/>
          <a:p>
            <a:pPr eaLnBrk="1" hangingPunct="1"/>
            <a:endParaRPr lang="zh-CN" altLang="en-US"/>
          </a:p>
        </p:txBody>
      </p:sp>
      <p:sp>
        <p:nvSpPr>
          <p:cNvPr id="313346" name="Rectangle 3"/>
          <p:cNvSpPr>
            <a:spLocks noGrp="1" noChangeArrowheads="1"/>
          </p:cNvSpPr>
          <p:nvPr>
            <p:ph type="body" idx="1"/>
          </p:nvPr>
        </p:nvSpPr>
        <p:spPr/>
        <p:txBody>
          <a:bodyPr/>
          <a:lstStyle/>
          <a:p>
            <a:pPr eaLnBrk="1" hangingPunct="1">
              <a:lnSpc>
                <a:spcPct val="90000"/>
              </a:lnSpc>
            </a:pPr>
            <a:r>
              <a:rPr lang="en-US" altLang="zh-CN" dirty="0"/>
              <a:t>2</a:t>
            </a:r>
            <a:r>
              <a:rPr lang="zh-CN" altLang="en-US" dirty="0"/>
              <a:t>、非营利法人</a:t>
            </a:r>
            <a:endParaRPr lang="en-US" altLang="zh-CN" dirty="0"/>
          </a:p>
          <a:p>
            <a:pPr eaLnBrk="1" hangingPunct="1"/>
            <a:r>
              <a:rPr lang="en-US" altLang="zh-CN" dirty="0"/>
              <a:t>——</a:t>
            </a:r>
            <a:r>
              <a:rPr lang="zh-CN" altLang="zh-CN" dirty="0"/>
              <a:t>为公益目的或者其他非营利目的成立，不向出资人、设立人或者会员分配所取得利润的法人，为非营利法人。</a:t>
            </a:r>
          </a:p>
          <a:p>
            <a:pPr eaLnBrk="1" hangingPunct="1"/>
            <a:r>
              <a:rPr lang="en-US" altLang="zh-CN" dirty="0"/>
              <a:t>《</a:t>
            </a:r>
            <a:r>
              <a:rPr lang="zh-CN" altLang="en-US" dirty="0"/>
              <a:t>民法总则</a:t>
            </a:r>
            <a:r>
              <a:rPr lang="en-US" altLang="zh-CN" dirty="0"/>
              <a:t>》</a:t>
            </a:r>
            <a:r>
              <a:rPr lang="zh-CN" altLang="zh-CN" dirty="0"/>
              <a:t>第</a:t>
            </a:r>
            <a:r>
              <a:rPr lang="en-US" altLang="zh-CN" dirty="0"/>
              <a:t>87</a:t>
            </a:r>
            <a:r>
              <a:rPr lang="zh-CN" altLang="zh-CN" dirty="0"/>
              <a:t>条</a:t>
            </a:r>
            <a:r>
              <a:rPr lang="en-US" altLang="zh-CN" dirty="0"/>
              <a:t>  </a:t>
            </a:r>
            <a:r>
              <a:rPr lang="zh-CN" altLang="zh-CN" dirty="0"/>
              <a:t>非营利法人包括事业单位、社会团体、基金会、社会服务机构等。</a:t>
            </a:r>
          </a:p>
          <a:p>
            <a:pPr eaLnBrk="1" hangingPunct="1">
              <a:lnSpc>
                <a:spcPct val="90000"/>
              </a:lnSpc>
            </a:pPr>
            <a:endParaRPr lang="zh-CN" altLang="en-US" dirty="0"/>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Rectangle 2"/>
          <p:cNvSpPr>
            <a:spLocks noGrp="1" noChangeArrowheads="1"/>
          </p:cNvSpPr>
          <p:nvPr>
            <p:ph type="title"/>
          </p:nvPr>
        </p:nvSpPr>
        <p:spPr/>
        <p:txBody>
          <a:bodyPr/>
          <a:lstStyle/>
          <a:p>
            <a:pPr eaLnBrk="1" hangingPunct="1"/>
            <a:endParaRPr lang="zh-CN" altLang="en-US"/>
          </a:p>
        </p:txBody>
      </p:sp>
      <p:sp>
        <p:nvSpPr>
          <p:cNvPr id="314370" name="Rectangle 3"/>
          <p:cNvSpPr>
            <a:spLocks noGrp="1" noChangeArrowheads="1"/>
          </p:cNvSpPr>
          <p:nvPr>
            <p:ph type="body" idx="1"/>
          </p:nvPr>
        </p:nvSpPr>
        <p:spPr/>
        <p:txBody>
          <a:bodyPr/>
          <a:lstStyle/>
          <a:p>
            <a:pPr eaLnBrk="1" hangingPunct="1">
              <a:lnSpc>
                <a:spcPct val="90000"/>
              </a:lnSpc>
            </a:pPr>
            <a:r>
              <a:rPr lang="en-US" altLang="zh-CN" sz="2800"/>
              <a:t>3</a:t>
            </a:r>
            <a:r>
              <a:rPr lang="zh-CN" altLang="en-US" sz="2800"/>
              <a:t>、</a:t>
            </a:r>
            <a:r>
              <a:rPr lang="zh-CN" altLang="zh-CN" sz="2800"/>
              <a:t>特别法人</a:t>
            </a:r>
          </a:p>
          <a:p>
            <a:pPr eaLnBrk="1" hangingPunct="1"/>
            <a:r>
              <a:rPr lang="en-US" altLang="zh-CN" sz="2800"/>
              <a:t> 《</a:t>
            </a:r>
            <a:r>
              <a:rPr lang="zh-CN" altLang="en-US" sz="2800"/>
              <a:t>民法总则</a:t>
            </a:r>
            <a:r>
              <a:rPr lang="en-US" altLang="zh-CN" sz="2800"/>
              <a:t>》</a:t>
            </a:r>
            <a:r>
              <a:rPr lang="zh-CN" altLang="zh-CN" sz="2800"/>
              <a:t>第</a:t>
            </a:r>
            <a:r>
              <a:rPr lang="en-US" altLang="zh-CN" sz="2800"/>
              <a:t>96</a:t>
            </a:r>
            <a:r>
              <a:rPr lang="zh-CN" altLang="zh-CN" sz="2800"/>
              <a:t>条　本节规定的机关法人、农村集体经济组织法人、城镇农村的合作经济组织法人、基层群众性自治组织法人，为特别法人。</a:t>
            </a:r>
          </a:p>
          <a:p>
            <a:pPr eaLnBrk="1" hangingPunct="1">
              <a:lnSpc>
                <a:spcPct val="90000"/>
              </a:lnSpc>
            </a:pPr>
            <a:r>
              <a:rPr lang="en-US" altLang="zh-CN" sz="2800"/>
              <a:t>《</a:t>
            </a:r>
            <a:r>
              <a:rPr lang="zh-CN" altLang="en-US" sz="2800"/>
              <a:t>民法总则</a:t>
            </a:r>
            <a:r>
              <a:rPr lang="en-US" altLang="zh-CN" sz="2800"/>
              <a:t>》</a:t>
            </a:r>
            <a:r>
              <a:rPr lang="zh-CN" altLang="zh-CN" sz="2800"/>
              <a:t>第</a:t>
            </a:r>
            <a:r>
              <a:rPr lang="en-US" altLang="zh-CN" sz="2800"/>
              <a:t>101</a:t>
            </a:r>
            <a:r>
              <a:rPr lang="zh-CN" altLang="zh-CN" sz="2800"/>
              <a:t>条　居民委员会、村民委员会具有基层群众性自治组织法人资格，可以从事为履行职能所需要的民事活动。</a:t>
            </a:r>
          </a:p>
          <a:p>
            <a:pPr eaLnBrk="1" hangingPunct="1">
              <a:lnSpc>
                <a:spcPct val="90000"/>
              </a:lnSpc>
            </a:pPr>
            <a:endParaRPr lang="zh-CN" altLang="en-US" sz="2800"/>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Rectangle 2"/>
          <p:cNvSpPr>
            <a:spLocks noGrp="1" noChangeArrowheads="1"/>
          </p:cNvSpPr>
          <p:nvPr>
            <p:ph type="title"/>
          </p:nvPr>
        </p:nvSpPr>
        <p:spPr/>
        <p:txBody>
          <a:bodyPr/>
          <a:lstStyle/>
          <a:p>
            <a:pPr eaLnBrk="1" hangingPunct="1"/>
            <a:endParaRPr lang="zh-CN" altLang="en-US" b="1"/>
          </a:p>
        </p:txBody>
      </p:sp>
      <p:sp>
        <p:nvSpPr>
          <p:cNvPr id="315394" name="Rectangle 3"/>
          <p:cNvSpPr>
            <a:spLocks noGrp="1" noChangeArrowheads="1"/>
          </p:cNvSpPr>
          <p:nvPr>
            <p:ph type="body" idx="1"/>
          </p:nvPr>
        </p:nvSpPr>
        <p:spPr/>
        <p:txBody>
          <a:bodyPr/>
          <a:lstStyle/>
          <a:p>
            <a:pPr algn="just" eaLnBrk="1" hangingPunct="1"/>
            <a:r>
              <a:rPr lang="zh-CN" altLang="en-US" sz="2800" b="1" dirty="0"/>
              <a:t>三、法人的成立条件（民总第</a:t>
            </a:r>
            <a:r>
              <a:rPr lang="en-US" altLang="zh-CN" sz="2800" b="1" dirty="0"/>
              <a:t>58</a:t>
            </a:r>
            <a:r>
              <a:rPr lang="zh-CN" altLang="en-US" sz="2800" b="1" dirty="0"/>
              <a:t>条）</a:t>
            </a:r>
            <a:endParaRPr lang="en-US" altLang="zh-CN" sz="2800" b="1" dirty="0"/>
          </a:p>
          <a:p>
            <a:pPr eaLnBrk="1" hangingPunct="1"/>
            <a:r>
              <a:rPr lang="zh-CN" altLang="en-US" sz="2800" b="1" dirty="0">
                <a:latin typeface="宋体" charset="-122"/>
              </a:rPr>
              <a:t>（一）法人的成立条件</a:t>
            </a:r>
          </a:p>
          <a:p>
            <a:pPr eaLnBrk="1" hangingPunct="1"/>
            <a:r>
              <a:rPr lang="en-US" altLang="zh-CN" sz="2800" dirty="0">
                <a:latin typeface="宋体" charset="-122"/>
              </a:rPr>
              <a:t>1</a:t>
            </a:r>
            <a:r>
              <a:rPr lang="zh-CN" altLang="en-US" sz="2800" dirty="0">
                <a:latin typeface="宋体" charset="-122"/>
              </a:rPr>
              <a:t>、设立目的与程序合法</a:t>
            </a:r>
            <a:r>
              <a:rPr lang="en-US" altLang="zh-CN" sz="2800" dirty="0">
                <a:latin typeface="宋体" charset="-122"/>
              </a:rPr>
              <a:t>;</a:t>
            </a:r>
          </a:p>
          <a:p>
            <a:pPr eaLnBrk="1" hangingPunct="1"/>
            <a:r>
              <a:rPr lang="en-US" altLang="zh-CN" sz="2800" dirty="0">
                <a:latin typeface="宋体" charset="-122"/>
              </a:rPr>
              <a:t>2</a:t>
            </a:r>
            <a:r>
              <a:rPr lang="zh-CN" altLang="en-US" sz="2800" dirty="0">
                <a:latin typeface="宋体" charset="-122"/>
              </a:rPr>
              <a:t>、有必要的财产或者经费</a:t>
            </a:r>
            <a:r>
              <a:rPr lang="en-US" altLang="zh-CN" sz="2800" dirty="0">
                <a:latin typeface="宋体" charset="-122"/>
              </a:rPr>
              <a:t>;</a:t>
            </a:r>
          </a:p>
          <a:p>
            <a:pPr eaLnBrk="1" hangingPunct="1"/>
            <a:r>
              <a:rPr lang="en-US" altLang="zh-CN" sz="2800" dirty="0">
                <a:latin typeface="宋体" charset="-122"/>
                <a:cs typeface="Times New Roman" pitchFamily="18" charset="0"/>
              </a:rPr>
              <a:t>3</a:t>
            </a:r>
            <a:r>
              <a:rPr lang="zh-CN" altLang="en-US" sz="2800" dirty="0">
                <a:latin typeface="宋体" charset="-122"/>
                <a:cs typeface="Times New Roman" pitchFamily="18" charset="0"/>
              </a:rPr>
              <a:t>、有自己的名称、组织机构和场所</a:t>
            </a:r>
            <a:r>
              <a:rPr lang="en-US" altLang="zh-CN" sz="2800" dirty="0">
                <a:latin typeface="宋体" charset="-122"/>
                <a:cs typeface="Times New Roman" pitchFamily="18" charset="0"/>
              </a:rPr>
              <a:t>;</a:t>
            </a:r>
          </a:p>
          <a:p>
            <a:pPr eaLnBrk="1" hangingPunct="1"/>
            <a:r>
              <a:rPr lang="en-US" altLang="zh-CN" sz="2800" dirty="0">
                <a:latin typeface="宋体" charset="-122"/>
                <a:cs typeface="Times New Roman" pitchFamily="18" charset="0"/>
              </a:rPr>
              <a:t>4</a:t>
            </a:r>
            <a:r>
              <a:rPr lang="zh-CN" altLang="en-US" sz="2800" dirty="0">
                <a:latin typeface="宋体" charset="-122"/>
                <a:cs typeface="Times New Roman" pitchFamily="18" charset="0"/>
              </a:rPr>
              <a:t>、</a:t>
            </a:r>
            <a:r>
              <a:rPr lang="zh-CN" altLang="zh-CN" sz="2800" dirty="0"/>
              <a:t>履行有关设立程序</a:t>
            </a:r>
            <a:endParaRPr lang="zh-CN" altLang="en-US" sz="2800" dirty="0">
              <a:latin typeface="宋体" charset="-122"/>
            </a:endParaRPr>
          </a:p>
          <a:p>
            <a:pPr algn="just" eaLnBrk="1" hangingPunct="1"/>
            <a:endParaRPr lang="zh-CN" altLang="en-US" sz="2800" b="1" dirty="0"/>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Rectangle 2"/>
          <p:cNvSpPr>
            <a:spLocks noGrp="1" noChangeArrowheads="1"/>
          </p:cNvSpPr>
          <p:nvPr>
            <p:ph type="title"/>
          </p:nvPr>
        </p:nvSpPr>
        <p:spPr/>
        <p:txBody>
          <a:bodyPr/>
          <a:lstStyle/>
          <a:p>
            <a:pPr eaLnBrk="1" hangingPunct="1"/>
            <a:endParaRPr lang="zh-CN" altLang="en-US"/>
          </a:p>
        </p:txBody>
      </p:sp>
      <p:sp>
        <p:nvSpPr>
          <p:cNvPr id="316418" name="Rectangle 3"/>
          <p:cNvSpPr>
            <a:spLocks noGrp="1" noChangeArrowheads="1"/>
          </p:cNvSpPr>
          <p:nvPr>
            <p:ph type="body" idx="1"/>
          </p:nvPr>
        </p:nvSpPr>
        <p:spPr/>
        <p:txBody>
          <a:bodyPr/>
          <a:lstStyle/>
          <a:p>
            <a:pPr eaLnBrk="1" hangingPunct="1"/>
            <a:r>
              <a:rPr lang="zh-CN" altLang="en-US" b="1" dirty="0">
                <a:latin typeface="宋体" charset="-122"/>
              </a:rPr>
              <a:t>（二）设立法人的债务承担</a:t>
            </a:r>
          </a:p>
          <a:p>
            <a:pPr eaLnBrk="1" hangingPunct="1"/>
            <a:r>
              <a:rPr lang="en-US" altLang="zh-CN" sz="2800" dirty="0"/>
              <a:t>《</a:t>
            </a:r>
            <a:r>
              <a:rPr lang="zh-CN" altLang="en-US" sz="2800" dirty="0"/>
              <a:t>民法总则</a:t>
            </a:r>
            <a:r>
              <a:rPr lang="en-US" altLang="zh-CN" sz="2800" dirty="0"/>
              <a:t>》</a:t>
            </a:r>
            <a:r>
              <a:rPr lang="zh-CN" altLang="zh-CN" sz="2800" dirty="0"/>
              <a:t>第</a:t>
            </a:r>
            <a:r>
              <a:rPr lang="en-US" altLang="zh-CN" sz="2800" dirty="0"/>
              <a:t>75</a:t>
            </a:r>
            <a:r>
              <a:rPr lang="zh-CN" altLang="zh-CN" sz="2800" dirty="0"/>
              <a:t>条　设立人为设立法人从事的民事活动，其法律后果由法人承受；法人未成立的，其法律后果由设立人承受，设立人为二人以上的，享有连带债权，承担连带债务。</a:t>
            </a:r>
          </a:p>
          <a:p>
            <a:pPr eaLnBrk="1" hangingPunct="1"/>
            <a:r>
              <a:rPr lang="en-US" altLang="zh-CN" sz="2800" dirty="0"/>
              <a:t>    </a:t>
            </a:r>
            <a:r>
              <a:rPr lang="zh-CN" altLang="zh-CN" sz="2800" dirty="0"/>
              <a:t>设立人为设立法人以自己的名义从事民事活动产生的民事责任，第三人有权选择请求法人或者设立人承担。</a:t>
            </a: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Rectangle 2"/>
          <p:cNvSpPr>
            <a:spLocks noGrp="1" noChangeArrowheads="1"/>
          </p:cNvSpPr>
          <p:nvPr>
            <p:ph type="title"/>
          </p:nvPr>
        </p:nvSpPr>
        <p:spPr/>
        <p:txBody>
          <a:bodyPr/>
          <a:lstStyle/>
          <a:p>
            <a:pPr eaLnBrk="1" hangingPunct="1"/>
            <a:br>
              <a:rPr lang="zh-CN" altLang="en-US" sz="4000" b="1">
                <a:latin typeface="宋体" charset="-122"/>
              </a:rPr>
            </a:br>
            <a:endParaRPr lang="zh-CN" altLang="en-US" sz="4000"/>
          </a:p>
        </p:txBody>
      </p:sp>
      <p:sp>
        <p:nvSpPr>
          <p:cNvPr id="317442" name="Rectangle 3"/>
          <p:cNvSpPr>
            <a:spLocks noGrp="1" noChangeArrowheads="1"/>
          </p:cNvSpPr>
          <p:nvPr>
            <p:ph type="body" idx="1"/>
          </p:nvPr>
        </p:nvSpPr>
        <p:spPr/>
        <p:txBody>
          <a:bodyPr/>
          <a:lstStyle/>
          <a:p>
            <a:pPr eaLnBrk="1" hangingPunct="1"/>
            <a:r>
              <a:rPr lang="zh-CN" altLang="en-US" b="1">
                <a:latin typeface="宋体" charset="-122"/>
              </a:rPr>
              <a:t>四、 法人的民事能力</a:t>
            </a:r>
          </a:p>
          <a:p>
            <a:pPr eaLnBrk="1" hangingPunct="1"/>
            <a:r>
              <a:rPr lang="zh-CN" altLang="en-US" b="1">
                <a:latin typeface="宋体" charset="-122"/>
              </a:rPr>
              <a:t>（一）法人的民事权利能力</a:t>
            </a:r>
            <a:r>
              <a:rPr lang="zh-CN" altLang="en-US"/>
              <a:t> </a:t>
            </a:r>
          </a:p>
          <a:p>
            <a:pPr eaLnBrk="1" hangingPunct="1"/>
            <a:r>
              <a:rPr lang="en-US" altLang="zh-CN">
                <a:latin typeface="宋体" charset="-122"/>
              </a:rPr>
              <a:t>1</a:t>
            </a:r>
            <a:r>
              <a:rPr lang="zh-CN" altLang="en-US">
                <a:latin typeface="宋体" charset="-122"/>
              </a:rPr>
              <a:t>、界定</a:t>
            </a:r>
          </a:p>
          <a:p>
            <a:pPr eaLnBrk="1" hangingPunct="1"/>
            <a:r>
              <a:rPr lang="en-US" altLang="zh-CN">
                <a:latin typeface="Times New Roman" pitchFamily="18" charset="0"/>
              </a:rPr>
              <a:t>——</a:t>
            </a:r>
            <a:r>
              <a:rPr lang="zh-CN" altLang="en-US">
                <a:latin typeface="宋体" charset="-122"/>
              </a:rPr>
              <a:t>即作为民事主体具有的能够参与民事法律关系并且取得民事权利和承担民事义务的资格。 </a:t>
            </a:r>
          </a:p>
          <a:p>
            <a:pPr eaLnBrk="1" hangingPunct="1"/>
            <a:endParaRPr lang="zh-CN" altLang="en-US" b="1">
              <a:latin typeface="宋体" charset="-122"/>
              <a:ea typeface="仿宋_GB2312" pitchFamily="49" charset="-122"/>
            </a:endParaRP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5" name="Rectangle 2"/>
          <p:cNvSpPr>
            <a:spLocks noGrp="1" noChangeArrowheads="1"/>
          </p:cNvSpPr>
          <p:nvPr>
            <p:ph type="title"/>
          </p:nvPr>
        </p:nvSpPr>
        <p:spPr/>
        <p:txBody>
          <a:bodyPr/>
          <a:lstStyle/>
          <a:p>
            <a:pPr eaLnBrk="1" hangingPunct="1"/>
            <a:endParaRPr lang="zh-CN" altLang="en-US" sz="4000"/>
          </a:p>
        </p:txBody>
      </p:sp>
      <p:sp>
        <p:nvSpPr>
          <p:cNvPr id="318466" name="Rectangle 3"/>
          <p:cNvSpPr>
            <a:spLocks noGrp="1" noChangeArrowheads="1"/>
          </p:cNvSpPr>
          <p:nvPr>
            <p:ph type="body" idx="1"/>
          </p:nvPr>
        </p:nvSpPr>
        <p:spPr/>
        <p:txBody>
          <a:bodyPr/>
          <a:lstStyle/>
          <a:p>
            <a:pPr eaLnBrk="1" hangingPunct="1">
              <a:lnSpc>
                <a:spcPct val="90000"/>
              </a:lnSpc>
            </a:pPr>
            <a:r>
              <a:rPr lang="en-US" altLang="zh-CN" sz="2800" dirty="0">
                <a:latin typeface="宋体" charset="-122"/>
              </a:rPr>
              <a:t>2</a:t>
            </a:r>
            <a:r>
              <a:rPr lang="zh-CN" altLang="en-US" sz="2800" dirty="0">
                <a:latin typeface="宋体" charset="-122"/>
              </a:rPr>
              <a:t>、法人的权利能力的特征（法律限制） </a:t>
            </a:r>
          </a:p>
          <a:p>
            <a:pPr eaLnBrk="1" hangingPunct="1">
              <a:lnSpc>
                <a:spcPct val="90000"/>
              </a:lnSpc>
            </a:pPr>
            <a:r>
              <a:rPr lang="zh-CN" altLang="en-US" sz="2800" dirty="0">
                <a:latin typeface="宋体" charset="-122"/>
                <a:cs typeface="Times New Roman" pitchFamily="18" charset="0"/>
              </a:rPr>
              <a:t>（</a:t>
            </a:r>
            <a:r>
              <a:rPr lang="en-US" altLang="zh-CN" sz="2800" dirty="0">
                <a:latin typeface="宋体" charset="-122"/>
                <a:cs typeface="Times New Roman" pitchFamily="18" charset="0"/>
              </a:rPr>
              <a:t>1</a:t>
            </a:r>
            <a:r>
              <a:rPr lang="zh-CN" altLang="en-US" sz="2800" dirty="0">
                <a:latin typeface="宋体" charset="-122"/>
                <a:cs typeface="Times New Roman" pitchFamily="18" charset="0"/>
              </a:rPr>
              <a:t>）受法人性质的限制；</a:t>
            </a:r>
            <a:r>
              <a:rPr lang="zh-CN" altLang="en-US" sz="2800" dirty="0">
                <a:latin typeface="宋体" charset="-122"/>
              </a:rPr>
              <a:t> </a:t>
            </a:r>
          </a:p>
          <a:p>
            <a:pPr eaLnBrk="1" hangingPunct="1">
              <a:lnSpc>
                <a:spcPct val="90000"/>
              </a:lnSpc>
            </a:pPr>
            <a:r>
              <a:rPr lang="zh-CN" altLang="en-US" sz="2800" dirty="0">
                <a:latin typeface="宋体" charset="-122"/>
                <a:cs typeface="Times New Roman" pitchFamily="18" charset="0"/>
              </a:rPr>
              <a:t>（</a:t>
            </a:r>
            <a:r>
              <a:rPr lang="en-US" altLang="zh-CN" sz="2800" dirty="0">
                <a:latin typeface="宋体" charset="-122"/>
                <a:cs typeface="Times New Roman" pitchFamily="18" charset="0"/>
              </a:rPr>
              <a:t>2</a:t>
            </a:r>
            <a:r>
              <a:rPr lang="zh-CN" altLang="en-US" sz="2800" dirty="0">
                <a:latin typeface="宋体" charset="-122"/>
                <a:cs typeface="Times New Roman" pitchFamily="18" charset="0"/>
              </a:rPr>
              <a:t>）受法律、法规的限制；</a:t>
            </a:r>
          </a:p>
          <a:p>
            <a:pPr eaLnBrk="1" hangingPunct="1">
              <a:lnSpc>
                <a:spcPct val="90000"/>
              </a:lnSpc>
            </a:pPr>
            <a:r>
              <a:rPr lang="zh-CN" altLang="en-US" sz="2800" dirty="0">
                <a:latin typeface="宋体" charset="-122"/>
                <a:cs typeface="Times New Roman" pitchFamily="18" charset="0"/>
              </a:rPr>
              <a:t>（</a:t>
            </a:r>
            <a:r>
              <a:rPr lang="en-US" altLang="zh-CN" sz="2800" dirty="0">
                <a:latin typeface="宋体" charset="-122"/>
                <a:cs typeface="Times New Roman" pitchFamily="18" charset="0"/>
              </a:rPr>
              <a:t>3</a:t>
            </a:r>
            <a:r>
              <a:rPr lang="zh-CN" altLang="en-US" sz="2800" dirty="0">
                <a:latin typeface="宋体" charset="-122"/>
                <a:cs typeface="Times New Roman" pitchFamily="18" charset="0"/>
              </a:rPr>
              <a:t>）受章程与目的条款的限制。</a:t>
            </a:r>
            <a:endParaRPr lang="en-US" altLang="zh-CN" sz="2800" dirty="0">
              <a:latin typeface="宋体" charset="-122"/>
              <a:cs typeface="Times New Roman" pitchFamily="18" charset="0"/>
            </a:endParaRPr>
          </a:p>
          <a:p>
            <a:pPr eaLnBrk="1" hangingPunct="1">
              <a:lnSpc>
                <a:spcPct val="90000"/>
              </a:lnSpc>
            </a:pPr>
            <a:r>
              <a:rPr lang="en-US" altLang="zh-CN" sz="2800" dirty="0"/>
              <a:t>《</a:t>
            </a:r>
            <a:r>
              <a:rPr lang="zh-CN" altLang="en-US" sz="2800" dirty="0"/>
              <a:t>合同法解释（一）</a:t>
            </a:r>
            <a:r>
              <a:rPr lang="en-US" altLang="zh-CN" sz="2800" dirty="0"/>
              <a:t>》</a:t>
            </a:r>
            <a:r>
              <a:rPr lang="zh-CN" altLang="en-US" sz="2800" dirty="0"/>
              <a:t>第</a:t>
            </a:r>
            <a:r>
              <a:rPr lang="en-US" altLang="zh-CN" sz="2800" dirty="0"/>
              <a:t>10</a:t>
            </a:r>
            <a:r>
              <a:rPr lang="zh-CN" altLang="en-US" sz="2800" dirty="0"/>
              <a:t>条规定：企业法人超越经营范围从事国家限制经营、特许经营以及法律、行政法规禁止经营的民事活动时，其法律行为无效。</a:t>
            </a:r>
            <a:endParaRPr lang="zh-CN" altLang="en-US" sz="2800" dirty="0">
              <a:latin typeface="宋体" charset="-122"/>
              <a:cs typeface="Times New Roman" pitchFamily="18" charset="0"/>
            </a:endParaRP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89" name="Rectangle 2"/>
          <p:cNvSpPr>
            <a:spLocks noGrp="1" noChangeArrowheads="1"/>
          </p:cNvSpPr>
          <p:nvPr>
            <p:ph type="title"/>
          </p:nvPr>
        </p:nvSpPr>
        <p:spPr/>
        <p:txBody>
          <a:bodyPr/>
          <a:lstStyle/>
          <a:p>
            <a:pPr eaLnBrk="1" hangingPunct="1"/>
            <a:endParaRPr lang="zh-CN" altLang="en-US" sz="4000"/>
          </a:p>
        </p:txBody>
      </p:sp>
      <p:sp>
        <p:nvSpPr>
          <p:cNvPr id="319490" name="Rectangle 3"/>
          <p:cNvSpPr>
            <a:spLocks noGrp="1" noChangeArrowheads="1"/>
          </p:cNvSpPr>
          <p:nvPr>
            <p:ph type="body" idx="1"/>
          </p:nvPr>
        </p:nvSpPr>
        <p:spPr/>
        <p:txBody>
          <a:bodyPr/>
          <a:lstStyle/>
          <a:p>
            <a:pPr eaLnBrk="1" hangingPunct="1">
              <a:lnSpc>
                <a:spcPct val="90000"/>
              </a:lnSpc>
            </a:pPr>
            <a:r>
              <a:rPr lang="zh-CN" altLang="en-US" sz="2800">
                <a:latin typeface="宋体" charset="-122"/>
              </a:rPr>
              <a:t>（二）</a:t>
            </a:r>
            <a:r>
              <a:rPr lang="zh-CN" altLang="en-US" sz="2800" b="1">
                <a:latin typeface="宋体" charset="-122"/>
              </a:rPr>
              <a:t>法人的民事法律行为能力</a:t>
            </a:r>
            <a:br>
              <a:rPr lang="zh-CN" altLang="en-US" sz="2800" b="1">
                <a:latin typeface="宋体" charset="-122"/>
              </a:rPr>
            </a:br>
            <a:r>
              <a:rPr lang="zh-CN" altLang="en-US" sz="2800" b="1">
                <a:latin typeface="宋体" charset="-122"/>
                <a:cs typeface="Times New Roman" pitchFamily="18" charset="0"/>
              </a:rPr>
              <a:t> </a:t>
            </a:r>
            <a:r>
              <a:rPr lang="en-US" altLang="zh-CN" sz="2800" b="1">
                <a:latin typeface="宋体" charset="-122"/>
                <a:cs typeface="Times New Roman" pitchFamily="18" charset="0"/>
              </a:rPr>
              <a:t>1</a:t>
            </a:r>
            <a:r>
              <a:rPr lang="zh-CN" altLang="en-US" sz="2800" b="1">
                <a:latin typeface="宋体" charset="-122"/>
                <a:cs typeface="Times New Roman" pitchFamily="18" charset="0"/>
              </a:rPr>
              <a:t>、界定</a:t>
            </a:r>
          </a:p>
          <a:p>
            <a:pPr eaLnBrk="1" hangingPunct="1">
              <a:lnSpc>
                <a:spcPct val="90000"/>
              </a:lnSpc>
            </a:pPr>
            <a:r>
              <a:rPr lang="en-US" altLang="zh-CN" sz="2800" b="1">
                <a:latin typeface="Times New Roman" pitchFamily="18" charset="0"/>
                <a:cs typeface="Times New Roman" pitchFamily="18" charset="0"/>
              </a:rPr>
              <a:t>——</a:t>
            </a:r>
            <a:r>
              <a:rPr lang="zh-CN" altLang="en-US" sz="2800" b="1">
                <a:latin typeface="宋体" charset="-122"/>
                <a:cs typeface="Times New Roman" pitchFamily="18" charset="0"/>
              </a:rPr>
              <a:t>是法人通过自己的独立行为取得民事权利、承担民事义务的能力。</a:t>
            </a:r>
            <a:r>
              <a:rPr lang="zh-CN" altLang="en-US" sz="2800" b="1">
                <a:latin typeface="宋体" charset="-122"/>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br>
              <a:rPr lang="zh-CN" altLang="en-US" sz="3200"/>
            </a:br>
            <a:r>
              <a:rPr lang="zh-CN" altLang="en-US" sz="3200"/>
              <a:t>主要法律法规</a:t>
            </a:r>
          </a:p>
        </p:txBody>
      </p:sp>
      <p:sp>
        <p:nvSpPr>
          <p:cNvPr id="16386" name="Rectangle 3"/>
          <p:cNvSpPr>
            <a:spLocks noGrp="1" noChangeArrowheads="1"/>
          </p:cNvSpPr>
          <p:nvPr>
            <p:ph type="body" idx="1"/>
          </p:nvPr>
        </p:nvSpPr>
        <p:spPr>
          <a:xfrm>
            <a:off x="1187450" y="1989138"/>
            <a:ext cx="7772400" cy="4114800"/>
          </a:xfrm>
        </p:spPr>
        <p:txBody>
          <a:bodyPr/>
          <a:lstStyle/>
          <a:p>
            <a:pPr eaLnBrk="1" hangingPunct="1">
              <a:lnSpc>
                <a:spcPct val="90000"/>
              </a:lnSpc>
            </a:pPr>
            <a:r>
              <a:rPr lang="zh-CN" altLang="en-US" sz="2000" dirty="0"/>
              <a:t>中华人民共和国民法通则</a:t>
            </a:r>
            <a:endParaRPr lang="en-US" altLang="zh-CN" sz="2000" dirty="0"/>
          </a:p>
          <a:p>
            <a:pPr eaLnBrk="1" hangingPunct="1">
              <a:lnSpc>
                <a:spcPct val="90000"/>
              </a:lnSpc>
            </a:pPr>
            <a:r>
              <a:rPr lang="zh-CN" altLang="en-US" sz="2000" dirty="0"/>
              <a:t>中华人民共和国民法总则</a:t>
            </a:r>
            <a:endParaRPr lang="en-US" altLang="zh-CN" sz="2000" dirty="0"/>
          </a:p>
          <a:p>
            <a:pPr eaLnBrk="1" hangingPunct="1">
              <a:lnSpc>
                <a:spcPct val="90000"/>
              </a:lnSpc>
            </a:pPr>
            <a:r>
              <a:rPr lang="zh-CN" altLang="en-US" sz="2000" dirty="0"/>
              <a:t>中华人民共和国物权法</a:t>
            </a:r>
          </a:p>
          <a:p>
            <a:pPr eaLnBrk="1" hangingPunct="1">
              <a:lnSpc>
                <a:spcPct val="90000"/>
              </a:lnSpc>
            </a:pPr>
            <a:r>
              <a:rPr lang="zh-CN" altLang="en-US" sz="2000" dirty="0"/>
              <a:t>中华人民共和国担保法</a:t>
            </a:r>
          </a:p>
          <a:p>
            <a:pPr eaLnBrk="1" hangingPunct="1">
              <a:lnSpc>
                <a:spcPct val="90000"/>
              </a:lnSpc>
            </a:pPr>
            <a:r>
              <a:rPr lang="zh-CN" altLang="en-US" sz="2000" dirty="0"/>
              <a:t>中华人民共和国合同法</a:t>
            </a:r>
          </a:p>
          <a:p>
            <a:pPr eaLnBrk="1" hangingPunct="1">
              <a:lnSpc>
                <a:spcPct val="90000"/>
              </a:lnSpc>
            </a:pPr>
            <a:r>
              <a:rPr lang="zh-CN" altLang="en-US" sz="2000" dirty="0"/>
              <a:t>中华人民共和国公司法</a:t>
            </a:r>
          </a:p>
          <a:p>
            <a:pPr eaLnBrk="1" hangingPunct="1">
              <a:lnSpc>
                <a:spcPct val="90000"/>
              </a:lnSpc>
            </a:pPr>
            <a:r>
              <a:rPr lang="zh-CN" altLang="en-US" sz="2000" dirty="0"/>
              <a:t>中华人民共和国合伙企业法</a:t>
            </a:r>
          </a:p>
          <a:p>
            <a:pPr eaLnBrk="1" hangingPunct="1">
              <a:lnSpc>
                <a:spcPct val="90000"/>
              </a:lnSpc>
            </a:pPr>
            <a:r>
              <a:rPr lang="zh-CN" altLang="en-US" sz="2000" dirty="0"/>
              <a:t>中华人民共和国个人独资企业法</a:t>
            </a:r>
          </a:p>
          <a:p>
            <a:pPr eaLnBrk="1" hangingPunct="1">
              <a:lnSpc>
                <a:spcPct val="90000"/>
              </a:lnSpc>
            </a:pPr>
            <a:r>
              <a:rPr lang="zh-CN" altLang="en-US" sz="2000" dirty="0"/>
              <a:t>中华人民共和国侵权责任法</a:t>
            </a:r>
          </a:p>
          <a:p>
            <a:pPr eaLnBrk="1" hangingPunct="1">
              <a:lnSpc>
                <a:spcPct val="90000"/>
              </a:lnSpc>
            </a:pPr>
            <a:r>
              <a:rPr lang="zh-CN" altLang="en-US" sz="2000" dirty="0"/>
              <a:t>中华人民共和国个体工商户条例</a:t>
            </a:r>
          </a:p>
          <a:p>
            <a:pPr eaLnBrk="1" hangingPunct="1">
              <a:lnSpc>
                <a:spcPct val="90000"/>
              </a:lnSpc>
            </a:pPr>
            <a:r>
              <a:rPr lang="zh-CN" altLang="en-US" sz="2000" dirty="0"/>
              <a:t>最高人民法院相关司法解释</a:t>
            </a:r>
          </a:p>
          <a:p>
            <a:pPr eaLnBrk="1" hangingPunct="1">
              <a:lnSpc>
                <a:spcPct val="90000"/>
              </a:lnSpc>
            </a:pPr>
            <a:endParaRPr lang="zh-CN"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endParaRPr lang="zh-CN" altLang="en-US" sz="3200" b="1">
              <a:solidFill>
                <a:srgbClr val="000000"/>
              </a:solidFill>
            </a:endParaRPr>
          </a:p>
        </p:txBody>
      </p:sp>
      <p:sp>
        <p:nvSpPr>
          <p:cNvPr id="44034" name="Rectangle 3"/>
          <p:cNvSpPr>
            <a:spLocks noGrp="1" noChangeArrowheads="1"/>
          </p:cNvSpPr>
          <p:nvPr>
            <p:ph type="body" idx="1"/>
          </p:nvPr>
        </p:nvSpPr>
        <p:spPr/>
        <p:txBody>
          <a:bodyPr/>
          <a:lstStyle/>
          <a:p>
            <a:pPr eaLnBrk="1" hangingPunct="1"/>
            <a:r>
              <a:rPr lang="zh-CN" altLang="en-US" b="1"/>
              <a:t>重点问题：</a:t>
            </a:r>
            <a:endParaRPr lang="zh-CN" altLang="en-US"/>
          </a:p>
          <a:p>
            <a:pPr eaLnBrk="1" hangingPunct="1"/>
            <a:r>
              <a:rPr lang="en-US" altLang="zh-CN"/>
              <a:t>1</a:t>
            </a:r>
            <a:r>
              <a:rPr lang="zh-CN" altLang="en-US"/>
              <a:t>、民法的概念与性质</a:t>
            </a:r>
          </a:p>
          <a:p>
            <a:pPr eaLnBrk="1" hangingPunct="1"/>
            <a:r>
              <a:rPr lang="en-US" altLang="zh-CN"/>
              <a:t>2</a:t>
            </a:r>
            <a:r>
              <a:rPr lang="zh-CN" altLang="en-US"/>
              <a:t>、民法的发展及其借鉴</a:t>
            </a:r>
          </a:p>
          <a:p>
            <a:pPr eaLnBrk="1" hangingPunct="1"/>
            <a:r>
              <a:rPr lang="en-US" altLang="zh-CN"/>
              <a:t>3</a:t>
            </a:r>
            <a:r>
              <a:rPr lang="zh-CN" altLang="en-US"/>
              <a:t>、我国民法的调整对象</a:t>
            </a:r>
          </a:p>
          <a:p>
            <a:pPr eaLnBrk="1" hangingPunct="1"/>
            <a:r>
              <a:rPr lang="en-US" altLang="zh-CN"/>
              <a:t>4</a:t>
            </a:r>
            <a:r>
              <a:rPr lang="zh-CN" altLang="en-US"/>
              <a:t>、我国民法的基本原则及其适用</a:t>
            </a:r>
          </a:p>
          <a:p>
            <a:pPr eaLnBrk="1" hangingPunct="1"/>
            <a:r>
              <a:rPr lang="en-US" altLang="zh-CN"/>
              <a:t>5</a:t>
            </a:r>
            <a:r>
              <a:rPr lang="zh-CN" altLang="en-US"/>
              <a:t>、民法的渊源</a:t>
            </a:r>
          </a:p>
          <a:p>
            <a:pPr eaLnBrk="1" hangingPunct="1"/>
            <a:r>
              <a:rPr lang="en-US" altLang="zh-CN"/>
              <a:t>6</a:t>
            </a:r>
            <a:r>
              <a:rPr lang="zh-CN" altLang="en-US"/>
              <a:t>、民法的效力</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3" name="Rectangle 2"/>
          <p:cNvSpPr>
            <a:spLocks noGrp="1" noChangeArrowheads="1"/>
          </p:cNvSpPr>
          <p:nvPr>
            <p:ph type="title"/>
          </p:nvPr>
        </p:nvSpPr>
        <p:spPr/>
        <p:txBody>
          <a:bodyPr/>
          <a:lstStyle/>
          <a:p>
            <a:pPr eaLnBrk="1" hangingPunct="1"/>
            <a:br>
              <a:rPr lang="zh-CN" altLang="en-US" sz="3600"/>
            </a:br>
            <a:endParaRPr lang="zh-CN" altLang="en-US" sz="3600"/>
          </a:p>
        </p:txBody>
      </p:sp>
      <p:sp>
        <p:nvSpPr>
          <p:cNvPr id="320514" name="Rectangle 3"/>
          <p:cNvSpPr>
            <a:spLocks noGrp="1" noChangeArrowheads="1"/>
          </p:cNvSpPr>
          <p:nvPr>
            <p:ph type="body" idx="1"/>
          </p:nvPr>
        </p:nvSpPr>
        <p:spPr>
          <a:xfrm>
            <a:off x="685800" y="2420888"/>
            <a:ext cx="7772400" cy="2491407"/>
          </a:xfrm>
        </p:spPr>
        <p:txBody>
          <a:bodyPr/>
          <a:lstStyle/>
          <a:p>
            <a:pPr eaLnBrk="1" hangingPunct="1">
              <a:lnSpc>
                <a:spcPct val="90000"/>
              </a:lnSpc>
            </a:pPr>
            <a:r>
              <a:rPr lang="en-US" altLang="zh-CN" sz="2800" dirty="0">
                <a:latin typeface="宋体" charset="-122"/>
                <a:cs typeface="Times New Roman" pitchFamily="18" charset="0"/>
              </a:rPr>
              <a:t>2</a:t>
            </a:r>
            <a:r>
              <a:rPr lang="zh-CN" altLang="en-US" sz="2800" dirty="0">
                <a:latin typeface="宋体" charset="-122"/>
                <a:cs typeface="Times New Roman" pitchFamily="18" charset="0"/>
              </a:rPr>
              <a:t>、法人的民事法律行为能力</a:t>
            </a:r>
            <a:r>
              <a:rPr lang="zh-CN" altLang="en-US" sz="2800" dirty="0">
                <a:latin typeface="宋体" charset="-122"/>
              </a:rPr>
              <a:t>的</a:t>
            </a:r>
            <a:r>
              <a:rPr lang="zh-CN" altLang="en-US" sz="2800" dirty="0">
                <a:latin typeface="宋体" charset="-122"/>
                <a:cs typeface="Times New Roman" pitchFamily="18" charset="0"/>
              </a:rPr>
              <a:t>特点</a:t>
            </a:r>
            <a:endParaRPr lang="zh-CN" altLang="en-US" sz="2800" dirty="0">
              <a:latin typeface="宋体" charset="-122"/>
            </a:endParaRPr>
          </a:p>
          <a:p>
            <a:pPr eaLnBrk="1" hangingPunct="1">
              <a:lnSpc>
                <a:spcPct val="90000"/>
              </a:lnSpc>
            </a:pPr>
            <a:r>
              <a:rPr lang="zh-CN" altLang="en-US" dirty="0">
                <a:latin typeface="宋体" charset="-122"/>
                <a:cs typeface="Times New Roman" pitchFamily="18" charset="0"/>
              </a:rPr>
              <a:t>（</a:t>
            </a:r>
            <a:r>
              <a:rPr lang="en-US" altLang="zh-CN" dirty="0">
                <a:latin typeface="宋体" charset="-122"/>
                <a:cs typeface="Times New Roman" pitchFamily="18" charset="0"/>
              </a:rPr>
              <a:t>1</a:t>
            </a:r>
            <a:r>
              <a:rPr lang="zh-CN" altLang="en-US" dirty="0">
                <a:latin typeface="宋体" charset="-122"/>
                <a:cs typeface="Times New Roman" pitchFamily="18" charset="0"/>
              </a:rPr>
              <a:t>）</a:t>
            </a:r>
            <a:r>
              <a:rPr lang="zh-CN" altLang="en-US" sz="2800" dirty="0">
                <a:latin typeface="宋体" charset="-122"/>
                <a:cs typeface="Times New Roman" pitchFamily="18" charset="0"/>
              </a:rPr>
              <a:t>法人的行为能力和权利能力同时产生、同时终止。</a:t>
            </a:r>
          </a:p>
          <a:p>
            <a:pPr eaLnBrk="1" hangingPunct="1">
              <a:lnSpc>
                <a:spcPct val="90000"/>
              </a:lnSpc>
            </a:pPr>
            <a:r>
              <a:rPr lang="zh-CN" altLang="en-US" dirty="0">
                <a:latin typeface="宋体" charset="-122"/>
                <a:cs typeface="Times New Roman" pitchFamily="18" charset="0"/>
              </a:rPr>
              <a:t>（</a:t>
            </a:r>
            <a:r>
              <a:rPr lang="en-US" altLang="zh-CN" dirty="0">
                <a:latin typeface="宋体" charset="-122"/>
                <a:cs typeface="Times New Roman" pitchFamily="18" charset="0"/>
              </a:rPr>
              <a:t>2</a:t>
            </a:r>
            <a:r>
              <a:rPr lang="zh-CN" altLang="en-US" dirty="0">
                <a:latin typeface="宋体" charset="-122"/>
                <a:cs typeface="Times New Roman" pitchFamily="18" charset="0"/>
              </a:rPr>
              <a:t>）</a:t>
            </a:r>
            <a:r>
              <a:rPr lang="zh-CN" altLang="en-US" sz="2800" dirty="0">
                <a:latin typeface="宋体" charset="-122"/>
                <a:cs typeface="Times New Roman" pitchFamily="18" charset="0"/>
              </a:rPr>
              <a:t>自然人的行为能力通常是由自己来实现，法人则不同</a:t>
            </a:r>
          </a:p>
          <a:p>
            <a:pPr eaLnBrk="1" hangingPunct="1">
              <a:lnSpc>
                <a:spcPct val="90000"/>
              </a:lnSpc>
            </a:pPr>
            <a:endParaRPr lang="zh-CN" altLang="en-US" sz="2800" b="1" dirty="0">
              <a:latin typeface="宋体" charset="-122"/>
              <a:ea typeface="仿宋_GB2312" pitchFamily="49" charset="-122"/>
            </a:endParaRPr>
          </a:p>
          <a:p>
            <a:pPr eaLnBrk="1" hangingPunct="1"/>
            <a:endParaRPr lang="zh-CN" altLang="en-US" dirty="0"/>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7" name="Rectangle 2"/>
          <p:cNvSpPr>
            <a:spLocks noGrp="1" noChangeArrowheads="1"/>
          </p:cNvSpPr>
          <p:nvPr>
            <p:ph type="title"/>
          </p:nvPr>
        </p:nvSpPr>
        <p:spPr/>
        <p:txBody>
          <a:bodyPr/>
          <a:lstStyle/>
          <a:p>
            <a:pPr eaLnBrk="1" hangingPunct="1"/>
            <a:endParaRPr lang="zh-CN" altLang="en-US" sz="3600"/>
          </a:p>
        </p:txBody>
      </p:sp>
      <p:sp>
        <p:nvSpPr>
          <p:cNvPr id="321538" name="Rectangle 3"/>
          <p:cNvSpPr>
            <a:spLocks noGrp="1" noChangeArrowheads="1"/>
          </p:cNvSpPr>
          <p:nvPr>
            <p:ph type="body" idx="1"/>
          </p:nvPr>
        </p:nvSpPr>
        <p:spPr/>
        <p:txBody>
          <a:bodyPr/>
          <a:lstStyle/>
          <a:p>
            <a:pPr eaLnBrk="1" hangingPunct="1"/>
            <a:r>
              <a:rPr lang="en-US" altLang="zh-CN" b="1"/>
              <a:t>3</a:t>
            </a:r>
            <a:r>
              <a:rPr lang="zh-CN" altLang="en-US" b="1"/>
              <a:t>、法人代表和法定代表人</a:t>
            </a:r>
          </a:p>
          <a:p>
            <a:pPr eaLnBrk="1" hangingPunct="1"/>
            <a:r>
              <a:rPr lang="en-US" altLang="zh-CN">
                <a:latin typeface="Times New Roman" pitchFamily="18" charset="0"/>
              </a:rPr>
              <a:t>——</a:t>
            </a:r>
            <a:r>
              <a:rPr lang="zh-CN" altLang="en-US"/>
              <a:t>法定代表人</a:t>
            </a:r>
          </a:p>
          <a:p>
            <a:pPr eaLnBrk="1" hangingPunct="1"/>
            <a:r>
              <a:rPr lang="en-US" altLang="zh-CN">
                <a:latin typeface="Times New Roman" pitchFamily="18" charset="0"/>
              </a:rPr>
              <a:t>——</a:t>
            </a:r>
            <a:r>
              <a:rPr lang="zh-CN" altLang="en-US"/>
              <a:t>法人代表</a:t>
            </a:r>
          </a:p>
          <a:p>
            <a:pPr eaLnBrk="1" hangingPunct="1"/>
            <a:r>
              <a:rPr lang="en-US" altLang="zh-CN">
                <a:latin typeface="Times New Roman" pitchFamily="18" charset="0"/>
              </a:rPr>
              <a:t>——</a:t>
            </a:r>
            <a:r>
              <a:rPr lang="zh-CN" altLang="en-US"/>
              <a:t>法定代表人与法人代表的区别</a:t>
            </a: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1" name="Rectangle 2"/>
          <p:cNvSpPr>
            <a:spLocks noGrp="1" noChangeArrowheads="1"/>
          </p:cNvSpPr>
          <p:nvPr>
            <p:ph type="title"/>
          </p:nvPr>
        </p:nvSpPr>
        <p:spPr/>
        <p:txBody>
          <a:bodyPr/>
          <a:lstStyle/>
          <a:p>
            <a:pPr eaLnBrk="1" hangingPunct="1"/>
            <a:endParaRPr lang="zh-CN" altLang="en-US" sz="3600"/>
          </a:p>
        </p:txBody>
      </p:sp>
      <p:sp>
        <p:nvSpPr>
          <p:cNvPr id="322562" name="Rectangle 3"/>
          <p:cNvSpPr>
            <a:spLocks noGrp="1" noChangeArrowheads="1"/>
          </p:cNvSpPr>
          <p:nvPr>
            <p:ph type="body" idx="1"/>
          </p:nvPr>
        </p:nvSpPr>
        <p:spPr/>
        <p:txBody>
          <a:bodyPr/>
          <a:lstStyle/>
          <a:p>
            <a:pPr eaLnBrk="1" hangingPunct="1"/>
            <a:r>
              <a:rPr lang="zh-CN" altLang="en-US" dirty="0"/>
              <a:t>（三）</a:t>
            </a:r>
            <a:r>
              <a:rPr lang="zh-CN" altLang="en-US" b="1" dirty="0"/>
              <a:t>法人的民事责任能力</a:t>
            </a:r>
          </a:p>
          <a:p>
            <a:pPr eaLnBrk="1" hangingPunct="1"/>
            <a:r>
              <a:rPr lang="en-US" altLang="zh-CN" b="1" dirty="0"/>
              <a:t>1</a:t>
            </a:r>
            <a:r>
              <a:rPr lang="zh-CN" altLang="en-US" b="1" dirty="0"/>
              <a:t>、界定</a:t>
            </a:r>
          </a:p>
          <a:p>
            <a:pPr eaLnBrk="1" hangingPunct="1"/>
            <a:r>
              <a:rPr lang="zh-CN" altLang="en-US" b="1" dirty="0"/>
              <a:t>法人的责任能力又称</a:t>
            </a:r>
            <a:r>
              <a:rPr lang="zh-CN" altLang="en-US" b="1" dirty="0">
                <a:latin typeface="Times New Roman" pitchFamily="18" charset="0"/>
              </a:rPr>
              <a:t>“</a:t>
            </a:r>
            <a:r>
              <a:rPr lang="zh-CN" altLang="en-US" b="1" dirty="0"/>
              <a:t>法人侵权行为能力</a:t>
            </a:r>
            <a:r>
              <a:rPr lang="zh-CN" altLang="en-US" b="1" dirty="0">
                <a:latin typeface="Times New Roman" pitchFamily="18" charset="0"/>
              </a:rPr>
              <a:t>”</a:t>
            </a:r>
            <a:r>
              <a:rPr lang="zh-CN" altLang="en-US" b="1" dirty="0"/>
              <a:t>，是指法人承担民事责任的法律资格。</a:t>
            </a:r>
          </a:p>
          <a:p>
            <a:pPr eaLnBrk="1" hangingPunct="1"/>
            <a:endParaRPr lang="zh-CN" altLang="en-US" dirty="0"/>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5" name="Rectangle 2"/>
          <p:cNvSpPr>
            <a:spLocks noGrp="1" noChangeArrowheads="1"/>
          </p:cNvSpPr>
          <p:nvPr>
            <p:ph type="title"/>
          </p:nvPr>
        </p:nvSpPr>
        <p:spPr/>
        <p:txBody>
          <a:bodyPr/>
          <a:lstStyle/>
          <a:p>
            <a:pPr eaLnBrk="1" hangingPunct="1"/>
            <a:endParaRPr lang="zh-CN" altLang="en-US" sz="3600" b="1">
              <a:latin typeface="宋体" charset="-122"/>
            </a:endParaRPr>
          </a:p>
        </p:txBody>
      </p:sp>
      <p:sp>
        <p:nvSpPr>
          <p:cNvPr id="323586" name="Rectangle 3"/>
          <p:cNvSpPr>
            <a:spLocks noGrp="1" noChangeArrowheads="1"/>
          </p:cNvSpPr>
          <p:nvPr>
            <p:ph type="body" idx="1"/>
          </p:nvPr>
        </p:nvSpPr>
        <p:spPr/>
        <p:txBody>
          <a:bodyPr/>
          <a:lstStyle/>
          <a:p>
            <a:pPr eaLnBrk="1" hangingPunct="1">
              <a:lnSpc>
                <a:spcPct val="90000"/>
              </a:lnSpc>
            </a:pPr>
            <a:r>
              <a:rPr lang="en-US" altLang="zh-CN" sz="2400" b="1" dirty="0"/>
              <a:t>2</a:t>
            </a:r>
            <a:r>
              <a:rPr lang="zh-CN" altLang="en-US" sz="2400" b="1" dirty="0"/>
              <a:t>、法人民事责任的承担</a:t>
            </a:r>
          </a:p>
          <a:p>
            <a:pPr eaLnBrk="1" hangingPunct="1">
              <a:lnSpc>
                <a:spcPct val="90000"/>
              </a:lnSpc>
            </a:pPr>
            <a:r>
              <a:rPr lang="en-US" altLang="zh-CN" sz="2400" b="1" dirty="0">
                <a:latin typeface="Times New Roman" pitchFamily="18" charset="0"/>
              </a:rPr>
              <a:t>——</a:t>
            </a:r>
            <a:r>
              <a:rPr lang="zh-CN" altLang="en-US" sz="2400" b="1" dirty="0"/>
              <a:t>职务行为与非职务行为的识别</a:t>
            </a:r>
            <a:endParaRPr lang="en-US" altLang="zh-CN" sz="2400" b="1" dirty="0"/>
          </a:p>
          <a:p>
            <a:pPr eaLnBrk="1" hangingPunct="1">
              <a:lnSpc>
                <a:spcPct val="90000"/>
              </a:lnSpc>
            </a:pPr>
            <a:r>
              <a:rPr lang="zh-CN" altLang="en-US" sz="2400" dirty="0"/>
              <a:t>（</a:t>
            </a:r>
            <a:r>
              <a:rPr lang="en-US" altLang="zh-CN" sz="2400" dirty="0"/>
              <a:t>1</a:t>
            </a:r>
            <a:r>
              <a:rPr lang="zh-CN" altLang="en-US" sz="2400" dirty="0"/>
              <a:t>）行为的名义：以法人名义实施。</a:t>
            </a:r>
            <a:endParaRPr lang="en-US" altLang="zh-CN" sz="2400" dirty="0"/>
          </a:p>
          <a:p>
            <a:pPr eaLnBrk="1" hangingPunct="1">
              <a:lnSpc>
                <a:spcPct val="90000"/>
              </a:lnSpc>
            </a:pPr>
            <a:r>
              <a:rPr lang="zh-CN" altLang="en-US" sz="2400" dirty="0"/>
              <a:t>（</a:t>
            </a:r>
            <a:r>
              <a:rPr lang="en-US" altLang="zh-CN" sz="2400" dirty="0"/>
              <a:t>2</a:t>
            </a:r>
            <a:r>
              <a:rPr lang="zh-CN" altLang="en-US" sz="2400" dirty="0"/>
              <a:t>）行为的授权：有法人授权。这种授权可以基于法律获得，也可以基于法人章程获得，还可以基于合法任命等事项获得。</a:t>
            </a:r>
            <a:endParaRPr lang="en-US" altLang="zh-CN" sz="2400" dirty="0"/>
          </a:p>
          <a:p>
            <a:pPr eaLnBrk="1" hangingPunct="1">
              <a:lnSpc>
                <a:spcPct val="90000"/>
              </a:lnSpc>
            </a:pPr>
            <a:r>
              <a:rPr lang="zh-CN" altLang="en-US" sz="2400" dirty="0"/>
              <a:t>（</a:t>
            </a:r>
            <a:r>
              <a:rPr lang="en-US" altLang="zh-CN" sz="2400" dirty="0"/>
              <a:t>3</a:t>
            </a:r>
            <a:r>
              <a:rPr lang="zh-CN" altLang="en-US" sz="2400" dirty="0"/>
              <a:t>）行为与职务的关联性：行为是在执行其所在法人授予的职务，并且与该职务在客观存上具有密不可分的关系。</a:t>
            </a:r>
            <a:endParaRPr lang="en-US" altLang="zh-CN" sz="2400" b="1" dirty="0"/>
          </a:p>
          <a:p>
            <a:pPr eaLnBrk="1" hangingPunct="1">
              <a:lnSpc>
                <a:spcPct val="90000"/>
              </a:lnSpc>
            </a:pPr>
            <a:endParaRPr lang="zh-CN" altLang="en-US" sz="2400" b="1" dirty="0"/>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09" name="Rectangle 2"/>
          <p:cNvSpPr>
            <a:spLocks noGrp="1" noChangeArrowheads="1"/>
          </p:cNvSpPr>
          <p:nvPr>
            <p:ph type="title"/>
          </p:nvPr>
        </p:nvSpPr>
        <p:spPr/>
        <p:txBody>
          <a:bodyPr/>
          <a:lstStyle/>
          <a:p>
            <a:pPr eaLnBrk="1" hangingPunct="1"/>
            <a:endParaRPr lang="zh-CN" altLang="en-US" sz="3600" b="1">
              <a:latin typeface="宋体" charset="-122"/>
            </a:endParaRPr>
          </a:p>
        </p:txBody>
      </p:sp>
      <p:sp>
        <p:nvSpPr>
          <p:cNvPr id="324610" name="Rectangle 3"/>
          <p:cNvSpPr>
            <a:spLocks noGrp="1" noChangeArrowheads="1"/>
          </p:cNvSpPr>
          <p:nvPr>
            <p:ph type="body" idx="1"/>
          </p:nvPr>
        </p:nvSpPr>
        <p:spPr/>
        <p:txBody>
          <a:bodyPr/>
          <a:lstStyle/>
          <a:p>
            <a:pPr algn="just" eaLnBrk="1" hangingPunct="1">
              <a:lnSpc>
                <a:spcPct val="90000"/>
              </a:lnSpc>
            </a:pPr>
            <a:r>
              <a:rPr lang="zh-CN" altLang="en-US" sz="2800" dirty="0">
                <a:latin typeface="宋体" charset="-122"/>
              </a:rPr>
              <a:t>五</a:t>
            </a:r>
            <a:r>
              <a:rPr lang="zh-CN" altLang="en-US" sz="2800" b="1" dirty="0">
                <a:latin typeface="宋体" charset="-122"/>
              </a:rPr>
              <a:t>、法人的民事责任</a:t>
            </a:r>
          </a:p>
          <a:p>
            <a:pPr algn="just" eaLnBrk="1" hangingPunct="1">
              <a:lnSpc>
                <a:spcPct val="90000"/>
              </a:lnSpc>
            </a:pPr>
            <a:r>
              <a:rPr lang="zh-CN" altLang="en-US" sz="2800" b="1" dirty="0">
                <a:latin typeface="宋体" charset="-122"/>
              </a:rPr>
              <a:t>（一）法人有限责任的解读</a:t>
            </a:r>
          </a:p>
          <a:p>
            <a:pPr algn="just" eaLnBrk="1" hangingPunct="1">
              <a:lnSpc>
                <a:spcPct val="90000"/>
              </a:lnSpc>
            </a:pPr>
            <a:r>
              <a:rPr lang="en-US" altLang="zh-CN" sz="2400" dirty="0">
                <a:latin typeface="宋体" charset="-122"/>
              </a:rPr>
              <a:t>2008</a:t>
            </a:r>
            <a:r>
              <a:rPr lang="zh-CN" altLang="en-US" sz="2400" dirty="0">
                <a:latin typeface="宋体" charset="-122"/>
              </a:rPr>
              <a:t>年，张三、李四共同筹建某有限公司，双方在协议中约定：张三出现金</a:t>
            </a:r>
            <a:r>
              <a:rPr lang="en-US" altLang="zh-CN" sz="2400" dirty="0">
                <a:latin typeface="宋体" charset="-122"/>
              </a:rPr>
              <a:t>20</a:t>
            </a:r>
            <a:r>
              <a:rPr lang="zh-CN" altLang="en-US" sz="2400" dirty="0">
                <a:latin typeface="宋体" charset="-122"/>
              </a:rPr>
              <a:t>万元，李四以实物出资</a:t>
            </a:r>
            <a:r>
              <a:rPr lang="en-US" altLang="zh-CN" sz="2400" dirty="0">
                <a:latin typeface="宋体" charset="-122"/>
              </a:rPr>
              <a:t>5</a:t>
            </a:r>
            <a:r>
              <a:rPr lang="zh-CN" altLang="en-US" sz="2400" dirty="0">
                <a:latin typeface="宋体" charset="-122"/>
              </a:rPr>
              <a:t>万元。</a:t>
            </a:r>
          </a:p>
          <a:p>
            <a:pPr algn="just" eaLnBrk="1" hangingPunct="1">
              <a:lnSpc>
                <a:spcPct val="90000"/>
              </a:lnSpc>
            </a:pPr>
            <a:r>
              <a:rPr lang="zh-CN" altLang="en-US" sz="2400" dirty="0">
                <a:latin typeface="宋体" charset="-122"/>
              </a:rPr>
              <a:t>后因张三资金紧张，实际到位资金为</a:t>
            </a:r>
            <a:r>
              <a:rPr lang="en-US" altLang="zh-CN" sz="2400" dirty="0">
                <a:latin typeface="宋体" charset="-122"/>
              </a:rPr>
              <a:t>15</a:t>
            </a:r>
            <a:r>
              <a:rPr lang="zh-CN" altLang="en-US" sz="2400" dirty="0">
                <a:latin typeface="宋体" charset="-122"/>
              </a:rPr>
              <a:t>万元。</a:t>
            </a:r>
            <a:r>
              <a:rPr lang="en-US" altLang="zh-CN" sz="2400" dirty="0">
                <a:latin typeface="宋体" charset="-122"/>
              </a:rPr>
              <a:t>2010</a:t>
            </a:r>
            <a:r>
              <a:rPr lang="zh-CN" altLang="en-US" sz="2400" dirty="0">
                <a:latin typeface="宋体" charset="-122"/>
              </a:rPr>
              <a:t>年年底，某有限公司拖欠某商贸有限公司货款合计</a:t>
            </a:r>
            <a:r>
              <a:rPr lang="en-US" altLang="zh-CN" sz="2400" dirty="0">
                <a:latin typeface="宋体" charset="-122"/>
              </a:rPr>
              <a:t>380</a:t>
            </a:r>
            <a:r>
              <a:rPr lang="zh-CN" altLang="en-US" sz="2400" dirty="0">
                <a:latin typeface="宋体" charset="-122"/>
              </a:rPr>
              <a:t>余万元。</a:t>
            </a:r>
            <a:r>
              <a:rPr lang="en-US" altLang="zh-CN" sz="2400" dirty="0">
                <a:latin typeface="宋体" charset="-122"/>
              </a:rPr>
              <a:t>2011</a:t>
            </a:r>
            <a:r>
              <a:rPr lang="zh-CN" altLang="en-US" sz="2400" dirty="0">
                <a:latin typeface="宋体" charset="-122"/>
              </a:rPr>
              <a:t>年</a:t>
            </a:r>
            <a:r>
              <a:rPr lang="en-US" altLang="zh-CN" sz="2400" dirty="0">
                <a:latin typeface="宋体" charset="-122"/>
              </a:rPr>
              <a:t>3</a:t>
            </a:r>
            <a:r>
              <a:rPr lang="zh-CN" altLang="en-US" sz="2400" dirty="0">
                <a:latin typeface="宋体" charset="-122"/>
              </a:rPr>
              <a:t>月，某商贸有限公司向某法院起诉，要求法院判令被告还款并支付相应违约金合计</a:t>
            </a:r>
            <a:r>
              <a:rPr lang="en-US" altLang="zh-CN" sz="2400" dirty="0">
                <a:latin typeface="宋体" charset="-122"/>
              </a:rPr>
              <a:t>400</a:t>
            </a:r>
            <a:r>
              <a:rPr lang="zh-CN" altLang="en-US" sz="2400" dirty="0">
                <a:latin typeface="宋体" charset="-122"/>
              </a:rPr>
              <a:t>余万元。其时，但当时某有限公司全部资产仅</a:t>
            </a:r>
            <a:r>
              <a:rPr lang="en-US" altLang="zh-CN" sz="2400" dirty="0">
                <a:latin typeface="宋体" charset="-122"/>
              </a:rPr>
              <a:t>80</a:t>
            </a:r>
            <a:r>
              <a:rPr lang="zh-CN" altLang="en-US" sz="2400" dirty="0">
                <a:latin typeface="宋体" charset="-122"/>
              </a:rPr>
              <a:t>万元。至商贸有限公司申请强制执行时，某有限公司全部资产仅</a:t>
            </a:r>
            <a:r>
              <a:rPr lang="en-US" altLang="zh-CN" sz="2400" dirty="0">
                <a:latin typeface="宋体" charset="-122"/>
              </a:rPr>
              <a:t>30</a:t>
            </a:r>
            <a:r>
              <a:rPr lang="zh-CN" altLang="en-US" sz="2400" dirty="0">
                <a:latin typeface="宋体" charset="-122"/>
              </a:rPr>
              <a:t>万元。 </a:t>
            </a:r>
          </a:p>
          <a:p>
            <a:pPr eaLnBrk="1" hangingPunct="1">
              <a:lnSpc>
                <a:spcPct val="90000"/>
              </a:lnSpc>
            </a:pPr>
            <a:endParaRPr lang="zh-CN" altLang="en-US" sz="2400" dirty="0">
              <a:latin typeface="宋体" charset="-122"/>
            </a:endParaRP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3" name="Rectangle 2"/>
          <p:cNvSpPr>
            <a:spLocks noGrp="1" noChangeArrowheads="1"/>
          </p:cNvSpPr>
          <p:nvPr>
            <p:ph type="title"/>
          </p:nvPr>
        </p:nvSpPr>
        <p:spPr/>
        <p:txBody>
          <a:bodyPr/>
          <a:lstStyle/>
          <a:p>
            <a:pPr eaLnBrk="1" hangingPunct="1"/>
            <a:endParaRPr lang="zh-CN" altLang="en-US"/>
          </a:p>
        </p:txBody>
      </p:sp>
      <p:sp>
        <p:nvSpPr>
          <p:cNvPr id="325634" name="Rectangle 3"/>
          <p:cNvSpPr>
            <a:spLocks noGrp="1" noChangeArrowheads="1"/>
          </p:cNvSpPr>
          <p:nvPr>
            <p:ph type="body" idx="1"/>
          </p:nvPr>
        </p:nvSpPr>
        <p:spPr/>
        <p:txBody>
          <a:bodyPr/>
          <a:lstStyle/>
          <a:p>
            <a:pPr algn="just" eaLnBrk="1" hangingPunct="1">
              <a:lnSpc>
                <a:spcPct val="90000"/>
              </a:lnSpc>
            </a:pPr>
            <a:r>
              <a:rPr lang="zh-CN" altLang="en-US" dirty="0">
                <a:latin typeface="Times New Roman" pitchFamily="18" charset="0"/>
              </a:rPr>
              <a:t>有限责任的误读（双重有限责任说）</a:t>
            </a:r>
            <a:r>
              <a:rPr lang="en-US" altLang="zh-CN" dirty="0">
                <a:latin typeface="Times New Roman" pitchFamily="18" charset="0"/>
              </a:rPr>
              <a:t>——</a:t>
            </a:r>
            <a:r>
              <a:rPr lang="zh-CN" altLang="en-US" dirty="0">
                <a:latin typeface="Times New Roman" pitchFamily="18" charset="0"/>
              </a:rPr>
              <a:t>股东以出资额为限对公司债务承担责任，公司（法人）以公司财产为限对债权人承担责任。</a:t>
            </a:r>
            <a:endParaRPr lang="zh-CN" altLang="en-US" dirty="0"/>
          </a:p>
          <a:p>
            <a:pPr algn="just" eaLnBrk="1" hangingPunct="1">
              <a:lnSpc>
                <a:spcPct val="90000"/>
              </a:lnSpc>
            </a:pPr>
            <a:r>
              <a:rPr lang="zh-CN" altLang="en-US" dirty="0">
                <a:latin typeface="Times New Roman" pitchFamily="18" charset="0"/>
              </a:rPr>
              <a:t>有限责任的重读（一重有限责任说）</a:t>
            </a:r>
            <a:r>
              <a:rPr lang="en-US" altLang="zh-CN" dirty="0">
                <a:latin typeface="Times New Roman" pitchFamily="18" charset="0"/>
              </a:rPr>
              <a:t>——</a:t>
            </a:r>
            <a:r>
              <a:rPr lang="zh-CN" altLang="en-US" dirty="0">
                <a:latin typeface="Times New Roman" pitchFamily="18" charset="0"/>
              </a:rPr>
              <a:t>股东以出资额为限对公司债务承担责任。</a:t>
            </a:r>
            <a:endParaRPr lang="zh-CN" altLang="en-US" dirty="0"/>
          </a:p>
          <a:p>
            <a:pPr algn="just" eaLnBrk="1" hangingPunct="1">
              <a:lnSpc>
                <a:spcPct val="90000"/>
              </a:lnSpc>
            </a:pPr>
            <a:endParaRPr lang="zh-CN" altLang="en-US" dirty="0"/>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7" name="Rectangle 2"/>
          <p:cNvSpPr>
            <a:spLocks noGrp="1" noChangeArrowheads="1"/>
          </p:cNvSpPr>
          <p:nvPr>
            <p:ph type="title"/>
          </p:nvPr>
        </p:nvSpPr>
        <p:spPr/>
        <p:txBody>
          <a:bodyPr/>
          <a:lstStyle/>
          <a:p>
            <a:pPr eaLnBrk="1" hangingPunct="1"/>
            <a:endParaRPr lang="zh-CN" altLang="en-US"/>
          </a:p>
        </p:txBody>
      </p:sp>
      <p:sp>
        <p:nvSpPr>
          <p:cNvPr id="326658" name="Rectangle 3"/>
          <p:cNvSpPr>
            <a:spLocks noGrp="1" noChangeArrowheads="1"/>
          </p:cNvSpPr>
          <p:nvPr>
            <p:ph type="body" idx="1"/>
          </p:nvPr>
        </p:nvSpPr>
        <p:spPr/>
        <p:txBody>
          <a:bodyPr/>
          <a:lstStyle/>
          <a:p>
            <a:pPr algn="just" eaLnBrk="1" hangingPunct="1"/>
            <a:r>
              <a:rPr lang="zh-CN" altLang="en-US" sz="2800" b="1" dirty="0">
                <a:latin typeface="宋体" charset="-122"/>
              </a:rPr>
              <a:t>（二）法人有限责任制度的制度优势</a:t>
            </a:r>
          </a:p>
          <a:p>
            <a:pPr algn="just" eaLnBrk="1" hangingPunct="1"/>
            <a:r>
              <a:rPr lang="en-US" altLang="zh-CN" sz="2800" b="1" dirty="0">
                <a:latin typeface="Times New Roman" pitchFamily="18" charset="0"/>
              </a:rPr>
              <a:t>——</a:t>
            </a:r>
            <a:r>
              <a:rPr lang="zh-CN" altLang="en-US" sz="2800" b="1" dirty="0">
                <a:latin typeface="宋体" charset="-122"/>
              </a:rPr>
              <a:t>风险的可预见性</a:t>
            </a:r>
          </a:p>
          <a:p>
            <a:pPr algn="just" eaLnBrk="1" hangingPunct="1"/>
            <a:r>
              <a:rPr lang="en-US" altLang="zh-CN" sz="2800" b="1" dirty="0">
                <a:latin typeface="Times New Roman" pitchFamily="18" charset="0"/>
              </a:rPr>
              <a:t>——</a:t>
            </a:r>
            <a:r>
              <a:rPr lang="zh-CN" altLang="en-US" sz="2800" b="1" dirty="0">
                <a:latin typeface="宋体" charset="-122"/>
              </a:rPr>
              <a:t>法人人格与成员人格的相对独立性</a:t>
            </a:r>
          </a:p>
          <a:p>
            <a:pPr algn="just" eaLnBrk="1" hangingPunct="1"/>
            <a:r>
              <a:rPr lang="zh-CN" altLang="en-US" sz="2800" b="1" dirty="0">
                <a:latin typeface="宋体" charset="-122"/>
              </a:rPr>
              <a:t>结果：吸引社会闲散资本</a:t>
            </a:r>
          </a:p>
        </p:txBody>
      </p:sp>
      <p:grpSp>
        <p:nvGrpSpPr>
          <p:cNvPr id="4" name="组合 3">
            <a:extLst>
              <a:ext uri="{FF2B5EF4-FFF2-40B4-BE49-F238E27FC236}">
                <a16:creationId xmlns:a16="http://schemas.microsoft.com/office/drawing/2014/main" id="{B3AB54F2-55B4-44EF-A6CB-BC28408D1F6E}"/>
              </a:ext>
            </a:extLst>
          </p:cNvPr>
          <p:cNvGrpSpPr/>
          <p:nvPr/>
        </p:nvGrpSpPr>
        <p:grpSpPr>
          <a:xfrm>
            <a:off x="4860032" y="4293096"/>
            <a:ext cx="3816424" cy="2400654"/>
            <a:chOff x="1979712" y="2852936"/>
            <a:chExt cx="4464496" cy="2808312"/>
          </a:xfrm>
        </p:grpSpPr>
        <p:sp>
          <p:nvSpPr>
            <p:cNvPr id="5" name="椭圆 4">
              <a:extLst>
                <a:ext uri="{FF2B5EF4-FFF2-40B4-BE49-F238E27FC236}">
                  <a16:creationId xmlns:a16="http://schemas.microsoft.com/office/drawing/2014/main" id="{A8709E0B-FB52-49F4-92C1-1ECDE440BCD6}"/>
                </a:ext>
              </a:extLst>
            </p:cNvPr>
            <p:cNvSpPr/>
            <p:nvPr/>
          </p:nvSpPr>
          <p:spPr bwMode="auto">
            <a:xfrm>
              <a:off x="1979712" y="2852936"/>
              <a:ext cx="4464496" cy="280831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zh-CN" altLang="en-US" dirty="0">
                  <a:solidFill>
                    <a:schemeClr val="tx1"/>
                  </a:solidFill>
                  <a:latin typeface="Tahoma" pitchFamily="34" charset="0"/>
                  <a:ea typeface="宋体" pitchFamily="2" charset="-122"/>
                </a:rPr>
                <a:t>股份有限公司</a:t>
              </a:r>
              <a:endParaRPr kumimoji="0" lang="zh-CN" altLang="en-US" sz="2400" b="0" i="0" u="none" strike="noStrike" cap="none" normalizeH="0" baseline="0" dirty="0">
                <a:ln>
                  <a:noFill/>
                </a:ln>
                <a:solidFill>
                  <a:schemeClr val="tx1"/>
                </a:solidFill>
                <a:effectLst/>
                <a:latin typeface="Tahoma" pitchFamily="34" charset="0"/>
                <a:ea typeface="宋体" pitchFamily="2" charset="-122"/>
              </a:endParaRPr>
            </a:p>
          </p:txBody>
        </p:sp>
        <p:sp>
          <p:nvSpPr>
            <p:cNvPr id="6" name="椭圆 5">
              <a:extLst>
                <a:ext uri="{FF2B5EF4-FFF2-40B4-BE49-F238E27FC236}">
                  <a16:creationId xmlns:a16="http://schemas.microsoft.com/office/drawing/2014/main" id="{EDB58ABB-B4FF-4401-8483-3D9DC13D3952}"/>
                </a:ext>
              </a:extLst>
            </p:cNvPr>
            <p:cNvSpPr/>
            <p:nvPr/>
          </p:nvSpPr>
          <p:spPr bwMode="auto">
            <a:xfrm>
              <a:off x="2699792" y="3861048"/>
              <a:ext cx="2295872" cy="144417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a:ln>
                    <a:noFill/>
                  </a:ln>
                  <a:solidFill>
                    <a:schemeClr val="tx1"/>
                  </a:solidFill>
                  <a:effectLst/>
                  <a:latin typeface="Tahoma" pitchFamily="34" charset="0"/>
                  <a:ea typeface="宋体" pitchFamily="2" charset="-122"/>
                </a:rPr>
                <a:t>上市公司</a:t>
              </a:r>
            </a:p>
          </p:txBody>
        </p:sp>
      </p:gr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1" name="Rectangle 2"/>
          <p:cNvSpPr>
            <a:spLocks noGrp="1" noChangeArrowheads="1"/>
          </p:cNvSpPr>
          <p:nvPr>
            <p:ph type="title"/>
          </p:nvPr>
        </p:nvSpPr>
        <p:spPr/>
        <p:txBody>
          <a:bodyPr/>
          <a:lstStyle/>
          <a:p>
            <a:pPr eaLnBrk="1" hangingPunct="1"/>
            <a:endParaRPr lang="zh-CN" altLang="en-US"/>
          </a:p>
        </p:txBody>
      </p:sp>
      <p:sp>
        <p:nvSpPr>
          <p:cNvPr id="327682" name="Rectangle 3"/>
          <p:cNvSpPr>
            <a:spLocks noGrp="1" noChangeArrowheads="1"/>
          </p:cNvSpPr>
          <p:nvPr>
            <p:ph type="body" idx="1"/>
          </p:nvPr>
        </p:nvSpPr>
        <p:spPr/>
        <p:txBody>
          <a:bodyPr/>
          <a:lstStyle/>
          <a:p>
            <a:pPr algn="just" eaLnBrk="1" hangingPunct="1">
              <a:lnSpc>
                <a:spcPct val="80000"/>
              </a:lnSpc>
            </a:pPr>
            <a:r>
              <a:rPr lang="zh-CN" altLang="en-US" sz="2800" b="1" dirty="0">
                <a:latin typeface="宋体" charset="-122"/>
              </a:rPr>
              <a:t>（三）法人有限责任制度的危机与补救</a:t>
            </a:r>
            <a:endParaRPr lang="zh-CN" altLang="en-US" sz="2800" dirty="0"/>
          </a:p>
          <a:p>
            <a:pPr eaLnBrk="1" hangingPunct="1">
              <a:lnSpc>
                <a:spcPct val="80000"/>
              </a:lnSpc>
            </a:pPr>
            <a:r>
              <a:rPr lang="en-US" altLang="zh-CN" sz="2800" dirty="0"/>
              <a:t>《</a:t>
            </a:r>
            <a:r>
              <a:rPr lang="zh-CN" altLang="en-US" sz="2800" dirty="0"/>
              <a:t>民法总则</a:t>
            </a:r>
            <a:r>
              <a:rPr lang="en-US" altLang="zh-CN" sz="2800" dirty="0"/>
              <a:t>》</a:t>
            </a:r>
            <a:r>
              <a:rPr lang="zh-CN" altLang="en-US" sz="2800" dirty="0"/>
              <a:t>第</a:t>
            </a:r>
            <a:r>
              <a:rPr lang="en-US" altLang="zh-CN" sz="2800" dirty="0"/>
              <a:t>83</a:t>
            </a:r>
            <a:r>
              <a:rPr lang="zh-CN" altLang="en-US" sz="2800" dirty="0"/>
              <a:t>条（</a:t>
            </a:r>
            <a:r>
              <a:rPr lang="en-US" altLang="zh-CN" sz="2800" dirty="0"/>
              <a:t>3</a:t>
            </a:r>
            <a:r>
              <a:rPr lang="zh-CN" altLang="en-US" sz="2800" dirty="0"/>
              <a:t>）</a:t>
            </a:r>
            <a:r>
              <a:rPr lang="zh-CN" altLang="zh-CN" sz="2800" dirty="0"/>
              <a:t>营利法人的出资人不得滥用法人独立地位和出资人有限责任损害法人的债权人利益。滥用法人独立地位和出资人有限责任，逃避债务，严重损害法人的债权人利益的，应当对法人债务承担连带责任。</a:t>
            </a:r>
          </a:p>
          <a:p>
            <a:pPr eaLnBrk="1" hangingPunct="1">
              <a:lnSpc>
                <a:spcPct val="80000"/>
              </a:lnSpc>
            </a:pPr>
            <a:r>
              <a:rPr lang="en-US" altLang="zh-CN" sz="2800" dirty="0"/>
              <a:t>《</a:t>
            </a:r>
            <a:r>
              <a:rPr lang="zh-CN" altLang="en-US" sz="2800" dirty="0"/>
              <a:t>公司法</a:t>
            </a:r>
            <a:r>
              <a:rPr lang="en-US" altLang="zh-CN" sz="2800" dirty="0"/>
              <a:t>》</a:t>
            </a:r>
            <a:r>
              <a:rPr lang="zh-CN" altLang="en-US" sz="2800" dirty="0"/>
              <a:t>第</a:t>
            </a:r>
            <a:r>
              <a:rPr lang="en-US" altLang="zh-CN" sz="2800" dirty="0"/>
              <a:t>20</a:t>
            </a:r>
            <a:r>
              <a:rPr lang="zh-CN" altLang="en-US" sz="2800" dirty="0"/>
              <a:t>条（</a:t>
            </a:r>
            <a:r>
              <a:rPr lang="en-US" altLang="zh-CN" sz="2800" dirty="0"/>
              <a:t>3</a:t>
            </a:r>
            <a:r>
              <a:rPr lang="zh-CN" altLang="en-US" sz="2800" dirty="0"/>
              <a:t>）公司股东滥用公司法人独立地位和股东有限责任，逃避债务，严重损害公司债权人利益的，应当对公司债务承担连带责任。 </a:t>
            </a:r>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5" name="Rectangle 2"/>
          <p:cNvSpPr>
            <a:spLocks noGrp="1" noChangeArrowheads="1"/>
          </p:cNvSpPr>
          <p:nvPr>
            <p:ph type="title"/>
          </p:nvPr>
        </p:nvSpPr>
        <p:spPr/>
        <p:txBody>
          <a:bodyPr/>
          <a:lstStyle/>
          <a:p>
            <a:pPr eaLnBrk="1" hangingPunct="1"/>
            <a:br>
              <a:rPr lang="zh-CN" altLang="en-US" sz="3600">
                <a:latin typeface="宋体" charset="-122"/>
              </a:rPr>
            </a:br>
            <a:endParaRPr lang="zh-CN" altLang="en-US" sz="3600">
              <a:latin typeface="宋体" charset="-122"/>
            </a:endParaRPr>
          </a:p>
        </p:txBody>
      </p:sp>
      <p:sp>
        <p:nvSpPr>
          <p:cNvPr id="328706" name="Rectangle 3"/>
          <p:cNvSpPr>
            <a:spLocks noGrp="1" noChangeArrowheads="1"/>
          </p:cNvSpPr>
          <p:nvPr>
            <p:ph type="body" idx="1"/>
          </p:nvPr>
        </p:nvSpPr>
        <p:spPr/>
        <p:txBody>
          <a:bodyPr/>
          <a:lstStyle/>
          <a:p>
            <a:pPr eaLnBrk="1" hangingPunct="1"/>
            <a:r>
              <a:rPr lang="zh-CN" altLang="zh-CN" sz="2800" b="1" dirty="0"/>
              <a:t>（</a:t>
            </a:r>
            <a:r>
              <a:rPr lang="zh-CN" altLang="en-US" sz="2800" b="1" dirty="0"/>
              <a:t>四</a:t>
            </a:r>
            <a:r>
              <a:rPr lang="zh-CN" altLang="zh-CN" sz="2800" b="1" dirty="0"/>
              <a:t>）法人人格否认</a:t>
            </a:r>
            <a:r>
              <a:rPr lang="zh-CN" altLang="en-US" sz="2800" b="1" dirty="0"/>
              <a:t>的适用</a:t>
            </a:r>
            <a:r>
              <a:rPr lang="zh-CN" altLang="zh-CN" sz="2800" b="1" dirty="0"/>
              <a:t>条件</a:t>
            </a:r>
            <a:endParaRPr lang="en-US" altLang="zh-CN" sz="2800" b="1" dirty="0"/>
          </a:p>
          <a:p>
            <a:pPr eaLnBrk="1" hangingPunct="1"/>
            <a:r>
              <a:rPr lang="en-US" altLang="zh-CN" sz="2800" dirty="0"/>
              <a:t>1</a:t>
            </a:r>
            <a:r>
              <a:rPr lang="zh-CN" altLang="zh-CN" sz="2800" dirty="0"/>
              <a:t>、主体要件</a:t>
            </a:r>
          </a:p>
          <a:p>
            <a:pPr eaLnBrk="1" hangingPunct="1"/>
            <a:r>
              <a:rPr lang="en-US" altLang="zh-CN" sz="2800" dirty="0"/>
              <a:t>2</a:t>
            </a:r>
            <a:r>
              <a:rPr lang="zh-CN" altLang="zh-CN" sz="2800" dirty="0"/>
              <a:t>、行为要件</a:t>
            </a:r>
          </a:p>
          <a:p>
            <a:pPr eaLnBrk="1" hangingPunct="1"/>
            <a:r>
              <a:rPr lang="en-US" altLang="zh-CN" sz="2800" dirty="0"/>
              <a:t>3</a:t>
            </a:r>
            <a:r>
              <a:rPr lang="zh-CN" altLang="zh-CN" sz="2800" dirty="0"/>
              <a:t>、结果要件</a:t>
            </a:r>
          </a:p>
          <a:p>
            <a:pPr eaLnBrk="1" hangingPunct="1"/>
            <a:r>
              <a:rPr lang="en-US" altLang="zh-CN" sz="2800" dirty="0"/>
              <a:t>4</a:t>
            </a:r>
            <a:r>
              <a:rPr lang="zh-CN" altLang="zh-CN" sz="2800" dirty="0"/>
              <a:t>、程序要件</a:t>
            </a:r>
          </a:p>
          <a:p>
            <a:pPr eaLnBrk="1" hangingPunct="1">
              <a:lnSpc>
                <a:spcPct val="90000"/>
              </a:lnSpc>
            </a:pPr>
            <a:endParaRPr lang="zh-CN" altLang="en-US" sz="2800" dirty="0"/>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29" name="Rectangle 2"/>
          <p:cNvSpPr>
            <a:spLocks noGrp="1" noChangeArrowheads="1"/>
          </p:cNvSpPr>
          <p:nvPr>
            <p:ph type="title"/>
          </p:nvPr>
        </p:nvSpPr>
        <p:spPr/>
        <p:txBody>
          <a:bodyPr/>
          <a:lstStyle/>
          <a:p>
            <a:pPr eaLnBrk="1" hangingPunct="1"/>
            <a:endParaRPr lang="zh-CN" altLang="en-US" sz="4000" b="1">
              <a:latin typeface="宋体" charset="-122"/>
            </a:endParaRPr>
          </a:p>
        </p:txBody>
      </p:sp>
      <p:sp>
        <p:nvSpPr>
          <p:cNvPr id="329730" name="Rectangle 3"/>
          <p:cNvSpPr>
            <a:spLocks noGrp="1" noChangeArrowheads="1"/>
          </p:cNvSpPr>
          <p:nvPr>
            <p:ph type="body" idx="1"/>
          </p:nvPr>
        </p:nvSpPr>
        <p:spPr/>
        <p:txBody>
          <a:bodyPr/>
          <a:lstStyle/>
          <a:p>
            <a:pPr eaLnBrk="1" hangingPunct="1">
              <a:lnSpc>
                <a:spcPct val="90000"/>
              </a:lnSpc>
            </a:pPr>
            <a:r>
              <a:rPr lang="zh-CN" altLang="en-US" sz="2800" b="1" dirty="0">
                <a:latin typeface="宋体" charset="-122"/>
              </a:rPr>
              <a:t>六、法人的变更、</a:t>
            </a:r>
            <a:r>
              <a:rPr lang="zh-CN" altLang="en-US" sz="2800" b="1" u="sng" dirty="0">
                <a:latin typeface="宋体" charset="-122"/>
              </a:rPr>
              <a:t>解散、清算</a:t>
            </a:r>
            <a:r>
              <a:rPr lang="zh-CN" altLang="en-US" sz="2800" b="1" dirty="0">
                <a:latin typeface="宋体" charset="-122"/>
              </a:rPr>
              <a:t>与终止</a:t>
            </a:r>
            <a:endParaRPr lang="zh-CN" altLang="en-US" b="1" dirty="0">
              <a:latin typeface="宋体" charset="-122"/>
            </a:endParaRPr>
          </a:p>
          <a:p>
            <a:pPr eaLnBrk="1" hangingPunct="1">
              <a:lnSpc>
                <a:spcPct val="90000"/>
              </a:lnSpc>
            </a:pPr>
            <a:r>
              <a:rPr lang="zh-CN" altLang="en-US" b="1" dirty="0">
                <a:latin typeface="宋体" charset="-122"/>
              </a:rPr>
              <a:t>（一）法人的变更</a:t>
            </a:r>
          </a:p>
          <a:p>
            <a:pPr eaLnBrk="1" hangingPunct="1">
              <a:lnSpc>
                <a:spcPct val="90000"/>
              </a:lnSpc>
            </a:pPr>
            <a:r>
              <a:rPr lang="en-US" altLang="zh-CN" b="1" dirty="0">
                <a:latin typeface="宋体" charset="-122"/>
                <a:cs typeface="Times New Roman" pitchFamily="18" charset="0"/>
              </a:rPr>
              <a:t>1</a:t>
            </a:r>
            <a:r>
              <a:rPr lang="zh-CN" altLang="en-US" b="1" dirty="0">
                <a:latin typeface="宋体" charset="-122"/>
                <a:cs typeface="Times New Roman" pitchFamily="18" charset="0"/>
              </a:rPr>
              <a:t>、界定</a:t>
            </a:r>
          </a:p>
          <a:p>
            <a:pPr eaLnBrk="1" hangingPunct="1">
              <a:lnSpc>
                <a:spcPct val="90000"/>
              </a:lnSpc>
            </a:pPr>
            <a:r>
              <a:rPr lang="zh-CN" altLang="en-US" b="1" dirty="0">
                <a:latin typeface="宋体" charset="-122"/>
                <a:cs typeface="Times New Roman" pitchFamily="18" charset="0"/>
              </a:rPr>
              <a:t>法人的变更是指在法人的存续期间内，法人在</a:t>
            </a:r>
            <a:r>
              <a:rPr lang="zh-CN" altLang="en-US" b="1" u="sng" dirty="0">
                <a:latin typeface="宋体" charset="-122"/>
                <a:cs typeface="Times New Roman" pitchFamily="18" charset="0"/>
              </a:rPr>
              <a:t>组织机构、性质、活动范围、财产或者名称、住所、隶属关系</a:t>
            </a:r>
            <a:r>
              <a:rPr lang="zh-CN" altLang="en-US" b="1" dirty="0">
                <a:latin typeface="宋体" charset="-122"/>
                <a:cs typeface="Times New Roman" pitchFamily="18" charset="0"/>
              </a:rPr>
              <a:t>等</a:t>
            </a:r>
            <a:r>
              <a:rPr lang="zh-CN" altLang="en-US" b="1" u="sng" dirty="0">
                <a:latin typeface="宋体" charset="-122"/>
                <a:cs typeface="Times New Roman" pitchFamily="18" charset="0"/>
              </a:rPr>
              <a:t>重要事项</a:t>
            </a:r>
            <a:r>
              <a:rPr lang="zh-CN" altLang="en-US" b="1" dirty="0">
                <a:latin typeface="宋体" charset="-122"/>
                <a:cs typeface="Times New Roman" pitchFamily="18" charset="0"/>
              </a:rPr>
              <a:t>上发生的变动。</a:t>
            </a:r>
          </a:p>
          <a:p>
            <a:pPr eaLnBrk="1" hangingPunct="1">
              <a:lnSpc>
                <a:spcPct val="90000"/>
              </a:lnSpc>
            </a:pPr>
            <a:r>
              <a:rPr lang="zh-CN" altLang="en-US" b="1" dirty="0">
                <a:latin typeface="宋体" charset="-122"/>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endParaRPr lang="zh-CN" altLang="en-US" sz="3200" b="1">
              <a:solidFill>
                <a:srgbClr val="000000"/>
              </a:solidFill>
            </a:endParaRPr>
          </a:p>
        </p:txBody>
      </p:sp>
      <p:sp>
        <p:nvSpPr>
          <p:cNvPr id="45058" name="Rectangle 3"/>
          <p:cNvSpPr>
            <a:spLocks noGrp="1" noChangeArrowheads="1"/>
          </p:cNvSpPr>
          <p:nvPr>
            <p:ph type="body" idx="1"/>
          </p:nvPr>
        </p:nvSpPr>
        <p:spPr/>
        <p:txBody>
          <a:bodyPr/>
          <a:lstStyle/>
          <a:p>
            <a:pPr algn="just" eaLnBrk="1" hangingPunct="1"/>
            <a:r>
              <a:rPr lang="zh-CN" altLang="en-US" sz="2800" b="1">
                <a:solidFill>
                  <a:srgbClr val="000000"/>
                </a:solidFill>
              </a:rPr>
              <a:t>一、</a:t>
            </a:r>
            <a:r>
              <a:rPr lang="zh-CN" altLang="en-US" sz="2800" b="1"/>
              <a:t>民法的概念与性质</a:t>
            </a:r>
            <a:endParaRPr lang="zh-CN" altLang="en-US" sz="2800" b="1">
              <a:solidFill>
                <a:srgbClr val="000000"/>
              </a:solidFill>
            </a:endParaRPr>
          </a:p>
          <a:p>
            <a:pPr algn="just" eaLnBrk="1" hangingPunct="1"/>
            <a:r>
              <a:rPr lang="zh-CN" altLang="en-US" sz="2800" b="1"/>
              <a:t>（一）民法的概念</a:t>
            </a:r>
            <a:endParaRPr lang="zh-CN" altLang="en-US" sz="2800" b="1">
              <a:ea typeface="仿宋_GB2312" pitchFamily="49" charset="-122"/>
            </a:endParaRPr>
          </a:p>
          <a:p>
            <a:pPr algn="just" eaLnBrk="1" hangingPunct="1"/>
            <a:r>
              <a:rPr lang="en-US" altLang="zh-CN" sz="2800">
                <a:solidFill>
                  <a:srgbClr val="000000"/>
                </a:solidFill>
                <a:latin typeface="Times New Roman" pitchFamily="18" charset="0"/>
              </a:rPr>
              <a:t>——</a:t>
            </a:r>
            <a:r>
              <a:rPr lang="en-US" altLang="zh-CN" sz="2800">
                <a:solidFill>
                  <a:srgbClr val="000000"/>
                </a:solidFill>
                <a:latin typeface="宋体" charset="-122"/>
              </a:rPr>
              <a:t>《</a:t>
            </a:r>
            <a:r>
              <a:rPr lang="zh-CN" altLang="en-US" sz="2800">
                <a:solidFill>
                  <a:srgbClr val="000000"/>
                </a:solidFill>
                <a:latin typeface="宋体" charset="-122"/>
              </a:rPr>
              <a:t>民法通则</a:t>
            </a:r>
            <a:r>
              <a:rPr lang="en-US" altLang="zh-CN" sz="2800">
                <a:solidFill>
                  <a:srgbClr val="000000"/>
                </a:solidFill>
                <a:latin typeface="宋体" charset="-122"/>
              </a:rPr>
              <a:t>》</a:t>
            </a:r>
            <a:r>
              <a:rPr lang="zh-CN" altLang="en-US" sz="2800">
                <a:solidFill>
                  <a:srgbClr val="000000"/>
                </a:solidFill>
                <a:latin typeface="宋体" charset="-122"/>
              </a:rPr>
              <a:t>第</a:t>
            </a:r>
            <a:r>
              <a:rPr lang="en-US" altLang="zh-CN" sz="2800">
                <a:solidFill>
                  <a:srgbClr val="000000"/>
                </a:solidFill>
              </a:rPr>
              <a:t>2</a:t>
            </a:r>
            <a:r>
              <a:rPr lang="zh-CN" altLang="en-US" sz="2800">
                <a:solidFill>
                  <a:srgbClr val="000000"/>
                </a:solidFill>
                <a:latin typeface="宋体" charset="-122"/>
              </a:rPr>
              <a:t>条：民法是调整平等主体的公民之间、法人之间、公民与法人之间的财产关系和人身关系的法律规范的总称。</a:t>
            </a:r>
          </a:p>
          <a:p>
            <a:pPr algn="just" eaLnBrk="1" hangingPunct="1"/>
            <a:r>
              <a:rPr lang="en-US" altLang="zh-CN" sz="2800">
                <a:latin typeface="Times New Roman" pitchFamily="18" charset="0"/>
              </a:rPr>
              <a:t>——</a:t>
            </a:r>
            <a:r>
              <a:rPr lang="zh-CN" altLang="en-US" sz="2800"/>
              <a:t>何谓平等主体</a:t>
            </a:r>
            <a:r>
              <a:rPr lang="en-US" altLang="zh-CN" sz="2800"/>
              <a:t>?</a:t>
            </a:r>
            <a:r>
              <a:rPr lang="zh-CN" altLang="en-US" sz="2800"/>
              <a:t>为何限于平等主体</a:t>
            </a:r>
            <a:r>
              <a:rPr lang="en-US" altLang="zh-CN" sz="2800"/>
              <a:t>?</a:t>
            </a:r>
            <a:r>
              <a:rPr lang="zh-CN" altLang="en-US" sz="2800"/>
              <a:t>平等主体包括哪些范畴</a:t>
            </a:r>
            <a:r>
              <a:rPr lang="en-US" altLang="zh-CN" sz="2800"/>
              <a:t>?</a:t>
            </a:r>
            <a:r>
              <a:rPr lang="zh-CN" altLang="en-US" sz="2800"/>
              <a:t>民法规范与其他法律规范有何不同</a:t>
            </a:r>
            <a:r>
              <a:rPr lang="en-US" altLang="zh-CN" sz="2800"/>
              <a:t>?</a:t>
            </a: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3" name="标题 1"/>
          <p:cNvSpPr>
            <a:spLocks noGrp="1"/>
          </p:cNvSpPr>
          <p:nvPr>
            <p:ph type="title"/>
          </p:nvPr>
        </p:nvSpPr>
        <p:spPr/>
        <p:txBody>
          <a:bodyPr/>
          <a:lstStyle/>
          <a:p>
            <a:pPr eaLnBrk="1" hangingPunct="1"/>
            <a:endParaRPr lang="zh-CN" altLang="en-US"/>
          </a:p>
        </p:txBody>
      </p:sp>
      <p:sp>
        <p:nvSpPr>
          <p:cNvPr id="330754" name="内容占位符 2"/>
          <p:cNvSpPr>
            <a:spLocks noGrp="1"/>
          </p:cNvSpPr>
          <p:nvPr>
            <p:ph idx="1"/>
          </p:nvPr>
        </p:nvSpPr>
        <p:spPr/>
        <p:txBody>
          <a:bodyPr/>
          <a:lstStyle/>
          <a:p>
            <a:pPr eaLnBrk="1" hangingPunct="1"/>
            <a:r>
              <a:rPr lang="zh-CN" altLang="en-US"/>
              <a:t>民法通则第</a:t>
            </a:r>
            <a:r>
              <a:rPr lang="en-US" altLang="zh-CN"/>
              <a:t>44</a:t>
            </a:r>
            <a:r>
              <a:rPr lang="zh-CN" altLang="en-US"/>
              <a:t>条第</a:t>
            </a:r>
            <a:r>
              <a:rPr lang="en-US" altLang="zh-CN"/>
              <a:t>1</a:t>
            </a:r>
            <a:r>
              <a:rPr lang="zh-CN" altLang="en-US"/>
              <a:t>款：企业法人分立、合并或者其他重要事项变更，应当向登记机关办理登记并公告。</a:t>
            </a:r>
            <a:endParaRPr lang="en-US" altLang="zh-CN"/>
          </a:p>
          <a:p>
            <a:pPr eaLnBrk="1" hangingPunct="1"/>
            <a:r>
              <a:rPr lang="zh-CN" altLang="zh-CN"/>
              <a:t>《民法总则》第</a:t>
            </a:r>
            <a:r>
              <a:rPr lang="en-US" altLang="zh-CN"/>
              <a:t>64</a:t>
            </a:r>
            <a:r>
              <a:rPr lang="zh-CN" altLang="zh-CN"/>
              <a:t>条规定：法人存续期间登记事项发生变化的，应当依法向登记机关申请变更登记。</a:t>
            </a:r>
            <a:endParaRPr lang="en-US" altLang="zh-CN"/>
          </a:p>
          <a:p>
            <a:pPr eaLnBrk="1" hangingPunct="1"/>
            <a:endParaRPr lang="zh-CN" altLang="en-US"/>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7" name="Rectangle 2"/>
          <p:cNvSpPr>
            <a:spLocks noGrp="1" noChangeArrowheads="1"/>
          </p:cNvSpPr>
          <p:nvPr>
            <p:ph type="title"/>
          </p:nvPr>
        </p:nvSpPr>
        <p:spPr/>
        <p:txBody>
          <a:bodyPr/>
          <a:lstStyle/>
          <a:p>
            <a:pPr eaLnBrk="1" hangingPunct="1"/>
            <a:endParaRPr lang="zh-CN" altLang="en-US"/>
          </a:p>
        </p:txBody>
      </p:sp>
      <p:sp>
        <p:nvSpPr>
          <p:cNvPr id="331778" name="Rectangle 3"/>
          <p:cNvSpPr>
            <a:spLocks noGrp="1" noChangeArrowheads="1"/>
          </p:cNvSpPr>
          <p:nvPr>
            <p:ph type="body" idx="1"/>
          </p:nvPr>
        </p:nvSpPr>
        <p:spPr/>
        <p:txBody>
          <a:bodyPr/>
          <a:lstStyle/>
          <a:p>
            <a:pPr eaLnBrk="1" hangingPunct="1"/>
            <a:r>
              <a:rPr lang="en-US" altLang="zh-CN" b="1">
                <a:latin typeface="宋体" charset="-122"/>
                <a:cs typeface="Times New Roman" pitchFamily="18" charset="0"/>
              </a:rPr>
              <a:t>2</a:t>
            </a:r>
            <a:r>
              <a:rPr lang="zh-CN" altLang="en-US" b="1">
                <a:latin typeface="宋体" charset="-122"/>
                <a:cs typeface="Times New Roman" pitchFamily="18" charset="0"/>
              </a:rPr>
              <a:t>、法人变更事项的公示</a:t>
            </a:r>
          </a:p>
          <a:p>
            <a:pPr eaLnBrk="1" hangingPunct="1"/>
            <a:r>
              <a:rPr lang="zh-CN" altLang="en-US" b="1">
                <a:latin typeface="宋体" charset="-122"/>
                <a:cs typeface="Times New Roman" pitchFamily="18" charset="0"/>
              </a:rPr>
              <a:t>内部记载</a:t>
            </a:r>
          </a:p>
          <a:p>
            <a:pPr eaLnBrk="1" hangingPunct="1"/>
            <a:r>
              <a:rPr lang="zh-CN" altLang="en-US" b="1">
                <a:latin typeface="宋体" charset="-122"/>
                <a:cs typeface="Times New Roman" pitchFamily="18" charset="0"/>
              </a:rPr>
              <a:t>外部公示</a:t>
            </a:r>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1" name="Rectangle 2"/>
          <p:cNvSpPr>
            <a:spLocks noGrp="1" noChangeArrowheads="1"/>
          </p:cNvSpPr>
          <p:nvPr>
            <p:ph type="title"/>
          </p:nvPr>
        </p:nvSpPr>
        <p:spPr/>
        <p:txBody>
          <a:bodyPr/>
          <a:lstStyle/>
          <a:p>
            <a:pPr eaLnBrk="1" hangingPunct="1"/>
            <a:endParaRPr lang="zh-CN" altLang="en-US"/>
          </a:p>
        </p:txBody>
      </p:sp>
      <p:sp>
        <p:nvSpPr>
          <p:cNvPr id="332802" name="Rectangle 3"/>
          <p:cNvSpPr>
            <a:spLocks noGrp="1" noChangeArrowheads="1"/>
          </p:cNvSpPr>
          <p:nvPr>
            <p:ph type="body" idx="1"/>
          </p:nvPr>
        </p:nvSpPr>
        <p:spPr/>
        <p:txBody>
          <a:bodyPr/>
          <a:lstStyle/>
          <a:p>
            <a:pPr eaLnBrk="1" hangingPunct="1">
              <a:lnSpc>
                <a:spcPct val="80000"/>
              </a:lnSpc>
            </a:pPr>
            <a:r>
              <a:rPr lang="en-US" altLang="zh-CN" sz="2400"/>
              <a:t>3</a:t>
            </a:r>
            <a:r>
              <a:rPr lang="zh-CN" altLang="en-US" sz="2400"/>
              <a:t>、股权的变更</a:t>
            </a:r>
          </a:p>
          <a:p>
            <a:pPr eaLnBrk="1" hangingPunct="1">
              <a:lnSpc>
                <a:spcPct val="80000"/>
              </a:lnSpc>
            </a:pPr>
            <a:r>
              <a:rPr lang="en-US" altLang="zh-CN" sz="2400"/>
              <a:t>2008</a:t>
            </a:r>
            <a:r>
              <a:rPr lang="zh-CN" altLang="en-US" sz="2400"/>
              <a:t>年</a:t>
            </a:r>
            <a:r>
              <a:rPr lang="en-US" altLang="zh-CN" sz="2400"/>
              <a:t>2</a:t>
            </a:r>
            <a:r>
              <a:rPr lang="zh-CN" altLang="en-US" sz="2400"/>
              <a:t>月，张小三、李四共同筹建主要从事商品零售业务的某有限公司，双方在协议中约定：张小三出现金</a:t>
            </a:r>
            <a:r>
              <a:rPr lang="en-US" altLang="zh-CN" sz="2400"/>
              <a:t>30</a:t>
            </a:r>
            <a:r>
              <a:rPr lang="zh-CN" altLang="en-US" sz="2400"/>
              <a:t>万元，持有公司股份</a:t>
            </a:r>
            <a:r>
              <a:rPr lang="en-US" altLang="zh-CN" sz="2400"/>
              <a:t>75%</a:t>
            </a:r>
            <a:r>
              <a:rPr lang="zh-CN" altLang="en-US" sz="2400"/>
              <a:t>；李四以实物出资</a:t>
            </a:r>
            <a:r>
              <a:rPr lang="en-US" altLang="zh-CN" sz="2400"/>
              <a:t>10</a:t>
            </a:r>
            <a:r>
              <a:rPr lang="zh-CN" altLang="en-US" sz="2400"/>
              <a:t>万元，持有公司股份</a:t>
            </a:r>
            <a:r>
              <a:rPr lang="en-US" altLang="zh-CN" sz="2400"/>
              <a:t>25%</a:t>
            </a:r>
            <a:r>
              <a:rPr lang="zh-CN" altLang="en-US" sz="2400"/>
              <a:t>。后因张小三资金紧张，实际到位资金为</a:t>
            </a:r>
            <a:r>
              <a:rPr lang="en-US" altLang="zh-CN" sz="2400"/>
              <a:t>10</a:t>
            </a:r>
            <a:r>
              <a:rPr lang="zh-CN" altLang="en-US" sz="2400"/>
              <a:t>万元；李四用以出资的实务全部到位。公司于同年</a:t>
            </a:r>
            <a:r>
              <a:rPr lang="en-US" altLang="zh-CN" sz="2400"/>
              <a:t>5</a:t>
            </a:r>
            <a:r>
              <a:rPr lang="zh-CN" altLang="en-US" sz="2400"/>
              <a:t>月</a:t>
            </a:r>
            <a:r>
              <a:rPr lang="en-US" altLang="zh-CN" sz="2400"/>
              <a:t>28</a:t>
            </a:r>
            <a:r>
              <a:rPr lang="zh-CN" altLang="en-US" sz="2400"/>
              <a:t>日领取了营业执照。</a:t>
            </a:r>
          </a:p>
          <a:p>
            <a:pPr eaLnBrk="1" hangingPunct="1">
              <a:lnSpc>
                <a:spcPct val="80000"/>
              </a:lnSpc>
            </a:pPr>
            <a:r>
              <a:rPr lang="en-US" altLang="zh-CN" sz="2400"/>
              <a:t>2009</a:t>
            </a:r>
            <a:r>
              <a:rPr lang="zh-CN" altLang="en-US" sz="2400"/>
              <a:t>年</a:t>
            </a:r>
            <a:r>
              <a:rPr lang="en-US" altLang="zh-CN" sz="2400"/>
              <a:t>5</a:t>
            </a:r>
            <a:r>
              <a:rPr lang="zh-CN" altLang="en-US" sz="2400"/>
              <a:t>月</a:t>
            </a:r>
            <a:r>
              <a:rPr lang="en-US" altLang="zh-CN" sz="2400"/>
              <a:t>3</a:t>
            </a:r>
            <a:r>
              <a:rPr lang="zh-CN" altLang="en-US" sz="2400"/>
              <a:t>日，张小三在李四放弃优先购买权的情况下，与王五签订了书面股权转让合同，约定：张小三将其持有的股份中的</a:t>
            </a:r>
            <a:r>
              <a:rPr lang="en-US" altLang="zh-CN" sz="2400"/>
              <a:t>40%</a:t>
            </a:r>
            <a:r>
              <a:rPr lang="zh-CN" altLang="en-US" sz="2400"/>
              <a:t>转作价</a:t>
            </a:r>
            <a:r>
              <a:rPr lang="en-US" altLang="zh-CN" sz="2400"/>
              <a:t>20</a:t>
            </a:r>
            <a:r>
              <a:rPr lang="zh-CN" altLang="en-US" sz="2400"/>
              <a:t>万元转让给王五，但张小三未告知实际出资不到位的事实。同年</a:t>
            </a:r>
            <a:r>
              <a:rPr lang="en-US" altLang="zh-CN" sz="2400"/>
              <a:t>5</a:t>
            </a:r>
            <a:r>
              <a:rPr lang="zh-CN" altLang="en-US" sz="2400"/>
              <a:t>月</a:t>
            </a:r>
            <a:r>
              <a:rPr lang="en-US" altLang="zh-CN" sz="2400"/>
              <a:t>10</a:t>
            </a:r>
            <a:r>
              <a:rPr lang="zh-CN" altLang="en-US" sz="2400"/>
              <a:t>日，公司将王五的名字载入了股东名册，</a:t>
            </a:r>
            <a:r>
              <a:rPr lang="en-US" altLang="zh-CN" sz="2400"/>
              <a:t>8</a:t>
            </a:r>
            <a:r>
              <a:rPr lang="zh-CN" altLang="en-US" sz="2400"/>
              <a:t>月</a:t>
            </a:r>
            <a:r>
              <a:rPr lang="en-US" altLang="zh-CN" sz="2400"/>
              <a:t>18</a:t>
            </a:r>
            <a:r>
              <a:rPr lang="zh-CN" altLang="en-US" sz="2400"/>
              <a:t>日，办理了工商变更登记手续。</a:t>
            </a:r>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Rectangle 2"/>
          <p:cNvSpPr>
            <a:spLocks noGrp="1" noChangeArrowheads="1"/>
          </p:cNvSpPr>
          <p:nvPr>
            <p:ph type="title"/>
          </p:nvPr>
        </p:nvSpPr>
        <p:spPr/>
        <p:txBody>
          <a:bodyPr/>
          <a:lstStyle/>
          <a:p>
            <a:pPr eaLnBrk="1" hangingPunct="1"/>
            <a:endParaRPr lang="zh-CN" altLang="en-US"/>
          </a:p>
        </p:txBody>
      </p:sp>
      <p:sp>
        <p:nvSpPr>
          <p:cNvPr id="333826" name="Rectangle 3"/>
          <p:cNvSpPr>
            <a:spLocks noGrp="1" noChangeArrowheads="1"/>
          </p:cNvSpPr>
          <p:nvPr>
            <p:ph type="body" idx="1"/>
          </p:nvPr>
        </p:nvSpPr>
        <p:spPr/>
        <p:txBody>
          <a:bodyPr/>
          <a:lstStyle/>
          <a:p>
            <a:pPr eaLnBrk="1" hangingPunct="1"/>
            <a:r>
              <a:rPr lang="en-US" altLang="zh-CN"/>
              <a:t>1</a:t>
            </a:r>
            <a:r>
              <a:rPr lang="zh-CN" altLang="en-US"/>
              <a:t>、某有限公司是否成立？何时成立？</a:t>
            </a:r>
          </a:p>
          <a:p>
            <a:pPr eaLnBrk="1" hangingPunct="1"/>
            <a:r>
              <a:rPr lang="en-US" altLang="zh-CN"/>
              <a:t>2</a:t>
            </a:r>
            <a:r>
              <a:rPr lang="zh-CN" altLang="en-US"/>
              <a:t>、张小三与王五之间签订的股权转让合同是否生效？何时生效？</a:t>
            </a:r>
          </a:p>
          <a:p>
            <a:pPr eaLnBrk="1" hangingPunct="1"/>
            <a:r>
              <a:rPr lang="en-US" altLang="zh-CN"/>
              <a:t>3</a:t>
            </a:r>
            <a:r>
              <a:rPr lang="zh-CN" altLang="en-US"/>
              <a:t>、张小三的股权是否变动？何时变动于王五？</a:t>
            </a:r>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9" name="标题 1"/>
          <p:cNvSpPr>
            <a:spLocks noGrp="1"/>
          </p:cNvSpPr>
          <p:nvPr>
            <p:ph type="title"/>
          </p:nvPr>
        </p:nvSpPr>
        <p:spPr/>
        <p:txBody>
          <a:bodyPr/>
          <a:lstStyle/>
          <a:p>
            <a:pPr eaLnBrk="1" hangingPunct="1"/>
            <a:endParaRPr lang="zh-CN" altLang="en-US"/>
          </a:p>
        </p:txBody>
      </p:sp>
      <p:sp>
        <p:nvSpPr>
          <p:cNvPr id="334850" name="内容占位符 2"/>
          <p:cNvSpPr>
            <a:spLocks noGrp="1"/>
          </p:cNvSpPr>
          <p:nvPr>
            <p:ph idx="1"/>
          </p:nvPr>
        </p:nvSpPr>
        <p:spPr/>
        <p:txBody>
          <a:bodyPr/>
          <a:lstStyle/>
          <a:p>
            <a:pPr eaLnBrk="1" hangingPunct="1"/>
            <a:r>
              <a:rPr lang="zh-CN" altLang="en-US" dirty="0"/>
              <a:t>（二）法人的解散</a:t>
            </a:r>
            <a:endParaRPr lang="en-US" altLang="zh-CN" dirty="0"/>
          </a:p>
          <a:p>
            <a:pPr eaLnBrk="1" hangingPunct="1"/>
            <a:r>
              <a:rPr lang="en-US" altLang="zh-CN" dirty="0"/>
              <a:t>1</a:t>
            </a:r>
            <a:r>
              <a:rPr lang="zh-CN" altLang="en-US" dirty="0"/>
              <a:t>、界定</a:t>
            </a:r>
            <a:endParaRPr lang="en-US" altLang="zh-CN" dirty="0"/>
          </a:p>
          <a:p>
            <a:pPr eaLnBrk="1" hangingPunct="1"/>
            <a:r>
              <a:rPr lang="zh-CN" altLang="en-US" dirty="0"/>
              <a:t>指由于法人章程或者法律规定的事由出现，致使法人不能继续存在，从而停止积极活动，开始</a:t>
            </a:r>
            <a:r>
              <a:rPr lang="zh-CN" altLang="en-US" u="sng" dirty="0">
                <a:solidFill>
                  <a:srgbClr val="C00000"/>
                </a:solidFill>
              </a:rPr>
              <a:t>整理财产关系</a:t>
            </a:r>
            <a:r>
              <a:rPr lang="zh-CN" altLang="en-US" dirty="0"/>
              <a:t>的程序。</a:t>
            </a:r>
            <a:r>
              <a:rPr lang="zh-CN" altLang="en-US" u="sng" dirty="0">
                <a:solidFill>
                  <a:srgbClr val="C00000"/>
                </a:solidFill>
              </a:rPr>
              <a:t>法人的解散是清算的前提。</a:t>
            </a:r>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3" name="标题 1"/>
          <p:cNvSpPr>
            <a:spLocks noGrp="1"/>
          </p:cNvSpPr>
          <p:nvPr>
            <p:ph type="title"/>
          </p:nvPr>
        </p:nvSpPr>
        <p:spPr/>
        <p:txBody>
          <a:bodyPr/>
          <a:lstStyle/>
          <a:p>
            <a:pPr eaLnBrk="1" hangingPunct="1"/>
            <a:endParaRPr lang="zh-CN" altLang="en-US"/>
          </a:p>
        </p:txBody>
      </p:sp>
      <p:sp>
        <p:nvSpPr>
          <p:cNvPr id="335874" name="内容占位符 2"/>
          <p:cNvSpPr>
            <a:spLocks noGrp="1"/>
          </p:cNvSpPr>
          <p:nvPr>
            <p:ph idx="1"/>
          </p:nvPr>
        </p:nvSpPr>
        <p:spPr/>
        <p:txBody>
          <a:bodyPr/>
          <a:lstStyle/>
          <a:p>
            <a:pPr eaLnBrk="1" hangingPunct="1"/>
            <a:r>
              <a:rPr lang="en-US" altLang="zh-CN" sz="2800"/>
              <a:t>2</a:t>
            </a:r>
            <a:r>
              <a:rPr lang="zh-CN" altLang="en-US" sz="2800"/>
              <a:t>、解散原因</a:t>
            </a:r>
            <a:endParaRPr lang="en-US" altLang="zh-CN" sz="2800"/>
          </a:p>
          <a:p>
            <a:pPr eaLnBrk="1" hangingPunct="1"/>
            <a:r>
              <a:rPr lang="en-US" altLang="zh-CN" sz="2400"/>
              <a:t>《</a:t>
            </a:r>
            <a:r>
              <a:rPr lang="zh-CN" altLang="en-US" sz="2400"/>
              <a:t>民法总则</a:t>
            </a:r>
            <a:r>
              <a:rPr lang="en-US" altLang="zh-CN" sz="2400"/>
              <a:t>》</a:t>
            </a:r>
            <a:r>
              <a:rPr lang="zh-CN" altLang="zh-CN" sz="2400"/>
              <a:t>第</a:t>
            </a:r>
            <a:r>
              <a:rPr lang="en-US" altLang="zh-CN" sz="2400"/>
              <a:t>69</a:t>
            </a:r>
            <a:r>
              <a:rPr lang="zh-CN" altLang="zh-CN" sz="2400"/>
              <a:t>条　有下列情形之一的，法人解散：</a:t>
            </a:r>
          </a:p>
          <a:p>
            <a:pPr eaLnBrk="1" hangingPunct="1"/>
            <a:r>
              <a:rPr lang="zh-CN" altLang="zh-CN" sz="2400"/>
              <a:t>（一）法人章程规定的存续期间届满或者法人章程规定的其他解散事由出现；</a:t>
            </a:r>
          </a:p>
          <a:p>
            <a:pPr eaLnBrk="1" hangingPunct="1"/>
            <a:r>
              <a:rPr lang="zh-CN" altLang="zh-CN" sz="2400"/>
              <a:t>（二）法人的权力机构决议解散；</a:t>
            </a:r>
          </a:p>
          <a:p>
            <a:pPr eaLnBrk="1" hangingPunct="1"/>
            <a:r>
              <a:rPr lang="zh-CN" altLang="zh-CN" sz="2400"/>
              <a:t>（三）因法人合并或者分立需要解散；</a:t>
            </a:r>
          </a:p>
          <a:p>
            <a:pPr eaLnBrk="1" hangingPunct="1"/>
            <a:r>
              <a:rPr lang="zh-CN" altLang="zh-CN" sz="2400"/>
              <a:t>（四）法人依法被吊销营业执照、登记证书，被责令关闭或者被撤销；</a:t>
            </a:r>
          </a:p>
          <a:p>
            <a:pPr eaLnBrk="1" hangingPunct="1"/>
            <a:r>
              <a:rPr lang="zh-CN" altLang="zh-CN" sz="2400"/>
              <a:t>（五）法律规定的其他情形。</a:t>
            </a:r>
          </a:p>
          <a:p>
            <a:pPr eaLnBrk="1" hangingPunct="1"/>
            <a:endParaRPr lang="zh-CN" altLang="en-US" sz="2400"/>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7" name="标题 1"/>
          <p:cNvSpPr>
            <a:spLocks noGrp="1"/>
          </p:cNvSpPr>
          <p:nvPr>
            <p:ph type="title"/>
          </p:nvPr>
        </p:nvSpPr>
        <p:spPr/>
        <p:txBody>
          <a:bodyPr/>
          <a:lstStyle/>
          <a:p>
            <a:pPr eaLnBrk="1" hangingPunct="1"/>
            <a:endParaRPr lang="zh-CN" altLang="en-US"/>
          </a:p>
        </p:txBody>
      </p:sp>
      <p:sp>
        <p:nvSpPr>
          <p:cNvPr id="336898" name="内容占位符 2"/>
          <p:cNvSpPr>
            <a:spLocks noGrp="1"/>
          </p:cNvSpPr>
          <p:nvPr>
            <p:ph idx="1"/>
          </p:nvPr>
        </p:nvSpPr>
        <p:spPr/>
        <p:txBody>
          <a:bodyPr/>
          <a:lstStyle/>
          <a:p>
            <a:pPr eaLnBrk="1" hangingPunct="1"/>
            <a:r>
              <a:rPr lang="en-US" altLang="zh-CN" b="1" dirty="0"/>
              <a:t>3</a:t>
            </a:r>
            <a:r>
              <a:rPr lang="zh-CN" altLang="en-US" b="1" dirty="0"/>
              <a:t>、企业法人解散时民事主体资格的确定</a:t>
            </a:r>
            <a:endParaRPr lang="en-US" altLang="zh-CN" b="1" dirty="0"/>
          </a:p>
          <a:p>
            <a:pPr eaLnBrk="1" hangingPunct="1"/>
            <a:r>
              <a:rPr lang="zh-CN" altLang="en-US" dirty="0"/>
              <a:t>《公司法解释二》[法释〔2008〕6号）2008年5月19日施行]第十条：公司依法清算结束并办理注销登记前，有关公司的民事诉讼，应当</a:t>
            </a:r>
            <a:r>
              <a:rPr lang="zh-CN" altLang="en-US" u="sng" dirty="0"/>
              <a:t>以公司的名义进行</a:t>
            </a:r>
            <a:r>
              <a:rPr lang="zh-CN" altLang="en-US" dirty="0"/>
              <a:t>。</a:t>
            </a:r>
          </a:p>
          <a:p>
            <a:pPr eaLnBrk="1" hangingPunct="1"/>
            <a:r>
              <a:rPr lang="zh-CN" altLang="en-US" dirty="0"/>
              <a:t>公司成立清算组的，由</a:t>
            </a:r>
            <a:r>
              <a:rPr lang="zh-CN" altLang="en-US" u="sng" dirty="0"/>
              <a:t>清算组负责人</a:t>
            </a:r>
            <a:r>
              <a:rPr lang="zh-CN" altLang="en-US" dirty="0"/>
              <a:t>代表公司参加诉讼；尚未成立清算组的，由</a:t>
            </a:r>
            <a:r>
              <a:rPr lang="zh-CN" altLang="en-US" u="sng" dirty="0"/>
              <a:t>原法定代表人</a:t>
            </a:r>
            <a:r>
              <a:rPr lang="zh-CN" altLang="en-US" dirty="0"/>
              <a:t>代表公司参加诉讼。</a:t>
            </a:r>
          </a:p>
          <a:p>
            <a:pPr eaLnBrk="1" hangingPunct="1"/>
            <a:endParaRPr lang="zh-CN" altLang="en-US" b="1" dirty="0"/>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1" name="Rectangle 2"/>
          <p:cNvSpPr>
            <a:spLocks noGrp="1" noChangeArrowheads="1"/>
          </p:cNvSpPr>
          <p:nvPr>
            <p:ph type="title"/>
          </p:nvPr>
        </p:nvSpPr>
        <p:spPr/>
        <p:txBody>
          <a:bodyPr/>
          <a:lstStyle/>
          <a:p>
            <a:pPr eaLnBrk="1" hangingPunct="1"/>
            <a:endParaRPr lang="zh-CN" altLang="en-US"/>
          </a:p>
        </p:txBody>
      </p:sp>
      <p:sp>
        <p:nvSpPr>
          <p:cNvPr id="337922" name="Rectangle 3"/>
          <p:cNvSpPr>
            <a:spLocks noGrp="1" noChangeArrowheads="1"/>
          </p:cNvSpPr>
          <p:nvPr>
            <p:ph type="body" idx="1"/>
          </p:nvPr>
        </p:nvSpPr>
        <p:spPr/>
        <p:txBody>
          <a:bodyPr/>
          <a:lstStyle/>
          <a:p>
            <a:pPr eaLnBrk="1" hangingPunct="1"/>
            <a:r>
              <a:rPr lang="zh-CN" altLang="en-US" b="1" dirty="0">
                <a:latin typeface="宋体" charset="-122"/>
              </a:rPr>
              <a:t>（三）法人的清算</a:t>
            </a:r>
          </a:p>
          <a:p>
            <a:pPr eaLnBrk="1" hangingPunct="1"/>
            <a:r>
              <a:rPr lang="en-US" altLang="zh-CN" dirty="0">
                <a:latin typeface="Times New Roman" pitchFamily="18" charset="0"/>
              </a:rPr>
              <a:t>1</a:t>
            </a:r>
            <a:r>
              <a:rPr lang="zh-CN" altLang="en-US" dirty="0">
                <a:latin typeface="Times New Roman" pitchFamily="18" charset="0"/>
              </a:rPr>
              <a:t>、界定</a:t>
            </a:r>
          </a:p>
          <a:p>
            <a:pPr eaLnBrk="1" hangingPunct="1">
              <a:buFont typeface="Wingdings" pitchFamily="2" charset="2"/>
              <a:buNone/>
            </a:pPr>
            <a:r>
              <a:rPr lang="zh-CN" altLang="en-US" dirty="0">
                <a:latin typeface="Times New Roman" pitchFamily="18" charset="0"/>
              </a:rPr>
              <a:t>  </a:t>
            </a:r>
            <a:r>
              <a:rPr lang="en-US" altLang="zh-CN" dirty="0">
                <a:latin typeface="Times New Roman" pitchFamily="18" charset="0"/>
              </a:rPr>
              <a:t>——</a:t>
            </a:r>
            <a:r>
              <a:rPr lang="zh-CN" altLang="en-US" dirty="0">
                <a:latin typeface="Times New Roman" pitchFamily="18" charset="0"/>
              </a:rPr>
              <a:t>是指法人消灭时，由依法成立的清算组织依据其职权清理并消灭法人全部财产关系法律行为。</a:t>
            </a:r>
          </a:p>
          <a:p>
            <a:pPr eaLnBrk="1" hangingPunct="1"/>
            <a:r>
              <a:rPr lang="en-US" altLang="zh-CN" sz="2800" dirty="0"/>
              <a:t>《</a:t>
            </a:r>
            <a:r>
              <a:rPr lang="zh-CN" altLang="en-US" sz="2800" dirty="0"/>
              <a:t>民法总则</a:t>
            </a:r>
            <a:r>
              <a:rPr lang="en-US" altLang="zh-CN" sz="2800" dirty="0"/>
              <a:t>》</a:t>
            </a:r>
            <a:r>
              <a:rPr lang="zh-CN" altLang="zh-CN" sz="2800" dirty="0"/>
              <a:t>第</a:t>
            </a:r>
            <a:r>
              <a:rPr lang="en-US" altLang="zh-CN" sz="2800" dirty="0"/>
              <a:t>70</a:t>
            </a:r>
            <a:r>
              <a:rPr lang="zh-CN" altLang="zh-CN" sz="2800" dirty="0"/>
              <a:t>条</a:t>
            </a:r>
            <a:r>
              <a:rPr lang="zh-CN" altLang="en-US" sz="2800" dirty="0"/>
              <a:t>（</a:t>
            </a:r>
            <a:r>
              <a:rPr lang="en-US" altLang="zh-CN" sz="2800" dirty="0"/>
              <a:t>1</a:t>
            </a:r>
            <a:r>
              <a:rPr lang="zh-CN" altLang="en-US" sz="2800" dirty="0"/>
              <a:t>）</a:t>
            </a:r>
            <a:r>
              <a:rPr lang="zh-CN" altLang="zh-CN" sz="2800" dirty="0"/>
              <a:t>　法人解散的，</a:t>
            </a:r>
            <a:r>
              <a:rPr lang="zh-CN" altLang="zh-CN" sz="2800" b="1" u="sng" dirty="0">
                <a:solidFill>
                  <a:srgbClr val="C00000"/>
                </a:solidFill>
              </a:rPr>
              <a:t>除合并或者分立的情形外</a:t>
            </a:r>
            <a:r>
              <a:rPr lang="zh-CN" altLang="zh-CN" sz="2800" dirty="0"/>
              <a:t>，清算义务人应当及时组成清算组进行清算。</a:t>
            </a:r>
          </a:p>
          <a:p>
            <a:pPr eaLnBrk="1" hangingPunct="1"/>
            <a:endParaRPr lang="zh-CN" altLang="en-US" dirty="0"/>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5" name="Rectangle 2"/>
          <p:cNvSpPr>
            <a:spLocks noGrp="1" noChangeArrowheads="1"/>
          </p:cNvSpPr>
          <p:nvPr>
            <p:ph type="title"/>
          </p:nvPr>
        </p:nvSpPr>
        <p:spPr/>
        <p:txBody>
          <a:bodyPr/>
          <a:lstStyle/>
          <a:p>
            <a:pPr eaLnBrk="1" hangingPunct="1"/>
            <a:endParaRPr lang="zh-CN" altLang="en-US"/>
          </a:p>
        </p:txBody>
      </p:sp>
      <p:sp>
        <p:nvSpPr>
          <p:cNvPr id="338946" name="Rectangle 3"/>
          <p:cNvSpPr>
            <a:spLocks noGrp="1" noChangeArrowheads="1"/>
          </p:cNvSpPr>
          <p:nvPr>
            <p:ph type="body" idx="1"/>
          </p:nvPr>
        </p:nvSpPr>
        <p:spPr/>
        <p:txBody>
          <a:bodyPr/>
          <a:lstStyle/>
          <a:p>
            <a:pPr eaLnBrk="1" hangingPunct="1">
              <a:lnSpc>
                <a:spcPct val="90000"/>
              </a:lnSpc>
            </a:pPr>
            <a:r>
              <a:rPr lang="en-US" altLang="zh-CN" sz="2800" dirty="0"/>
              <a:t>2</a:t>
            </a:r>
            <a:r>
              <a:rPr lang="zh-CN" altLang="en-US" sz="2800" dirty="0"/>
              <a:t>、清算义务人与清算人</a:t>
            </a:r>
            <a:endParaRPr lang="en-US" altLang="zh-CN" sz="2800" dirty="0"/>
          </a:p>
          <a:p>
            <a:pPr eaLnBrk="1" hangingPunct="1"/>
            <a:r>
              <a:rPr lang="zh-CN" altLang="en-US" sz="2400" dirty="0"/>
              <a:t>清算义务人是指基于其</a:t>
            </a:r>
            <a:r>
              <a:rPr lang="zh-CN" altLang="en-US" sz="2400" dirty="0">
                <a:solidFill>
                  <a:srgbClr val="C00000"/>
                </a:solidFill>
              </a:rPr>
              <a:t>与法人之间的特定法律关系</a:t>
            </a:r>
            <a:r>
              <a:rPr lang="zh-CN" altLang="en-US" sz="2400" dirty="0"/>
              <a:t>而在法人解散时对法人负有依法</a:t>
            </a:r>
            <a:r>
              <a:rPr lang="zh-CN" altLang="en-US" sz="2400" dirty="0">
                <a:solidFill>
                  <a:srgbClr val="C00000"/>
                </a:solidFill>
              </a:rPr>
              <a:t>组织清算义务</a:t>
            </a:r>
            <a:r>
              <a:rPr lang="zh-CN" altLang="en-US" sz="2400" dirty="0"/>
              <a:t>，并在法人未及时清算给相关权利人造成损害时依法承担相应责任的民事主体。</a:t>
            </a:r>
          </a:p>
          <a:p>
            <a:pPr eaLnBrk="1" hangingPunct="1"/>
            <a:r>
              <a:rPr lang="en-US" altLang="zh-CN" sz="2400" dirty="0"/>
              <a:t>《</a:t>
            </a:r>
            <a:r>
              <a:rPr lang="zh-CN" altLang="en-US" sz="2400" dirty="0"/>
              <a:t>民法总则</a:t>
            </a:r>
            <a:r>
              <a:rPr lang="en-US" altLang="zh-CN" sz="2400" dirty="0"/>
              <a:t>》</a:t>
            </a:r>
            <a:r>
              <a:rPr lang="zh-CN" altLang="zh-CN" sz="2400" dirty="0"/>
              <a:t>第</a:t>
            </a:r>
            <a:r>
              <a:rPr lang="en-US" altLang="zh-CN" sz="2400" dirty="0"/>
              <a:t>70</a:t>
            </a:r>
            <a:r>
              <a:rPr lang="zh-CN" altLang="zh-CN" sz="2400" dirty="0"/>
              <a:t>条</a:t>
            </a:r>
            <a:r>
              <a:rPr lang="zh-CN" altLang="en-US" sz="2400" dirty="0"/>
              <a:t>（</a:t>
            </a:r>
            <a:r>
              <a:rPr lang="en-US" altLang="zh-CN" sz="2400" dirty="0"/>
              <a:t>2</a:t>
            </a:r>
            <a:r>
              <a:rPr lang="zh-CN" altLang="en-US" sz="2400" dirty="0"/>
              <a:t>）</a:t>
            </a:r>
            <a:r>
              <a:rPr lang="zh-CN" altLang="zh-CN" sz="2400" dirty="0"/>
              <a:t>法人的董事、理事等执行机构或者决策机构的成员为清算义务人。法律、行政法规另有规定的，依照其规定。</a:t>
            </a:r>
          </a:p>
          <a:p>
            <a:pPr eaLnBrk="1" hangingPunct="1"/>
            <a:r>
              <a:rPr lang="zh-CN" altLang="en-US" sz="2400" dirty="0"/>
              <a:t>清算人是公司解散后接管公司财产、具体执行公司清算事务的主体。</a:t>
            </a:r>
          </a:p>
          <a:p>
            <a:pPr eaLnBrk="1" hangingPunct="1">
              <a:lnSpc>
                <a:spcPct val="90000"/>
              </a:lnSpc>
            </a:pPr>
            <a:endParaRPr lang="zh-CN" altLang="en-US" sz="2400" dirty="0"/>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69" name="标题 1"/>
          <p:cNvSpPr>
            <a:spLocks noGrp="1"/>
          </p:cNvSpPr>
          <p:nvPr>
            <p:ph type="title"/>
          </p:nvPr>
        </p:nvSpPr>
        <p:spPr/>
        <p:txBody>
          <a:bodyPr/>
          <a:lstStyle/>
          <a:p>
            <a:pPr eaLnBrk="1" hangingPunct="1"/>
            <a:endParaRPr lang="zh-CN" altLang="en-US"/>
          </a:p>
        </p:txBody>
      </p:sp>
      <p:sp>
        <p:nvSpPr>
          <p:cNvPr id="339970" name="内容占位符 2"/>
          <p:cNvSpPr>
            <a:spLocks noGrp="1"/>
          </p:cNvSpPr>
          <p:nvPr>
            <p:ph idx="1"/>
          </p:nvPr>
        </p:nvSpPr>
        <p:spPr/>
        <p:txBody>
          <a:bodyPr/>
          <a:lstStyle/>
          <a:p>
            <a:pPr eaLnBrk="1" hangingPunct="1"/>
            <a:r>
              <a:rPr lang="zh-CN" altLang="en-US"/>
              <a:t>清算义务人与清算人的区别</a:t>
            </a:r>
          </a:p>
          <a:p>
            <a:pPr eaLnBrk="1" hangingPunct="1"/>
            <a:r>
              <a:rPr lang="zh-CN" altLang="en-US"/>
              <a:t>主体范围不同。</a:t>
            </a:r>
          </a:p>
          <a:p>
            <a:pPr eaLnBrk="1" hangingPunct="1"/>
            <a:r>
              <a:rPr lang="zh-CN" altLang="en-US"/>
              <a:t>所负义务内容不同。</a:t>
            </a:r>
          </a:p>
          <a:p>
            <a:pPr eaLnBrk="1" hangingPunct="1"/>
            <a:r>
              <a:rPr lang="zh-CN" altLang="en-US"/>
              <a:t>所负义务的性质不同。</a:t>
            </a:r>
          </a:p>
          <a:p>
            <a:pPr eaLnBrk="1" hangingPunct="1"/>
            <a:r>
              <a:rPr lang="zh-CN" altLang="en-US"/>
              <a:t>不履行义务承担责任的原因不同。</a:t>
            </a:r>
          </a:p>
          <a:p>
            <a:pPr eaLnBrk="1" hangingPunct="1"/>
            <a:r>
              <a:rPr lang="zh-CN" altLang="en-US"/>
              <a:t>法律资格不同。</a:t>
            </a:r>
          </a:p>
          <a:p>
            <a:pPr eaLnBrk="1" hangingPunct="1"/>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endParaRPr lang="zh-CN" altLang="en-US"/>
          </a:p>
        </p:txBody>
      </p:sp>
      <p:sp>
        <p:nvSpPr>
          <p:cNvPr id="46082" name="Rectangle 3"/>
          <p:cNvSpPr>
            <a:spLocks noGrp="1" noChangeArrowheads="1"/>
          </p:cNvSpPr>
          <p:nvPr>
            <p:ph type="body" idx="1"/>
          </p:nvPr>
        </p:nvSpPr>
        <p:spPr/>
        <p:txBody>
          <a:bodyPr/>
          <a:lstStyle/>
          <a:p>
            <a:pPr algn="just" eaLnBrk="1" hangingPunct="1"/>
            <a:r>
              <a:rPr lang="zh-CN" altLang="en-US" dirty="0">
                <a:ea typeface="仿宋_GB2312" pitchFamily="49" charset="-122"/>
              </a:rPr>
              <a:t>参考表述：以</a:t>
            </a:r>
            <a:r>
              <a:rPr lang="zh-CN" altLang="en-US" u="sng" dirty="0">
                <a:ea typeface="仿宋_GB2312" pitchFamily="49" charset="-122"/>
              </a:rPr>
              <a:t>民事</a:t>
            </a:r>
            <a:r>
              <a:rPr lang="zh-CN" altLang="en-US" dirty="0">
                <a:ea typeface="仿宋_GB2312" pitchFamily="49" charset="-122"/>
              </a:rPr>
              <a:t>方法调整平等民事主体之间的人身关系、财产关系的法律规范的总称。它是市民社会的基本法，是私法的典型形态，是权利法。</a:t>
            </a:r>
          </a:p>
          <a:p>
            <a:pPr algn="just" eaLnBrk="1" hangingPunct="1"/>
            <a:r>
              <a:rPr lang="zh-CN" altLang="en-US" dirty="0"/>
              <a:t>形式意义上的民法 </a:t>
            </a:r>
          </a:p>
          <a:p>
            <a:pPr algn="just" eaLnBrk="1" hangingPunct="1"/>
            <a:r>
              <a:rPr lang="zh-CN" altLang="en-US" dirty="0"/>
              <a:t>实质意义上的民法  </a:t>
            </a:r>
          </a:p>
          <a:p>
            <a:pPr eaLnBrk="1" hangingPunct="1"/>
            <a:endParaRPr lang="zh-CN" altLang="en-US" dirty="0"/>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3" name="Rectangle 2"/>
          <p:cNvSpPr>
            <a:spLocks noGrp="1" noChangeArrowheads="1"/>
          </p:cNvSpPr>
          <p:nvPr>
            <p:ph type="title"/>
          </p:nvPr>
        </p:nvSpPr>
        <p:spPr/>
        <p:txBody>
          <a:bodyPr/>
          <a:lstStyle/>
          <a:p>
            <a:pPr eaLnBrk="1" hangingPunct="1"/>
            <a:endParaRPr lang="zh-CN" altLang="en-US">
              <a:latin typeface="Times New Roman" pitchFamily="18" charset="0"/>
            </a:endParaRPr>
          </a:p>
        </p:txBody>
      </p:sp>
      <p:sp>
        <p:nvSpPr>
          <p:cNvPr id="340994" name="Rectangle 3"/>
          <p:cNvSpPr>
            <a:spLocks noGrp="1" noChangeArrowheads="1"/>
          </p:cNvSpPr>
          <p:nvPr>
            <p:ph type="body" idx="1"/>
          </p:nvPr>
        </p:nvSpPr>
        <p:spPr>
          <a:xfrm>
            <a:off x="1182688" y="2050504"/>
            <a:ext cx="7772400" cy="4114800"/>
          </a:xfrm>
        </p:spPr>
        <p:txBody>
          <a:bodyPr/>
          <a:lstStyle/>
          <a:p>
            <a:pPr eaLnBrk="1" hangingPunct="1"/>
            <a:r>
              <a:rPr lang="en-US" altLang="zh-CN" sz="2800" b="1" dirty="0">
                <a:solidFill>
                  <a:srgbClr val="000000"/>
                </a:solidFill>
                <a:latin typeface="宋体" charset="-122"/>
              </a:rPr>
              <a:t>3</a:t>
            </a:r>
            <a:r>
              <a:rPr lang="zh-CN" altLang="en-US" sz="2800" b="1" dirty="0">
                <a:solidFill>
                  <a:srgbClr val="000000"/>
                </a:solidFill>
                <a:latin typeface="宋体" charset="-122"/>
              </a:rPr>
              <a:t>、清算义务人的民事责任</a:t>
            </a:r>
          </a:p>
          <a:p>
            <a:pPr eaLnBrk="1" hangingPunct="1"/>
            <a:r>
              <a:rPr lang="zh-CN" altLang="en-US" sz="2800" b="1" dirty="0">
                <a:solidFill>
                  <a:srgbClr val="000000"/>
                </a:solidFill>
                <a:latin typeface="宋体" charset="-122"/>
              </a:rPr>
              <a:t>（</a:t>
            </a:r>
            <a:r>
              <a:rPr lang="en-US" altLang="zh-CN" sz="2800" b="1" dirty="0">
                <a:solidFill>
                  <a:srgbClr val="000000"/>
                </a:solidFill>
                <a:latin typeface="宋体" charset="-122"/>
              </a:rPr>
              <a:t>1</a:t>
            </a:r>
            <a:r>
              <a:rPr lang="zh-CN" altLang="en-US" sz="2800" b="1" dirty="0">
                <a:solidFill>
                  <a:srgbClr val="000000"/>
                </a:solidFill>
                <a:latin typeface="宋体" charset="-122"/>
              </a:rPr>
              <a:t>）</a:t>
            </a:r>
            <a:r>
              <a:rPr lang="zh-CN" altLang="en-US" sz="2800" dirty="0"/>
              <a:t>未履行清算义务后果之一——清算赔偿责任</a:t>
            </a:r>
          </a:p>
          <a:p>
            <a:pPr eaLnBrk="1" hangingPunct="1"/>
            <a:r>
              <a:rPr lang="zh-CN" altLang="en-US" sz="2800" dirty="0"/>
              <a:t>公司法司法解释（二）第18条第1款规定</a:t>
            </a:r>
          </a:p>
          <a:p>
            <a:pPr eaLnBrk="1" hangingPunct="1"/>
            <a:r>
              <a:rPr lang="zh-CN" altLang="en-US" sz="2800" dirty="0"/>
              <a:t>有限责任公司的股东、股份有限公司的董事和控股股东未在法定期限内组成清算组开始清算，应对债权人主张的债权</a:t>
            </a:r>
            <a:r>
              <a:rPr lang="zh-CN" altLang="en-US" sz="2800" b="1" dirty="0"/>
              <a:t>在造成公司财产减少的范围内</a:t>
            </a:r>
            <a:r>
              <a:rPr lang="zh-CN" altLang="en-US" sz="2800" dirty="0"/>
              <a:t>承担赔偿责任。</a:t>
            </a:r>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7" name="标题 1"/>
          <p:cNvSpPr>
            <a:spLocks noGrp="1"/>
          </p:cNvSpPr>
          <p:nvPr>
            <p:ph type="title"/>
          </p:nvPr>
        </p:nvSpPr>
        <p:spPr/>
        <p:txBody>
          <a:bodyPr/>
          <a:lstStyle/>
          <a:p>
            <a:pPr eaLnBrk="1" hangingPunct="1"/>
            <a:endParaRPr lang="zh-CN" altLang="en-US"/>
          </a:p>
        </p:txBody>
      </p:sp>
      <p:sp>
        <p:nvSpPr>
          <p:cNvPr id="342018" name="内容占位符 2"/>
          <p:cNvSpPr>
            <a:spLocks noGrp="1"/>
          </p:cNvSpPr>
          <p:nvPr>
            <p:ph idx="1"/>
          </p:nvPr>
        </p:nvSpPr>
        <p:spPr/>
        <p:txBody>
          <a:bodyPr/>
          <a:lstStyle/>
          <a:p>
            <a:pPr eaLnBrk="1" hangingPunct="1"/>
            <a:r>
              <a:rPr lang="zh-CN" altLang="en-US" dirty="0"/>
              <a:t>（</a:t>
            </a:r>
            <a:r>
              <a:rPr lang="en-US" altLang="zh-CN" dirty="0"/>
              <a:t>2</a:t>
            </a:r>
            <a:r>
              <a:rPr lang="zh-CN" altLang="en-US" dirty="0"/>
              <a:t>）未履行清算义务后果之二——连带清偿责任</a:t>
            </a:r>
          </a:p>
          <a:p>
            <a:pPr eaLnBrk="1" hangingPunct="1"/>
            <a:r>
              <a:rPr lang="zh-CN" altLang="en-US" dirty="0"/>
              <a:t>公司法司法解释（二）第18条第2款规定</a:t>
            </a:r>
          </a:p>
          <a:p>
            <a:pPr eaLnBrk="1" hangingPunct="1"/>
            <a:r>
              <a:rPr lang="zh-CN" altLang="en-US" dirty="0"/>
              <a:t>有限责任公司的</a:t>
            </a:r>
            <a:r>
              <a:rPr lang="zh-CN" altLang="en-US" dirty="0">
                <a:solidFill>
                  <a:srgbClr val="C00000"/>
                </a:solidFill>
              </a:rPr>
              <a:t>股东</a:t>
            </a:r>
            <a:r>
              <a:rPr lang="zh-CN" altLang="en-US" dirty="0"/>
              <a:t>、股份有限公司的董事和控股股东因怠于履行义务，导致公司</a:t>
            </a:r>
            <a:r>
              <a:rPr lang="zh-CN" altLang="en-US" u="sng" dirty="0">
                <a:solidFill>
                  <a:srgbClr val="C00000"/>
                </a:solidFill>
              </a:rPr>
              <a:t>主要财产、账册、重要文件等灭失</a:t>
            </a:r>
            <a:r>
              <a:rPr lang="zh-CN" altLang="en-US" dirty="0"/>
              <a:t>，无法进行清算的，要对公司的债务承担</a:t>
            </a:r>
            <a:r>
              <a:rPr lang="zh-CN" altLang="en-US" dirty="0">
                <a:solidFill>
                  <a:srgbClr val="C00000"/>
                </a:solidFill>
              </a:rPr>
              <a:t>连带清偿责任。</a:t>
            </a:r>
          </a:p>
          <a:p>
            <a:pPr eaLnBrk="1" hangingPunct="1"/>
            <a:endParaRPr lang="zh-CN" altLang="en-US" dirty="0"/>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1" name="标题 1"/>
          <p:cNvSpPr>
            <a:spLocks noGrp="1"/>
          </p:cNvSpPr>
          <p:nvPr>
            <p:ph type="title"/>
          </p:nvPr>
        </p:nvSpPr>
        <p:spPr/>
        <p:txBody>
          <a:bodyPr/>
          <a:lstStyle/>
          <a:p>
            <a:pPr eaLnBrk="1" hangingPunct="1"/>
            <a:endParaRPr lang="zh-CN" altLang="en-US"/>
          </a:p>
        </p:txBody>
      </p:sp>
      <p:sp>
        <p:nvSpPr>
          <p:cNvPr id="343042" name="内容占位符 2"/>
          <p:cNvSpPr>
            <a:spLocks noGrp="1"/>
          </p:cNvSpPr>
          <p:nvPr>
            <p:ph idx="1"/>
          </p:nvPr>
        </p:nvSpPr>
        <p:spPr/>
        <p:txBody>
          <a:bodyPr/>
          <a:lstStyle/>
          <a:p>
            <a:pPr eaLnBrk="1" hangingPunct="1"/>
            <a:r>
              <a:rPr lang="zh-CN" altLang="en-US" dirty="0"/>
              <a:t>（</a:t>
            </a:r>
            <a:r>
              <a:rPr lang="en-US" altLang="zh-CN" dirty="0"/>
              <a:t>3</a:t>
            </a:r>
            <a:r>
              <a:rPr lang="zh-CN" altLang="en-US" dirty="0"/>
              <a:t>）未履行清算义务后果之三——对其他股东的损害赔偿责任</a:t>
            </a:r>
          </a:p>
          <a:p>
            <a:pPr eaLnBrk="1" hangingPunct="1"/>
            <a:r>
              <a:rPr lang="en-US" altLang="zh-CN" dirty="0"/>
              <a:t>《</a:t>
            </a:r>
            <a:r>
              <a:rPr lang="zh-CN" altLang="en-US" dirty="0"/>
              <a:t>公司法</a:t>
            </a:r>
            <a:r>
              <a:rPr lang="en-US" altLang="zh-CN" dirty="0"/>
              <a:t>》</a:t>
            </a:r>
            <a:r>
              <a:rPr lang="zh-CN" altLang="en-US" dirty="0"/>
              <a:t>第二十条（</a:t>
            </a:r>
            <a:r>
              <a:rPr lang="en-US" altLang="zh-CN" dirty="0"/>
              <a:t>2</a:t>
            </a:r>
            <a:r>
              <a:rPr lang="zh-CN" altLang="en-US" dirty="0"/>
              <a:t>） 公司股东滥用股东权利给公司或者其他股东造成损失的，应当依法承担赔偿责任。</a:t>
            </a:r>
          </a:p>
          <a:p>
            <a:pPr eaLnBrk="1" hangingPunct="1"/>
            <a:endParaRPr lang="zh-CN" altLang="en-US" dirty="0"/>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5" name="标题 1"/>
          <p:cNvSpPr>
            <a:spLocks noGrp="1"/>
          </p:cNvSpPr>
          <p:nvPr>
            <p:ph type="title"/>
          </p:nvPr>
        </p:nvSpPr>
        <p:spPr/>
        <p:txBody>
          <a:bodyPr/>
          <a:lstStyle/>
          <a:p>
            <a:pPr eaLnBrk="1" hangingPunct="1"/>
            <a:endParaRPr lang="zh-CN" altLang="en-US"/>
          </a:p>
        </p:txBody>
      </p:sp>
      <p:sp>
        <p:nvSpPr>
          <p:cNvPr id="344066" name="内容占位符 2"/>
          <p:cNvSpPr>
            <a:spLocks noGrp="1"/>
          </p:cNvSpPr>
          <p:nvPr>
            <p:ph idx="1"/>
          </p:nvPr>
        </p:nvSpPr>
        <p:spPr/>
        <p:txBody>
          <a:bodyPr/>
          <a:lstStyle/>
          <a:p>
            <a:pPr eaLnBrk="1" hangingPunct="1"/>
            <a:r>
              <a:rPr lang="zh-CN" altLang="en-US" dirty="0"/>
              <a:t>（</a:t>
            </a:r>
            <a:r>
              <a:rPr lang="en-US" altLang="zh-CN" dirty="0"/>
              <a:t>4</a:t>
            </a:r>
            <a:r>
              <a:rPr lang="zh-CN" altLang="en-US" dirty="0"/>
              <a:t>）清算义务人基于</a:t>
            </a:r>
            <a:r>
              <a:rPr lang="zh-CN" altLang="en-US" dirty="0">
                <a:solidFill>
                  <a:srgbClr val="C00000"/>
                </a:solidFill>
              </a:rPr>
              <a:t>投资不足产生</a:t>
            </a:r>
            <a:r>
              <a:rPr lang="zh-CN" altLang="en-US" dirty="0"/>
              <a:t>的民事责任</a:t>
            </a:r>
            <a:endParaRPr lang="en-US" altLang="zh-CN" dirty="0"/>
          </a:p>
          <a:p>
            <a:pPr eaLnBrk="1" hangingPunct="1"/>
            <a:endParaRPr lang="zh-CN" altLang="en-US" dirty="0"/>
          </a:p>
          <a:p>
            <a:pPr eaLnBrk="1" hangingPunct="1"/>
            <a:endParaRPr lang="zh-CN" altLang="en-US" dirty="0"/>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89" name="标题 1"/>
          <p:cNvSpPr>
            <a:spLocks noGrp="1"/>
          </p:cNvSpPr>
          <p:nvPr>
            <p:ph type="title"/>
          </p:nvPr>
        </p:nvSpPr>
        <p:spPr/>
        <p:txBody>
          <a:bodyPr/>
          <a:lstStyle/>
          <a:p>
            <a:pPr eaLnBrk="1" hangingPunct="1"/>
            <a:endParaRPr lang="zh-CN" altLang="en-US"/>
          </a:p>
        </p:txBody>
      </p:sp>
      <p:sp>
        <p:nvSpPr>
          <p:cNvPr id="345090" name="内容占位符 2"/>
          <p:cNvSpPr>
            <a:spLocks noGrp="1"/>
          </p:cNvSpPr>
          <p:nvPr>
            <p:ph idx="1"/>
          </p:nvPr>
        </p:nvSpPr>
        <p:spPr/>
        <p:txBody>
          <a:bodyPr/>
          <a:lstStyle/>
          <a:p>
            <a:pPr eaLnBrk="1" hangingPunct="1"/>
            <a:r>
              <a:rPr lang="zh-CN" altLang="en-US" dirty="0"/>
              <a:t>（</a:t>
            </a:r>
            <a:r>
              <a:rPr lang="en-US" altLang="zh-CN" dirty="0"/>
              <a:t>5</a:t>
            </a:r>
            <a:r>
              <a:rPr lang="zh-CN" altLang="en-US" dirty="0"/>
              <a:t>）清算义务人或者其他民事主体对公司债务承诺的民事责任</a:t>
            </a:r>
          </a:p>
          <a:p>
            <a:pPr eaLnBrk="1" hangingPunct="1"/>
            <a:r>
              <a:rPr lang="zh-CN" altLang="en-US" dirty="0"/>
              <a:t>《公司法司法解释二》第</a:t>
            </a:r>
            <a:r>
              <a:rPr lang="en-US" altLang="zh-CN" dirty="0"/>
              <a:t>20</a:t>
            </a:r>
            <a:r>
              <a:rPr lang="zh-CN" altLang="en-US" dirty="0"/>
              <a:t>条　　公司未经依法清算即办理注销登记，股东或者第三人在公司登记机关办理注销登记时承诺对公司债务承担责任，债权人主张其对公司债务承担相应民事责任的，人民法院应依法予以支持。</a:t>
            </a:r>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3" name="标题 1"/>
          <p:cNvSpPr>
            <a:spLocks noGrp="1"/>
          </p:cNvSpPr>
          <p:nvPr>
            <p:ph type="title"/>
          </p:nvPr>
        </p:nvSpPr>
        <p:spPr/>
        <p:txBody>
          <a:bodyPr/>
          <a:lstStyle/>
          <a:p>
            <a:pPr eaLnBrk="1" hangingPunct="1"/>
            <a:endParaRPr lang="zh-CN" altLang="en-US"/>
          </a:p>
        </p:txBody>
      </p:sp>
      <p:sp>
        <p:nvSpPr>
          <p:cNvPr id="346114" name="内容占位符 2"/>
          <p:cNvSpPr>
            <a:spLocks noGrp="1"/>
          </p:cNvSpPr>
          <p:nvPr>
            <p:ph idx="1"/>
          </p:nvPr>
        </p:nvSpPr>
        <p:spPr/>
        <p:txBody>
          <a:bodyPr/>
          <a:lstStyle/>
          <a:p>
            <a:pPr eaLnBrk="1" hangingPunct="1"/>
            <a:r>
              <a:rPr lang="en-US" altLang="zh-CN" b="1" dirty="0"/>
              <a:t>4</a:t>
            </a:r>
            <a:r>
              <a:rPr lang="zh-CN" altLang="en-US" b="1" dirty="0"/>
              <a:t>、</a:t>
            </a:r>
            <a:r>
              <a:rPr lang="zh-CN" altLang="zh-CN" b="1" dirty="0"/>
              <a:t>法人在清算期间的性质</a:t>
            </a:r>
            <a:endParaRPr lang="en-US" altLang="zh-CN" b="1" dirty="0"/>
          </a:p>
          <a:p>
            <a:pPr eaLnBrk="1" hangingPunct="1"/>
            <a:r>
              <a:rPr lang="zh-CN" altLang="zh-CN" dirty="0"/>
              <a:t>《民法总则》第</a:t>
            </a:r>
            <a:r>
              <a:rPr lang="en-US" altLang="zh-CN" dirty="0"/>
              <a:t>72</a:t>
            </a:r>
            <a:r>
              <a:rPr lang="zh-CN" altLang="zh-CN" dirty="0"/>
              <a:t>条规定：清算期间法人存续，但是</a:t>
            </a:r>
            <a:r>
              <a:rPr lang="zh-CN" altLang="zh-CN" dirty="0">
                <a:solidFill>
                  <a:srgbClr val="C00000"/>
                </a:solidFill>
              </a:rPr>
              <a:t>不得从事与清算无关的活动。</a:t>
            </a:r>
            <a:endParaRPr lang="en-US" altLang="zh-CN" dirty="0">
              <a:solidFill>
                <a:srgbClr val="C00000"/>
              </a:solidFill>
            </a:endParaRPr>
          </a:p>
          <a:p>
            <a:pPr eaLnBrk="1" hangingPunct="1"/>
            <a:r>
              <a:rPr lang="zh-CN" altLang="zh-CN" dirty="0"/>
              <a:t>法人在清算时，在清算的目的范围内仍享有解散前法人的民事权利能力，因而</a:t>
            </a:r>
            <a:r>
              <a:rPr lang="zh-CN" altLang="zh-CN" dirty="0">
                <a:solidFill>
                  <a:srgbClr val="C00000"/>
                </a:solidFill>
              </a:rPr>
              <a:t>清算法人与解散前的法人为同一法人。</a:t>
            </a:r>
            <a:r>
              <a:rPr lang="zh-CN" altLang="en-US" dirty="0">
                <a:solidFill>
                  <a:srgbClr val="C00000"/>
                </a:solidFill>
              </a:rPr>
              <a:t>（但是能力有所减损）</a:t>
            </a:r>
            <a:endParaRPr lang="zh-CN" altLang="zh-CN" dirty="0">
              <a:solidFill>
                <a:srgbClr val="C00000"/>
              </a:solidFill>
            </a:endParaRPr>
          </a:p>
          <a:p>
            <a:pPr eaLnBrk="1" hangingPunct="1"/>
            <a:endParaRPr lang="zh-CN" altLang="zh-CN" dirty="0"/>
          </a:p>
          <a:p>
            <a:pPr eaLnBrk="1" hangingPunct="1"/>
            <a:endParaRPr lang="zh-CN" altLang="en-US" dirty="0"/>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7" name="Rectangle 2"/>
          <p:cNvSpPr>
            <a:spLocks noGrp="1" noChangeArrowheads="1"/>
          </p:cNvSpPr>
          <p:nvPr>
            <p:ph type="title"/>
          </p:nvPr>
        </p:nvSpPr>
        <p:spPr/>
        <p:txBody>
          <a:bodyPr/>
          <a:lstStyle/>
          <a:p>
            <a:pPr eaLnBrk="1" hangingPunct="1"/>
            <a:endParaRPr lang="zh-CN" altLang="en-US" b="1">
              <a:latin typeface="宋体" charset="-122"/>
            </a:endParaRPr>
          </a:p>
        </p:txBody>
      </p:sp>
      <p:sp>
        <p:nvSpPr>
          <p:cNvPr id="347138" name="Rectangle 3"/>
          <p:cNvSpPr>
            <a:spLocks noGrp="1" noChangeArrowheads="1"/>
          </p:cNvSpPr>
          <p:nvPr>
            <p:ph type="body" idx="1"/>
          </p:nvPr>
        </p:nvSpPr>
        <p:spPr/>
        <p:txBody>
          <a:bodyPr/>
          <a:lstStyle/>
          <a:p>
            <a:pPr eaLnBrk="1" hangingPunct="1"/>
            <a:r>
              <a:rPr lang="zh-CN" altLang="en-US" b="1" dirty="0">
                <a:latin typeface="宋体" charset="-122"/>
              </a:rPr>
              <a:t>（四）法人的终止</a:t>
            </a:r>
            <a:endParaRPr lang="zh-CN" altLang="en-US" dirty="0"/>
          </a:p>
          <a:p>
            <a:pPr eaLnBrk="1" hangingPunct="1"/>
            <a:r>
              <a:rPr lang="en-US" altLang="zh-CN" dirty="0"/>
              <a:t>1</a:t>
            </a:r>
            <a:r>
              <a:rPr lang="zh-CN" altLang="en-US" dirty="0"/>
              <a:t>、界定</a:t>
            </a:r>
          </a:p>
          <a:p>
            <a:pPr eaLnBrk="1" hangingPunct="1"/>
            <a:r>
              <a:rPr lang="en-US" altLang="zh-CN" dirty="0">
                <a:latin typeface="Times New Roman" pitchFamily="18" charset="0"/>
              </a:rPr>
              <a:t>——</a:t>
            </a:r>
            <a:r>
              <a:rPr lang="zh-CN" altLang="en-US" dirty="0">
                <a:latin typeface="宋体" charset="-122"/>
              </a:rPr>
              <a:t>法人的终止，是指从法律上</a:t>
            </a:r>
            <a:r>
              <a:rPr lang="zh-CN" altLang="en-US" u="sng" dirty="0">
                <a:latin typeface="宋体" charset="-122"/>
              </a:rPr>
              <a:t>消灭法人作为民事主体的资格。</a:t>
            </a:r>
          </a:p>
          <a:p>
            <a:pPr marL="0" indent="0" eaLnBrk="1" hangingPunct="1">
              <a:buNone/>
            </a:pPr>
            <a:br>
              <a:rPr lang="zh-CN" altLang="en-US" dirty="0"/>
            </a:br>
            <a:endParaRPr lang="zh-CN" altLang="en-US" dirty="0"/>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1" name="Rectangle 2"/>
          <p:cNvSpPr>
            <a:spLocks noGrp="1" noChangeArrowheads="1"/>
          </p:cNvSpPr>
          <p:nvPr>
            <p:ph type="title"/>
          </p:nvPr>
        </p:nvSpPr>
        <p:spPr/>
        <p:txBody>
          <a:bodyPr/>
          <a:lstStyle/>
          <a:p>
            <a:pPr eaLnBrk="1" hangingPunct="1"/>
            <a:endParaRPr lang="zh-CN" altLang="en-US" b="1">
              <a:latin typeface="Times New Roman" pitchFamily="18" charset="0"/>
            </a:endParaRPr>
          </a:p>
        </p:txBody>
      </p:sp>
      <p:sp>
        <p:nvSpPr>
          <p:cNvPr id="348162" name="Rectangle 3"/>
          <p:cNvSpPr>
            <a:spLocks noGrp="1" noChangeArrowheads="1"/>
          </p:cNvSpPr>
          <p:nvPr>
            <p:ph type="body" idx="1"/>
          </p:nvPr>
        </p:nvSpPr>
        <p:spPr/>
        <p:txBody>
          <a:bodyPr/>
          <a:lstStyle/>
          <a:p>
            <a:pPr eaLnBrk="1" hangingPunct="1">
              <a:lnSpc>
                <a:spcPct val="90000"/>
              </a:lnSpc>
            </a:pPr>
            <a:r>
              <a:rPr lang="en-US" altLang="zh-CN" sz="2800" dirty="0"/>
              <a:t>2</a:t>
            </a:r>
            <a:r>
              <a:rPr lang="zh-CN" altLang="en-US" sz="2800" dirty="0"/>
              <a:t>、</a:t>
            </a:r>
            <a:r>
              <a:rPr lang="zh-CN" altLang="en-US" sz="2800" b="1" dirty="0">
                <a:latin typeface="宋体" charset="-122"/>
              </a:rPr>
              <a:t>法人终止情形</a:t>
            </a:r>
            <a:endParaRPr lang="zh-CN" altLang="en-US" sz="2800" dirty="0"/>
          </a:p>
          <a:p>
            <a:pPr eaLnBrk="1" hangingPunct="1">
              <a:lnSpc>
                <a:spcPct val="90000"/>
              </a:lnSpc>
            </a:pPr>
            <a:r>
              <a:rPr lang="en-US" altLang="zh-CN" sz="2400" dirty="0"/>
              <a:t>《</a:t>
            </a:r>
            <a:r>
              <a:rPr lang="zh-CN" altLang="en-US" sz="2400" dirty="0"/>
              <a:t>民法通则</a:t>
            </a:r>
            <a:r>
              <a:rPr lang="en-US" altLang="zh-CN" sz="2400" dirty="0"/>
              <a:t>》</a:t>
            </a:r>
            <a:r>
              <a:rPr lang="zh-CN" altLang="en-US" sz="2400" dirty="0"/>
              <a:t>第</a:t>
            </a:r>
            <a:r>
              <a:rPr lang="en-US" altLang="zh-CN" sz="2400" dirty="0"/>
              <a:t>45</a:t>
            </a:r>
            <a:r>
              <a:rPr lang="zh-CN" altLang="en-US" sz="2400" dirty="0"/>
              <a:t>条 企业法人由于下列原因之一终止：（一）依法被撤销；（二）解散；（三）依法宣告破产；（四）其他原因。</a:t>
            </a:r>
            <a:endParaRPr lang="en-US" altLang="zh-CN" sz="2400" dirty="0"/>
          </a:p>
          <a:p>
            <a:pPr eaLnBrk="1" hangingPunct="1"/>
            <a:r>
              <a:rPr lang="en-US" altLang="zh-CN" sz="2400" dirty="0"/>
              <a:t>《</a:t>
            </a:r>
            <a:r>
              <a:rPr lang="zh-CN" altLang="en-US" sz="2400" dirty="0"/>
              <a:t>民法总则</a:t>
            </a:r>
            <a:r>
              <a:rPr lang="en-US" altLang="zh-CN" sz="2400" dirty="0"/>
              <a:t>》</a:t>
            </a:r>
            <a:r>
              <a:rPr lang="zh-CN" altLang="zh-CN" sz="2400" dirty="0"/>
              <a:t>第</a:t>
            </a:r>
            <a:r>
              <a:rPr lang="en-US" altLang="zh-CN" sz="2400" dirty="0"/>
              <a:t>68</a:t>
            </a:r>
            <a:r>
              <a:rPr lang="zh-CN" altLang="zh-CN" sz="2400" dirty="0"/>
              <a:t>条　有下列原因之一并依法完成清算、注销登记的，法人终止：（一）法人解散；（二）法人被宣告破产；（三）法律规定的其他原因。</a:t>
            </a:r>
            <a:endParaRPr lang="en-US" altLang="zh-CN" sz="2400" dirty="0"/>
          </a:p>
          <a:p>
            <a:pPr eaLnBrk="1" hangingPunct="1"/>
            <a:r>
              <a:rPr lang="zh-CN" altLang="zh-CN" sz="2400" dirty="0"/>
              <a:t>法人终止，法律、行政法规规定须经有关机关批准的，依照其规定。</a:t>
            </a:r>
          </a:p>
          <a:p>
            <a:pPr eaLnBrk="1" hangingPunct="1">
              <a:lnSpc>
                <a:spcPct val="90000"/>
              </a:lnSpc>
            </a:pPr>
            <a:br>
              <a:rPr lang="zh-CN" altLang="en-US" sz="2800" dirty="0"/>
            </a:br>
            <a:endParaRPr lang="zh-CN" altLang="en-US" sz="2800" dirty="0"/>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5" name="Rectangle 2"/>
          <p:cNvSpPr>
            <a:spLocks noGrp="1" noChangeArrowheads="1"/>
          </p:cNvSpPr>
          <p:nvPr>
            <p:ph type="title"/>
          </p:nvPr>
        </p:nvSpPr>
        <p:spPr/>
        <p:txBody>
          <a:bodyPr/>
          <a:lstStyle/>
          <a:p>
            <a:pPr eaLnBrk="1" hangingPunct="1"/>
            <a:endParaRPr lang="zh-CN" altLang="en-US" b="1">
              <a:latin typeface="Times New Roman" pitchFamily="18" charset="0"/>
            </a:endParaRPr>
          </a:p>
        </p:txBody>
      </p:sp>
      <p:sp>
        <p:nvSpPr>
          <p:cNvPr id="349186" name="Rectangle 3"/>
          <p:cNvSpPr>
            <a:spLocks noGrp="1" noChangeArrowheads="1"/>
          </p:cNvSpPr>
          <p:nvPr>
            <p:ph type="body" idx="1"/>
          </p:nvPr>
        </p:nvSpPr>
        <p:spPr/>
        <p:txBody>
          <a:bodyPr/>
          <a:lstStyle/>
          <a:p>
            <a:pPr algn="just" eaLnBrk="1" hangingPunct="1">
              <a:lnSpc>
                <a:spcPct val="90000"/>
              </a:lnSpc>
            </a:pPr>
            <a:r>
              <a:rPr lang="zh-CN" altLang="en-US" b="1" dirty="0">
                <a:latin typeface="Times New Roman" pitchFamily="18" charset="0"/>
              </a:rPr>
              <a:t>七、法人精神损害</a:t>
            </a:r>
            <a:endParaRPr lang="zh-CN" altLang="en-US" sz="2800" dirty="0">
              <a:latin typeface="Times New Roman" pitchFamily="18" charset="0"/>
            </a:endParaRPr>
          </a:p>
          <a:p>
            <a:pPr algn="just" eaLnBrk="1" hangingPunct="1">
              <a:lnSpc>
                <a:spcPct val="90000"/>
              </a:lnSpc>
            </a:pPr>
            <a:r>
              <a:rPr lang="zh-CN" altLang="en-US" sz="2800" dirty="0">
                <a:latin typeface="Times New Roman" pitchFamily="18" charset="0"/>
              </a:rPr>
              <a:t>（一）精神损害的界定</a:t>
            </a:r>
            <a:endParaRPr lang="zh-CN" altLang="en-US" sz="2800" dirty="0"/>
          </a:p>
          <a:p>
            <a:pPr algn="just" eaLnBrk="1" hangingPunct="1">
              <a:lnSpc>
                <a:spcPct val="90000"/>
              </a:lnSpc>
            </a:pPr>
            <a:r>
              <a:rPr lang="en-US" altLang="zh-CN" sz="2800" dirty="0">
                <a:latin typeface="Times New Roman" pitchFamily="18" charset="0"/>
              </a:rPr>
              <a:t>——</a:t>
            </a:r>
            <a:r>
              <a:rPr lang="zh-CN" altLang="en-US" sz="2800" dirty="0">
                <a:latin typeface="Times New Roman" pitchFamily="18" charset="0"/>
              </a:rPr>
              <a:t>狭义说：自然人因起人身权受到损害而遭受的生理上和心理上的损害，包括愤怒、绝望、焦虑不安等情绪。</a:t>
            </a:r>
            <a:endParaRPr lang="zh-CN" altLang="en-US" sz="2800" dirty="0"/>
          </a:p>
          <a:p>
            <a:pPr algn="just" eaLnBrk="1" hangingPunct="1">
              <a:lnSpc>
                <a:spcPct val="90000"/>
              </a:lnSpc>
            </a:pPr>
            <a:r>
              <a:rPr lang="en-US" altLang="zh-CN" sz="2800" dirty="0">
                <a:latin typeface="Times New Roman" pitchFamily="18" charset="0"/>
              </a:rPr>
              <a:t>——</a:t>
            </a:r>
            <a:r>
              <a:rPr lang="zh-CN" altLang="en-US" sz="2800" dirty="0">
                <a:latin typeface="Times New Roman" pitchFamily="18" charset="0"/>
              </a:rPr>
              <a:t>广义说：精神损害包括精神痛苦和</a:t>
            </a:r>
            <a:r>
              <a:rPr lang="zh-CN" altLang="en-US" sz="2800" dirty="0">
                <a:solidFill>
                  <a:srgbClr val="C00000"/>
                </a:solidFill>
                <a:latin typeface="Times New Roman" pitchFamily="18" charset="0"/>
              </a:rPr>
              <a:t>精神利益的损失</a:t>
            </a:r>
            <a:r>
              <a:rPr lang="zh-CN" altLang="en-US" sz="2800" dirty="0">
                <a:latin typeface="Times New Roman" pitchFamily="18" charset="0"/>
              </a:rPr>
              <a:t>。前者指自然人因人格权受到侵害而遭受的生理、心理上的痛苦；后者指自然人的</a:t>
            </a:r>
            <a:r>
              <a:rPr lang="zh-CN" altLang="en-US" sz="2800" dirty="0">
                <a:solidFill>
                  <a:srgbClr val="C00000"/>
                </a:solidFill>
                <a:latin typeface="Times New Roman" pitchFamily="18" charset="0"/>
              </a:rPr>
              <a:t>人身利益</a:t>
            </a:r>
            <a:r>
              <a:rPr lang="zh-CN" altLang="en-US" sz="2800" dirty="0">
                <a:latin typeface="Times New Roman" pitchFamily="18" charset="0"/>
              </a:rPr>
              <a:t>、法人的</a:t>
            </a:r>
            <a:r>
              <a:rPr lang="zh-CN" altLang="en-US" sz="2800" dirty="0">
                <a:solidFill>
                  <a:srgbClr val="C00000"/>
                </a:solidFill>
                <a:latin typeface="Times New Roman" pitchFamily="18" charset="0"/>
              </a:rPr>
              <a:t>名誉利益</a:t>
            </a:r>
            <a:r>
              <a:rPr lang="zh-CN" altLang="en-US" sz="2800" dirty="0">
                <a:latin typeface="Times New Roman" pitchFamily="18" charset="0"/>
              </a:rPr>
              <a:t>等遭受的损害。</a:t>
            </a:r>
            <a:endParaRPr lang="zh-CN" altLang="en-US" sz="2800" dirty="0"/>
          </a:p>
          <a:p>
            <a:pPr eaLnBrk="1" hangingPunct="1">
              <a:lnSpc>
                <a:spcPct val="90000"/>
              </a:lnSpc>
            </a:pPr>
            <a:endParaRPr lang="zh-CN" altLang="en-US" sz="2800" dirty="0"/>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09" name="Rectangle 2"/>
          <p:cNvSpPr>
            <a:spLocks noGrp="1" noChangeArrowheads="1"/>
          </p:cNvSpPr>
          <p:nvPr>
            <p:ph type="title"/>
          </p:nvPr>
        </p:nvSpPr>
        <p:spPr/>
        <p:txBody>
          <a:bodyPr/>
          <a:lstStyle/>
          <a:p>
            <a:pPr eaLnBrk="1" hangingPunct="1"/>
            <a:endParaRPr lang="zh-CN" altLang="en-US"/>
          </a:p>
        </p:txBody>
      </p:sp>
      <p:sp>
        <p:nvSpPr>
          <p:cNvPr id="350210" name="Rectangle 3"/>
          <p:cNvSpPr>
            <a:spLocks noGrp="1" noChangeArrowheads="1"/>
          </p:cNvSpPr>
          <p:nvPr>
            <p:ph type="body" idx="1"/>
          </p:nvPr>
        </p:nvSpPr>
        <p:spPr/>
        <p:txBody>
          <a:bodyPr/>
          <a:lstStyle/>
          <a:p>
            <a:pPr eaLnBrk="1" hangingPunct="1"/>
            <a:r>
              <a:rPr lang="zh-CN" altLang="en-US" b="1" dirty="0"/>
              <a:t>（二）法人人格权问题</a:t>
            </a:r>
          </a:p>
          <a:p>
            <a:pPr eaLnBrk="1" hangingPunct="1"/>
            <a:r>
              <a:rPr lang="en-US" altLang="zh-CN" dirty="0"/>
              <a:t>《</a:t>
            </a:r>
            <a:r>
              <a:rPr lang="zh-CN" altLang="en-US" dirty="0"/>
              <a:t>民法总则</a:t>
            </a:r>
            <a:r>
              <a:rPr lang="en-US" altLang="zh-CN" dirty="0"/>
              <a:t>》</a:t>
            </a:r>
            <a:r>
              <a:rPr lang="zh-CN" altLang="en-US" dirty="0"/>
              <a:t>第</a:t>
            </a:r>
            <a:r>
              <a:rPr lang="en-US" altLang="zh-CN" dirty="0"/>
              <a:t>110</a:t>
            </a:r>
            <a:r>
              <a:rPr lang="zh-CN" altLang="en-US" dirty="0"/>
              <a:t>条  </a:t>
            </a:r>
            <a:r>
              <a:rPr lang="zh-CN" altLang="zh-CN" dirty="0"/>
              <a:t>法人、非法人组织享有名称权、名誉权、荣誉权等权利。</a:t>
            </a:r>
          </a:p>
          <a:p>
            <a:pPr eaLnBrk="1" hangingPunct="1"/>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endParaRPr lang="zh-CN" altLang="en-US"/>
          </a:p>
        </p:txBody>
      </p:sp>
      <p:sp>
        <p:nvSpPr>
          <p:cNvPr id="47106" name="Rectangle 3"/>
          <p:cNvSpPr>
            <a:spLocks noGrp="1" noChangeArrowheads="1"/>
          </p:cNvSpPr>
          <p:nvPr>
            <p:ph type="body" idx="1"/>
          </p:nvPr>
        </p:nvSpPr>
        <p:spPr/>
        <p:txBody>
          <a:bodyPr/>
          <a:lstStyle/>
          <a:p>
            <a:pPr eaLnBrk="1" hangingPunct="1"/>
            <a:r>
              <a:rPr lang="zh-CN" altLang="en-US" b="1"/>
              <a:t>（二）民法的性质</a:t>
            </a:r>
          </a:p>
          <a:p>
            <a:pPr eaLnBrk="1" hangingPunct="1"/>
            <a:r>
              <a:rPr lang="en-US" altLang="zh-CN" b="1"/>
              <a:t>1</a:t>
            </a:r>
            <a:r>
              <a:rPr lang="zh-CN" altLang="en-US" b="1"/>
              <a:t>、民法是市民社会的基本法</a:t>
            </a:r>
          </a:p>
          <a:p>
            <a:pPr eaLnBrk="1" hangingPunct="1"/>
            <a:r>
              <a:rPr lang="zh-CN" altLang="en-US" b="1">
                <a:latin typeface="Times New Roman" pitchFamily="18" charset="0"/>
              </a:rPr>
              <a:t>“</a:t>
            </a:r>
            <a:r>
              <a:rPr lang="zh-CN" altLang="en-US" b="1"/>
              <a:t>市民</a:t>
            </a:r>
            <a:r>
              <a:rPr lang="zh-CN" altLang="en-US" b="1">
                <a:latin typeface="Times New Roman" pitchFamily="18" charset="0"/>
              </a:rPr>
              <a:t>”</a:t>
            </a:r>
            <a:endParaRPr lang="zh-CN" altLang="en-US" b="1"/>
          </a:p>
          <a:p>
            <a:pPr eaLnBrk="1" hangingPunct="1"/>
            <a:r>
              <a:rPr lang="zh-CN" altLang="en-US" b="1">
                <a:latin typeface="Times New Roman" pitchFamily="18" charset="0"/>
              </a:rPr>
              <a:t>“</a:t>
            </a:r>
            <a:r>
              <a:rPr lang="zh-CN" altLang="en-US" b="1"/>
              <a:t>市民社会</a:t>
            </a:r>
            <a:r>
              <a:rPr lang="zh-CN" altLang="en-US" b="1">
                <a:latin typeface="Times New Roman" pitchFamily="18" charset="0"/>
              </a:rPr>
              <a:t>”</a:t>
            </a:r>
            <a:endParaRPr lang="zh-CN" altLang="en-US" b="1"/>
          </a:p>
          <a:p>
            <a:pPr eaLnBrk="1" hangingPunct="1"/>
            <a:endParaRPr lang="zh-CN" altLang="en-US"/>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Grp="1" noChangeArrowheads="1"/>
          </p:cNvSpPr>
          <p:nvPr>
            <p:ph type="title"/>
          </p:nvPr>
        </p:nvSpPr>
        <p:spPr/>
        <p:txBody>
          <a:bodyPr/>
          <a:lstStyle/>
          <a:p>
            <a:pPr eaLnBrk="1" hangingPunct="1"/>
            <a:endParaRPr lang="zh-CN" altLang="en-US"/>
          </a:p>
        </p:txBody>
      </p:sp>
      <p:sp>
        <p:nvSpPr>
          <p:cNvPr id="351234" name="Rectangle 3"/>
          <p:cNvSpPr>
            <a:spLocks noGrp="1" noChangeArrowheads="1"/>
          </p:cNvSpPr>
          <p:nvPr>
            <p:ph type="body" idx="1"/>
          </p:nvPr>
        </p:nvSpPr>
        <p:spPr/>
        <p:txBody>
          <a:bodyPr/>
          <a:lstStyle/>
          <a:p>
            <a:pPr eaLnBrk="1" hangingPunct="1">
              <a:lnSpc>
                <a:spcPct val="90000"/>
              </a:lnSpc>
            </a:pPr>
            <a:r>
              <a:rPr lang="zh-CN" altLang="en-US" sz="2800" b="1" dirty="0">
                <a:latin typeface="宋体" charset="-122"/>
              </a:rPr>
              <a:t>（三）法人精神损害的争论</a:t>
            </a:r>
          </a:p>
          <a:p>
            <a:pPr eaLnBrk="1" hangingPunct="1">
              <a:lnSpc>
                <a:spcPct val="90000"/>
              </a:lnSpc>
            </a:pPr>
            <a:r>
              <a:rPr lang="en-US" altLang="zh-CN" sz="2800" b="1" dirty="0">
                <a:latin typeface="Times New Roman" pitchFamily="18" charset="0"/>
              </a:rPr>
              <a:t>——</a:t>
            </a:r>
            <a:r>
              <a:rPr lang="zh-CN" altLang="en-US" sz="2800" b="1" dirty="0"/>
              <a:t>法人人格权的保护</a:t>
            </a:r>
            <a:r>
              <a:rPr lang="zh-CN" altLang="en-US" sz="2800" dirty="0"/>
              <a:t> </a:t>
            </a:r>
            <a:endParaRPr lang="zh-CN" altLang="en-US" sz="2800" b="1" dirty="0"/>
          </a:p>
          <a:p>
            <a:pPr eaLnBrk="1" hangingPunct="1">
              <a:lnSpc>
                <a:spcPct val="90000"/>
              </a:lnSpc>
            </a:pPr>
            <a:r>
              <a:rPr lang="en-US" altLang="zh-CN" sz="2800" b="1" dirty="0"/>
              <a:t>1</a:t>
            </a:r>
            <a:r>
              <a:rPr lang="zh-CN" altLang="en-US" sz="2800" b="1" dirty="0"/>
              <a:t>、否定说的理由</a:t>
            </a:r>
            <a:endParaRPr lang="zh-CN" altLang="en-US" sz="2800" dirty="0"/>
          </a:p>
          <a:p>
            <a:pPr eaLnBrk="1" hangingPunct="1">
              <a:lnSpc>
                <a:spcPct val="90000"/>
              </a:lnSpc>
            </a:pPr>
            <a:r>
              <a:rPr lang="zh-CN" altLang="en-US" sz="2800" dirty="0"/>
              <a:t>（</a:t>
            </a:r>
            <a:r>
              <a:rPr lang="en-US" altLang="zh-CN" sz="2800" dirty="0"/>
              <a:t>1</a:t>
            </a:r>
            <a:r>
              <a:rPr lang="zh-CN" altLang="en-US" sz="2800" dirty="0"/>
              <a:t>）法人是一种社会组织，没有生命，没有精神和感情；</a:t>
            </a:r>
          </a:p>
          <a:p>
            <a:pPr eaLnBrk="1" hangingPunct="1">
              <a:lnSpc>
                <a:spcPct val="90000"/>
              </a:lnSpc>
            </a:pPr>
            <a:r>
              <a:rPr lang="zh-CN" altLang="en-US" sz="2800" dirty="0"/>
              <a:t>（</a:t>
            </a:r>
            <a:r>
              <a:rPr lang="en-US" altLang="zh-CN" sz="2800" dirty="0"/>
              <a:t>2</a:t>
            </a:r>
            <a:r>
              <a:rPr lang="zh-CN" altLang="en-US" sz="2800" dirty="0"/>
              <a:t>）法人没有心理上或感情上的痛苦，无法产生精神损害；</a:t>
            </a:r>
          </a:p>
          <a:p>
            <a:pPr eaLnBrk="1" hangingPunct="1">
              <a:lnSpc>
                <a:spcPct val="90000"/>
              </a:lnSpc>
            </a:pPr>
            <a:r>
              <a:rPr lang="zh-CN" altLang="en-US" sz="2800" dirty="0"/>
              <a:t>（</a:t>
            </a:r>
            <a:r>
              <a:rPr lang="en-US" altLang="zh-CN" sz="2800" dirty="0"/>
              <a:t>3</a:t>
            </a:r>
            <a:r>
              <a:rPr lang="zh-CN" altLang="en-US" sz="2800" dirty="0"/>
              <a:t>）法人人格权受到侵害时，往往</a:t>
            </a:r>
            <a:r>
              <a:rPr lang="zh-CN" altLang="en-US" sz="2800" dirty="0">
                <a:solidFill>
                  <a:srgbClr val="C00000"/>
                </a:solidFill>
              </a:rPr>
              <a:t>只造成财产上的损失，不会造成精神损害。</a:t>
            </a:r>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7" name="Rectangle 2"/>
          <p:cNvSpPr>
            <a:spLocks noGrp="1" noChangeArrowheads="1"/>
          </p:cNvSpPr>
          <p:nvPr>
            <p:ph type="title"/>
          </p:nvPr>
        </p:nvSpPr>
        <p:spPr/>
        <p:txBody>
          <a:bodyPr/>
          <a:lstStyle/>
          <a:p>
            <a:pPr eaLnBrk="1" hangingPunct="1"/>
            <a:endParaRPr lang="zh-CN" altLang="en-US"/>
          </a:p>
        </p:txBody>
      </p:sp>
      <p:sp>
        <p:nvSpPr>
          <p:cNvPr id="352258" name="Rectangle 3"/>
          <p:cNvSpPr>
            <a:spLocks noGrp="1" noChangeArrowheads="1"/>
          </p:cNvSpPr>
          <p:nvPr>
            <p:ph type="body" idx="1"/>
          </p:nvPr>
        </p:nvSpPr>
        <p:spPr/>
        <p:txBody>
          <a:bodyPr/>
          <a:lstStyle/>
          <a:p>
            <a:pPr eaLnBrk="1" hangingPunct="1">
              <a:lnSpc>
                <a:spcPct val="90000"/>
              </a:lnSpc>
            </a:pPr>
            <a:r>
              <a:rPr lang="en-US" altLang="zh-CN" sz="2400" b="1" dirty="0"/>
              <a:t>2</a:t>
            </a:r>
            <a:r>
              <a:rPr lang="zh-CN" altLang="en-US" sz="2400" b="1" dirty="0"/>
              <a:t>、肯定说的主要理由</a:t>
            </a:r>
          </a:p>
          <a:p>
            <a:pPr eaLnBrk="1" hangingPunct="1">
              <a:lnSpc>
                <a:spcPct val="90000"/>
              </a:lnSpc>
            </a:pPr>
            <a:r>
              <a:rPr lang="zh-CN" altLang="en-US" sz="2400" dirty="0"/>
              <a:t>（</a:t>
            </a:r>
            <a:r>
              <a:rPr lang="en-US" altLang="zh-CN" sz="2400" dirty="0"/>
              <a:t>1</a:t>
            </a:r>
            <a:r>
              <a:rPr lang="zh-CN" altLang="en-US" sz="2400" dirty="0"/>
              <a:t>）</a:t>
            </a:r>
            <a:r>
              <a:rPr lang="en-US" altLang="zh-CN" sz="2400" dirty="0"/>
              <a:t>《</a:t>
            </a:r>
            <a:r>
              <a:rPr lang="zh-CN" altLang="en-US" sz="2400" dirty="0"/>
              <a:t>民法通则</a:t>
            </a:r>
            <a:r>
              <a:rPr lang="en-US" altLang="zh-CN" sz="2400" dirty="0"/>
              <a:t>》</a:t>
            </a:r>
            <a:r>
              <a:rPr lang="zh-CN" altLang="en-US" sz="2400" dirty="0"/>
              <a:t>第一百二十条的规定</a:t>
            </a:r>
          </a:p>
          <a:p>
            <a:pPr eaLnBrk="1" hangingPunct="1">
              <a:lnSpc>
                <a:spcPct val="90000"/>
              </a:lnSpc>
            </a:pPr>
            <a:r>
              <a:rPr lang="en-US" altLang="zh-CN" sz="2400" dirty="0"/>
              <a:t>《</a:t>
            </a:r>
            <a:r>
              <a:rPr lang="zh-CN" altLang="en-US" sz="2400" dirty="0"/>
              <a:t>民法通则</a:t>
            </a:r>
            <a:r>
              <a:rPr lang="en-US" altLang="zh-CN" sz="2400" dirty="0"/>
              <a:t>》</a:t>
            </a:r>
            <a:r>
              <a:rPr lang="zh-CN" altLang="en-US" sz="2400" dirty="0"/>
              <a:t>第一百二十条的规定：</a:t>
            </a:r>
            <a:r>
              <a:rPr lang="zh-CN" altLang="en-US" sz="2400" dirty="0">
                <a:latin typeface="Times New Roman" pitchFamily="18" charset="0"/>
              </a:rPr>
              <a:t>“</a:t>
            </a:r>
            <a:r>
              <a:rPr lang="zh-CN" altLang="en-US" sz="2400" dirty="0"/>
              <a:t>公民的姓名权、 肖像权、 名誉权、荣誉权受到侵害的，有权要求停止侵害，恢复名誉，消除影响，赔礼道歉，并可以要求赔偿损失。法人的名称权、名誉权、荣誉权受到侵害的，适用前款规定。</a:t>
            </a:r>
            <a:r>
              <a:rPr lang="zh-CN" altLang="en-US" sz="2400" dirty="0">
                <a:latin typeface="Times New Roman" pitchFamily="18" charset="0"/>
              </a:rPr>
              <a:t>”</a:t>
            </a:r>
            <a:r>
              <a:rPr lang="zh-CN" altLang="en-US" sz="2400" dirty="0"/>
              <a:t> </a:t>
            </a:r>
          </a:p>
          <a:p>
            <a:pPr eaLnBrk="1" hangingPunct="1">
              <a:lnSpc>
                <a:spcPct val="90000"/>
              </a:lnSpc>
            </a:pPr>
            <a:r>
              <a:rPr lang="zh-CN" altLang="en-US" sz="2400" dirty="0"/>
              <a:t>（</a:t>
            </a:r>
            <a:r>
              <a:rPr lang="en-US" altLang="zh-CN" sz="2400" dirty="0"/>
              <a:t>2</a:t>
            </a:r>
            <a:r>
              <a:rPr lang="zh-CN" altLang="en-US" sz="2400" dirty="0"/>
              <a:t>） 精神损害赔偿与人身伤害抚慰金的区别</a:t>
            </a:r>
          </a:p>
          <a:p>
            <a:pPr eaLnBrk="1" hangingPunct="1">
              <a:lnSpc>
                <a:spcPct val="90000"/>
              </a:lnSpc>
            </a:pPr>
            <a:r>
              <a:rPr lang="zh-CN" altLang="en-US" sz="2400" dirty="0"/>
              <a:t>精神损害赔偿除后者外，还包括精神利益的损害赔偿。  </a:t>
            </a:r>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1" name="Rectangle 2"/>
          <p:cNvSpPr>
            <a:spLocks noGrp="1" noChangeArrowheads="1"/>
          </p:cNvSpPr>
          <p:nvPr>
            <p:ph type="title"/>
          </p:nvPr>
        </p:nvSpPr>
        <p:spPr/>
        <p:txBody>
          <a:bodyPr/>
          <a:lstStyle/>
          <a:p>
            <a:pPr eaLnBrk="1" hangingPunct="1"/>
            <a:endParaRPr lang="zh-CN" altLang="en-US"/>
          </a:p>
        </p:txBody>
      </p:sp>
      <p:sp>
        <p:nvSpPr>
          <p:cNvPr id="353282" name="Rectangle 3"/>
          <p:cNvSpPr>
            <a:spLocks noGrp="1" noChangeArrowheads="1"/>
          </p:cNvSpPr>
          <p:nvPr>
            <p:ph type="body" idx="1"/>
          </p:nvPr>
        </p:nvSpPr>
        <p:spPr/>
        <p:txBody>
          <a:bodyPr/>
          <a:lstStyle/>
          <a:p>
            <a:pPr eaLnBrk="1" hangingPunct="1">
              <a:lnSpc>
                <a:spcPct val="90000"/>
              </a:lnSpc>
            </a:pPr>
            <a:r>
              <a:rPr lang="en-US" altLang="zh-CN" dirty="0"/>
              <a:t>3</a:t>
            </a:r>
            <a:r>
              <a:rPr lang="zh-CN" altLang="en-US" dirty="0"/>
              <a:t>、司法部门的态度</a:t>
            </a:r>
          </a:p>
          <a:p>
            <a:pPr eaLnBrk="1" hangingPunct="1">
              <a:lnSpc>
                <a:spcPct val="90000"/>
              </a:lnSpc>
            </a:pPr>
            <a:r>
              <a:rPr lang="en-US" altLang="zh-CN" sz="2000" dirty="0"/>
              <a:t>1993</a:t>
            </a:r>
            <a:r>
              <a:rPr lang="zh-CN" altLang="en-US" sz="2000" dirty="0">
                <a:latin typeface="宋体" charset="-122"/>
              </a:rPr>
              <a:t>年</a:t>
            </a:r>
            <a:r>
              <a:rPr lang="en-US" altLang="zh-CN" sz="2000" dirty="0"/>
              <a:t>8</a:t>
            </a:r>
            <a:r>
              <a:rPr lang="zh-CN" altLang="en-US" sz="2000" dirty="0">
                <a:latin typeface="宋体" charset="-122"/>
              </a:rPr>
              <a:t>月</a:t>
            </a:r>
            <a:r>
              <a:rPr lang="en-US" altLang="zh-CN" sz="2000" dirty="0"/>
              <a:t>7</a:t>
            </a:r>
            <a:r>
              <a:rPr lang="zh-CN" altLang="en-US" sz="2000" dirty="0">
                <a:latin typeface="宋体" charset="-122"/>
              </a:rPr>
              <a:t>日，</a:t>
            </a:r>
            <a:r>
              <a:rPr lang="en-US" altLang="zh-CN" sz="2000" dirty="0">
                <a:latin typeface="宋体" charset="-122"/>
              </a:rPr>
              <a:t>《</a:t>
            </a:r>
            <a:r>
              <a:rPr lang="zh-CN" altLang="en-US" sz="2000" dirty="0">
                <a:latin typeface="宋体" charset="-122"/>
              </a:rPr>
              <a:t>最高人民法院关于审理名誉权案件若干问题的解答</a:t>
            </a:r>
            <a:r>
              <a:rPr lang="en-US" altLang="zh-CN" sz="2000" dirty="0">
                <a:latin typeface="宋体" charset="-122"/>
              </a:rPr>
              <a:t>》</a:t>
            </a:r>
            <a:r>
              <a:rPr lang="zh-CN" altLang="en-US" sz="2000" dirty="0">
                <a:latin typeface="宋体" charset="-122"/>
              </a:rPr>
              <a:t>第十条规定：</a:t>
            </a:r>
            <a:r>
              <a:rPr lang="zh-CN" altLang="en-US" sz="2000" dirty="0">
                <a:latin typeface="Times New Roman" pitchFamily="18" charset="0"/>
              </a:rPr>
              <a:t>“</a:t>
            </a:r>
            <a:r>
              <a:rPr lang="zh-CN" altLang="en-US" sz="2000" dirty="0">
                <a:latin typeface="宋体" charset="-122"/>
              </a:rPr>
              <a:t>公民、法人因名誉权受到侵害要求赔偿的，侵权人应赔偿侵权行为造成的经济损失；公民并提出精神损害赔偿要求的，人民法院可根据侵权人的过错程度、侵权行为的具体情节、给受害人造成精神损害的后果等情况酌定。</a:t>
            </a:r>
            <a:r>
              <a:rPr lang="zh-CN" altLang="en-US" sz="2000" dirty="0">
                <a:latin typeface="Times New Roman" pitchFamily="18" charset="0"/>
              </a:rPr>
              <a:t>”</a:t>
            </a:r>
            <a:r>
              <a:rPr lang="zh-CN" altLang="en-US" sz="2000" dirty="0">
                <a:latin typeface="宋体" charset="-122"/>
              </a:rPr>
              <a:t>该规定明确了</a:t>
            </a:r>
            <a:r>
              <a:rPr lang="zh-CN" altLang="en-US" sz="2000" u="sng" dirty="0">
                <a:solidFill>
                  <a:srgbClr val="C00000"/>
                </a:solidFill>
                <a:latin typeface="宋体" charset="-122"/>
              </a:rPr>
              <a:t>公民才能提出精神损害赔偿要求，法人名誉权侵害只产生</a:t>
            </a:r>
            <a:r>
              <a:rPr lang="zh-CN" altLang="en-US" sz="2000" b="1" u="sng" dirty="0">
                <a:latin typeface="宋体" charset="-122"/>
              </a:rPr>
              <a:t>经济损失的赔偿问题</a:t>
            </a:r>
            <a:r>
              <a:rPr lang="zh-CN" altLang="en-US" sz="2000" u="sng" dirty="0">
                <a:solidFill>
                  <a:srgbClr val="C00000"/>
                </a:solidFill>
                <a:latin typeface="宋体" charset="-122"/>
              </a:rPr>
              <a:t>。</a:t>
            </a:r>
          </a:p>
          <a:p>
            <a:pPr eaLnBrk="1" hangingPunct="1">
              <a:lnSpc>
                <a:spcPct val="90000"/>
              </a:lnSpc>
            </a:pPr>
            <a:r>
              <a:rPr lang="en-US" altLang="zh-CN" sz="2000" dirty="0"/>
              <a:t>2001</a:t>
            </a:r>
            <a:r>
              <a:rPr lang="zh-CN" altLang="en-US" sz="2000" dirty="0">
                <a:latin typeface="宋体" charset="-122"/>
              </a:rPr>
              <a:t>年施行的最高人民法院</a:t>
            </a:r>
            <a:r>
              <a:rPr lang="en-US" altLang="zh-CN" sz="2000" dirty="0">
                <a:latin typeface="宋体" charset="-122"/>
              </a:rPr>
              <a:t>《</a:t>
            </a:r>
            <a:r>
              <a:rPr lang="zh-CN" altLang="en-US" sz="2000" dirty="0">
                <a:latin typeface="宋体" charset="-122"/>
              </a:rPr>
              <a:t>关于确定民事侵权精神损害赔偿责任若干问题的解释</a:t>
            </a:r>
            <a:r>
              <a:rPr lang="en-US" altLang="zh-CN" sz="2000" dirty="0">
                <a:latin typeface="宋体" charset="-122"/>
              </a:rPr>
              <a:t>》</a:t>
            </a:r>
            <a:r>
              <a:rPr lang="zh-CN" altLang="en-US" sz="2000" dirty="0">
                <a:latin typeface="宋体" charset="-122"/>
              </a:rPr>
              <a:t>第五条进一步规定：</a:t>
            </a:r>
            <a:r>
              <a:rPr lang="zh-CN" altLang="en-US" sz="2000" dirty="0">
                <a:latin typeface="Times New Roman" pitchFamily="18" charset="0"/>
              </a:rPr>
              <a:t>“</a:t>
            </a:r>
            <a:r>
              <a:rPr lang="zh-CN" altLang="en-US" sz="2000" dirty="0">
                <a:latin typeface="宋体" charset="-122"/>
              </a:rPr>
              <a:t>法人或者其他组织以人格权利遭受侵害为由，向人民法院起诉请求赔偿精神损害的，人民法院不予受理。</a:t>
            </a:r>
            <a:r>
              <a:rPr lang="zh-CN" altLang="en-US" sz="2000" dirty="0">
                <a:latin typeface="Times New Roman" pitchFamily="18" charset="0"/>
              </a:rPr>
              <a:t>”</a:t>
            </a:r>
            <a:r>
              <a:rPr lang="zh-CN" altLang="en-US" sz="2400" dirty="0"/>
              <a:t> </a:t>
            </a:r>
            <a:br>
              <a:rPr lang="zh-CN" altLang="en-US" sz="2400" dirty="0"/>
            </a:br>
            <a:endParaRPr lang="zh-CN" altLang="en-US" sz="2400" dirty="0"/>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5" name="Rectangle 2"/>
          <p:cNvSpPr>
            <a:spLocks noGrp="1" noChangeArrowheads="1"/>
          </p:cNvSpPr>
          <p:nvPr>
            <p:ph type="title"/>
          </p:nvPr>
        </p:nvSpPr>
        <p:spPr/>
        <p:txBody>
          <a:bodyPr/>
          <a:lstStyle/>
          <a:p>
            <a:pPr eaLnBrk="1" hangingPunct="1"/>
            <a:r>
              <a:rPr lang="zh-CN" altLang="en-US" sz="4000" b="1" dirty="0">
                <a:latin typeface="宋体" charset="-122"/>
              </a:rPr>
              <a:t>第七讲</a:t>
            </a:r>
            <a:r>
              <a:rPr lang="zh-CN" altLang="en-US" sz="4000" b="1" dirty="0"/>
              <a:t>  </a:t>
            </a:r>
            <a:r>
              <a:rPr lang="zh-CN" altLang="en-US" sz="4000" b="1" dirty="0">
                <a:latin typeface="宋体" charset="-122"/>
              </a:rPr>
              <a:t>第三民事主体之三</a:t>
            </a:r>
            <a:br>
              <a:rPr lang="zh-CN" altLang="en-US" sz="4000" b="1" dirty="0">
                <a:latin typeface="宋体" charset="-122"/>
              </a:rPr>
            </a:br>
            <a:r>
              <a:rPr lang="en-US" altLang="zh-CN" sz="4000" b="1" dirty="0">
                <a:latin typeface="Times New Roman" pitchFamily="18" charset="0"/>
              </a:rPr>
              <a:t>—</a:t>
            </a:r>
            <a:r>
              <a:rPr lang="zh-CN" altLang="en-US" sz="4000" b="1" dirty="0">
                <a:latin typeface="宋体" charset="-122"/>
              </a:rPr>
              <a:t>非法人组织</a:t>
            </a:r>
          </a:p>
        </p:txBody>
      </p:sp>
      <p:sp>
        <p:nvSpPr>
          <p:cNvPr id="354306" name="Rectangle 3"/>
          <p:cNvSpPr>
            <a:spLocks noGrp="1" noChangeArrowheads="1"/>
          </p:cNvSpPr>
          <p:nvPr>
            <p:ph type="body" idx="1"/>
          </p:nvPr>
        </p:nvSpPr>
        <p:spPr/>
        <p:txBody>
          <a:bodyPr/>
          <a:lstStyle/>
          <a:p>
            <a:pPr eaLnBrk="1" hangingPunct="1"/>
            <a:r>
              <a:rPr lang="zh-CN" altLang="en-US"/>
              <a:t>参考文献</a:t>
            </a:r>
          </a:p>
          <a:p>
            <a:pPr eaLnBrk="1" hangingPunct="1"/>
            <a:r>
              <a:rPr lang="en-US" altLang="zh-CN"/>
              <a:t>1</a:t>
            </a:r>
            <a:r>
              <a:rPr lang="zh-CN" altLang="en-US"/>
              <a:t>、尹田：民事主体理论与立法法研究，法律出版社，</a:t>
            </a:r>
            <a:r>
              <a:rPr lang="en-US" altLang="zh-CN"/>
              <a:t>2003.</a:t>
            </a:r>
          </a:p>
          <a:p>
            <a:pPr eaLnBrk="1" hangingPunct="1"/>
            <a:r>
              <a:rPr lang="en-US" altLang="zh-CN"/>
              <a:t>2</a:t>
            </a:r>
            <a:r>
              <a:rPr lang="zh-CN" altLang="en-US"/>
              <a:t>、赵群：非法人团体为第三民事主体的研究，中国法学，</a:t>
            </a:r>
            <a:r>
              <a:rPr lang="en-US" altLang="zh-CN"/>
              <a:t>1999 </a:t>
            </a:r>
            <a:r>
              <a:rPr lang="zh-CN" altLang="en-US"/>
              <a:t>（</a:t>
            </a:r>
            <a:r>
              <a:rPr lang="en-US" altLang="zh-CN"/>
              <a:t>9</a:t>
            </a:r>
            <a:r>
              <a:rPr lang="zh-CN" altLang="en-US"/>
              <a:t>）</a:t>
            </a:r>
          </a:p>
          <a:p>
            <a:pPr eaLnBrk="1" hangingPunct="1"/>
            <a:r>
              <a:rPr lang="en-US" altLang="zh-CN"/>
              <a:t>3</a:t>
            </a:r>
            <a:r>
              <a:rPr lang="zh-CN" altLang="en-US"/>
              <a:t>、龙著华：论合伙债务的清偿，学术研究，</a:t>
            </a:r>
            <a:r>
              <a:rPr lang="en-US" altLang="zh-CN"/>
              <a:t>2000</a:t>
            </a:r>
            <a:r>
              <a:rPr lang="zh-CN" altLang="en-US"/>
              <a:t>（</a:t>
            </a:r>
            <a:r>
              <a:rPr lang="en-US" altLang="zh-CN"/>
              <a:t>12</a:t>
            </a:r>
            <a:r>
              <a:rPr lang="zh-CN" altLang="en-US"/>
              <a:t>）</a:t>
            </a:r>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29" name="Rectangle 2"/>
          <p:cNvSpPr>
            <a:spLocks noGrp="1" noChangeArrowheads="1"/>
          </p:cNvSpPr>
          <p:nvPr>
            <p:ph type="title"/>
          </p:nvPr>
        </p:nvSpPr>
        <p:spPr/>
        <p:txBody>
          <a:bodyPr/>
          <a:lstStyle/>
          <a:p>
            <a:pPr eaLnBrk="1" hangingPunct="1"/>
            <a:endParaRPr lang="zh-CN" altLang="en-US"/>
          </a:p>
        </p:txBody>
      </p:sp>
      <p:sp>
        <p:nvSpPr>
          <p:cNvPr id="355330" name="Rectangle 3"/>
          <p:cNvSpPr>
            <a:spLocks noGrp="1" noChangeArrowheads="1"/>
          </p:cNvSpPr>
          <p:nvPr>
            <p:ph type="body" idx="1"/>
          </p:nvPr>
        </p:nvSpPr>
        <p:spPr/>
        <p:txBody>
          <a:bodyPr/>
          <a:lstStyle/>
          <a:p>
            <a:pPr eaLnBrk="1" hangingPunct="1">
              <a:lnSpc>
                <a:spcPct val="80000"/>
              </a:lnSpc>
            </a:pPr>
            <a:r>
              <a:rPr lang="zh-CN" altLang="en-US" sz="2400" dirty="0"/>
              <a:t>主要问题</a:t>
            </a:r>
          </a:p>
          <a:p>
            <a:pPr eaLnBrk="1" hangingPunct="1">
              <a:lnSpc>
                <a:spcPct val="80000"/>
              </a:lnSpc>
            </a:pPr>
            <a:r>
              <a:rPr lang="en-US" altLang="zh-CN" sz="2400" b="1" dirty="0"/>
              <a:t>1</a:t>
            </a:r>
            <a:r>
              <a:rPr lang="zh-CN" altLang="en-US" sz="2400" b="1" dirty="0"/>
              <a:t>、非法人组织的概念与特征</a:t>
            </a:r>
          </a:p>
          <a:p>
            <a:pPr eaLnBrk="1" hangingPunct="1">
              <a:lnSpc>
                <a:spcPct val="80000"/>
              </a:lnSpc>
            </a:pPr>
            <a:r>
              <a:rPr lang="en-US" altLang="zh-CN" sz="2400" b="1" dirty="0"/>
              <a:t>2</a:t>
            </a:r>
            <a:r>
              <a:rPr lang="zh-CN" altLang="en-US" sz="2400" b="1" dirty="0"/>
              <a:t>、合伙的概念、类型化及其区别</a:t>
            </a:r>
          </a:p>
          <a:p>
            <a:pPr eaLnBrk="1" hangingPunct="1">
              <a:lnSpc>
                <a:spcPct val="80000"/>
              </a:lnSpc>
            </a:pPr>
            <a:r>
              <a:rPr lang="en-US" altLang="zh-CN" sz="2400" b="1" dirty="0"/>
              <a:t>3</a:t>
            </a:r>
            <a:r>
              <a:rPr lang="zh-CN" altLang="en-US" sz="2400" b="1" dirty="0"/>
              <a:t>、合伙债务承担的基本原则</a:t>
            </a:r>
          </a:p>
          <a:p>
            <a:pPr eaLnBrk="1" hangingPunct="1">
              <a:lnSpc>
                <a:spcPct val="80000"/>
              </a:lnSpc>
            </a:pPr>
            <a:r>
              <a:rPr lang="en-US" altLang="zh-CN" sz="2400" b="1" dirty="0"/>
              <a:t>4</a:t>
            </a:r>
            <a:r>
              <a:rPr lang="zh-CN" altLang="en-US" sz="2400" b="1" dirty="0"/>
              <a:t>、入伙、退伙及其后果</a:t>
            </a:r>
          </a:p>
          <a:p>
            <a:pPr eaLnBrk="1" hangingPunct="1">
              <a:lnSpc>
                <a:spcPct val="80000"/>
              </a:lnSpc>
            </a:pPr>
            <a:r>
              <a:rPr lang="en-US" altLang="zh-CN" sz="2400" b="1" dirty="0"/>
              <a:t>5</a:t>
            </a:r>
            <a:r>
              <a:rPr lang="zh-CN" altLang="en-US" sz="2400" b="1" dirty="0"/>
              <a:t>、特殊的普通合伙</a:t>
            </a:r>
          </a:p>
          <a:p>
            <a:pPr eaLnBrk="1" hangingPunct="1">
              <a:lnSpc>
                <a:spcPct val="80000"/>
              </a:lnSpc>
            </a:pPr>
            <a:r>
              <a:rPr lang="en-US" altLang="zh-CN" sz="2400" b="1" dirty="0"/>
              <a:t>6</a:t>
            </a:r>
            <a:r>
              <a:rPr lang="zh-CN" altLang="en-US" sz="2400" b="1" dirty="0"/>
              <a:t>、有限合伙</a:t>
            </a:r>
          </a:p>
          <a:p>
            <a:pPr eaLnBrk="1" hangingPunct="1">
              <a:lnSpc>
                <a:spcPct val="80000"/>
              </a:lnSpc>
            </a:pPr>
            <a:r>
              <a:rPr lang="en-US" altLang="zh-CN" sz="2400" b="1" dirty="0"/>
              <a:t>7</a:t>
            </a:r>
            <a:r>
              <a:rPr lang="zh-CN" altLang="en-US" sz="2400" b="1" dirty="0"/>
              <a:t>、合伙企业解散与清算</a:t>
            </a:r>
            <a:endParaRPr lang="zh-CN" altLang="en-US" sz="2400" dirty="0"/>
          </a:p>
          <a:p>
            <a:pPr eaLnBrk="1" hangingPunct="1">
              <a:lnSpc>
                <a:spcPct val="80000"/>
              </a:lnSpc>
            </a:pPr>
            <a:r>
              <a:rPr lang="en-US" altLang="zh-CN" sz="2400" dirty="0"/>
              <a:t>8</a:t>
            </a:r>
            <a:r>
              <a:rPr lang="zh-CN" altLang="en-US" sz="2400" dirty="0"/>
              <a:t>、个人独资企业及其地位</a:t>
            </a:r>
          </a:p>
          <a:p>
            <a:pPr eaLnBrk="1" hangingPunct="1">
              <a:lnSpc>
                <a:spcPct val="80000"/>
              </a:lnSpc>
            </a:pPr>
            <a:r>
              <a:rPr lang="en-US" altLang="zh-CN" sz="2400" dirty="0"/>
              <a:t>9</a:t>
            </a:r>
            <a:r>
              <a:rPr lang="zh-CN" altLang="en-US" sz="2400" dirty="0"/>
              <a:t>、企业法人的分支机构及其地位</a:t>
            </a:r>
          </a:p>
          <a:p>
            <a:pPr eaLnBrk="1" hangingPunct="1">
              <a:lnSpc>
                <a:spcPct val="80000"/>
              </a:lnSpc>
            </a:pPr>
            <a:r>
              <a:rPr lang="en-US" altLang="zh-CN" sz="2400" dirty="0"/>
              <a:t>10</a:t>
            </a:r>
            <a:r>
              <a:rPr lang="zh-CN" altLang="en-US" sz="2400" dirty="0"/>
              <a:t>、</a:t>
            </a:r>
            <a:r>
              <a:rPr lang="zh-CN" altLang="en-US" sz="2400" dirty="0">
                <a:latin typeface="Times New Roman" pitchFamily="18" charset="0"/>
              </a:rPr>
              <a:t>“</a:t>
            </a:r>
            <a:r>
              <a:rPr lang="zh-CN" altLang="en-US" sz="2400" dirty="0"/>
              <a:t>两户</a:t>
            </a:r>
            <a:r>
              <a:rPr lang="zh-CN" altLang="en-US" sz="2400" dirty="0">
                <a:latin typeface="Times New Roman" pitchFamily="18" charset="0"/>
              </a:rPr>
              <a:t>”</a:t>
            </a:r>
            <a:r>
              <a:rPr lang="zh-CN" altLang="en-US" sz="2400" dirty="0"/>
              <a:t>及其地位</a:t>
            </a:r>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3" name="Rectangle 2"/>
          <p:cNvSpPr>
            <a:spLocks noGrp="1" noChangeArrowheads="1"/>
          </p:cNvSpPr>
          <p:nvPr>
            <p:ph type="title"/>
          </p:nvPr>
        </p:nvSpPr>
        <p:spPr/>
        <p:txBody>
          <a:bodyPr/>
          <a:lstStyle/>
          <a:p>
            <a:pPr eaLnBrk="1" hangingPunct="1"/>
            <a:endParaRPr lang="zh-CN" altLang="en-US"/>
          </a:p>
        </p:txBody>
      </p:sp>
      <p:sp>
        <p:nvSpPr>
          <p:cNvPr id="356354" name="Rectangle 3"/>
          <p:cNvSpPr>
            <a:spLocks noGrp="1" noChangeArrowheads="1"/>
          </p:cNvSpPr>
          <p:nvPr>
            <p:ph type="body" idx="1"/>
          </p:nvPr>
        </p:nvSpPr>
        <p:spPr/>
        <p:txBody>
          <a:bodyPr/>
          <a:lstStyle/>
          <a:p>
            <a:pPr algn="just" eaLnBrk="1" hangingPunct="1"/>
            <a:r>
              <a:rPr lang="zh-CN" altLang="en-US" sz="2800" b="1" dirty="0">
                <a:latin typeface="Times New Roman" pitchFamily="18" charset="0"/>
              </a:rPr>
              <a:t>一、非法人组织</a:t>
            </a:r>
            <a:endParaRPr lang="zh-CN" altLang="en-US" sz="2800" dirty="0"/>
          </a:p>
          <a:p>
            <a:pPr algn="just" eaLnBrk="1" hangingPunct="1"/>
            <a:r>
              <a:rPr lang="zh-CN" altLang="en-US" sz="2800" b="1" dirty="0">
                <a:latin typeface="Times New Roman" pitchFamily="18" charset="0"/>
              </a:rPr>
              <a:t>（一）非法人组织的概念与特征</a:t>
            </a:r>
            <a:endParaRPr lang="zh-CN" altLang="en-US" sz="2800" dirty="0"/>
          </a:p>
          <a:p>
            <a:pPr algn="just" eaLnBrk="1" hangingPunct="1"/>
            <a:r>
              <a:rPr lang="en-US" altLang="zh-CN" sz="2800" dirty="0"/>
              <a:t>1</a:t>
            </a:r>
            <a:r>
              <a:rPr lang="zh-CN" altLang="en-US" sz="2800" dirty="0">
                <a:latin typeface="Times New Roman" pitchFamily="18" charset="0"/>
              </a:rPr>
              <a:t>、非法人组织的概念</a:t>
            </a:r>
            <a:endParaRPr lang="zh-CN" altLang="en-US" sz="2800" dirty="0"/>
          </a:p>
          <a:p>
            <a:pPr algn="just" eaLnBrk="1" hangingPunct="1">
              <a:buFont typeface="Wingdings" pitchFamily="2" charset="2"/>
              <a:buNone/>
            </a:pPr>
            <a:r>
              <a:rPr lang="en-US" altLang="zh-CN" sz="2800" b="1" dirty="0">
                <a:latin typeface="Times New Roman" pitchFamily="18" charset="0"/>
              </a:rPr>
              <a:t>——</a:t>
            </a:r>
            <a:r>
              <a:rPr lang="zh-CN" altLang="en-US" sz="2800" b="1" dirty="0">
                <a:latin typeface="Times New Roman" pitchFamily="18" charset="0"/>
              </a:rPr>
              <a:t>非法人组织，是指依法成立，有一定的组织机构和财产，虽</a:t>
            </a:r>
            <a:r>
              <a:rPr lang="zh-CN" altLang="en-US" sz="2800" b="1" dirty="0">
                <a:solidFill>
                  <a:srgbClr val="C00000"/>
                </a:solidFill>
                <a:latin typeface="Times New Roman" pitchFamily="18" charset="0"/>
              </a:rPr>
              <a:t>不具有法人资格</a:t>
            </a:r>
            <a:r>
              <a:rPr lang="zh-CN" altLang="en-US" sz="2800" b="1" dirty="0">
                <a:latin typeface="Times New Roman" pitchFamily="18" charset="0"/>
              </a:rPr>
              <a:t>，但</a:t>
            </a:r>
            <a:r>
              <a:rPr lang="zh-CN" altLang="en-US" sz="2800" b="1" dirty="0">
                <a:solidFill>
                  <a:srgbClr val="C00000"/>
                </a:solidFill>
                <a:latin typeface="Times New Roman" pitchFamily="18" charset="0"/>
              </a:rPr>
              <a:t>可以自己的名义进行民事活动的组织。</a:t>
            </a:r>
          </a:p>
          <a:p>
            <a:pPr algn="just" eaLnBrk="1" hangingPunct="1">
              <a:buFont typeface="Wingdings" pitchFamily="2" charset="2"/>
              <a:buNone/>
            </a:pPr>
            <a:r>
              <a:rPr lang="zh-CN" altLang="en-US" sz="2800" dirty="0"/>
              <a:t>非法人组织包括个人独资企业、合伙企业、不具有法人资格的专业服务机构等。 </a:t>
            </a:r>
            <a:endParaRPr lang="zh-CN" altLang="en-US" sz="2800" b="1" dirty="0"/>
          </a:p>
          <a:p>
            <a:pPr eaLnBrk="1" hangingPunct="1"/>
            <a:endParaRPr lang="zh-CN" altLang="en-US" sz="2800" dirty="0"/>
          </a:p>
        </p:txBody>
      </p:sp>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7" name="Rectangle 2"/>
          <p:cNvSpPr>
            <a:spLocks noGrp="1" noChangeArrowheads="1"/>
          </p:cNvSpPr>
          <p:nvPr>
            <p:ph type="title"/>
          </p:nvPr>
        </p:nvSpPr>
        <p:spPr/>
        <p:txBody>
          <a:bodyPr/>
          <a:lstStyle/>
          <a:p>
            <a:pPr eaLnBrk="1" hangingPunct="1"/>
            <a:endParaRPr lang="zh-CN" altLang="en-US"/>
          </a:p>
        </p:txBody>
      </p:sp>
      <p:sp>
        <p:nvSpPr>
          <p:cNvPr id="357378" name="Rectangle 3"/>
          <p:cNvSpPr>
            <a:spLocks noGrp="1" noChangeArrowheads="1"/>
          </p:cNvSpPr>
          <p:nvPr>
            <p:ph type="body" idx="1"/>
          </p:nvPr>
        </p:nvSpPr>
        <p:spPr/>
        <p:txBody>
          <a:bodyPr/>
          <a:lstStyle/>
          <a:p>
            <a:pPr eaLnBrk="1" hangingPunct="1">
              <a:lnSpc>
                <a:spcPct val="90000"/>
              </a:lnSpc>
            </a:pPr>
            <a:r>
              <a:rPr lang="en-US" altLang="zh-CN" dirty="0"/>
              <a:t>2</a:t>
            </a:r>
            <a:r>
              <a:rPr lang="zh-CN" altLang="en-US" dirty="0">
                <a:latin typeface="宋体" charset="-122"/>
              </a:rPr>
              <a:t>、非法人组织的特征</a:t>
            </a:r>
            <a:r>
              <a:rPr lang="zh-CN" altLang="en-US" dirty="0"/>
              <a:t> </a:t>
            </a:r>
          </a:p>
          <a:p>
            <a:pPr eaLnBrk="1" hangingPunct="1">
              <a:lnSpc>
                <a:spcPct val="90000"/>
              </a:lnSpc>
            </a:pPr>
            <a:r>
              <a:rPr lang="zh-CN" altLang="en-US" dirty="0">
                <a:latin typeface="宋体" charset="-122"/>
              </a:rPr>
              <a:t>（</a:t>
            </a:r>
            <a:r>
              <a:rPr lang="en-US" altLang="zh-CN" dirty="0"/>
              <a:t>1</a:t>
            </a:r>
            <a:r>
              <a:rPr lang="zh-CN" altLang="en-US" dirty="0">
                <a:latin typeface="宋体" charset="-122"/>
              </a:rPr>
              <a:t>）非法人组织是人合组织体。</a:t>
            </a:r>
            <a:r>
              <a:rPr lang="zh-CN" altLang="en-US" dirty="0"/>
              <a:t> </a:t>
            </a:r>
          </a:p>
          <a:p>
            <a:pPr eaLnBrk="1" hangingPunct="1">
              <a:lnSpc>
                <a:spcPct val="90000"/>
              </a:lnSpc>
            </a:pPr>
            <a:r>
              <a:rPr lang="zh-CN" altLang="en-US" dirty="0">
                <a:latin typeface="宋体" charset="-122"/>
              </a:rPr>
              <a:t>（</a:t>
            </a:r>
            <a:r>
              <a:rPr lang="en-US" altLang="zh-CN" dirty="0"/>
              <a:t>2</a:t>
            </a:r>
            <a:r>
              <a:rPr lang="zh-CN" altLang="en-US" dirty="0">
                <a:latin typeface="宋体" charset="-122"/>
              </a:rPr>
              <a:t>）非法人组织是有特定目的的社会组织体。</a:t>
            </a:r>
          </a:p>
          <a:p>
            <a:pPr eaLnBrk="1" hangingPunct="1">
              <a:lnSpc>
                <a:spcPct val="90000"/>
              </a:lnSpc>
            </a:pPr>
            <a:r>
              <a:rPr lang="zh-CN" altLang="en-US" dirty="0">
                <a:latin typeface="宋体" charset="-122"/>
              </a:rPr>
              <a:t>（</a:t>
            </a:r>
            <a:r>
              <a:rPr lang="en-US" altLang="zh-CN" dirty="0">
                <a:latin typeface="宋体" charset="-122"/>
              </a:rPr>
              <a:t>3</a:t>
            </a:r>
            <a:r>
              <a:rPr lang="zh-CN" altLang="en-US" dirty="0">
                <a:latin typeface="宋体" charset="-122"/>
              </a:rPr>
              <a:t>）非法人组织是具有相应的民事权利能力和民事法律行为能力的组织体。 </a:t>
            </a:r>
          </a:p>
          <a:p>
            <a:pPr eaLnBrk="1" hangingPunct="1">
              <a:lnSpc>
                <a:spcPct val="90000"/>
              </a:lnSpc>
            </a:pPr>
            <a:r>
              <a:rPr lang="zh-CN" altLang="en-US" dirty="0">
                <a:latin typeface="宋体" charset="-122"/>
              </a:rPr>
              <a:t>（</a:t>
            </a:r>
            <a:r>
              <a:rPr lang="en-US" altLang="zh-CN" dirty="0">
                <a:latin typeface="宋体" charset="-122"/>
              </a:rPr>
              <a:t>4</a:t>
            </a:r>
            <a:r>
              <a:rPr lang="zh-CN" altLang="en-US" dirty="0">
                <a:latin typeface="宋体" charset="-122"/>
              </a:rPr>
              <a:t>）非法人组织是具有相对独立民事责任能力的组织体。 </a:t>
            </a:r>
            <a:r>
              <a:rPr lang="zh-CN" altLang="en-US" dirty="0"/>
              <a:t> </a:t>
            </a:r>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1" name="Rectangle 2"/>
          <p:cNvSpPr>
            <a:spLocks noGrp="1" noChangeArrowheads="1"/>
          </p:cNvSpPr>
          <p:nvPr>
            <p:ph type="title"/>
          </p:nvPr>
        </p:nvSpPr>
        <p:spPr/>
        <p:txBody>
          <a:bodyPr/>
          <a:lstStyle/>
          <a:p>
            <a:pPr eaLnBrk="1" hangingPunct="1"/>
            <a:endParaRPr lang="zh-CN" altLang="en-US"/>
          </a:p>
        </p:txBody>
      </p:sp>
      <p:sp>
        <p:nvSpPr>
          <p:cNvPr id="289795" name="Rectangle 3"/>
          <p:cNvSpPr>
            <a:spLocks noGrp="1" noChangeArrowheads="1"/>
          </p:cNvSpPr>
          <p:nvPr>
            <p:ph type="body" idx="1"/>
          </p:nvPr>
        </p:nvSpPr>
        <p:spPr/>
        <p:txBody>
          <a:bodyPr/>
          <a:lstStyle/>
          <a:p>
            <a:pPr algn="just" eaLnBrk="1" hangingPunct="1">
              <a:defRPr/>
            </a:pPr>
            <a:r>
              <a:rPr lang="zh-CN" altLang="en-US" b="1" dirty="0">
                <a:latin typeface="Times New Roman" pitchFamily="18" charset="0"/>
              </a:rPr>
              <a:t>（二）非法人组织应具备的条件</a:t>
            </a:r>
          </a:p>
          <a:p>
            <a:pPr algn="just" eaLnBrk="1" hangingPunct="1">
              <a:defRPr/>
            </a:pPr>
            <a:r>
              <a:rPr lang="en-US" altLang="zh-CN" dirty="0">
                <a:latin typeface="+mn-ea"/>
              </a:rPr>
              <a:t>1</a:t>
            </a:r>
            <a:r>
              <a:rPr lang="zh-CN" altLang="en-US" dirty="0">
                <a:latin typeface="+mn-ea"/>
              </a:rPr>
              <a:t>、有合法的设立目的</a:t>
            </a:r>
            <a:endParaRPr lang="en-US" altLang="zh-CN" dirty="0">
              <a:latin typeface="+mn-ea"/>
            </a:endParaRPr>
          </a:p>
          <a:p>
            <a:pPr algn="just" eaLnBrk="1" hangingPunct="1">
              <a:defRPr/>
            </a:pPr>
            <a:r>
              <a:rPr lang="en-US" altLang="zh-CN" dirty="0">
                <a:latin typeface="+mn-ea"/>
              </a:rPr>
              <a:t>2</a:t>
            </a:r>
            <a:r>
              <a:rPr lang="zh-CN" altLang="en-US" dirty="0">
                <a:latin typeface="+mn-ea"/>
              </a:rPr>
              <a:t>、有名称、组织机构和场所</a:t>
            </a:r>
            <a:endParaRPr lang="en-US" altLang="zh-CN" dirty="0">
              <a:latin typeface="+mn-ea"/>
            </a:endParaRPr>
          </a:p>
          <a:p>
            <a:pPr algn="just" eaLnBrk="1" hangingPunct="1">
              <a:defRPr/>
            </a:pPr>
            <a:r>
              <a:rPr lang="en-US" altLang="zh-CN" dirty="0">
                <a:latin typeface="宋体" pitchFamily="2" charset="-122"/>
              </a:rPr>
              <a:t>3</a:t>
            </a:r>
            <a:r>
              <a:rPr lang="zh-CN" altLang="en-US" dirty="0">
                <a:latin typeface="宋体" pitchFamily="2" charset="-122"/>
              </a:rPr>
              <a:t>、有能支配的财产或经费</a:t>
            </a:r>
          </a:p>
          <a:p>
            <a:pPr algn="just" eaLnBrk="1" hangingPunct="1">
              <a:defRPr/>
            </a:pPr>
            <a:r>
              <a:rPr lang="en-US" altLang="zh-CN" b="1" dirty="0"/>
              <a:t>4</a:t>
            </a:r>
            <a:r>
              <a:rPr lang="zh-CN" altLang="en-US" b="1" dirty="0"/>
              <a:t>、应设有代表人或管理人</a:t>
            </a:r>
            <a:r>
              <a:rPr lang="zh-CN" altLang="en-US" dirty="0">
                <a:latin typeface="+mn-ea"/>
              </a:rPr>
              <a:t> </a:t>
            </a:r>
          </a:p>
          <a:p>
            <a:pPr algn="just" eaLnBrk="1" hangingPunct="1">
              <a:defRPr/>
            </a:pPr>
            <a:endParaRPr lang="zh-CN" altLang="en-US" dirty="0">
              <a:latin typeface="宋体" pitchFamily="2" charset="-122"/>
            </a:endParaRPr>
          </a:p>
          <a:p>
            <a:pPr algn="just" eaLnBrk="1" hangingPunct="1">
              <a:defRPr/>
            </a:pPr>
            <a:endParaRPr lang="zh-CN" altLang="en-US" dirty="0"/>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5" name="标题 1"/>
          <p:cNvSpPr>
            <a:spLocks noGrp="1"/>
          </p:cNvSpPr>
          <p:nvPr>
            <p:ph type="title"/>
          </p:nvPr>
        </p:nvSpPr>
        <p:spPr/>
        <p:txBody>
          <a:bodyPr/>
          <a:lstStyle/>
          <a:p>
            <a:pPr eaLnBrk="1" hangingPunct="1"/>
            <a:endParaRPr lang="zh-CN" altLang="en-US"/>
          </a:p>
        </p:txBody>
      </p:sp>
      <p:sp>
        <p:nvSpPr>
          <p:cNvPr id="359426" name="内容占位符 2"/>
          <p:cNvSpPr>
            <a:spLocks noGrp="1"/>
          </p:cNvSpPr>
          <p:nvPr>
            <p:ph idx="1"/>
          </p:nvPr>
        </p:nvSpPr>
        <p:spPr/>
        <p:txBody>
          <a:bodyPr/>
          <a:lstStyle/>
          <a:p>
            <a:pPr eaLnBrk="1" hangingPunct="1"/>
            <a:r>
              <a:rPr lang="zh-CN" altLang="zh-CN" b="1" dirty="0"/>
              <a:t>（三）非法人组织的解散与清算</a:t>
            </a:r>
            <a:endParaRPr lang="zh-CN" altLang="zh-CN" dirty="0"/>
          </a:p>
          <a:p>
            <a:pPr eaLnBrk="1" hangingPunct="1"/>
            <a:r>
              <a:rPr lang="en-US" altLang="zh-CN" sz="2800" dirty="0"/>
              <a:t>1</a:t>
            </a:r>
            <a:r>
              <a:rPr lang="zh-CN" altLang="en-US" sz="2800" dirty="0"/>
              <a:t>、</a:t>
            </a:r>
            <a:r>
              <a:rPr lang="zh-CN" altLang="zh-CN" sz="2800" b="1" dirty="0"/>
              <a:t>非法人组织解散</a:t>
            </a:r>
            <a:r>
              <a:rPr lang="zh-CN" altLang="en-US" sz="2800" b="1" dirty="0"/>
              <a:t>的事由</a:t>
            </a:r>
            <a:endParaRPr lang="en-US" altLang="zh-CN" sz="2800" dirty="0"/>
          </a:p>
          <a:p>
            <a:pPr eaLnBrk="1" hangingPunct="1"/>
            <a:r>
              <a:rPr lang="zh-CN" altLang="zh-CN" sz="2800" dirty="0"/>
              <a:t>《民法总则》第</a:t>
            </a:r>
            <a:r>
              <a:rPr lang="en-US" altLang="zh-CN" sz="2800" dirty="0"/>
              <a:t>106</a:t>
            </a:r>
            <a:r>
              <a:rPr lang="zh-CN" altLang="zh-CN" sz="2800" dirty="0"/>
              <a:t>条　有下列情形之一的，非法人组织解散：（一）章程规定的存续期间届满或者章程规定的其他解散事由出现；（二）出资人或者设立人决定解散；（三）法律规定的其他情形。</a:t>
            </a:r>
          </a:p>
          <a:p>
            <a:pPr eaLnBrk="1" hangingPunct="1"/>
            <a:endParaRPr lang="en-US" altLang="zh-CN" dirty="0"/>
          </a:p>
          <a:p>
            <a:pPr eaLnBrk="1" hangingPunct="1"/>
            <a:endParaRPr lang="zh-CN" altLang="en-US" dirty="0"/>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49" name="标题 1"/>
          <p:cNvSpPr>
            <a:spLocks noGrp="1"/>
          </p:cNvSpPr>
          <p:nvPr>
            <p:ph type="title"/>
          </p:nvPr>
        </p:nvSpPr>
        <p:spPr/>
        <p:txBody>
          <a:bodyPr/>
          <a:lstStyle/>
          <a:p>
            <a:pPr eaLnBrk="1" hangingPunct="1"/>
            <a:endParaRPr lang="zh-CN" altLang="en-US"/>
          </a:p>
        </p:txBody>
      </p:sp>
      <p:sp>
        <p:nvSpPr>
          <p:cNvPr id="360450" name="内容占位符 2"/>
          <p:cNvSpPr>
            <a:spLocks noGrp="1"/>
          </p:cNvSpPr>
          <p:nvPr>
            <p:ph idx="1"/>
          </p:nvPr>
        </p:nvSpPr>
        <p:spPr/>
        <p:txBody>
          <a:bodyPr/>
          <a:lstStyle/>
          <a:p>
            <a:pPr eaLnBrk="1" hangingPunct="1"/>
            <a:r>
              <a:rPr lang="en-US" altLang="zh-CN" dirty="0"/>
              <a:t>2</a:t>
            </a:r>
            <a:r>
              <a:rPr lang="zh-CN" altLang="en-US" dirty="0"/>
              <a:t>、</a:t>
            </a:r>
            <a:r>
              <a:rPr lang="zh-CN" altLang="zh-CN" b="1" dirty="0"/>
              <a:t>非法人组织</a:t>
            </a:r>
            <a:r>
              <a:rPr lang="zh-CN" altLang="en-US" b="1" dirty="0"/>
              <a:t>的清算</a:t>
            </a:r>
            <a:endParaRPr lang="en-US" altLang="zh-CN" dirty="0"/>
          </a:p>
          <a:p>
            <a:pPr eaLnBrk="1" hangingPunct="1"/>
            <a:r>
              <a:rPr lang="zh-CN" altLang="zh-CN" dirty="0"/>
              <a:t>《民法总则》第</a:t>
            </a:r>
            <a:r>
              <a:rPr lang="en-US" altLang="zh-CN" dirty="0"/>
              <a:t>107</a:t>
            </a:r>
            <a:r>
              <a:rPr lang="zh-CN" altLang="zh-CN" dirty="0"/>
              <a:t>条　非法人组织解散的，应当依法进行清算。</a:t>
            </a:r>
            <a:endParaRPr lang="zh-CN" altLang="en-US" dirty="0"/>
          </a:p>
          <a:p>
            <a:pPr eaLnBrk="1" hangingPunct="1"/>
            <a:r>
              <a:rPr lang="zh-CN" altLang="zh-CN" dirty="0"/>
              <a:t>第</a:t>
            </a:r>
            <a:r>
              <a:rPr lang="en-US" altLang="zh-CN" dirty="0"/>
              <a:t>108</a:t>
            </a:r>
            <a:r>
              <a:rPr lang="zh-CN" altLang="zh-CN" dirty="0"/>
              <a:t>条　非法人组织除适用本章规定外，参照适用本法第三章第一节，即法人清算的的有关规定。</a:t>
            </a:r>
          </a:p>
          <a:p>
            <a:pPr eaLnBrk="1" hangingPunct="1"/>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endParaRPr lang="zh-CN" altLang="en-US"/>
          </a:p>
        </p:txBody>
      </p:sp>
      <p:sp>
        <p:nvSpPr>
          <p:cNvPr id="48130" name="Rectangle 3"/>
          <p:cNvSpPr>
            <a:spLocks noGrp="1" noChangeArrowheads="1"/>
          </p:cNvSpPr>
          <p:nvPr>
            <p:ph type="body" idx="1"/>
          </p:nvPr>
        </p:nvSpPr>
        <p:spPr/>
        <p:txBody>
          <a:bodyPr/>
          <a:lstStyle/>
          <a:p>
            <a:pPr algn="just" eaLnBrk="1" hangingPunct="1"/>
            <a:r>
              <a:rPr lang="en-US" altLang="zh-CN" b="1"/>
              <a:t>2</a:t>
            </a:r>
            <a:r>
              <a:rPr lang="zh-CN" altLang="en-US" b="1"/>
              <a:t>、民法是私法</a:t>
            </a:r>
          </a:p>
          <a:p>
            <a:pPr algn="just" eaLnBrk="1" hangingPunct="1"/>
            <a:r>
              <a:rPr lang="zh-CN" altLang="en-US"/>
              <a:t> 公法与私法划分的学说</a:t>
            </a:r>
          </a:p>
          <a:p>
            <a:pPr algn="just" eaLnBrk="1" hangingPunct="1"/>
            <a:r>
              <a:rPr lang="zh-CN" altLang="en-US"/>
              <a:t>（</a:t>
            </a:r>
            <a:r>
              <a:rPr lang="en-US" altLang="zh-CN"/>
              <a:t>1</a:t>
            </a:r>
            <a:r>
              <a:rPr lang="zh-CN" altLang="en-US"/>
              <a:t>）利益说</a:t>
            </a:r>
          </a:p>
          <a:p>
            <a:pPr algn="just" eaLnBrk="1" hangingPunct="1"/>
            <a:r>
              <a:rPr lang="zh-CN" altLang="en-US"/>
              <a:t>（</a:t>
            </a:r>
            <a:r>
              <a:rPr lang="en-US" altLang="zh-CN"/>
              <a:t>2</a:t>
            </a:r>
            <a:r>
              <a:rPr lang="zh-CN" altLang="en-US"/>
              <a:t>）主体说</a:t>
            </a:r>
          </a:p>
          <a:p>
            <a:pPr algn="just" eaLnBrk="1" hangingPunct="1"/>
            <a:r>
              <a:rPr lang="zh-CN" altLang="en-US"/>
              <a:t>（</a:t>
            </a:r>
            <a:r>
              <a:rPr lang="en-US" altLang="zh-CN"/>
              <a:t>3</a:t>
            </a:r>
            <a:r>
              <a:rPr lang="zh-CN" altLang="en-US"/>
              <a:t>）权力服从说</a:t>
            </a:r>
          </a:p>
          <a:p>
            <a:pPr algn="just" eaLnBrk="1" hangingPunct="1"/>
            <a:r>
              <a:rPr lang="zh-CN" altLang="en-US"/>
              <a:t>（</a:t>
            </a:r>
            <a:r>
              <a:rPr lang="en-US" altLang="zh-CN"/>
              <a:t>4</a:t>
            </a:r>
            <a:r>
              <a:rPr lang="zh-CN" altLang="en-US"/>
              <a:t>）综合说</a:t>
            </a:r>
          </a:p>
          <a:p>
            <a:pPr algn="just" eaLnBrk="1" hangingPunct="1"/>
            <a:r>
              <a:rPr lang="en-US" altLang="zh-CN" b="1">
                <a:latin typeface="Times New Roman" pitchFamily="18" charset="0"/>
              </a:rPr>
              <a:t>——</a:t>
            </a:r>
            <a:r>
              <a:rPr lang="zh-CN" altLang="en-US" b="1"/>
              <a:t>私法自治</a:t>
            </a:r>
          </a:p>
        </p:txBody>
      </p:sp>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3" name="Rectangle 2"/>
          <p:cNvSpPr>
            <a:spLocks noGrp="1" noChangeArrowheads="1"/>
          </p:cNvSpPr>
          <p:nvPr>
            <p:ph type="title"/>
          </p:nvPr>
        </p:nvSpPr>
        <p:spPr/>
        <p:txBody>
          <a:bodyPr/>
          <a:lstStyle/>
          <a:p>
            <a:pPr eaLnBrk="1" hangingPunct="1"/>
            <a:endParaRPr lang="zh-CN" altLang="en-US" b="1">
              <a:latin typeface="Times New Roman" pitchFamily="18" charset="0"/>
            </a:endParaRPr>
          </a:p>
        </p:txBody>
      </p:sp>
      <p:sp>
        <p:nvSpPr>
          <p:cNvPr id="361474" name="Rectangle 3"/>
          <p:cNvSpPr>
            <a:spLocks noGrp="1" noChangeArrowheads="1"/>
          </p:cNvSpPr>
          <p:nvPr>
            <p:ph type="body" idx="1"/>
          </p:nvPr>
        </p:nvSpPr>
        <p:spPr/>
        <p:txBody>
          <a:bodyPr/>
          <a:lstStyle/>
          <a:p>
            <a:pPr algn="just" eaLnBrk="1" hangingPunct="1">
              <a:lnSpc>
                <a:spcPct val="90000"/>
              </a:lnSpc>
            </a:pPr>
            <a:r>
              <a:rPr lang="zh-CN" altLang="en-US" b="1">
                <a:latin typeface="Times New Roman" pitchFamily="18" charset="0"/>
              </a:rPr>
              <a:t>二、合伙</a:t>
            </a:r>
          </a:p>
          <a:p>
            <a:pPr eaLnBrk="1" hangingPunct="1">
              <a:lnSpc>
                <a:spcPct val="90000"/>
              </a:lnSpc>
            </a:pPr>
            <a:r>
              <a:rPr lang="zh-CN" altLang="en-US" b="1"/>
              <a:t>（一）合伙与合伙人</a:t>
            </a:r>
          </a:p>
          <a:p>
            <a:pPr eaLnBrk="1" hangingPunct="1">
              <a:lnSpc>
                <a:spcPct val="90000"/>
              </a:lnSpc>
            </a:pPr>
            <a:r>
              <a:rPr lang="en-US" altLang="zh-CN" b="1"/>
              <a:t>1</a:t>
            </a:r>
            <a:r>
              <a:rPr lang="zh-CN" altLang="en-US" b="1"/>
              <a:t>、合伙的概念</a:t>
            </a:r>
          </a:p>
          <a:p>
            <a:pPr eaLnBrk="1" hangingPunct="1">
              <a:lnSpc>
                <a:spcPct val="90000"/>
              </a:lnSpc>
            </a:pPr>
            <a:r>
              <a:rPr lang="zh-CN" altLang="en-US" b="1"/>
              <a:t>合伙企业，是指自然人、法人和其他组织依法在中国境内设立的共同出资、合伙经营、共享收益、共担风险的营利性组织。合伙企业分为普通合伙企业和有限合伙企业。</a:t>
            </a:r>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7" name="Rectangle 2"/>
          <p:cNvSpPr>
            <a:spLocks noGrp="1" noChangeArrowheads="1"/>
          </p:cNvSpPr>
          <p:nvPr>
            <p:ph type="title"/>
          </p:nvPr>
        </p:nvSpPr>
        <p:spPr/>
        <p:txBody>
          <a:bodyPr/>
          <a:lstStyle/>
          <a:p>
            <a:pPr eaLnBrk="1" hangingPunct="1"/>
            <a:endParaRPr lang="zh-CN" altLang="en-US"/>
          </a:p>
        </p:txBody>
      </p:sp>
      <p:sp>
        <p:nvSpPr>
          <p:cNvPr id="362498" name="Rectangle 3"/>
          <p:cNvSpPr>
            <a:spLocks noGrp="1" noChangeArrowheads="1"/>
          </p:cNvSpPr>
          <p:nvPr>
            <p:ph type="body" idx="1"/>
          </p:nvPr>
        </p:nvSpPr>
        <p:spPr/>
        <p:txBody>
          <a:bodyPr/>
          <a:lstStyle/>
          <a:p>
            <a:pPr eaLnBrk="1" hangingPunct="1"/>
            <a:r>
              <a:rPr lang="en-US" altLang="zh-CN" b="1" dirty="0"/>
              <a:t>2</a:t>
            </a:r>
            <a:r>
              <a:rPr lang="zh-CN" altLang="en-US" b="1" dirty="0"/>
              <a:t>、合伙人</a:t>
            </a:r>
            <a:endParaRPr lang="zh-CN" altLang="en-US" dirty="0"/>
          </a:p>
          <a:p>
            <a:pPr eaLnBrk="1" hangingPunct="1"/>
            <a:r>
              <a:rPr lang="en-US" altLang="zh-CN" dirty="0"/>
              <a:t>《</a:t>
            </a:r>
            <a:r>
              <a:rPr lang="zh-CN" altLang="en-US" dirty="0"/>
              <a:t>合伙企业法</a:t>
            </a:r>
            <a:r>
              <a:rPr lang="en-US" altLang="zh-CN" dirty="0"/>
              <a:t>》</a:t>
            </a:r>
            <a:r>
              <a:rPr lang="zh-CN" altLang="en-US" dirty="0"/>
              <a:t>第</a:t>
            </a:r>
            <a:r>
              <a:rPr lang="en-US" altLang="zh-CN" dirty="0"/>
              <a:t>2</a:t>
            </a:r>
            <a:r>
              <a:rPr lang="zh-CN" altLang="en-US" dirty="0"/>
              <a:t>条</a:t>
            </a:r>
            <a:r>
              <a:rPr lang="zh-CN" altLang="en-US" dirty="0">
                <a:latin typeface="Times New Roman" pitchFamily="18" charset="0"/>
              </a:rPr>
              <a:t> </a:t>
            </a:r>
            <a:r>
              <a:rPr lang="zh-CN" altLang="en-US" dirty="0"/>
              <a:t> 本法所称合伙企业，是指自然人、法人和其他组织依照本法在中国境内设立的普通合伙企业和有限合伙企业。</a:t>
            </a:r>
          </a:p>
          <a:p>
            <a:pPr eaLnBrk="1" hangingPunct="1"/>
            <a:r>
              <a:rPr lang="zh-CN" altLang="en-US" dirty="0"/>
              <a:t>第</a:t>
            </a:r>
            <a:r>
              <a:rPr lang="en-US" altLang="zh-CN" dirty="0"/>
              <a:t>3</a:t>
            </a:r>
            <a:r>
              <a:rPr lang="zh-CN" altLang="en-US" dirty="0"/>
              <a:t>条：</a:t>
            </a:r>
            <a:r>
              <a:rPr lang="zh-CN" altLang="en-US" dirty="0">
                <a:solidFill>
                  <a:srgbClr val="C00000"/>
                </a:solidFill>
              </a:rPr>
              <a:t>国有独资公司、国有企业、上市公司以及公益性的事业单位、社会团体不得成为普通合伙人。 （为什么这样规定，因为不能付连带责任吗）</a:t>
            </a:r>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1" name="Rectangle 2"/>
          <p:cNvSpPr>
            <a:spLocks noGrp="1" noChangeArrowheads="1"/>
          </p:cNvSpPr>
          <p:nvPr>
            <p:ph type="title"/>
          </p:nvPr>
        </p:nvSpPr>
        <p:spPr/>
        <p:txBody>
          <a:bodyPr/>
          <a:lstStyle/>
          <a:p>
            <a:pPr eaLnBrk="1" hangingPunct="1"/>
            <a:endParaRPr lang="zh-CN" altLang="en-US"/>
          </a:p>
        </p:txBody>
      </p:sp>
      <p:sp>
        <p:nvSpPr>
          <p:cNvPr id="363522" name="Rectangle 3"/>
          <p:cNvSpPr>
            <a:spLocks noGrp="1" noChangeArrowheads="1"/>
          </p:cNvSpPr>
          <p:nvPr>
            <p:ph type="body" idx="1"/>
          </p:nvPr>
        </p:nvSpPr>
        <p:spPr/>
        <p:txBody>
          <a:bodyPr/>
          <a:lstStyle/>
          <a:p>
            <a:pPr eaLnBrk="1" hangingPunct="1">
              <a:lnSpc>
                <a:spcPct val="90000"/>
              </a:lnSpc>
            </a:pPr>
            <a:r>
              <a:rPr lang="zh-CN" altLang="en-US" b="1" dirty="0"/>
              <a:t>（二）普通合伙企业</a:t>
            </a:r>
            <a:r>
              <a:rPr lang="zh-CN" altLang="en-US" dirty="0"/>
              <a:t> </a:t>
            </a:r>
          </a:p>
          <a:p>
            <a:pPr eaLnBrk="1" hangingPunct="1">
              <a:lnSpc>
                <a:spcPct val="90000"/>
              </a:lnSpc>
            </a:pPr>
            <a:r>
              <a:rPr lang="en-US" altLang="zh-CN" dirty="0"/>
              <a:t>1</a:t>
            </a:r>
            <a:r>
              <a:rPr lang="zh-CN" altLang="en-US" dirty="0"/>
              <a:t>、概念</a:t>
            </a:r>
          </a:p>
          <a:p>
            <a:pPr eaLnBrk="1" hangingPunct="1">
              <a:lnSpc>
                <a:spcPct val="90000"/>
              </a:lnSpc>
            </a:pPr>
            <a:r>
              <a:rPr lang="zh-CN" altLang="en-US" dirty="0"/>
              <a:t>普通合伙企业由普通合伙人组成，合伙人对合伙企业债务承担</a:t>
            </a:r>
            <a:r>
              <a:rPr lang="zh-CN" altLang="en-US" dirty="0">
                <a:solidFill>
                  <a:srgbClr val="C00000"/>
                </a:solidFill>
              </a:rPr>
              <a:t>无限连带责任</a:t>
            </a:r>
            <a:r>
              <a:rPr lang="zh-CN" altLang="en-US" dirty="0"/>
              <a:t>。法律另有规定的，从其规定。</a:t>
            </a:r>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5" name="Rectangle 2"/>
          <p:cNvSpPr>
            <a:spLocks noGrp="1" noChangeArrowheads="1"/>
          </p:cNvSpPr>
          <p:nvPr>
            <p:ph type="title"/>
          </p:nvPr>
        </p:nvSpPr>
        <p:spPr/>
        <p:txBody>
          <a:bodyPr/>
          <a:lstStyle/>
          <a:p>
            <a:pPr eaLnBrk="1" hangingPunct="1"/>
            <a:endParaRPr lang="zh-CN" altLang="en-US"/>
          </a:p>
        </p:txBody>
      </p:sp>
      <p:sp>
        <p:nvSpPr>
          <p:cNvPr id="364546" name="Rectangle 3"/>
          <p:cNvSpPr>
            <a:spLocks noGrp="1" noChangeArrowheads="1"/>
          </p:cNvSpPr>
          <p:nvPr>
            <p:ph type="body" idx="1"/>
          </p:nvPr>
        </p:nvSpPr>
        <p:spPr/>
        <p:txBody>
          <a:bodyPr/>
          <a:lstStyle/>
          <a:p>
            <a:pPr eaLnBrk="1" hangingPunct="1">
              <a:lnSpc>
                <a:spcPct val="90000"/>
              </a:lnSpc>
            </a:pPr>
            <a:r>
              <a:rPr lang="en-US" altLang="zh-CN" dirty="0"/>
              <a:t>2</a:t>
            </a:r>
            <a:r>
              <a:rPr lang="zh-CN" altLang="en-US" dirty="0"/>
              <a:t>、普通</a:t>
            </a:r>
            <a:r>
              <a:rPr lang="zh-CN" altLang="en-US" dirty="0">
                <a:latin typeface="Times New Roman" pitchFamily="18" charset="0"/>
              </a:rPr>
              <a:t>合伙的设立条件</a:t>
            </a:r>
          </a:p>
          <a:p>
            <a:pPr eaLnBrk="1" hangingPunct="1">
              <a:lnSpc>
                <a:spcPct val="90000"/>
              </a:lnSpc>
            </a:pPr>
            <a:r>
              <a:rPr lang="zh-CN" altLang="en-US" dirty="0"/>
              <a:t>（</a:t>
            </a:r>
            <a:r>
              <a:rPr lang="en-US" altLang="zh-CN" dirty="0"/>
              <a:t>1</a:t>
            </a:r>
            <a:r>
              <a:rPr lang="zh-CN" altLang="en-US" dirty="0"/>
              <a:t>）有两个以上合伙人</a:t>
            </a:r>
          </a:p>
          <a:p>
            <a:pPr eaLnBrk="1" hangingPunct="1">
              <a:lnSpc>
                <a:spcPct val="90000"/>
              </a:lnSpc>
            </a:pPr>
            <a:r>
              <a:rPr lang="zh-CN" altLang="en-US" dirty="0"/>
              <a:t>第</a:t>
            </a:r>
            <a:r>
              <a:rPr lang="en-US" altLang="zh-CN" dirty="0"/>
              <a:t>2</a:t>
            </a:r>
            <a:r>
              <a:rPr lang="zh-CN" altLang="en-US" dirty="0"/>
              <a:t>条　本法所称合伙企业，是指自然人、法人和其他组织依照本法在中国境内设立的普通合伙企业和有限合伙企业。</a:t>
            </a:r>
          </a:p>
          <a:p>
            <a:pPr eaLnBrk="1" hangingPunct="1">
              <a:lnSpc>
                <a:spcPct val="90000"/>
              </a:lnSpc>
            </a:pPr>
            <a:r>
              <a:rPr lang="zh-CN" altLang="en-US" dirty="0"/>
              <a:t>第</a:t>
            </a:r>
            <a:r>
              <a:rPr lang="en-US" altLang="zh-CN" dirty="0"/>
              <a:t>3</a:t>
            </a:r>
            <a:r>
              <a:rPr lang="zh-CN" altLang="en-US" dirty="0"/>
              <a:t>条　国有独资公司、国有企业、上市公司以及公益性的事业单位、社会团体不得成为普通合伙人。</a:t>
            </a:r>
          </a:p>
        </p:txBody>
      </p:sp>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69" name="Rectangle 2"/>
          <p:cNvSpPr>
            <a:spLocks noGrp="1" noChangeArrowheads="1"/>
          </p:cNvSpPr>
          <p:nvPr>
            <p:ph type="title"/>
          </p:nvPr>
        </p:nvSpPr>
        <p:spPr/>
        <p:txBody>
          <a:bodyPr/>
          <a:lstStyle/>
          <a:p>
            <a:pPr eaLnBrk="1" hangingPunct="1"/>
            <a:endParaRPr lang="zh-CN" altLang="en-US"/>
          </a:p>
        </p:txBody>
      </p:sp>
      <p:sp>
        <p:nvSpPr>
          <p:cNvPr id="365570" name="Rectangle 3"/>
          <p:cNvSpPr>
            <a:spLocks noGrp="1" noChangeArrowheads="1"/>
          </p:cNvSpPr>
          <p:nvPr>
            <p:ph type="body" idx="1"/>
          </p:nvPr>
        </p:nvSpPr>
        <p:spPr/>
        <p:txBody>
          <a:bodyPr/>
          <a:lstStyle/>
          <a:p>
            <a:pPr eaLnBrk="1" hangingPunct="1">
              <a:lnSpc>
                <a:spcPct val="80000"/>
              </a:lnSpc>
            </a:pPr>
            <a:r>
              <a:rPr lang="zh-CN" altLang="en-US" sz="2400" b="1" dirty="0">
                <a:latin typeface="宋体" charset="-122"/>
              </a:rPr>
              <a:t>（</a:t>
            </a:r>
            <a:r>
              <a:rPr lang="en-US" altLang="zh-CN" sz="2400" b="1" dirty="0">
                <a:latin typeface="宋体" charset="-122"/>
              </a:rPr>
              <a:t>2</a:t>
            </a:r>
            <a:r>
              <a:rPr lang="zh-CN" altLang="en-US" sz="2400" b="1" dirty="0">
                <a:latin typeface="宋体" charset="-122"/>
              </a:rPr>
              <a:t>）有书面合伙协议</a:t>
            </a:r>
          </a:p>
          <a:p>
            <a:pPr algn="just" eaLnBrk="1" hangingPunct="1">
              <a:lnSpc>
                <a:spcPct val="80000"/>
              </a:lnSpc>
            </a:pPr>
            <a:r>
              <a:rPr lang="zh-CN" altLang="en-US" sz="2400" b="1" dirty="0"/>
              <a:t>合伙企业法第十八条</a:t>
            </a:r>
            <a:r>
              <a:rPr lang="zh-CN" altLang="en-US" sz="2400" dirty="0"/>
              <a:t>　合伙协议应当载明下列事项：</a:t>
            </a:r>
          </a:p>
          <a:p>
            <a:pPr algn="just" eaLnBrk="1" hangingPunct="1">
              <a:lnSpc>
                <a:spcPct val="80000"/>
              </a:lnSpc>
            </a:pPr>
            <a:r>
              <a:rPr lang="zh-CN" altLang="en-US" sz="2400" dirty="0"/>
              <a:t>（一）合伙企业的名称和主要经营场所的地点；</a:t>
            </a:r>
          </a:p>
          <a:p>
            <a:pPr algn="just" eaLnBrk="1" hangingPunct="1">
              <a:lnSpc>
                <a:spcPct val="80000"/>
              </a:lnSpc>
            </a:pPr>
            <a:r>
              <a:rPr lang="zh-CN" altLang="en-US" sz="2400" dirty="0"/>
              <a:t>（二）合伙目的和合伙经营范围；</a:t>
            </a:r>
          </a:p>
          <a:p>
            <a:pPr algn="just" eaLnBrk="1" hangingPunct="1">
              <a:lnSpc>
                <a:spcPct val="80000"/>
              </a:lnSpc>
            </a:pPr>
            <a:r>
              <a:rPr lang="zh-CN" altLang="en-US" sz="2400" dirty="0"/>
              <a:t>（三）合伙人的姓名或者名称、住所；</a:t>
            </a:r>
          </a:p>
          <a:p>
            <a:pPr algn="just" eaLnBrk="1" hangingPunct="1">
              <a:lnSpc>
                <a:spcPct val="80000"/>
              </a:lnSpc>
            </a:pPr>
            <a:r>
              <a:rPr lang="zh-CN" altLang="en-US" sz="2400" dirty="0"/>
              <a:t>（四）合伙人的出资方式、数额和缴付期限；</a:t>
            </a:r>
          </a:p>
          <a:p>
            <a:pPr algn="just" eaLnBrk="1" hangingPunct="1">
              <a:lnSpc>
                <a:spcPct val="80000"/>
              </a:lnSpc>
            </a:pPr>
            <a:r>
              <a:rPr lang="zh-CN" altLang="en-US" sz="2400" dirty="0"/>
              <a:t>（五）利润分配、亏损分担方式；</a:t>
            </a:r>
          </a:p>
          <a:p>
            <a:pPr algn="just" eaLnBrk="1" hangingPunct="1">
              <a:lnSpc>
                <a:spcPct val="80000"/>
              </a:lnSpc>
            </a:pPr>
            <a:r>
              <a:rPr lang="zh-CN" altLang="en-US" sz="2400" dirty="0"/>
              <a:t>（六）合伙事务的执行；</a:t>
            </a:r>
          </a:p>
          <a:p>
            <a:pPr algn="just" eaLnBrk="1" hangingPunct="1">
              <a:lnSpc>
                <a:spcPct val="80000"/>
              </a:lnSpc>
            </a:pPr>
            <a:r>
              <a:rPr lang="zh-CN" altLang="en-US" sz="2400" dirty="0"/>
              <a:t>（七）入伙与退伙；</a:t>
            </a:r>
          </a:p>
          <a:p>
            <a:pPr eaLnBrk="1" hangingPunct="1">
              <a:lnSpc>
                <a:spcPct val="80000"/>
              </a:lnSpc>
            </a:pPr>
            <a:r>
              <a:rPr lang="zh-CN" altLang="en-US" sz="2400" dirty="0"/>
              <a:t>（八）争议解决办法；</a:t>
            </a:r>
          </a:p>
          <a:p>
            <a:pPr eaLnBrk="1" hangingPunct="1">
              <a:lnSpc>
                <a:spcPct val="80000"/>
              </a:lnSpc>
            </a:pPr>
            <a:r>
              <a:rPr lang="zh-CN" altLang="en-US" sz="2400" dirty="0"/>
              <a:t>（九）合伙企业的解散与清算；</a:t>
            </a:r>
          </a:p>
          <a:p>
            <a:pPr eaLnBrk="1" hangingPunct="1">
              <a:lnSpc>
                <a:spcPct val="80000"/>
              </a:lnSpc>
            </a:pPr>
            <a:r>
              <a:rPr lang="zh-CN" altLang="en-US" sz="2400" dirty="0"/>
              <a:t>（十）违约责任。 </a:t>
            </a:r>
            <a:endParaRPr lang="zh-CN" altLang="en-US" sz="2400" dirty="0">
              <a:latin typeface="宋体" charset="-122"/>
            </a:endParaRPr>
          </a:p>
          <a:p>
            <a:pPr eaLnBrk="1" hangingPunct="1">
              <a:lnSpc>
                <a:spcPct val="80000"/>
              </a:lnSpc>
            </a:pPr>
            <a:endParaRPr lang="zh-CN" altLang="en-US" sz="2000" dirty="0"/>
          </a:p>
        </p:txBody>
      </p:sp>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3" name="Rectangle 2"/>
          <p:cNvSpPr>
            <a:spLocks noGrp="1" noChangeArrowheads="1"/>
          </p:cNvSpPr>
          <p:nvPr>
            <p:ph type="title"/>
          </p:nvPr>
        </p:nvSpPr>
        <p:spPr/>
        <p:txBody>
          <a:bodyPr/>
          <a:lstStyle/>
          <a:p>
            <a:pPr eaLnBrk="1" hangingPunct="1"/>
            <a:endParaRPr lang="zh-CN" altLang="en-US"/>
          </a:p>
        </p:txBody>
      </p:sp>
      <p:sp>
        <p:nvSpPr>
          <p:cNvPr id="366594" name="Rectangle 3"/>
          <p:cNvSpPr>
            <a:spLocks noGrp="1" noChangeArrowheads="1"/>
          </p:cNvSpPr>
          <p:nvPr>
            <p:ph type="body" idx="1"/>
          </p:nvPr>
        </p:nvSpPr>
        <p:spPr/>
        <p:txBody>
          <a:bodyPr/>
          <a:lstStyle/>
          <a:p>
            <a:pPr eaLnBrk="1" hangingPunct="1">
              <a:lnSpc>
                <a:spcPct val="90000"/>
              </a:lnSpc>
            </a:pPr>
            <a:r>
              <a:rPr lang="en-US" altLang="zh-CN" sz="2400" dirty="0"/>
              <a:t>【</a:t>
            </a:r>
            <a:r>
              <a:rPr lang="zh-CN" altLang="en-US" sz="2400" dirty="0"/>
              <a:t>例</a:t>
            </a:r>
            <a:r>
              <a:rPr lang="en-US" altLang="zh-CN" sz="2400" dirty="0"/>
              <a:t>】</a:t>
            </a:r>
            <a:r>
              <a:rPr lang="zh-CN" altLang="en-US" sz="2400" dirty="0"/>
              <a:t>甲、乙、丙三人决定成立普通合伙企业，协商约定甲提供资金，但不从事管理，企业事务由乙、丙负责；甲不承担企业的债务，但是按出资比例分配收益，则该约定的效力：</a:t>
            </a:r>
            <a:r>
              <a:rPr lang="en-US" altLang="zh-CN" sz="2400" dirty="0"/>
              <a:t>(    )</a:t>
            </a:r>
          </a:p>
          <a:p>
            <a:pPr eaLnBrk="1" hangingPunct="1">
              <a:lnSpc>
                <a:spcPct val="90000"/>
              </a:lnSpc>
            </a:pPr>
            <a:r>
              <a:rPr lang="en-US" altLang="zh-CN" sz="2400" dirty="0"/>
              <a:t>A.</a:t>
            </a:r>
            <a:r>
              <a:rPr lang="zh-CN" altLang="en-US" sz="2400" dirty="0"/>
              <a:t>无效，合伙企业不得成立，因其违反法律的强制性规定</a:t>
            </a:r>
          </a:p>
          <a:p>
            <a:pPr eaLnBrk="1" hangingPunct="1">
              <a:lnSpc>
                <a:spcPct val="90000"/>
              </a:lnSpc>
            </a:pPr>
            <a:r>
              <a:rPr lang="en-US" altLang="zh-CN" sz="2400" dirty="0"/>
              <a:t>B.</a:t>
            </a:r>
            <a:r>
              <a:rPr lang="zh-CN" altLang="en-US" sz="2400" dirty="0"/>
              <a:t>部分无效，乙、丙成为该合伙企业的合伙人，但甲不得成为合伙人</a:t>
            </a:r>
          </a:p>
          <a:p>
            <a:pPr eaLnBrk="1" hangingPunct="1">
              <a:lnSpc>
                <a:spcPct val="90000"/>
              </a:lnSpc>
            </a:pPr>
            <a:r>
              <a:rPr lang="en-US" altLang="zh-CN" sz="2400" dirty="0"/>
              <a:t>C.</a:t>
            </a:r>
            <a:r>
              <a:rPr lang="zh-CN" altLang="en-US" sz="2400" dirty="0"/>
              <a:t>部分无效，甲、乙、丙三人都是合伙人，应当由三人共同承担企业的亏损</a:t>
            </a:r>
          </a:p>
          <a:p>
            <a:pPr eaLnBrk="1" hangingPunct="1">
              <a:lnSpc>
                <a:spcPct val="90000"/>
              </a:lnSpc>
            </a:pPr>
            <a:r>
              <a:rPr lang="en-US" altLang="zh-CN" sz="2400" dirty="0"/>
              <a:t>D.</a:t>
            </a:r>
            <a:r>
              <a:rPr lang="zh-CN" altLang="en-US" sz="2400" dirty="0"/>
              <a:t>有效，因合伙企业协议出自当事人的意思自治</a:t>
            </a:r>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7" name="Rectangle 2"/>
          <p:cNvSpPr>
            <a:spLocks noGrp="1" noChangeArrowheads="1"/>
          </p:cNvSpPr>
          <p:nvPr>
            <p:ph type="title"/>
          </p:nvPr>
        </p:nvSpPr>
        <p:spPr/>
        <p:txBody>
          <a:bodyPr/>
          <a:lstStyle/>
          <a:p>
            <a:pPr eaLnBrk="1" hangingPunct="1"/>
            <a:endParaRPr lang="zh-CN" altLang="en-US"/>
          </a:p>
        </p:txBody>
      </p:sp>
      <p:sp>
        <p:nvSpPr>
          <p:cNvPr id="367618" name="Rectangle 3"/>
          <p:cNvSpPr>
            <a:spLocks noGrp="1" noChangeArrowheads="1"/>
          </p:cNvSpPr>
          <p:nvPr>
            <p:ph type="body" idx="1"/>
          </p:nvPr>
        </p:nvSpPr>
        <p:spPr/>
        <p:txBody>
          <a:bodyPr/>
          <a:lstStyle/>
          <a:p>
            <a:pPr eaLnBrk="1" hangingPunct="1">
              <a:lnSpc>
                <a:spcPct val="90000"/>
              </a:lnSpc>
            </a:pPr>
            <a:r>
              <a:rPr lang="zh-CN" altLang="en-US" sz="2800" dirty="0"/>
              <a:t>（</a:t>
            </a:r>
            <a:r>
              <a:rPr lang="en-US" altLang="zh-CN" sz="2800" dirty="0"/>
              <a:t>3</a:t>
            </a:r>
            <a:r>
              <a:rPr lang="zh-CN" altLang="en-US" sz="2800" dirty="0"/>
              <a:t>）各合伙人实际缴付的出资。</a:t>
            </a:r>
          </a:p>
          <a:p>
            <a:pPr eaLnBrk="1" hangingPunct="1">
              <a:lnSpc>
                <a:spcPct val="90000"/>
              </a:lnSpc>
            </a:pPr>
            <a:r>
              <a:rPr lang="zh-CN" altLang="en-US" sz="2800" dirty="0"/>
              <a:t>    第</a:t>
            </a:r>
            <a:r>
              <a:rPr lang="en-US" altLang="zh-CN" sz="2800" dirty="0"/>
              <a:t>16</a:t>
            </a:r>
            <a:r>
              <a:rPr lang="zh-CN" altLang="en-US" sz="2800" dirty="0"/>
              <a:t>条　合伙人可以用货币、实物、知识产权、土地使用权或者其他财产权利出资，也可以用</a:t>
            </a:r>
            <a:r>
              <a:rPr lang="zh-CN" altLang="en-US" sz="2800" dirty="0">
                <a:solidFill>
                  <a:srgbClr val="C00000"/>
                </a:solidFill>
              </a:rPr>
              <a:t>劳务出资</a:t>
            </a:r>
            <a:r>
              <a:rPr lang="zh-CN" altLang="en-US" sz="2800" dirty="0"/>
              <a:t>。 </a:t>
            </a:r>
          </a:p>
          <a:p>
            <a:pPr eaLnBrk="1" hangingPunct="1">
              <a:lnSpc>
                <a:spcPct val="90000"/>
              </a:lnSpc>
            </a:pPr>
            <a:r>
              <a:rPr lang="zh-CN" altLang="en-US" sz="2800" dirty="0"/>
              <a:t>    第</a:t>
            </a:r>
            <a:r>
              <a:rPr lang="en-US" altLang="zh-CN" sz="2800" dirty="0"/>
              <a:t>64</a:t>
            </a:r>
            <a:r>
              <a:rPr lang="zh-CN" altLang="en-US" sz="2800" dirty="0"/>
              <a:t>条　有限合伙人可以用货币、实物、知识产权、土地使用权或者其他财产权利作价出资。 </a:t>
            </a:r>
          </a:p>
          <a:p>
            <a:pPr eaLnBrk="1" hangingPunct="1">
              <a:lnSpc>
                <a:spcPct val="90000"/>
              </a:lnSpc>
            </a:pPr>
            <a:r>
              <a:rPr lang="zh-CN" altLang="en-US" sz="2800" dirty="0">
                <a:solidFill>
                  <a:srgbClr val="C00000"/>
                </a:solidFill>
              </a:rPr>
              <a:t>    有限合伙人不得以劳务出资。</a:t>
            </a:r>
            <a:br>
              <a:rPr lang="zh-CN" altLang="en-US" sz="2800" dirty="0">
                <a:solidFill>
                  <a:srgbClr val="C00000"/>
                </a:solidFill>
                <a:latin typeface="宋体" charset="-122"/>
              </a:rPr>
            </a:br>
            <a:endParaRPr lang="zh-CN" altLang="en-US" sz="2800" dirty="0">
              <a:solidFill>
                <a:srgbClr val="C00000"/>
              </a:solidFill>
              <a:latin typeface="宋体" charset="-122"/>
            </a:endParaRPr>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1" name="Rectangle 2"/>
          <p:cNvSpPr>
            <a:spLocks noGrp="1" noChangeArrowheads="1"/>
          </p:cNvSpPr>
          <p:nvPr>
            <p:ph type="title"/>
          </p:nvPr>
        </p:nvSpPr>
        <p:spPr/>
        <p:txBody>
          <a:bodyPr/>
          <a:lstStyle/>
          <a:p>
            <a:pPr eaLnBrk="1" hangingPunct="1"/>
            <a:endParaRPr lang="zh-CN" altLang="en-US"/>
          </a:p>
        </p:txBody>
      </p:sp>
      <p:sp>
        <p:nvSpPr>
          <p:cNvPr id="368642" name="Rectangle 3"/>
          <p:cNvSpPr>
            <a:spLocks noGrp="1" noChangeArrowheads="1"/>
          </p:cNvSpPr>
          <p:nvPr>
            <p:ph type="body" idx="1"/>
          </p:nvPr>
        </p:nvSpPr>
        <p:spPr/>
        <p:txBody>
          <a:bodyPr/>
          <a:lstStyle/>
          <a:p>
            <a:pPr eaLnBrk="1" hangingPunct="1"/>
            <a:r>
              <a:rPr lang="zh-CN" altLang="en-US" dirty="0"/>
              <a:t>下列有关合伙企业出资不合法的是：</a:t>
            </a:r>
            <a:r>
              <a:rPr lang="en-US" altLang="zh-CN" dirty="0"/>
              <a:t>(   )</a:t>
            </a:r>
          </a:p>
          <a:p>
            <a:pPr eaLnBrk="1" hangingPunct="1"/>
            <a:r>
              <a:rPr lang="en-US" altLang="zh-CN" dirty="0"/>
              <a:t>A.</a:t>
            </a:r>
            <a:r>
              <a:rPr lang="zh-CN" altLang="en-US" dirty="0"/>
              <a:t>普通合伙人甲的一辆汽车的使用权</a:t>
            </a:r>
          </a:p>
          <a:p>
            <a:pPr eaLnBrk="1" hangingPunct="1"/>
            <a:r>
              <a:rPr lang="en-US" altLang="zh-CN" dirty="0"/>
              <a:t>B.</a:t>
            </a:r>
            <a:r>
              <a:rPr lang="zh-CN" altLang="en-US" dirty="0"/>
              <a:t>普通合伙人乙的实物没有评估作价</a:t>
            </a:r>
          </a:p>
          <a:p>
            <a:pPr eaLnBrk="1" hangingPunct="1"/>
            <a:r>
              <a:rPr lang="en-US" altLang="zh-CN" dirty="0"/>
              <a:t>C.</a:t>
            </a:r>
            <a:r>
              <a:rPr lang="zh-CN" altLang="en-US" dirty="0"/>
              <a:t>有限合伙人出资的专利权没有评估作价</a:t>
            </a:r>
          </a:p>
          <a:p>
            <a:pPr eaLnBrk="1" hangingPunct="1"/>
            <a:r>
              <a:rPr lang="en-US" altLang="zh-CN" dirty="0"/>
              <a:t>D.</a:t>
            </a:r>
            <a:r>
              <a:rPr lang="zh-CN" altLang="en-US" dirty="0"/>
              <a:t>普通合伙人李某</a:t>
            </a:r>
            <a:r>
              <a:rPr lang="en-US" altLang="zh-CN" dirty="0"/>
              <a:t>(</a:t>
            </a:r>
            <a:r>
              <a:rPr lang="zh-CN" altLang="en-US" dirty="0"/>
              <a:t>犯贪污罪服刑完毕未满</a:t>
            </a:r>
            <a:r>
              <a:rPr lang="en-US" altLang="zh-CN" dirty="0"/>
              <a:t>1</a:t>
            </a:r>
            <a:r>
              <a:rPr lang="zh-CN" altLang="en-US" dirty="0"/>
              <a:t>年者</a:t>
            </a:r>
            <a:r>
              <a:rPr lang="en-US" altLang="zh-CN" dirty="0"/>
              <a:t>)</a:t>
            </a:r>
            <a:r>
              <a:rPr lang="zh-CN" altLang="en-US" dirty="0"/>
              <a:t>的劳务</a:t>
            </a:r>
          </a:p>
        </p:txBody>
      </p:sp>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5" name="Rectangle 2"/>
          <p:cNvSpPr>
            <a:spLocks noGrp="1" noChangeArrowheads="1"/>
          </p:cNvSpPr>
          <p:nvPr>
            <p:ph type="title"/>
          </p:nvPr>
        </p:nvSpPr>
        <p:spPr/>
        <p:txBody>
          <a:bodyPr/>
          <a:lstStyle/>
          <a:p>
            <a:pPr eaLnBrk="1" hangingPunct="1"/>
            <a:endParaRPr lang="zh-CN" altLang="en-US"/>
          </a:p>
        </p:txBody>
      </p:sp>
      <p:sp>
        <p:nvSpPr>
          <p:cNvPr id="369666" name="Rectangle 3"/>
          <p:cNvSpPr>
            <a:spLocks noGrp="1" noChangeArrowheads="1"/>
          </p:cNvSpPr>
          <p:nvPr>
            <p:ph type="body" idx="1"/>
          </p:nvPr>
        </p:nvSpPr>
        <p:spPr/>
        <p:txBody>
          <a:bodyPr/>
          <a:lstStyle/>
          <a:p>
            <a:pPr eaLnBrk="1" hangingPunct="1">
              <a:lnSpc>
                <a:spcPct val="90000"/>
              </a:lnSpc>
            </a:pPr>
            <a:r>
              <a:rPr lang="zh-CN" altLang="en-US" dirty="0"/>
              <a:t>（</a:t>
            </a:r>
            <a:r>
              <a:rPr lang="en-US" altLang="zh-CN" dirty="0"/>
              <a:t>4</a:t>
            </a:r>
            <a:r>
              <a:rPr lang="zh-CN" altLang="en-US" dirty="0"/>
              <a:t>）有合伙企业名称、营业场所和从事经营的必要条件</a:t>
            </a:r>
          </a:p>
          <a:p>
            <a:pPr algn="just" eaLnBrk="1" hangingPunct="1">
              <a:lnSpc>
                <a:spcPct val="90000"/>
              </a:lnSpc>
            </a:pPr>
            <a:r>
              <a:rPr lang="zh-CN" altLang="en-US" dirty="0"/>
              <a:t>第</a:t>
            </a:r>
            <a:r>
              <a:rPr lang="en-US" altLang="zh-CN" dirty="0"/>
              <a:t>15</a:t>
            </a:r>
            <a:r>
              <a:rPr lang="zh-CN" altLang="en-US" dirty="0"/>
              <a:t>条　合伙企业名称中应当标明</a:t>
            </a:r>
            <a:r>
              <a:rPr lang="zh-CN" altLang="en-US" dirty="0">
                <a:latin typeface="Times New Roman" pitchFamily="18" charset="0"/>
              </a:rPr>
              <a:t>“</a:t>
            </a:r>
            <a:r>
              <a:rPr lang="zh-CN" altLang="en-US" dirty="0"/>
              <a:t>普通合伙</a:t>
            </a:r>
            <a:r>
              <a:rPr lang="zh-CN" altLang="en-US" dirty="0">
                <a:latin typeface="Times New Roman" pitchFamily="18" charset="0"/>
              </a:rPr>
              <a:t>”</a:t>
            </a:r>
            <a:r>
              <a:rPr lang="zh-CN" altLang="en-US" dirty="0"/>
              <a:t>字样。 </a:t>
            </a:r>
          </a:p>
          <a:p>
            <a:pPr algn="just" eaLnBrk="1" hangingPunct="1">
              <a:lnSpc>
                <a:spcPct val="90000"/>
              </a:lnSpc>
            </a:pPr>
            <a:r>
              <a:rPr lang="zh-CN" altLang="en-US" dirty="0"/>
              <a:t>第</a:t>
            </a:r>
            <a:r>
              <a:rPr lang="en-US" altLang="zh-CN" dirty="0"/>
              <a:t>56</a:t>
            </a:r>
            <a:r>
              <a:rPr lang="zh-CN" altLang="en-US" dirty="0"/>
              <a:t>条　特殊的普通合伙企业名称中应当标明</a:t>
            </a:r>
            <a:r>
              <a:rPr lang="zh-CN" altLang="en-US" dirty="0">
                <a:latin typeface="Times New Roman" pitchFamily="18" charset="0"/>
              </a:rPr>
              <a:t>“</a:t>
            </a:r>
            <a:r>
              <a:rPr lang="zh-CN" altLang="en-US" dirty="0">
                <a:solidFill>
                  <a:srgbClr val="C00000"/>
                </a:solidFill>
              </a:rPr>
              <a:t>特殊普通合伙</a:t>
            </a:r>
            <a:r>
              <a:rPr lang="zh-CN" altLang="en-US" dirty="0">
                <a:latin typeface="Times New Roman" pitchFamily="18" charset="0"/>
              </a:rPr>
              <a:t>”</a:t>
            </a:r>
            <a:r>
              <a:rPr lang="zh-CN" altLang="en-US" dirty="0"/>
              <a:t>字样。 （什么是特殊普通合伙）</a:t>
            </a:r>
          </a:p>
          <a:p>
            <a:pPr algn="just" eaLnBrk="1" hangingPunct="1">
              <a:lnSpc>
                <a:spcPct val="90000"/>
              </a:lnSpc>
            </a:pPr>
            <a:r>
              <a:rPr lang="zh-CN" altLang="en-US" dirty="0"/>
              <a:t>第</a:t>
            </a:r>
            <a:r>
              <a:rPr lang="en-US" altLang="zh-CN" dirty="0"/>
              <a:t>62</a:t>
            </a:r>
            <a:r>
              <a:rPr lang="zh-CN" altLang="en-US" dirty="0"/>
              <a:t>条　有限合伙企业名称中应当标明</a:t>
            </a:r>
            <a:r>
              <a:rPr lang="zh-CN" altLang="en-US" dirty="0">
                <a:latin typeface="Times New Roman" pitchFamily="18" charset="0"/>
              </a:rPr>
              <a:t>“</a:t>
            </a:r>
            <a:r>
              <a:rPr lang="zh-CN" altLang="en-US" dirty="0"/>
              <a:t>有限合伙</a:t>
            </a:r>
            <a:r>
              <a:rPr lang="zh-CN" altLang="en-US" dirty="0">
                <a:latin typeface="Times New Roman" pitchFamily="18" charset="0"/>
              </a:rPr>
              <a:t>”</a:t>
            </a:r>
            <a:r>
              <a:rPr lang="zh-CN" altLang="en-US" dirty="0"/>
              <a:t>字样。 </a:t>
            </a:r>
          </a:p>
          <a:p>
            <a:pPr eaLnBrk="1" hangingPunct="1">
              <a:lnSpc>
                <a:spcPct val="80000"/>
              </a:lnSpc>
            </a:pPr>
            <a:endParaRPr lang="zh-CN" altLang="en-US" sz="4000" dirty="0"/>
          </a:p>
        </p:txBody>
      </p:sp>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89" name="Rectangle 2"/>
          <p:cNvSpPr>
            <a:spLocks noGrp="1" noChangeArrowheads="1"/>
          </p:cNvSpPr>
          <p:nvPr>
            <p:ph type="title"/>
          </p:nvPr>
        </p:nvSpPr>
        <p:spPr/>
        <p:txBody>
          <a:bodyPr/>
          <a:lstStyle/>
          <a:p>
            <a:pPr eaLnBrk="1" hangingPunct="1"/>
            <a:endParaRPr lang="zh-CN" altLang="en-US"/>
          </a:p>
        </p:txBody>
      </p:sp>
      <p:sp>
        <p:nvSpPr>
          <p:cNvPr id="370690" name="Rectangle 3"/>
          <p:cNvSpPr>
            <a:spLocks noGrp="1" noChangeArrowheads="1"/>
          </p:cNvSpPr>
          <p:nvPr>
            <p:ph type="body" idx="1"/>
          </p:nvPr>
        </p:nvSpPr>
        <p:spPr/>
        <p:txBody>
          <a:bodyPr/>
          <a:lstStyle/>
          <a:p>
            <a:pPr eaLnBrk="1" hangingPunct="1">
              <a:lnSpc>
                <a:spcPct val="80000"/>
              </a:lnSpc>
            </a:pPr>
            <a:r>
              <a:rPr lang="zh-CN" altLang="en-US" sz="2400"/>
              <a:t> </a:t>
            </a:r>
            <a:r>
              <a:rPr lang="en-US" altLang="zh-CN" sz="4000" b="1"/>
              <a:t>3</a:t>
            </a:r>
            <a:r>
              <a:rPr lang="zh-CN" altLang="en-US" sz="4000" b="1"/>
              <a:t>、普通合伙的对内关系</a:t>
            </a:r>
          </a:p>
          <a:p>
            <a:pPr eaLnBrk="1" hangingPunct="1">
              <a:lnSpc>
                <a:spcPct val="80000"/>
              </a:lnSpc>
            </a:pPr>
            <a:r>
              <a:rPr lang="zh-CN" altLang="en-US" sz="4000" b="1"/>
              <a:t>（</a:t>
            </a:r>
            <a:r>
              <a:rPr lang="en-US" altLang="zh-CN" sz="4000" b="1"/>
              <a:t>1</a:t>
            </a:r>
            <a:r>
              <a:rPr lang="zh-CN" altLang="en-US" sz="4000" b="1"/>
              <a:t>）普通合伙企业财产</a:t>
            </a:r>
          </a:p>
          <a:p>
            <a:pPr eaLnBrk="1" hangingPunct="1">
              <a:lnSpc>
                <a:spcPct val="80000"/>
              </a:lnSpc>
            </a:pPr>
            <a:r>
              <a:rPr lang="zh-CN" altLang="en-US" sz="4000"/>
              <a:t> </a:t>
            </a:r>
            <a:r>
              <a:rPr lang="en-US" altLang="zh-CN" sz="4000" b="1"/>
              <a:t>A</a:t>
            </a:r>
            <a:r>
              <a:rPr lang="zh-CN" altLang="en-US" sz="4000" b="1"/>
              <a:t>合伙企业财产的性质。</a:t>
            </a:r>
            <a:r>
              <a:rPr lang="zh-CN" altLang="en-US" sz="4000"/>
              <a:t> </a:t>
            </a:r>
          </a:p>
          <a:p>
            <a:pPr eaLnBrk="1" hangingPunct="1">
              <a:lnSpc>
                <a:spcPct val="80000"/>
              </a:lnSpc>
            </a:pPr>
            <a:r>
              <a:rPr lang="zh-CN" altLang="en-US" sz="4000"/>
              <a:t> </a:t>
            </a:r>
            <a:r>
              <a:rPr lang="en-US" altLang="zh-CN" sz="4000"/>
              <a:t>B</a:t>
            </a:r>
            <a:r>
              <a:rPr lang="zh-CN" altLang="en-US" sz="4000"/>
              <a:t>合伙企业财产的转让。 </a:t>
            </a:r>
          </a:p>
          <a:p>
            <a:pPr eaLnBrk="1" hangingPunct="1">
              <a:lnSpc>
                <a:spcPct val="80000"/>
              </a:lnSpc>
            </a:pPr>
            <a:br>
              <a:rPr lang="zh-CN" altLang="en-US" sz="4000"/>
            </a:br>
            <a:br>
              <a:rPr lang="zh-CN" altLang="en-US" sz="4000"/>
            </a:br>
            <a:endParaRPr lang="zh-CN" altLang="en-US" sz="4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endParaRPr lang="zh-CN" altLang="en-US"/>
          </a:p>
        </p:txBody>
      </p:sp>
      <p:sp>
        <p:nvSpPr>
          <p:cNvPr id="49154" name="Rectangle 3"/>
          <p:cNvSpPr>
            <a:spLocks noGrp="1" noChangeArrowheads="1"/>
          </p:cNvSpPr>
          <p:nvPr>
            <p:ph type="body" idx="1"/>
          </p:nvPr>
        </p:nvSpPr>
        <p:spPr/>
        <p:txBody>
          <a:bodyPr/>
          <a:lstStyle/>
          <a:p>
            <a:pPr eaLnBrk="1" hangingPunct="1"/>
            <a:r>
              <a:rPr lang="en-US" altLang="zh-CN" sz="3600" b="1"/>
              <a:t>3</a:t>
            </a:r>
            <a:r>
              <a:rPr lang="zh-CN" altLang="en-US" sz="3600" b="1"/>
              <a:t>、民法是权利法</a:t>
            </a:r>
            <a:r>
              <a:rPr lang="zh-CN" altLang="en-US" sz="3600"/>
              <a:t> </a:t>
            </a:r>
          </a:p>
          <a:p>
            <a:pPr eaLnBrk="1" hangingPunct="1"/>
            <a:r>
              <a:rPr lang="zh-CN" altLang="en-US"/>
              <a:t>从历史的角度</a:t>
            </a:r>
          </a:p>
          <a:p>
            <a:pPr eaLnBrk="1" hangingPunct="1"/>
            <a:r>
              <a:rPr lang="zh-CN" altLang="en-US"/>
              <a:t>从调整对象的角度</a:t>
            </a:r>
          </a:p>
          <a:p>
            <a:pPr eaLnBrk="1" hangingPunct="1"/>
            <a:r>
              <a:rPr lang="zh-CN" altLang="en-US"/>
              <a:t>从规范设计的角度</a:t>
            </a:r>
          </a:p>
          <a:p>
            <a:pPr eaLnBrk="1" hangingPunct="1"/>
            <a:r>
              <a:rPr lang="zh-CN" altLang="en-US"/>
              <a:t>从体系构建的角度</a:t>
            </a:r>
          </a:p>
        </p:txBody>
      </p:sp>
    </p:spTree>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3" name="Rectangle 2"/>
          <p:cNvSpPr>
            <a:spLocks noGrp="1" noChangeArrowheads="1"/>
          </p:cNvSpPr>
          <p:nvPr>
            <p:ph type="title"/>
          </p:nvPr>
        </p:nvSpPr>
        <p:spPr/>
        <p:txBody>
          <a:bodyPr/>
          <a:lstStyle/>
          <a:p>
            <a:pPr eaLnBrk="1" hangingPunct="1"/>
            <a:endParaRPr lang="zh-CN" altLang="en-US"/>
          </a:p>
        </p:txBody>
      </p:sp>
      <p:sp>
        <p:nvSpPr>
          <p:cNvPr id="371714" name="Rectangle 3"/>
          <p:cNvSpPr>
            <a:spLocks noGrp="1" noChangeArrowheads="1"/>
          </p:cNvSpPr>
          <p:nvPr>
            <p:ph type="body" idx="1"/>
          </p:nvPr>
        </p:nvSpPr>
        <p:spPr/>
        <p:txBody>
          <a:bodyPr/>
          <a:lstStyle/>
          <a:p>
            <a:pPr eaLnBrk="1" hangingPunct="1">
              <a:lnSpc>
                <a:spcPct val="90000"/>
              </a:lnSpc>
            </a:pPr>
            <a:r>
              <a:rPr lang="zh-CN" altLang="en-US" sz="4000" b="1" dirty="0"/>
              <a:t>（</a:t>
            </a:r>
            <a:r>
              <a:rPr lang="en-US" altLang="zh-CN" sz="4000" b="1" dirty="0"/>
              <a:t>2</a:t>
            </a:r>
            <a:r>
              <a:rPr lang="zh-CN" altLang="en-US" sz="4000" b="1" dirty="0"/>
              <a:t>）合伙事务的执行</a:t>
            </a:r>
            <a:endParaRPr lang="zh-CN" altLang="en-US" sz="4000" dirty="0"/>
          </a:p>
          <a:p>
            <a:pPr eaLnBrk="1" hangingPunct="1">
              <a:lnSpc>
                <a:spcPct val="90000"/>
              </a:lnSpc>
            </a:pPr>
            <a:r>
              <a:rPr lang="zh-CN" altLang="en-US" sz="4000" dirty="0"/>
              <a:t>合伙事务</a:t>
            </a:r>
          </a:p>
          <a:p>
            <a:pPr eaLnBrk="1" hangingPunct="1">
              <a:lnSpc>
                <a:spcPct val="90000"/>
              </a:lnSpc>
            </a:pPr>
            <a:r>
              <a:rPr lang="zh-CN" altLang="en-US" sz="4000" dirty="0"/>
              <a:t>合伙事务的执行模式</a:t>
            </a:r>
          </a:p>
          <a:p>
            <a:pPr eaLnBrk="1" hangingPunct="1">
              <a:lnSpc>
                <a:spcPct val="90000"/>
              </a:lnSpc>
            </a:pPr>
            <a:r>
              <a:rPr lang="en-US" altLang="zh-CN" sz="4000" dirty="0">
                <a:latin typeface="Times New Roman" pitchFamily="18" charset="0"/>
              </a:rPr>
              <a:t>——</a:t>
            </a:r>
            <a:r>
              <a:rPr lang="zh-CN" altLang="en-US" sz="4000" dirty="0"/>
              <a:t>全体合伙人共同执行；</a:t>
            </a:r>
          </a:p>
          <a:p>
            <a:pPr eaLnBrk="1" hangingPunct="1">
              <a:lnSpc>
                <a:spcPct val="90000"/>
              </a:lnSpc>
            </a:pPr>
            <a:r>
              <a:rPr lang="en-US" altLang="zh-CN" sz="4000" dirty="0">
                <a:latin typeface="Times New Roman" pitchFamily="18" charset="0"/>
              </a:rPr>
              <a:t>——</a:t>
            </a:r>
            <a:r>
              <a:rPr lang="zh-CN" altLang="en-US" sz="4000" dirty="0">
                <a:solidFill>
                  <a:srgbClr val="C00000"/>
                </a:solidFill>
              </a:rPr>
              <a:t>委托一名或数名合伙人</a:t>
            </a:r>
            <a:r>
              <a:rPr lang="zh-CN" altLang="en-US" sz="4000" dirty="0"/>
              <a:t>；</a:t>
            </a:r>
          </a:p>
          <a:p>
            <a:pPr eaLnBrk="1" hangingPunct="1">
              <a:lnSpc>
                <a:spcPct val="90000"/>
              </a:lnSpc>
            </a:pPr>
            <a:r>
              <a:rPr lang="en-US" altLang="zh-CN" sz="4000" dirty="0">
                <a:latin typeface="Times New Roman" pitchFamily="18" charset="0"/>
              </a:rPr>
              <a:t>——</a:t>
            </a:r>
            <a:r>
              <a:rPr lang="zh-CN" altLang="en-US" sz="4000" dirty="0"/>
              <a:t>聘请职业经理人执行。</a:t>
            </a:r>
          </a:p>
        </p:txBody>
      </p:sp>
    </p:spTree>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7" name="Rectangle 2"/>
          <p:cNvSpPr>
            <a:spLocks noGrp="1" noChangeArrowheads="1"/>
          </p:cNvSpPr>
          <p:nvPr>
            <p:ph type="title"/>
          </p:nvPr>
        </p:nvSpPr>
        <p:spPr/>
        <p:txBody>
          <a:bodyPr/>
          <a:lstStyle/>
          <a:p>
            <a:pPr eaLnBrk="1" hangingPunct="1"/>
            <a:endParaRPr lang="zh-CN" altLang="en-US"/>
          </a:p>
        </p:txBody>
      </p:sp>
      <p:sp>
        <p:nvSpPr>
          <p:cNvPr id="372738" name="Rectangle 3"/>
          <p:cNvSpPr>
            <a:spLocks noGrp="1" noChangeArrowheads="1"/>
          </p:cNvSpPr>
          <p:nvPr>
            <p:ph type="body" idx="1"/>
          </p:nvPr>
        </p:nvSpPr>
        <p:spPr/>
        <p:txBody>
          <a:bodyPr/>
          <a:lstStyle/>
          <a:p>
            <a:pPr eaLnBrk="1" hangingPunct="1">
              <a:lnSpc>
                <a:spcPct val="90000"/>
              </a:lnSpc>
            </a:pPr>
            <a:r>
              <a:rPr lang="en-US" altLang="zh-CN" sz="2400"/>
              <a:t>【</a:t>
            </a:r>
            <a:r>
              <a:rPr lang="zh-CN" altLang="en-US" sz="2400"/>
              <a:t>例</a:t>
            </a:r>
            <a:r>
              <a:rPr lang="en-US" altLang="zh-CN" sz="2400"/>
              <a:t>】</a:t>
            </a:r>
            <a:r>
              <a:rPr lang="zh-CN" altLang="en-US" sz="2400"/>
              <a:t>甲、乙、丙、丁、戊五人共同成立一个合伙企业，约定委托甲和乙负责执行合伙事务，那么下列说法中符合</a:t>
            </a:r>
            <a:r>
              <a:rPr lang="en-US" altLang="zh-CN" sz="2400"/>
              <a:t>《</a:t>
            </a:r>
            <a:r>
              <a:rPr lang="zh-CN" altLang="en-US" sz="2400"/>
              <a:t>合伙企业法</a:t>
            </a:r>
            <a:r>
              <a:rPr lang="en-US" altLang="zh-CN" sz="2400"/>
              <a:t>》</a:t>
            </a:r>
            <a:r>
              <a:rPr lang="zh-CN" altLang="en-US" sz="2400"/>
              <a:t>规定的是？</a:t>
            </a:r>
          </a:p>
          <a:p>
            <a:pPr eaLnBrk="1" hangingPunct="1">
              <a:lnSpc>
                <a:spcPct val="90000"/>
              </a:lnSpc>
            </a:pPr>
            <a:r>
              <a:rPr lang="zh-CN" altLang="en-US" sz="2400"/>
              <a:t>　　</a:t>
            </a:r>
            <a:r>
              <a:rPr lang="en-US" altLang="zh-CN" sz="2400"/>
              <a:t>A.</a:t>
            </a:r>
            <a:r>
              <a:rPr lang="zh-CN" altLang="en-US" sz="2400"/>
              <a:t>丙、丁、戊不再执行合伙事务，但有权监督甲和乙执行合伙事务的情况</a:t>
            </a:r>
          </a:p>
          <a:p>
            <a:pPr eaLnBrk="1" hangingPunct="1">
              <a:lnSpc>
                <a:spcPct val="90000"/>
              </a:lnSpc>
            </a:pPr>
            <a:r>
              <a:rPr lang="zh-CN" altLang="en-US" sz="2400"/>
              <a:t>　　</a:t>
            </a:r>
            <a:r>
              <a:rPr lang="en-US" altLang="zh-CN" sz="2400"/>
              <a:t>B.</a:t>
            </a:r>
            <a:r>
              <a:rPr lang="zh-CN" altLang="en-US" sz="2400"/>
              <a:t>甲和乙应当定期向丙、丁、戊报告合伙事务执行情况以及合伙企业的经营和财产状况</a:t>
            </a:r>
          </a:p>
          <a:p>
            <a:pPr eaLnBrk="1" hangingPunct="1">
              <a:lnSpc>
                <a:spcPct val="90000"/>
              </a:lnSpc>
            </a:pPr>
            <a:r>
              <a:rPr lang="zh-CN" altLang="en-US" sz="2400"/>
              <a:t>　　</a:t>
            </a:r>
            <a:r>
              <a:rPr lang="en-US" altLang="zh-CN" sz="2400"/>
              <a:t>C.</a:t>
            </a:r>
            <a:r>
              <a:rPr lang="zh-CN" altLang="en-US" sz="2400"/>
              <a:t>所有合伙人都有权查阅合伙企业的财务会计帐簿等财务资料，以了解企业的财务状况和经营状况</a:t>
            </a:r>
          </a:p>
          <a:p>
            <a:pPr eaLnBrk="1" hangingPunct="1">
              <a:lnSpc>
                <a:spcPct val="90000"/>
              </a:lnSpc>
            </a:pPr>
            <a:r>
              <a:rPr lang="zh-CN" altLang="en-US" sz="2400"/>
              <a:t>　　</a:t>
            </a:r>
            <a:r>
              <a:rPr lang="en-US" altLang="zh-CN" sz="2400"/>
              <a:t>D.</a:t>
            </a:r>
            <a:r>
              <a:rPr lang="zh-CN" altLang="en-US" sz="2400"/>
              <a:t>当甲和乙不按照合伙协议执行合伙事务的，丙、丁、戊可以决定撤销委托</a:t>
            </a:r>
          </a:p>
        </p:txBody>
      </p:sp>
    </p:spTree>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1" name="Rectangle 2"/>
          <p:cNvSpPr>
            <a:spLocks noGrp="1" noChangeArrowheads="1"/>
          </p:cNvSpPr>
          <p:nvPr>
            <p:ph type="title"/>
          </p:nvPr>
        </p:nvSpPr>
        <p:spPr/>
        <p:txBody>
          <a:bodyPr/>
          <a:lstStyle/>
          <a:p>
            <a:pPr eaLnBrk="1" hangingPunct="1"/>
            <a:endParaRPr lang="zh-CN" altLang="en-US"/>
          </a:p>
        </p:txBody>
      </p:sp>
      <p:sp>
        <p:nvSpPr>
          <p:cNvPr id="373762" name="Rectangle 3"/>
          <p:cNvSpPr>
            <a:spLocks noGrp="1" noChangeArrowheads="1"/>
          </p:cNvSpPr>
          <p:nvPr>
            <p:ph type="body" idx="1"/>
          </p:nvPr>
        </p:nvSpPr>
        <p:spPr/>
        <p:txBody>
          <a:bodyPr/>
          <a:lstStyle/>
          <a:p>
            <a:pPr eaLnBrk="1" hangingPunct="1">
              <a:lnSpc>
                <a:spcPct val="80000"/>
              </a:lnSpc>
            </a:pPr>
            <a:r>
              <a:rPr lang="zh-CN" altLang="en-US" dirty="0"/>
              <a:t> </a:t>
            </a:r>
            <a:r>
              <a:rPr lang="zh-CN" altLang="en-US" b="1" dirty="0"/>
              <a:t>（</a:t>
            </a:r>
            <a:r>
              <a:rPr lang="en-US" altLang="zh-CN" b="1" dirty="0"/>
              <a:t>3</a:t>
            </a:r>
            <a:r>
              <a:rPr lang="zh-CN" altLang="en-US" b="1" dirty="0"/>
              <a:t>）合伙人权利和义务</a:t>
            </a:r>
          </a:p>
          <a:p>
            <a:pPr eaLnBrk="1" hangingPunct="1"/>
            <a:r>
              <a:rPr lang="zh-CN" altLang="en-US" b="1" dirty="0"/>
              <a:t>合伙人的权利。合伙事务执行权；对外代表权；监督检查权；知情权；异议和撤销权；收益分配权。</a:t>
            </a:r>
          </a:p>
          <a:p>
            <a:pPr eaLnBrk="1" hangingPunct="1"/>
            <a:r>
              <a:rPr lang="zh-CN" altLang="en-US" b="1" dirty="0"/>
              <a:t>合伙人的义务。依照合伙协议约定或者依法分担损失；对合伙债务承担连带无限责任。</a:t>
            </a:r>
            <a:br>
              <a:rPr lang="zh-CN" altLang="en-US" b="1" dirty="0"/>
            </a:br>
            <a:endParaRPr lang="zh-CN" altLang="en-US" b="1" dirty="0"/>
          </a:p>
        </p:txBody>
      </p:sp>
    </p:spTree>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5" name="Rectangle 2"/>
          <p:cNvSpPr>
            <a:spLocks noGrp="1" noChangeArrowheads="1"/>
          </p:cNvSpPr>
          <p:nvPr>
            <p:ph type="title"/>
          </p:nvPr>
        </p:nvSpPr>
        <p:spPr/>
        <p:txBody>
          <a:bodyPr/>
          <a:lstStyle/>
          <a:p>
            <a:pPr eaLnBrk="1" hangingPunct="1"/>
            <a:endParaRPr lang="zh-CN" altLang="en-US"/>
          </a:p>
        </p:txBody>
      </p:sp>
      <p:sp>
        <p:nvSpPr>
          <p:cNvPr id="374786" name="Rectangle 3"/>
          <p:cNvSpPr>
            <a:spLocks noGrp="1" noChangeArrowheads="1"/>
          </p:cNvSpPr>
          <p:nvPr>
            <p:ph type="body" idx="1"/>
          </p:nvPr>
        </p:nvSpPr>
        <p:spPr/>
        <p:txBody>
          <a:bodyPr/>
          <a:lstStyle/>
          <a:p>
            <a:pPr algn="just" eaLnBrk="1" hangingPunct="1">
              <a:lnSpc>
                <a:spcPct val="80000"/>
              </a:lnSpc>
            </a:pPr>
            <a:r>
              <a:rPr lang="zh-CN" altLang="en-US" dirty="0"/>
              <a:t> </a:t>
            </a:r>
            <a:r>
              <a:rPr lang="en-US" altLang="zh-CN" b="1" dirty="0"/>
              <a:t>4</a:t>
            </a:r>
            <a:r>
              <a:rPr lang="zh-CN" altLang="en-US" b="1" dirty="0"/>
              <a:t>、合伙企业的对外关系</a:t>
            </a:r>
            <a:r>
              <a:rPr lang="zh-CN" altLang="en-US" dirty="0"/>
              <a:t> </a:t>
            </a:r>
          </a:p>
          <a:p>
            <a:pPr algn="just" eaLnBrk="1" hangingPunct="1">
              <a:lnSpc>
                <a:spcPct val="80000"/>
              </a:lnSpc>
            </a:pPr>
            <a:r>
              <a:rPr lang="zh-CN" altLang="en-US" b="1" dirty="0"/>
              <a:t>（</a:t>
            </a:r>
            <a:r>
              <a:rPr lang="en-US" altLang="zh-CN" b="1" dirty="0"/>
              <a:t>1</a:t>
            </a:r>
            <a:r>
              <a:rPr lang="zh-CN" altLang="en-US" b="1" dirty="0"/>
              <a:t>）对外代表权的效力</a:t>
            </a:r>
            <a:endParaRPr lang="zh-CN" altLang="en-US" dirty="0"/>
          </a:p>
          <a:p>
            <a:pPr algn="just" eaLnBrk="1" hangingPunct="1">
              <a:lnSpc>
                <a:spcPct val="80000"/>
              </a:lnSpc>
            </a:pPr>
            <a:r>
              <a:rPr lang="zh-CN" altLang="en-US" dirty="0"/>
              <a:t>第</a:t>
            </a:r>
            <a:r>
              <a:rPr lang="en-US" altLang="zh-CN" dirty="0"/>
              <a:t>37</a:t>
            </a:r>
            <a:r>
              <a:rPr lang="zh-CN" altLang="en-US" dirty="0"/>
              <a:t>条　合伙企业对合伙人执行合伙事务以及对外代表合伙企业权利的限制，不得对抗善意第三人。（善意第三人究竟是什么鸭：就是没有违法违约的第三方吗） </a:t>
            </a:r>
          </a:p>
        </p:txBody>
      </p:sp>
    </p:spTree>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09" name="Rectangle 2"/>
          <p:cNvSpPr>
            <a:spLocks noGrp="1" noChangeArrowheads="1"/>
          </p:cNvSpPr>
          <p:nvPr>
            <p:ph type="title"/>
          </p:nvPr>
        </p:nvSpPr>
        <p:spPr/>
        <p:txBody>
          <a:bodyPr/>
          <a:lstStyle/>
          <a:p>
            <a:pPr eaLnBrk="1" hangingPunct="1"/>
            <a:endParaRPr lang="zh-CN" altLang="en-US"/>
          </a:p>
        </p:txBody>
      </p:sp>
      <p:sp>
        <p:nvSpPr>
          <p:cNvPr id="375810" name="Rectangle 3"/>
          <p:cNvSpPr>
            <a:spLocks noGrp="1" noChangeArrowheads="1"/>
          </p:cNvSpPr>
          <p:nvPr>
            <p:ph type="body" idx="1"/>
          </p:nvPr>
        </p:nvSpPr>
        <p:spPr/>
        <p:txBody>
          <a:bodyPr/>
          <a:lstStyle/>
          <a:p>
            <a:pPr eaLnBrk="1" hangingPunct="1"/>
            <a:r>
              <a:rPr lang="zh-CN" altLang="en-US" sz="4000" dirty="0"/>
              <a:t> </a:t>
            </a:r>
            <a:r>
              <a:rPr lang="zh-CN" altLang="en-US" b="1" dirty="0"/>
              <a:t>（</a:t>
            </a:r>
            <a:r>
              <a:rPr lang="en-US" altLang="zh-CN" b="1" dirty="0"/>
              <a:t>2</a:t>
            </a:r>
            <a:r>
              <a:rPr lang="zh-CN" altLang="en-US" b="1" dirty="0"/>
              <a:t>）合伙债务的清偿</a:t>
            </a:r>
          </a:p>
          <a:p>
            <a:pPr eaLnBrk="1" hangingPunct="1"/>
            <a:r>
              <a:rPr lang="en-US" altLang="zh-CN" b="1" dirty="0"/>
              <a:t>A</a:t>
            </a:r>
            <a:r>
              <a:rPr lang="zh-CN" altLang="en-US" b="1" dirty="0"/>
              <a:t>连带无限责任原则</a:t>
            </a:r>
            <a:endParaRPr lang="en-US" altLang="zh-CN" b="1" dirty="0"/>
          </a:p>
          <a:p>
            <a:pPr eaLnBrk="1" hangingPunct="1"/>
            <a:r>
              <a:rPr lang="en-US" altLang="zh-CN" b="1" dirty="0"/>
              <a:t>B</a:t>
            </a:r>
            <a:r>
              <a:rPr lang="zh-CN" altLang="en-US" b="1" dirty="0"/>
              <a:t>双重优先责任原则</a:t>
            </a:r>
          </a:p>
          <a:p>
            <a:pPr eaLnBrk="1" hangingPunct="1"/>
            <a:r>
              <a:rPr lang="en-US" altLang="zh-CN" b="1" dirty="0">
                <a:latin typeface="Times New Roman" pitchFamily="18" charset="0"/>
              </a:rPr>
              <a:t>——</a:t>
            </a:r>
            <a:r>
              <a:rPr lang="zh-CN" altLang="en-US" b="1" dirty="0"/>
              <a:t>司法实践</a:t>
            </a:r>
          </a:p>
        </p:txBody>
      </p:sp>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3" name="Rectangle 2"/>
          <p:cNvSpPr>
            <a:spLocks noGrp="1" noChangeArrowheads="1"/>
          </p:cNvSpPr>
          <p:nvPr>
            <p:ph type="title"/>
          </p:nvPr>
        </p:nvSpPr>
        <p:spPr/>
        <p:txBody>
          <a:bodyPr/>
          <a:lstStyle/>
          <a:p>
            <a:pPr eaLnBrk="1" hangingPunct="1"/>
            <a:endParaRPr lang="zh-CN" altLang="en-US"/>
          </a:p>
        </p:txBody>
      </p:sp>
      <p:sp>
        <p:nvSpPr>
          <p:cNvPr id="376834" name="Rectangle 3"/>
          <p:cNvSpPr>
            <a:spLocks noGrp="1" noChangeArrowheads="1"/>
          </p:cNvSpPr>
          <p:nvPr>
            <p:ph type="body" idx="1"/>
          </p:nvPr>
        </p:nvSpPr>
        <p:spPr/>
        <p:txBody>
          <a:bodyPr/>
          <a:lstStyle/>
          <a:p>
            <a:pPr eaLnBrk="1" hangingPunct="1"/>
            <a:r>
              <a:rPr lang="en-US" altLang="zh-CN"/>
              <a:t>【</a:t>
            </a:r>
            <a:r>
              <a:rPr lang="zh-CN" altLang="en-US"/>
              <a:t>案</a:t>
            </a:r>
            <a:r>
              <a:rPr lang="en-US" altLang="zh-CN"/>
              <a:t>】</a:t>
            </a:r>
            <a:r>
              <a:rPr lang="zh-CN" altLang="en-US"/>
              <a:t>甲、乙、丙三人分别每人出资</a:t>
            </a:r>
            <a:r>
              <a:rPr lang="en-US" altLang="zh-CN"/>
              <a:t>3</a:t>
            </a:r>
            <a:r>
              <a:rPr lang="zh-CN" altLang="en-US"/>
              <a:t>万</a:t>
            </a:r>
            <a:r>
              <a:rPr lang="en-US" altLang="zh-CN"/>
              <a:t>2</a:t>
            </a:r>
            <a:r>
              <a:rPr lang="zh-CN" altLang="en-US"/>
              <a:t>万、</a:t>
            </a:r>
            <a:r>
              <a:rPr lang="en-US" altLang="zh-CN"/>
              <a:t>1</a:t>
            </a:r>
            <a:r>
              <a:rPr lang="zh-CN" altLang="en-US"/>
              <a:t>万合伙经营贝岗饭店，约定按出资比例共享收益、共担债务。后因经营不善，饭店对丁负债</a:t>
            </a:r>
            <a:r>
              <a:rPr lang="en-US" altLang="zh-CN"/>
              <a:t>12</a:t>
            </a:r>
            <a:r>
              <a:rPr lang="zh-CN" altLang="en-US"/>
              <a:t>万元，而合伙所剩净资产仅为</a:t>
            </a:r>
            <a:r>
              <a:rPr lang="en-US" altLang="zh-CN"/>
              <a:t>3</a:t>
            </a:r>
            <a:r>
              <a:rPr lang="zh-CN" altLang="en-US"/>
              <a:t>万元。同时甲欠戊个人债务</a:t>
            </a:r>
            <a:r>
              <a:rPr lang="en-US" altLang="zh-CN"/>
              <a:t>10</a:t>
            </a:r>
            <a:r>
              <a:rPr lang="zh-CN" altLang="en-US"/>
              <a:t>万元，丁、戊同时起诉要求甲偿还债务，而甲个人资产为</a:t>
            </a:r>
            <a:r>
              <a:rPr lang="en-US" altLang="zh-CN"/>
              <a:t>13</a:t>
            </a:r>
            <a:r>
              <a:rPr lang="zh-CN" altLang="en-US"/>
              <a:t>万元。甲的财产应如何偿还债务</a:t>
            </a:r>
            <a:r>
              <a:rPr lang="en-US" altLang="zh-CN"/>
              <a:t>?</a:t>
            </a:r>
          </a:p>
        </p:txBody>
      </p:sp>
    </p:spTree>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7" name="Rectangle 2"/>
          <p:cNvSpPr>
            <a:spLocks noGrp="1" noChangeArrowheads="1"/>
          </p:cNvSpPr>
          <p:nvPr>
            <p:ph type="title"/>
          </p:nvPr>
        </p:nvSpPr>
        <p:spPr/>
        <p:txBody>
          <a:bodyPr/>
          <a:lstStyle/>
          <a:p>
            <a:pPr eaLnBrk="1" hangingPunct="1"/>
            <a:endParaRPr lang="zh-CN" altLang="en-US"/>
          </a:p>
        </p:txBody>
      </p:sp>
      <p:sp>
        <p:nvSpPr>
          <p:cNvPr id="377858" name="Rectangle 3"/>
          <p:cNvSpPr>
            <a:spLocks noGrp="1" noChangeArrowheads="1"/>
          </p:cNvSpPr>
          <p:nvPr>
            <p:ph type="body" idx="1"/>
          </p:nvPr>
        </p:nvSpPr>
        <p:spPr/>
        <p:txBody>
          <a:bodyPr/>
          <a:lstStyle/>
          <a:p>
            <a:pPr eaLnBrk="1" hangingPunct="1"/>
            <a:r>
              <a:rPr lang="en-US" altLang="zh-CN" b="1" dirty="0"/>
              <a:t>5</a:t>
            </a:r>
            <a:r>
              <a:rPr lang="zh-CN" altLang="en-US" b="1" dirty="0"/>
              <a:t>、入伙与退伙</a:t>
            </a:r>
          </a:p>
          <a:p>
            <a:pPr eaLnBrk="1" hangingPunct="1"/>
            <a:r>
              <a:rPr lang="zh-CN" altLang="en-US" dirty="0"/>
              <a:t>（</a:t>
            </a:r>
            <a:r>
              <a:rPr lang="en-US" altLang="zh-CN" dirty="0"/>
              <a:t>1</a:t>
            </a:r>
            <a:r>
              <a:rPr lang="zh-CN" altLang="en-US" dirty="0"/>
              <a:t>）入伙</a:t>
            </a:r>
          </a:p>
          <a:p>
            <a:pPr eaLnBrk="1" hangingPunct="1"/>
            <a:r>
              <a:rPr lang="zh-CN" altLang="en-US" dirty="0"/>
              <a:t>新合伙人入伙时，应当经</a:t>
            </a:r>
            <a:r>
              <a:rPr lang="zh-CN" altLang="en-US" dirty="0">
                <a:solidFill>
                  <a:srgbClr val="C00000"/>
                </a:solidFill>
              </a:rPr>
              <a:t>全体合伙人同意，并依法订立书面入伙协议</a:t>
            </a:r>
            <a:r>
              <a:rPr lang="zh-CN" altLang="en-US" dirty="0"/>
              <a:t>。 </a:t>
            </a:r>
          </a:p>
          <a:p>
            <a:pPr eaLnBrk="1" hangingPunct="1"/>
            <a:r>
              <a:rPr lang="zh-CN" altLang="en-US" dirty="0"/>
              <a:t>入伙的新合伙人</a:t>
            </a:r>
            <a:r>
              <a:rPr lang="zh-CN" altLang="en-US" dirty="0">
                <a:solidFill>
                  <a:srgbClr val="C00000"/>
                </a:solidFill>
              </a:rPr>
              <a:t>对入伙前合伙企业的债务承担连带责任。 </a:t>
            </a:r>
          </a:p>
        </p:txBody>
      </p:sp>
    </p:spTree>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1" name="Rectangle 2"/>
          <p:cNvSpPr>
            <a:spLocks noGrp="1" noChangeArrowheads="1"/>
          </p:cNvSpPr>
          <p:nvPr>
            <p:ph type="title"/>
          </p:nvPr>
        </p:nvSpPr>
        <p:spPr/>
        <p:txBody>
          <a:bodyPr/>
          <a:lstStyle/>
          <a:p>
            <a:pPr eaLnBrk="1" hangingPunct="1"/>
            <a:endParaRPr lang="zh-CN" altLang="en-US"/>
          </a:p>
        </p:txBody>
      </p:sp>
      <p:sp>
        <p:nvSpPr>
          <p:cNvPr id="378882" name="Rectangle 3"/>
          <p:cNvSpPr>
            <a:spLocks noGrp="1" noChangeArrowheads="1"/>
          </p:cNvSpPr>
          <p:nvPr>
            <p:ph type="body" idx="1"/>
          </p:nvPr>
        </p:nvSpPr>
        <p:spPr/>
        <p:txBody>
          <a:bodyPr/>
          <a:lstStyle/>
          <a:p>
            <a:pPr eaLnBrk="1" hangingPunct="1"/>
            <a:r>
              <a:rPr lang="zh-CN" altLang="en-US" b="1" dirty="0"/>
              <a:t>（</a:t>
            </a:r>
            <a:r>
              <a:rPr lang="en-US" altLang="zh-CN" b="1" dirty="0"/>
              <a:t>2</a:t>
            </a:r>
            <a:r>
              <a:rPr lang="zh-CN" altLang="en-US" b="1" dirty="0"/>
              <a:t>）退伙</a:t>
            </a:r>
          </a:p>
          <a:p>
            <a:pPr eaLnBrk="1" hangingPunct="1"/>
            <a:r>
              <a:rPr lang="zh-CN" altLang="en-US" b="1" dirty="0"/>
              <a:t>退伙是指合伙人退出合伙企业，从而丧失合伙人资格。</a:t>
            </a:r>
            <a:r>
              <a:rPr lang="zh-CN" altLang="en-US" dirty="0"/>
              <a:t> </a:t>
            </a:r>
          </a:p>
        </p:txBody>
      </p:sp>
    </p:spTree>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5" name="Rectangle 2"/>
          <p:cNvSpPr>
            <a:spLocks noGrp="1" noChangeArrowheads="1"/>
          </p:cNvSpPr>
          <p:nvPr>
            <p:ph type="title"/>
          </p:nvPr>
        </p:nvSpPr>
        <p:spPr/>
        <p:txBody>
          <a:bodyPr/>
          <a:lstStyle/>
          <a:p>
            <a:pPr eaLnBrk="1" hangingPunct="1"/>
            <a:endParaRPr lang="zh-CN" altLang="en-US"/>
          </a:p>
        </p:txBody>
      </p:sp>
      <p:sp>
        <p:nvSpPr>
          <p:cNvPr id="379906" name="Rectangle 3"/>
          <p:cNvSpPr>
            <a:spLocks noGrp="1" noChangeArrowheads="1"/>
          </p:cNvSpPr>
          <p:nvPr>
            <p:ph type="body" idx="1"/>
          </p:nvPr>
        </p:nvSpPr>
        <p:spPr/>
        <p:txBody>
          <a:bodyPr/>
          <a:lstStyle/>
          <a:p>
            <a:pPr algn="just" eaLnBrk="1" hangingPunct="1"/>
            <a:r>
              <a:rPr lang="zh-CN" altLang="en-US" dirty="0"/>
              <a:t> </a:t>
            </a:r>
            <a:r>
              <a:rPr lang="en-US" altLang="zh-CN" dirty="0"/>
              <a:t>A</a:t>
            </a:r>
            <a:r>
              <a:rPr lang="zh-CN" altLang="en-US" dirty="0"/>
              <a:t>、自愿退伙，是指合伙人基于自愿的意思表示而退伙。自愿退伙可以分为协议退伙和</a:t>
            </a:r>
            <a:r>
              <a:rPr lang="zh-CN" altLang="en-US" dirty="0">
                <a:solidFill>
                  <a:srgbClr val="C00000"/>
                </a:solidFill>
              </a:rPr>
              <a:t>通知退伙</a:t>
            </a:r>
            <a:r>
              <a:rPr lang="zh-CN" altLang="en-US" dirty="0"/>
              <a:t>两种。</a:t>
            </a:r>
          </a:p>
          <a:p>
            <a:pPr algn="just" eaLnBrk="1" hangingPunct="1"/>
            <a:r>
              <a:rPr lang="en-US" altLang="zh-CN" dirty="0"/>
              <a:t>《</a:t>
            </a:r>
            <a:r>
              <a:rPr lang="zh-CN" altLang="en-US" dirty="0"/>
              <a:t>合伙企业法</a:t>
            </a:r>
            <a:r>
              <a:rPr lang="en-US" altLang="zh-CN" dirty="0"/>
              <a:t>》</a:t>
            </a:r>
            <a:r>
              <a:rPr lang="zh-CN" altLang="en-US" dirty="0"/>
              <a:t>第</a:t>
            </a:r>
            <a:r>
              <a:rPr lang="en-US" altLang="zh-CN" dirty="0"/>
              <a:t>45</a:t>
            </a:r>
            <a:r>
              <a:rPr lang="zh-CN" altLang="en-US" dirty="0"/>
              <a:t>条 、第</a:t>
            </a:r>
            <a:r>
              <a:rPr lang="en-US" altLang="zh-CN" dirty="0"/>
              <a:t>46</a:t>
            </a:r>
            <a:r>
              <a:rPr lang="zh-CN" altLang="en-US" dirty="0"/>
              <a:t>条 </a:t>
            </a:r>
            <a:endParaRPr lang="en-US" altLang="zh-CN" dirty="0"/>
          </a:p>
          <a:p>
            <a:pPr marL="0" indent="0" algn="just" eaLnBrk="1" hangingPunct="1">
              <a:buNone/>
            </a:pPr>
            <a:r>
              <a:rPr lang="zh-CN" altLang="en-US" dirty="0"/>
              <a:t>（</a:t>
            </a:r>
            <a:r>
              <a:rPr lang="en-US" altLang="zh-CN" dirty="0"/>
              <a:t>Q</a:t>
            </a:r>
            <a:r>
              <a:rPr lang="zh-CN" altLang="en-US" dirty="0"/>
              <a:t>：通知退伙是什么，不会很容易产生纠纷吗，还是说规定了在承担完债务之后才能退伙？）</a:t>
            </a:r>
          </a:p>
          <a:p>
            <a:pPr eaLnBrk="1" hangingPunct="1"/>
            <a:endParaRPr lang="zh-CN" altLang="en-US" dirty="0">
              <a:latin typeface="宋体" charset="-122"/>
            </a:endParaRPr>
          </a:p>
          <a:p>
            <a:pPr eaLnBrk="1" hangingPunct="1"/>
            <a:endParaRPr lang="zh-CN" altLang="en-US" sz="2800" dirty="0"/>
          </a:p>
        </p:txBody>
      </p:sp>
    </p:spTree>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29" name="Rectangle 2"/>
          <p:cNvSpPr>
            <a:spLocks noGrp="1" noChangeArrowheads="1"/>
          </p:cNvSpPr>
          <p:nvPr>
            <p:ph type="title"/>
          </p:nvPr>
        </p:nvSpPr>
        <p:spPr/>
        <p:txBody>
          <a:bodyPr/>
          <a:lstStyle/>
          <a:p>
            <a:pPr eaLnBrk="1" hangingPunct="1"/>
            <a:endParaRPr lang="zh-CN" altLang="en-US"/>
          </a:p>
        </p:txBody>
      </p:sp>
      <p:sp>
        <p:nvSpPr>
          <p:cNvPr id="380930" name="Rectangle 3"/>
          <p:cNvSpPr>
            <a:spLocks noGrp="1" noChangeArrowheads="1"/>
          </p:cNvSpPr>
          <p:nvPr>
            <p:ph type="body" idx="1"/>
          </p:nvPr>
        </p:nvSpPr>
        <p:spPr/>
        <p:txBody>
          <a:bodyPr/>
          <a:lstStyle/>
          <a:p>
            <a:pPr algn="just" eaLnBrk="1" hangingPunct="1"/>
            <a:r>
              <a:rPr lang="en-US" altLang="zh-CN" sz="3600" dirty="0"/>
              <a:t>B</a:t>
            </a:r>
            <a:r>
              <a:rPr lang="zh-CN" altLang="en-US" sz="3600" dirty="0"/>
              <a:t>、法定退伙，是指合伙人因出现法律规定的事由而退伙。</a:t>
            </a:r>
          </a:p>
          <a:p>
            <a:pPr algn="just" eaLnBrk="1" hangingPunct="1"/>
            <a:r>
              <a:rPr lang="zh-CN" altLang="en-US" sz="3600" dirty="0"/>
              <a:t>法定退伙分为当然退伙和除名退伙两类</a:t>
            </a:r>
            <a:r>
              <a:rPr lang="zh-CN" altLang="en-US" sz="4000" dirty="0"/>
              <a:t>。</a:t>
            </a:r>
          </a:p>
          <a:p>
            <a:pPr algn="just" eaLnBrk="1" hangingPunct="1"/>
            <a:r>
              <a:rPr lang="en-US" altLang="zh-CN" dirty="0"/>
              <a:t>《</a:t>
            </a:r>
            <a:r>
              <a:rPr lang="zh-CN" altLang="en-US" dirty="0"/>
              <a:t>合伙企业法</a:t>
            </a:r>
            <a:r>
              <a:rPr lang="en-US" altLang="zh-CN" dirty="0"/>
              <a:t>》</a:t>
            </a:r>
            <a:r>
              <a:rPr lang="zh-CN" altLang="en-US" dirty="0"/>
              <a:t>第</a:t>
            </a:r>
            <a:r>
              <a:rPr lang="en-US" altLang="zh-CN" dirty="0"/>
              <a:t>48</a:t>
            </a:r>
            <a:r>
              <a:rPr lang="zh-CN" altLang="en-US" dirty="0"/>
              <a:t>条 、第</a:t>
            </a:r>
            <a:r>
              <a:rPr lang="en-US" altLang="zh-CN" dirty="0"/>
              <a:t>49</a:t>
            </a:r>
            <a:r>
              <a:rPr lang="zh-CN" altLang="en-US" dirty="0"/>
              <a:t>条 </a:t>
            </a:r>
          </a:p>
          <a:p>
            <a:pPr marL="0" indent="0" algn="just" eaLnBrk="1" hangingPunct="1">
              <a:buNone/>
            </a:pPr>
            <a:r>
              <a:rPr lang="zh-CN" altLang="en-US" sz="4000" dirty="0">
                <a:solidFill>
                  <a:srgbClr val="C00000"/>
                </a:solidFill>
              </a:rPr>
              <a:t>（都看不懂，需要查系列）</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endParaRPr lang="zh-CN" altLang="en-US"/>
          </a:p>
        </p:txBody>
      </p:sp>
      <p:sp>
        <p:nvSpPr>
          <p:cNvPr id="50178" name="Rectangle 3"/>
          <p:cNvSpPr>
            <a:spLocks noGrp="1" noChangeArrowheads="1"/>
          </p:cNvSpPr>
          <p:nvPr>
            <p:ph type="body" idx="1"/>
          </p:nvPr>
        </p:nvSpPr>
        <p:spPr/>
        <p:txBody>
          <a:bodyPr/>
          <a:lstStyle/>
          <a:p>
            <a:pPr algn="just" eaLnBrk="1" hangingPunct="1"/>
            <a:r>
              <a:rPr lang="en-US" altLang="zh-CN" b="1"/>
              <a:t>4</a:t>
            </a:r>
            <a:r>
              <a:rPr lang="zh-CN" altLang="en-US" b="1"/>
              <a:t>、民法是人法</a:t>
            </a:r>
            <a:r>
              <a:rPr lang="zh-CN" altLang="en-US"/>
              <a:t> </a:t>
            </a:r>
          </a:p>
          <a:p>
            <a:pPr algn="just" eaLnBrk="1" hangingPunct="1"/>
            <a:r>
              <a:rPr lang="zh-CN" altLang="en-US"/>
              <a:t>尊重与保护人权是现代国际规则的共同要求：</a:t>
            </a:r>
          </a:p>
          <a:p>
            <a:pPr algn="just" eaLnBrk="1" hangingPunct="1"/>
            <a:r>
              <a:rPr lang="en-US" altLang="zh-CN"/>
              <a:t>——</a:t>
            </a:r>
            <a:r>
              <a:rPr lang="zh-CN" altLang="en-US"/>
              <a:t>重视对法律关系主体实质平等的保护</a:t>
            </a:r>
          </a:p>
          <a:p>
            <a:pPr algn="just" eaLnBrk="1" hangingPunct="1"/>
            <a:r>
              <a:rPr lang="en-US" altLang="zh-CN"/>
              <a:t>——</a:t>
            </a:r>
            <a:r>
              <a:rPr lang="zh-CN" altLang="en-US"/>
              <a:t>重视人格权的保护</a:t>
            </a:r>
          </a:p>
        </p:txBody>
      </p:sp>
    </p:spTree>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3" name="Rectangle 2"/>
          <p:cNvSpPr>
            <a:spLocks noGrp="1" noChangeArrowheads="1"/>
          </p:cNvSpPr>
          <p:nvPr>
            <p:ph type="title"/>
          </p:nvPr>
        </p:nvSpPr>
        <p:spPr/>
        <p:txBody>
          <a:bodyPr/>
          <a:lstStyle/>
          <a:p>
            <a:pPr eaLnBrk="1" hangingPunct="1"/>
            <a:endParaRPr lang="zh-CN" altLang="en-US"/>
          </a:p>
        </p:txBody>
      </p:sp>
      <p:sp>
        <p:nvSpPr>
          <p:cNvPr id="381954" name="Rectangle 3"/>
          <p:cNvSpPr>
            <a:spLocks noGrp="1" noChangeArrowheads="1"/>
          </p:cNvSpPr>
          <p:nvPr>
            <p:ph type="body" idx="1"/>
          </p:nvPr>
        </p:nvSpPr>
        <p:spPr/>
        <p:txBody>
          <a:bodyPr/>
          <a:lstStyle/>
          <a:p>
            <a:pPr eaLnBrk="1" hangingPunct="1">
              <a:lnSpc>
                <a:spcPct val="80000"/>
              </a:lnSpc>
            </a:pPr>
            <a:r>
              <a:rPr lang="en-US" altLang="zh-CN" sz="2400" dirty="0"/>
              <a:t>【</a:t>
            </a:r>
            <a:r>
              <a:rPr lang="zh-CN" altLang="en-US" sz="2400" dirty="0"/>
              <a:t>例</a:t>
            </a:r>
            <a:r>
              <a:rPr lang="en-US" altLang="zh-CN" sz="2400" dirty="0"/>
              <a:t>】</a:t>
            </a:r>
            <a:r>
              <a:rPr lang="zh-CN" altLang="en-US" sz="2400" dirty="0"/>
              <a:t>合伙人甲在某一普通合伙企业经营期间因交通事故而死亡，其子乙尚未成年，则下列说法中正确的是？</a:t>
            </a:r>
          </a:p>
          <a:p>
            <a:pPr eaLnBrk="1" hangingPunct="1">
              <a:lnSpc>
                <a:spcPct val="80000"/>
              </a:lnSpc>
            </a:pPr>
            <a:r>
              <a:rPr lang="zh-CN" altLang="en-US" sz="2400" dirty="0"/>
              <a:t>　　</a:t>
            </a:r>
            <a:r>
              <a:rPr lang="en-US" altLang="zh-CN" sz="2400" dirty="0"/>
              <a:t>A.</a:t>
            </a:r>
            <a:r>
              <a:rPr lang="zh-CN" altLang="en-US" sz="2400" dirty="0"/>
              <a:t>乙因此成为该合伙企业的合伙人</a:t>
            </a:r>
          </a:p>
          <a:p>
            <a:pPr eaLnBrk="1" hangingPunct="1">
              <a:lnSpc>
                <a:spcPct val="80000"/>
              </a:lnSpc>
            </a:pPr>
            <a:r>
              <a:rPr lang="zh-CN" altLang="en-US" sz="2400" dirty="0"/>
              <a:t>　　</a:t>
            </a:r>
            <a:r>
              <a:rPr lang="en-US" altLang="zh-CN" sz="2400" dirty="0"/>
              <a:t>B.</a:t>
            </a:r>
            <a:r>
              <a:rPr lang="zh-CN" altLang="en-US" sz="2400" dirty="0"/>
              <a:t>经全体合伙人一致同意，从继承开始之日起，乙取得该合伙企业的合伙人资格，但只能作为有限合伙人</a:t>
            </a:r>
          </a:p>
          <a:p>
            <a:pPr eaLnBrk="1" hangingPunct="1">
              <a:lnSpc>
                <a:spcPct val="80000"/>
              </a:lnSpc>
            </a:pPr>
            <a:r>
              <a:rPr lang="zh-CN" altLang="en-US" sz="2400" dirty="0"/>
              <a:t>　　</a:t>
            </a:r>
            <a:r>
              <a:rPr lang="en-US" altLang="zh-CN" sz="2400" dirty="0"/>
              <a:t>C.</a:t>
            </a:r>
            <a:r>
              <a:rPr lang="zh-CN" altLang="en-US" sz="2400" dirty="0"/>
              <a:t>全体合伙人未一致同意将合伙企业转为有限合伙企业的，应当将甲的财产份额退还给乙</a:t>
            </a:r>
          </a:p>
          <a:p>
            <a:pPr eaLnBrk="1" hangingPunct="1">
              <a:lnSpc>
                <a:spcPct val="80000"/>
              </a:lnSpc>
            </a:pPr>
            <a:r>
              <a:rPr lang="zh-CN" altLang="en-US" sz="2400" dirty="0"/>
              <a:t>　　</a:t>
            </a:r>
            <a:r>
              <a:rPr lang="en-US" altLang="zh-CN" sz="2400" dirty="0"/>
              <a:t>D.</a:t>
            </a:r>
            <a:r>
              <a:rPr lang="zh-CN" altLang="en-US" sz="2400" dirty="0"/>
              <a:t>如果合伙协议约定所有的合伙人必须具有完全行为能力，则乙不能取得合伙人资格，但可以要求合伙企业退还甲的财产份额</a:t>
            </a:r>
          </a:p>
        </p:txBody>
      </p:sp>
    </p:spTree>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7" name="Rectangle 2"/>
          <p:cNvSpPr>
            <a:spLocks noGrp="1" noChangeArrowheads="1"/>
          </p:cNvSpPr>
          <p:nvPr>
            <p:ph type="title"/>
          </p:nvPr>
        </p:nvSpPr>
        <p:spPr/>
        <p:txBody>
          <a:bodyPr/>
          <a:lstStyle/>
          <a:p>
            <a:pPr eaLnBrk="1" hangingPunct="1"/>
            <a:endParaRPr lang="zh-CN" altLang="en-US"/>
          </a:p>
        </p:txBody>
      </p:sp>
      <p:sp>
        <p:nvSpPr>
          <p:cNvPr id="382978" name="Rectangle 3"/>
          <p:cNvSpPr>
            <a:spLocks noGrp="1" noChangeArrowheads="1"/>
          </p:cNvSpPr>
          <p:nvPr>
            <p:ph type="body" idx="1"/>
          </p:nvPr>
        </p:nvSpPr>
        <p:spPr/>
        <p:txBody>
          <a:bodyPr/>
          <a:lstStyle/>
          <a:p>
            <a:pPr eaLnBrk="1" hangingPunct="1"/>
            <a:r>
              <a:rPr lang="zh-CN" altLang="en-US" dirty="0"/>
              <a:t>（</a:t>
            </a:r>
            <a:r>
              <a:rPr lang="en-US" altLang="zh-CN" dirty="0"/>
              <a:t>3</a:t>
            </a:r>
            <a:r>
              <a:rPr lang="zh-CN" altLang="en-US" dirty="0"/>
              <a:t>）退伙人的权利义务</a:t>
            </a:r>
          </a:p>
          <a:p>
            <a:pPr eaLnBrk="1" hangingPunct="1"/>
            <a:r>
              <a:rPr lang="zh-CN" altLang="en-US" dirty="0"/>
              <a:t>退还财产份额的权利</a:t>
            </a:r>
          </a:p>
          <a:p>
            <a:pPr eaLnBrk="1" hangingPunct="1"/>
            <a:r>
              <a:rPr lang="zh-CN" altLang="en-US" dirty="0">
                <a:solidFill>
                  <a:srgbClr val="C00000"/>
                </a:solidFill>
              </a:rPr>
              <a:t>赔偿损失的义务</a:t>
            </a:r>
          </a:p>
          <a:p>
            <a:pPr eaLnBrk="1" hangingPunct="1"/>
            <a:r>
              <a:rPr lang="zh-CN" altLang="en-US" dirty="0">
                <a:solidFill>
                  <a:srgbClr val="C00000"/>
                </a:solidFill>
              </a:rPr>
              <a:t>分担亏损的义务</a:t>
            </a:r>
          </a:p>
          <a:p>
            <a:pPr eaLnBrk="1" hangingPunct="1"/>
            <a:r>
              <a:rPr lang="zh-CN" altLang="en-US" dirty="0"/>
              <a:t>承担无限连带责任  （</a:t>
            </a:r>
            <a:r>
              <a:rPr lang="zh-CN" altLang="en-US" dirty="0">
                <a:solidFill>
                  <a:srgbClr val="C00000"/>
                </a:solidFill>
              </a:rPr>
              <a:t>为什么还要，或者至少限定一下时间，就是在提出退伙前就有的债务的无限连带</a:t>
            </a:r>
            <a:r>
              <a:rPr lang="zh-CN" altLang="en-US" dirty="0"/>
              <a:t>）</a:t>
            </a:r>
          </a:p>
        </p:txBody>
      </p:sp>
    </p:spTree>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1" name="Rectangle 2"/>
          <p:cNvSpPr>
            <a:spLocks noGrp="1" noChangeArrowheads="1"/>
          </p:cNvSpPr>
          <p:nvPr>
            <p:ph type="title"/>
          </p:nvPr>
        </p:nvSpPr>
        <p:spPr/>
        <p:txBody>
          <a:bodyPr/>
          <a:lstStyle/>
          <a:p>
            <a:pPr eaLnBrk="1" hangingPunct="1"/>
            <a:endParaRPr lang="zh-CN" altLang="en-US"/>
          </a:p>
        </p:txBody>
      </p:sp>
      <p:sp>
        <p:nvSpPr>
          <p:cNvPr id="384002" name="Rectangle 3"/>
          <p:cNvSpPr>
            <a:spLocks noGrp="1" noChangeArrowheads="1"/>
          </p:cNvSpPr>
          <p:nvPr>
            <p:ph type="body" idx="1"/>
          </p:nvPr>
        </p:nvSpPr>
        <p:spPr/>
        <p:txBody>
          <a:bodyPr/>
          <a:lstStyle/>
          <a:p>
            <a:pPr eaLnBrk="1" hangingPunct="1">
              <a:lnSpc>
                <a:spcPct val="90000"/>
              </a:lnSpc>
            </a:pPr>
            <a:r>
              <a:rPr lang="zh-CN" altLang="en-US" sz="2800" b="1" dirty="0"/>
              <a:t>（三）特殊的普通合伙企业</a:t>
            </a:r>
            <a:r>
              <a:rPr lang="zh-CN" altLang="en-US" sz="3600" dirty="0"/>
              <a:t> </a:t>
            </a:r>
          </a:p>
          <a:p>
            <a:pPr eaLnBrk="1" hangingPunct="1">
              <a:lnSpc>
                <a:spcPct val="90000"/>
              </a:lnSpc>
            </a:pPr>
            <a:r>
              <a:rPr lang="zh-CN" altLang="en-US" sz="2800" dirty="0"/>
              <a:t> </a:t>
            </a:r>
            <a:r>
              <a:rPr lang="en-US" altLang="zh-CN" sz="2800" dirty="0"/>
              <a:t>1</a:t>
            </a:r>
            <a:r>
              <a:rPr lang="zh-CN" altLang="en-US" sz="2800" dirty="0"/>
              <a:t>、界定</a:t>
            </a:r>
          </a:p>
          <a:p>
            <a:pPr eaLnBrk="1" hangingPunct="1">
              <a:lnSpc>
                <a:spcPct val="90000"/>
              </a:lnSpc>
            </a:pPr>
            <a:r>
              <a:rPr lang="zh-CN" altLang="en-US" sz="2800" dirty="0"/>
              <a:t>特殊的普通合伙企业是指在普通合伙中，</a:t>
            </a:r>
            <a:r>
              <a:rPr lang="zh-CN" altLang="en-US" sz="2800" dirty="0">
                <a:solidFill>
                  <a:srgbClr val="C00000"/>
                </a:solidFill>
              </a:rPr>
              <a:t>一个合伙人或者数个合伙人</a:t>
            </a:r>
            <a:r>
              <a:rPr lang="zh-CN" altLang="en-US" sz="2800" dirty="0"/>
              <a:t>在执业活动中</a:t>
            </a:r>
            <a:r>
              <a:rPr lang="zh-CN" altLang="en-US" sz="2800" dirty="0">
                <a:solidFill>
                  <a:srgbClr val="C00000"/>
                </a:solidFill>
              </a:rPr>
              <a:t>因故意或者重大过失</a:t>
            </a:r>
            <a:r>
              <a:rPr lang="zh-CN" altLang="en-US" sz="2800" dirty="0"/>
              <a:t>造成合伙企业债务的，应当承担无限责任或者无限连带责任，其他合伙人以其在合伙企业中的</a:t>
            </a:r>
            <a:r>
              <a:rPr lang="zh-CN" altLang="en-US" sz="2800" dirty="0">
                <a:solidFill>
                  <a:srgbClr val="C00000"/>
                </a:solidFill>
              </a:rPr>
              <a:t>财产份额为限承担责任</a:t>
            </a:r>
            <a:r>
              <a:rPr lang="zh-CN" altLang="en-US" sz="2800" dirty="0"/>
              <a:t>。</a:t>
            </a:r>
          </a:p>
          <a:p>
            <a:pPr eaLnBrk="1" hangingPunct="1">
              <a:lnSpc>
                <a:spcPct val="90000"/>
              </a:lnSpc>
            </a:pPr>
            <a:r>
              <a:rPr lang="zh-CN" altLang="en-US" sz="2800" dirty="0"/>
              <a:t>特殊的普通合伙企业名称中应当标明</a:t>
            </a:r>
            <a:r>
              <a:rPr lang="zh-CN" altLang="en-US" sz="2800" dirty="0">
                <a:latin typeface="Times New Roman" pitchFamily="18" charset="0"/>
              </a:rPr>
              <a:t>“</a:t>
            </a:r>
            <a:r>
              <a:rPr lang="zh-CN" altLang="en-US" sz="2800" dirty="0"/>
              <a:t>特殊普通合伙</a:t>
            </a:r>
            <a:r>
              <a:rPr lang="zh-CN" altLang="en-US" sz="2800" dirty="0">
                <a:latin typeface="Times New Roman" pitchFamily="18" charset="0"/>
              </a:rPr>
              <a:t>”</a:t>
            </a:r>
            <a:r>
              <a:rPr lang="zh-CN" altLang="en-US" sz="2800" dirty="0"/>
              <a:t>字样。 </a:t>
            </a:r>
            <a:endParaRPr lang="en-US" altLang="zh-CN" sz="2800" dirty="0"/>
          </a:p>
          <a:p>
            <a:pPr marL="0" indent="0" eaLnBrk="1" hangingPunct="1">
              <a:lnSpc>
                <a:spcPct val="90000"/>
              </a:lnSpc>
              <a:buNone/>
            </a:pPr>
            <a:r>
              <a:rPr lang="en-US" altLang="zh-CN" sz="2800" dirty="0"/>
              <a:t>(</a:t>
            </a:r>
            <a:r>
              <a:rPr lang="zh-CN" altLang="en-US" sz="2800" dirty="0"/>
              <a:t>那这样的话，就应该是事故之后的</a:t>
            </a:r>
            <a:r>
              <a:rPr lang="zh-CN" altLang="en-US" sz="2800" dirty="0">
                <a:solidFill>
                  <a:srgbClr val="C00000"/>
                </a:solidFill>
              </a:rPr>
              <a:t>暂时性</a:t>
            </a:r>
            <a:r>
              <a:rPr lang="zh-CN" altLang="en-US" sz="2800" dirty="0"/>
              <a:t>性质转变？</a:t>
            </a:r>
            <a:r>
              <a:rPr lang="en-US" altLang="zh-CN" sz="2800" dirty="0"/>
              <a:t>)</a:t>
            </a:r>
          </a:p>
        </p:txBody>
      </p:sp>
    </p:spTree>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5" name="Rectangle 2"/>
          <p:cNvSpPr>
            <a:spLocks noGrp="1" noChangeArrowheads="1"/>
          </p:cNvSpPr>
          <p:nvPr>
            <p:ph type="title"/>
          </p:nvPr>
        </p:nvSpPr>
        <p:spPr/>
        <p:txBody>
          <a:bodyPr/>
          <a:lstStyle/>
          <a:p>
            <a:pPr eaLnBrk="1" hangingPunct="1"/>
            <a:endParaRPr lang="zh-CN" altLang="en-US"/>
          </a:p>
        </p:txBody>
      </p:sp>
      <p:sp>
        <p:nvSpPr>
          <p:cNvPr id="385026" name="Rectangle 3"/>
          <p:cNvSpPr>
            <a:spLocks noGrp="1" noChangeArrowheads="1"/>
          </p:cNvSpPr>
          <p:nvPr>
            <p:ph type="body" idx="1"/>
          </p:nvPr>
        </p:nvSpPr>
        <p:spPr/>
        <p:txBody>
          <a:bodyPr/>
          <a:lstStyle/>
          <a:p>
            <a:pPr algn="just" eaLnBrk="1" hangingPunct="1">
              <a:lnSpc>
                <a:spcPct val="90000"/>
              </a:lnSpc>
            </a:pPr>
            <a:r>
              <a:rPr lang="en-US" altLang="zh-CN" sz="2400" dirty="0"/>
              <a:t>2</a:t>
            </a:r>
            <a:r>
              <a:rPr lang="zh-CN" altLang="en-US" sz="2400" dirty="0"/>
              <a:t>、特殊的普通合伙的对外责任</a:t>
            </a:r>
          </a:p>
          <a:p>
            <a:pPr eaLnBrk="1" hangingPunct="1">
              <a:lnSpc>
                <a:spcPct val="90000"/>
              </a:lnSpc>
            </a:pPr>
            <a:r>
              <a:rPr lang="en-US" altLang="zh-CN" sz="2400" dirty="0"/>
              <a:t>【</a:t>
            </a:r>
            <a:r>
              <a:rPr lang="zh-CN" altLang="en-US" sz="2400" dirty="0"/>
              <a:t>例</a:t>
            </a:r>
            <a:r>
              <a:rPr lang="en-US" altLang="zh-CN" sz="2400" dirty="0"/>
              <a:t>】</a:t>
            </a:r>
            <a:r>
              <a:rPr lang="zh-CN" altLang="en-US" sz="2400" dirty="0"/>
              <a:t>某律师事务所登记设立为特殊的普通合伙企业，其合伙人之一的马某在一次执业过程中因重大过失给客户造成损失，则下列说法中正确的是？</a:t>
            </a:r>
          </a:p>
          <a:p>
            <a:pPr eaLnBrk="1" hangingPunct="1">
              <a:lnSpc>
                <a:spcPct val="90000"/>
              </a:lnSpc>
            </a:pPr>
            <a:r>
              <a:rPr lang="en-US" altLang="zh-CN" sz="2400" dirty="0"/>
              <a:t>A.</a:t>
            </a:r>
            <a:r>
              <a:rPr lang="zh-CN" altLang="en-US" sz="2400" dirty="0"/>
              <a:t>由此形成的债务，由马某承担无限责任</a:t>
            </a:r>
          </a:p>
          <a:p>
            <a:pPr eaLnBrk="1" hangingPunct="1">
              <a:lnSpc>
                <a:spcPct val="90000"/>
              </a:lnSpc>
            </a:pPr>
            <a:r>
              <a:rPr lang="en-US" altLang="zh-CN" sz="2400" dirty="0"/>
              <a:t>B.</a:t>
            </a:r>
            <a:r>
              <a:rPr lang="zh-CN" altLang="en-US" sz="2400" dirty="0"/>
              <a:t>该损失应由马某一人独立承担</a:t>
            </a:r>
          </a:p>
          <a:p>
            <a:pPr eaLnBrk="1" hangingPunct="1">
              <a:lnSpc>
                <a:spcPct val="90000"/>
              </a:lnSpc>
            </a:pPr>
            <a:r>
              <a:rPr lang="en-US" altLang="zh-CN" sz="2400" dirty="0"/>
              <a:t>C.</a:t>
            </a:r>
            <a:r>
              <a:rPr lang="zh-CN" altLang="en-US" sz="2400" dirty="0"/>
              <a:t>其他合伙人对由此形成的债务，以其在合伙企业中的财产份额为限承担责任</a:t>
            </a:r>
          </a:p>
          <a:p>
            <a:pPr eaLnBrk="1" hangingPunct="1">
              <a:lnSpc>
                <a:spcPct val="90000"/>
              </a:lnSpc>
            </a:pPr>
            <a:r>
              <a:rPr lang="en-US" altLang="zh-CN" sz="2400" dirty="0"/>
              <a:t>D.</a:t>
            </a:r>
            <a:r>
              <a:rPr lang="zh-CN" altLang="en-US" sz="2400" dirty="0"/>
              <a:t>律师事务所对此承担责任以后，马某应按照合伙协议的约定对给事务所造成的损失承担赔偿责任</a:t>
            </a:r>
          </a:p>
          <a:p>
            <a:pPr algn="just" eaLnBrk="1" hangingPunct="1">
              <a:lnSpc>
                <a:spcPct val="90000"/>
              </a:lnSpc>
            </a:pPr>
            <a:endParaRPr lang="zh-CN" altLang="en-US" sz="2400" dirty="0"/>
          </a:p>
          <a:p>
            <a:pPr algn="just" eaLnBrk="1" hangingPunct="1">
              <a:lnSpc>
                <a:spcPct val="90000"/>
              </a:lnSpc>
            </a:pPr>
            <a:endParaRPr lang="zh-CN" altLang="en-US" sz="2400" dirty="0"/>
          </a:p>
        </p:txBody>
      </p:sp>
    </p:spTree>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49" name="Rectangle 2"/>
          <p:cNvSpPr>
            <a:spLocks noGrp="1" noChangeArrowheads="1"/>
          </p:cNvSpPr>
          <p:nvPr>
            <p:ph type="title"/>
          </p:nvPr>
        </p:nvSpPr>
        <p:spPr/>
        <p:txBody>
          <a:bodyPr/>
          <a:lstStyle/>
          <a:p>
            <a:pPr eaLnBrk="1" hangingPunct="1"/>
            <a:endParaRPr lang="zh-CN" altLang="en-US" sz="4000"/>
          </a:p>
        </p:txBody>
      </p:sp>
      <p:sp>
        <p:nvSpPr>
          <p:cNvPr id="386050" name="Rectangle 3"/>
          <p:cNvSpPr>
            <a:spLocks noGrp="1" noChangeArrowheads="1"/>
          </p:cNvSpPr>
          <p:nvPr>
            <p:ph type="body" idx="1"/>
          </p:nvPr>
        </p:nvSpPr>
        <p:spPr/>
        <p:txBody>
          <a:bodyPr/>
          <a:lstStyle/>
          <a:p>
            <a:pPr eaLnBrk="1" hangingPunct="1"/>
            <a:r>
              <a:rPr lang="en-US" altLang="zh-CN" sz="2800" b="1" dirty="0">
                <a:latin typeface="宋体" charset="-122"/>
              </a:rPr>
              <a:t>3</a:t>
            </a:r>
            <a:r>
              <a:rPr lang="zh-CN" altLang="en-US" sz="2800" b="1" dirty="0">
                <a:latin typeface="宋体" charset="-122"/>
              </a:rPr>
              <a:t>、对特殊的普通合伙企业债权人的保护</a:t>
            </a:r>
          </a:p>
          <a:p>
            <a:pPr eaLnBrk="1" hangingPunct="1"/>
            <a:r>
              <a:rPr lang="zh-CN" altLang="en-US" sz="2800" dirty="0">
                <a:latin typeface="宋体" charset="-122"/>
              </a:rPr>
              <a:t>执业风险基金制度和职业保险制度。</a:t>
            </a:r>
          </a:p>
          <a:p>
            <a:pPr eaLnBrk="1" hangingPunct="1"/>
            <a:r>
              <a:rPr lang="zh-CN" altLang="en-US" sz="2800" dirty="0">
                <a:latin typeface="宋体" charset="-122"/>
              </a:rPr>
              <a:t>规定：特殊的普通合伙企业应当建立执业风险基金、办理职业保险；</a:t>
            </a:r>
            <a:r>
              <a:rPr lang="zh-CN" altLang="en-US" sz="2800" dirty="0">
                <a:solidFill>
                  <a:srgbClr val="C00000"/>
                </a:solidFill>
                <a:latin typeface="宋体" charset="-122"/>
              </a:rPr>
              <a:t>执业风险基金用于偿付合伙人执业活动造成的债务</a:t>
            </a:r>
            <a:r>
              <a:rPr lang="zh-CN" altLang="en-US" sz="2800" dirty="0">
                <a:latin typeface="宋体" charset="-122"/>
              </a:rPr>
              <a:t>；执业风险基金应当</a:t>
            </a:r>
            <a:r>
              <a:rPr lang="zh-CN" altLang="en-US" sz="2800" dirty="0">
                <a:solidFill>
                  <a:srgbClr val="C00000"/>
                </a:solidFill>
                <a:latin typeface="宋体" charset="-122"/>
              </a:rPr>
              <a:t>单独立户管理</a:t>
            </a:r>
            <a:r>
              <a:rPr lang="zh-CN" altLang="en-US" sz="2800" dirty="0">
                <a:latin typeface="宋体" charset="-122"/>
              </a:rPr>
              <a:t>；执业风险基金的具体管理办法由国务院规定。</a:t>
            </a:r>
            <a:r>
              <a:rPr lang="zh-CN" altLang="en-US" sz="2800" dirty="0">
                <a:latin typeface="Times New Roman" pitchFamily="18" charset="0"/>
              </a:rPr>
              <a:t> </a:t>
            </a:r>
            <a:endParaRPr lang="en-US" altLang="zh-CN" sz="2800" dirty="0">
              <a:latin typeface="Times New Roman" pitchFamily="18" charset="0"/>
            </a:endParaRPr>
          </a:p>
          <a:p>
            <a:pPr marL="0" indent="0" eaLnBrk="1" hangingPunct="1">
              <a:buNone/>
            </a:pPr>
            <a:r>
              <a:rPr lang="zh-CN" altLang="en-US" sz="2800" dirty="0">
                <a:solidFill>
                  <a:srgbClr val="C00000"/>
                </a:solidFill>
                <a:latin typeface="Times New Roman" pitchFamily="18" charset="0"/>
              </a:rPr>
              <a:t>（</a:t>
            </a:r>
            <a:r>
              <a:rPr lang="en-US" altLang="zh-CN" sz="2800" dirty="0">
                <a:solidFill>
                  <a:srgbClr val="C00000"/>
                </a:solidFill>
                <a:latin typeface="Times New Roman" pitchFamily="18" charset="0"/>
              </a:rPr>
              <a:t>Q </a:t>
            </a:r>
            <a:r>
              <a:rPr lang="zh-CN" altLang="en-US" sz="2800" dirty="0">
                <a:solidFill>
                  <a:srgbClr val="C00000"/>
                </a:solidFill>
                <a:latin typeface="Times New Roman" pitchFamily="18" charset="0"/>
              </a:rPr>
              <a:t>难道还能在成立时自愿选择成立特殊的普通合伙人？）</a:t>
            </a:r>
            <a:br>
              <a:rPr lang="zh-CN" altLang="en-US" sz="2800" dirty="0">
                <a:solidFill>
                  <a:srgbClr val="C00000"/>
                </a:solidFill>
              </a:rPr>
            </a:br>
            <a:endParaRPr lang="zh-CN" altLang="en-US" sz="2800" dirty="0">
              <a:solidFill>
                <a:srgbClr val="C00000"/>
              </a:solidFill>
            </a:endParaRPr>
          </a:p>
        </p:txBody>
      </p:sp>
    </p:spTree>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3" name="Rectangle 2"/>
          <p:cNvSpPr>
            <a:spLocks noGrp="1" noChangeArrowheads="1"/>
          </p:cNvSpPr>
          <p:nvPr>
            <p:ph type="title"/>
          </p:nvPr>
        </p:nvSpPr>
        <p:spPr/>
        <p:txBody>
          <a:bodyPr/>
          <a:lstStyle/>
          <a:p>
            <a:pPr eaLnBrk="1" hangingPunct="1"/>
            <a:endParaRPr lang="zh-CN" altLang="en-US"/>
          </a:p>
        </p:txBody>
      </p:sp>
      <p:sp>
        <p:nvSpPr>
          <p:cNvPr id="387074" name="Rectangle 3"/>
          <p:cNvSpPr>
            <a:spLocks noGrp="1" noChangeArrowheads="1"/>
          </p:cNvSpPr>
          <p:nvPr>
            <p:ph type="body" idx="1"/>
          </p:nvPr>
        </p:nvSpPr>
        <p:spPr/>
        <p:txBody>
          <a:bodyPr/>
          <a:lstStyle/>
          <a:p>
            <a:pPr eaLnBrk="1" hangingPunct="1"/>
            <a:r>
              <a:rPr lang="zh-CN" altLang="en-US" b="1" dirty="0"/>
              <a:t>（四）有限合伙企业</a:t>
            </a:r>
          </a:p>
          <a:p>
            <a:pPr eaLnBrk="1" hangingPunct="1"/>
            <a:r>
              <a:rPr lang="en-US" altLang="zh-CN" b="1" dirty="0"/>
              <a:t>1</a:t>
            </a:r>
            <a:r>
              <a:rPr lang="zh-CN" altLang="en-US" b="1" dirty="0"/>
              <a:t>、有限合伙企业</a:t>
            </a:r>
          </a:p>
          <a:p>
            <a:pPr eaLnBrk="1" hangingPunct="1"/>
            <a:r>
              <a:rPr lang="en-US" altLang="zh-CN" b="1" dirty="0">
                <a:latin typeface="Times New Roman" pitchFamily="18" charset="0"/>
              </a:rPr>
              <a:t>——</a:t>
            </a:r>
            <a:r>
              <a:rPr lang="zh-CN" altLang="en-US" b="1" dirty="0"/>
              <a:t>有限合伙企业由</a:t>
            </a:r>
            <a:r>
              <a:rPr lang="zh-CN" altLang="en-US" b="1" dirty="0">
                <a:solidFill>
                  <a:srgbClr val="C00000"/>
                </a:solidFill>
              </a:rPr>
              <a:t>普通合伙人和有限合伙人组成</a:t>
            </a:r>
            <a:r>
              <a:rPr lang="zh-CN" altLang="en-US" b="1" dirty="0"/>
              <a:t>，普通合伙人对合伙企业债务承担无限连带责任，有限合伙人以其认缴的出资额为限，对合伙企业债务承担责任。</a:t>
            </a:r>
          </a:p>
        </p:txBody>
      </p:sp>
    </p:spTree>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7" name="Rectangle 2"/>
          <p:cNvSpPr>
            <a:spLocks noGrp="1" noChangeArrowheads="1"/>
          </p:cNvSpPr>
          <p:nvPr>
            <p:ph type="title"/>
          </p:nvPr>
        </p:nvSpPr>
        <p:spPr/>
        <p:txBody>
          <a:bodyPr/>
          <a:lstStyle/>
          <a:p>
            <a:pPr eaLnBrk="1" hangingPunct="1"/>
            <a:endParaRPr lang="zh-CN" altLang="en-US"/>
          </a:p>
        </p:txBody>
      </p:sp>
      <p:sp>
        <p:nvSpPr>
          <p:cNvPr id="388098" name="Rectangle 3"/>
          <p:cNvSpPr>
            <a:spLocks noGrp="1" noChangeArrowheads="1"/>
          </p:cNvSpPr>
          <p:nvPr>
            <p:ph type="body" idx="1"/>
          </p:nvPr>
        </p:nvSpPr>
        <p:spPr/>
        <p:txBody>
          <a:bodyPr/>
          <a:lstStyle/>
          <a:p>
            <a:pPr eaLnBrk="1" hangingPunct="1"/>
            <a:r>
              <a:rPr lang="en-US" altLang="zh-CN" sz="2800" b="1" dirty="0"/>
              <a:t>2</a:t>
            </a:r>
            <a:r>
              <a:rPr lang="zh-CN" altLang="en-US" sz="2800" b="1" dirty="0"/>
              <a:t>、有限合伙的特殊要求</a:t>
            </a:r>
          </a:p>
          <a:p>
            <a:pPr eaLnBrk="1" hangingPunct="1"/>
            <a:r>
              <a:rPr lang="zh-CN" altLang="en-US" sz="2800" dirty="0">
                <a:latin typeface="宋体" charset="-122"/>
              </a:rPr>
              <a:t>（</a:t>
            </a:r>
            <a:r>
              <a:rPr lang="en-US" altLang="zh-CN" sz="2800" dirty="0">
                <a:latin typeface="宋体" charset="-122"/>
              </a:rPr>
              <a:t>1</a:t>
            </a:r>
            <a:r>
              <a:rPr lang="zh-CN" altLang="en-US" sz="2800" dirty="0">
                <a:latin typeface="宋体" charset="-122"/>
              </a:rPr>
              <a:t>）有限合伙企业合伙人的人数</a:t>
            </a:r>
          </a:p>
          <a:p>
            <a:pPr eaLnBrk="1" hangingPunct="1"/>
            <a:r>
              <a:rPr lang="en-US" altLang="zh-CN" sz="2800" dirty="0">
                <a:latin typeface="宋体" charset="-122"/>
              </a:rPr>
              <a:t>2-50</a:t>
            </a:r>
            <a:r>
              <a:rPr lang="zh-CN" altLang="en-US" sz="2800" dirty="0">
                <a:latin typeface="宋体" charset="-122"/>
              </a:rPr>
              <a:t>人，法律另有规定者除外；</a:t>
            </a:r>
          </a:p>
          <a:p>
            <a:pPr eaLnBrk="1" hangingPunct="1"/>
            <a:r>
              <a:rPr lang="zh-CN" altLang="en-US" sz="2800" dirty="0">
                <a:latin typeface="宋体" charset="-122"/>
              </a:rPr>
              <a:t>（</a:t>
            </a:r>
            <a:r>
              <a:rPr lang="en-US" altLang="zh-CN" sz="2800" dirty="0">
                <a:latin typeface="宋体" charset="-122"/>
              </a:rPr>
              <a:t>2</a:t>
            </a:r>
            <a:r>
              <a:rPr lang="zh-CN" altLang="en-US" sz="2800" dirty="0">
                <a:latin typeface="宋体" charset="-122"/>
              </a:rPr>
              <a:t>）有限合伙企业的公示要求</a:t>
            </a:r>
            <a:r>
              <a:rPr lang="zh-CN" altLang="en-US" sz="2800" dirty="0"/>
              <a:t> </a:t>
            </a:r>
          </a:p>
          <a:p>
            <a:pPr eaLnBrk="1" hangingPunct="1"/>
            <a:r>
              <a:rPr lang="zh-CN" altLang="en-US" sz="2800" dirty="0">
                <a:latin typeface="宋体" charset="-122"/>
              </a:rPr>
              <a:t>有限合伙企业的名称中应当标明</a:t>
            </a:r>
            <a:r>
              <a:rPr lang="zh-CN" altLang="en-US" sz="2800" dirty="0"/>
              <a:t>“</a:t>
            </a:r>
            <a:r>
              <a:rPr lang="zh-CN" altLang="en-US" sz="2800" dirty="0">
                <a:latin typeface="宋体" charset="-122"/>
              </a:rPr>
              <a:t>有限合伙</a:t>
            </a:r>
            <a:r>
              <a:rPr lang="zh-CN" altLang="en-US" sz="2800" dirty="0"/>
              <a:t>”</a:t>
            </a:r>
            <a:r>
              <a:rPr lang="zh-CN" altLang="en-US" sz="2800" dirty="0">
                <a:latin typeface="宋体" charset="-122"/>
              </a:rPr>
              <a:t>字样；有限合伙企业登记事项中应当载明有限合伙人的姓名或者名称及认缴的出资数额</a:t>
            </a:r>
            <a:r>
              <a:rPr lang="zh-CN" altLang="en-US" sz="2800" dirty="0"/>
              <a:t> </a:t>
            </a:r>
          </a:p>
          <a:p>
            <a:pPr eaLnBrk="1" hangingPunct="1"/>
            <a:r>
              <a:rPr lang="zh-CN" altLang="en-US" sz="2800" dirty="0"/>
              <a:t>（</a:t>
            </a:r>
            <a:r>
              <a:rPr lang="en-US" altLang="zh-CN" sz="2800" dirty="0"/>
              <a:t>3</a:t>
            </a:r>
            <a:r>
              <a:rPr lang="zh-CN" altLang="en-US" sz="2800" dirty="0"/>
              <a:t>）</a:t>
            </a:r>
            <a:r>
              <a:rPr lang="zh-CN" altLang="en-US" sz="2800" dirty="0">
                <a:solidFill>
                  <a:srgbClr val="C00000"/>
                </a:solidFill>
              </a:rPr>
              <a:t>至少有一个普通合伙人</a:t>
            </a:r>
            <a:r>
              <a:rPr lang="zh-CN" altLang="en-US" sz="2800" dirty="0"/>
              <a:t>。</a:t>
            </a:r>
            <a:r>
              <a:rPr lang="en-US" altLang="zh-CN" sz="2800" dirty="0"/>
              <a:t>(</a:t>
            </a:r>
            <a:r>
              <a:rPr lang="zh-CN" altLang="en-US" sz="2800" dirty="0"/>
              <a:t>不然，你和有限责任公司有啥区别</a:t>
            </a:r>
            <a:r>
              <a:rPr lang="en-US" altLang="zh-CN" sz="2800" dirty="0"/>
              <a:t>)</a:t>
            </a:r>
            <a:endParaRPr lang="zh-CN" altLang="en-US" sz="2800" dirty="0"/>
          </a:p>
        </p:txBody>
      </p:sp>
    </p:spTree>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1" name="Rectangle 2"/>
          <p:cNvSpPr>
            <a:spLocks noGrp="1" noChangeArrowheads="1"/>
          </p:cNvSpPr>
          <p:nvPr>
            <p:ph type="title"/>
          </p:nvPr>
        </p:nvSpPr>
        <p:spPr/>
        <p:txBody>
          <a:bodyPr/>
          <a:lstStyle/>
          <a:p>
            <a:pPr eaLnBrk="1" hangingPunct="1"/>
            <a:endParaRPr lang="zh-CN" altLang="en-US"/>
          </a:p>
        </p:txBody>
      </p:sp>
      <p:sp>
        <p:nvSpPr>
          <p:cNvPr id="389122" name="Rectangle 3"/>
          <p:cNvSpPr>
            <a:spLocks noGrp="1" noChangeArrowheads="1"/>
          </p:cNvSpPr>
          <p:nvPr>
            <p:ph type="body" idx="1"/>
          </p:nvPr>
        </p:nvSpPr>
        <p:spPr/>
        <p:txBody>
          <a:bodyPr/>
          <a:lstStyle/>
          <a:p>
            <a:pPr eaLnBrk="1" hangingPunct="1"/>
            <a:r>
              <a:rPr lang="en-US" altLang="zh-CN" b="1" dirty="0"/>
              <a:t>3</a:t>
            </a:r>
            <a:r>
              <a:rPr lang="zh-CN" altLang="en-US" b="1" dirty="0"/>
              <a:t>、</a:t>
            </a:r>
            <a:r>
              <a:rPr lang="zh-CN" altLang="en-US" b="1" dirty="0">
                <a:latin typeface="宋体" charset="-122"/>
              </a:rPr>
              <a:t>有限合伙企业与普通合伙企业的区别</a:t>
            </a:r>
          </a:p>
          <a:p>
            <a:pPr eaLnBrk="1" hangingPunct="1"/>
            <a:r>
              <a:rPr lang="zh-CN" altLang="en-US" dirty="0"/>
              <a:t>（</a:t>
            </a:r>
            <a:r>
              <a:rPr lang="en-US" altLang="zh-CN" dirty="0"/>
              <a:t>1</a:t>
            </a:r>
            <a:r>
              <a:rPr lang="zh-CN" altLang="en-US" dirty="0"/>
              <a:t>）合伙人的限制不同</a:t>
            </a:r>
          </a:p>
          <a:p>
            <a:pPr eaLnBrk="1" hangingPunct="1"/>
            <a:r>
              <a:rPr lang="zh-CN" altLang="en-US" dirty="0"/>
              <a:t>（</a:t>
            </a:r>
            <a:r>
              <a:rPr lang="en-US" altLang="zh-CN" dirty="0"/>
              <a:t>2</a:t>
            </a:r>
            <a:r>
              <a:rPr lang="zh-CN" altLang="en-US" dirty="0"/>
              <a:t>）出资限制不同</a:t>
            </a:r>
          </a:p>
          <a:p>
            <a:pPr eaLnBrk="1" hangingPunct="1"/>
            <a:r>
              <a:rPr lang="zh-CN" altLang="en-US" dirty="0"/>
              <a:t>（</a:t>
            </a:r>
            <a:r>
              <a:rPr lang="en-US" altLang="zh-CN" dirty="0"/>
              <a:t>3</a:t>
            </a:r>
            <a:r>
              <a:rPr lang="zh-CN" altLang="en-US" dirty="0"/>
              <a:t>）竞业义务限制不同</a:t>
            </a:r>
            <a:r>
              <a:rPr lang="zh-CN" altLang="en-US" dirty="0">
                <a:solidFill>
                  <a:srgbClr val="C00000"/>
                </a:solidFill>
              </a:rPr>
              <a:t>（什么是：竞业义务</a:t>
            </a:r>
            <a:r>
              <a:rPr lang="en-US" altLang="zh-CN" dirty="0">
                <a:solidFill>
                  <a:srgbClr val="C00000"/>
                </a:solidFill>
              </a:rPr>
              <a:t>/</a:t>
            </a:r>
            <a:r>
              <a:rPr lang="zh-CN" altLang="en-US" dirty="0">
                <a:solidFill>
                  <a:srgbClr val="C00000"/>
                </a:solidFill>
              </a:rPr>
              <a:t>自己交易限制；有啥限制）</a:t>
            </a:r>
          </a:p>
          <a:p>
            <a:pPr eaLnBrk="1" hangingPunct="1"/>
            <a:r>
              <a:rPr lang="zh-CN" altLang="en-US" dirty="0"/>
              <a:t>（</a:t>
            </a:r>
            <a:r>
              <a:rPr lang="en-US" altLang="zh-CN" dirty="0"/>
              <a:t>4</a:t>
            </a:r>
            <a:r>
              <a:rPr lang="zh-CN" altLang="en-US" dirty="0"/>
              <a:t>）自己交易限制不同</a:t>
            </a:r>
          </a:p>
          <a:p>
            <a:pPr eaLnBrk="1" hangingPunct="1"/>
            <a:r>
              <a:rPr lang="zh-CN" altLang="en-US" dirty="0"/>
              <a:t>（</a:t>
            </a:r>
            <a:r>
              <a:rPr lang="en-US" altLang="zh-CN" dirty="0"/>
              <a:t>5</a:t>
            </a:r>
            <a:r>
              <a:rPr lang="zh-CN" altLang="en-US" dirty="0"/>
              <a:t>）利润分配限制不同</a:t>
            </a:r>
            <a:r>
              <a:rPr lang="zh-CN" altLang="en-US" dirty="0">
                <a:latin typeface="宋体" charset="-122"/>
              </a:rPr>
              <a:t>；</a:t>
            </a:r>
            <a:r>
              <a:rPr lang="zh-CN" altLang="en-US" sz="2400" dirty="0"/>
              <a:t> </a:t>
            </a:r>
            <a:br>
              <a:rPr lang="zh-CN" altLang="en-US" sz="2400" dirty="0">
                <a:latin typeface="宋体" charset="-122"/>
              </a:rPr>
            </a:br>
            <a:endParaRPr lang="zh-CN" altLang="en-US" sz="2400" dirty="0">
              <a:latin typeface="宋体" charset="-122"/>
            </a:endParaRPr>
          </a:p>
        </p:txBody>
      </p:sp>
    </p:spTree>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5" name="Rectangle 2"/>
          <p:cNvSpPr>
            <a:spLocks noGrp="1" noChangeArrowheads="1"/>
          </p:cNvSpPr>
          <p:nvPr>
            <p:ph type="title"/>
          </p:nvPr>
        </p:nvSpPr>
        <p:spPr/>
        <p:txBody>
          <a:bodyPr/>
          <a:lstStyle/>
          <a:p>
            <a:pPr eaLnBrk="1" hangingPunct="1"/>
            <a:endParaRPr lang="zh-CN" altLang="en-US"/>
          </a:p>
        </p:txBody>
      </p:sp>
      <p:sp>
        <p:nvSpPr>
          <p:cNvPr id="390146" name="Rectangle 3"/>
          <p:cNvSpPr>
            <a:spLocks noGrp="1" noChangeArrowheads="1"/>
          </p:cNvSpPr>
          <p:nvPr>
            <p:ph type="body" idx="1"/>
          </p:nvPr>
        </p:nvSpPr>
        <p:spPr/>
        <p:txBody>
          <a:bodyPr/>
          <a:lstStyle/>
          <a:p>
            <a:pPr eaLnBrk="1" hangingPunct="1"/>
            <a:r>
              <a:rPr lang="zh-CN" altLang="en-US"/>
              <a:t>（</a:t>
            </a:r>
            <a:r>
              <a:rPr lang="en-US" altLang="zh-CN"/>
              <a:t>6</a:t>
            </a:r>
            <a:r>
              <a:rPr lang="zh-CN" altLang="en-US"/>
              <a:t>）财产份额担保限制不同</a:t>
            </a:r>
          </a:p>
          <a:p>
            <a:pPr eaLnBrk="1" hangingPunct="1"/>
            <a:r>
              <a:rPr lang="zh-CN" altLang="en-US"/>
              <a:t>（</a:t>
            </a:r>
            <a:r>
              <a:rPr lang="en-US" altLang="zh-CN"/>
              <a:t>7</a:t>
            </a:r>
            <a:r>
              <a:rPr lang="zh-CN" altLang="en-US"/>
              <a:t>）财产份额转让限制不同</a:t>
            </a:r>
          </a:p>
          <a:p>
            <a:pPr eaLnBrk="1" hangingPunct="1"/>
            <a:r>
              <a:rPr lang="zh-CN" altLang="en-US"/>
              <a:t>（</a:t>
            </a:r>
            <a:r>
              <a:rPr lang="en-US" altLang="zh-CN"/>
              <a:t>8</a:t>
            </a:r>
            <a:r>
              <a:rPr lang="zh-CN" altLang="en-US"/>
              <a:t>）债务承担范围不同</a:t>
            </a:r>
          </a:p>
          <a:p>
            <a:pPr eaLnBrk="1" hangingPunct="1"/>
            <a:r>
              <a:rPr lang="zh-CN" altLang="en-US"/>
              <a:t>（</a:t>
            </a:r>
            <a:r>
              <a:rPr lang="en-US" altLang="zh-CN"/>
              <a:t>9</a:t>
            </a:r>
            <a:r>
              <a:rPr lang="zh-CN" altLang="en-US"/>
              <a:t>）合伙人民事法律行为能力逆变后果不同</a:t>
            </a:r>
          </a:p>
          <a:p>
            <a:pPr eaLnBrk="1" hangingPunct="1"/>
            <a:r>
              <a:rPr lang="zh-CN" altLang="en-US"/>
              <a:t>（</a:t>
            </a:r>
            <a:r>
              <a:rPr lang="en-US" altLang="zh-CN"/>
              <a:t>10</a:t>
            </a:r>
            <a:r>
              <a:rPr lang="zh-CN" altLang="en-US"/>
              <a:t>）原合伙人继承人地位不同</a:t>
            </a:r>
          </a:p>
        </p:txBody>
      </p:sp>
    </p:spTree>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69" name="Rectangle 2"/>
          <p:cNvSpPr>
            <a:spLocks noGrp="1" noChangeArrowheads="1"/>
          </p:cNvSpPr>
          <p:nvPr>
            <p:ph type="title"/>
          </p:nvPr>
        </p:nvSpPr>
        <p:spPr/>
        <p:txBody>
          <a:bodyPr/>
          <a:lstStyle/>
          <a:p>
            <a:pPr eaLnBrk="1" hangingPunct="1"/>
            <a:endParaRPr lang="zh-CN" altLang="en-US"/>
          </a:p>
        </p:txBody>
      </p:sp>
      <p:sp>
        <p:nvSpPr>
          <p:cNvPr id="391170" name="Rectangle 3"/>
          <p:cNvSpPr>
            <a:spLocks noGrp="1" noChangeArrowheads="1"/>
          </p:cNvSpPr>
          <p:nvPr>
            <p:ph type="body" idx="1"/>
          </p:nvPr>
        </p:nvSpPr>
        <p:spPr/>
        <p:txBody>
          <a:bodyPr/>
          <a:lstStyle/>
          <a:p>
            <a:pPr eaLnBrk="1" hangingPunct="1">
              <a:lnSpc>
                <a:spcPct val="80000"/>
              </a:lnSpc>
            </a:pPr>
            <a:r>
              <a:rPr lang="zh-CN" altLang="en-US" sz="2400" dirty="0"/>
              <a:t>下列关于有限合伙企业与普通合伙企业的比较中，正确的是？</a:t>
            </a:r>
          </a:p>
          <a:p>
            <a:pPr eaLnBrk="1" hangingPunct="1">
              <a:lnSpc>
                <a:spcPct val="80000"/>
              </a:lnSpc>
            </a:pPr>
            <a:r>
              <a:rPr lang="en-US" altLang="zh-CN" sz="2400" dirty="0"/>
              <a:t>A.</a:t>
            </a:r>
            <a:r>
              <a:rPr lang="zh-CN" altLang="en-US" sz="2400" dirty="0"/>
              <a:t>除合伙协议另有约定，有限合伙人可以同合伙企业进行交易，而普通合伙人除合伙协议另有约定或经全体合伙人同意外不得同合伙企业进行交易。</a:t>
            </a:r>
          </a:p>
          <a:p>
            <a:pPr eaLnBrk="1" hangingPunct="1">
              <a:lnSpc>
                <a:spcPct val="80000"/>
              </a:lnSpc>
            </a:pPr>
            <a:r>
              <a:rPr lang="en-US" altLang="zh-CN" sz="2400" dirty="0"/>
              <a:t>B.</a:t>
            </a:r>
            <a:r>
              <a:rPr lang="zh-CN" altLang="en-US" sz="2400" dirty="0"/>
              <a:t>除合伙协议另有约定，有限合伙人可以自营或与他人合作经营与本合伙企业相竞争的业务，而普通合伙人不可以。</a:t>
            </a:r>
          </a:p>
          <a:p>
            <a:pPr eaLnBrk="1" hangingPunct="1">
              <a:lnSpc>
                <a:spcPct val="80000"/>
              </a:lnSpc>
            </a:pPr>
            <a:r>
              <a:rPr lang="en-US" altLang="zh-CN" sz="2400" dirty="0"/>
              <a:t>C.</a:t>
            </a:r>
            <a:r>
              <a:rPr lang="zh-CN" altLang="en-US" sz="2400" dirty="0"/>
              <a:t>除合伙协议另有约定，有限合伙人可以将其在合伙企业中的财产份额出质，而普通合伙人须经其他合伙人一致同意方可。</a:t>
            </a:r>
          </a:p>
          <a:p>
            <a:pPr eaLnBrk="1" hangingPunct="1">
              <a:lnSpc>
                <a:spcPct val="80000"/>
              </a:lnSpc>
            </a:pPr>
            <a:r>
              <a:rPr lang="en-US" altLang="zh-CN" sz="2400" dirty="0"/>
              <a:t>D.</a:t>
            </a:r>
            <a:r>
              <a:rPr lang="zh-CN" altLang="en-US" sz="2400" dirty="0"/>
              <a:t>有限合伙人可以按照合伙协议的约定向合伙人以外的人转让其在合伙企业中的财产份额，只须提前</a:t>
            </a:r>
            <a:r>
              <a:rPr lang="en-US" altLang="zh-CN" sz="2400" dirty="0"/>
              <a:t>30</a:t>
            </a:r>
            <a:r>
              <a:rPr lang="zh-CN" altLang="en-US" sz="2400" dirty="0"/>
              <a:t>天通知其他合伙人即可；而普通合伙人对外转让其财产份额须经其他合伙人一致同意，除非合伙协议另有约定。</a:t>
            </a:r>
          </a:p>
          <a:p>
            <a:pPr eaLnBrk="1" hangingPunct="1">
              <a:lnSpc>
                <a:spcPct val="80000"/>
              </a:lnSpc>
            </a:pPr>
            <a:r>
              <a:rPr lang="zh-CN" altLang="en-US" sz="2400"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br>
              <a:rPr lang="zh-CN" altLang="en-US" sz="3200"/>
            </a:br>
            <a:endParaRPr lang="zh-CN" altLang="en-US" sz="3200"/>
          </a:p>
        </p:txBody>
      </p:sp>
      <p:sp>
        <p:nvSpPr>
          <p:cNvPr id="51202" name="Rectangle 3"/>
          <p:cNvSpPr>
            <a:spLocks noGrp="1" noChangeArrowheads="1"/>
          </p:cNvSpPr>
          <p:nvPr>
            <p:ph type="body" idx="1"/>
          </p:nvPr>
        </p:nvSpPr>
        <p:spPr/>
        <p:txBody>
          <a:bodyPr/>
          <a:lstStyle/>
          <a:p>
            <a:pPr eaLnBrk="1" hangingPunct="1"/>
            <a:r>
              <a:rPr lang="zh-CN" altLang="en-US" b="1">
                <a:solidFill>
                  <a:srgbClr val="000000"/>
                </a:solidFill>
              </a:rPr>
              <a:t>二、民法的发展</a:t>
            </a:r>
          </a:p>
          <a:p>
            <a:pPr eaLnBrk="1" hangingPunct="1"/>
            <a:r>
              <a:rPr lang="zh-CN" altLang="en-US"/>
              <a:t>民法是商品经济发展到一定历史阶段的产物。</a:t>
            </a:r>
          </a:p>
          <a:p>
            <a:pPr eaLnBrk="1" hangingPunct="1"/>
            <a:r>
              <a:rPr lang="zh-CN" altLang="en-US"/>
              <a:t>前资本主义时期</a:t>
            </a:r>
          </a:p>
          <a:p>
            <a:pPr eaLnBrk="1" hangingPunct="1"/>
            <a:r>
              <a:rPr lang="zh-CN" altLang="en-US"/>
              <a:t>资本主义时期</a:t>
            </a:r>
          </a:p>
          <a:p>
            <a:pPr eaLnBrk="1" hangingPunct="1"/>
            <a:r>
              <a:rPr lang="zh-CN" altLang="en-US"/>
              <a:t>社会主义时期</a:t>
            </a:r>
          </a:p>
        </p:txBody>
      </p:sp>
    </p:spTree>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3" name="Rectangle 2"/>
          <p:cNvSpPr>
            <a:spLocks noGrp="1" noChangeArrowheads="1"/>
          </p:cNvSpPr>
          <p:nvPr>
            <p:ph type="title"/>
          </p:nvPr>
        </p:nvSpPr>
        <p:spPr/>
        <p:txBody>
          <a:bodyPr/>
          <a:lstStyle/>
          <a:p>
            <a:pPr eaLnBrk="1" hangingPunct="1"/>
            <a:endParaRPr lang="zh-CN" altLang="en-US"/>
          </a:p>
        </p:txBody>
      </p:sp>
      <p:sp>
        <p:nvSpPr>
          <p:cNvPr id="392194" name="Rectangle 3"/>
          <p:cNvSpPr>
            <a:spLocks noGrp="1" noChangeArrowheads="1"/>
          </p:cNvSpPr>
          <p:nvPr>
            <p:ph type="body" idx="1"/>
          </p:nvPr>
        </p:nvSpPr>
        <p:spPr/>
        <p:txBody>
          <a:bodyPr/>
          <a:lstStyle/>
          <a:p>
            <a:pPr eaLnBrk="1" hangingPunct="1"/>
            <a:r>
              <a:rPr lang="en-US" altLang="zh-CN" b="1" dirty="0"/>
              <a:t>4</a:t>
            </a:r>
            <a:r>
              <a:rPr lang="zh-CN" altLang="en-US" b="1" dirty="0"/>
              <a:t>、有限合伙人的无限责任</a:t>
            </a:r>
            <a:endParaRPr lang="zh-CN" altLang="en-US" dirty="0"/>
          </a:p>
          <a:p>
            <a:pPr eaLnBrk="1" hangingPunct="1"/>
            <a:r>
              <a:rPr lang="en-US" altLang="zh-CN" dirty="0"/>
              <a:t>《</a:t>
            </a:r>
            <a:r>
              <a:rPr lang="zh-CN" altLang="en-US" dirty="0"/>
              <a:t>合伙企业法</a:t>
            </a:r>
            <a:r>
              <a:rPr lang="en-US" altLang="zh-CN" dirty="0"/>
              <a:t>》</a:t>
            </a:r>
            <a:r>
              <a:rPr lang="zh-CN" altLang="en-US" dirty="0"/>
              <a:t>第</a:t>
            </a:r>
            <a:r>
              <a:rPr lang="en-US" altLang="zh-CN" dirty="0"/>
              <a:t>76</a:t>
            </a:r>
            <a:r>
              <a:rPr lang="zh-CN" altLang="en-US" dirty="0"/>
              <a:t>条　</a:t>
            </a:r>
            <a:r>
              <a:rPr lang="zh-CN" altLang="en-US" dirty="0">
                <a:solidFill>
                  <a:srgbClr val="C00000"/>
                </a:solidFill>
              </a:rPr>
              <a:t>第三人有理由相信有限合伙人为普通合伙人并与其交易的</a:t>
            </a:r>
            <a:r>
              <a:rPr lang="zh-CN" altLang="en-US" dirty="0"/>
              <a:t>，该有限合伙人对该笔交易承担与普通合伙人同样的责任。</a:t>
            </a:r>
            <a:endParaRPr lang="en-US" altLang="zh-CN" dirty="0"/>
          </a:p>
          <a:p>
            <a:pPr marL="0" indent="0" eaLnBrk="1" hangingPunct="1">
              <a:buNone/>
            </a:pPr>
            <a:r>
              <a:rPr lang="zh-CN" altLang="en-US" dirty="0">
                <a:solidFill>
                  <a:srgbClr val="C00000"/>
                </a:solidFill>
              </a:rPr>
              <a:t>（</a:t>
            </a:r>
            <a:r>
              <a:rPr lang="en-US" altLang="zh-CN" dirty="0">
                <a:solidFill>
                  <a:srgbClr val="C00000"/>
                </a:solidFill>
              </a:rPr>
              <a:t>A </a:t>
            </a:r>
            <a:r>
              <a:rPr lang="zh-CN" altLang="en-US" dirty="0">
                <a:solidFill>
                  <a:srgbClr val="C00000"/>
                </a:solidFill>
              </a:rPr>
              <a:t>这说明有限合伙人做了什么让第三人产生误解，或者是有限合伙人故意引导</a:t>
            </a:r>
          </a:p>
        </p:txBody>
      </p:sp>
    </p:spTree>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7" name="Rectangle 2"/>
          <p:cNvSpPr>
            <a:spLocks noGrp="1" noChangeArrowheads="1"/>
          </p:cNvSpPr>
          <p:nvPr>
            <p:ph type="title"/>
          </p:nvPr>
        </p:nvSpPr>
        <p:spPr/>
        <p:txBody>
          <a:bodyPr/>
          <a:lstStyle/>
          <a:p>
            <a:pPr eaLnBrk="1" hangingPunct="1"/>
            <a:endParaRPr lang="zh-CN" altLang="en-US"/>
          </a:p>
        </p:txBody>
      </p:sp>
      <p:sp>
        <p:nvSpPr>
          <p:cNvPr id="393218" name="Rectangle 3"/>
          <p:cNvSpPr>
            <a:spLocks noGrp="1" noChangeArrowheads="1"/>
          </p:cNvSpPr>
          <p:nvPr>
            <p:ph type="body" idx="1"/>
          </p:nvPr>
        </p:nvSpPr>
        <p:spPr/>
        <p:txBody>
          <a:bodyPr/>
          <a:lstStyle/>
          <a:p>
            <a:pPr eaLnBrk="1" hangingPunct="1">
              <a:lnSpc>
                <a:spcPct val="80000"/>
              </a:lnSpc>
            </a:pPr>
            <a:r>
              <a:rPr lang="zh-CN" altLang="en-US" sz="2400" dirty="0">
                <a:latin typeface="宋体" charset="-122"/>
              </a:rPr>
              <a:t>有限合伙人的下列行为，不视为执行合伙事务：（一）参与决定普通合伙人入伙、退伙；（二）对企业的经营管理提出建议；（三）参与选择承办有限合伙企业审计业务的会计师事务所；（四）获取经审计的有限合伙企业财务会计报告；（五）对涉及自身利益的情况，查阅有限合伙企业财务会计账簿等财务资料；（六）在有限合伙企业中的利益受到侵害时，向有责任的合伙人主张权利或者提起诉讼；（七）执行事务合伙人怠于行使权利时，督促其行使权利或者为了本企业的利益以自己的名义提起诉讼；（八）依法为本企业提供担保。</a:t>
            </a:r>
            <a:r>
              <a:rPr lang="zh-CN" altLang="en-US" sz="2400" dirty="0">
                <a:latin typeface="Times New Roman" pitchFamily="18" charset="0"/>
              </a:rPr>
              <a:t> </a:t>
            </a:r>
            <a:r>
              <a:rPr lang="zh-CN" altLang="en-US" sz="2400" dirty="0"/>
              <a:t> </a:t>
            </a:r>
          </a:p>
          <a:p>
            <a:pPr eaLnBrk="1" hangingPunct="1">
              <a:lnSpc>
                <a:spcPct val="80000"/>
              </a:lnSpc>
            </a:pPr>
            <a:endParaRPr lang="zh-CN" altLang="en-US" dirty="0"/>
          </a:p>
        </p:txBody>
      </p:sp>
    </p:spTree>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1" name="Rectangle 2"/>
          <p:cNvSpPr>
            <a:spLocks noGrp="1" noChangeArrowheads="1"/>
          </p:cNvSpPr>
          <p:nvPr>
            <p:ph type="title"/>
          </p:nvPr>
        </p:nvSpPr>
        <p:spPr/>
        <p:txBody>
          <a:bodyPr/>
          <a:lstStyle/>
          <a:p>
            <a:pPr eaLnBrk="1" hangingPunct="1"/>
            <a:endParaRPr lang="zh-CN" altLang="en-US"/>
          </a:p>
        </p:txBody>
      </p:sp>
      <p:sp>
        <p:nvSpPr>
          <p:cNvPr id="394242" name="Rectangle 3"/>
          <p:cNvSpPr>
            <a:spLocks noGrp="1" noChangeArrowheads="1"/>
          </p:cNvSpPr>
          <p:nvPr>
            <p:ph type="body" idx="1"/>
          </p:nvPr>
        </p:nvSpPr>
        <p:spPr/>
        <p:txBody>
          <a:bodyPr/>
          <a:lstStyle/>
          <a:p>
            <a:pPr eaLnBrk="1" hangingPunct="1">
              <a:lnSpc>
                <a:spcPct val="80000"/>
              </a:lnSpc>
            </a:pPr>
            <a:r>
              <a:rPr lang="en-US" altLang="zh-CN" b="1" dirty="0"/>
              <a:t>5</a:t>
            </a:r>
            <a:r>
              <a:rPr lang="zh-CN" altLang="en-US" b="1" dirty="0"/>
              <a:t>、普通合伙人与有限合伙人的转化</a:t>
            </a:r>
          </a:p>
          <a:p>
            <a:pPr eaLnBrk="1" hangingPunct="1">
              <a:lnSpc>
                <a:spcPct val="80000"/>
              </a:lnSpc>
            </a:pPr>
            <a:r>
              <a:rPr lang="en-US" altLang="zh-CN" dirty="0"/>
              <a:t>《</a:t>
            </a:r>
            <a:r>
              <a:rPr lang="zh-CN" altLang="en-US" dirty="0"/>
              <a:t>合伙企业法</a:t>
            </a:r>
            <a:r>
              <a:rPr lang="en-US" altLang="zh-CN" dirty="0"/>
              <a:t>》</a:t>
            </a:r>
            <a:r>
              <a:rPr lang="zh-CN" altLang="en-US" dirty="0"/>
              <a:t>第</a:t>
            </a:r>
            <a:r>
              <a:rPr lang="en-US" altLang="zh-CN" dirty="0"/>
              <a:t>48</a:t>
            </a:r>
            <a:r>
              <a:rPr lang="zh-CN" altLang="en-US" dirty="0"/>
              <a:t>条 合伙人被依法认定为</a:t>
            </a:r>
            <a:r>
              <a:rPr lang="zh-CN" altLang="en-US" dirty="0">
                <a:solidFill>
                  <a:srgbClr val="C00000"/>
                </a:solidFill>
              </a:rPr>
              <a:t>无民事法律行为能力人或者限制民事法律行为能力人</a:t>
            </a:r>
            <a:r>
              <a:rPr lang="zh-CN" altLang="en-US" dirty="0"/>
              <a:t>的，经其他合伙人一致同意，可以依法转为有限合伙人</a:t>
            </a:r>
            <a:r>
              <a:rPr lang="zh-CN" altLang="en-US" dirty="0">
                <a:solidFill>
                  <a:srgbClr val="C00000"/>
                </a:solidFill>
              </a:rPr>
              <a:t>（</a:t>
            </a:r>
            <a:r>
              <a:rPr lang="en-US" altLang="zh-CN" dirty="0">
                <a:solidFill>
                  <a:srgbClr val="C00000"/>
                </a:solidFill>
              </a:rPr>
              <a:t>Q </a:t>
            </a:r>
            <a:r>
              <a:rPr lang="zh-CN" altLang="en-US" dirty="0">
                <a:solidFill>
                  <a:srgbClr val="C00000"/>
                </a:solidFill>
              </a:rPr>
              <a:t>公司的股东中有没有上面两种人，还是非得是完全行为能力人，可能合伙人相较于股东，对企业的影响力更大？）</a:t>
            </a:r>
          </a:p>
          <a:p>
            <a:pPr eaLnBrk="1" hangingPunct="1">
              <a:lnSpc>
                <a:spcPct val="80000"/>
              </a:lnSpc>
            </a:pPr>
            <a:r>
              <a:rPr lang="zh-CN" altLang="en-US" dirty="0"/>
              <a:t>第</a:t>
            </a:r>
            <a:r>
              <a:rPr lang="en-US" altLang="zh-CN" dirty="0"/>
              <a:t>82</a:t>
            </a:r>
            <a:r>
              <a:rPr lang="zh-CN" altLang="en-US" dirty="0"/>
              <a:t>条　除合伙协议另有约定外，普通合伙人转变为有限合伙人，或者有限合伙人转变为普通合伙人，应当经全体合伙人一致同意。 </a:t>
            </a:r>
          </a:p>
        </p:txBody>
      </p:sp>
    </p:spTree>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5" name="Rectangle 2"/>
          <p:cNvSpPr>
            <a:spLocks noGrp="1" noChangeArrowheads="1"/>
          </p:cNvSpPr>
          <p:nvPr>
            <p:ph type="title"/>
          </p:nvPr>
        </p:nvSpPr>
        <p:spPr/>
        <p:txBody>
          <a:bodyPr/>
          <a:lstStyle/>
          <a:p>
            <a:pPr eaLnBrk="1" hangingPunct="1"/>
            <a:endParaRPr lang="zh-CN" altLang="en-US"/>
          </a:p>
        </p:txBody>
      </p:sp>
      <p:sp>
        <p:nvSpPr>
          <p:cNvPr id="395266" name="Rectangle 3"/>
          <p:cNvSpPr>
            <a:spLocks noGrp="1" noChangeArrowheads="1"/>
          </p:cNvSpPr>
          <p:nvPr>
            <p:ph type="body" idx="1"/>
          </p:nvPr>
        </p:nvSpPr>
        <p:spPr/>
        <p:txBody>
          <a:bodyPr/>
          <a:lstStyle/>
          <a:p>
            <a:pPr eaLnBrk="1" hangingPunct="1"/>
            <a:r>
              <a:rPr lang="zh-CN" altLang="en-US" dirty="0"/>
              <a:t>第</a:t>
            </a:r>
            <a:r>
              <a:rPr lang="en-US" altLang="zh-CN" dirty="0"/>
              <a:t>83</a:t>
            </a:r>
            <a:r>
              <a:rPr lang="zh-CN" altLang="en-US" dirty="0"/>
              <a:t>条　有限合伙人转变为普通合伙人的，对其作为有限合伙人期间有限合伙企业发生的债务承担</a:t>
            </a:r>
            <a:r>
              <a:rPr lang="zh-CN" altLang="en-US" dirty="0">
                <a:solidFill>
                  <a:srgbClr val="C00000"/>
                </a:solidFill>
              </a:rPr>
              <a:t>无限连带责任</a:t>
            </a:r>
            <a:r>
              <a:rPr lang="zh-CN" altLang="en-US" dirty="0"/>
              <a:t>。（类似于前面新加入的合伙人规定）</a:t>
            </a:r>
          </a:p>
          <a:p>
            <a:pPr eaLnBrk="1" hangingPunct="1"/>
            <a:r>
              <a:rPr lang="zh-CN" altLang="en-US" dirty="0">
                <a:latin typeface="Times New Roman" pitchFamily="18" charset="0"/>
              </a:rPr>
              <a:t> </a:t>
            </a:r>
            <a:r>
              <a:rPr lang="zh-CN" altLang="en-US" dirty="0"/>
              <a:t>第</a:t>
            </a:r>
            <a:r>
              <a:rPr lang="en-US" altLang="zh-CN" dirty="0"/>
              <a:t>84</a:t>
            </a:r>
            <a:r>
              <a:rPr lang="zh-CN" altLang="en-US" dirty="0"/>
              <a:t>条　普通合伙人转变为有限合伙人的，对其作为普通合伙人期间合伙企业发生的债务承担</a:t>
            </a:r>
            <a:r>
              <a:rPr lang="zh-CN" altLang="en-US" dirty="0">
                <a:solidFill>
                  <a:srgbClr val="C00000"/>
                </a:solidFill>
              </a:rPr>
              <a:t>无限连带责任</a:t>
            </a:r>
            <a:r>
              <a:rPr lang="zh-CN" altLang="en-US" dirty="0"/>
              <a:t>。（不管你怎么转，都是无限连带责任就是了）</a:t>
            </a:r>
            <a:endParaRPr lang="zh-CN" altLang="en-US" sz="2800" dirty="0"/>
          </a:p>
          <a:p>
            <a:pPr eaLnBrk="1" hangingPunct="1">
              <a:lnSpc>
                <a:spcPct val="80000"/>
              </a:lnSpc>
            </a:pPr>
            <a:endParaRPr lang="zh-CN" altLang="en-US" sz="2800" dirty="0"/>
          </a:p>
        </p:txBody>
      </p:sp>
    </p:spTree>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89" name="Rectangle 2"/>
          <p:cNvSpPr>
            <a:spLocks noGrp="1" noChangeArrowheads="1"/>
          </p:cNvSpPr>
          <p:nvPr>
            <p:ph type="title"/>
          </p:nvPr>
        </p:nvSpPr>
        <p:spPr/>
        <p:txBody>
          <a:bodyPr/>
          <a:lstStyle/>
          <a:p>
            <a:pPr eaLnBrk="1" hangingPunct="1"/>
            <a:endParaRPr lang="zh-CN" altLang="en-US"/>
          </a:p>
        </p:txBody>
      </p:sp>
      <p:sp>
        <p:nvSpPr>
          <p:cNvPr id="396290" name="Rectangle 3"/>
          <p:cNvSpPr>
            <a:spLocks noGrp="1" noChangeArrowheads="1"/>
          </p:cNvSpPr>
          <p:nvPr>
            <p:ph type="body" idx="1"/>
          </p:nvPr>
        </p:nvSpPr>
        <p:spPr/>
        <p:txBody>
          <a:bodyPr/>
          <a:lstStyle/>
          <a:p>
            <a:pPr eaLnBrk="1" hangingPunct="1">
              <a:lnSpc>
                <a:spcPct val="80000"/>
              </a:lnSpc>
            </a:pPr>
            <a:r>
              <a:rPr lang="en-US" altLang="zh-CN" sz="2400"/>
              <a:t>【</a:t>
            </a:r>
            <a:r>
              <a:rPr lang="zh-CN" altLang="en-US" sz="2400"/>
              <a:t>例</a:t>
            </a:r>
            <a:r>
              <a:rPr lang="en-US" altLang="zh-CN" sz="2400"/>
              <a:t>】</a:t>
            </a:r>
            <a:r>
              <a:rPr lang="zh-CN" altLang="en-US" sz="2400"/>
              <a:t>甲、乙、丙、丁成立一普通合伙企业，</a:t>
            </a:r>
            <a:r>
              <a:rPr lang="en-US" altLang="zh-CN" sz="2400"/>
              <a:t>1</a:t>
            </a:r>
            <a:r>
              <a:rPr lang="zh-CN" altLang="en-US" sz="2400"/>
              <a:t>年后甲转为有限合伙人。此前，合伙企业欠银行债务</a:t>
            </a:r>
            <a:r>
              <a:rPr lang="en-US" altLang="zh-CN" sz="2400"/>
              <a:t>30</a:t>
            </a:r>
            <a:r>
              <a:rPr lang="zh-CN" altLang="en-US" sz="2400"/>
              <a:t>万元，该债务直至合伙企业因严重资不抵债被宣告破产仍未偿还。对该</a:t>
            </a:r>
            <a:r>
              <a:rPr lang="en-US" altLang="zh-CN" sz="2400"/>
              <a:t>30</a:t>
            </a:r>
            <a:r>
              <a:rPr lang="zh-CN" altLang="en-US" sz="2400"/>
              <a:t>万元银行债务的偿还，下列哪一选项是正确的</a:t>
            </a:r>
            <a:r>
              <a:rPr lang="en-US" altLang="zh-CN" sz="2400"/>
              <a:t>?(     )</a:t>
            </a:r>
          </a:p>
          <a:p>
            <a:pPr eaLnBrk="1" hangingPunct="1">
              <a:lnSpc>
                <a:spcPct val="80000"/>
              </a:lnSpc>
            </a:pPr>
            <a:r>
              <a:rPr lang="zh-CN" altLang="en-US" sz="2400"/>
              <a:t>　　</a:t>
            </a:r>
            <a:r>
              <a:rPr lang="en-US" altLang="zh-CN" sz="2400"/>
              <a:t>A.</a:t>
            </a:r>
            <a:r>
              <a:rPr lang="zh-CN" altLang="en-US" sz="2400"/>
              <a:t>乙、丙、丁应按合伙份额对该笔债务承担清偿责任，甲无须承担责任</a:t>
            </a:r>
          </a:p>
          <a:p>
            <a:pPr eaLnBrk="1" hangingPunct="1">
              <a:lnSpc>
                <a:spcPct val="80000"/>
              </a:lnSpc>
            </a:pPr>
            <a:r>
              <a:rPr lang="zh-CN" altLang="en-US" sz="2400"/>
              <a:t>　　</a:t>
            </a:r>
            <a:r>
              <a:rPr lang="en-US" altLang="zh-CN" sz="2400"/>
              <a:t>B.</a:t>
            </a:r>
            <a:r>
              <a:rPr lang="zh-CN" altLang="en-US" sz="2400"/>
              <a:t>各合伙人均应对该笔债务承担无限连带责任</a:t>
            </a:r>
          </a:p>
          <a:p>
            <a:pPr eaLnBrk="1" hangingPunct="1">
              <a:lnSpc>
                <a:spcPct val="80000"/>
              </a:lnSpc>
            </a:pPr>
            <a:r>
              <a:rPr lang="zh-CN" altLang="en-US" sz="2400"/>
              <a:t>　　</a:t>
            </a:r>
            <a:r>
              <a:rPr lang="en-US" altLang="zh-CN" sz="2400"/>
              <a:t>C.</a:t>
            </a:r>
            <a:r>
              <a:rPr lang="zh-CN" altLang="en-US" sz="2400"/>
              <a:t>乙、丙、丁应对该笔债务承担无限连带责任，甲无须承担责任</a:t>
            </a:r>
          </a:p>
          <a:p>
            <a:pPr eaLnBrk="1" hangingPunct="1">
              <a:lnSpc>
                <a:spcPct val="80000"/>
              </a:lnSpc>
            </a:pPr>
            <a:r>
              <a:rPr lang="zh-CN" altLang="en-US" sz="2400"/>
              <a:t>　　</a:t>
            </a:r>
            <a:r>
              <a:rPr lang="en-US" altLang="zh-CN" sz="2400"/>
              <a:t>D.</a:t>
            </a:r>
            <a:r>
              <a:rPr lang="zh-CN" altLang="en-US" sz="2400"/>
              <a:t>合伙企业已宣告破产，债务归于消灭，各合伙人无须偿还该笔债务</a:t>
            </a:r>
          </a:p>
        </p:txBody>
      </p:sp>
    </p:spTree>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3" name="Rectangle 2"/>
          <p:cNvSpPr>
            <a:spLocks noGrp="1" noChangeArrowheads="1"/>
          </p:cNvSpPr>
          <p:nvPr>
            <p:ph type="title"/>
          </p:nvPr>
        </p:nvSpPr>
        <p:spPr/>
        <p:txBody>
          <a:bodyPr/>
          <a:lstStyle/>
          <a:p>
            <a:pPr eaLnBrk="1" hangingPunct="1"/>
            <a:endParaRPr lang="zh-CN" altLang="en-US"/>
          </a:p>
        </p:txBody>
      </p:sp>
      <p:sp>
        <p:nvSpPr>
          <p:cNvPr id="397314" name="Rectangle 3"/>
          <p:cNvSpPr>
            <a:spLocks noGrp="1" noChangeArrowheads="1"/>
          </p:cNvSpPr>
          <p:nvPr>
            <p:ph type="body" idx="1"/>
          </p:nvPr>
        </p:nvSpPr>
        <p:spPr/>
        <p:txBody>
          <a:bodyPr/>
          <a:lstStyle/>
          <a:p>
            <a:pPr eaLnBrk="1" hangingPunct="1">
              <a:lnSpc>
                <a:spcPct val="90000"/>
              </a:lnSpc>
            </a:pPr>
            <a:r>
              <a:rPr lang="zh-CN" altLang="en-US" sz="2400" b="1" dirty="0"/>
              <a:t>（五）合伙企业解散与清算</a:t>
            </a:r>
            <a:endParaRPr lang="zh-CN" altLang="en-US" sz="2400" dirty="0"/>
          </a:p>
          <a:p>
            <a:pPr eaLnBrk="1" hangingPunct="1">
              <a:lnSpc>
                <a:spcPct val="90000"/>
              </a:lnSpc>
            </a:pPr>
            <a:r>
              <a:rPr lang="en-US" altLang="zh-CN" sz="2400" dirty="0"/>
              <a:t>1</a:t>
            </a:r>
            <a:r>
              <a:rPr lang="zh-CN" altLang="en-US" sz="2400" dirty="0"/>
              <a:t>、合伙企业解散</a:t>
            </a:r>
          </a:p>
          <a:p>
            <a:pPr eaLnBrk="1" hangingPunct="1">
              <a:lnSpc>
                <a:spcPct val="90000"/>
              </a:lnSpc>
            </a:pPr>
            <a:r>
              <a:rPr lang="zh-CN" altLang="en-US" sz="2400" dirty="0"/>
              <a:t>合伙企业有下列情形之一的，应当解散： </a:t>
            </a:r>
            <a:r>
              <a:rPr lang="en-US" altLang="zh-CN" sz="2400" dirty="0"/>
              <a:t>(1)</a:t>
            </a:r>
            <a:r>
              <a:rPr lang="zh-CN" altLang="en-US" sz="2400" dirty="0"/>
              <a:t>合伙协议约定的经营期限届满，合伙人不愿意继续经营的。</a:t>
            </a:r>
            <a:r>
              <a:rPr lang="en-US" altLang="zh-CN" sz="2400" dirty="0"/>
              <a:t>(2)</a:t>
            </a:r>
            <a:r>
              <a:rPr lang="zh-CN" altLang="en-US" sz="2400" dirty="0"/>
              <a:t>合伙协议约定的解散事由出现。</a:t>
            </a:r>
            <a:r>
              <a:rPr lang="en-US" altLang="zh-CN" sz="2400" dirty="0"/>
              <a:t>(3)</a:t>
            </a:r>
            <a:r>
              <a:rPr lang="zh-CN" altLang="en-US" sz="2400" dirty="0"/>
              <a:t>全体合伙人决定解散。</a:t>
            </a:r>
            <a:r>
              <a:rPr lang="en-US" altLang="zh-CN" sz="2400" dirty="0"/>
              <a:t>(4)</a:t>
            </a:r>
            <a:r>
              <a:rPr lang="zh-CN" altLang="en-US" sz="2400" dirty="0"/>
              <a:t>合伙人已不具备法定人数满</a:t>
            </a:r>
            <a:r>
              <a:rPr lang="en-US" altLang="zh-CN" sz="2400" dirty="0"/>
              <a:t>30</a:t>
            </a:r>
            <a:r>
              <a:rPr lang="zh-CN" altLang="en-US" sz="2400" dirty="0"/>
              <a:t>天。</a:t>
            </a:r>
            <a:r>
              <a:rPr lang="en-US" altLang="zh-CN" sz="2400" dirty="0"/>
              <a:t>(5)</a:t>
            </a:r>
            <a:r>
              <a:rPr lang="zh-CN" altLang="en-US" sz="2400" dirty="0"/>
              <a:t>合伙协议约定的合伙目的已经实现或者无法实现。</a:t>
            </a:r>
            <a:r>
              <a:rPr lang="en-US" altLang="zh-CN" sz="2400" dirty="0"/>
              <a:t>(6)</a:t>
            </a:r>
            <a:r>
              <a:rPr lang="zh-CN" altLang="en-US" sz="2400" dirty="0"/>
              <a:t>被依法吊销营业执照。</a:t>
            </a:r>
            <a:r>
              <a:rPr lang="en-US" altLang="zh-CN" sz="2400" dirty="0"/>
              <a:t>(7)</a:t>
            </a:r>
            <a:r>
              <a:rPr lang="zh-CN" altLang="en-US" sz="2400" dirty="0"/>
              <a:t>出现法律、行政法规规定的合伙企业解散的其他原因。</a:t>
            </a:r>
            <a:br>
              <a:rPr lang="zh-CN" altLang="en-US" sz="2400" dirty="0"/>
            </a:br>
            <a:br>
              <a:rPr lang="zh-CN" altLang="en-US" sz="2400" dirty="0"/>
            </a:br>
            <a:endParaRPr lang="zh-CN" altLang="en-US" sz="2400" dirty="0"/>
          </a:p>
        </p:txBody>
      </p:sp>
    </p:spTree>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7" name="Rectangle 2"/>
          <p:cNvSpPr>
            <a:spLocks noGrp="1" noChangeArrowheads="1"/>
          </p:cNvSpPr>
          <p:nvPr>
            <p:ph type="title"/>
          </p:nvPr>
        </p:nvSpPr>
        <p:spPr/>
        <p:txBody>
          <a:bodyPr/>
          <a:lstStyle/>
          <a:p>
            <a:pPr eaLnBrk="1" hangingPunct="1"/>
            <a:endParaRPr lang="zh-CN" altLang="en-US"/>
          </a:p>
        </p:txBody>
      </p:sp>
      <p:sp>
        <p:nvSpPr>
          <p:cNvPr id="398338" name="Rectangle 3"/>
          <p:cNvSpPr>
            <a:spLocks noGrp="1" noChangeArrowheads="1"/>
          </p:cNvSpPr>
          <p:nvPr>
            <p:ph type="body" idx="1"/>
          </p:nvPr>
        </p:nvSpPr>
        <p:spPr/>
        <p:txBody>
          <a:bodyPr/>
          <a:lstStyle/>
          <a:p>
            <a:pPr eaLnBrk="1" hangingPunct="1">
              <a:lnSpc>
                <a:spcPct val="90000"/>
              </a:lnSpc>
            </a:pPr>
            <a:r>
              <a:rPr lang="zh-CN" altLang="en-US" dirty="0"/>
              <a:t> </a:t>
            </a:r>
            <a:r>
              <a:rPr lang="en-US" altLang="zh-CN" dirty="0"/>
              <a:t>2</a:t>
            </a:r>
            <a:r>
              <a:rPr lang="zh-CN" altLang="en-US" dirty="0"/>
              <a:t>、合伙企业清算 </a:t>
            </a:r>
          </a:p>
          <a:p>
            <a:pPr eaLnBrk="1" hangingPunct="1">
              <a:lnSpc>
                <a:spcPct val="90000"/>
              </a:lnSpc>
            </a:pPr>
            <a:r>
              <a:rPr lang="zh-CN" altLang="en-US" sz="2800" dirty="0"/>
              <a:t>（</a:t>
            </a:r>
            <a:r>
              <a:rPr lang="en-US" altLang="zh-CN" sz="2800" dirty="0"/>
              <a:t>1</a:t>
            </a:r>
            <a:r>
              <a:rPr lang="zh-CN" altLang="en-US" sz="2800" dirty="0"/>
              <a:t>）确定清算人 </a:t>
            </a:r>
          </a:p>
          <a:p>
            <a:pPr eaLnBrk="1" hangingPunct="1">
              <a:lnSpc>
                <a:spcPct val="90000"/>
              </a:lnSpc>
            </a:pPr>
            <a:r>
              <a:rPr lang="en-US" altLang="zh-CN" sz="2800" dirty="0"/>
              <a:t>《</a:t>
            </a:r>
            <a:r>
              <a:rPr lang="zh-CN" altLang="en-US" sz="2800" dirty="0"/>
              <a:t>合伙企业法</a:t>
            </a:r>
            <a:r>
              <a:rPr lang="en-US" altLang="zh-CN" sz="2800" dirty="0"/>
              <a:t>》</a:t>
            </a:r>
            <a:r>
              <a:rPr lang="zh-CN" altLang="en-US" sz="2800" dirty="0"/>
              <a:t>第</a:t>
            </a:r>
            <a:r>
              <a:rPr lang="en-US" altLang="zh-CN" sz="2800" dirty="0"/>
              <a:t>86</a:t>
            </a:r>
            <a:r>
              <a:rPr lang="zh-CN" altLang="en-US" sz="2800" dirty="0"/>
              <a:t>条 </a:t>
            </a:r>
            <a:r>
              <a:rPr lang="zh-CN" altLang="en-US" sz="2800" dirty="0">
                <a:solidFill>
                  <a:srgbClr val="C00000"/>
                </a:solidFill>
              </a:rPr>
              <a:t>清算人由全体合伙人担任</a:t>
            </a:r>
            <a:r>
              <a:rPr lang="zh-CN" altLang="en-US" sz="2800" dirty="0"/>
              <a:t>；经全体合伙人过半数同意，可以自合伙企业解散事由出现后十五日内指定一个或者数个合伙人，或者委托第三人，担任清算人。</a:t>
            </a:r>
          </a:p>
          <a:p>
            <a:pPr eaLnBrk="1" hangingPunct="1">
              <a:lnSpc>
                <a:spcPct val="90000"/>
              </a:lnSpc>
            </a:pPr>
            <a:r>
              <a:rPr lang="zh-CN" altLang="en-US" sz="2800" dirty="0"/>
              <a:t>自合伙企业解散事由出现之日起十五日内未确定清算人的，合伙人或者其他利害关系人可以申请人民法院指定清算人。 </a:t>
            </a:r>
          </a:p>
          <a:p>
            <a:pPr eaLnBrk="1" hangingPunct="1">
              <a:lnSpc>
                <a:spcPct val="90000"/>
              </a:lnSpc>
            </a:pPr>
            <a:endParaRPr lang="zh-CN" altLang="en-US" sz="2800" dirty="0"/>
          </a:p>
        </p:txBody>
      </p:sp>
    </p:spTree>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1" name="Rectangle 2"/>
          <p:cNvSpPr>
            <a:spLocks noGrp="1" noChangeArrowheads="1"/>
          </p:cNvSpPr>
          <p:nvPr>
            <p:ph type="title"/>
          </p:nvPr>
        </p:nvSpPr>
        <p:spPr/>
        <p:txBody>
          <a:bodyPr/>
          <a:lstStyle/>
          <a:p>
            <a:pPr eaLnBrk="1" hangingPunct="1"/>
            <a:endParaRPr lang="zh-CN" altLang="en-US"/>
          </a:p>
        </p:txBody>
      </p:sp>
      <p:sp>
        <p:nvSpPr>
          <p:cNvPr id="399362" name="Rectangle 3"/>
          <p:cNvSpPr>
            <a:spLocks noGrp="1" noChangeArrowheads="1"/>
          </p:cNvSpPr>
          <p:nvPr>
            <p:ph type="body" idx="1"/>
          </p:nvPr>
        </p:nvSpPr>
        <p:spPr/>
        <p:txBody>
          <a:bodyPr/>
          <a:lstStyle/>
          <a:p>
            <a:pPr eaLnBrk="1" hangingPunct="1"/>
            <a:r>
              <a:rPr lang="zh-CN" altLang="en-US" sz="3600"/>
              <a:t>（</a:t>
            </a:r>
            <a:r>
              <a:rPr lang="en-US" altLang="zh-CN" sz="3600"/>
              <a:t>2</a:t>
            </a:r>
            <a:r>
              <a:rPr lang="zh-CN" altLang="en-US" sz="3600"/>
              <a:t>）通知、公告债权人 </a:t>
            </a:r>
          </a:p>
        </p:txBody>
      </p:sp>
    </p:spTree>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5" name="Rectangle 2"/>
          <p:cNvSpPr>
            <a:spLocks noGrp="1" noChangeArrowheads="1"/>
          </p:cNvSpPr>
          <p:nvPr>
            <p:ph type="title"/>
          </p:nvPr>
        </p:nvSpPr>
        <p:spPr/>
        <p:txBody>
          <a:bodyPr/>
          <a:lstStyle/>
          <a:p>
            <a:pPr eaLnBrk="1" hangingPunct="1"/>
            <a:endParaRPr lang="zh-CN" altLang="en-US"/>
          </a:p>
        </p:txBody>
      </p:sp>
      <p:sp>
        <p:nvSpPr>
          <p:cNvPr id="400386" name="Rectangle 3"/>
          <p:cNvSpPr>
            <a:spLocks noGrp="1" noChangeArrowheads="1"/>
          </p:cNvSpPr>
          <p:nvPr>
            <p:ph type="body" idx="1"/>
          </p:nvPr>
        </p:nvSpPr>
        <p:spPr/>
        <p:txBody>
          <a:bodyPr/>
          <a:lstStyle/>
          <a:p>
            <a:pPr eaLnBrk="1" hangingPunct="1"/>
            <a:r>
              <a:rPr lang="zh-CN" altLang="en-US" dirty="0"/>
              <a:t>（</a:t>
            </a:r>
            <a:r>
              <a:rPr lang="en-US" altLang="zh-CN" dirty="0"/>
              <a:t>3</a:t>
            </a:r>
            <a:r>
              <a:rPr lang="zh-CN" altLang="en-US" dirty="0"/>
              <a:t>）财产清偿顺序</a:t>
            </a:r>
          </a:p>
          <a:p>
            <a:pPr eaLnBrk="1" hangingPunct="1"/>
            <a:r>
              <a:rPr lang="zh-CN" altLang="en-US" dirty="0"/>
              <a:t>职工工资和劳动保险费用；</a:t>
            </a:r>
          </a:p>
          <a:p>
            <a:pPr eaLnBrk="1" hangingPunct="1"/>
            <a:r>
              <a:rPr lang="zh-CN" altLang="en-US" dirty="0"/>
              <a:t>合伙企业所欠税款；</a:t>
            </a:r>
          </a:p>
          <a:p>
            <a:pPr eaLnBrk="1" hangingPunct="1"/>
            <a:r>
              <a:rPr lang="zh-CN" altLang="en-US" dirty="0"/>
              <a:t>合伙企业的债务；</a:t>
            </a:r>
          </a:p>
          <a:p>
            <a:pPr eaLnBrk="1" hangingPunct="1"/>
            <a:r>
              <a:rPr lang="zh-CN" altLang="en-US" dirty="0"/>
              <a:t>返还合伙人的出资；</a:t>
            </a:r>
          </a:p>
          <a:p>
            <a:pPr eaLnBrk="1" hangingPunct="1"/>
            <a:r>
              <a:rPr lang="zh-CN" altLang="en-US" dirty="0"/>
              <a:t>分配利润。 </a:t>
            </a:r>
            <a:endParaRPr lang="en-US" altLang="zh-CN" dirty="0"/>
          </a:p>
          <a:p>
            <a:pPr marL="0" indent="0" eaLnBrk="1" hangingPunct="1">
              <a:buNone/>
            </a:pPr>
            <a:r>
              <a:rPr lang="zh-CN" altLang="en-US" dirty="0"/>
              <a:t>（竟然是</a:t>
            </a:r>
            <a:r>
              <a:rPr lang="zh-CN" altLang="en-US" dirty="0">
                <a:solidFill>
                  <a:srgbClr val="C00000"/>
                </a:solidFill>
              </a:rPr>
              <a:t>先税后债</a:t>
            </a:r>
            <a:r>
              <a:rPr lang="zh-CN" altLang="en-US" dirty="0"/>
              <a:t>，不是说“国家不与民争利的吗”，果然法人不是人）</a:t>
            </a:r>
          </a:p>
        </p:txBody>
      </p:sp>
    </p:spTree>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09" name="Rectangle 2"/>
          <p:cNvSpPr>
            <a:spLocks noGrp="1" noChangeArrowheads="1"/>
          </p:cNvSpPr>
          <p:nvPr>
            <p:ph type="title"/>
          </p:nvPr>
        </p:nvSpPr>
        <p:spPr/>
        <p:txBody>
          <a:bodyPr/>
          <a:lstStyle/>
          <a:p>
            <a:pPr eaLnBrk="1" hangingPunct="1"/>
            <a:endParaRPr lang="zh-CN" altLang="en-US"/>
          </a:p>
        </p:txBody>
      </p:sp>
      <p:sp>
        <p:nvSpPr>
          <p:cNvPr id="401410" name="Rectangle 3"/>
          <p:cNvSpPr>
            <a:spLocks noGrp="1" noChangeArrowheads="1"/>
          </p:cNvSpPr>
          <p:nvPr>
            <p:ph type="body" idx="1"/>
          </p:nvPr>
        </p:nvSpPr>
        <p:spPr/>
        <p:txBody>
          <a:bodyPr/>
          <a:lstStyle/>
          <a:p>
            <a:pPr eaLnBrk="1" hangingPunct="1">
              <a:lnSpc>
                <a:spcPct val="90000"/>
              </a:lnSpc>
            </a:pPr>
            <a:r>
              <a:rPr lang="zh-CN" altLang="en-US" dirty="0"/>
              <a:t>（</a:t>
            </a:r>
            <a:r>
              <a:rPr lang="en-US" altLang="zh-CN" dirty="0"/>
              <a:t>4</a:t>
            </a:r>
            <a:r>
              <a:rPr lang="zh-CN" altLang="en-US" dirty="0"/>
              <a:t>）清算结束</a:t>
            </a:r>
          </a:p>
          <a:p>
            <a:pPr eaLnBrk="1" hangingPunct="1">
              <a:lnSpc>
                <a:spcPct val="90000"/>
              </a:lnSpc>
            </a:pPr>
            <a:r>
              <a:rPr lang="zh-CN" altLang="en-US" dirty="0"/>
              <a:t>在清算期间，如果全体合伙人以个人财产承担清偿责任后，仍不足清偿合伙企业债务的，应当</a:t>
            </a:r>
            <a:r>
              <a:rPr lang="zh-CN" altLang="en-US" dirty="0">
                <a:solidFill>
                  <a:srgbClr val="C00000"/>
                </a:solidFill>
              </a:rPr>
              <a:t>结束清算程序</a:t>
            </a:r>
            <a:r>
              <a:rPr lang="zh-CN" altLang="en-US" dirty="0"/>
              <a:t>。对于未能清偿的债务，由</a:t>
            </a:r>
            <a:r>
              <a:rPr lang="zh-CN" altLang="en-US" dirty="0">
                <a:solidFill>
                  <a:srgbClr val="C00000"/>
                </a:solidFill>
              </a:rPr>
              <a:t>原普通合伙人继续承担无限连带清偿责任</a:t>
            </a:r>
            <a:r>
              <a:rPr lang="zh-CN" altLang="en-US" dirty="0"/>
              <a:t>。 （结束清算之后，感觉有点像在还私人债务的情况了）</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endParaRPr lang="zh-CN" altLang="en-US" sz="3600" b="1">
              <a:solidFill>
                <a:srgbClr val="000000"/>
              </a:solidFill>
            </a:endParaRPr>
          </a:p>
        </p:txBody>
      </p:sp>
      <p:sp>
        <p:nvSpPr>
          <p:cNvPr id="52226" name="Rectangle 3"/>
          <p:cNvSpPr>
            <a:spLocks noGrp="1" noChangeArrowheads="1"/>
          </p:cNvSpPr>
          <p:nvPr>
            <p:ph type="body" idx="1"/>
          </p:nvPr>
        </p:nvSpPr>
        <p:spPr/>
        <p:txBody>
          <a:bodyPr/>
          <a:lstStyle/>
          <a:p>
            <a:pPr eaLnBrk="1" hangingPunct="1">
              <a:lnSpc>
                <a:spcPct val="90000"/>
              </a:lnSpc>
            </a:pPr>
            <a:r>
              <a:rPr lang="zh-CN" altLang="en-US" sz="2800" b="1">
                <a:solidFill>
                  <a:srgbClr val="000000"/>
                </a:solidFill>
                <a:latin typeface="宋体" charset="-122"/>
              </a:rPr>
              <a:t>（一）法国民法典（拿破仑法典）</a:t>
            </a:r>
            <a:r>
              <a:rPr lang="en-US" altLang="zh-CN" sz="2800" b="1">
                <a:solidFill>
                  <a:srgbClr val="000000"/>
                </a:solidFill>
                <a:latin typeface="宋体" charset="-122"/>
              </a:rPr>
              <a:t>(1804</a:t>
            </a:r>
            <a:r>
              <a:rPr lang="zh-CN" altLang="en-US" sz="2800" b="1">
                <a:solidFill>
                  <a:srgbClr val="000000"/>
                </a:solidFill>
                <a:latin typeface="宋体" charset="-122"/>
              </a:rPr>
              <a:t>年</a:t>
            </a:r>
            <a:r>
              <a:rPr lang="en-US" altLang="zh-CN" sz="2800" b="1">
                <a:solidFill>
                  <a:srgbClr val="000000"/>
                </a:solidFill>
                <a:latin typeface="宋体" charset="-122"/>
              </a:rPr>
              <a:t>)</a:t>
            </a:r>
          </a:p>
          <a:p>
            <a:pPr eaLnBrk="1" hangingPunct="1">
              <a:lnSpc>
                <a:spcPct val="90000"/>
              </a:lnSpc>
            </a:pPr>
            <a:r>
              <a:rPr lang="zh-CN" altLang="en-US" sz="2800" b="1">
                <a:solidFill>
                  <a:srgbClr val="000000"/>
                </a:solidFill>
                <a:latin typeface="宋体" charset="-122"/>
              </a:rPr>
              <a:t>地位：第一部资本主义国家民法典，是一部解放人的法典，是现代法学纲要，是</a:t>
            </a:r>
            <a:r>
              <a:rPr lang="zh-CN" altLang="en-US" sz="2800" b="1">
                <a:solidFill>
                  <a:srgbClr val="000000"/>
                </a:solidFill>
                <a:latin typeface="Times New Roman" pitchFamily="18" charset="0"/>
              </a:rPr>
              <a:t>“</a:t>
            </a:r>
            <a:r>
              <a:rPr lang="zh-CN" altLang="en-US" sz="2800" b="1">
                <a:solidFill>
                  <a:srgbClr val="000000"/>
                </a:solidFill>
                <a:latin typeface="宋体" charset="-122"/>
              </a:rPr>
              <a:t>世界各地编纂法典时当作基础来使用的法典</a:t>
            </a:r>
            <a:r>
              <a:rPr lang="zh-CN" altLang="en-US" sz="2800" b="1">
                <a:solidFill>
                  <a:srgbClr val="000000"/>
                </a:solidFill>
                <a:latin typeface="Times New Roman" pitchFamily="18" charset="0"/>
              </a:rPr>
              <a:t>”</a:t>
            </a:r>
            <a:r>
              <a:rPr lang="zh-CN" altLang="en-US" sz="2800" b="1">
                <a:solidFill>
                  <a:srgbClr val="000000"/>
                </a:solidFill>
                <a:latin typeface="宋体" charset="-122"/>
              </a:rPr>
              <a:t>。</a:t>
            </a:r>
          </a:p>
          <a:p>
            <a:pPr eaLnBrk="1" hangingPunct="1">
              <a:lnSpc>
                <a:spcPct val="90000"/>
              </a:lnSpc>
            </a:pPr>
            <a:r>
              <a:rPr lang="zh-CN" altLang="en-US" sz="2800" b="1">
                <a:solidFill>
                  <a:srgbClr val="000000"/>
                </a:solidFill>
              </a:rPr>
              <a:t>成就：（</a:t>
            </a:r>
            <a:r>
              <a:rPr lang="en-US" altLang="zh-CN" sz="2800" b="1">
                <a:solidFill>
                  <a:srgbClr val="000000"/>
                </a:solidFill>
                <a:latin typeface="宋体" charset="-122"/>
              </a:rPr>
              <a:t>1</a:t>
            </a:r>
            <a:r>
              <a:rPr lang="zh-CN" altLang="en-US" sz="2800" b="1">
                <a:solidFill>
                  <a:srgbClr val="000000"/>
                </a:solidFill>
              </a:rPr>
              <a:t>）确立了私有财产神圣不可侵犯、契约自由、过失责任民法三原则；（</a:t>
            </a:r>
            <a:r>
              <a:rPr lang="en-US" altLang="zh-CN" sz="2800" b="1">
                <a:solidFill>
                  <a:srgbClr val="000000"/>
                </a:solidFill>
                <a:latin typeface="宋体" charset="-122"/>
              </a:rPr>
              <a:t>2</a:t>
            </a:r>
            <a:r>
              <a:rPr lang="zh-CN" altLang="en-US" sz="2800" b="1">
                <a:solidFill>
                  <a:srgbClr val="000000"/>
                </a:solidFill>
              </a:rPr>
              <a:t>）确立了法律统一、立法司法分离原则、个人责任等具体原则；（</a:t>
            </a:r>
            <a:r>
              <a:rPr lang="en-US" altLang="zh-CN" sz="2800" b="1">
                <a:solidFill>
                  <a:srgbClr val="000000"/>
                </a:solidFill>
                <a:latin typeface="宋体" charset="-122"/>
              </a:rPr>
              <a:t>3</a:t>
            </a:r>
            <a:r>
              <a:rPr lang="zh-CN" altLang="en-US" sz="2800" b="1">
                <a:solidFill>
                  <a:srgbClr val="000000"/>
                </a:solidFill>
              </a:rPr>
              <a:t>）语言通俗、优美。</a:t>
            </a:r>
            <a:endParaRPr lang="zh-CN" altLang="en-US" sz="2800" b="1">
              <a:solidFill>
                <a:srgbClr val="000000"/>
              </a:solidFill>
              <a:latin typeface="宋体" charset="-122"/>
            </a:endParaRPr>
          </a:p>
          <a:p>
            <a:pPr eaLnBrk="1" hangingPunct="1">
              <a:lnSpc>
                <a:spcPct val="90000"/>
              </a:lnSpc>
              <a:buFont typeface="Wingdings" pitchFamily="2" charset="2"/>
              <a:buNone/>
            </a:pPr>
            <a:r>
              <a:rPr lang="zh-CN" altLang="en-US" sz="2800"/>
              <a:t> </a:t>
            </a:r>
          </a:p>
        </p:txBody>
      </p:sp>
    </p:spTree>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3" name="Rectangle 2"/>
          <p:cNvSpPr>
            <a:spLocks noGrp="1" noChangeArrowheads="1"/>
          </p:cNvSpPr>
          <p:nvPr>
            <p:ph type="title"/>
          </p:nvPr>
        </p:nvSpPr>
        <p:spPr/>
        <p:txBody>
          <a:bodyPr/>
          <a:lstStyle/>
          <a:p>
            <a:pPr eaLnBrk="1" hangingPunct="1"/>
            <a:endParaRPr lang="zh-CN" altLang="en-US"/>
          </a:p>
        </p:txBody>
      </p:sp>
      <p:sp>
        <p:nvSpPr>
          <p:cNvPr id="402434" name="Rectangle 3"/>
          <p:cNvSpPr>
            <a:spLocks noGrp="1" noChangeArrowheads="1"/>
          </p:cNvSpPr>
          <p:nvPr>
            <p:ph type="body" idx="1"/>
          </p:nvPr>
        </p:nvSpPr>
        <p:spPr/>
        <p:txBody>
          <a:bodyPr/>
          <a:lstStyle/>
          <a:p>
            <a:pPr eaLnBrk="1" hangingPunct="1">
              <a:lnSpc>
                <a:spcPct val="90000"/>
              </a:lnSpc>
            </a:pPr>
            <a:r>
              <a:rPr lang="en-US" altLang="zh-CN" sz="2800" dirty="0"/>
              <a:t>3</a:t>
            </a:r>
            <a:r>
              <a:rPr lang="zh-CN" altLang="en-US" sz="2800" dirty="0"/>
              <a:t>、合伙的注销</a:t>
            </a:r>
          </a:p>
          <a:p>
            <a:pPr eaLnBrk="1" hangingPunct="1">
              <a:lnSpc>
                <a:spcPct val="90000"/>
              </a:lnSpc>
            </a:pPr>
            <a:r>
              <a:rPr lang="zh-CN" altLang="en-US" sz="2800" dirty="0"/>
              <a:t>      清算结束，清算人应当编制清算报告，经全体合伙人签名、盖章后，在十五日内向企业登记机关报送清算报告，申请办理合伙企业注销登记。</a:t>
            </a:r>
          </a:p>
          <a:p>
            <a:pPr eaLnBrk="1" hangingPunct="1">
              <a:lnSpc>
                <a:spcPct val="90000"/>
              </a:lnSpc>
            </a:pPr>
            <a:r>
              <a:rPr lang="zh-CN" altLang="en-US" sz="2800" dirty="0"/>
              <a:t>    合伙企业</a:t>
            </a:r>
            <a:r>
              <a:rPr lang="zh-CN" altLang="en-US" sz="2800" dirty="0">
                <a:solidFill>
                  <a:srgbClr val="C00000"/>
                </a:solidFill>
              </a:rPr>
              <a:t>注销后</a:t>
            </a:r>
            <a:r>
              <a:rPr lang="zh-CN" altLang="en-US" sz="2800" dirty="0"/>
              <a:t>，原普通合伙人对合伙企业存续期间的债务</a:t>
            </a:r>
            <a:r>
              <a:rPr lang="zh-CN" altLang="en-US" sz="2800" dirty="0">
                <a:solidFill>
                  <a:srgbClr val="C00000"/>
                </a:solidFill>
              </a:rPr>
              <a:t>仍应承担无限连带责任</a:t>
            </a:r>
            <a:r>
              <a:rPr lang="zh-CN" altLang="en-US" sz="2800" dirty="0"/>
              <a:t>。</a:t>
            </a:r>
          </a:p>
          <a:p>
            <a:pPr eaLnBrk="1" hangingPunct="1">
              <a:lnSpc>
                <a:spcPct val="90000"/>
              </a:lnSpc>
            </a:pPr>
            <a:r>
              <a:rPr lang="zh-CN" altLang="en-US" sz="2800" dirty="0"/>
              <a:t>    合伙企业不能清偿到期债务的，债权人可以依法向人民法院提出破产清算申请，也可以要求普通合伙人清偿。 </a:t>
            </a:r>
          </a:p>
        </p:txBody>
      </p:sp>
    </p:spTree>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7" name="Rectangle 2"/>
          <p:cNvSpPr>
            <a:spLocks noGrp="1" noChangeArrowheads="1"/>
          </p:cNvSpPr>
          <p:nvPr>
            <p:ph type="title"/>
          </p:nvPr>
        </p:nvSpPr>
        <p:spPr/>
        <p:txBody>
          <a:bodyPr/>
          <a:lstStyle/>
          <a:p>
            <a:pPr eaLnBrk="1" hangingPunct="1"/>
            <a:br>
              <a:rPr lang="zh-CN" altLang="en-US"/>
            </a:br>
            <a:endParaRPr lang="zh-CN" altLang="en-US"/>
          </a:p>
        </p:txBody>
      </p:sp>
      <p:sp>
        <p:nvSpPr>
          <p:cNvPr id="403458" name="Rectangle 3"/>
          <p:cNvSpPr>
            <a:spLocks noGrp="1" noChangeArrowheads="1"/>
          </p:cNvSpPr>
          <p:nvPr>
            <p:ph type="body" idx="1"/>
          </p:nvPr>
        </p:nvSpPr>
        <p:spPr/>
        <p:txBody>
          <a:bodyPr/>
          <a:lstStyle/>
          <a:p>
            <a:pPr eaLnBrk="1" hangingPunct="1"/>
            <a:r>
              <a:rPr lang="zh-CN" altLang="en-US" b="1" dirty="0"/>
              <a:t>三、个人独资企业</a:t>
            </a:r>
          </a:p>
          <a:p>
            <a:pPr eaLnBrk="1" hangingPunct="1"/>
            <a:r>
              <a:rPr lang="zh-CN" altLang="en-US" b="1" dirty="0"/>
              <a:t>（一）个人独资企业的概念和特征</a:t>
            </a:r>
            <a:endParaRPr lang="zh-CN" altLang="en-US" dirty="0"/>
          </a:p>
          <a:p>
            <a:pPr eaLnBrk="1" hangingPunct="1"/>
            <a:r>
              <a:rPr lang="en-US" altLang="zh-CN" dirty="0"/>
              <a:t>1</a:t>
            </a:r>
            <a:r>
              <a:rPr lang="zh-CN" altLang="en-US" dirty="0"/>
              <a:t>、</a:t>
            </a:r>
            <a:r>
              <a:rPr lang="zh-CN" altLang="en-US" b="1" dirty="0"/>
              <a:t>个人独资企业的概念</a:t>
            </a:r>
            <a:endParaRPr lang="zh-CN" altLang="en-US" dirty="0"/>
          </a:p>
          <a:p>
            <a:pPr eaLnBrk="1" hangingPunct="1"/>
            <a:r>
              <a:rPr lang="zh-CN" altLang="en-US" dirty="0"/>
              <a:t>个人独资企业是指一个自然人投资，财产为投资人个人所有，投资人以其个人财产对企业债务承担无限责任的经济实体。</a:t>
            </a:r>
          </a:p>
        </p:txBody>
      </p:sp>
    </p:spTree>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1" name="Rectangle 2"/>
          <p:cNvSpPr>
            <a:spLocks noGrp="1" noChangeArrowheads="1"/>
          </p:cNvSpPr>
          <p:nvPr>
            <p:ph type="title"/>
          </p:nvPr>
        </p:nvSpPr>
        <p:spPr/>
        <p:txBody>
          <a:bodyPr/>
          <a:lstStyle/>
          <a:p>
            <a:pPr eaLnBrk="1" hangingPunct="1"/>
            <a:endParaRPr lang="zh-CN" altLang="en-US"/>
          </a:p>
        </p:txBody>
      </p:sp>
      <p:sp>
        <p:nvSpPr>
          <p:cNvPr id="404482" name="Rectangle 3"/>
          <p:cNvSpPr>
            <a:spLocks noGrp="1" noChangeArrowheads="1"/>
          </p:cNvSpPr>
          <p:nvPr>
            <p:ph type="body" idx="1"/>
          </p:nvPr>
        </p:nvSpPr>
        <p:spPr/>
        <p:txBody>
          <a:bodyPr/>
          <a:lstStyle/>
          <a:p>
            <a:pPr eaLnBrk="1" hangingPunct="1"/>
            <a:r>
              <a:rPr lang="en-US" altLang="zh-CN"/>
              <a:t>2</a:t>
            </a:r>
            <a:r>
              <a:rPr lang="zh-CN" altLang="en-US"/>
              <a:t>、个人独资企业的特征</a:t>
            </a:r>
          </a:p>
          <a:p>
            <a:pPr eaLnBrk="1" hangingPunct="1"/>
            <a:r>
              <a:rPr lang="zh-CN" altLang="en-US"/>
              <a:t>（</a:t>
            </a:r>
            <a:r>
              <a:rPr lang="en-US" altLang="zh-CN"/>
              <a:t>1</a:t>
            </a:r>
            <a:r>
              <a:rPr lang="zh-CN" altLang="en-US"/>
              <a:t>）一个自然人出资</a:t>
            </a:r>
          </a:p>
          <a:p>
            <a:pPr eaLnBrk="1" hangingPunct="1"/>
            <a:r>
              <a:rPr lang="zh-CN" altLang="en-US"/>
              <a:t>（</a:t>
            </a:r>
            <a:r>
              <a:rPr lang="en-US" altLang="zh-CN"/>
              <a:t>2</a:t>
            </a:r>
            <a:r>
              <a:rPr lang="zh-CN" altLang="en-US"/>
              <a:t>）存在一定量的雇佣劳动关系</a:t>
            </a:r>
          </a:p>
          <a:p>
            <a:pPr eaLnBrk="1" hangingPunct="1"/>
            <a:r>
              <a:rPr lang="zh-CN" altLang="en-US"/>
              <a:t>（</a:t>
            </a:r>
            <a:r>
              <a:rPr lang="en-US" altLang="zh-CN"/>
              <a:t>3</a:t>
            </a:r>
            <a:r>
              <a:rPr lang="zh-CN" altLang="en-US"/>
              <a:t>）具有一定的生产经营规模。 </a:t>
            </a:r>
          </a:p>
        </p:txBody>
      </p:sp>
    </p:spTree>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5" name="Rectangle 2"/>
          <p:cNvSpPr>
            <a:spLocks noGrp="1" noChangeArrowheads="1"/>
          </p:cNvSpPr>
          <p:nvPr>
            <p:ph type="title"/>
          </p:nvPr>
        </p:nvSpPr>
        <p:spPr/>
        <p:txBody>
          <a:bodyPr/>
          <a:lstStyle/>
          <a:p>
            <a:pPr eaLnBrk="1" hangingPunct="1"/>
            <a:endParaRPr lang="zh-CN" altLang="en-US"/>
          </a:p>
        </p:txBody>
      </p:sp>
      <p:sp>
        <p:nvSpPr>
          <p:cNvPr id="405506" name="Rectangle 3"/>
          <p:cNvSpPr>
            <a:spLocks noGrp="1" noChangeArrowheads="1"/>
          </p:cNvSpPr>
          <p:nvPr>
            <p:ph type="body" idx="1"/>
          </p:nvPr>
        </p:nvSpPr>
        <p:spPr/>
        <p:txBody>
          <a:bodyPr/>
          <a:lstStyle/>
          <a:p>
            <a:pPr eaLnBrk="1" hangingPunct="1"/>
            <a:r>
              <a:rPr lang="zh-CN" altLang="en-US" b="1"/>
              <a:t>（二）个人独资企业与个体工商户</a:t>
            </a:r>
          </a:p>
          <a:p>
            <a:pPr eaLnBrk="1" hangingPunct="1"/>
            <a:r>
              <a:rPr lang="zh-CN" altLang="en-US" b="1"/>
              <a:t>（</a:t>
            </a:r>
            <a:r>
              <a:rPr lang="en-US" altLang="zh-CN" b="1"/>
              <a:t>1</a:t>
            </a:r>
            <a:r>
              <a:rPr lang="zh-CN" altLang="en-US" b="1"/>
              <a:t>）关于名称的要求不同</a:t>
            </a:r>
          </a:p>
          <a:p>
            <a:pPr eaLnBrk="1" hangingPunct="1"/>
            <a:r>
              <a:rPr lang="zh-CN" altLang="en-US" b="1"/>
              <a:t>（</a:t>
            </a:r>
            <a:r>
              <a:rPr lang="en-US" altLang="zh-CN" b="1"/>
              <a:t>2</a:t>
            </a:r>
            <a:r>
              <a:rPr lang="zh-CN" altLang="en-US" b="1"/>
              <a:t>）投资者不同</a:t>
            </a:r>
          </a:p>
          <a:p>
            <a:pPr eaLnBrk="1" hangingPunct="1"/>
            <a:r>
              <a:rPr lang="zh-CN" altLang="en-US" b="1"/>
              <a:t>（</a:t>
            </a:r>
            <a:r>
              <a:rPr lang="en-US" altLang="zh-CN" b="1"/>
              <a:t>3</a:t>
            </a:r>
            <a:r>
              <a:rPr lang="zh-CN" altLang="en-US" b="1"/>
              <a:t>）生产经营场所和生产经营条件的要求不同</a:t>
            </a:r>
          </a:p>
          <a:p>
            <a:pPr eaLnBrk="1" hangingPunct="1"/>
            <a:r>
              <a:rPr lang="zh-CN" altLang="en-US" b="1"/>
              <a:t>（</a:t>
            </a:r>
            <a:r>
              <a:rPr lang="en-US" altLang="zh-CN" b="1"/>
              <a:t>4</a:t>
            </a:r>
            <a:r>
              <a:rPr lang="zh-CN" altLang="en-US" b="1"/>
              <a:t>）可否设立分支机构的限制不同</a:t>
            </a:r>
            <a:r>
              <a:rPr lang="zh-CN" altLang="en-US"/>
              <a:t>  </a:t>
            </a:r>
          </a:p>
        </p:txBody>
      </p:sp>
    </p:spTree>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29" name="Rectangle 2"/>
          <p:cNvSpPr>
            <a:spLocks noGrp="1" noChangeArrowheads="1"/>
          </p:cNvSpPr>
          <p:nvPr>
            <p:ph type="title"/>
          </p:nvPr>
        </p:nvSpPr>
        <p:spPr/>
        <p:txBody>
          <a:bodyPr/>
          <a:lstStyle/>
          <a:p>
            <a:pPr eaLnBrk="1" hangingPunct="1"/>
            <a:endParaRPr lang="zh-CN" altLang="en-US"/>
          </a:p>
        </p:txBody>
      </p:sp>
      <p:sp>
        <p:nvSpPr>
          <p:cNvPr id="406530" name="Rectangle 3"/>
          <p:cNvSpPr>
            <a:spLocks noGrp="1" noChangeArrowheads="1"/>
          </p:cNvSpPr>
          <p:nvPr>
            <p:ph type="body" idx="1"/>
          </p:nvPr>
        </p:nvSpPr>
        <p:spPr/>
        <p:txBody>
          <a:bodyPr/>
          <a:lstStyle/>
          <a:p>
            <a:pPr eaLnBrk="1" hangingPunct="1"/>
            <a:r>
              <a:rPr lang="zh-CN" altLang="en-US" b="1"/>
              <a:t>（三）个人独资企业与一人公司</a:t>
            </a:r>
          </a:p>
          <a:p>
            <a:pPr eaLnBrk="1" hangingPunct="1"/>
            <a:r>
              <a:rPr lang="zh-CN" altLang="en-US" b="1"/>
              <a:t>所谓一人有限责任公司，是指只有一个自然人股东或者一个法人股东的有限公司。</a:t>
            </a:r>
          </a:p>
        </p:txBody>
      </p:sp>
    </p:spTree>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3" name="Rectangle 2"/>
          <p:cNvSpPr>
            <a:spLocks noGrp="1" noChangeArrowheads="1"/>
          </p:cNvSpPr>
          <p:nvPr>
            <p:ph type="title"/>
          </p:nvPr>
        </p:nvSpPr>
        <p:spPr/>
        <p:txBody>
          <a:bodyPr/>
          <a:lstStyle/>
          <a:p>
            <a:pPr eaLnBrk="1" hangingPunct="1"/>
            <a:endParaRPr lang="zh-CN" altLang="en-US"/>
          </a:p>
        </p:txBody>
      </p:sp>
      <p:sp>
        <p:nvSpPr>
          <p:cNvPr id="407554" name="Rectangle 3"/>
          <p:cNvSpPr>
            <a:spLocks noGrp="1" noChangeArrowheads="1"/>
          </p:cNvSpPr>
          <p:nvPr>
            <p:ph type="body" idx="1"/>
          </p:nvPr>
        </p:nvSpPr>
        <p:spPr/>
        <p:txBody>
          <a:bodyPr/>
          <a:lstStyle/>
          <a:p>
            <a:pPr eaLnBrk="1" hangingPunct="1"/>
            <a:r>
              <a:rPr lang="en-US" altLang="zh-CN"/>
              <a:t>1</a:t>
            </a:r>
            <a:r>
              <a:rPr lang="zh-CN" altLang="en-US"/>
              <a:t>、设立出资条件不同</a:t>
            </a:r>
          </a:p>
          <a:p>
            <a:pPr eaLnBrk="1" hangingPunct="1"/>
            <a:r>
              <a:rPr lang="en-US" altLang="zh-CN"/>
              <a:t>2</a:t>
            </a:r>
            <a:r>
              <a:rPr lang="zh-CN" altLang="en-US"/>
              <a:t>、投资主体不同</a:t>
            </a:r>
          </a:p>
          <a:p>
            <a:pPr eaLnBrk="1" hangingPunct="1"/>
            <a:r>
              <a:rPr lang="en-US" altLang="zh-CN"/>
              <a:t>3</a:t>
            </a:r>
            <a:r>
              <a:rPr lang="zh-CN" altLang="en-US"/>
              <a:t>、转投资限制不同</a:t>
            </a:r>
          </a:p>
          <a:p>
            <a:pPr eaLnBrk="1" hangingPunct="1"/>
            <a:r>
              <a:rPr lang="en-US" altLang="zh-CN"/>
              <a:t>4</a:t>
            </a:r>
            <a:r>
              <a:rPr lang="zh-CN" altLang="en-US"/>
              <a:t>、民事责任承担主体不同</a:t>
            </a:r>
          </a:p>
          <a:p>
            <a:pPr eaLnBrk="1" hangingPunct="1"/>
            <a:r>
              <a:rPr lang="en-US" altLang="zh-CN"/>
              <a:t>5</a:t>
            </a:r>
            <a:r>
              <a:rPr lang="zh-CN" altLang="en-US"/>
              <a:t>、民事责任的承担方式不同 </a:t>
            </a:r>
          </a:p>
        </p:txBody>
      </p:sp>
    </p:spTree>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7" name="Rectangle 2"/>
          <p:cNvSpPr>
            <a:spLocks noGrp="1" noChangeArrowheads="1"/>
          </p:cNvSpPr>
          <p:nvPr>
            <p:ph type="title"/>
          </p:nvPr>
        </p:nvSpPr>
        <p:spPr/>
        <p:txBody>
          <a:bodyPr/>
          <a:lstStyle/>
          <a:p>
            <a:pPr eaLnBrk="1" hangingPunct="1"/>
            <a:endParaRPr lang="zh-CN" altLang="en-US"/>
          </a:p>
        </p:txBody>
      </p:sp>
      <p:sp>
        <p:nvSpPr>
          <p:cNvPr id="408578" name="Rectangle 3"/>
          <p:cNvSpPr>
            <a:spLocks noGrp="1" noChangeArrowheads="1"/>
          </p:cNvSpPr>
          <p:nvPr>
            <p:ph type="body" idx="1"/>
          </p:nvPr>
        </p:nvSpPr>
        <p:spPr/>
        <p:txBody>
          <a:bodyPr/>
          <a:lstStyle/>
          <a:p>
            <a:pPr eaLnBrk="1" hangingPunct="1"/>
            <a:r>
              <a:rPr lang="zh-CN" altLang="en-US" b="1"/>
              <a:t>四、企业法人的分支机构</a:t>
            </a:r>
          </a:p>
          <a:p>
            <a:pPr eaLnBrk="1" hangingPunct="1"/>
            <a:r>
              <a:rPr lang="zh-CN" altLang="en-US" b="1"/>
              <a:t>（一）企业法人分支机构的概念和特征</a:t>
            </a:r>
          </a:p>
          <a:p>
            <a:pPr eaLnBrk="1" hangingPunct="1"/>
            <a:r>
              <a:rPr lang="en-US" altLang="zh-CN" b="1"/>
              <a:t>1</a:t>
            </a:r>
            <a:r>
              <a:rPr lang="zh-CN" altLang="en-US" b="1"/>
              <a:t>、企业法人分支机构的概念</a:t>
            </a:r>
            <a:endParaRPr lang="zh-CN" altLang="en-US"/>
          </a:p>
          <a:p>
            <a:pPr eaLnBrk="1" hangingPunct="1"/>
            <a:r>
              <a:rPr lang="zh-CN" altLang="en-US"/>
              <a:t>企业法人的分支机构是指依照法人的意志，在法人总部之外依法设立的法人分部，是法人的组成部分，其活动范围限于法人的活动范围内。 </a:t>
            </a:r>
          </a:p>
        </p:txBody>
      </p:sp>
    </p:spTree>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1" name="Rectangle 2"/>
          <p:cNvSpPr>
            <a:spLocks noGrp="1" noChangeArrowheads="1"/>
          </p:cNvSpPr>
          <p:nvPr>
            <p:ph type="title"/>
          </p:nvPr>
        </p:nvSpPr>
        <p:spPr/>
        <p:txBody>
          <a:bodyPr/>
          <a:lstStyle/>
          <a:p>
            <a:pPr eaLnBrk="1" hangingPunct="1"/>
            <a:endParaRPr lang="zh-CN" altLang="en-US"/>
          </a:p>
        </p:txBody>
      </p:sp>
      <p:sp>
        <p:nvSpPr>
          <p:cNvPr id="409602" name="Rectangle 3"/>
          <p:cNvSpPr>
            <a:spLocks noGrp="1" noChangeArrowheads="1"/>
          </p:cNvSpPr>
          <p:nvPr>
            <p:ph type="body" idx="1"/>
          </p:nvPr>
        </p:nvSpPr>
        <p:spPr/>
        <p:txBody>
          <a:bodyPr/>
          <a:lstStyle/>
          <a:p>
            <a:pPr eaLnBrk="1" hangingPunct="1"/>
            <a:r>
              <a:rPr lang="en-US" altLang="zh-CN"/>
              <a:t>2</a:t>
            </a:r>
            <a:r>
              <a:rPr lang="zh-CN" altLang="en-US"/>
              <a:t>、</a:t>
            </a:r>
            <a:r>
              <a:rPr lang="zh-CN" altLang="en-US" b="1"/>
              <a:t>企业法人分支机构的特征</a:t>
            </a:r>
            <a:endParaRPr lang="zh-CN" altLang="en-US"/>
          </a:p>
          <a:p>
            <a:pPr eaLnBrk="1" hangingPunct="1"/>
            <a:r>
              <a:rPr lang="zh-CN" altLang="en-US"/>
              <a:t>（</a:t>
            </a:r>
            <a:r>
              <a:rPr lang="en-US" altLang="zh-CN"/>
              <a:t>1</a:t>
            </a:r>
            <a:r>
              <a:rPr lang="zh-CN" altLang="en-US"/>
              <a:t>）是从属于法人的组织。 </a:t>
            </a:r>
          </a:p>
          <a:p>
            <a:pPr eaLnBrk="1" hangingPunct="1"/>
            <a:r>
              <a:rPr lang="zh-CN" altLang="en-US"/>
              <a:t>（</a:t>
            </a:r>
            <a:r>
              <a:rPr lang="en-US" altLang="zh-CN"/>
              <a:t>2</a:t>
            </a:r>
            <a:r>
              <a:rPr lang="zh-CN" altLang="en-US"/>
              <a:t>）在外部形式上具有与企业法人具有类似性。 </a:t>
            </a:r>
          </a:p>
        </p:txBody>
      </p:sp>
    </p:spTree>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5" name="Rectangle 2"/>
          <p:cNvSpPr>
            <a:spLocks noGrp="1" noChangeArrowheads="1"/>
          </p:cNvSpPr>
          <p:nvPr>
            <p:ph type="title"/>
          </p:nvPr>
        </p:nvSpPr>
        <p:spPr/>
        <p:txBody>
          <a:bodyPr/>
          <a:lstStyle/>
          <a:p>
            <a:pPr eaLnBrk="1" hangingPunct="1"/>
            <a:endParaRPr lang="zh-CN" altLang="en-US"/>
          </a:p>
        </p:txBody>
      </p:sp>
      <p:sp>
        <p:nvSpPr>
          <p:cNvPr id="410626" name="Rectangle 3"/>
          <p:cNvSpPr>
            <a:spLocks noGrp="1" noChangeArrowheads="1"/>
          </p:cNvSpPr>
          <p:nvPr>
            <p:ph type="body" idx="1"/>
          </p:nvPr>
        </p:nvSpPr>
        <p:spPr/>
        <p:txBody>
          <a:bodyPr/>
          <a:lstStyle/>
          <a:p>
            <a:pPr eaLnBrk="1" hangingPunct="1"/>
            <a:r>
              <a:rPr lang="zh-CN" altLang="en-US" b="1"/>
              <a:t>（二）企业法人分支机构的民事主体地位</a:t>
            </a:r>
          </a:p>
          <a:p>
            <a:pPr eaLnBrk="1" hangingPunct="1"/>
            <a:r>
              <a:rPr lang="en-US" altLang="zh-CN" b="1">
                <a:latin typeface="Times New Roman" pitchFamily="18" charset="0"/>
              </a:rPr>
              <a:t>——</a:t>
            </a:r>
            <a:r>
              <a:rPr lang="zh-CN" altLang="en-US" b="1"/>
              <a:t>肯定说</a:t>
            </a:r>
          </a:p>
          <a:p>
            <a:pPr eaLnBrk="1" hangingPunct="1"/>
            <a:r>
              <a:rPr lang="en-US" altLang="zh-CN" b="1">
                <a:latin typeface="Times New Roman" pitchFamily="18" charset="0"/>
              </a:rPr>
              <a:t>——</a:t>
            </a:r>
            <a:r>
              <a:rPr lang="zh-CN" altLang="en-US" b="1"/>
              <a:t>否定说</a:t>
            </a:r>
            <a:r>
              <a:rPr lang="zh-CN" altLang="en-US"/>
              <a:t> </a:t>
            </a:r>
          </a:p>
        </p:txBody>
      </p:sp>
    </p:spTree>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49" name="Rectangle 2"/>
          <p:cNvSpPr>
            <a:spLocks noGrp="1" noChangeArrowheads="1"/>
          </p:cNvSpPr>
          <p:nvPr>
            <p:ph type="title"/>
          </p:nvPr>
        </p:nvSpPr>
        <p:spPr/>
        <p:txBody>
          <a:bodyPr/>
          <a:lstStyle/>
          <a:p>
            <a:pPr eaLnBrk="1" hangingPunct="1"/>
            <a:endParaRPr lang="zh-CN" altLang="en-US"/>
          </a:p>
        </p:txBody>
      </p:sp>
      <p:sp>
        <p:nvSpPr>
          <p:cNvPr id="411650" name="Rectangle 3"/>
          <p:cNvSpPr>
            <a:spLocks noGrp="1" noChangeArrowheads="1"/>
          </p:cNvSpPr>
          <p:nvPr>
            <p:ph type="body" idx="1"/>
          </p:nvPr>
        </p:nvSpPr>
        <p:spPr/>
        <p:txBody>
          <a:bodyPr/>
          <a:lstStyle/>
          <a:p>
            <a:pPr eaLnBrk="1" hangingPunct="1">
              <a:lnSpc>
                <a:spcPct val="90000"/>
              </a:lnSpc>
            </a:pPr>
            <a:r>
              <a:rPr lang="zh-CN" altLang="en-US" sz="2800" b="1"/>
              <a:t>五、个体工商户和农村承包经营户</a:t>
            </a:r>
          </a:p>
          <a:p>
            <a:pPr eaLnBrk="1" hangingPunct="1">
              <a:lnSpc>
                <a:spcPct val="90000"/>
              </a:lnSpc>
            </a:pPr>
            <a:r>
              <a:rPr lang="zh-CN" altLang="en-US" sz="2800" b="1"/>
              <a:t>（一）个体工商户</a:t>
            </a:r>
          </a:p>
          <a:p>
            <a:pPr eaLnBrk="1" hangingPunct="1">
              <a:lnSpc>
                <a:spcPct val="90000"/>
              </a:lnSpc>
            </a:pPr>
            <a:r>
              <a:rPr lang="zh-CN" altLang="en-US" sz="2800" b="1"/>
              <a:t>国务院：</a:t>
            </a:r>
            <a:r>
              <a:rPr lang="en-US" altLang="zh-CN" sz="2800" b="1"/>
              <a:t>《</a:t>
            </a:r>
            <a:r>
              <a:rPr lang="zh-CN" altLang="en-US" sz="2800" b="1"/>
              <a:t>城乡个体工商户管理暂行条例</a:t>
            </a:r>
            <a:r>
              <a:rPr lang="en-US" altLang="zh-CN" sz="2800" b="1"/>
              <a:t>》</a:t>
            </a:r>
            <a:r>
              <a:rPr lang="zh-CN" altLang="en-US" sz="2800" b="1"/>
              <a:t>（</a:t>
            </a:r>
            <a:r>
              <a:rPr lang="en-US" altLang="zh-CN" sz="2800" b="1"/>
              <a:t>1987</a:t>
            </a:r>
            <a:r>
              <a:rPr lang="zh-CN" altLang="en-US" sz="2800" b="1"/>
              <a:t>）</a:t>
            </a:r>
            <a:r>
              <a:rPr lang="zh-CN" altLang="en-US" sz="2800"/>
              <a:t> </a:t>
            </a:r>
          </a:p>
          <a:p>
            <a:pPr eaLnBrk="1" hangingPunct="1">
              <a:lnSpc>
                <a:spcPct val="90000"/>
              </a:lnSpc>
            </a:pPr>
            <a:r>
              <a:rPr lang="zh-CN" altLang="en-US" sz="2800" b="1"/>
              <a:t>国务院：</a:t>
            </a:r>
            <a:r>
              <a:rPr lang="en-US" altLang="zh-CN" sz="2800" b="1"/>
              <a:t>《</a:t>
            </a:r>
            <a:r>
              <a:rPr lang="zh-CN" altLang="en-US" sz="2800" b="1"/>
              <a:t>个体工商户条例</a:t>
            </a:r>
            <a:r>
              <a:rPr lang="en-US" altLang="zh-CN" sz="2800" b="1"/>
              <a:t>》</a:t>
            </a:r>
            <a:r>
              <a:rPr lang="zh-CN" altLang="en-US" sz="2800" b="1"/>
              <a:t>（</a:t>
            </a:r>
            <a:r>
              <a:rPr lang="en-US" altLang="zh-CN" sz="2800" b="1"/>
              <a:t>2011</a:t>
            </a:r>
            <a:r>
              <a:rPr lang="zh-CN" altLang="en-US" sz="2800" b="1"/>
              <a:t>）</a:t>
            </a:r>
          </a:p>
          <a:p>
            <a:pPr eaLnBrk="1" hangingPunct="1">
              <a:lnSpc>
                <a:spcPct val="90000"/>
              </a:lnSpc>
            </a:pPr>
            <a:r>
              <a:rPr lang="zh-CN" altLang="en-US" sz="2800"/>
              <a:t>１、个体工商户的概念</a:t>
            </a:r>
          </a:p>
          <a:p>
            <a:pPr eaLnBrk="1" hangingPunct="1">
              <a:lnSpc>
                <a:spcPct val="90000"/>
              </a:lnSpc>
            </a:pPr>
            <a:r>
              <a:rPr lang="zh-CN" altLang="en-US" sz="2800"/>
              <a:t>个体工商户是指在法律允许的范围内，依法经核准登记，从事工商业经营活动的自然人或家庭。</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pPr eaLnBrk="1" hangingPunct="1"/>
            <a:endParaRPr lang="zh-CN" altLang="en-US"/>
          </a:p>
        </p:txBody>
      </p:sp>
      <p:sp>
        <p:nvSpPr>
          <p:cNvPr id="53250" name="Rectangle 3"/>
          <p:cNvSpPr>
            <a:spLocks noGrp="1" noChangeArrowheads="1"/>
          </p:cNvSpPr>
          <p:nvPr>
            <p:ph type="body" idx="1"/>
          </p:nvPr>
        </p:nvSpPr>
        <p:spPr/>
        <p:txBody>
          <a:bodyPr/>
          <a:lstStyle/>
          <a:p>
            <a:pPr algn="just" eaLnBrk="1" hangingPunct="1"/>
            <a:r>
              <a:rPr lang="zh-CN" altLang="en-US"/>
              <a:t>不足：</a:t>
            </a:r>
          </a:p>
          <a:p>
            <a:pPr algn="just" eaLnBrk="1" hangingPunct="1"/>
            <a:r>
              <a:rPr lang="zh-CN" altLang="en-US"/>
              <a:t>（</a:t>
            </a:r>
            <a:r>
              <a:rPr lang="en-US" altLang="zh-CN"/>
              <a:t>1</a:t>
            </a:r>
            <a:r>
              <a:rPr lang="zh-CN" altLang="en-US"/>
              <a:t>）在家庭关系中，过于强调以男子为中心的夫权、父权思想；</a:t>
            </a:r>
          </a:p>
          <a:p>
            <a:pPr algn="just" eaLnBrk="1" hangingPunct="1"/>
            <a:r>
              <a:rPr lang="zh-CN" altLang="en-US"/>
              <a:t>（</a:t>
            </a:r>
            <a:r>
              <a:rPr lang="en-US" altLang="zh-CN"/>
              <a:t>2</a:t>
            </a:r>
            <a:r>
              <a:rPr lang="zh-CN" altLang="en-US"/>
              <a:t>）未规定法人；</a:t>
            </a:r>
          </a:p>
          <a:p>
            <a:pPr algn="just" eaLnBrk="1" hangingPunct="1"/>
            <a:r>
              <a:rPr lang="zh-CN" altLang="en-US"/>
              <a:t>（</a:t>
            </a:r>
            <a:r>
              <a:rPr lang="en-US" altLang="zh-CN"/>
              <a:t>3</a:t>
            </a:r>
            <a:r>
              <a:rPr lang="zh-CN" altLang="en-US"/>
              <a:t>）未区分民法中的人和亲属法中的人 </a:t>
            </a:r>
          </a:p>
        </p:txBody>
      </p:sp>
    </p:spTree>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3" name="Rectangle 2"/>
          <p:cNvSpPr>
            <a:spLocks noGrp="1" noChangeArrowheads="1"/>
          </p:cNvSpPr>
          <p:nvPr>
            <p:ph type="title"/>
          </p:nvPr>
        </p:nvSpPr>
        <p:spPr/>
        <p:txBody>
          <a:bodyPr/>
          <a:lstStyle/>
          <a:p>
            <a:pPr eaLnBrk="1" hangingPunct="1"/>
            <a:endParaRPr lang="zh-CN" altLang="en-US"/>
          </a:p>
        </p:txBody>
      </p:sp>
      <p:sp>
        <p:nvSpPr>
          <p:cNvPr id="412674" name="Rectangle 3"/>
          <p:cNvSpPr>
            <a:spLocks noGrp="1" noChangeArrowheads="1"/>
          </p:cNvSpPr>
          <p:nvPr>
            <p:ph type="body" idx="1"/>
          </p:nvPr>
        </p:nvSpPr>
        <p:spPr/>
        <p:txBody>
          <a:bodyPr/>
          <a:lstStyle/>
          <a:p>
            <a:pPr eaLnBrk="1" hangingPunct="1"/>
            <a:r>
              <a:rPr lang="zh-CN" altLang="en-US"/>
              <a:t>２、个体工商户的特征。</a:t>
            </a:r>
          </a:p>
          <a:p>
            <a:pPr eaLnBrk="1" hangingPunct="1"/>
            <a:r>
              <a:rPr lang="zh-CN" altLang="en-US"/>
              <a:t>①个体工商户属于个体经济中的一种形式。</a:t>
            </a:r>
          </a:p>
          <a:p>
            <a:pPr eaLnBrk="1" hangingPunct="1"/>
            <a:r>
              <a:rPr lang="zh-CN" altLang="en-US"/>
              <a:t>②个体工商户必须依法进行核准登记。</a:t>
            </a:r>
          </a:p>
          <a:p>
            <a:pPr eaLnBrk="1" hangingPunct="1"/>
            <a:r>
              <a:rPr lang="zh-CN" altLang="en-US"/>
              <a:t>③权利能力与行为能力受法律限制。 </a:t>
            </a:r>
          </a:p>
        </p:txBody>
      </p:sp>
    </p:spTree>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7" name="Rectangle 2"/>
          <p:cNvSpPr>
            <a:spLocks noGrp="1" noChangeArrowheads="1"/>
          </p:cNvSpPr>
          <p:nvPr>
            <p:ph type="title"/>
          </p:nvPr>
        </p:nvSpPr>
        <p:spPr/>
        <p:txBody>
          <a:bodyPr/>
          <a:lstStyle/>
          <a:p>
            <a:pPr eaLnBrk="1" hangingPunct="1"/>
            <a:endParaRPr lang="zh-CN" altLang="en-US"/>
          </a:p>
        </p:txBody>
      </p:sp>
      <p:sp>
        <p:nvSpPr>
          <p:cNvPr id="413698" name="Rectangle 3"/>
          <p:cNvSpPr>
            <a:spLocks noGrp="1" noChangeArrowheads="1"/>
          </p:cNvSpPr>
          <p:nvPr>
            <p:ph type="body" idx="1"/>
          </p:nvPr>
        </p:nvSpPr>
        <p:spPr/>
        <p:txBody>
          <a:bodyPr/>
          <a:lstStyle/>
          <a:p>
            <a:pPr eaLnBrk="1" hangingPunct="1"/>
            <a:r>
              <a:rPr lang="en-US" altLang="zh-CN" b="1" dirty="0"/>
              <a:t>3</a:t>
            </a:r>
            <a:r>
              <a:rPr lang="zh-CN" altLang="en-US" b="1" dirty="0"/>
              <a:t>、个体工商户的法律地位</a:t>
            </a:r>
            <a:endParaRPr lang="zh-CN" altLang="en-US" dirty="0"/>
          </a:p>
          <a:p>
            <a:pPr eaLnBrk="1" hangingPunct="1"/>
            <a:r>
              <a:rPr lang="zh-CN" altLang="en-US" dirty="0"/>
              <a:t>一种观点认为，个体工商户属于非法人组织；另一种观点认为，个体工商户属于自然人，只不过属于自然人的特殊形式而已。 </a:t>
            </a:r>
          </a:p>
        </p:txBody>
      </p:sp>
    </p:spTree>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1" name="Rectangle 2"/>
          <p:cNvSpPr>
            <a:spLocks noGrp="1" noChangeArrowheads="1"/>
          </p:cNvSpPr>
          <p:nvPr>
            <p:ph type="title"/>
          </p:nvPr>
        </p:nvSpPr>
        <p:spPr/>
        <p:txBody>
          <a:bodyPr/>
          <a:lstStyle/>
          <a:p>
            <a:pPr eaLnBrk="1" hangingPunct="1"/>
            <a:endParaRPr lang="zh-CN" altLang="en-US"/>
          </a:p>
        </p:txBody>
      </p:sp>
      <p:sp>
        <p:nvSpPr>
          <p:cNvPr id="414722" name="Rectangle 3"/>
          <p:cNvSpPr>
            <a:spLocks noGrp="1" noChangeArrowheads="1"/>
          </p:cNvSpPr>
          <p:nvPr>
            <p:ph type="body" idx="1"/>
          </p:nvPr>
        </p:nvSpPr>
        <p:spPr/>
        <p:txBody>
          <a:bodyPr/>
          <a:lstStyle/>
          <a:p>
            <a:pPr eaLnBrk="1" hangingPunct="1"/>
            <a:r>
              <a:rPr lang="zh-CN" altLang="en-US" b="1"/>
              <a:t>（二）农村承包经营户</a:t>
            </a:r>
            <a:endParaRPr lang="zh-CN" altLang="en-US"/>
          </a:p>
          <a:p>
            <a:pPr eaLnBrk="1" hangingPunct="1"/>
            <a:r>
              <a:rPr lang="zh-CN" altLang="en-US"/>
              <a:t>１、农村承包经营户的概念</a:t>
            </a:r>
          </a:p>
          <a:p>
            <a:pPr eaLnBrk="1" hangingPunct="1"/>
            <a:r>
              <a:rPr lang="zh-CN" altLang="en-US"/>
              <a:t>农村承包经营户是指在法律允许的范围内，按照承包合同规定从事商品经营的农村经济组织成员。</a:t>
            </a:r>
          </a:p>
        </p:txBody>
      </p:sp>
    </p:spTree>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5" name="Rectangle 2"/>
          <p:cNvSpPr>
            <a:spLocks noGrp="1" noChangeArrowheads="1"/>
          </p:cNvSpPr>
          <p:nvPr>
            <p:ph type="title"/>
          </p:nvPr>
        </p:nvSpPr>
        <p:spPr/>
        <p:txBody>
          <a:bodyPr/>
          <a:lstStyle/>
          <a:p>
            <a:pPr eaLnBrk="1" hangingPunct="1"/>
            <a:endParaRPr lang="zh-CN" altLang="en-US"/>
          </a:p>
        </p:txBody>
      </p:sp>
      <p:sp>
        <p:nvSpPr>
          <p:cNvPr id="415746" name="Rectangle 3"/>
          <p:cNvSpPr>
            <a:spLocks noGrp="1" noChangeArrowheads="1"/>
          </p:cNvSpPr>
          <p:nvPr>
            <p:ph type="body" idx="1"/>
          </p:nvPr>
        </p:nvSpPr>
        <p:spPr/>
        <p:txBody>
          <a:bodyPr/>
          <a:lstStyle/>
          <a:p>
            <a:pPr eaLnBrk="1" hangingPunct="1"/>
            <a:r>
              <a:rPr lang="zh-CN" altLang="en-US" b="1"/>
              <a:t>２、农村承包经营户的特征</a:t>
            </a:r>
            <a:endParaRPr lang="zh-CN" altLang="en-US"/>
          </a:p>
          <a:p>
            <a:pPr eaLnBrk="1" hangingPunct="1"/>
            <a:r>
              <a:rPr lang="zh-CN" altLang="en-US"/>
              <a:t>①农村承包经营户的主体是农村集体经济组织的成员。</a:t>
            </a:r>
          </a:p>
          <a:p>
            <a:pPr eaLnBrk="1" hangingPunct="1"/>
            <a:r>
              <a:rPr lang="zh-CN" altLang="en-US"/>
              <a:t>②农村承包经营户是根据承包合同的规定产生并从事经营的</a:t>
            </a:r>
          </a:p>
          <a:p>
            <a:pPr eaLnBrk="1" hangingPunct="1"/>
            <a:r>
              <a:rPr lang="zh-CN" altLang="en-US"/>
              <a:t>③农村承包经营户应在合同约定的范围内从事商品生产经营活动。</a:t>
            </a:r>
          </a:p>
        </p:txBody>
      </p:sp>
    </p:spTree>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69" name="Rectangle 2"/>
          <p:cNvSpPr>
            <a:spLocks noGrp="1" noChangeArrowheads="1"/>
          </p:cNvSpPr>
          <p:nvPr>
            <p:ph type="title"/>
          </p:nvPr>
        </p:nvSpPr>
        <p:spPr/>
        <p:txBody>
          <a:bodyPr/>
          <a:lstStyle/>
          <a:p>
            <a:pPr eaLnBrk="1" hangingPunct="1"/>
            <a:endParaRPr lang="zh-CN" altLang="en-US"/>
          </a:p>
        </p:txBody>
      </p:sp>
      <p:sp>
        <p:nvSpPr>
          <p:cNvPr id="416770" name="Rectangle 3"/>
          <p:cNvSpPr>
            <a:spLocks noGrp="1" noChangeArrowheads="1"/>
          </p:cNvSpPr>
          <p:nvPr>
            <p:ph type="body" idx="1"/>
          </p:nvPr>
        </p:nvSpPr>
        <p:spPr/>
        <p:txBody>
          <a:bodyPr/>
          <a:lstStyle/>
          <a:p>
            <a:pPr eaLnBrk="1" hangingPunct="1"/>
            <a:r>
              <a:rPr lang="en-US" altLang="zh-CN" b="1" dirty="0"/>
              <a:t>3</a:t>
            </a:r>
            <a:r>
              <a:rPr lang="zh-CN" altLang="en-US" b="1" dirty="0"/>
              <a:t>、农村承包经营户的法律地位</a:t>
            </a:r>
            <a:endParaRPr lang="zh-CN" altLang="en-US" dirty="0"/>
          </a:p>
          <a:p>
            <a:pPr eaLnBrk="1" hangingPunct="1"/>
            <a:r>
              <a:rPr lang="zh-CN" altLang="en-US" dirty="0"/>
              <a:t>根据</a:t>
            </a:r>
            <a:r>
              <a:rPr lang="en-US" altLang="zh-CN" dirty="0"/>
              <a:t>《</a:t>
            </a:r>
            <a:r>
              <a:rPr lang="zh-CN" altLang="en-US" dirty="0"/>
              <a:t>民法通则</a:t>
            </a:r>
            <a:r>
              <a:rPr lang="en-US" altLang="zh-CN" dirty="0"/>
              <a:t>》</a:t>
            </a:r>
            <a:r>
              <a:rPr lang="zh-CN" altLang="en-US" dirty="0"/>
              <a:t>的规定，农村承包经营户已不是一个单纯的家庭消费单位，而是一个相对独立的商品生产者和经营者，享有承包经营权，属于经营性非法人组织。 </a:t>
            </a:r>
          </a:p>
        </p:txBody>
      </p:sp>
    </p:spTree>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3" name="Rectangle 2"/>
          <p:cNvSpPr>
            <a:spLocks noGrp="1" noChangeArrowheads="1"/>
          </p:cNvSpPr>
          <p:nvPr>
            <p:ph type="title"/>
          </p:nvPr>
        </p:nvSpPr>
        <p:spPr/>
        <p:txBody>
          <a:bodyPr/>
          <a:lstStyle/>
          <a:p>
            <a:pPr eaLnBrk="1" hangingPunct="1"/>
            <a:r>
              <a:rPr lang="zh-CN" altLang="en-US" b="1">
                <a:latin typeface="Times New Roman" pitchFamily="18" charset="0"/>
              </a:rPr>
              <a:t>第八讲</a:t>
            </a:r>
            <a:r>
              <a:rPr lang="zh-CN" altLang="en-US" b="1"/>
              <a:t>  民事客体之一</a:t>
            </a:r>
            <a:r>
              <a:rPr lang="en-US" altLang="zh-CN" b="1">
                <a:latin typeface="Times New Roman" pitchFamily="18" charset="0"/>
              </a:rPr>
              <a:t>——</a:t>
            </a:r>
            <a:r>
              <a:rPr lang="zh-CN" altLang="en-US" b="1">
                <a:latin typeface="Times New Roman" pitchFamily="18" charset="0"/>
              </a:rPr>
              <a:t>物</a:t>
            </a:r>
          </a:p>
        </p:txBody>
      </p:sp>
      <p:sp>
        <p:nvSpPr>
          <p:cNvPr id="417794" name="Rectangle 3"/>
          <p:cNvSpPr>
            <a:spLocks noGrp="1" noChangeArrowheads="1"/>
          </p:cNvSpPr>
          <p:nvPr>
            <p:ph type="body" idx="1"/>
          </p:nvPr>
        </p:nvSpPr>
        <p:spPr/>
        <p:txBody>
          <a:bodyPr/>
          <a:lstStyle/>
          <a:p>
            <a:pPr eaLnBrk="1" hangingPunct="1">
              <a:lnSpc>
                <a:spcPct val="80000"/>
              </a:lnSpc>
            </a:pPr>
            <a:r>
              <a:rPr lang="zh-CN" altLang="en-US" sz="2800" b="1"/>
              <a:t>参考文献</a:t>
            </a:r>
            <a:endParaRPr lang="zh-CN" altLang="en-US" sz="2800"/>
          </a:p>
          <a:p>
            <a:pPr eaLnBrk="1" hangingPunct="1">
              <a:lnSpc>
                <a:spcPct val="80000"/>
              </a:lnSpc>
            </a:pPr>
            <a:r>
              <a:rPr lang="en-US" altLang="zh-CN" sz="2800"/>
              <a:t>1</a:t>
            </a:r>
            <a:r>
              <a:rPr lang="zh-CN" altLang="en-US" sz="2800"/>
              <a:t>、马俊驹、梅夏英：</a:t>
            </a:r>
            <a:r>
              <a:rPr lang="en-US" altLang="zh-CN" sz="2800"/>
              <a:t>《</a:t>
            </a:r>
            <a:r>
              <a:rPr lang="zh-CN" altLang="en-US" sz="2800"/>
              <a:t>财产权制度的历史评析及现实思考</a:t>
            </a:r>
            <a:r>
              <a:rPr lang="en-US" altLang="zh-CN" sz="2800"/>
              <a:t>》</a:t>
            </a:r>
            <a:r>
              <a:rPr lang="zh-CN" altLang="en-US" sz="2800"/>
              <a:t>一文，载</a:t>
            </a:r>
            <a:r>
              <a:rPr lang="en-US" altLang="zh-CN" sz="2800"/>
              <a:t>《</a:t>
            </a:r>
            <a:r>
              <a:rPr lang="zh-CN" altLang="en-US" sz="2800"/>
              <a:t>中国社会科学</a:t>
            </a:r>
            <a:r>
              <a:rPr lang="en-US" altLang="zh-CN" sz="2800"/>
              <a:t>》1999</a:t>
            </a:r>
            <a:r>
              <a:rPr lang="zh-CN" altLang="en-US" sz="2800"/>
              <a:t>（</a:t>
            </a:r>
            <a:r>
              <a:rPr lang="en-US" altLang="zh-CN" sz="2800"/>
              <a:t>1</a:t>
            </a:r>
            <a:r>
              <a:rPr lang="zh-CN" altLang="en-US" sz="2800"/>
              <a:t>）</a:t>
            </a:r>
          </a:p>
          <a:p>
            <a:pPr eaLnBrk="1" hangingPunct="1">
              <a:lnSpc>
                <a:spcPct val="80000"/>
              </a:lnSpc>
            </a:pPr>
            <a:r>
              <a:rPr lang="en-US" altLang="zh-CN" sz="2800"/>
              <a:t>2</a:t>
            </a:r>
            <a:r>
              <a:rPr lang="zh-CN" altLang="en-US" sz="2800"/>
              <a:t>、郑成思：</a:t>
            </a:r>
            <a:r>
              <a:rPr lang="en-US" altLang="zh-CN" sz="2800"/>
              <a:t>《</a:t>
            </a:r>
            <a:r>
              <a:rPr lang="zh-CN" altLang="en-US" sz="2800"/>
              <a:t>关于制定</a:t>
            </a:r>
            <a:r>
              <a:rPr lang="zh-CN" altLang="en-US" sz="2800">
                <a:latin typeface="Times New Roman" pitchFamily="18" charset="0"/>
              </a:rPr>
              <a:t>“</a:t>
            </a:r>
            <a:r>
              <a:rPr lang="zh-CN" altLang="en-US" sz="2800"/>
              <a:t>财产法</a:t>
            </a:r>
            <a:r>
              <a:rPr lang="zh-CN" altLang="en-US" sz="2800">
                <a:latin typeface="Times New Roman" pitchFamily="18" charset="0"/>
              </a:rPr>
              <a:t>”</a:t>
            </a:r>
            <a:r>
              <a:rPr lang="zh-CN" altLang="en-US" sz="2800"/>
              <a:t>而不是</a:t>
            </a:r>
            <a:r>
              <a:rPr lang="zh-CN" altLang="en-US" sz="2800">
                <a:latin typeface="Times New Roman" pitchFamily="18" charset="0"/>
              </a:rPr>
              <a:t>“</a:t>
            </a:r>
            <a:r>
              <a:rPr lang="zh-CN" altLang="en-US" sz="2800"/>
              <a:t>物权法</a:t>
            </a:r>
            <a:r>
              <a:rPr lang="zh-CN" altLang="en-US" sz="2800">
                <a:latin typeface="Times New Roman" pitchFamily="18" charset="0"/>
              </a:rPr>
              <a:t>”</a:t>
            </a:r>
            <a:r>
              <a:rPr lang="zh-CN" altLang="en-US" sz="2800"/>
              <a:t>的建议</a:t>
            </a:r>
            <a:r>
              <a:rPr lang="en-US" altLang="zh-CN" sz="2800"/>
              <a:t>》</a:t>
            </a:r>
          </a:p>
          <a:p>
            <a:pPr eaLnBrk="1" hangingPunct="1">
              <a:lnSpc>
                <a:spcPct val="80000"/>
              </a:lnSpc>
            </a:pPr>
            <a:r>
              <a:rPr lang="en-US" altLang="zh-CN" sz="2800"/>
              <a:t>3</a:t>
            </a:r>
            <a:r>
              <a:rPr lang="zh-CN" altLang="en-US" sz="2800"/>
              <a:t>、梁慧星：是制定</a:t>
            </a:r>
            <a:r>
              <a:rPr lang="zh-CN" altLang="en-US" sz="2800">
                <a:latin typeface="Times New Roman" pitchFamily="18" charset="0"/>
              </a:rPr>
              <a:t>“</a:t>
            </a:r>
            <a:r>
              <a:rPr lang="zh-CN" altLang="en-US" sz="2800"/>
              <a:t>物权法</a:t>
            </a:r>
            <a:r>
              <a:rPr lang="zh-CN" altLang="en-US" sz="2800">
                <a:latin typeface="Times New Roman" pitchFamily="18" charset="0"/>
              </a:rPr>
              <a:t>”</a:t>
            </a:r>
            <a:r>
              <a:rPr lang="zh-CN" altLang="en-US" sz="2800"/>
              <a:t>还是制定</a:t>
            </a:r>
            <a:r>
              <a:rPr lang="zh-CN" altLang="en-US" sz="2800">
                <a:latin typeface="Times New Roman" pitchFamily="18" charset="0"/>
              </a:rPr>
              <a:t>“</a:t>
            </a:r>
            <a:r>
              <a:rPr lang="zh-CN" altLang="en-US" sz="2800"/>
              <a:t>财产法</a:t>
            </a:r>
            <a:r>
              <a:rPr lang="zh-CN" altLang="en-US" sz="2800">
                <a:latin typeface="Times New Roman" pitchFamily="18" charset="0"/>
              </a:rPr>
              <a:t>”</a:t>
            </a:r>
            <a:r>
              <a:rPr lang="zh-CN" altLang="en-US" sz="2800"/>
              <a:t>？ </a:t>
            </a:r>
          </a:p>
          <a:p>
            <a:pPr eaLnBrk="1" hangingPunct="1">
              <a:lnSpc>
                <a:spcPct val="80000"/>
              </a:lnSpc>
            </a:pPr>
            <a:r>
              <a:rPr lang="en-US" altLang="zh-CN" sz="2800"/>
              <a:t>4</a:t>
            </a:r>
            <a:r>
              <a:rPr lang="zh-CN" altLang="en-US" sz="2800"/>
              <a:t>、杨立新、朱呈义：</a:t>
            </a:r>
            <a:r>
              <a:rPr lang="en-US" altLang="zh-CN" sz="2800"/>
              <a:t>《</a:t>
            </a:r>
            <a:r>
              <a:rPr lang="zh-CN" altLang="en-US" sz="2800"/>
              <a:t>论动物法律人格之否定</a:t>
            </a:r>
            <a:r>
              <a:rPr lang="en-US" altLang="zh-CN" sz="2800"/>
              <a:t>》</a:t>
            </a:r>
            <a:r>
              <a:rPr lang="zh-CN" altLang="en-US" sz="2800"/>
              <a:t>，</a:t>
            </a:r>
            <a:r>
              <a:rPr lang="en-US" altLang="zh-CN" sz="2800"/>
              <a:t>《</a:t>
            </a:r>
            <a:r>
              <a:rPr lang="zh-CN" altLang="en-US" sz="2800"/>
              <a:t>法学研究</a:t>
            </a:r>
            <a:r>
              <a:rPr lang="en-US" altLang="zh-CN" sz="2800"/>
              <a:t>》2004</a:t>
            </a:r>
            <a:r>
              <a:rPr lang="zh-CN" altLang="en-US" sz="2800"/>
              <a:t>（</a:t>
            </a:r>
            <a:r>
              <a:rPr lang="en-US" altLang="zh-CN" sz="2800"/>
              <a:t>5</a:t>
            </a:r>
            <a:r>
              <a:rPr lang="zh-CN" altLang="en-US" sz="2800"/>
              <a:t>）</a:t>
            </a:r>
          </a:p>
        </p:txBody>
      </p:sp>
    </p:spTree>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7" name="Rectangle 2"/>
          <p:cNvSpPr>
            <a:spLocks noGrp="1" noChangeArrowheads="1"/>
          </p:cNvSpPr>
          <p:nvPr>
            <p:ph type="title"/>
          </p:nvPr>
        </p:nvSpPr>
        <p:spPr/>
        <p:txBody>
          <a:bodyPr/>
          <a:lstStyle/>
          <a:p>
            <a:pPr eaLnBrk="1" hangingPunct="1"/>
            <a:endParaRPr lang="zh-CN" altLang="en-US"/>
          </a:p>
        </p:txBody>
      </p:sp>
      <p:sp>
        <p:nvSpPr>
          <p:cNvPr id="418818" name="Rectangle 3"/>
          <p:cNvSpPr>
            <a:spLocks noGrp="1" noChangeArrowheads="1"/>
          </p:cNvSpPr>
          <p:nvPr>
            <p:ph type="body" idx="1"/>
          </p:nvPr>
        </p:nvSpPr>
        <p:spPr/>
        <p:txBody>
          <a:bodyPr/>
          <a:lstStyle/>
          <a:p>
            <a:pPr eaLnBrk="1" hangingPunct="1"/>
            <a:r>
              <a:rPr lang="zh-CN" altLang="en-US" b="1" dirty="0"/>
              <a:t>重点问题</a:t>
            </a:r>
          </a:p>
          <a:p>
            <a:pPr eaLnBrk="1" hangingPunct="1"/>
            <a:r>
              <a:rPr lang="en-US" altLang="zh-CN" dirty="0"/>
              <a:t>1</a:t>
            </a:r>
            <a:r>
              <a:rPr lang="zh-CN" altLang="en-US" dirty="0"/>
              <a:t>、物的概念与特征</a:t>
            </a:r>
          </a:p>
          <a:p>
            <a:pPr eaLnBrk="1" hangingPunct="1"/>
            <a:r>
              <a:rPr lang="en-US" altLang="zh-CN" dirty="0"/>
              <a:t>2</a:t>
            </a:r>
            <a:r>
              <a:rPr lang="zh-CN" altLang="en-US" dirty="0"/>
              <a:t>、物的分类及其意义</a:t>
            </a:r>
          </a:p>
          <a:p>
            <a:pPr eaLnBrk="1" hangingPunct="1"/>
            <a:r>
              <a:rPr lang="en-US" altLang="zh-CN" dirty="0"/>
              <a:t>3</a:t>
            </a:r>
            <a:r>
              <a:rPr lang="zh-CN" altLang="en-US" dirty="0"/>
              <a:t>、物的成分及其分类</a:t>
            </a:r>
          </a:p>
          <a:p>
            <a:pPr eaLnBrk="1" hangingPunct="1"/>
            <a:r>
              <a:rPr lang="en-US" altLang="zh-CN" dirty="0"/>
              <a:t>4</a:t>
            </a:r>
            <a:r>
              <a:rPr lang="zh-CN" altLang="en-US" dirty="0"/>
              <a:t>、脱离人身的器官与组织的意义</a:t>
            </a:r>
          </a:p>
          <a:p>
            <a:pPr eaLnBrk="1" hangingPunct="1"/>
            <a:r>
              <a:rPr lang="en-US" altLang="zh-CN" dirty="0"/>
              <a:t>5</a:t>
            </a:r>
            <a:r>
              <a:rPr lang="zh-CN" altLang="en-US" dirty="0"/>
              <a:t>、货币与有价证券</a:t>
            </a:r>
          </a:p>
        </p:txBody>
      </p:sp>
    </p:spTree>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1" name="Rectangle 2"/>
          <p:cNvSpPr>
            <a:spLocks noGrp="1" noChangeArrowheads="1"/>
          </p:cNvSpPr>
          <p:nvPr>
            <p:ph type="title"/>
          </p:nvPr>
        </p:nvSpPr>
        <p:spPr/>
        <p:txBody>
          <a:bodyPr/>
          <a:lstStyle/>
          <a:p>
            <a:pPr eaLnBrk="1" hangingPunct="1"/>
            <a:endParaRPr lang="zh-CN" altLang="en-US" b="1">
              <a:latin typeface="Times New Roman" pitchFamily="18" charset="0"/>
            </a:endParaRPr>
          </a:p>
        </p:txBody>
      </p:sp>
      <p:sp>
        <p:nvSpPr>
          <p:cNvPr id="419842" name="Rectangle 3"/>
          <p:cNvSpPr>
            <a:spLocks noGrp="1" noChangeArrowheads="1"/>
          </p:cNvSpPr>
          <p:nvPr>
            <p:ph type="body" idx="1"/>
          </p:nvPr>
        </p:nvSpPr>
        <p:spPr>
          <a:xfrm>
            <a:off x="1182688" y="2017713"/>
            <a:ext cx="7772400" cy="4114800"/>
          </a:xfrm>
        </p:spPr>
        <p:txBody>
          <a:bodyPr/>
          <a:lstStyle/>
          <a:p>
            <a:pPr algn="just" eaLnBrk="1" hangingPunct="1"/>
            <a:r>
              <a:rPr lang="zh-CN" altLang="en-US" b="1" dirty="0">
                <a:latin typeface="Times New Roman" pitchFamily="18" charset="0"/>
              </a:rPr>
              <a:t>一、物的概念与特征</a:t>
            </a:r>
            <a:endParaRPr lang="zh-CN" altLang="en-US" dirty="0"/>
          </a:p>
          <a:p>
            <a:pPr algn="just" eaLnBrk="1" hangingPunct="1"/>
            <a:r>
              <a:rPr lang="zh-CN" altLang="en-US" b="1" dirty="0">
                <a:latin typeface="Times New Roman" pitchFamily="18" charset="0"/>
              </a:rPr>
              <a:t>（一）物的界定</a:t>
            </a:r>
            <a:endParaRPr lang="zh-CN" altLang="en-US" dirty="0"/>
          </a:p>
          <a:p>
            <a:pPr algn="just" eaLnBrk="1" hangingPunct="1"/>
            <a:r>
              <a:rPr lang="en-US" altLang="zh-CN" dirty="0">
                <a:latin typeface="Times New Roman" pitchFamily="18" charset="0"/>
              </a:rPr>
              <a:t>——</a:t>
            </a:r>
            <a:r>
              <a:rPr lang="zh-CN" altLang="en-US" dirty="0">
                <a:latin typeface="Times New Roman" pitchFamily="18" charset="0"/>
              </a:rPr>
              <a:t>人体以外、能为人力所支配的、独立满足人类社会生活需要的有体物。</a:t>
            </a:r>
            <a:endParaRPr lang="zh-CN" altLang="en-US" dirty="0"/>
          </a:p>
          <a:p>
            <a:pPr algn="just" eaLnBrk="1" hangingPunct="1"/>
            <a:r>
              <a:rPr lang="en-US" altLang="zh-CN" dirty="0">
                <a:latin typeface="Times New Roman" pitchFamily="18" charset="0"/>
              </a:rPr>
              <a:t>——</a:t>
            </a:r>
            <a:r>
              <a:rPr lang="zh-CN" altLang="en-US" dirty="0">
                <a:latin typeface="Times New Roman" pitchFamily="18" charset="0"/>
              </a:rPr>
              <a:t>人体以外、能为人力所支配的、独立满足人类社会生活需要的</a:t>
            </a:r>
            <a:r>
              <a:rPr lang="zh-CN" altLang="en-US" dirty="0">
                <a:solidFill>
                  <a:srgbClr val="C00000"/>
                </a:solidFill>
                <a:latin typeface="Times New Roman" pitchFamily="18" charset="0"/>
              </a:rPr>
              <a:t>有体物与自然力。</a:t>
            </a:r>
          </a:p>
          <a:p>
            <a:pPr algn="just" eaLnBrk="1" hangingPunct="1"/>
            <a:endParaRPr lang="zh-CN" altLang="en-US" dirty="0"/>
          </a:p>
        </p:txBody>
      </p:sp>
    </p:spTree>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5" name="Rectangle 2"/>
          <p:cNvSpPr>
            <a:spLocks noGrp="1" noChangeArrowheads="1"/>
          </p:cNvSpPr>
          <p:nvPr>
            <p:ph type="title"/>
          </p:nvPr>
        </p:nvSpPr>
        <p:spPr/>
        <p:txBody>
          <a:bodyPr/>
          <a:lstStyle/>
          <a:p>
            <a:pPr eaLnBrk="1" hangingPunct="1"/>
            <a:endParaRPr lang="zh-CN" altLang="en-US"/>
          </a:p>
        </p:txBody>
      </p:sp>
      <p:sp>
        <p:nvSpPr>
          <p:cNvPr id="420866" name="Rectangle 3"/>
          <p:cNvSpPr>
            <a:spLocks noGrp="1" noChangeArrowheads="1"/>
          </p:cNvSpPr>
          <p:nvPr>
            <p:ph type="body" idx="1"/>
          </p:nvPr>
        </p:nvSpPr>
        <p:spPr/>
        <p:txBody>
          <a:bodyPr/>
          <a:lstStyle/>
          <a:p>
            <a:pPr algn="just" eaLnBrk="1" hangingPunct="1"/>
            <a:r>
              <a:rPr lang="zh-CN" altLang="en-US" dirty="0"/>
              <a:t>例：下列为民法上物的是（</a:t>
            </a:r>
            <a:r>
              <a:rPr lang="en-US" altLang="zh-CN" dirty="0"/>
              <a:t>D</a:t>
            </a:r>
            <a:r>
              <a:rPr lang="zh-CN" altLang="en-US" dirty="0"/>
              <a:t> ）</a:t>
            </a:r>
          </a:p>
          <a:p>
            <a:pPr eaLnBrk="1" hangingPunct="1"/>
            <a:r>
              <a:rPr lang="en-US" altLang="zh-CN" dirty="0"/>
              <a:t>A. </a:t>
            </a:r>
            <a:r>
              <a:rPr lang="zh-CN" altLang="en-US" dirty="0"/>
              <a:t>天上的星星</a:t>
            </a:r>
          </a:p>
          <a:p>
            <a:pPr eaLnBrk="1" hangingPunct="1"/>
            <a:r>
              <a:rPr lang="en-US" altLang="zh-CN" dirty="0"/>
              <a:t>B. </a:t>
            </a:r>
            <a:r>
              <a:rPr lang="zh-CN" altLang="en-US" b="1" u="sng" dirty="0"/>
              <a:t>镶在</a:t>
            </a:r>
            <a:r>
              <a:rPr lang="zh-CN" altLang="en-US" dirty="0"/>
              <a:t>嘴里的金牙（不是）</a:t>
            </a:r>
          </a:p>
          <a:p>
            <a:pPr eaLnBrk="1" hangingPunct="1"/>
            <a:r>
              <a:rPr lang="en-US" altLang="zh-CN" dirty="0"/>
              <a:t>C. </a:t>
            </a:r>
            <a:r>
              <a:rPr lang="zh-CN" altLang="en-US" dirty="0"/>
              <a:t>商标（知识产权）</a:t>
            </a:r>
          </a:p>
          <a:p>
            <a:pPr eaLnBrk="1" hangingPunct="1"/>
            <a:r>
              <a:rPr lang="en-US" altLang="zh-CN" dirty="0"/>
              <a:t>D. </a:t>
            </a:r>
            <a:r>
              <a:rPr lang="zh-CN" altLang="en-US" dirty="0"/>
              <a:t>池塘中的鱼（是吗？）</a:t>
            </a:r>
            <a:endParaRPr lang="zh-CN" altLang="en-US" sz="2800" dirty="0"/>
          </a:p>
          <a:p>
            <a:pPr eaLnBrk="1" hangingPunct="1"/>
            <a:endParaRPr lang="zh-CN" altLang="en-US" sz="2800" dirty="0"/>
          </a:p>
        </p:txBody>
      </p:sp>
    </p:spTree>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89" name="Rectangle 2"/>
          <p:cNvSpPr>
            <a:spLocks noGrp="1" noChangeArrowheads="1"/>
          </p:cNvSpPr>
          <p:nvPr>
            <p:ph type="title"/>
          </p:nvPr>
        </p:nvSpPr>
        <p:spPr/>
        <p:txBody>
          <a:bodyPr/>
          <a:lstStyle/>
          <a:p>
            <a:pPr eaLnBrk="1" hangingPunct="1"/>
            <a:endParaRPr lang="zh-CN" altLang="en-US"/>
          </a:p>
        </p:txBody>
      </p:sp>
      <p:sp>
        <p:nvSpPr>
          <p:cNvPr id="421890" name="Rectangle 3"/>
          <p:cNvSpPr>
            <a:spLocks noGrp="1" noChangeArrowheads="1"/>
          </p:cNvSpPr>
          <p:nvPr>
            <p:ph type="body" idx="1"/>
          </p:nvPr>
        </p:nvSpPr>
        <p:spPr/>
        <p:txBody>
          <a:bodyPr/>
          <a:lstStyle/>
          <a:p>
            <a:pPr algn="just" eaLnBrk="1" hangingPunct="1"/>
            <a:r>
              <a:rPr lang="zh-CN" altLang="en-US" b="1">
                <a:latin typeface="Times New Roman" pitchFamily="18" charset="0"/>
              </a:rPr>
              <a:t>（二）物的特征</a:t>
            </a:r>
            <a:endParaRPr lang="zh-CN" altLang="en-US"/>
          </a:p>
          <a:p>
            <a:pPr algn="just" eaLnBrk="1" hangingPunct="1"/>
            <a:r>
              <a:rPr lang="en-US" altLang="zh-CN"/>
              <a:t>1</a:t>
            </a:r>
            <a:r>
              <a:rPr lang="zh-CN" altLang="en-US">
                <a:latin typeface="Times New Roman" pitchFamily="18" charset="0"/>
              </a:rPr>
              <a:t>、非人格性</a:t>
            </a:r>
            <a:endParaRPr lang="zh-CN" altLang="en-US"/>
          </a:p>
          <a:p>
            <a:pPr algn="just" eaLnBrk="1" hangingPunct="1"/>
            <a:r>
              <a:rPr lang="en-US" altLang="zh-CN"/>
              <a:t>2</a:t>
            </a:r>
            <a:r>
              <a:rPr lang="zh-CN" altLang="en-US">
                <a:latin typeface="Times New Roman" pitchFamily="18" charset="0"/>
              </a:rPr>
              <a:t>、有体性</a:t>
            </a:r>
            <a:endParaRPr lang="zh-CN" altLang="en-US"/>
          </a:p>
          <a:p>
            <a:pPr algn="just" eaLnBrk="1" hangingPunct="1"/>
            <a:r>
              <a:rPr lang="en-US" altLang="zh-CN"/>
              <a:t>3</a:t>
            </a:r>
            <a:r>
              <a:rPr lang="zh-CN" altLang="en-US">
                <a:latin typeface="Times New Roman" pitchFamily="18" charset="0"/>
              </a:rPr>
              <a:t>、可控性</a:t>
            </a:r>
            <a:endParaRPr lang="zh-CN" altLang="en-US"/>
          </a:p>
          <a:p>
            <a:pPr algn="just" eaLnBrk="1" hangingPunct="1"/>
            <a:r>
              <a:rPr lang="en-US" altLang="zh-CN"/>
              <a:t>4</a:t>
            </a:r>
            <a:r>
              <a:rPr lang="zh-CN" altLang="en-US">
                <a:latin typeface="Times New Roman" pitchFamily="18" charset="0"/>
              </a:rPr>
              <a:t>、可用性</a:t>
            </a:r>
            <a:endParaRPr lang="zh-CN" altLang="en-US"/>
          </a:p>
          <a:p>
            <a:pPr eaLnBrk="1" hangingPunct="1"/>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zh-CN" altLang="en-US"/>
              <a:t>专题</a:t>
            </a:r>
          </a:p>
        </p:txBody>
      </p:sp>
      <p:sp>
        <p:nvSpPr>
          <p:cNvPr id="17410" name="Rectangle 3"/>
          <p:cNvSpPr>
            <a:spLocks noGrp="1" noChangeArrowheads="1"/>
          </p:cNvSpPr>
          <p:nvPr>
            <p:ph type="body" idx="1"/>
          </p:nvPr>
        </p:nvSpPr>
        <p:spPr/>
        <p:txBody>
          <a:bodyPr/>
          <a:lstStyle/>
          <a:p>
            <a:pPr eaLnBrk="1" hangingPunct="1"/>
            <a:r>
              <a:rPr lang="zh-CN" altLang="en-US" dirty="0">
                <a:solidFill>
                  <a:srgbClr val="000000"/>
                </a:solidFill>
                <a:latin typeface="Times New Roman" pitchFamily="18" charset="0"/>
              </a:rPr>
              <a:t>第一讲</a:t>
            </a:r>
            <a:r>
              <a:rPr lang="zh-CN" altLang="en-US" dirty="0">
                <a:solidFill>
                  <a:srgbClr val="000000"/>
                </a:solidFill>
              </a:rPr>
              <a:t> </a:t>
            </a:r>
            <a:r>
              <a:rPr lang="zh-CN" altLang="en-US" dirty="0">
                <a:solidFill>
                  <a:srgbClr val="000000"/>
                </a:solidFill>
                <a:latin typeface="Times New Roman" pitchFamily="18" charset="0"/>
              </a:rPr>
              <a:t>民法学习的方法论</a:t>
            </a:r>
          </a:p>
          <a:p>
            <a:pPr eaLnBrk="1" hangingPunct="1"/>
            <a:r>
              <a:rPr lang="zh-CN" altLang="en-US" dirty="0">
                <a:solidFill>
                  <a:srgbClr val="000000"/>
                </a:solidFill>
                <a:latin typeface="Times New Roman" pitchFamily="18" charset="0"/>
              </a:rPr>
              <a:t>第二讲 民法概述</a:t>
            </a:r>
          </a:p>
          <a:p>
            <a:pPr eaLnBrk="1" hangingPunct="1"/>
            <a:r>
              <a:rPr lang="zh-CN" altLang="en-US" dirty="0">
                <a:solidFill>
                  <a:srgbClr val="000000"/>
                </a:solidFill>
                <a:latin typeface="Times New Roman" pitchFamily="18" charset="0"/>
              </a:rPr>
              <a:t>第三讲 民事法律关系</a:t>
            </a:r>
          </a:p>
          <a:p>
            <a:pPr eaLnBrk="1" hangingPunct="1"/>
            <a:r>
              <a:rPr lang="zh-CN" altLang="en-US" dirty="0">
                <a:solidFill>
                  <a:srgbClr val="000000"/>
                </a:solidFill>
                <a:latin typeface="Times New Roman" pitchFamily="18" charset="0"/>
              </a:rPr>
              <a:t>第四讲 民事主体之一</a:t>
            </a:r>
            <a:r>
              <a:rPr lang="en-US" altLang="zh-CN" dirty="0">
                <a:solidFill>
                  <a:srgbClr val="000000"/>
                </a:solidFill>
                <a:latin typeface="Times New Roman" pitchFamily="18" charset="0"/>
              </a:rPr>
              <a:t>——</a:t>
            </a:r>
            <a:r>
              <a:rPr lang="zh-CN" altLang="en-US" dirty="0">
                <a:solidFill>
                  <a:srgbClr val="000000"/>
                </a:solidFill>
                <a:latin typeface="Times New Roman" pitchFamily="18" charset="0"/>
              </a:rPr>
              <a:t>自然人（</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a:t>
            </a:r>
          </a:p>
          <a:p>
            <a:pPr eaLnBrk="1" hangingPunct="1"/>
            <a:r>
              <a:rPr lang="zh-CN" altLang="en-US" dirty="0">
                <a:solidFill>
                  <a:srgbClr val="000000"/>
                </a:solidFill>
                <a:latin typeface="Times New Roman" pitchFamily="18" charset="0"/>
              </a:rPr>
              <a:t>第五讲 民事主体之一</a:t>
            </a:r>
            <a:r>
              <a:rPr lang="en-US" altLang="zh-CN" dirty="0">
                <a:solidFill>
                  <a:srgbClr val="000000"/>
                </a:solidFill>
                <a:latin typeface="Times New Roman" pitchFamily="18" charset="0"/>
              </a:rPr>
              <a:t>——</a:t>
            </a:r>
            <a:r>
              <a:rPr lang="zh-CN" altLang="en-US" dirty="0">
                <a:solidFill>
                  <a:srgbClr val="000000"/>
                </a:solidFill>
                <a:latin typeface="Times New Roman" pitchFamily="18" charset="0"/>
              </a:rPr>
              <a:t>自然人（</a:t>
            </a:r>
            <a:r>
              <a:rPr lang="en-US" altLang="zh-CN" dirty="0">
                <a:solidFill>
                  <a:srgbClr val="000000"/>
                </a:solidFill>
                <a:latin typeface="Times New Roman" pitchFamily="18" charset="0"/>
              </a:rPr>
              <a:t>2</a:t>
            </a:r>
            <a:r>
              <a:rPr lang="zh-CN" altLang="en-US" dirty="0">
                <a:solidFill>
                  <a:srgbClr val="000000"/>
                </a:solidFill>
                <a:latin typeface="Times New Roman" pitchFamily="18" charset="0"/>
              </a:rPr>
              <a:t>）</a:t>
            </a:r>
          </a:p>
          <a:p>
            <a:pPr eaLnBrk="1" hangingPunct="1"/>
            <a:r>
              <a:rPr lang="zh-CN" altLang="en-US" dirty="0">
                <a:solidFill>
                  <a:srgbClr val="000000"/>
                </a:solidFill>
                <a:latin typeface="Times New Roman" pitchFamily="18" charset="0"/>
              </a:rPr>
              <a:t>第六讲 民事主体之二</a:t>
            </a:r>
            <a:r>
              <a:rPr lang="en-US" altLang="zh-CN" dirty="0">
                <a:solidFill>
                  <a:srgbClr val="000000"/>
                </a:solidFill>
                <a:latin typeface="Times New Roman" pitchFamily="18" charset="0"/>
              </a:rPr>
              <a:t>——</a:t>
            </a:r>
            <a:r>
              <a:rPr lang="zh-CN" altLang="en-US" dirty="0">
                <a:solidFill>
                  <a:srgbClr val="000000"/>
                </a:solidFill>
                <a:latin typeface="Times New Roman" pitchFamily="18" charset="0"/>
              </a:rPr>
              <a:t>法人</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endParaRPr lang="zh-CN" altLang="en-US"/>
          </a:p>
        </p:txBody>
      </p:sp>
      <p:sp>
        <p:nvSpPr>
          <p:cNvPr id="54274" name="Rectangle 3"/>
          <p:cNvSpPr>
            <a:spLocks noGrp="1" noChangeArrowheads="1"/>
          </p:cNvSpPr>
          <p:nvPr>
            <p:ph type="body" idx="1"/>
          </p:nvPr>
        </p:nvSpPr>
        <p:spPr/>
        <p:txBody>
          <a:bodyPr/>
          <a:lstStyle/>
          <a:p>
            <a:pPr algn="just" eaLnBrk="1" hangingPunct="1"/>
            <a:r>
              <a:rPr lang="zh-CN" altLang="en-US" sz="2800" b="1">
                <a:solidFill>
                  <a:srgbClr val="000000"/>
                </a:solidFill>
              </a:rPr>
              <a:t>（二）德国民法典（</a:t>
            </a:r>
            <a:r>
              <a:rPr lang="en-US" altLang="zh-CN" sz="2800" b="1">
                <a:solidFill>
                  <a:srgbClr val="000000"/>
                </a:solidFill>
              </a:rPr>
              <a:t>1900</a:t>
            </a:r>
            <a:r>
              <a:rPr lang="zh-CN" altLang="en-US" sz="2800" b="1">
                <a:solidFill>
                  <a:srgbClr val="000000"/>
                </a:solidFill>
              </a:rPr>
              <a:t>）</a:t>
            </a:r>
            <a:endParaRPr lang="zh-CN" altLang="en-US" sz="2800"/>
          </a:p>
          <a:p>
            <a:pPr algn="just" eaLnBrk="1" hangingPunct="1"/>
            <a:r>
              <a:rPr lang="zh-CN" altLang="en-US" sz="2800">
                <a:solidFill>
                  <a:srgbClr val="000000"/>
                </a:solidFill>
              </a:rPr>
              <a:t>地位：具有世界意义，并逐渐形成</a:t>
            </a:r>
            <a:r>
              <a:rPr lang="zh-CN" altLang="en-US" sz="2800">
                <a:solidFill>
                  <a:srgbClr val="000000"/>
                </a:solidFill>
                <a:latin typeface="Times New Roman" pitchFamily="18" charset="0"/>
              </a:rPr>
              <a:t>“</a:t>
            </a:r>
            <a:r>
              <a:rPr lang="zh-CN" altLang="en-US" sz="2800">
                <a:solidFill>
                  <a:srgbClr val="000000"/>
                </a:solidFill>
              </a:rPr>
              <a:t>德国法系</a:t>
            </a:r>
            <a:r>
              <a:rPr lang="zh-CN" altLang="en-US" sz="2800">
                <a:solidFill>
                  <a:srgbClr val="000000"/>
                </a:solidFill>
                <a:latin typeface="Times New Roman" pitchFamily="18" charset="0"/>
              </a:rPr>
              <a:t>”</a:t>
            </a:r>
            <a:r>
              <a:rPr lang="zh-CN" altLang="en-US" sz="2800">
                <a:solidFill>
                  <a:srgbClr val="000000"/>
                </a:solidFill>
              </a:rPr>
              <a:t>，成为一些国家民事立法的蓝本。</a:t>
            </a:r>
          </a:p>
          <a:p>
            <a:pPr algn="just" eaLnBrk="1" hangingPunct="1"/>
            <a:r>
              <a:rPr lang="zh-CN" altLang="en-US" sz="2800">
                <a:solidFill>
                  <a:srgbClr val="000000"/>
                </a:solidFill>
              </a:rPr>
              <a:t>成就：（</a:t>
            </a:r>
            <a:r>
              <a:rPr lang="en-US" altLang="zh-CN" sz="2800">
                <a:solidFill>
                  <a:srgbClr val="000000"/>
                </a:solidFill>
              </a:rPr>
              <a:t>1</a:t>
            </a:r>
            <a:r>
              <a:rPr lang="zh-CN" altLang="en-US" sz="2800">
                <a:solidFill>
                  <a:srgbClr val="000000"/>
                </a:solidFill>
              </a:rPr>
              <a:t>）立法体系的完善：采用了设立总则的学说汇编体系；（</a:t>
            </a:r>
            <a:r>
              <a:rPr lang="en-US" altLang="zh-CN" sz="2800">
                <a:solidFill>
                  <a:srgbClr val="000000"/>
                </a:solidFill>
              </a:rPr>
              <a:t>2</a:t>
            </a:r>
            <a:r>
              <a:rPr lang="zh-CN" altLang="en-US" sz="2800">
                <a:solidFill>
                  <a:srgbClr val="000000"/>
                </a:solidFill>
              </a:rPr>
              <a:t>）设立了诚信原则、善良风俗、权利不得滥用等一般条款，解决了成文法的时滞问题；（</a:t>
            </a:r>
            <a:r>
              <a:rPr lang="en-US" altLang="zh-CN" sz="2800">
                <a:solidFill>
                  <a:srgbClr val="000000"/>
                </a:solidFill>
              </a:rPr>
              <a:t>3</a:t>
            </a:r>
            <a:r>
              <a:rPr lang="zh-CN" altLang="en-US" sz="2800">
                <a:solidFill>
                  <a:srgbClr val="000000"/>
                </a:solidFill>
              </a:rPr>
              <a:t>）创立了一些新的概念与制度：如权利能力、行为能力、法人制度、代理制度等。</a:t>
            </a:r>
            <a:endParaRPr lang="zh-CN" altLang="en-US" sz="2800"/>
          </a:p>
        </p:txBody>
      </p:sp>
    </p:spTree>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3" name="Rectangle 2"/>
          <p:cNvSpPr>
            <a:spLocks noGrp="1" noChangeArrowheads="1"/>
          </p:cNvSpPr>
          <p:nvPr>
            <p:ph type="title"/>
          </p:nvPr>
        </p:nvSpPr>
        <p:spPr/>
        <p:txBody>
          <a:bodyPr/>
          <a:lstStyle/>
          <a:p>
            <a:pPr eaLnBrk="1" hangingPunct="1"/>
            <a:endParaRPr lang="zh-CN" altLang="en-US" b="1">
              <a:latin typeface="Times New Roman" pitchFamily="18" charset="0"/>
            </a:endParaRPr>
          </a:p>
        </p:txBody>
      </p:sp>
      <p:sp>
        <p:nvSpPr>
          <p:cNvPr id="422914" name="Rectangle 3"/>
          <p:cNvSpPr>
            <a:spLocks noGrp="1" noChangeArrowheads="1"/>
          </p:cNvSpPr>
          <p:nvPr>
            <p:ph type="body" idx="1"/>
          </p:nvPr>
        </p:nvSpPr>
        <p:spPr/>
        <p:txBody>
          <a:bodyPr/>
          <a:lstStyle/>
          <a:p>
            <a:pPr algn="just" eaLnBrk="1" hangingPunct="1"/>
            <a:r>
              <a:rPr lang="zh-CN" altLang="en-US" b="1" dirty="0">
                <a:latin typeface="Times New Roman" pitchFamily="18" charset="0"/>
              </a:rPr>
              <a:t>二、物的主要分类</a:t>
            </a:r>
          </a:p>
          <a:p>
            <a:pPr algn="just" eaLnBrk="1" hangingPunct="1"/>
            <a:r>
              <a:rPr lang="zh-CN" altLang="en-US" b="1" dirty="0">
                <a:latin typeface="Times New Roman" pitchFamily="18" charset="0"/>
              </a:rPr>
              <a:t>（一）动产与不动产</a:t>
            </a:r>
            <a:endParaRPr lang="zh-CN" altLang="en-US" dirty="0"/>
          </a:p>
          <a:p>
            <a:pPr algn="just" eaLnBrk="1" hangingPunct="1"/>
            <a:r>
              <a:rPr lang="en-US" altLang="zh-CN" dirty="0"/>
              <a:t>1</a:t>
            </a:r>
            <a:r>
              <a:rPr lang="zh-CN" altLang="en-US" dirty="0">
                <a:latin typeface="Times New Roman" pitchFamily="18" charset="0"/>
              </a:rPr>
              <a:t>、界定</a:t>
            </a:r>
            <a:endParaRPr lang="zh-CN" altLang="en-US" dirty="0"/>
          </a:p>
          <a:p>
            <a:pPr eaLnBrk="1" hangingPunct="1"/>
            <a:r>
              <a:rPr lang="zh-CN" altLang="en-US" dirty="0">
                <a:latin typeface="Times New Roman" pitchFamily="18" charset="0"/>
              </a:rPr>
              <a:t>不动产：是指依据自然事实或法律规定不可移动、或者移动必然损毁其价值的物。反之，为动产。</a:t>
            </a:r>
            <a:endParaRPr lang="en-US" altLang="zh-CN" dirty="0">
              <a:latin typeface="Times New Roman" pitchFamily="18" charset="0"/>
            </a:endParaRPr>
          </a:p>
          <a:p>
            <a:pPr eaLnBrk="1" hangingPunct="1"/>
            <a:r>
              <a:rPr lang="en-US" altLang="zh-CN" sz="2800" dirty="0"/>
              <a:t>《</a:t>
            </a:r>
            <a:r>
              <a:rPr lang="zh-CN" altLang="en-US" sz="2800" dirty="0"/>
              <a:t>民法总则</a:t>
            </a:r>
            <a:r>
              <a:rPr lang="en-US" altLang="zh-CN" sz="2800" dirty="0"/>
              <a:t>》</a:t>
            </a:r>
            <a:r>
              <a:rPr lang="zh-CN" altLang="zh-CN" sz="2800" dirty="0"/>
              <a:t>第</a:t>
            </a:r>
            <a:r>
              <a:rPr lang="en-US" altLang="zh-CN" sz="2800" dirty="0"/>
              <a:t>115</a:t>
            </a:r>
            <a:r>
              <a:rPr lang="zh-CN" altLang="zh-CN" sz="2800" dirty="0"/>
              <a:t>条　物包括不动产和动产。</a:t>
            </a:r>
            <a:endParaRPr lang="zh-CN" altLang="en-US" sz="2800" dirty="0"/>
          </a:p>
        </p:txBody>
      </p:sp>
    </p:spTree>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7" name="Rectangle 2"/>
          <p:cNvSpPr>
            <a:spLocks noGrp="1" noChangeArrowheads="1"/>
          </p:cNvSpPr>
          <p:nvPr>
            <p:ph type="title"/>
          </p:nvPr>
        </p:nvSpPr>
        <p:spPr/>
        <p:txBody>
          <a:bodyPr/>
          <a:lstStyle/>
          <a:p>
            <a:pPr eaLnBrk="1" hangingPunct="1"/>
            <a:endParaRPr lang="zh-CN" altLang="en-US"/>
          </a:p>
        </p:txBody>
      </p:sp>
      <p:sp>
        <p:nvSpPr>
          <p:cNvPr id="423938" name="Rectangle 3"/>
          <p:cNvSpPr>
            <a:spLocks noGrp="1" noChangeArrowheads="1"/>
          </p:cNvSpPr>
          <p:nvPr>
            <p:ph type="body" idx="1"/>
          </p:nvPr>
        </p:nvSpPr>
        <p:spPr/>
        <p:txBody>
          <a:bodyPr/>
          <a:lstStyle/>
          <a:p>
            <a:pPr eaLnBrk="1" hangingPunct="1">
              <a:lnSpc>
                <a:spcPct val="80000"/>
              </a:lnSpc>
            </a:pPr>
            <a:r>
              <a:rPr lang="zh-CN" altLang="en-US" sz="2800"/>
              <a:t>担保法第</a:t>
            </a:r>
            <a:r>
              <a:rPr lang="en-US" altLang="zh-CN" sz="2800"/>
              <a:t>92</a:t>
            </a:r>
            <a:r>
              <a:rPr lang="zh-CN" altLang="en-US" sz="2800"/>
              <a:t>条：本法所称不动产是指土地以及房屋、林木等地上定着物。</a:t>
            </a:r>
          </a:p>
          <a:p>
            <a:pPr eaLnBrk="1" hangingPunct="1">
              <a:lnSpc>
                <a:spcPct val="80000"/>
              </a:lnSpc>
            </a:pPr>
            <a:r>
              <a:rPr lang="zh-CN" altLang="en-US" sz="2800"/>
              <a:t>土地管理法第</a:t>
            </a:r>
            <a:r>
              <a:rPr lang="en-US" altLang="zh-CN" sz="2800"/>
              <a:t>4</a:t>
            </a:r>
            <a:r>
              <a:rPr lang="zh-CN" altLang="en-US" sz="2800"/>
              <a:t>条：土地分为农用地、建设用地和未利用地。</a:t>
            </a:r>
          </a:p>
          <a:p>
            <a:pPr eaLnBrk="1" hangingPunct="1">
              <a:lnSpc>
                <a:spcPct val="80000"/>
              </a:lnSpc>
            </a:pPr>
            <a:r>
              <a:rPr lang="zh-CN" altLang="en-US" sz="2800"/>
              <a:t>前款所称农用地是指直接用于农业生产的土地，包括耕地、林地、草地、农田水利用地、养殖水面等；建设用地是指建造建筑物、构筑物的土地，包括城乡住宅和公共设施用地、工矿用地、交通水利设施用地、旅游用地、军事设施用地等；未利用地是指农用地和建设用地以外的土地。</a:t>
            </a:r>
          </a:p>
        </p:txBody>
      </p:sp>
    </p:spTree>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1" name="Rectangle 2"/>
          <p:cNvSpPr>
            <a:spLocks noGrp="1" noChangeArrowheads="1"/>
          </p:cNvSpPr>
          <p:nvPr>
            <p:ph type="title"/>
          </p:nvPr>
        </p:nvSpPr>
        <p:spPr/>
        <p:txBody>
          <a:bodyPr/>
          <a:lstStyle/>
          <a:p>
            <a:pPr eaLnBrk="1" hangingPunct="1"/>
            <a:endParaRPr lang="zh-CN" altLang="en-US"/>
          </a:p>
        </p:txBody>
      </p:sp>
      <p:sp>
        <p:nvSpPr>
          <p:cNvPr id="424962" name="Rectangle 3"/>
          <p:cNvSpPr>
            <a:spLocks noGrp="1" noChangeArrowheads="1"/>
          </p:cNvSpPr>
          <p:nvPr>
            <p:ph type="body" idx="1"/>
          </p:nvPr>
        </p:nvSpPr>
        <p:spPr/>
        <p:txBody>
          <a:bodyPr/>
          <a:lstStyle/>
          <a:p>
            <a:pPr algn="just" eaLnBrk="1" hangingPunct="1"/>
            <a:r>
              <a:rPr lang="en-US" altLang="zh-CN" dirty="0"/>
              <a:t>2</a:t>
            </a:r>
            <a:r>
              <a:rPr lang="zh-CN" altLang="en-US" dirty="0">
                <a:latin typeface="Times New Roman" pitchFamily="18" charset="0"/>
              </a:rPr>
              <a:t>、区分的意义</a:t>
            </a:r>
          </a:p>
          <a:p>
            <a:pPr algn="just" eaLnBrk="1" hangingPunct="1"/>
            <a:r>
              <a:rPr lang="zh-CN" altLang="en-US" dirty="0">
                <a:latin typeface="Times New Roman" pitchFamily="18" charset="0"/>
              </a:rPr>
              <a:t>（</a:t>
            </a:r>
            <a:r>
              <a:rPr lang="en-US" altLang="zh-CN" dirty="0"/>
              <a:t>1</a:t>
            </a:r>
            <a:r>
              <a:rPr lang="zh-CN" altLang="en-US" dirty="0">
                <a:latin typeface="Times New Roman" pitchFamily="18" charset="0"/>
              </a:rPr>
              <a:t>）</a:t>
            </a:r>
            <a:r>
              <a:rPr lang="zh-CN" altLang="en-US" dirty="0"/>
              <a:t>物权变动条件不同 </a:t>
            </a:r>
            <a:r>
              <a:rPr lang="zh-CN" altLang="en-US" dirty="0">
                <a:latin typeface="Times New Roman" pitchFamily="18" charset="0"/>
              </a:rPr>
              <a:t>；（就是你送手表和送一套房子的程序是不同的）</a:t>
            </a:r>
          </a:p>
          <a:p>
            <a:pPr algn="just" eaLnBrk="1" hangingPunct="1"/>
            <a:r>
              <a:rPr lang="zh-CN" altLang="en-US" dirty="0"/>
              <a:t>（</a:t>
            </a:r>
            <a:r>
              <a:rPr lang="en-US" altLang="zh-CN" dirty="0"/>
              <a:t>2</a:t>
            </a:r>
            <a:r>
              <a:rPr lang="zh-CN" altLang="en-US" dirty="0"/>
              <a:t>）</a:t>
            </a:r>
            <a:r>
              <a:rPr lang="zh-CN" altLang="en-US" dirty="0">
                <a:latin typeface="Times New Roman" pitchFamily="18" charset="0"/>
              </a:rPr>
              <a:t>设立他物权类型不同；</a:t>
            </a:r>
          </a:p>
          <a:p>
            <a:pPr algn="just" eaLnBrk="1" hangingPunct="1"/>
            <a:r>
              <a:rPr lang="zh-CN" altLang="en-US" dirty="0">
                <a:latin typeface="Times New Roman" pitchFamily="18" charset="0"/>
              </a:rPr>
              <a:t>（</a:t>
            </a:r>
            <a:r>
              <a:rPr lang="en-US" altLang="zh-CN" dirty="0">
                <a:latin typeface="Times New Roman" pitchFamily="18" charset="0"/>
              </a:rPr>
              <a:t>3</a:t>
            </a:r>
            <a:r>
              <a:rPr lang="zh-CN" altLang="en-US" dirty="0">
                <a:latin typeface="Times New Roman" pitchFamily="18" charset="0"/>
              </a:rPr>
              <a:t>）法律适用以及诉讼管辖不同。（不动产发生的纠纷，由不动产所在地的法院管辖）</a:t>
            </a:r>
            <a:endParaRPr lang="zh-CN" altLang="en-US" dirty="0"/>
          </a:p>
          <a:p>
            <a:pPr eaLnBrk="1" hangingPunct="1"/>
            <a:endParaRPr lang="zh-CN" altLang="en-US" dirty="0"/>
          </a:p>
        </p:txBody>
      </p:sp>
    </p:spTree>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5" name="Rectangle 2"/>
          <p:cNvSpPr>
            <a:spLocks noGrp="1" noChangeArrowheads="1"/>
          </p:cNvSpPr>
          <p:nvPr>
            <p:ph type="title"/>
          </p:nvPr>
        </p:nvSpPr>
        <p:spPr/>
        <p:txBody>
          <a:bodyPr/>
          <a:lstStyle/>
          <a:p>
            <a:pPr eaLnBrk="1" hangingPunct="1"/>
            <a:endParaRPr lang="zh-CN" altLang="en-US"/>
          </a:p>
        </p:txBody>
      </p:sp>
      <p:sp>
        <p:nvSpPr>
          <p:cNvPr id="425986" name="Rectangle 3"/>
          <p:cNvSpPr>
            <a:spLocks noGrp="1" noChangeArrowheads="1"/>
          </p:cNvSpPr>
          <p:nvPr>
            <p:ph type="body" idx="1"/>
          </p:nvPr>
        </p:nvSpPr>
        <p:spPr/>
        <p:txBody>
          <a:bodyPr/>
          <a:lstStyle/>
          <a:p>
            <a:pPr algn="just" eaLnBrk="1" hangingPunct="1"/>
            <a:r>
              <a:rPr lang="zh-CN" altLang="en-US" b="1" dirty="0">
                <a:latin typeface="Times New Roman" pitchFamily="18" charset="0"/>
              </a:rPr>
              <a:t>（二）主物与从物</a:t>
            </a:r>
            <a:endParaRPr lang="zh-CN" altLang="en-US" dirty="0"/>
          </a:p>
          <a:p>
            <a:pPr algn="just" eaLnBrk="1" hangingPunct="1"/>
            <a:r>
              <a:rPr lang="en-US" altLang="zh-CN" b="1" dirty="0"/>
              <a:t>1</a:t>
            </a:r>
            <a:r>
              <a:rPr lang="zh-CN" altLang="en-US" b="1" dirty="0">
                <a:latin typeface="Times New Roman" pitchFamily="18" charset="0"/>
              </a:rPr>
              <a:t>、界定</a:t>
            </a:r>
            <a:endParaRPr lang="zh-CN" altLang="en-US" dirty="0"/>
          </a:p>
          <a:p>
            <a:pPr algn="just" eaLnBrk="1" hangingPunct="1"/>
            <a:r>
              <a:rPr lang="en-US" altLang="zh-CN" dirty="0">
                <a:latin typeface="Times New Roman" pitchFamily="18" charset="0"/>
              </a:rPr>
              <a:t>——</a:t>
            </a:r>
            <a:r>
              <a:rPr lang="zh-CN" altLang="en-US" dirty="0">
                <a:latin typeface="Times New Roman" pitchFamily="18" charset="0"/>
              </a:rPr>
              <a:t>主物，能独立发挥效用、起主要作用的物。</a:t>
            </a:r>
            <a:endParaRPr lang="zh-CN" altLang="en-US" dirty="0"/>
          </a:p>
          <a:p>
            <a:pPr algn="just" eaLnBrk="1" hangingPunct="1"/>
            <a:r>
              <a:rPr lang="en-US" altLang="zh-CN" dirty="0">
                <a:latin typeface="Times New Roman" pitchFamily="18" charset="0"/>
              </a:rPr>
              <a:t>——</a:t>
            </a:r>
            <a:r>
              <a:rPr lang="zh-CN" altLang="en-US" dirty="0">
                <a:latin typeface="Times New Roman" pitchFamily="18" charset="0"/>
              </a:rPr>
              <a:t>从物，非主物的组成部分而附着于主物，并</a:t>
            </a:r>
            <a:r>
              <a:rPr lang="zh-CN" altLang="en-US" b="1" dirty="0">
                <a:latin typeface="Times New Roman" pitchFamily="18" charset="0"/>
              </a:rPr>
              <a:t>对主物发挥辅助作用的物</a:t>
            </a:r>
            <a:r>
              <a:rPr lang="zh-CN" altLang="en-US" dirty="0">
                <a:latin typeface="Times New Roman" pitchFamily="18" charset="0"/>
              </a:rPr>
              <a:t>。</a:t>
            </a:r>
            <a:endParaRPr lang="zh-CN" altLang="en-US" dirty="0"/>
          </a:p>
          <a:p>
            <a:pPr eaLnBrk="1" hangingPunct="1"/>
            <a:endParaRPr lang="zh-CN" altLang="en-US" dirty="0"/>
          </a:p>
        </p:txBody>
      </p:sp>
    </p:spTree>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09" name="Rectangle 2"/>
          <p:cNvSpPr>
            <a:spLocks noGrp="1" noChangeArrowheads="1"/>
          </p:cNvSpPr>
          <p:nvPr>
            <p:ph type="title"/>
          </p:nvPr>
        </p:nvSpPr>
        <p:spPr/>
        <p:txBody>
          <a:bodyPr/>
          <a:lstStyle/>
          <a:p>
            <a:pPr eaLnBrk="1" hangingPunct="1"/>
            <a:endParaRPr lang="zh-CN" altLang="en-US"/>
          </a:p>
        </p:txBody>
      </p:sp>
      <p:sp>
        <p:nvSpPr>
          <p:cNvPr id="427010" name="Rectangle 3"/>
          <p:cNvSpPr>
            <a:spLocks noGrp="1" noChangeArrowheads="1"/>
          </p:cNvSpPr>
          <p:nvPr>
            <p:ph type="body" idx="1"/>
          </p:nvPr>
        </p:nvSpPr>
        <p:spPr/>
        <p:txBody>
          <a:bodyPr/>
          <a:lstStyle/>
          <a:p>
            <a:pPr algn="just" eaLnBrk="1" hangingPunct="1"/>
            <a:r>
              <a:rPr lang="en-US" altLang="zh-CN" dirty="0">
                <a:latin typeface="Times New Roman" pitchFamily="18" charset="0"/>
              </a:rPr>
              <a:t>2</a:t>
            </a:r>
            <a:r>
              <a:rPr lang="zh-CN" altLang="en-US" dirty="0">
                <a:latin typeface="Times New Roman" pitchFamily="18" charset="0"/>
              </a:rPr>
              <a:t>、从物的构成条件（辅助作用）</a:t>
            </a:r>
            <a:endParaRPr lang="zh-CN" altLang="en-US" dirty="0"/>
          </a:p>
          <a:p>
            <a:pPr algn="just" eaLnBrk="1" hangingPunct="1"/>
            <a:r>
              <a:rPr lang="zh-CN" altLang="en-US" dirty="0">
                <a:latin typeface="Times New Roman" pitchFamily="18" charset="0"/>
              </a:rPr>
              <a:t>（</a:t>
            </a:r>
            <a:r>
              <a:rPr lang="en-US" altLang="zh-CN" dirty="0"/>
              <a:t>1</a:t>
            </a:r>
            <a:r>
              <a:rPr lang="zh-CN" altLang="en-US" dirty="0">
                <a:latin typeface="Times New Roman" pitchFamily="18" charset="0"/>
              </a:rPr>
              <a:t>）从物非主物的成分；</a:t>
            </a:r>
            <a:r>
              <a:rPr lang="zh-CN" altLang="en-US" sz="1800" dirty="0">
                <a:latin typeface="Times New Roman" pitchFamily="18" charset="0"/>
              </a:rPr>
              <a:t>（独立的</a:t>
            </a:r>
            <a:r>
              <a:rPr lang="en-US" altLang="zh-CN" sz="1800" dirty="0">
                <a:latin typeface="Times New Roman" pitchFamily="18" charset="0"/>
              </a:rPr>
              <a:t>,</a:t>
            </a:r>
            <a:r>
              <a:rPr lang="zh-CN" altLang="en-US" sz="1800" dirty="0">
                <a:latin typeface="Times New Roman" pitchFamily="18" charset="0"/>
              </a:rPr>
              <a:t>不是主物的构成部分，比如，螺丝对于机器）</a:t>
            </a:r>
            <a:endParaRPr lang="zh-CN" altLang="en-US" sz="1800" dirty="0"/>
          </a:p>
          <a:p>
            <a:pPr algn="just" eaLnBrk="1" hangingPunct="1"/>
            <a:r>
              <a:rPr lang="zh-CN" altLang="en-US" dirty="0">
                <a:latin typeface="Times New Roman" pitchFamily="18" charset="0"/>
              </a:rPr>
              <a:t>（</a:t>
            </a:r>
            <a:r>
              <a:rPr lang="en-US" altLang="zh-CN" dirty="0"/>
              <a:t>2</a:t>
            </a:r>
            <a:r>
              <a:rPr lang="zh-CN" altLang="en-US" dirty="0">
                <a:latin typeface="Times New Roman" pitchFamily="18" charset="0"/>
              </a:rPr>
              <a:t>）常助主物的效用；</a:t>
            </a:r>
            <a:r>
              <a:rPr lang="zh-CN" altLang="en-US" sz="1400" dirty="0">
                <a:latin typeface="Times New Roman" pitchFamily="18" charset="0"/>
              </a:rPr>
              <a:t>（辅助主物，结合在一起发挥作用）</a:t>
            </a:r>
            <a:endParaRPr lang="zh-CN" altLang="en-US" dirty="0">
              <a:latin typeface="Times New Roman" pitchFamily="18" charset="0"/>
            </a:endParaRPr>
          </a:p>
          <a:p>
            <a:pPr algn="just" eaLnBrk="1" hangingPunct="1"/>
            <a:r>
              <a:rPr lang="zh-CN" altLang="en-US" dirty="0">
                <a:latin typeface="Times New Roman" pitchFamily="18" charset="0"/>
              </a:rPr>
              <a:t>（</a:t>
            </a:r>
            <a:r>
              <a:rPr lang="en-US" altLang="zh-CN" dirty="0"/>
              <a:t>3</a:t>
            </a:r>
            <a:r>
              <a:rPr lang="zh-CN" altLang="en-US" dirty="0">
                <a:latin typeface="Times New Roman" pitchFamily="18" charset="0"/>
              </a:rPr>
              <a:t>）从物与主物</a:t>
            </a:r>
            <a:r>
              <a:rPr lang="zh-CN" altLang="en-US" u="sng" dirty="0">
                <a:latin typeface="Times New Roman" pitchFamily="18" charset="0"/>
              </a:rPr>
              <a:t>须同属一人</a:t>
            </a:r>
            <a:r>
              <a:rPr lang="zh-CN" altLang="en-US" dirty="0">
                <a:latin typeface="Times New Roman" pitchFamily="18" charset="0"/>
              </a:rPr>
              <a:t>；</a:t>
            </a:r>
            <a:endParaRPr lang="zh-CN" altLang="en-US" dirty="0"/>
          </a:p>
          <a:p>
            <a:pPr eaLnBrk="1" hangingPunct="1"/>
            <a:r>
              <a:rPr lang="zh-CN" altLang="en-US" dirty="0">
                <a:latin typeface="Times New Roman" pitchFamily="18" charset="0"/>
              </a:rPr>
              <a:t>（</a:t>
            </a:r>
            <a:r>
              <a:rPr lang="en-US" altLang="zh-CN" dirty="0"/>
              <a:t>4</a:t>
            </a:r>
            <a:r>
              <a:rPr lang="zh-CN" altLang="en-US" dirty="0">
                <a:latin typeface="Times New Roman" pitchFamily="18" charset="0"/>
              </a:rPr>
              <a:t>）交易上无特别习惯。</a:t>
            </a:r>
            <a:r>
              <a:rPr lang="zh-CN" altLang="en-US" dirty="0"/>
              <a:t> </a:t>
            </a:r>
            <a:r>
              <a:rPr lang="zh-CN" altLang="en-US" sz="1800" dirty="0"/>
              <a:t>（两人之间没有另立约定，比如，某从物如果由纪念意义，双方一致同意不一起出售）</a:t>
            </a:r>
            <a:endParaRPr lang="zh-CN" altLang="en-US" dirty="0"/>
          </a:p>
        </p:txBody>
      </p:sp>
    </p:spTree>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3" name="Rectangle 2"/>
          <p:cNvSpPr>
            <a:spLocks noGrp="1" noChangeArrowheads="1"/>
          </p:cNvSpPr>
          <p:nvPr>
            <p:ph type="title"/>
          </p:nvPr>
        </p:nvSpPr>
        <p:spPr/>
        <p:txBody>
          <a:bodyPr/>
          <a:lstStyle/>
          <a:p>
            <a:pPr eaLnBrk="1" hangingPunct="1"/>
            <a:endParaRPr lang="zh-CN" altLang="en-US"/>
          </a:p>
        </p:txBody>
      </p:sp>
      <p:sp>
        <p:nvSpPr>
          <p:cNvPr id="428034" name="Rectangle 3"/>
          <p:cNvSpPr>
            <a:spLocks noGrp="1" noChangeArrowheads="1"/>
          </p:cNvSpPr>
          <p:nvPr>
            <p:ph type="body" idx="1"/>
          </p:nvPr>
        </p:nvSpPr>
        <p:spPr/>
        <p:txBody>
          <a:bodyPr/>
          <a:lstStyle/>
          <a:p>
            <a:pPr eaLnBrk="1" hangingPunct="1"/>
            <a:r>
              <a:rPr lang="en-US" altLang="zh-CN" dirty="0"/>
              <a:t>[</a:t>
            </a:r>
            <a:r>
              <a:rPr lang="zh-CN" altLang="en-US" dirty="0"/>
              <a:t>例</a:t>
            </a:r>
            <a:r>
              <a:rPr lang="en-US" altLang="zh-CN" dirty="0"/>
              <a:t>]</a:t>
            </a:r>
            <a:r>
              <a:rPr lang="zh-CN" altLang="en-US" dirty="0"/>
              <a:t>在以下各物钟，属于从物的有：</a:t>
            </a:r>
          </a:p>
          <a:p>
            <a:pPr eaLnBrk="1" hangingPunct="1"/>
            <a:r>
              <a:rPr lang="zh-CN" altLang="en-US" dirty="0">
                <a:latin typeface="Times New Roman" pitchFamily="18" charset="0"/>
              </a:rPr>
              <a:t> </a:t>
            </a:r>
            <a:r>
              <a:rPr lang="en-US" altLang="zh-CN" dirty="0"/>
              <a:t>A. </a:t>
            </a:r>
            <a:r>
              <a:rPr lang="zh-CN" altLang="en-US" dirty="0"/>
              <a:t>母鸡下的蛋；</a:t>
            </a:r>
            <a:r>
              <a:rPr lang="zh-CN" altLang="en-US" dirty="0">
                <a:latin typeface="Times New Roman" pitchFamily="18" charset="0"/>
              </a:rPr>
              <a:t>    </a:t>
            </a:r>
            <a:endParaRPr lang="zh-CN" altLang="en-US" dirty="0"/>
          </a:p>
          <a:p>
            <a:pPr eaLnBrk="1" hangingPunct="1"/>
            <a:r>
              <a:rPr lang="en-US" altLang="zh-CN" dirty="0"/>
              <a:t>B. </a:t>
            </a:r>
            <a:r>
              <a:rPr lang="zh-CN" altLang="en-US" b="1" u="sng" dirty="0"/>
              <a:t>船舶与船桨；</a:t>
            </a:r>
            <a:r>
              <a:rPr lang="zh-CN" altLang="en-US" dirty="0">
                <a:latin typeface="Times New Roman" pitchFamily="18" charset="0"/>
              </a:rPr>
              <a:t>    </a:t>
            </a:r>
            <a:endParaRPr lang="zh-CN" altLang="en-US" dirty="0"/>
          </a:p>
          <a:p>
            <a:pPr eaLnBrk="1" hangingPunct="1"/>
            <a:r>
              <a:rPr lang="en-US" altLang="zh-CN" dirty="0"/>
              <a:t>C. </a:t>
            </a:r>
            <a:r>
              <a:rPr lang="zh-CN" altLang="en-US" dirty="0"/>
              <a:t>西装的上衣与裤子；</a:t>
            </a:r>
            <a:r>
              <a:rPr lang="zh-CN" altLang="en-US" dirty="0">
                <a:latin typeface="Times New Roman" pitchFamily="18" charset="0"/>
              </a:rPr>
              <a:t>    </a:t>
            </a:r>
            <a:endParaRPr lang="zh-CN" altLang="en-US" dirty="0"/>
          </a:p>
          <a:p>
            <a:pPr eaLnBrk="1" hangingPunct="1"/>
            <a:r>
              <a:rPr lang="en-US" altLang="zh-CN" dirty="0"/>
              <a:t>D. </a:t>
            </a:r>
            <a:r>
              <a:rPr lang="zh-CN" altLang="en-US" dirty="0"/>
              <a:t>房屋与房屋上的门窗。</a:t>
            </a:r>
          </a:p>
        </p:txBody>
      </p:sp>
    </p:spTree>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7" name="Rectangle 2"/>
          <p:cNvSpPr>
            <a:spLocks noGrp="1" noChangeArrowheads="1"/>
          </p:cNvSpPr>
          <p:nvPr>
            <p:ph type="title"/>
          </p:nvPr>
        </p:nvSpPr>
        <p:spPr/>
        <p:txBody>
          <a:bodyPr/>
          <a:lstStyle/>
          <a:p>
            <a:pPr eaLnBrk="1" hangingPunct="1"/>
            <a:endParaRPr lang="zh-CN" altLang="en-US"/>
          </a:p>
        </p:txBody>
      </p:sp>
      <p:sp>
        <p:nvSpPr>
          <p:cNvPr id="429058" name="Rectangle 3"/>
          <p:cNvSpPr>
            <a:spLocks noGrp="1" noChangeArrowheads="1"/>
          </p:cNvSpPr>
          <p:nvPr>
            <p:ph type="body" idx="1"/>
          </p:nvPr>
        </p:nvSpPr>
        <p:spPr/>
        <p:txBody>
          <a:bodyPr/>
          <a:lstStyle/>
          <a:p>
            <a:pPr algn="just" eaLnBrk="1" hangingPunct="1"/>
            <a:r>
              <a:rPr lang="en-US" altLang="zh-CN" b="1" dirty="0"/>
              <a:t>3</a:t>
            </a:r>
            <a:r>
              <a:rPr lang="zh-CN" altLang="en-US" b="1" dirty="0">
                <a:latin typeface="Times New Roman" pitchFamily="18" charset="0"/>
              </a:rPr>
              <a:t>、区分的意义</a:t>
            </a:r>
            <a:endParaRPr lang="zh-CN" altLang="en-US" dirty="0"/>
          </a:p>
          <a:p>
            <a:pPr algn="just" eaLnBrk="1" hangingPunct="1"/>
            <a:r>
              <a:rPr lang="zh-CN" altLang="en-US" dirty="0"/>
              <a:t>除法律另有规定或者</a:t>
            </a:r>
            <a:r>
              <a:rPr lang="zh-CN" altLang="en-US" dirty="0">
                <a:hlinkClick r:id="rId2"/>
              </a:rPr>
              <a:t>当事人</a:t>
            </a:r>
            <a:r>
              <a:rPr lang="zh-CN" altLang="en-US" dirty="0"/>
              <a:t>另有约定外，对主物处分的效力及于从物，</a:t>
            </a:r>
            <a:r>
              <a:rPr lang="zh-CN" altLang="en-US" dirty="0">
                <a:solidFill>
                  <a:srgbClr val="FF0000"/>
                </a:solidFill>
              </a:rPr>
              <a:t>从物随主</a:t>
            </a:r>
            <a:r>
              <a:rPr lang="zh-CN" altLang="en-US" dirty="0"/>
              <a:t>物的转移而转移。</a:t>
            </a:r>
          </a:p>
          <a:p>
            <a:pPr eaLnBrk="1" hangingPunct="1"/>
            <a:r>
              <a:rPr lang="zh-CN" altLang="en-US" dirty="0"/>
              <a:t> </a:t>
            </a:r>
          </a:p>
        </p:txBody>
      </p:sp>
    </p:spTree>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1" name="Rectangle 2"/>
          <p:cNvSpPr>
            <a:spLocks noGrp="1" noChangeArrowheads="1"/>
          </p:cNvSpPr>
          <p:nvPr>
            <p:ph type="title"/>
          </p:nvPr>
        </p:nvSpPr>
        <p:spPr/>
        <p:txBody>
          <a:bodyPr/>
          <a:lstStyle/>
          <a:p>
            <a:pPr eaLnBrk="1" hangingPunct="1"/>
            <a:endParaRPr lang="zh-CN" altLang="en-US"/>
          </a:p>
        </p:txBody>
      </p:sp>
      <p:sp>
        <p:nvSpPr>
          <p:cNvPr id="430082" name="Rectangle 3"/>
          <p:cNvSpPr>
            <a:spLocks noGrp="1" noChangeArrowheads="1"/>
          </p:cNvSpPr>
          <p:nvPr>
            <p:ph type="body" idx="1"/>
          </p:nvPr>
        </p:nvSpPr>
        <p:spPr/>
        <p:txBody>
          <a:bodyPr/>
          <a:lstStyle/>
          <a:p>
            <a:pPr algn="just" eaLnBrk="1" hangingPunct="1"/>
            <a:r>
              <a:rPr lang="zh-CN" altLang="en-US" b="1">
                <a:latin typeface="Times New Roman" pitchFamily="18" charset="0"/>
              </a:rPr>
              <a:t>（三）原物与孳息</a:t>
            </a:r>
            <a:endParaRPr lang="zh-CN" altLang="en-US"/>
          </a:p>
          <a:p>
            <a:pPr algn="just" eaLnBrk="1" hangingPunct="1"/>
            <a:r>
              <a:rPr lang="en-US" altLang="zh-CN" b="1"/>
              <a:t>1</a:t>
            </a:r>
            <a:r>
              <a:rPr lang="zh-CN" altLang="en-US" b="1">
                <a:latin typeface="Times New Roman" pitchFamily="18" charset="0"/>
              </a:rPr>
              <a:t>、界定</a:t>
            </a:r>
            <a:endParaRPr lang="zh-CN" altLang="en-US"/>
          </a:p>
          <a:p>
            <a:pPr algn="just" eaLnBrk="1" hangingPunct="1"/>
            <a:r>
              <a:rPr lang="en-US" altLang="zh-CN">
                <a:latin typeface="Times New Roman" pitchFamily="18" charset="0"/>
              </a:rPr>
              <a:t>——</a:t>
            </a:r>
            <a:r>
              <a:rPr lang="zh-CN" altLang="en-US">
                <a:latin typeface="Times New Roman" pitchFamily="18" charset="0"/>
              </a:rPr>
              <a:t>原物，能原已存在、能出产新物的物。</a:t>
            </a:r>
            <a:endParaRPr lang="zh-CN" altLang="en-US"/>
          </a:p>
          <a:p>
            <a:pPr algn="just" eaLnBrk="1" hangingPunct="1"/>
            <a:r>
              <a:rPr lang="en-US" altLang="zh-CN">
                <a:latin typeface="Times New Roman" pitchFamily="18" charset="0"/>
              </a:rPr>
              <a:t>——</a:t>
            </a:r>
            <a:r>
              <a:rPr lang="zh-CN" altLang="en-US" b="1">
                <a:latin typeface="Times New Roman" pitchFamily="18" charset="0"/>
              </a:rPr>
              <a:t>孳息，</a:t>
            </a:r>
            <a:r>
              <a:rPr lang="zh-CN" altLang="en-US">
                <a:latin typeface="Times New Roman" pitchFamily="18" charset="0"/>
              </a:rPr>
              <a:t>由原物产出的物。依照其性质，孳息包括自然孳息和法定孳息。</a:t>
            </a:r>
            <a:endParaRPr lang="zh-CN" altLang="en-US"/>
          </a:p>
          <a:p>
            <a:pPr eaLnBrk="1" hangingPunct="1"/>
            <a:endParaRPr lang="zh-CN" altLang="en-US"/>
          </a:p>
        </p:txBody>
      </p:sp>
    </p:spTree>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5" name="Rectangle 2"/>
          <p:cNvSpPr>
            <a:spLocks noGrp="1" noChangeArrowheads="1"/>
          </p:cNvSpPr>
          <p:nvPr>
            <p:ph type="title"/>
          </p:nvPr>
        </p:nvSpPr>
        <p:spPr/>
        <p:txBody>
          <a:bodyPr/>
          <a:lstStyle/>
          <a:p>
            <a:pPr eaLnBrk="1" hangingPunct="1"/>
            <a:endParaRPr lang="zh-CN" altLang="en-US"/>
          </a:p>
        </p:txBody>
      </p:sp>
      <p:sp>
        <p:nvSpPr>
          <p:cNvPr id="431106" name="Rectangle 3"/>
          <p:cNvSpPr>
            <a:spLocks noGrp="1" noChangeArrowheads="1"/>
          </p:cNvSpPr>
          <p:nvPr>
            <p:ph type="body" idx="1"/>
          </p:nvPr>
        </p:nvSpPr>
        <p:spPr/>
        <p:txBody>
          <a:bodyPr/>
          <a:lstStyle/>
          <a:p>
            <a:pPr eaLnBrk="1" hangingPunct="1"/>
            <a:r>
              <a:rPr lang="zh-CN" altLang="en-US"/>
              <a:t>属于原物与孳息的关系的是（ ）</a:t>
            </a:r>
            <a:r>
              <a:rPr lang="zh-CN" altLang="en-US">
                <a:latin typeface="Times New Roman" pitchFamily="18" charset="0"/>
              </a:rPr>
              <a:t>    </a:t>
            </a:r>
            <a:endParaRPr lang="zh-CN" altLang="en-US"/>
          </a:p>
          <a:p>
            <a:pPr eaLnBrk="1" hangingPunct="1"/>
            <a:r>
              <a:rPr lang="en-US" altLang="zh-CN"/>
              <a:t>A. </a:t>
            </a:r>
            <a:r>
              <a:rPr lang="zh-CN" altLang="en-US"/>
              <a:t>母鸡与其所下的蛋；</a:t>
            </a:r>
            <a:r>
              <a:rPr lang="zh-CN" altLang="en-US">
                <a:latin typeface="Times New Roman" pitchFamily="18" charset="0"/>
              </a:rPr>
              <a:t>    </a:t>
            </a:r>
            <a:endParaRPr lang="zh-CN" altLang="en-US"/>
          </a:p>
          <a:p>
            <a:pPr eaLnBrk="1" hangingPunct="1"/>
            <a:r>
              <a:rPr lang="en-US" altLang="zh-CN"/>
              <a:t>B.</a:t>
            </a:r>
            <a:r>
              <a:rPr lang="zh-CN" altLang="en-US"/>
              <a:t>鸡蛋与鸡蛋孵出的小鸡；</a:t>
            </a:r>
            <a:r>
              <a:rPr lang="zh-CN" altLang="en-US">
                <a:latin typeface="Times New Roman" pitchFamily="18" charset="0"/>
              </a:rPr>
              <a:t>    </a:t>
            </a:r>
            <a:endParaRPr lang="zh-CN" altLang="en-US"/>
          </a:p>
          <a:p>
            <a:pPr eaLnBrk="1" hangingPunct="1"/>
            <a:r>
              <a:rPr lang="en-US" altLang="zh-CN"/>
              <a:t>C. </a:t>
            </a:r>
            <a:r>
              <a:rPr lang="zh-CN" altLang="en-US"/>
              <a:t>空调与空调放出的冷风；</a:t>
            </a:r>
            <a:r>
              <a:rPr lang="zh-CN" altLang="en-US">
                <a:latin typeface="Times New Roman" pitchFamily="18" charset="0"/>
              </a:rPr>
              <a:t>    </a:t>
            </a:r>
            <a:endParaRPr lang="zh-CN" altLang="en-US"/>
          </a:p>
          <a:p>
            <a:pPr eaLnBrk="1" hangingPunct="1"/>
            <a:r>
              <a:rPr lang="en-US" altLang="zh-CN"/>
              <a:t>D. </a:t>
            </a:r>
            <a:r>
              <a:rPr lang="zh-CN" altLang="en-US"/>
              <a:t>山羊与山羊身上的羊毛。</a:t>
            </a:r>
          </a:p>
        </p:txBody>
      </p:sp>
    </p:spTree>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29" name="Rectangle 2"/>
          <p:cNvSpPr>
            <a:spLocks noGrp="1" noChangeArrowheads="1"/>
          </p:cNvSpPr>
          <p:nvPr>
            <p:ph type="title"/>
          </p:nvPr>
        </p:nvSpPr>
        <p:spPr/>
        <p:txBody>
          <a:bodyPr/>
          <a:lstStyle/>
          <a:p>
            <a:pPr eaLnBrk="1" hangingPunct="1"/>
            <a:endParaRPr lang="zh-CN" altLang="en-US"/>
          </a:p>
        </p:txBody>
      </p:sp>
      <p:sp>
        <p:nvSpPr>
          <p:cNvPr id="432130" name="Rectangle 3"/>
          <p:cNvSpPr>
            <a:spLocks noGrp="1" noChangeArrowheads="1"/>
          </p:cNvSpPr>
          <p:nvPr>
            <p:ph type="body" idx="1"/>
          </p:nvPr>
        </p:nvSpPr>
        <p:spPr/>
        <p:txBody>
          <a:bodyPr/>
          <a:lstStyle/>
          <a:p>
            <a:pPr algn="just" eaLnBrk="1" hangingPunct="1"/>
            <a:r>
              <a:rPr lang="en-US" altLang="zh-CN" b="1"/>
              <a:t>2</a:t>
            </a:r>
            <a:r>
              <a:rPr lang="zh-CN" altLang="en-US" b="1">
                <a:latin typeface="Times New Roman" pitchFamily="18" charset="0"/>
              </a:rPr>
              <a:t>、区分的意义</a:t>
            </a:r>
            <a:endParaRPr lang="zh-CN" altLang="en-US"/>
          </a:p>
          <a:p>
            <a:pPr eaLnBrk="1" hangingPunct="1"/>
            <a:r>
              <a:rPr lang="zh-CN" altLang="en-US"/>
              <a:t>（</a:t>
            </a:r>
            <a:r>
              <a:rPr lang="en-US" altLang="zh-CN"/>
              <a:t>1</a:t>
            </a:r>
            <a:r>
              <a:rPr lang="zh-CN" altLang="en-US"/>
              <a:t>）确定孳息物的所有权归属。合同法第</a:t>
            </a:r>
            <a:r>
              <a:rPr lang="en-US" altLang="zh-CN"/>
              <a:t>163</a:t>
            </a:r>
            <a:r>
              <a:rPr lang="zh-CN" altLang="en-US"/>
              <a:t>条就规定标的物在交付之前产生的孳息，归出卖人所有，交付之后产生的孳息，归买受人所有。 </a:t>
            </a:r>
          </a:p>
          <a:p>
            <a:pPr eaLnBrk="1" hangingPunct="1"/>
            <a:r>
              <a:rPr lang="zh-CN" altLang="en-US"/>
              <a:t>（</a:t>
            </a:r>
            <a:r>
              <a:rPr lang="en-US" altLang="zh-CN"/>
              <a:t>2</a:t>
            </a:r>
            <a:r>
              <a:rPr lang="zh-CN" altLang="en-US"/>
              <a:t>）原物所有权转移的效力。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pPr eaLnBrk="1" hangingPunct="1"/>
            <a:endParaRPr lang="zh-CN" altLang="en-US"/>
          </a:p>
        </p:txBody>
      </p:sp>
      <p:sp>
        <p:nvSpPr>
          <p:cNvPr id="55298" name="Rectangle 3"/>
          <p:cNvSpPr>
            <a:spLocks noGrp="1" noChangeArrowheads="1"/>
          </p:cNvSpPr>
          <p:nvPr>
            <p:ph type="body" idx="1"/>
          </p:nvPr>
        </p:nvSpPr>
        <p:spPr/>
        <p:txBody>
          <a:bodyPr/>
          <a:lstStyle/>
          <a:p>
            <a:pPr eaLnBrk="1" hangingPunct="1">
              <a:buFont typeface="Wingdings" pitchFamily="2" charset="2"/>
              <a:buNone/>
            </a:pPr>
            <a:r>
              <a:rPr lang="zh-CN" altLang="en-US"/>
              <a:t>不足：</a:t>
            </a:r>
          </a:p>
          <a:p>
            <a:pPr eaLnBrk="1" hangingPunct="1">
              <a:buFont typeface="Wingdings" pitchFamily="2" charset="2"/>
              <a:buNone/>
            </a:pPr>
            <a:r>
              <a:rPr lang="zh-CN" altLang="en-US"/>
              <a:t>（</a:t>
            </a:r>
            <a:r>
              <a:rPr lang="en-US" altLang="zh-CN"/>
              <a:t>1</a:t>
            </a:r>
            <a:r>
              <a:rPr lang="zh-CN" altLang="en-US"/>
              <a:t>）语言深奥；</a:t>
            </a:r>
          </a:p>
          <a:p>
            <a:pPr eaLnBrk="1" hangingPunct="1">
              <a:buFont typeface="Wingdings" pitchFamily="2" charset="2"/>
              <a:buNone/>
            </a:pPr>
            <a:r>
              <a:rPr lang="zh-CN" altLang="en-US"/>
              <a:t>（</a:t>
            </a:r>
            <a:r>
              <a:rPr lang="en-US" altLang="zh-CN"/>
              <a:t>2</a:t>
            </a:r>
            <a:r>
              <a:rPr lang="zh-CN" altLang="en-US"/>
              <a:t>）身份歧视；如其规定的典型的公民仅指企业主地主和官吏，而不包括小私有者和工人。</a:t>
            </a:r>
          </a:p>
        </p:txBody>
      </p:sp>
    </p:spTree>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3" name="Rectangle 2"/>
          <p:cNvSpPr>
            <a:spLocks noGrp="1" noChangeArrowheads="1"/>
          </p:cNvSpPr>
          <p:nvPr>
            <p:ph type="title"/>
          </p:nvPr>
        </p:nvSpPr>
        <p:spPr/>
        <p:txBody>
          <a:bodyPr/>
          <a:lstStyle/>
          <a:p>
            <a:pPr eaLnBrk="1" hangingPunct="1"/>
            <a:endParaRPr lang="zh-CN" altLang="en-US"/>
          </a:p>
        </p:txBody>
      </p:sp>
      <p:sp>
        <p:nvSpPr>
          <p:cNvPr id="433154" name="Rectangle 3"/>
          <p:cNvSpPr>
            <a:spLocks noGrp="1" noChangeArrowheads="1"/>
          </p:cNvSpPr>
          <p:nvPr>
            <p:ph type="body" idx="1"/>
          </p:nvPr>
        </p:nvSpPr>
        <p:spPr/>
        <p:txBody>
          <a:bodyPr/>
          <a:lstStyle/>
          <a:p>
            <a:pPr algn="just" eaLnBrk="1" hangingPunct="1"/>
            <a:r>
              <a:rPr lang="zh-CN" altLang="en-US" b="1">
                <a:latin typeface="Times New Roman" pitchFamily="18" charset="0"/>
              </a:rPr>
              <a:t>（四）特定物与种类物</a:t>
            </a:r>
            <a:endParaRPr lang="zh-CN" altLang="en-US"/>
          </a:p>
          <a:p>
            <a:pPr algn="just" eaLnBrk="1" hangingPunct="1"/>
            <a:r>
              <a:rPr lang="en-US" altLang="zh-CN" b="1"/>
              <a:t>1</a:t>
            </a:r>
            <a:r>
              <a:rPr lang="zh-CN" altLang="en-US" b="1">
                <a:latin typeface="Times New Roman" pitchFamily="18" charset="0"/>
              </a:rPr>
              <a:t>、界定</a:t>
            </a:r>
            <a:endParaRPr lang="zh-CN" altLang="en-US"/>
          </a:p>
          <a:p>
            <a:pPr algn="just" eaLnBrk="1" hangingPunct="1"/>
            <a:r>
              <a:rPr lang="en-US" altLang="zh-CN">
                <a:latin typeface="Times New Roman" pitchFamily="18" charset="0"/>
              </a:rPr>
              <a:t>——</a:t>
            </a:r>
            <a:r>
              <a:rPr lang="zh-CN" altLang="en-US">
                <a:latin typeface="Times New Roman" pitchFamily="18" charset="0"/>
              </a:rPr>
              <a:t>种类物，在一般交易上，可以同种类、同质量替代的物。</a:t>
            </a:r>
            <a:endParaRPr lang="zh-CN" altLang="en-US"/>
          </a:p>
          <a:p>
            <a:pPr algn="just" eaLnBrk="1" hangingPunct="1"/>
            <a:r>
              <a:rPr lang="en-US" altLang="zh-CN">
                <a:latin typeface="Times New Roman" pitchFamily="18" charset="0"/>
              </a:rPr>
              <a:t>——</a:t>
            </a:r>
            <a:r>
              <a:rPr lang="zh-CN" altLang="en-US">
                <a:latin typeface="Times New Roman" pitchFamily="18" charset="0"/>
              </a:rPr>
              <a:t>特定物，独一无二，在一般交易上，不可以同种类、同质量替代的物。</a:t>
            </a:r>
            <a:endParaRPr lang="zh-CN" altLang="en-US"/>
          </a:p>
          <a:p>
            <a:pPr algn="just" eaLnBrk="1" hangingPunct="1"/>
            <a:endParaRPr lang="zh-CN" altLang="en-US"/>
          </a:p>
        </p:txBody>
      </p:sp>
    </p:spTree>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7" name="Rectangle 2"/>
          <p:cNvSpPr>
            <a:spLocks noGrp="1" noChangeArrowheads="1"/>
          </p:cNvSpPr>
          <p:nvPr>
            <p:ph type="title"/>
          </p:nvPr>
        </p:nvSpPr>
        <p:spPr/>
        <p:txBody>
          <a:bodyPr/>
          <a:lstStyle/>
          <a:p>
            <a:pPr eaLnBrk="1" hangingPunct="1"/>
            <a:endParaRPr lang="zh-CN" altLang="en-US"/>
          </a:p>
        </p:txBody>
      </p:sp>
      <p:sp>
        <p:nvSpPr>
          <p:cNvPr id="434178" name="Rectangle 3"/>
          <p:cNvSpPr>
            <a:spLocks noGrp="1" noChangeArrowheads="1"/>
          </p:cNvSpPr>
          <p:nvPr>
            <p:ph type="body" idx="1"/>
          </p:nvPr>
        </p:nvSpPr>
        <p:spPr/>
        <p:txBody>
          <a:bodyPr/>
          <a:lstStyle/>
          <a:p>
            <a:pPr algn="just" eaLnBrk="1" hangingPunct="1"/>
            <a:r>
              <a:rPr lang="en-US" altLang="zh-CN" b="1"/>
              <a:t>2</a:t>
            </a:r>
            <a:r>
              <a:rPr lang="zh-CN" altLang="en-US" b="1">
                <a:latin typeface="Times New Roman" pitchFamily="18" charset="0"/>
              </a:rPr>
              <a:t>、区分的意义</a:t>
            </a:r>
            <a:endParaRPr lang="zh-CN" altLang="en-US"/>
          </a:p>
          <a:p>
            <a:pPr algn="just" eaLnBrk="1" hangingPunct="1"/>
            <a:r>
              <a:rPr lang="zh-CN" altLang="en-US" b="1"/>
              <a:t>（</a:t>
            </a:r>
            <a:r>
              <a:rPr lang="en-US" altLang="zh-CN" b="1"/>
              <a:t>1</a:t>
            </a:r>
            <a:r>
              <a:rPr lang="zh-CN" altLang="en-US" b="1"/>
              <a:t>）对应民事关系不同。</a:t>
            </a:r>
            <a:r>
              <a:rPr lang="zh-CN" altLang="en-US"/>
              <a:t> </a:t>
            </a:r>
          </a:p>
          <a:p>
            <a:pPr algn="just" eaLnBrk="1" hangingPunct="1"/>
            <a:r>
              <a:rPr lang="zh-CN" altLang="en-US"/>
              <a:t>（</a:t>
            </a:r>
            <a:r>
              <a:rPr lang="en-US" altLang="zh-CN"/>
              <a:t>2</a:t>
            </a:r>
            <a:r>
              <a:rPr lang="zh-CN" altLang="en-US"/>
              <a:t>）标的物交付前灭失时的法律效果不同。 </a:t>
            </a:r>
          </a:p>
        </p:txBody>
      </p:sp>
    </p:spTree>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1" name="Rectangle 2"/>
          <p:cNvSpPr>
            <a:spLocks noGrp="1" noChangeArrowheads="1"/>
          </p:cNvSpPr>
          <p:nvPr>
            <p:ph type="title"/>
          </p:nvPr>
        </p:nvSpPr>
        <p:spPr/>
        <p:txBody>
          <a:bodyPr/>
          <a:lstStyle/>
          <a:p>
            <a:pPr eaLnBrk="1" hangingPunct="1"/>
            <a:endParaRPr lang="zh-CN" altLang="en-US"/>
          </a:p>
        </p:txBody>
      </p:sp>
      <p:sp>
        <p:nvSpPr>
          <p:cNvPr id="435202" name="Rectangle 3"/>
          <p:cNvSpPr>
            <a:spLocks noGrp="1" noChangeArrowheads="1"/>
          </p:cNvSpPr>
          <p:nvPr>
            <p:ph type="body" idx="1"/>
          </p:nvPr>
        </p:nvSpPr>
        <p:spPr/>
        <p:txBody>
          <a:bodyPr/>
          <a:lstStyle/>
          <a:p>
            <a:pPr eaLnBrk="1" hangingPunct="1">
              <a:lnSpc>
                <a:spcPct val="80000"/>
              </a:lnSpc>
            </a:pPr>
            <a:r>
              <a:rPr lang="zh-CN" altLang="en-US" sz="2800" b="1"/>
              <a:t>（五）可分物与不可分物</a:t>
            </a:r>
          </a:p>
          <a:p>
            <a:pPr eaLnBrk="1" hangingPunct="1">
              <a:lnSpc>
                <a:spcPct val="80000"/>
              </a:lnSpc>
            </a:pPr>
            <a:r>
              <a:rPr lang="en-US" altLang="zh-CN" sz="2800" b="1"/>
              <a:t>1</a:t>
            </a:r>
            <a:r>
              <a:rPr lang="zh-CN" altLang="en-US" sz="2800" b="1"/>
              <a:t>、界定</a:t>
            </a:r>
            <a:endParaRPr lang="zh-CN" altLang="en-US" sz="2800"/>
          </a:p>
          <a:p>
            <a:pPr eaLnBrk="1" hangingPunct="1">
              <a:lnSpc>
                <a:spcPct val="80000"/>
              </a:lnSpc>
            </a:pPr>
            <a:r>
              <a:rPr lang="zh-CN" altLang="en-US" sz="2800"/>
              <a:t>（</a:t>
            </a:r>
            <a:r>
              <a:rPr lang="en-US" altLang="zh-CN" sz="2800"/>
              <a:t>1</a:t>
            </a:r>
            <a:r>
              <a:rPr lang="zh-CN" altLang="en-US" sz="2800"/>
              <a:t>）可分物是指可以分割并且不因分割而损害其价值或性能的物</a:t>
            </a:r>
          </a:p>
          <a:p>
            <a:pPr eaLnBrk="1" hangingPunct="1">
              <a:lnSpc>
                <a:spcPct val="80000"/>
              </a:lnSpc>
            </a:pPr>
            <a:r>
              <a:rPr lang="zh-CN" altLang="en-US" sz="2800"/>
              <a:t>（</a:t>
            </a:r>
            <a:r>
              <a:rPr lang="en-US" altLang="zh-CN" sz="2800"/>
              <a:t>2</a:t>
            </a:r>
            <a:r>
              <a:rPr lang="zh-CN" altLang="en-US" sz="2800"/>
              <a:t>）不可分物是分割后会改变性能或价值的物。不可分物有两种：</a:t>
            </a:r>
          </a:p>
          <a:p>
            <a:pPr eaLnBrk="1" hangingPunct="1">
              <a:lnSpc>
                <a:spcPct val="80000"/>
              </a:lnSpc>
            </a:pPr>
            <a:r>
              <a:rPr lang="en-US" altLang="zh-CN" sz="2800">
                <a:latin typeface="Times New Roman" pitchFamily="18" charset="0"/>
              </a:rPr>
              <a:t>——</a:t>
            </a:r>
            <a:r>
              <a:rPr lang="zh-CN" altLang="en-US" sz="2800"/>
              <a:t>自然性质上不可分，如一辆汽车、一架钢琴等；</a:t>
            </a:r>
          </a:p>
          <a:p>
            <a:pPr eaLnBrk="1" hangingPunct="1">
              <a:lnSpc>
                <a:spcPct val="80000"/>
              </a:lnSpc>
            </a:pPr>
            <a:r>
              <a:rPr lang="en-US" altLang="zh-CN" sz="2800">
                <a:latin typeface="Times New Roman" pitchFamily="18" charset="0"/>
              </a:rPr>
              <a:t>——</a:t>
            </a:r>
            <a:r>
              <a:rPr lang="zh-CN" altLang="en-US" sz="2800"/>
              <a:t>依权利人的意思不可分，如在一定时间内不许分割的共有物。</a:t>
            </a:r>
          </a:p>
        </p:txBody>
      </p:sp>
    </p:spTree>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5" name="Rectangle 2"/>
          <p:cNvSpPr>
            <a:spLocks noGrp="1" noChangeArrowheads="1"/>
          </p:cNvSpPr>
          <p:nvPr>
            <p:ph type="title"/>
          </p:nvPr>
        </p:nvSpPr>
        <p:spPr/>
        <p:txBody>
          <a:bodyPr/>
          <a:lstStyle/>
          <a:p>
            <a:pPr eaLnBrk="1" hangingPunct="1"/>
            <a:endParaRPr lang="zh-CN" altLang="en-US"/>
          </a:p>
        </p:txBody>
      </p:sp>
      <p:sp>
        <p:nvSpPr>
          <p:cNvPr id="436226" name="Rectangle 3"/>
          <p:cNvSpPr>
            <a:spLocks noGrp="1" noChangeArrowheads="1"/>
          </p:cNvSpPr>
          <p:nvPr>
            <p:ph type="body" idx="1"/>
          </p:nvPr>
        </p:nvSpPr>
        <p:spPr/>
        <p:txBody>
          <a:bodyPr/>
          <a:lstStyle/>
          <a:p>
            <a:pPr eaLnBrk="1" hangingPunct="1"/>
            <a:r>
              <a:rPr lang="en-US" altLang="zh-CN"/>
              <a:t>2</a:t>
            </a:r>
            <a:r>
              <a:rPr lang="zh-CN" altLang="en-US"/>
              <a:t>、区分的法律意义：</a:t>
            </a:r>
          </a:p>
          <a:p>
            <a:pPr eaLnBrk="1" hangingPunct="1"/>
            <a:r>
              <a:rPr lang="zh-CN" altLang="en-US"/>
              <a:t>（</a:t>
            </a:r>
            <a:r>
              <a:rPr lang="en-US" altLang="zh-CN"/>
              <a:t>1</a:t>
            </a:r>
            <a:r>
              <a:rPr lang="zh-CN" altLang="en-US"/>
              <a:t>）确立共有物的分割方法</a:t>
            </a:r>
          </a:p>
          <a:p>
            <a:pPr eaLnBrk="1" hangingPunct="1"/>
            <a:r>
              <a:rPr lang="zh-CN" altLang="en-US"/>
              <a:t>（</a:t>
            </a:r>
            <a:r>
              <a:rPr lang="en-US" altLang="zh-CN"/>
              <a:t>2</a:t>
            </a:r>
            <a:r>
              <a:rPr lang="zh-CN" altLang="en-US"/>
              <a:t>）确认多数人之债的性质</a:t>
            </a:r>
          </a:p>
        </p:txBody>
      </p:sp>
    </p:spTree>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49" name="Rectangle 2"/>
          <p:cNvSpPr>
            <a:spLocks noGrp="1" noChangeArrowheads="1"/>
          </p:cNvSpPr>
          <p:nvPr>
            <p:ph type="title"/>
          </p:nvPr>
        </p:nvSpPr>
        <p:spPr/>
        <p:txBody>
          <a:bodyPr/>
          <a:lstStyle/>
          <a:p>
            <a:pPr eaLnBrk="1" hangingPunct="1"/>
            <a:endParaRPr lang="zh-CN" altLang="en-US" b="1">
              <a:latin typeface="Times New Roman" pitchFamily="18" charset="0"/>
            </a:endParaRPr>
          </a:p>
        </p:txBody>
      </p:sp>
      <p:sp>
        <p:nvSpPr>
          <p:cNvPr id="437250" name="Rectangle 3"/>
          <p:cNvSpPr>
            <a:spLocks noGrp="1" noChangeArrowheads="1"/>
          </p:cNvSpPr>
          <p:nvPr>
            <p:ph type="body" idx="1"/>
          </p:nvPr>
        </p:nvSpPr>
        <p:spPr/>
        <p:txBody>
          <a:bodyPr/>
          <a:lstStyle/>
          <a:p>
            <a:pPr algn="just" eaLnBrk="1" hangingPunct="1"/>
            <a:r>
              <a:rPr lang="zh-CN" altLang="en-US" b="1">
                <a:latin typeface="Times New Roman" pitchFamily="18" charset="0"/>
              </a:rPr>
              <a:t>三、脱离人身的组织与器官</a:t>
            </a:r>
            <a:endParaRPr lang="zh-CN" altLang="en-US" b="1"/>
          </a:p>
          <a:p>
            <a:pPr algn="just" eaLnBrk="1" hangingPunct="1"/>
            <a:r>
              <a:rPr lang="en-US" altLang="zh-CN" b="1"/>
              <a:t>[</a:t>
            </a:r>
            <a:r>
              <a:rPr lang="zh-CN" altLang="en-US" b="1">
                <a:latin typeface="Times New Roman" pitchFamily="18" charset="0"/>
              </a:rPr>
              <a:t>例</a:t>
            </a:r>
            <a:r>
              <a:rPr lang="en-US" altLang="zh-CN" b="1"/>
              <a:t>] </a:t>
            </a:r>
            <a:r>
              <a:rPr lang="zh-CN" altLang="en-US">
                <a:latin typeface="Times New Roman" pitchFamily="18" charset="0"/>
              </a:rPr>
              <a:t>甲住院，预定近日开刀，因血型特殊，血库库存不多，为安全计，与同一血型之乙，订立卖血合同，手术前夕，乙拒绝献血。问（</a:t>
            </a:r>
            <a:r>
              <a:rPr lang="en-US" altLang="zh-CN"/>
              <a:t>1</a:t>
            </a:r>
            <a:r>
              <a:rPr lang="zh-CN" altLang="en-US">
                <a:latin typeface="Times New Roman" pitchFamily="18" charset="0"/>
              </a:rPr>
              <a:t>）卖血合同是否有效？ （</a:t>
            </a:r>
            <a:r>
              <a:rPr lang="en-US" altLang="zh-CN"/>
              <a:t>2</a:t>
            </a:r>
            <a:r>
              <a:rPr lang="zh-CN" altLang="en-US">
                <a:latin typeface="Times New Roman" pitchFamily="18" charset="0"/>
              </a:rPr>
              <a:t>）甲得否申请法院强制执行？（</a:t>
            </a:r>
            <a:r>
              <a:rPr lang="en-US" altLang="zh-CN"/>
              <a:t>3</a:t>
            </a:r>
            <a:r>
              <a:rPr lang="zh-CN" altLang="en-US">
                <a:latin typeface="Times New Roman" pitchFamily="18" charset="0"/>
              </a:rPr>
              <a:t>）设：乙输血后，装于袋内，被丙所盗，甲得向丙主张什么权利？</a:t>
            </a:r>
          </a:p>
        </p:txBody>
      </p:sp>
    </p:spTree>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3" name="Rectangle 2"/>
          <p:cNvSpPr>
            <a:spLocks noGrp="1" noChangeArrowheads="1"/>
          </p:cNvSpPr>
          <p:nvPr>
            <p:ph type="title"/>
          </p:nvPr>
        </p:nvSpPr>
        <p:spPr/>
        <p:txBody>
          <a:bodyPr/>
          <a:lstStyle/>
          <a:p>
            <a:pPr eaLnBrk="1" hangingPunct="1"/>
            <a:br>
              <a:rPr lang="zh-CN" altLang="en-US"/>
            </a:br>
            <a:endParaRPr lang="zh-CN" altLang="en-US"/>
          </a:p>
        </p:txBody>
      </p:sp>
      <p:sp>
        <p:nvSpPr>
          <p:cNvPr id="438274" name="Rectangle 3"/>
          <p:cNvSpPr>
            <a:spLocks noGrp="1" noChangeArrowheads="1"/>
          </p:cNvSpPr>
          <p:nvPr>
            <p:ph type="body" idx="1"/>
          </p:nvPr>
        </p:nvSpPr>
        <p:spPr/>
        <p:txBody>
          <a:bodyPr/>
          <a:lstStyle/>
          <a:p>
            <a:pPr eaLnBrk="1" hangingPunct="1"/>
            <a:r>
              <a:rPr lang="zh-CN" altLang="en-US" b="1"/>
              <a:t>（一）人的身体器官的性质</a:t>
            </a:r>
          </a:p>
          <a:p>
            <a:pPr eaLnBrk="1" hangingPunct="1"/>
            <a:r>
              <a:rPr lang="zh-CN" altLang="en-US"/>
              <a:t>实际生活的需要和科学技术的进步不断挑战着人体与物之间的界分。</a:t>
            </a:r>
          </a:p>
          <a:p>
            <a:pPr eaLnBrk="1" hangingPunct="1"/>
            <a:r>
              <a:rPr lang="zh-CN" altLang="en-US"/>
              <a:t>首先，就是人体向物的转化；</a:t>
            </a:r>
          </a:p>
          <a:p>
            <a:pPr eaLnBrk="1" hangingPunct="1"/>
            <a:r>
              <a:rPr lang="zh-CN" altLang="en-US"/>
              <a:t>其次，还有物向人体转化的情形。</a:t>
            </a:r>
          </a:p>
        </p:txBody>
      </p:sp>
    </p:spTree>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7" name="Rectangle 2"/>
          <p:cNvSpPr>
            <a:spLocks noGrp="1" noChangeArrowheads="1"/>
          </p:cNvSpPr>
          <p:nvPr>
            <p:ph type="title"/>
          </p:nvPr>
        </p:nvSpPr>
        <p:spPr/>
        <p:txBody>
          <a:bodyPr/>
          <a:lstStyle/>
          <a:p>
            <a:pPr eaLnBrk="1" hangingPunct="1"/>
            <a:endParaRPr lang="zh-CN" altLang="en-US"/>
          </a:p>
        </p:txBody>
      </p:sp>
      <p:sp>
        <p:nvSpPr>
          <p:cNvPr id="439298" name="Rectangle 3"/>
          <p:cNvSpPr>
            <a:spLocks noGrp="1" noChangeArrowheads="1"/>
          </p:cNvSpPr>
          <p:nvPr>
            <p:ph type="body" idx="1"/>
          </p:nvPr>
        </p:nvSpPr>
        <p:spPr/>
        <p:txBody>
          <a:bodyPr/>
          <a:lstStyle/>
          <a:p>
            <a:pPr eaLnBrk="1" hangingPunct="1"/>
            <a:r>
              <a:rPr lang="zh-CN" altLang="en-US" b="1"/>
              <a:t>（二）尸体的法律性质</a:t>
            </a:r>
          </a:p>
          <a:p>
            <a:pPr eaLnBrk="1" hangingPunct="1"/>
            <a:r>
              <a:rPr lang="zh-CN" altLang="en-US" b="1"/>
              <a:t>尸体是物，构成遗产，属于继承人共同共有；但尸体与其他物不同，应以尸体的埋葬、管理、祭祀为目的，而不得自由使用、收益或者处分。</a:t>
            </a:r>
          </a:p>
        </p:txBody>
      </p:sp>
    </p:spTree>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1" name="Rectangle 2"/>
          <p:cNvSpPr>
            <a:spLocks noGrp="1" noChangeArrowheads="1"/>
          </p:cNvSpPr>
          <p:nvPr>
            <p:ph type="title"/>
          </p:nvPr>
        </p:nvSpPr>
        <p:spPr/>
        <p:txBody>
          <a:bodyPr/>
          <a:lstStyle/>
          <a:p>
            <a:pPr eaLnBrk="1" hangingPunct="1"/>
            <a:endParaRPr lang="zh-CN" altLang="en-US" b="1">
              <a:latin typeface="Times New Roman" pitchFamily="18" charset="0"/>
            </a:endParaRPr>
          </a:p>
        </p:txBody>
      </p:sp>
      <p:sp>
        <p:nvSpPr>
          <p:cNvPr id="440322" name="Rectangle 3"/>
          <p:cNvSpPr>
            <a:spLocks noGrp="1" noChangeArrowheads="1"/>
          </p:cNvSpPr>
          <p:nvPr>
            <p:ph type="body" idx="1"/>
          </p:nvPr>
        </p:nvSpPr>
        <p:spPr/>
        <p:txBody>
          <a:bodyPr/>
          <a:lstStyle/>
          <a:p>
            <a:pPr algn="just" eaLnBrk="1" hangingPunct="1"/>
            <a:r>
              <a:rPr lang="zh-CN" altLang="en-US" b="1">
                <a:latin typeface="Times New Roman" pitchFamily="18" charset="0"/>
              </a:rPr>
              <a:t>四、物的成分</a:t>
            </a:r>
          </a:p>
          <a:p>
            <a:pPr algn="just" eaLnBrk="1" hangingPunct="1"/>
            <a:r>
              <a:rPr lang="zh-CN" altLang="en-US" b="1">
                <a:latin typeface="Times New Roman" pitchFamily="18" charset="0"/>
              </a:rPr>
              <a:t>（一）物的成分及其分类</a:t>
            </a:r>
            <a:endParaRPr lang="zh-CN" altLang="en-US"/>
          </a:p>
          <a:p>
            <a:pPr algn="just" eaLnBrk="1" hangingPunct="1"/>
            <a:r>
              <a:rPr lang="zh-CN" altLang="en-US">
                <a:latin typeface="Times New Roman" pitchFamily="18" charset="0"/>
              </a:rPr>
              <a:t>物的成分，是指物的构成部分，物的成分分为物的重要成分、非重要成分。</a:t>
            </a:r>
            <a:r>
              <a:rPr lang="zh-CN" altLang="en-US"/>
              <a:t> </a:t>
            </a:r>
          </a:p>
          <a:p>
            <a:pPr algn="just" eaLnBrk="1" hangingPunct="1"/>
            <a:r>
              <a:rPr lang="zh-CN" altLang="en-US">
                <a:latin typeface="Times New Roman" pitchFamily="18" charset="0"/>
              </a:rPr>
              <a:t>区分重要成分与非重要成分的意义：物的重要成分不能单独成为权利的客体，而非重要成分可以。</a:t>
            </a:r>
            <a:endParaRPr lang="zh-CN" altLang="en-US"/>
          </a:p>
          <a:p>
            <a:pPr eaLnBrk="1" hangingPunct="1"/>
            <a:endParaRPr lang="zh-CN" altLang="en-US"/>
          </a:p>
        </p:txBody>
      </p:sp>
    </p:spTree>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5" name="Rectangle 2"/>
          <p:cNvSpPr>
            <a:spLocks noGrp="1" noChangeArrowheads="1"/>
          </p:cNvSpPr>
          <p:nvPr>
            <p:ph type="title"/>
          </p:nvPr>
        </p:nvSpPr>
        <p:spPr/>
        <p:txBody>
          <a:bodyPr/>
          <a:lstStyle/>
          <a:p>
            <a:pPr eaLnBrk="1" hangingPunct="1"/>
            <a:endParaRPr lang="zh-CN" altLang="en-US"/>
          </a:p>
        </p:txBody>
      </p:sp>
      <p:sp>
        <p:nvSpPr>
          <p:cNvPr id="441346" name="Rectangle 3"/>
          <p:cNvSpPr>
            <a:spLocks noGrp="1" noChangeArrowheads="1"/>
          </p:cNvSpPr>
          <p:nvPr>
            <p:ph type="body" idx="1"/>
          </p:nvPr>
        </p:nvSpPr>
        <p:spPr/>
        <p:txBody>
          <a:bodyPr/>
          <a:lstStyle/>
          <a:p>
            <a:pPr algn="just" eaLnBrk="1" hangingPunct="1"/>
            <a:r>
              <a:rPr lang="zh-CN" altLang="en-US" b="1">
                <a:latin typeface="Times New Roman" pitchFamily="18" charset="0"/>
              </a:rPr>
              <a:t>（二）动产的成分</a:t>
            </a:r>
            <a:endParaRPr lang="zh-CN" altLang="en-US"/>
          </a:p>
          <a:p>
            <a:pPr algn="just" eaLnBrk="1" hangingPunct="1"/>
            <a:r>
              <a:rPr lang="en-US" altLang="zh-CN" b="1"/>
              <a:t>[</a:t>
            </a:r>
            <a:r>
              <a:rPr lang="zh-CN" altLang="en-US" b="1">
                <a:latin typeface="Times New Roman" pitchFamily="18" charset="0"/>
              </a:rPr>
              <a:t>例</a:t>
            </a:r>
            <a:r>
              <a:rPr lang="en-US" altLang="zh-CN" b="1"/>
              <a:t>] </a:t>
            </a:r>
            <a:r>
              <a:rPr lang="zh-CN" altLang="en-US">
                <a:latin typeface="Times New Roman" pitchFamily="18" charset="0"/>
              </a:rPr>
              <a:t>任职于汽车修理厂的某</a:t>
            </a:r>
            <a:r>
              <a:rPr lang="en-US" altLang="zh-CN"/>
              <a:t>A</a:t>
            </a:r>
            <a:r>
              <a:rPr lang="zh-CN" altLang="en-US">
                <a:latin typeface="Times New Roman" pitchFamily="18" charset="0"/>
              </a:rPr>
              <a:t>，新买一辆轿车。某日发生车祸，</a:t>
            </a:r>
            <a:r>
              <a:rPr lang="en-US" altLang="zh-CN"/>
              <a:t>A</a:t>
            </a:r>
            <a:r>
              <a:rPr lang="zh-CN" altLang="en-US">
                <a:latin typeface="Times New Roman" pitchFamily="18" charset="0"/>
              </a:rPr>
              <a:t>侥幸无伤，但车受损严重，乃擅自取</a:t>
            </a:r>
            <a:r>
              <a:rPr lang="en-US" altLang="zh-CN"/>
              <a:t>B</a:t>
            </a:r>
            <a:r>
              <a:rPr lang="zh-CN" altLang="en-US">
                <a:latin typeface="Times New Roman" pitchFamily="18" charset="0"/>
              </a:rPr>
              <a:t>的油漆漆其车；并向盗车团伙购买接体</a:t>
            </a:r>
            <a:r>
              <a:rPr lang="en-US" altLang="zh-CN"/>
              <a:t>C</a:t>
            </a:r>
            <a:r>
              <a:rPr lang="zh-CN" altLang="en-US">
                <a:latin typeface="Times New Roman" pitchFamily="18" charset="0"/>
              </a:rPr>
              <a:t>所有的同类型车的引擎装在自己车上。之后，</a:t>
            </a:r>
            <a:r>
              <a:rPr lang="en-US" altLang="zh-CN"/>
              <a:t>A</a:t>
            </a:r>
            <a:r>
              <a:rPr lang="zh-CN" altLang="en-US">
                <a:latin typeface="Times New Roman" pitchFamily="18" charset="0"/>
              </a:rPr>
              <a:t>将该车卖给恶意的</a:t>
            </a:r>
            <a:r>
              <a:rPr lang="en-US" altLang="zh-CN"/>
              <a:t>D</a:t>
            </a:r>
            <a:r>
              <a:rPr lang="zh-CN" altLang="en-US">
                <a:latin typeface="Times New Roman" pitchFamily="18" charset="0"/>
              </a:rPr>
              <a:t>。问：</a:t>
            </a:r>
            <a:r>
              <a:rPr lang="en-US" altLang="zh-CN"/>
              <a:t>B</a:t>
            </a:r>
            <a:r>
              <a:rPr lang="zh-CN" altLang="en-US">
                <a:latin typeface="Times New Roman" pitchFamily="18" charset="0"/>
              </a:rPr>
              <a:t>、</a:t>
            </a:r>
            <a:r>
              <a:rPr lang="en-US" altLang="zh-CN"/>
              <a:t>C</a:t>
            </a:r>
            <a:r>
              <a:rPr lang="zh-CN" altLang="en-US">
                <a:latin typeface="Times New Roman" pitchFamily="18" charset="0"/>
              </a:rPr>
              <a:t>分别可向</a:t>
            </a:r>
            <a:r>
              <a:rPr lang="en-US" altLang="zh-CN"/>
              <a:t>D</a:t>
            </a:r>
            <a:r>
              <a:rPr lang="zh-CN" altLang="en-US">
                <a:latin typeface="Times New Roman" pitchFamily="18" charset="0"/>
              </a:rPr>
              <a:t>主张什么权利？</a:t>
            </a:r>
            <a:endParaRPr lang="zh-CN" altLang="en-US"/>
          </a:p>
        </p:txBody>
      </p:sp>
    </p:spTree>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69" name="Rectangle 2"/>
          <p:cNvSpPr>
            <a:spLocks noGrp="1" noChangeArrowheads="1"/>
          </p:cNvSpPr>
          <p:nvPr>
            <p:ph type="title"/>
          </p:nvPr>
        </p:nvSpPr>
        <p:spPr/>
        <p:txBody>
          <a:bodyPr/>
          <a:lstStyle/>
          <a:p>
            <a:pPr eaLnBrk="1" hangingPunct="1"/>
            <a:endParaRPr lang="zh-CN" altLang="en-US"/>
          </a:p>
        </p:txBody>
      </p:sp>
      <p:sp>
        <p:nvSpPr>
          <p:cNvPr id="442370" name="Rectangle 3"/>
          <p:cNvSpPr>
            <a:spLocks noGrp="1" noChangeArrowheads="1"/>
          </p:cNvSpPr>
          <p:nvPr>
            <p:ph type="body" idx="1"/>
          </p:nvPr>
        </p:nvSpPr>
        <p:spPr/>
        <p:txBody>
          <a:bodyPr/>
          <a:lstStyle/>
          <a:p>
            <a:pPr algn="just" eaLnBrk="1" hangingPunct="1"/>
            <a:r>
              <a:rPr lang="zh-CN" altLang="en-US" b="1">
                <a:latin typeface="Times New Roman" pitchFamily="18" charset="0"/>
              </a:rPr>
              <a:t>（三）不动产的成分</a:t>
            </a:r>
            <a:endParaRPr lang="zh-CN" altLang="en-US"/>
          </a:p>
          <a:p>
            <a:pPr algn="just" eaLnBrk="1" hangingPunct="1"/>
            <a:r>
              <a:rPr lang="en-US" altLang="zh-CN">
                <a:ea typeface="仿宋_GB2312" pitchFamily="49" charset="-122"/>
              </a:rPr>
              <a:t>[</a:t>
            </a:r>
            <a:r>
              <a:rPr lang="zh-CN" altLang="en-US">
                <a:ea typeface="仿宋_GB2312" pitchFamily="49" charset="-122"/>
              </a:rPr>
              <a:t>例</a:t>
            </a:r>
            <a:r>
              <a:rPr lang="en-US" altLang="zh-CN">
                <a:ea typeface="仿宋_GB2312" pitchFamily="49" charset="-122"/>
              </a:rPr>
              <a:t>] </a:t>
            </a:r>
            <a:r>
              <a:rPr lang="en-US" altLang="zh-CN"/>
              <a:t> </a:t>
            </a:r>
            <a:r>
              <a:rPr lang="zh-CN" altLang="en-US"/>
              <a:t>某甲擅取某乙地板砖铺地，该结合具有固定性与继续性，动产已丧失物理上或者社会经济观念上的独立性。 </a:t>
            </a:r>
          </a:p>
          <a:p>
            <a:pPr eaLnBrk="1" hangingPunct="1"/>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endParaRPr lang="zh-CN" altLang="en-US"/>
          </a:p>
        </p:txBody>
      </p:sp>
      <p:sp>
        <p:nvSpPr>
          <p:cNvPr id="56322" name="Rectangle 3"/>
          <p:cNvSpPr>
            <a:spLocks noGrp="1" noChangeArrowheads="1"/>
          </p:cNvSpPr>
          <p:nvPr>
            <p:ph type="body" idx="1"/>
          </p:nvPr>
        </p:nvSpPr>
        <p:spPr/>
        <p:txBody>
          <a:bodyPr/>
          <a:lstStyle/>
          <a:p>
            <a:pPr algn="just" eaLnBrk="1" hangingPunct="1"/>
            <a:r>
              <a:rPr lang="zh-CN" altLang="en-US" sz="2800" b="1">
                <a:solidFill>
                  <a:srgbClr val="000000"/>
                </a:solidFill>
              </a:rPr>
              <a:t>（三）瑞士民法典</a:t>
            </a:r>
            <a:endParaRPr lang="zh-CN" altLang="en-US" sz="2800"/>
          </a:p>
          <a:p>
            <a:pPr algn="just" eaLnBrk="1" hangingPunct="1"/>
            <a:r>
              <a:rPr lang="zh-CN" altLang="en-US" sz="2800">
                <a:solidFill>
                  <a:srgbClr val="000000"/>
                </a:solidFill>
              </a:rPr>
              <a:t>地位：开启了民商合一的立法模式，是一部很有特色的民法典。</a:t>
            </a:r>
            <a:endParaRPr lang="zh-CN" altLang="en-US" sz="2800"/>
          </a:p>
          <a:p>
            <a:pPr algn="just" eaLnBrk="1" hangingPunct="1"/>
            <a:r>
              <a:rPr lang="zh-CN" altLang="en-US" sz="2800">
                <a:solidFill>
                  <a:srgbClr val="000000"/>
                </a:solidFill>
              </a:rPr>
              <a:t>成就：（</a:t>
            </a:r>
            <a:r>
              <a:rPr lang="en-US" altLang="zh-CN" sz="2800">
                <a:solidFill>
                  <a:srgbClr val="000000"/>
                </a:solidFill>
              </a:rPr>
              <a:t>1</a:t>
            </a:r>
            <a:r>
              <a:rPr lang="zh-CN" altLang="en-US" sz="2800">
                <a:solidFill>
                  <a:srgbClr val="000000"/>
                </a:solidFill>
              </a:rPr>
              <a:t>）在更高程度上确立了一般条款的地位，把诚信原则提高为整个民法的最高原则（德国法仅将诚信原则规定为债务履行的基本原则）；（</a:t>
            </a:r>
            <a:r>
              <a:rPr lang="en-US" altLang="zh-CN" sz="2800">
                <a:solidFill>
                  <a:srgbClr val="000000"/>
                </a:solidFill>
              </a:rPr>
              <a:t>2</a:t>
            </a:r>
            <a:r>
              <a:rPr lang="zh-CN" altLang="en-US" sz="2800">
                <a:solidFill>
                  <a:srgbClr val="000000"/>
                </a:solidFill>
              </a:rPr>
              <a:t>）赋予法官</a:t>
            </a:r>
            <a:r>
              <a:rPr lang="zh-CN" altLang="en-US" sz="2800">
                <a:solidFill>
                  <a:srgbClr val="000000"/>
                </a:solidFill>
                <a:latin typeface="Times New Roman" pitchFamily="18" charset="0"/>
              </a:rPr>
              <a:t>“</a:t>
            </a:r>
            <a:r>
              <a:rPr lang="zh-CN" altLang="en-US" sz="2800">
                <a:solidFill>
                  <a:srgbClr val="000000"/>
                </a:solidFill>
              </a:rPr>
              <a:t>补充、充实</a:t>
            </a:r>
            <a:r>
              <a:rPr lang="zh-CN" altLang="en-US" sz="2800">
                <a:solidFill>
                  <a:srgbClr val="000000"/>
                </a:solidFill>
                <a:latin typeface="Times New Roman" pitchFamily="18" charset="0"/>
              </a:rPr>
              <a:t>”</a:t>
            </a:r>
            <a:r>
              <a:rPr lang="zh-CN" altLang="en-US" sz="2800">
                <a:solidFill>
                  <a:srgbClr val="000000"/>
                </a:solidFill>
              </a:rPr>
              <a:t>法律的权力；（</a:t>
            </a:r>
            <a:r>
              <a:rPr lang="en-US" altLang="zh-CN" sz="2800">
                <a:solidFill>
                  <a:srgbClr val="000000"/>
                </a:solidFill>
              </a:rPr>
              <a:t>3</a:t>
            </a:r>
            <a:r>
              <a:rPr lang="zh-CN" altLang="en-US" sz="2800">
                <a:solidFill>
                  <a:srgbClr val="000000"/>
                </a:solidFill>
              </a:rPr>
              <a:t>）采</a:t>
            </a:r>
            <a:r>
              <a:rPr lang="zh-CN" altLang="en-US" sz="2800">
                <a:solidFill>
                  <a:srgbClr val="000000"/>
                </a:solidFill>
                <a:latin typeface="Times New Roman" pitchFamily="18" charset="0"/>
              </a:rPr>
              <a:t>“</a:t>
            </a:r>
            <a:r>
              <a:rPr lang="zh-CN" altLang="en-US" sz="2800">
                <a:solidFill>
                  <a:srgbClr val="000000"/>
                </a:solidFill>
              </a:rPr>
              <a:t>民商合一</a:t>
            </a:r>
            <a:r>
              <a:rPr lang="zh-CN" altLang="en-US" sz="2800">
                <a:solidFill>
                  <a:srgbClr val="000000"/>
                </a:solidFill>
                <a:latin typeface="Times New Roman" pitchFamily="18" charset="0"/>
              </a:rPr>
              <a:t>”</a:t>
            </a:r>
            <a:r>
              <a:rPr lang="zh-CN" altLang="en-US" sz="2800">
                <a:solidFill>
                  <a:srgbClr val="000000"/>
                </a:solidFill>
              </a:rPr>
              <a:t>的立法模式。</a:t>
            </a:r>
          </a:p>
          <a:p>
            <a:pPr algn="just" eaLnBrk="1" hangingPunct="1"/>
            <a:endParaRPr lang="zh-CN" altLang="en-US" sz="2800"/>
          </a:p>
          <a:p>
            <a:pPr eaLnBrk="1" hangingPunct="1">
              <a:buFont typeface="Wingdings" pitchFamily="2" charset="2"/>
              <a:buNone/>
            </a:pPr>
            <a:endParaRPr lang="zh-CN" altLang="en-US" sz="2800"/>
          </a:p>
        </p:txBody>
      </p:sp>
    </p:spTree>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3" name="Rectangle 2"/>
          <p:cNvSpPr>
            <a:spLocks noGrp="1" noChangeArrowheads="1"/>
          </p:cNvSpPr>
          <p:nvPr>
            <p:ph type="title"/>
          </p:nvPr>
        </p:nvSpPr>
        <p:spPr/>
        <p:txBody>
          <a:bodyPr/>
          <a:lstStyle/>
          <a:p>
            <a:pPr eaLnBrk="1" hangingPunct="1"/>
            <a:endParaRPr lang="zh-CN" altLang="en-US"/>
          </a:p>
        </p:txBody>
      </p:sp>
      <p:sp>
        <p:nvSpPr>
          <p:cNvPr id="443394" name="Rectangle 3"/>
          <p:cNvSpPr>
            <a:spLocks noGrp="1" noChangeArrowheads="1"/>
          </p:cNvSpPr>
          <p:nvPr>
            <p:ph type="body" idx="1"/>
          </p:nvPr>
        </p:nvSpPr>
        <p:spPr/>
        <p:txBody>
          <a:bodyPr/>
          <a:lstStyle/>
          <a:p>
            <a:pPr eaLnBrk="1" hangingPunct="1"/>
            <a:r>
              <a:rPr lang="zh-CN" altLang="en-US" b="1"/>
              <a:t>四、货币与有价证券</a:t>
            </a:r>
          </a:p>
          <a:p>
            <a:pPr eaLnBrk="1" hangingPunct="1"/>
            <a:r>
              <a:rPr lang="zh-CN" altLang="en-US" b="1"/>
              <a:t>（一）货币</a:t>
            </a:r>
            <a:endParaRPr lang="zh-CN" altLang="en-US"/>
          </a:p>
          <a:p>
            <a:pPr eaLnBrk="1" hangingPunct="1"/>
            <a:r>
              <a:rPr lang="zh-CN" altLang="en-US"/>
              <a:t>货币是物的一种，是可以用票面金额来表现其价值的一种特殊的物。</a:t>
            </a:r>
          </a:p>
          <a:p>
            <a:pPr eaLnBrk="1" hangingPunct="1"/>
            <a:endParaRPr lang="zh-CN" altLang="en-US"/>
          </a:p>
        </p:txBody>
      </p:sp>
    </p:spTree>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7" name="Rectangle 2"/>
          <p:cNvSpPr>
            <a:spLocks noGrp="1" noChangeArrowheads="1"/>
          </p:cNvSpPr>
          <p:nvPr>
            <p:ph type="title"/>
          </p:nvPr>
        </p:nvSpPr>
        <p:spPr/>
        <p:txBody>
          <a:bodyPr/>
          <a:lstStyle/>
          <a:p>
            <a:pPr eaLnBrk="1" hangingPunct="1"/>
            <a:endParaRPr lang="zh-CN" altLang="en-US"/>
          </a:p>
        </p:txBody>
      </p:sp>
      <p:sp>
        <p:nvSpPr>
          <p:cNvPr id="444418" name="Rectangle 3"/>
          <p:cNvSpPr>
            <a:spLocks noGrp="1" noChangeArrowheads="1"/>
          </p:cNvSpPr>
          <p:nvPr>
            <p:ph type="body" idx="1"/>
          </p:nvPr>
        </p:nvSpPr>
        <p:spPr/>
        <p:txBody>
          <a:bodyPr/>
          <a:lstStyle/>
          <a:p>
            <a:pPr eaLnBrk="1" hangingPunct="1"/>
            <a:r>
              <a:rPr lang="zh-CN" altLang="en-US"/>
              <a:t>货币具有以下特征：</a:t>
            </a:r>
          </a:p>
          <a:p>
            <a:pPr eaLnBrk="1" hangingPunct="1"/>
            <a:r>
              <a:rPr lang="zh-CN" altLang="en-US"/>
              <a:t>（</a:t>
            </a:r>
            <a:r>
              <a:rPr lang="en-US" altLang="zh-CN"/>
              <a:t>1</a:t>
            </a:r>
            <a:r>
              <a:rPr lang="zh-CN" altLang="en-US"/>
              <a:t>）动产</a:t>
            </a:r>
          </a:p>
          <a:p>
            <a:pPr eaLnBrk="1" hangingPunct="1"/>
            <a:r>
              <a:rPr lang="zh-CN" altLang="en-US"/>
              <a:t>（</a:t>
            </a:r>
            <a:r>
              <a:rPr lang="en-US" altLang="zh-CN"/>
              <a:t>2</a:t>
            </a:r>
            <a:r>
              <a:rPr lang="zh-CN" altLang="en-US"/>
              <a:t>）种类物。</a:t>
            </a:r>
            <a:r>
              <a:rPr lang="zh-CN" altLang="en-US">
                <a:latin typeface="Times New Roman" pitchFamily="18" charset="0"/>
              </a:rPr>
              <a:t> </a:t>
            </a:r>
            <a:endParaRPr lang="zh-CN" altLang="en-US"/>
          </a:p>
          <a:p>
            <a:pPr eaLnBrk="1" hangingPunct="1"/>
            <a:r>
              <a:rPr lang="zh-CN" altLang="en-US"/>
              <a:t>（</a:t>
            </a:r>
            <a:r>
              <a:rPr lang="en-US" altLang="zh-CN"/>
              <a:t>3</a:t>
            </a:r>
            <a:r>
              <a:rPr lang="zh-CN" altLang="en-US"/>
              <a:t>）可消耗物。 </a:t>
            </a:r>
          </a:p>
        </p:txBody>
      </p:sp>
    </p:spTree>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1" name="Rectangle 2"/>
          <p:cNvSpPr>
            <a:spLocks noGrp="1" noChangeArrowheads="1"/>
          </p:cNvSpPr>
          <p:nvPr>
            <p:ph type="title"/>
          </p:nvPr>
        </p:nvSpPr>
        <p:spPr/>
        <p:txBody>
          <a:bodyPr/>
          <a:lstStyle/>
          <a:p>
            <a:pPr eaLnBrk="1" hangingPunct="1"/>
            <a:endParaRPr lang="zh-CN" altLang="en-US"/>
          </a:p>
        </p:txBody>
      </p:sp>
      <p:sp>
        <p:nvSpPr>
          <p:cNvPr id="445442" name="Rectangle 3"/>
          <p:cNvSpPr>
            <a:spLocks noGrp="1" noChangeArrowheads="1"/>
          </p:cNvSpPr>
          <p:nvPr>
            <p:ph type="body" idx="1"/>
          </p:nvPr>
        </p:nvSpPr>
        <p:spPr/>
        <p:txBody>
          <a:bodyPr/>
          <a:lstStyle/>
          <a:p>
            <a:pPr eaLnBrk="1" hangingPunct="1"/>
            <a:r>
              <a:rPr lang="zh-CN" altLang="en-US" b="1"/>
              <a:t>（二）有价证券的概念和分类</a:t>
            </a:r>
            <a:endParaRPr lang="zh-CN" altLang="en-US"/>
          </a:p>
          <a:p>
            <a:pPr eaLnBrk="1" hangingPunct="1"/>
            <a:r>
              <a:rPr lang="zh-CN" altLang="en-US">
                <a:latin typeface="Times New Roman" pitchFamily="18" charset="0"/>
              </a:rPr>
              <a:t>    </a:t>
            </a:r>
            <a:r>
              <a:rPr lang="zh-CN" altLang="en-US" b="1">
                <a:latin typeface="Times New Roman" pitchFamily="18" charset="0"/>
              </a:rPr>
              <a:t> </a:t>
            </a:r>
            <a:r>
              <a:rPr lang="en-US" altLang="zh-CN" b="1"/>
              <a:t>1</a:t>
            </a:r>
            <a:r>
              <a:rPr lang="zh-CN" altLang="en-US" b="1"/>
              <a:t>、界定</a:t>
            </a:r>
            <a:endParaRPr lang="zh-CN" altLang="en-US"/>
          </a:p>
          <a:p>
            <a:pPr eaLnBrk="1" hangingPunct="1"/>
            <a:r>
              <a:rPr lang="zh-CN" altLang="en-US"/>
              <a:t>有价证券是指设定并证明持券人有权取得一定财产权利的书面凭证。</a:t>
            </a:r>
          </a:p>
          <a:p>
            <a:pPr eaLnBrk="1" hangingPunct="1"/>
            <a:endParaRPr lang="zh-CN" altLang="en-US"/>
          </a:p>
        </p:txBody>
      </p:sp>
    </p:spTree>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5" name="Rectangle 2"/>
          <p:cNvSpPr>
            <a:spLocks noGrp="1" noChangeArrowheads="1"/>
          </p:cNvSpPr>
          <p:nvPr>
            <p:ph type="title"/>
          </p:nvPr>
        </p:nvSpPr>
        <p:spPr/>
        <p:txBody>
          <a:bodyPr/>
          <a:lstStyle/>
          <a:p>
            <a:pPr eaLnBrk="1" hangingPunct="1"/>
            <a:endParaRPr lang="zh-CN" altLang="en-US"/>
          </a:p>
        </p:txBody>
      </p:sp>
      <p:sp>
        <p:nvSpPr>
          <p:cNvPr id="446466" name="Rectangle 3"/>
          <p:cNvSpPr>
            <a:spLocks noGrp="1" noChangeArrowheads="1"/>
          </p:cNvSpPr>
          <p:nvPr>
            <p:ph type="body" idx="1"/>
          </p:nvPr>
        </p:nvSpPr>
        <p:spPr/>
        <p:txBody>
          <a:bodyPr/>
          <a:lstStyle/>
          <a:p>
            <a:pPr eaLnBrk="1" hangingPunct="1"/>
            <a:r>
              <a:rPr lang="en-US" altLang="zh-CN"/>
              <a:t>2</a:t>
            </a:r>
            <a:r>
              <a:rPr lang="zh-CN" altLang="en-US"/>
              <a:t>、持有人的权利</a:t>
            </a:r>
          </a:p>
          <a:p>
            <a:pPr eaLnBrk="1" hangingPunct="1"/>
            <a:r>
              <a:rPr lang="en-US" altLang="zh-CN">
                <a:latin typeface="Times New Roman" pitchFamily="18" charset="0"/>
              </a:rPr>
              <a:t>——</a:t>
            </a:r>
            <a:r>
              <a:rPr lang="zh-CN" altLang="en-US"/>
              <a:t>对有价证券的所有权</a:t>
            </a:r>
          </a:p>
          <a:p>
            <a:pPr eaLnBrk="1" hangingPunct="1"/>
            <a:r>
              <a:rPr lang="en-US" altLang="zh-CN">
                <a:latin typeface="Times New Roman" pitchFamily="18" charset="0"/>
              </a:rPr>
              <a:t>——</a:t>
            </a:r>
            <a:r>
              <a:rPr lang="zh-CN" altLang="en-US"/>
              <a:t>有价证券记载的权利</a:t>
            </a:r>
          </a:p>
        </p:txBody>
      </p:sp>
    </p:spTree>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89" name="Rectangle 2"/>
          <p:cNvSpPr>
            <a:spLocks noGrp="1" noChangeArrowheads="1"/>
          </p:cNvSpPr>
          <p:nvPr>
            <p:ph type="title"/>
          </p:nvPr>
        </p:nvSpPr>
        <p:spPr/>
        <p:txBody>
          <a:bodyPr/>
          <a:lstStyle/>
          <a:p>
            <a:pPr eaLnBrk="1" hangingPunct="1"/>
            <a:endParaRPr lang="zh-CN" altLang="en-US"/>
          </a:p>
        </p:txBody>
      </p:sp>
      <p:sp>
        <p:nvSpPr>
          <p:cNvPr id="447490" name="Rectangle 3"/>
          <p:cNvSpPr>
            <a:spLocks noGrp="1" noChangeArrowheads="1"/>
          </p:cNvSpPr>
          <p:nvPr>
            <p:ph type="body" idx="1"/>
          </p:nvPr>
        </p:nvSpPr>
        <p:spPr/>
        <p:txBody>
          <a:bodyPr/>
          <a:lstStyle/>
          <a:p>
            <a:pPr eaLnBrk="1" hangingPunct="1"/>
            <a:r>
              <a:rPr lang="en-US" altLang="zh-CN" sz="2800" b="1"/>
              <a:t>3</a:t>
            </a:r>
            <a:r>
              <a:rPr lang="zh-CN" altLang="en-US" sz="2800" b="1"/>
              <a:t>、有价证券的类型</a:t>
            </a:r>
          </a:p>
          <a:p>
            <a:pPr eaLnBrk="1" hangingPunct="1"/>
            <a:r>
              <a:rPr lang="zh-CN" altLang="en-US" sz="2800" b="1"/>
              <a:t>（</a:t>
            </a:r>
            <a:r>
              <a:rPr lang="en-US" altLang="zh-CN" sz="2800" b="1"/>
              <a:t>1</a:t>
            </a:r>
            <a:r>
              <a:rPr lang="zh-CN" altLang="en-US" sz="2800" b="1"/>
              <a:t>）</a:t>
            </a:r>
            <a:r>
              <a:rPr lang="zh-CN" altLang="en-US" sz="2800"/>
              <a:t>依有价证券所设定的财产权利的性质不同，可将有价证券分为：设定等额权利的有价证券，如股票；设定一定物权的有价证券，如提单、仓单；设定一定债权的有价证券，如债券、汇票、本票、支票等。</a:t>
            </a:r>
            <a:endParaRPr lang="zh-CN" altLang="en-US" sz="2800" b="1"/>
          </a:p>
          <a:p>
            <a:pPr eaLnBrk="1" hangingPunct="1"/>
            <a:r>
              <a:rPr lang="zh-CN" altLang="en-US" sz="2800" b="1"/>
              <a:t>（</a:t>
            </a:r>
            <a:r>
              <a:rPr lang="en-US" altLang="zh-CN" sz="2800" b="1"/>
              <a:t>2</a:t>
            </a:r>
            <a:r>
              <a:rPr lang="zh-CN" altLang="en-US" sz="2800" b="1"/>
              <a:t>）</a:t>
            </a:r>
            <a:r>
              <a:rPr lang="zh-CN" altLang="en-US" sz="2800"/>
              <a:t>依有价证券转移的方式不同，可将其划分为：记名有价证券、无记名有价证券、指示有价证券 </a:t>
            </a:r>
          </a:p>
          <a:p>
            <a:pPr eaLnBrk="1" hangingPunct="1"/>
            <a:endParaRPr lang="zh-CN" altLang="en-US" sz="2800"/>
          </a:p>
        </p:txBody>
      </p:sp>
    </p:spTree>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3" name="Rectangle 2"/>
          <p:cNvSpPr>
            <a:spLocks noGrp="1" noChangeArrowheads="1"/>
          </p:cNvSpPr>
          <p:nvPr>
            <p:ph type="title"/>
          </p:nvPr>
        </p:nvSpPr>
        <p:spPr/>
        <p:txBody>
          <a:bodyPr/>
          <a:lstStyle/>
          <a:p>
            <a:pPr eaLnBrk="1" hangingPunct="1"/>
            <a:endParaRPr lang="zh-CN" altLang="en-US"/>
          </a:p>
        </p:txBody>
      </p:sp>
      <p:sp>
        <p:nvSpPr>
          <p:cNvPr id="448514" name="Rectangle 3"/>
          <p:cNvSpPr>
            <a:spLocks noGrp="1" noChangeArrowheads="1"/>
          </p:cNvSpPr>
          <p:nvPr>
            <p:ph type="body" idx="1"/>
          </p:nvPr>
        </p:nvSpPr>
        <p:spPr/>
        <p:txBody>
          <a:bodyPr/>
          <a:lstStyle/>
          <a:p>
            <a:pPr eaLnBrk="1" hangingPunct="1"/>
            <a:r>
              <a:rPr lang="zh-CN" altLang="en-US" sz="2800" b="1"/>
              <a:t>（三）常见的有价证券</a:t>
            </a:r>
            <a:endParaRPr lang="zh-CN" altLang="en-US" sz="2800"/>
          </a:p>
          <a:p>
            <a:pPr eaLnBrk="1" hangingPunct="1"/>
            <a:r>
              <a:rPr lang="en-US" altLang="zh-CN" sz="2800"/>
              <a:t>1</a:t>
            </a:r>
            <a:r>
              <a:rPr lang="zh-CN" altLang="en-US" sz="2800"/>
              <a:t>、票据</a:t>
            </a:r>
          </a:p>
          <a:p>
            <a:pPr eaLnBrk="1" hangingPunct="1"/>
            <a:r>
              <a:rPr lang="zh-CN" altLang="en-US" sz="2800"/>
              <a:t>票据可分为汇票、本票、支票。 </a:t>
            </a:r>
          </a:p>
          <a:p>
            <a:pPr eaLnBrk="1" hangingPunct="1"/>
            <a:r>
              <a:rPr lang="en-US" altLang="zh-CN" sz="2800"/>
              <a:t>2</a:t>
            </a:r>
            <a:r>
              <a:rPr lang="zh-CN" altLang="en-US" sz="2800"/>
              <a:t>、债券 </a:t>
            </a:r>
          </a:p>
          <a:p>
            <a:pPr eaLnBrk="1" hangingPunct="1"/>
            <a:r>
              <a:rPr lang="zh-CN" altLang="en-US" sz="2800"/>
              <a:t>可分为公债和公司债。 </a:t>
            </a:r>
          </a:p>
          <a:p>
            <a:pPr eaLnBrk="1" hangingPunct="1"/>
            <a:r>
              <a:rPr lang="en-US" altLang="zh-CN" sz="2800"/>
              <a:t>3</a:t>
            </a:r>
            <a:r>
              <a:rPr lang="zh-CN" altLang="en-US" sz="2800"/>
              <a:t>、股票 </a:t>
            </a:r>
          </a:p>
          <a:p>
            <a:pPr eaLnBrk="1" hangingPunct="1"/>
            <a:r>
              <a:rPr lang="en-US" altLang="zh-CN" sz="2800"/>
              <a:t>4</a:t>
            </a:r>
            <a:r>
              <a:rPr lang="zh-CN" altLang="en-US" sz="2800"/>
              <a:t>、提单 </a:t>
            </a:r>
          </a:p>
          <a:p>
            <a:pPr eaLnBrk="1" hangingPunct="1"/>
            <a:r>
              <a:rPr lang="en-US" altLang="zh-CN" sz="2800"/>
              <a:t>5</a:t>
            </a:r>
            <a:r>
              <a:rPr lang="zh-CN" altLang="en-US" sz="2800"/>
              <a:t>、仓单 </a:t>
            </a:r>
          </a:p>
        </p:txBody>
      </p:sp>
    </p:spTree>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7" name="Rectangle 2"/>
          <p:cNvSpPr>
            <a:spLocks noGrp="1" noChangeArrowheads="1"/>
          </p:cNvSpPr>
          <p:nvPr>
            <p:ph type="title"/>
          </p:nvPr>
        </p:nvSpPr>
        <p:spPr/>
        <p:txBody>
          <a:bodyPr/>
          <a:lstStyle/>
          <a:p>
            <a:pPr eaLnBrk="1" hangingPunct="1"/>
            <a:br>
              <a:rPr lang="zh-CN" altLang="en-US" dirty="0"/>
            </a:br>
            <a:r>
              <a:rPr lang="zh-CN" altLang="en-US" b="1" dirty="0">
                <a:latin typeface="Times New Roman" pitchFamily="18" charset="0"/>
              </a:rPr>
              <a:t>第九讲</a:t>
            </a:r>
            <a:r>
              <a:rPr lang="zh-CN" altLang="en-US" b="1" dirty="0"/>
              <a:t>  民事</a:t>
            </a:r>
            <a:r>
              <a:rPr lang="zh-CN" altLang="en-US" b="1" dirty="0">
                <a:latin typeface="Times New Roman" pitchFamily="18" charset="0"/>
              </a:rPr>
              <a:t>法律行为</a:t>
            </a:r>
          </a:p>
        </p:txBody>
      </p:sp>
      <p:sp>
        <p:nvSpPr>
          <p:cNvPr id="449538" name="Rectangle 3"/>
          <p:cNvSpPr>
            <a:spLocks noGrp="1" noChangeArrowheads="1"/>
          </p:cNvSpPr>
          <p:nvPr>
            <p:ph type="body" idx="1"/>
          </p:nvPr>
        </p:nvSpPr>
        <p:spPr/>
        <p:txBody>
          <a:bodyPr/>
          <a:lstStyle/>
          <a:p>
            <a:pPr eaLnBrk="1" hangingPunct="1">
              <a:lnSpc>
                <a:spcPct val="90000"/>
              </a:lnSpc>
            </a:pPr>
            <a:r>
              <a:rPr lang="zh-CN" altLang="en-US" sz="2400" dirty="0"/>
              <a:t>参考文献：</a:t>
            </a:r>
          </a:p>
          <a:p>
            <a:pPr eaLnBrk="1" hangingPunct="1">
              <a:lnSpc>
                <a:spcPct val="90000"/>
              </a:lnSpc>
            </a:pPr>
            <a:r>
              <a:rPr lang="en-US" altLang="zh-CN" sz="2400" dirty="0"/>
              <a:t>1</a:t>
            </a:r>
            <a:r>
              <a:rPr lang="zh-CN" altLang="en-US" sz="2400" dirty="0"/>
              <a:t>、董安生：</a:t>
            </a:r>
            <a:r>
              <a:rPr lang="en-US" altLang="zh-CN" sz="2400" dirty="0"/>
              <a:t>《</a:t>
            </a:r>
            <a:r>
              <a:rPr lang="zh-CN" altLang="en-US" sz="2400" dirty="0"/>
              <a:t>民事法律行为</a:t>
            </a:r>
            <a:r>
              <a:rPr lang="en-US" altLang="zh-CN" sz="2400" dirty="0"/>
              <a:t>(</a:t>
            </a:r>
            <a:r>
              <a:rPr lang="zh-CN" altLang="en-US" sz="2400" dirty="0"/>
              <a:t>法律科学文库</a:t>
            </a:r>
            <a:r>
              <a:rPr lang="en-US" altLang="zh-CN" sz="2400" dirty="0"/>
              <a:t>)</a:t>
            </a:r>
            <a:r>
              <a:rPr lang="en-US" altLang="zh-CN" sz="2400" dirty="0">
                <a:latin typeface="Times New Roman" pitchFamily="18" charset="0"/>
              </a:rPr>
              <a:t> </a:t>
            </a:r>
            <a:r>
              <a:rPr lang="en-US" altLang="zh-CN" sz="2400" dirty="0"/>
              <a:t>》</a:t>
            </a:r>
            <a:r>
              <a:rPr lang="zh-CN" altLang="en-US" sz="2400" dirty="0"/>
              <a:t>，</a:t>
            </a:r>
            <a:r>
              <a:rPr lang="zh-CN" altLang="en-US" sz="2400" dirty="0">
                <a:latin typeface="Times New Roman" pitchFamily="18" charset="0"/>
              </a:rPr>
              <a:t> </a:t>
            </a:r>
            <a:r>
              <a:rPr lang="zh-CN" altLang="en-US" sz="2400" dirty="0"/>
              <a:t>中国人民大学出版社，</a:t>
            </a:r>
            <a:r>
              <a:rPr lang="en-US" altLang="zh-CN" sz="2400" dirty="0"/>
              <a:t>2002</a:t>
            </a:r>
            <a:r>
              <a:rPr lang="zh-CN" altLang="en-US" sz="2400" dirty="0"/>
              <a:t>年</a:t>
            </a:r>
            <a:r>
              <a:rPr lang="en-US" altLang="zh-CN" sz="2400" dirty="0"/>
              <a:t>12</a:t>
            </a:r>
            <a:r>
              <a:rPr lang="zh-CN" altLang="en-US" sz="2400" dirty="0"/>
              <a:t>月</a:t>
            </a:r>
            <a:r>
              <a:rPr lang="zh-CN" altLang="en-US" sz="2400" dirty="0">
                <a:latin typeface="Times New Roman" pitchFamily="18" charset="0"/>
              </a:rPr>
              <a:t> </a:t>
            </a:r>
            <a:r>
              <a:rPr lang="zh-CN" altLang="en-US" sz="2400" dirty="0"/>
              <a:t>版；</a:t>
            </a:r>
          </a:p>
          <a:p>
            <a:pPr eaLnBrk="1" hangingPunct="1">
              <a:lnSpc>
                <a:spcPct val="90000"/>
              </a:lnSpc>
            </a:pPr>
            <a:r>
              <a:rPr lang="en-US" altLang="zh-CN" sz="2400" dirty="0"/>
              <a:t>2</a:t>
            </a:r>
            <a:r>
              <a:rPr lang="zh-CN" altLang="en-US" sz="2400" dirty="0"/>
              <a:t>、黄金荣：法理学中的</a:t>
            </a:r>
            <a:r>
              <a:rPr lang="zh-CN" altLang="en-US" sz="2400" dirty="0">
                <a:latin typeface="Times New Roman" pitchFamily="18" charset="0"/>
              </a:rPr>
              <a:t>“</a:t>
            </a:r>
            <a:r>
              <a:rPr lang="zh-CN" altLang="en-US" sz="2400" dirty="0"/>
              <a:t>法律行为</a:t>
            </a:r>
            <a:r>
              <a:rPr lang="zh-CN" altLang="en-US" sz="2400" dirty="0">
                <a:latin typeface="Times New Roman" pitchFamily="18" charset="0"/>
              </a:rPr>
              <a:t>”</a:t>
            </a:r>
            <a:r>
              <a:rPr lang="zh-CN" altLang="en-US" sz="2400" dirty="0"/>
              <a:t>，</a:t>
            </a:r>
            <a:r>
              <a:rPr lang="en-US" altLang="zh-CN" sz="2400" dirty="0"/>
              <a:t>http://www.iolaw.org.cn/showarticle.asp?id=2152</a:t>
            </a:r>
          </a:p>
          <a:p>
            <a:pPr eaLnBrk="1" hangingPunct="1">
              <a:lnSpc>
                <a:spcPct val="90000"/>
              </a:lnSpc>
            </a:pPr>
            <a:r>
              <a:rPr lang="en-US" altLang="zh-CN" sz="2400" dirty="0"/>
              <a:t>3</a:t>
            </a:r>
            <a:r>
              <a:rPr lang="zh-CN" altLang="en-US" sz="2400" dirty="0"/>
              <a:t>、龙著华：一般有效，例外无效</a:t>
            </a:r>
            <a:r>
              <a:rPr lang="en-US" altLang="zh-CN" sz="2400" dirty="0"/>
              <a:t>:</a:t>
            </a:r>
            <a:r>
              <a:rPr lang="zh-CN" altLang="en-US" sz="2400" dirty="0"/>
              <a:t>非金融机构企业之间借款合同效力的应然安排，</a:t>
            </a:r>
            <a:r>
              <a:rPr lang="en-US" altLang="zh-CN" sz="2400" dirty="0"/>
              <a:t>《</a:t>
            </a:r>
            <a:r>
              <a:rPr lang="zh-CN" altLang="en-US" sz="2400" dirty="0"/>
              <a:t>社会科学</a:t>
            </a:r>
            <a:r>
              <a:rPr lang="en-US" altLang="zh-CN" sz="2400" dirty="0"/>
              <a:t>》</a:t>
            </a:r>
            <a:r>
              <a:rPr lang="zh-CN" altLang="en-US" sz="2400" dirty="0"/>
              <a:t>，</a:t>
            </a:r>
            <a:r>
              <a:rPr lang="en-US" altLang="zh-CN" sz="2400" dirty="0"/>
              <a:t>2011</a:t>
            </a:r>
            <a:r>
              <a:rPr lang="zh-CN" altLang="en-US" sz="2400" dirty="0"/>
              <a:t>（</a:t>
            </a:r>
            <a:r>
              <a:rPr lang="en-US" altLang="zh-CN" sz="2400" dirty="0"/>
              <a:t>11</a:t>
            </a:r>
            <a:r>
              <a:rPr lang="zh-CN" altLang="en-US" sz="2400" dirty="0"/>
              <a:t>）</a:t>
            </a:r>
          </a:p>
          <a:p>
            <a:pPr eaLnBrk="1" hangingPunct="1">
              <a:lnSpc>
                <a:spcPct val="90000"/>
              </a:lnSpc>
            </a:pPr>
            <a:r>
              <a:rPr lang="en-US" altLang="zh-CN" sz="2400" dirty="0"/>
              <a:t>4</a:t>
            </a:r>
            <a:r>
              <a:rPr lang="zh-CN" altLang="en-US" sz="2400" dirty="0"/>
              <a:t>、龙著华：信用证欺诈的民事救济</a:t>
            </a:r>
            <a:r>
              <a:rPr lang="en-US" altLang="zh-CN" sz="2400" dirty="0">
                <a:latin typeface="Times New Roman" pitchFamily="18" charset="0"/>
              </a:rPr>
              <a:t>——</a:t>
            </a:r>
            <a:r>
              <a:rPr lang="zh-CN" altLang="en-US" sz="2400" dirty="0"/>
              <a:t>兼评最高人民法院</a:t>
            </a:r>
            <a:r>
              <a:rPr lang="en-US" altLang="zh-CN" sz="2400" dirty="0"/>
              <a:t>《</a:t>
            </a:r>
            <a:r>
              <a:rPr lang="zh-CN" altLang="en-US" sz="2400" dirty="0"/>
              <a:t>关于审理信用证纠纷案件若干问题的规定</a:t>
            </a:r>
            <a:r>
              <a:rPr lang="en-US" altLang="zh-CN" sz="2400" dirty="0"/>
              <a:t>》《</a:t>
            </a:r>
            <a:r>
              <a:rPr lang="zh-CN" altLang="en-US" sz="2400" dirty="0"/>
              <a:t>国际经贸探索</a:t>
            </a:r>
            <a:r>
              <a:rPr lang="en-US" altLang="zh-CN" sz="2400" dirty="0"/>
              <a:t>》</a:t>
            </a:r>
            <a:r>
              <a:rPr lang="zh-CN" altLang="en-US" sz="2400" dirty="0"/>
              <a:t>，</a:t>
            </a:r>
            <a:r>
              <a:rPr lang="en-US" altLang="zh-CN" sz="2400" dirty="0"/>
              <a:t>2005</a:t>
            </a:r>
            <a:r>
              <a:rPr lang="zh-CN" altLang="en-US" sz="2400" dirty="0"/>
              <a:t>（</a:t>
            </a:r>
            <a:r>
              <a:rPr lang="en-US" altLang="zh-CN" sz="2400" dirty="0"/>
              <a:t>5</a:t>
            </a:r>
            <a:r>
              <a:rPr lang="zh-CN" altLang="en-US" sz="2400" dirty="0"/>
              <a:t>） </a:t>
            </a:r>
          </a:p>
          <a:p>
            <a:pPr eaLnBrk="1" hangingPunct="1">
              <a:lnSpc>
                <a:spcPct val="90000"/>
              </a:lnSpc>
            </a:pPr>
            <a:endParaRPr lang="zh-CN" altLang="en-US" sz="2400" dirty="0"/>
          </a:p>
        </p:txBody>
      </p:sp>
    </p:spTree>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1" name="Rectangle 2"/>
          <p:cNvSpPr>
            <a:spLocks noGrp="1" noChangeArrowheads="1"/>
          </p:cNvSpPr>
          <p:nvPr>
            <p:ph type="title"/>
          </p:nvPr>
        </p:nvSpPr>
        <p:spPr/>
        <p:txBody>
          <a:bodyPr/>
          <a:lstStyle/>
          <a:p>
            <a:pPr eaLnBrk="1" hangingPunct="1"/>
            <a:endParaRPr lang="zh-CN" altLang="en-US" b="1">
              <a:latin typeface="Times New Roman" pitchFamily="18" charset="0"/>
            </a:endParaRPr>
          </a:p>
        </p:txBody>
      </p:sp>
      <p:sp>
        <p:nvSpPr>
          <p:cNvPr id="450562" name="Rectangle 3"/>
          <p:cNvSpPr>
            <a:spLocks noGrp="1" noChangeArrowheads="1"/>
          </p:cNvSpPr>
          <p:nvPr>
            <p:ph type="body" idx="1"/>
          </p:nvPr>
        </p:nvSpPr>
        <p:spPr/>
        <p:txBody>
          <a:bodyPr/>
          <a:lstStyle/>
          <a:p>
            <a:pPr eaLnBrk="1" hangingPunct="1"/>
            <a:r>
              <a:rPr lang="zh-CN" altLang="en-US" sz="2800" b="1" dirty="0"/>
              <a:t>本讲主要问题</a:t>
            </a:r>
          </a:p>
          <a:p>
            <a:pPr eaLnBrk="1" hangingPunct="1"/>
            <a:r>
              <a:rPr lang="en-US" altLang="zh-CN" sz="2800" dirty="0">
                <a:latin typeface="Times New Roman" pitchFamily="18" charset="0"/>
              </a:rPr>
              <a:t>1</a:t>
            </a:r>
            <a:r>
              <a:rPr lang="zh-CN" altLang="en-US" sz="2800" dirty="0">
                <a:latin typeface="Times New Roman" pitchFamily="18" charset="0"/>
              </a:rPr>
              <a:t>、民事法律行为概念、特征、形式与类型化</a:t>
            </a:r>
          </a:p>
          <a:p>
            <a:pPr eaLnBrk="1" hangingPunct="1"/>
            <a:r>
              <a:rPr lang="en-US" altLang="zh-CN" sz="2400" dirty="0">
                <a:latin typeface="Times New Roman" pitchFamily="18" charset="0"/>
              </a:rPr>
              <a:t>2</a:t>
            </a:r>
            <a:r>
              <a:rPr lang="zh-CN" altLang="en-US" sz="2400" dirty="0">
                <a:latin typeface="Times New Roman" pitchFamily="18" charset="0"/>
              </a:rPr>
              <a:t>、</a:t>
            </a:r>
            <a:r>
              <a:rPr lang="zh-CN" altLang="en-US" sz="2800" dirty="0">
                <a:latin typeface="Times New Roman" pitchFamily="18" charset="0"/>
              </a:rPr>
              <a:t>民事法律行为的成立与生效</a:t>
            </a:r>
          </a:p>
          <a:p>
            <a:pPr eaLnBrk="1" hangingPunct="1"/>
            <a:r>
              <a:rPr lang="en-US" altLang="zh-CN" sz="2800" dirty="0">
                <a:latin typeface="Times New Roman" pitchFamily="18" charset="0"/>
              </a:rPr>
              <a:t>3</a:t>
            </a:r>
            <a:r>
              <a:rPr lang="zh-CN" altLang="en-US" sz="2800" b="1" dirty="0">
                <a:latin typeface="Times New Roman" pitchFamily="18" charset="0"/>
              </a:rPr>
              <a:t>、意思表示及其解释</a:t>
            </a:r>
          </a:p>
          <a:p>
            <a:pPr eaLnBrk="1" hangingPunct="1"/>
            <a:r>
              <a:rPr lang="en-US" altLang="zh-CN" sz="2800" dirty="0">
                <a:latin typeface="Times New Roman" pitchFamily="18" charset="0"/>
              </a:rPr>
              <a:t>4</a:t>
            </a:r>
            <a:r>
              <a:rPr lang="zh-CN" altLang="en-US" sz="2800" dirty="0">
                <a:latin typeface="Times New Roman" pitchFamily="18" charset="0"/>
              </a:rPr>
              <a:t>、无效民事法律行为的类型化及其后果</a:t>
            </a:r>
          </a:p>
          <a:p>
            <a:pPr eaLnBrk="1" hangingPunct="1"/>
            <a:r>
              <a:rPr lang="en-US" altLang="zh-CN" sz="2800" dirty="0">
                <a:latin typeface="Times New Roman" pitchFamily="18" charset="0"/>
              </a:rPr>
              <a:t>5</a:t>
            </a:r>
            <a:r>
              <a:rPr lang="zh-CN" altLang="en-US" sz="2800" dirty="0">
                <a:latin typeface="Times New Roman" pitchFamily="18" charset="0"/>
              </a:rPr>
              <a:t>、可撤消民事法律行为的类型化及其后果</a:t>
            </a:r>
          </a:p>
          <a:p>
            <a:pPr eaLnBrk="1" hangingPunct="1"/>
            <a:r>
              <a:rPr lang="en-US" altLang="zh-CN" sz="2800" dirty="0">
                <a:latin typeface="宋体" charset="-122"/>
              </a:rPr>
              <a:t>6</a:t>
            </a:r>
            <a:r>
              <a:rPr lang="zh-CN" altLang="en-US" sz="2800" dirty="0">
                <a:latin typeface="宋体" charset="-122"/>
              </a:rPr>
              <a:t>、效力待定民事法律行为的</a:t>
            </a:r>
            <a:r>
              <a:rPr lang="zh-CN" altLang="en-US" sz="2800" dirty="0">
                <a:latin typeface="Times New Roman" pitchFamily="18" charset="0"/>
              </a:rPr>
              <a:t>类型化及其后果</a:t>
            </a:r>
          </a:p>
          <a:p>
            <a:pPr eaLnBrk="1" hangingPunct="1"/>
            <a:r>
              <a:rPr lang="en-US" altLang="zh-CN" sz="2800" dirty="0">
                <a:latin typeface="宋体" charset="-122"/>
              </a:rPr>
              <a:t>7</a:t>
            </a:r>
            <a:r>
              <a:rPr lang="zh-CN" altLang="en-US" sz="2800" b="1" dirty="0">
                <a:latin typeface="宋体" charset="-122"/>
              </a:rPr>
              <a:t>、附条件与附期限的民事法律行为</a:t>
            </a:r>
            <a:endParaRPr lang="zh-CN" altLang="en-US" sz="2800" b="1" dirty="0"/>
          </a:p>
          <a:p>
            <a:pPr eaLnBrk="1" hangingPunct="1"/>
            <a:endParaRPr lang="zh-CN" altLang="en-US" sz="2800" dirty="0"/>
          </a:p>
        </p:txBody>
      </p:sp>
    </p:spTree>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5" name="Rectangle 2"/>
          <p:cNvSpPr>
            <a:spLocks noGrp="1" noChangeArrowheads="1"/>
          </p:cNvSpPr>
          <p:nvPr>
            <p:ph type="title"/>
          </p:nvPr>
        </p:nvSpPr>
        <p:spPr/>
        <p:txBody>
          <a:bodyPr/>
          <a:lstStyle/>
          <a:p>
            <a:pPr eaLnBrk="1" hangingPunct="1"/>
            <a:endParaRPr lang="zh-CN" altLang="en-US" b="1">
              <a:latin typeface="Times New Roman" pitchFamily="18" charset="0"/>
            </a:endParaRPr>
          </a:p>
        </p:txBody>
      </p:sp>
      <p:sp>
        <p:nvSpPr>
          <p:cNvPr id="451586" name="Rectangle 3"/>
          <p:cNvSpPr>
            <a:spLocks noGrp="1" noChangeArrowheads="1"/>
          </p:cNvSpPr>
          <p:nvPr>
            <p:ph type="body" idx="1"/>
          </p:nvPr>
        </p:nvSpPr>
        <p:spPr/>
        <p:txBody>
          <a:bodyPr/>
          <a:lstStyle/>
          <a:p>
            <a:pPr eaLnBrk="1" hangingPunct="1"/>
            <a:r>
              <a:rPr lang="zh-CN" altLang="en-US" sz="2800" dirty="0"/>
              <a:t> </a:t>
            </a:r>
            <a:r>
              <a:rPr lang="zh-CN" altLang="en-US" sz="2800" b="1" dirty="0">
                <a:latin typeface="Times New Roman" pitchFamily="18" charset="0"/>
              </a:rPr>
              <a:t>一、</a:t>
            </a:r>
            <a:r>
              <a:rPr lang="zh-CN" altLang="en-US" sz="2800" b="1" dirty="0"/>
              <a:t>民事法律行为的界定、特征与分类</a:t>
            </a:r>
            <a:r>
              <a:rPr lang="zh-CN" altLang="en-US" sz="2800" dirty="0"/>
              <a:t> </a:t>
            </a:r>
            <a:endParaRPr lang="zh-CN" altLang="en-US" sz="2800" b="1" dirty="0">
              <a:latin typeface="Times New Roman" pitchFamily="18" charset="0"/>
            </a:endParaRPr>
          </a:p>
          <a:p>
            <a:pPr eaLnBrk="1" hangingPunct="1"/>
            <a:r>
              <a:rPr lang="zh-CN" altLang="en-US" sz="2800" b="1" dirty="0">
                <a:latin typeface="Times New Roman" pitchFamily="18" charset="0"/>
              </a:rPr>
              <a:t>（一）界定</a:t>
            </a:r>
          </a:p>
          <a:p>
            <a:pPr eaLnBrk="1" hangingPunct="1"/>
            <a:r>
              <a:rPr lang="zh-CN" altLang="en-US" sz="2800" b="1" dirty="0"/>
              <a:t>德国民法：法律行为</a:t>
            </a:r>
          </a:p>
          <a:p>
            <a:pPr eaLnBrk="1" hangingPunct="1"/>
            <a:r>
              <a:rPr lang="en-US" altLang="zh-CN" sz="2800" b="1" dirty="0"/>
              <a:t>《</a:t>
            </a:r>
            <a:r>
              <a:rPr lang="zh-CN" altLang="en-US" sz="2800" b="1" dirty="0"/>
              <a:t>民法通则</a:t>
            </a:r>
            <a:r>
              <a:rPr lang="en-US" altLang="zh-CN" sz="2800" b="1" dirty="0"/>
              <a:t>》</a:t>
            </a:r>
            <a:r>
              <a:rPr lang="zh-CN" altLang="en-US" sz="2800" b="1" dirty="0"/>
              <a:t>：民事行为</a:t>
            </a:r>
            <a:endParaRPr lang="en-US" altLang="zh-CN" sz="2800" b="1" dirty="0"/>
          </a:p>
          <a:p>
            <a:pPr eaLnBrk="1" hangingPunct="1"/>
            <a:r>
              <a:rPr lang="en-US" altLang="zh-CN" sz="2800" b="1" dirty="0"/>
              <a:t>《</a:t>
            </a:r>
            <a:r>
              <a:rPr lang="zh-CN" altLang="en-US" sz="2800" b="1" dirty="0"/>
              <a:t>民法总则</a:t>
            </a:r>
            <a:r>
              <a:rPr lang="en-US" altLang="zh-CN" sz="2800" b="1" dirty="0"/>
              <a:t>》</a:t>
            </a:r>
            <a:r>
              <a:rPr lang="zh-CN" altLang="en-US" sz="2800" b="1" dirty="0"/>
              <a:t>：民事法律行为</a:t>
            </a:r>
          </a:p>
          <a:p>
            <a:pPr eaLnBrk="1" hangingPunct="1"/>
            <a:endParaRPr lang="zh-CN" altLang="en-US" sz="2800" b="1" dirty="0"/>
          </a:p>
          <a:p>
            <a:pPr eaLnBrk="1" hangingPunct="1"/>
            <a:endParaRPr lang="zh-CN" altLang="en-US" sz="2800" b="1" dirty="0"/>
          </a:p>
        </p:txBody>
      </p:sp>
    </p:spTree>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09" name="Rectangle 2"/>
          <p:cNvSpPr>
            <a:spLocks noGrp="1" noChangeArrowheads="1"/>
          </p:cNvSpPr>
          <p:nvPr>
            <p:ph type="title"/>
          </p:nvPr>
        </p:nvSpPr>
        <p:spPr/>
        <p:txBody>
          <a:bodyPr/>
          <a:lstStyle/>
          <a:p>
            <a:pPr eaLnBrk="1" hangingPunct="1"/>
            <a:endParaRPr lang="zh-CN" altLang="en-US"/>
          </a:p>
        </p:txBody>
      </p:sp>
      <p:sp>
        <p:nvSpPr>
          <p:cNvPr id="452610" name="Rectangle 3"/>
          <p:cNvSpPr>
            <a:spLocks noGrp="1" noChangeArrowheads="1"/>
          </p:cNvSpPr>
          <p:nvPr>
            <p:ph type="body" idx="1"/>
          </p:nvPr>
        </p:nvSpPr>
        <p:spPr/>
        <p:txBody>
          <a:bodyPr/>
          <a:lstStyle/>
          <a:p>
            <a:pPr algn="just" eaLnBrk="1" hangingPunct="1"/>
            <a:r>
              <a:rPr lang="en-US" altLang="zh-CN" b="1" dirty="0">
                <a:latin typeface="Times New Roman" pitchFamily="18" charset="0"/>
              </a:rPr>
              <a:t>——</a:t>
            </a:r>
            <a:r>
              <a:rPr lang="zh-CN" altLang="en-US" b="1" dirty="0">
                <a:latin typeface="Times New Roman" pitchFamily="18" charset="0"/>
              </a:rPr>
              <a:t>民事法律行为是民事主体以意思表示为核心，以产生、变更、消灭民事法律关系为目的的行为。易言之，民事法律行为是以发生私法上效果的意思表示为要素的行为。</a:t>
            </a:r>
            <a:endParaRPr lang="zh-CN" altLang="en-US" dirty="0"/>
          </a:p>
          <a:p>
            <a:pPr eaLnBrk="1" hangingPunct="1"/>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endParaRPr lang="zh-CN" altLang="en-US"/>
          </a:p>
        </p:txBody>
      </p:sp>
      <p:sp>
        <p:nvSpPr>
          <p:cNvPr id="57346" name="Rectangle 3"/>
          <p:cNvSpPr>
            <a:spLocks noGrp="1" noChangeArrowheads="1"/>
          </p:cNvSpPr>
          <p:nvPr>
            <p:ph type="body" idx="1"/>
          </p:nvPr>
        </p:nvSpPr>
        <p:spPr/>
        <p:txBody>
          <a:bodyPr/>
          <a:lstStyle/>
          <a:p>
            <a:pPr eaLnBrk="1" hangingPunct="1"/>
            <a:r>
              <a:rPr lang="zh-CN" altLang="en-US" b="1"/>
              <a:t>（四）两种立法模式及其分析</a:t>
            </a:r>
          </a:p>
          <a:p>
            <a:pPr eaLnBrk="1" hangingPunct="1"/>
            <a:r>
              <a:rPr lang="zh-CN" altLang="en-US"/>
              <a:t>民商分立的立法模式 </a:t>
            </a:r>
          </a:p>
          <a:p>
            <a:pPr eaLnBrk="1" hangingPunct="1"/>
            <a:r>
              <a:rPr lang="en-US" altLang="zh-CN">
                <a:latin typeface="Times New Roman" pitchFamily="18" charset="0"/>
              </a:rPr>
              <a:t>——</a:t>
            </a:r>
            <a:r>
              <a:rPr lang="zh-CN" altLang="en-US"/>
              <a:t>成因</a:t>
            </a:r>
          </a:p>
          <a:p>
            <a:pPr eaLnBrk="1" hangingPunct="1"/>
            <a:r>
              <a:rPr lang="zh-CN" altLang="en-US"/>
              <a:t>一种历史的沿革，传统因素的影响。 </a:t>
            </a:r>
          </a:p>
          <a:p>
            <a:pPr eaLnBrk="1" hangingPunct="1"/>
            <a:r>
              <a:rPr lang="en-US" altLang="zh-CN">
                <a:latin typeface="Times New Roman" pitchFamily="18" charset="0"/>
              </a:rPr>
              <a:t>——</a:t>
            </a:r>
            <a:r>
              <a:rPr lang="zh-CN" altLang="en-US"/>
              <a:t>评价</a:t>
            </a:r>
          </a:p>
          <a:p>
            <a:pPr eaLnBrk="1" hangingPunct="1"/>
            <a:r>
              <a:rPr lang="zh-CN" altLang="en-US"/>
              <a:t>提供了制度设计的另一种模式</a:t>
            </a:r>
          </a:p>
          <a:p>
            <a:pPr eaLnBrk="1" hangingPunct="1"/>
            <a:endParaRPr lang="zh-CN" altLang="en-US"/>
          </a:p>
        </p:txBody>
      </p:sp>
    </p:spTree>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3" name="Rectangle 2"/>
          <p:cNvSpPr>
            <a:spLocks noGrp="1" noChangeArrowheads="1"/>
          </p:cNvSpPr>
          <p:nvPr>
            <p:ph type="title"/>
          </p:nvPr>
        </p:nvSpPr>
        <p:spPr/>
        <p:txBody>
          <a:bodyPr/>
          <a:lstStyle/>
          <a:p>
            <a:pPr eaLnBrk="1" hangingPunct="1"/>
            <a:endParaRPr lang="zh-CN" altLang="en-US"/>
          </a:p>
        </p:txBody>
      </p:sp>
      <p:sp>
        <p:nvSpPr>
          <p:cNvPr id="453634" name="Rectangle 3"/>
          <p:cNvSpPr>
            <a:spLocks noGrp="1" noChangeArrowheads="1"/>
          </p:cNvSpPr>
          <p:nvPr>
            <p:ph type="body" idx="1"/>
          </p:nvPr>
        </p:nvSpPr>
        <p:spPr/>
        <p:txBody>
          <a:bodyPr/>
          <a:lstStyle/>
          <a:p>
            <a:pPr eaLnBrk="1" hangingPunct="1"/>
            <a:r>
              <a:rPr lang="zh-CN" altLang="en-US" b="1" dirty="0"/>
              <a:t>（二）民事法律行为的基本特征</a:t>
            </a:r>
            <a:r>
              <a:rPr lang="zh-CN" altLang="en-US" dirty="0"/>
              <a:t> </a:t>
            </a:r>
          </a:p>
          <a:p>
            <a:pPr eaLnBrk="1" hangingPunct="1"/>
            <a:r>
              <a:rPr lang="zh-CN" altLang="en-US" dirty="0"/>
              <a:t>（</a:t>
            </a:r>
            <a:r>
              <a:rPr lang="en-US" altLang="zh-CN" dirty="0"/>
              <a:t>1</a:t>
            </a:r>
            <a:r>
              <a:rPr lang="zh-CN" altLang="en-US" dirty="0"/>
              <a:t>）民事法律行为是私行为</a:t>
            </a:r>
          </a:p>
          <a:p>
            <a:pPr eaLnBrk="1" hangingPunct="1"/>
            <a:r>
              <a:rPr lang="zh-CN" altLang="en-US" dirty="0"/>
              <a:t>（</a:t>
            </a:r>
            <a:r>
              <a:rPr lang="en-US" altLang="zh-CN" dirty="0"/>
              <a:t>2</a:t>
            </a:r>
            <a:r>
              <a:rPr lang="zh-CN" altLang="en-US" dirty="0"/>
              <a:t>）民事法律行为是表示行为</a:t>
            </a:r>
          </a:p>
          <a:p>
            <a:pPr eaLnBrk="1" hangingPunct="1"/>
            <a:r>
              <a:rPr lang="zh-CN" altLang="en-US" dirty="0"/>
              <a:t>（</a:t>
            </a:r>
            <a:r>
              <a:rPr lang="en-US" altLang="zh-CN" dirty="0"/>
              <a:t>3</a:t>
            </a:r>
            <a:r>
              <a:rPr lang="zh-CN" altLang="en-US" dirty="0"/>
              <a:t>）民事法律行为是由意思决定效果的行为</a:t>
            </a:r>
          </a:p>
        </p:txBody>
      </p:sp>
    </p:spTree>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7" name="Rectangle 2"/>
          <p:cNvSpPr>
            <a:spLocks noGrp="1" noChangeArrowheads="1"/>
          </p:cNvSpPr>
          <p:nvPr>
            <p:ph type="title"/>
          </p:nvPr>
        </p:nvSpPr>
        <p:spPr/>
        <p:txBody>
          <a:bodyPr/>
          <a:lstStyle/>
          <a:p>
            <a:pPr eaLnBrk="1" hangingPunct="1"/>
            <a:endParaRPr lang="zh-CN" altLang="en-US"/>
          </a:p>
        </p:txBody>
      </p:sp>
      <p:sp>
        <p:nvSpPr>
          <p:cNvPr id="454658" name="Rectangle 3"/>
          <p:cNvSpPr>
            <a:spLocks noGrp="1" noChangeArrowheads="1"/>
          </p:cNvSpPr>
          <p:nvPr>
            <p:ph type="body" idx="1"/>
          </p:nvPr>
        </p:nvSpPr>
        <p:spPr/>
        <p:txBody>
          <a:bodyPr/>
          <a:lstStyle/>
          <a:p>
            <a:pPr algn="just" eaLnBrk="1" hangingPunct="1">
              <a:lnSpc>
                <a:spcPct val="90000"/>
              </a:lnSpc>
            </a:pPr>
            <a:r>
              <a:rPr lang="zh-CN" altLang="en-US" sz="2800" b="1" dirty="0"/>
              <a:t>（三）民事法律行为分类</a:t>
            </a:r>
          </a:p>
          <a:p>
            <a:pPr algn="just" eaLnBrk="1" hangingPunct="1">
              <a:lnSpc>
                <a:spcPct val="90000"/>
              </a:lnSpc>
            </a:pPr>
            <a:r>
              <a:rPr lang="en-US" altLang="zh-CN" sz="2400" b="1" dirty="0">
                <a:latin typeface="Times New Roman" pitchFamily="18" charset="0"/>
              </a:rPr>
              <a:t>1</a:t>
            </a:r>
            <a:r>
              <a:rPr lang="zh-CN" altLang="en-US" sz="2400" b="1" dirty="0">
                <a:latin typeface="Times New Roman" pitchFamily="18" charset="0"/>
              </a:rPr>
              <a:t>、单方行为、双方行为和多方行为</a:t>
            </a:r>
          </a:p>
          <a:p>
            <a:pPr eaLnBrk="1" hangingPunct="1">
              <a:lnSpc>
                <a:spcPct val="90000"/>
              </a:lnSpc>
            </a:pPr>
            <a:r>
              <a:rPr lang="zh-CN" altLang="en-US" sz="2400" dirty="0"/>
              <a:t>（</a:t>
            </a:r>
            <a:r>
              <a:rPr lang="en-US" altLang="zh-CN" sz="2400" dirty="0"/>
              <a:t>1</a:t>
            </a:r>
            <a:r>
              <a:rPr lang="zh-CN" altLang="en-US" sz="2400" dirty="0"/>
              <a:t>）界定</a:t>
            </a:r>
          </a:p>
          <a:p>
            <a:pPr eaLnBrk="1" hangingPunct="1">
              <a:lnSpc>
                <a:spcPct val="90000"/>
              </a:lnSpc>
            </a:pPr>
            <a:r>
              <a:rPr lang="zh-CN" altLang="en-US" sz="2400" dirty="0"/>
              <a:t>单方行为主要有：①产生物权法效果的：抛弃所有权等。②产生债权法效果的：债务免除、合同的解除、合同的撤销等。③产生代理权变动效果的：委托代理权的授予、委托代理权的撤销。④产生身份法效果的：订立遗嘱、撤销与变更遗嘱、继承权的抛弃、受遗赠权的抛弃、婚姻的撤销。⑤产生其他法律效果的：（设立财团法人）捐助行为。</a:t>
            </a:r>
          </a:p>
          <a:p>
            <a:pPr algn="just" eaLnBrk="1" hangingPunct="1">
              <a:lnSpc>
                <a:spcPct val="90000"/>
              </a:lnSpc>
            </a:pPr>
            <a:endParaRPr lang="zh-CN" altLang="en-US" sz="2400" b="1" dirty="0">
              <a:latin typeface="Times New Roman" pitchFamily="18" charset="0"/>
            </a:endParaRPr>
          </a:p>
        </p:txBody>
      </p:sp>
    </p:spTree>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1" name="Rectangle 2"/>
          <p:cNvSpPr>
            <a:spLocks noGrp="1" noChangeArrowheads="1"/>
          </p:cNvSpPr>
          <p:nvPr>
            <p:ph type="title"/>
          </p:nvPr>
        </p:nvSpPr>
        <p:spPr/>
        <p:txBody>
          <a:bodyPr/>
          <a:lstStyle/>
          <a:p>
            <a:pPr eaLnBrk="1" hangingPunct="1"/>
            <a:endParaRPr lang="zh-CN" altLang="en-US"/>
          </a:p>
        </p:txBody>
      </p:sp>
      <p:sp>
        <p:nvSpPr>
          <p:cNvPr id="455682" name="Rectangle 3"/>
          <p:cNvSpPr>
            <a:spLocks noGrp="1" noChangeArrowheads="1"/>
          </p:cNvSpPr>
          <p:nvPr>
            <p:ph type="body" idx="1"/>
          </p:nvPr>
        </p:nvSpPr>
        <p:spPr/>
        <p:txBody>
          <a:bodyPr/>
          <a:lstStyle/>
          <a:p>
            <a:pPr eaLnBrk="1" hangingPunct="1"/>
            <a:r>
              <a:rPr lang="zh-CN" altLang="en-US" dirty="0"/>
              <a:t>共同行为与双方行为的区别：</a:t>
            </a:r>
          </a:p>
          <a:p>
            <a:pPr eaLnBrk="1" hangingPunct="1"/>
            <a:r>
              <a:rPr lang="zh-CN" altLang="en-US" dirty="0"/>
              <a:t>双方行为的意思虽然达成一致，但意思内容却相对应，例如，买卖中买者是要物付钱，卖者是交物收钱；而共同行为的</a:t>
            </a:r>
            <a:r>
              <a:rPr lang="zh-CN" altLang="en-US" b="1" dirty="0"/>
              <a:t>意思一致则为平行的，而不是相对的</a:t>
            </a:r>
            <a:r>
              <a:rPr lang="zh-CN" altLang="en-US" dirty="0"/>
              <a:t>，例如股东决议、公司章程等。  </a:t>
            </a:r>
          </a:p>
        </p:txBody>
      </p:sp>
    </p:spTree>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5" name="Rectangle 2"/>
          <p:cNvSpPr>
            <a:spLocks noGrp="1" noChangeArrowheads="1"/>
          </p:cNvSpPr>
          <p:nvPr>
            <p:ph type="title"/>
          </p:nvPr>
        </p:nvSpPr>
        <p:spPr/>
        <p:txBody>
          <a:bodyPr/>
          <a:lstStyle/>
          <a:p>
            <a:pPr eaLnBrk="1" hangingPunct="1"/>
            <a:endParaRPr lang="zh-CN" altLang="en-US"/>
          </a:p>
        </p:txBody>
      </p:sp>
      <p:sp>
        <p:nvSpPr>
          <p:cNvPr id="456706" name="Rectangle 3"/>
          <p:cNvSpPr>
            <a:spLocks noGrp="1" noChangeArrowheads="1"/>
          </p:cNvSpPr>
          <p:nvPr>
            <p:ph type="body" idx="1"/>
          </p:nvPr>
        </p:nvSpPr>
        <p:spPr/>
        <p:txBody>
          <a:bodyPr/>
          <a:lstStyle/>
          <a:p>
            <a:pPr eaLnBrk="1" hangingPunct="1"/>
            <a:r>
              <a:rPr lang="zh-CN" altLang="en-US"/>
              <a:t>（</a:t>
            </a:r>
            <a:r>
              <a:rPr lang="en-US" altLang="zh-CN"/>
              <a:t>2</a:t>
            </a:r>
            <a:r>
              <a:rPr lang="zh-CN" altLang="en-US"/>
              <a:t>）区分意义</a:t>
            </a:r>
          </a:p>
          <a:p>
            <a:pPr eaLnBrk="1" hangingPunct="1"/>
            <a:r>
              <a:rPr lang="zh-CN" altLang="en-US"/>
              <a:t>法律对三者的成立要求有所不同，单方行为只要一方当事人意思表示即足够；双方行为需要各方当事人意思表示一致；共同法律行为各方当事人意思表示的内容是平行融合的，有时候有差异时，按少数服从多数来决定。</a:t>
            </a:r>
          </a:p>
        </p:txBody>
      </p:sp>
    </p:spTree>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29" name="Rectangle 2"/>
          <p:cNvSpPr>
            <a:spLocks noGrp="1" noChangeArrowheads="1"/>
          </p:cNvSpPr>
          <p:nvPr>
            <p:ph type="title"/>
          </p:nvPr>
        </p:nvSpPr>
        <p:spPr/>
        <p:txBody>
          <a:bodyPr/>
          <a:lstStyle/>
          <a:p>
            <a:pPr eaLnBrk="1" hangingPunct="1"/>
            <a:endParaRPr lang="zh-CN" altLang="en-US"/>
          </a:p>
        </p:txBody>
      </p:sp>
      <p:sp>
        <p:nvSpPr>
          <p:cNvPr id="457730" name="Rectangle 3"/>
          <p:cNvSpPr>
            <a:spLocks noGrp="1" noChangeArrowheads="1"/>
          </p:cNvSpPr>
          <p:nvPr>
            <p:ph type="body" idx="1"/>
          </p:nvPr>
        </p:nvSpPr>
        <p:spPr/>
        <p:txBody>
          <a:bodyPr/>
          <a:lstStyle/>
          <a:p>
            <a:pPr eaLnBrk="1" hangingPunct="1"/>
            <a:r>
              <a:rPr lang="en-US" altLang="zh-CN" b="1" dirty="0"/>
              <a:t>2</a:t>
            </a:r>
            <a:r>
              <a:rPr lang="zh-CN" altLang="en-US" b="1" dirty="0"/>
              <a:t>、以有无对价为标准，可以把民事法律行为区分为有偿行为和无偿行为。</a:t>
            </a:r>
            <a:endParaRPr lang="zh-CN" altLang="en-US" dirty="0"/>
          </a:p>
          <a:p>
            <a:pPr eaLnBrk="1" hangingPunct="1"/>
            <a:r>
              <a:rPr lang="zh-CN" altLang="en-US" dirty="0"/>
              <a:t>（</a:t>
            </a:r>
            <a:r>
              <a:rPr lang="en-US" altLang="zh-CN" dirty="0"/>
              <a:t>1</a:t>
            </a:r>
            <a:r>
              <a:rPr lang="zh-CN" altLang="en-US" dirty="0"/>
              <a:t>）概念</a:t>
            </a:r>
          </a:p>
          <a:p>
            <a:pPr eaLnBrk="1" hangingPunct="1"/>
            <a:r>
              <a:rPr lang="zh-CN" altLang="en-US" dirty="0"/>
              <a:t>对于财产性双方民事法律行为，根据当事人是否因给付而取得对价，可以分为有偿和无偿的民事法律行为。 </a:t>
            </a:r>
          </a:p>
        </p:txBody>
      </p:sp>
    </p:spTree>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3" name="Rectangle 2"/>
          <p:cNvSpPr>
            <a:spLocks noGrp="1" noChangeArrowheads="1"/>
          </p:cNvSpPr>
          <p:nvPr>
            <p:ph type="title"/>
          </p:nvPr>
        </p:nvSpPr>
        <p:spPr/>
        <p:txBody>
          <a:bodyPr/>
          <a:lstStyle/>
          <a:p>
            <a:pPr eaLnBrk="1" hangingPunct="1"/>
            <a:endParaRPr lang="zh-CN" altLang="en-US"/>
          </a:p>
        </p:txBody>
      </p:sp>
      <p:sp>
        <p:nvSpPr>
          <p:cNvPr id="458754" name="Rectangle 3"/>
          <p:cNvSpPr>
            <a:spLocks noGrp="1" noChangeArrowheads="1"/>
          </p:cNvSpPr>
          <p:nvPr>
            <p:ph type="body" idx="1"/>
          </p:nvPr>
        </p:nvSpPr>
        <p:spPr/>
        <p:txBody>
          <a:bodyPr/>
          <a:lstStyle/>
          <a:p>
            <a:pPr eaLnBrk="1" hangingPunct="1"/>
            <a:r>
              <a:rPr lang="zh-CN" altLang="en-US"/>
              <a:t>（</a:t>
            </a:r>
            <a:r>
              <a:rPr lang="en-US" altLang="zh-CN"/>
              <a:t>2</a:t>
            </a:r>
            <a:r>
              <a:rPr lang="zh-CN" altLang="en-US"/>
              <a:t>）区分意义</a:t>
            </a:r>
          </a:p>
          <a:p>
            <a:pPr eaLnBrk="1" hangingPunct="1"/>
            <a:r>
              <a:rPr lang="en-US" altLang="zh-CN">
                <a:latin typeface="Times New Roman" pitchFamily="18" charset="0"/>
              </a:rPr>
              <a:t>——</a:t>
            </a:r>
            <a:r>
              <a:rPr lang="zh-CN" altLang="en-US"/>
              <a:t>影响法律关系性质。</a:t>
            </a:r>
          </a:p>
          <a:p>
            <a:pPr eaLnBrk="1" hangingPunct="1"/>
            <a:r>
              <a:rPr lang="en-US" altLang="zh-CN">
                <a:latin typeface="Times New Roman" pitchFamily="18" charset="0"/>
              </a:rPr>
              <a:t>——</a:t>
            </a:r>
            <a:r>
              <a:rPr lang="zh-CN" altLang="en-US"/>
              <a:t>意思表示瑕疵的效力不同。</a:t>
            </a:r>
          </a:p>
          <a:p>
            <a:pPr eaLnBrk="1" hangingPunct="1"/>
            <a:r>
              <a:rPr lang="en-US" altLang="zh-CN">
                <a:latin typeface="Times New Roman" pitchFamily="18" charset="0"/>
              </a:rPr>
              <a:t>——</a:t>
            </a:r>
            <a:r>
              <a:rPr lang="zh-CN" altLang="en-US"/>
              <a:t>承担法律责任的要件不同，在无偿行为，义务人因不获对价，承担赔偿责任通常以重大过失为要件。 </a:t>
            </a:r>
          </a:p>
        </p:txBody>
      </p:sp>
    </p:spTree>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7" name="Rectangle 2"/>
          <p:cNvSpPr>
            <a:spLocks noGrp="1" noChangeArrowheads="1"/>
          </p:cNvSpPr>
          <p:nvPr>
            <p:ph type="title"/>
          </p:nvPr>
        </p:nvSpPr>
        <p:spPr/>
        <p:txBody>
          <a:bodyPr/>
          <a:lstStyle/>
          <a:p>
            <a:pPr eaLnBrk="1" hangingPunct="1"/>
            <a:endParaRPr lang="zh-CN" altLang="en-US"/>
          </a:p>
        </p:txBody>
      </p:sp>
      <p:sp>
        <p:nvSpPr>
          <p:cNvPr id="459778" name="Rectangle 3"/>
          <p:cNvSpPr>
            <a:spLocks noGrp="1" noChangeArrowheads="1"/>
          </p:cNvSpPr>
          <p:nvPr>
            <p:ph type="body" idx="1"/>
          </p:nvPr>
        </p:nvSpPr>
        <p:spPr/>
        <p:txBody>
          <a:bodyPr/>
          <a:lstStyle/>
          <a:p>
            <a:pPr eaLnBrk="1" hangingPunct="1">
              <a:lnSpc>
                <a:spcPct val="90000"/>
              </a:lnSpc>
            </a:pPr>
            <a:r>
              <a:rPr lang="en-US" altLang="zh-CN" sz="2800" b="1" dirty="0"/>
              <a:t>3</a:t>
            </a:r>
            <a:r>
              <a:rPr lang="zh-CN" altLang="en-US" sz="2800" b="1" dirty="0"/>
              <a:t>、根据成立要件的不同，可以把民事法律行为区分为诺成行为和实践行为（要物行为）。</a:t>
            </a:r>
            <a:endParaRPr lang="zh-CN" altLang="en-US" sz="2800" dirty="0"/>
          </a:p>
          <a:p>
            <a:pPr eaLnBrk="1" hangingPunct="1">
              <a:lnSpc>
                <a:spcPct val="90000"/>
              </a:lnSpc>
            </a:pPr>
            <a:r>
              <a:rPr lang="zh-CN" altLang="en-US" sz="2800" dirty="0"/>
              <a:t>（</a:t>
            </a:r>
            <a:r>
              <a:rPr lang="en-US" altLang="zh-CN" sz="2800" dirty="0"/>
              <a:t>1</a:t>
            </a:r>
            <a:r>
              <a:rPr lang="zh-CN" altLang="en-US" sz="2800" dirty="0"/>
              <a:t>）概念</a:t>
            </a:r>
          </a:p>
          <a:p>
            <a:pPr eaLnBrk="1" hangingPunct="1">
              <a:lnSpc>
                <a:spcPct val="90000"/>
              </a:lnSpc>
            </a:pPr>
            <a:r>
              <a:rPr lang="zh-CN" altLang="en-US" sz="2800" dirty="0"/>
              <a:t>诺成性民事法律行为是当事人双方意思表示一致即可成立的行为，它不以标的物的交付为要件</a:t>
            </a:r>
          </a:p>
          <a:p>
            <a:pPr eaLnBrk="1" hangingPunct="1">
              <a:lnSpc>
                <a:spcPct val="90000"/>
              </a:lnSpc>
            </a:pPr>
            <a:r>
              <a:rPr lang="zh-CN" altLang="en-US" sz="2800" dirty="0"/>
              <a:t> 实践性民事法律行为是除当事人意思表示一致之外，还需要</a:t>
            </a:r>
            <a:r>
              <a:rPr lang="zh-CN" altLang="en-US" sz="2800" b="1" dirty="0"/>
              <a:t>交付标的物</a:t>
            </a:r>
            <a:r>
              <a:rPr lang="zh-CN" altLang="en-US" sz="2800" dirty="0"/>
              <a:t>才能成立的民事法律行为，又被称为要物行为，如定金合同。 </a:t>
            </a:r>
          </a:p>
        </p:txBody>
      </p:sp>
    </p:spTree>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1" name="Rectangle 2"/>
          <p:cNvSpPr>
            <a:spLocks noGrp="1" noChangeArrowheads="1"/>
          </p:cNvSpPr>
          <p:nvPr>
            <p:ph type="title"/>
          </p:nvPr>
        </p:nvSpPr>
        <p:spPr/>
        <p:txBody>
          <a:bodyPr/>
          <a:lstStyle/>
          <a:p>
            <a:pPr eaLnBrk="1" hangingPunct="1"/>
            <a:endParaRPr lang="zh-CN" altLang="en-US"/>
          </a:p>
        </p:txBody>
      </p:sp>
      <p:sp>
        <p:nvSpPr>
          <p:cNvPr id="460802" name="Rectangle 3"/>
          <p:cNvSpPr>
            <a:spLocks noGrp="1" noChangeArrowheads="1"/>
          </p:cNvSpPr>
          <p:nvPr>
            <p:ph type="body" idx="1"/>
          </p:nvPr>
        </p:nvSpPr>
        <p:spPr/>
        <p:txBody>
          <a:bodyPr/>
          <a:lstStyle/>
          <a:p>
            <a:pPr eaLnBrk="1" hangingPunct="1"/>
            <a:r>
              <a:rPr lang="zh-CN" altLang="en-US" dirty="0"/>
              <a:t>（</a:t>
            </a:r>
            <a:r>
              <a:rPr lang="en-US" altLang="zh-CN" dirty="0"/>
              <a:t>2</a:t>
            </a:r>
            <a:r>
              <a:rPr lang="zh-CN" altLang="en-US" dirty="0"/>
              <a:t>）区分意义</a:t>
            </a:r>
          </a:p>
          <a:p>
            <a:pPr eaLnBrk="1" hangingPunct="1"/>
            <a:r>
              <a:rPr lang="zh-CN" altLang="en-US" dirty="0"/>
              <a:t>实践性民事法律行为，仅有意思表示，行为还不算成立，只有当按照该意思表示完成标的物交付时，行为才告成立。 </a:t>
            </a:r>
          </a:p>
          <a:p>
            <a:pPr eaLnBrk="1" hangingPunct="1"/>
            <a:endParaRPr lang="zh-CN" altLang="en-US" dirty="0"/>
          </a:p>
        </p:txBody>
      </p:sp>
    </p:spTree>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5" name="Rectangle 2"/>
          <p:cNvSpPr>
            <a:spLocks noGrp="1" noChangeArrowheads="1"/>
          </p:cNvSpPr>
          <p:nvPr>
            <p:ph type="title"/>
          </p:nvPr>
        </p:nvSpPr>
        <p:spPr/>
        <p:txBody>
          <a:bodyPr/>
          <a:lstStyle/>
          <a:p>
            <a:pPr eaLnBrk="1" hangingPunct="1"/>
            <a:endParaRPr lang="zh-CN" altLang="en-US"/>
          </a:p>
        </p:txBody>
      </p:sp>
      <p:sp>
        <p:nvSpPr>
          <p:cNvPr id="461826" name="Rectangle 3"/>
          <p:cNvSpPr>
            <a:spLocks noGrp="1" noChangeArrowheads="1"/>
          </p:cNvSpPr>
          <p:nvPr>
            <p:ph type="body" idx="1"/>
          </p:nvPr>
        </p:nvSpPr>
        <p:spPr/>
        <p:txBody>
          <a:bodyPr/>
          <a:lstStyle/>
          <a:p>
            <a:pPr eaLnBrk="1" hangingPunct="1">
              <a:lnSpc>
                <a:spcPct val="80000"/>
              </a:lnSpc>
            </a:pPr>
            <a:r>
              <a:rPr lang="en-US" altLang="zh-CN" sz="2800" b="1" dirty="0"/>
              <a:t>4</a:t>
            </a:r>
            <a:r>
              <a:rPr lang="zh-CN" altLang="en-US" sz="2800" b="1" dirty="0"/>
              <a:t>、以是否应当依据法律或行政法规具备一定的形式，可以把民事法律行为区分为要式行为和不要式行为。</a:t>
            </a:r>
          </a:p>
          <a:p>
            <a:pPr eaLnBrk="1" hangingPunct="1">
              <a:lnSpc>
                <a:spcPct val="80000"/>
              </a:lnSpc>
            </a:pPr>
            <a:r>
              <a:rPr lang="zh-CN" altLang="en-US" sz="2800" dirty="0"/>
              <a:t>（</a:t>
            </a:r>
            <a:r>
              <a:rPr lang="en-US" altLang="zh-CN" sz="2800" dirty="0"/>
              <a:t>1</a:t>
            </a:r>
            <a:r>
              <a:rPr lang="zh-CN" altLang="en-US" sz="2800" dirty="0"/>
              <a:t>）概念</a:t>
            </a:r>
          </a:p>
          <a:p>
            <a:pPr eaLnBrk="1" hangingPunct="1">
              <a:lnSpc>
                <a:spcPct val="80000"/>
              </a:lnSpc>
            </a:pPr>
            <a:r>
              <a:rPr lang="zh-CN" altLang="en-US" sz="2800" dirty="0"/>
              <a:t>要式行为，指依法律或行政法规的规定，应当采取一定形式或履行一定程序的法律行为。一定的方式常见的有书面形式、履行登记手续等。</a:t>
            </a:r>
          </a:p>
          <a:p>
            <a:pPr eaLnBrk="1" hangingPunct="1">
              <a:lnSpc>
                <a:spcPct val="80000"/>
              </a:lnSpc>
            </a:pPr>
            <a:r>
              <a:rPr lang="zh-CN" altLang="en-US" sz="2800" dirty="0"/>
              <a:t>不要式行为，指法律或行政法规不要求采用特定形式，当事人可自由选择一种形式的法律行为。</a:t>
            </a:r>
          </a:p>
        </p:txBody>
      </p:sp>
    </p:spTree>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49" name="Rectangle 2"/>
          <p:cNvSpPr>
            <a:spLocks noGrp="1" noChangeArrowheads="1"/>
          </p:cNvSpPr>
          <p:nvPr>
            <p:ph type="title"/>
          </p:nvPr>
        </p:nvSpPr>
        <p:spPr/>
        <p:txBody>
          <a:bodyPr/>
          <a:lstStyle/>
          <a:p>
            <a:pPr eaLnBrk="1" hangingPunct="1"/>
            <a:endParaRPr lang="zh-CN" altLang="en-US"/>
          </a:p>
        </p:txBody>
      </p:sp>
      <p:sp>
        <p:nvSpPr>
          <p:cNvPr id="462850" name="Rectangle 3"/>
          <p:cNvSpPr>
            <a:spLocks noGrp="1" noChangeArrowheads="1"/>
          </p:cNvSpPr>
          <p:nvPr>
            <p:ph type="body" idx="1"/>
          </p:nvPr>
        </p:nvSpPr>
        <p:spPr/>
        <p:txBody>
          <a:bodyPr/>
          <a:lstStyle/>
          <a:p>
            <a:pPr eaLnBrk="1" hangingPunct="1"/>
            <a:r>
              <a:rPr lang="zh-CN" altLang="en-US"/>
              <a:t>（</a:t>
            </a:r>
            <a:r>
              <a:rPr lang="en-US" altLang="zh-CN"/>
              <a:t>2</a:t>
            </a:r>
            <a:r>
              <a:rPr lang="zh-CN" altLang="en-US"/>
              <a:t>）区分意义</a:t>
            </a:r>
          </a:p>
          <a:p>
            <a:pPr eaLnBrk="1" hangingPunct="1"/>
            <a:r>
              <a:rPr lang="en-US" altLang="zh-CN">
                <a:latin typeface="Times New Roman" pitchFamily="18" charset="0"/>
              </a:rPr>
              <a:t>——</a:t>
            </a:r>
            <a:r>
              <a:rPr lang="zh-CN" altLang="en-US"/>
              <a:t>要式行为须有约定或法律规定。</a:t>
            </a:r>
          </a:p>
          <a:p>
            <a:pPr eaLnBrk="1" hangingPunct="1"/>
            <a:r>
              <a:rPr lang="en-US" altLang="zh-CN">
                <a:latin typeface="Times New Roman" pitchFamily="18" charset="0"/>
              </a:rPr>
              <a:t>——</a:t>
            </a:r>
            <a:r>
              <a:rPr lang="zh-CN" altLang="en-US"/>
              <a:t>要式行为的效力。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endParaRPr lang="zh-CN" altLang="en-US"/>
          </a:p>
        </p:txBody>
      </p:sp>
      <p:sp>
        <p:nvSpPr>
          <p:cNvPr id="58370" name="Rectangle 3"/>
          <p:cNvSpPr>
            <a:spLocks noGrp="1" noChangeArrowheads="1"/>
          </p:cNvSpPr>
          <p:nvPr>
            <p:ph type="body" idx="1"/>
          </p:nvPr>
        </p:nvSpPr>
        <p:spPr/>
        <p:txBody>
          <a:bodyPr/>
          <a:lstStyle/>
          <a:p>
            <a:pPr eaLnBrk="1" hangingPunct="1">
              <a:lnSpc>
                <a:spcPct val="90000"/>
              </a:lnSpc>
            </a:pPr>
            <a:r>
              <a:rPr lang="zh-CN" altLang="en-US" sz="2800"/>
              <a:t>民商合一的发展趋势</a:t>
            </a:r>
          </a:p>
          <a:p>
            <a:pPr eaLnBrk="1" hangingPunct="1">
              <a:lnSpc>
                <a:spcPct val="90000"/>
              </a:lnSpc>
            </a:pPr>
            <a:r>
              <a:rPr lang="en-US" altLang="zh-CN" sz="2800">
                <a:latin typeface="Times New Roman" pitchFamily="18" charset="0"/>
              </a:rPr>
              <a:t>——</a:t>
            </a:r>
            <a:r>
              <a:rPr lang="zh-CN" altLang="en-US" sz="2800"/>
              <a:t>成因</a:t>
            </a:r>
          </a:p>
          <a:p>
            <a:pPr eaLnBrk="1" hangingPunct="1">
              <a:lnSpc>
                <a:spcPct val="90000"/>
              </a:lnSpc>
            </a:pPr>
            <a:r>
              <a:rPr lang="zh-CN" altLang="en-US" sz="2800"/>
              <a:t>经济基础的变动</a:t>
            </a:r>
          </a:p>
          <a:p>
            <a:pPr eaLnBrk="1" hangingPunct="1">
              <a:lnSpc>
                <a:spcPct val="90000"/>
              </a:lnSpc>
            </a:pPr>
            <a:r>
              <a:rPr lang="en-US" altLang="zh-CN" sz="2800">
                <a:latin typeface="Times New Roman" pitchFamily="18" charset="0"/>
              </a:rPr>
              <a:t>——</a:t>
            </a:r>
            <a:r>
              <a:rPr lang="zh-CN" altLang="en-US" sz="2800"/>
              <a:t>评价</a:t>
            </a:r>
          </a:p>
          <a:p>
            <a:pPr eaLnBrk="1" hangingPunct="1">
              <a:lnSpc>
                <a:spcPct val="90000"/>
              </a:lnSpc>
            </a:pPr>
            <a:r>
              <a:rPr lang="zh-CN" altLang="en-US" sz="2800"/>
              <a:t>民商合一并非轻视商法，它反映的是现代市场经济条件下民法与商法的融合   </a:t>
            </a:r>
          </a:p>
          <a:p>
            <a:pPr eaLnBrk="1" hangingPunct="1">
              <a:lnSpc>
                <a:spcPct val="90000"/>
              </a:lnSpc>
            </a:pPr>
            <a:endParaRPr lang="zh-CN" altLang="en-US" sz="2800" b="1">
              <a:solidFill>
                <a:srgbClr val="000000"/>
              </a:solidFill>
              <a:ea typeface="仿宋_GB2312" pitchFamily="49" charset="-122"/>
            </a:endParaRPr>
          </a:p>
        </p:txBody>
      </p:sp>
    </p:spTree>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3" name="Rectangle 2"/>
          <p:cNvSpPr>
            <a:spLocks noGrp="1" noChangeArrowheads="1"/>
          </p:cNvSpPr>
          <p:nvPr>
            <p:ph type="title"/>
          </p:nvPr>
        </p:nvSpPr>
        <p:spPr/>
        <p:txBody>
          <a:bodyPr/>
          <a:lstStyle/>
          <a:p>
            <a:pPr eaLnBrk="1" hangingPunct="1"/>
            <a:endParaRPr lang="zh-CN" altLang="en-US"/>
          </a:p>
        </p:txBody>
      </p:sp>
      <p:sp>
        <p:nvSpPr>
          <p:cNvPr id="463874" name="Rectangle 3"/>
          <p:cNvSpPr>
            <a:spLocks noGrp="1" noChangeArrowheads="1"/>
          </p:cNvSpPr>
          <p:nvPr>
            <p:ph type="body" idx="1"/>
          </p:nvPr>
        </p:nvSpPr>
        <p:spPr/>
        <p:txBody>
          <a:bodyPr/>
          <a:lstStyle/>
          <a:p>
            <a:pPr eaLnBrk="1" hangingPunct="1">
              <a:lnSpc>
                <a:spcPct val="90000"/>
              </a:lnSpc>
            </a:pPr>
            <a:r>
              <a:rPr lang="en-US" altLang="zh-CN" sz="2800" b="1" dirty="0"/>
              <a:t>5</a:t>
            </a:r>
            <a:r>
              <a:rPr lang="zh-CN" altLang="en-US" sz="2800" b="1" dirty="0"/>
              <a:t>、以民事法律行为之间的相互依从关系为标准，可以区分为主行为和从行为。</a:t>
            </a:r>
            <a:endParaRPr lang="zh-CN" altLang="en-US" sz="2800" dirty="0"/>
          </a:p>
          <a:p>
            <a:pPr eaLnBrk="1" hangingPunct="1">
              <a:lnSpc>
                <a:spcPct val="90000"/>
              </a:lnSpc>
            </a:pPr>
            <a:r>
              <a:rPr lang="zh-CN" altLang="en-US" sz="2800" dirty="0"/>
              <a:t>（</a:t>
            </a:r>
            <a:r>
              <a:rPr lang="en-US" altLang="zh-CN" sz="2800" dirty="0"/>
              <a:t>1</a:t>
            </a:r>
            <a:r>
              <a:rPr lang="zh-CN" altLang="en-US" sz="2800" dirty="0"/>
              <a:t>）概念</a:t>
            </a:r>
          </a:p>
          <a:p>
            <a:pPr eaLnBrk="1" hangingPunct="1">
              <a:lnSpc>
                <a:spcPct val="90000"/>
              </a:lnSpc>
            </a:pPr>
            <a:r>
              <a:rPr lang="zh-CN" altLang="en-US" sz="2800" dirty="0"/>
              <a:t>主行为，指不需要有其他法律行为的存在就可独立成立的行为。</a:t>
            </a:r>
          </a:p>
          <a:p>
            <a:pPr eaLnBrk="1" hangingPunct="1">
              <a:lnSpc>
                <a:spcPct val="90000"/>
              </a:lnSpc>
            </a:pPr>
            <a:r>
              <a:rPr lang="zh-CN" altLang="en-US" sz="2800" dirty="0"/>
              <a:t>从行为，指从属于其他法律行为而存在的行为。</a:t>
            </a:r>
          </a:p>
          <a:p>
            <a:pPr eaLnBrk="1" hangingPunct="1">
              <a:lnSpc>
                <a:spcPct val="90000"/>
              </a:lnSpc>
            </a:pPr>
            <a:r>
              <a:rPr lang="zh-CN" altLang="en-US" sz="2800" dirty="0"/>
              <a:t>从行为的成立和效力取决于主法律行为。</a:t>
            </a:r>
            <a:r>
              <a:rPr lang="zh-CN" altLang="en-US" sz="2800" b="1" dirty="0"/>
              <a:t>主行为未成立，从行为不成立；主行为无效，将导致从行为不能生效。</a:t>
            </a:r>
          </a:p>
        </p:txBody>
      </p:sp>
    </p:spTree>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7" name="Rectangle 2"/>
          <p:cNvSpPr>
            <a:spLocks noGrp="1" noChangeArrowheads="1"/>
          </p:cNvSpPr>
          <p:nvPr>
            <p:ph type="title"/>
          </p:nvPr>
        </p:nvSpPr>
        <p:spPr/>
        <p:txBody>
          <a:bodyPr/>
          <a:lstStyle/>
          <a:p>
            <a:pPr eaLnBrk="1" hangingPunct="1"/>
            <a:endParaRPr lang="zh-CN" altLang="en-US"/>
          </a:p>
        </p:txBody>
      </p:sp>
      <p:sp>
        <p:nvSpPr>
          <p:cNvPr id="464898" name="Rectangle 3"/>
          <p:cNvSpPr>
            <a:spLocks noGrp="1" noChangeArrowheads="1"/>
          </p:cNvSpPr>
          <p:nvPr>
            <p:ph type="body" idx="1"/>
          </p:nvPr>
        </p:nvSpPr>
        <p:spPr/>
        <p:txBody>
          <a:bodyPr/>
          <a:lstStyle/>
          <a:p>
            <a:pPr eaLnBrk="1" hangingPunct="1"/>
            <a:r>
              <a:rPr lang="zh-CN" altLang="en-US"/>
              <a:t>（</a:t>
            </a:r>
            <a:r>
              <a:rPr lang="en-US" altLang="zh-CN"/>
              <a:t>2</a:t>
            </a:r>
            <a:r>
              <a:rPr lang="zh-CN" altLang="en-US"/>
              <a:t>）区分意义</a:t>
            </a:r>
          </a:p>
          <a:p>
            <a:pPr eaLnBrk="1" hangingPunct="1"/>
            <a:r>
              <a:rPr lang="zh-CN" altLang="en-US"/>
              <a:t>有助于识别从行为的效力。</a:t>
            </a:r>
          </a:p>
        </p:txBody>
      </p:sp>
    </p:spTree>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1" name="Rectangle 2"/>
          <p:cNvSpPr>
            <a:spLocks noGrp="1" noChangeArrowheads="1"/>
          </p:cNvSpPr>
          <p:nvPr>
            <p:ph type="title"/>
          </p:nvPr>
        </p:nvSpPr>
        <p:spPr/>
        <p:txBody>
          <a:bodyPr/>
          <a:lstStyle/>
          <a:p>
            <a:pPr eaLnBrk="1" hangingPunct="1"/>
            <a:endParaRPr lang="zh-CN" altLang="en-US"/>
          </a:p>
        </p:txBody>
      </p:sp>
      <p:sp>
        <p:nvSpPr>
          <p:cNvPr id="465922" name="Rectangle 3"/>
          <p:cNvSpPr>
            <a:spLocks noGrp="1" noChangeArrowheads="1"/>
          </p:cNvSpPr>
          <p:nvPr>
            <p:ph type="body" idx="1"/>
          </p:nvPr>
        </p:nvSpPr>
        <p:spPr/>
        <p:txBody>
          <a:bodyPr/>
          <a:lstStyle/>
          <a:p>
            <a:pPr eaLnBrk="1" hangingPunct="1"/>
            <a:r>
              <a:rPr lang="en-US" altLang="zh-CN" sz="2800" b="1" dirty="0"/>
              <a:t>6</a:t>
            </a:r>
            <a:r>
              <a:rPr lang="zh-CN" altLang="en-US" sz="2800" b="1" dirty="0"/>
              <a:t>、以民事法律行为是否有独立的实质内容为标准，可以区分为独立行为和辅助行为。</a:t>
            </a:r>
            <a:endParaRPr lang="zh-CN" altLang="en-US" sz="2800" dirty="0"/>
          </a:p>
          <a:p>
            <a:pPr eaLnBrk="1" hangingPunct="1"/>
            <a:r>
              <a:rPr lang="zh-CN" altLang="en-US" sz="2800" dirty="0"/>
              <a:t>独立行为，指行为人借助自己的意思表示即可成立的法律行为。有完全行为能力的民事主体所为的法律行为，皆为独立行为。</a:t>
            </a:r>
          </a:p>
          <a:p>
            <a:pPr eaLnBrk="1" hangingPunct="1"/>
            <a:r>
              <a:rPr lang="zh-CN" altLang="en-US" sz="2800" dirty="0"/>
              <a:t>辅助行为，指行为人的意思表示须在他人意思表示的辅助下才能成立法律行为时，该他人的意思表示即为辅助行为。例如，对效力待定合同的追认就是辅助行为。</a:t>
            </a:r>
          </a:p>
        </p:txBody>
      </p:sp>
    </p:spTree>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5" name="Rectangle 2"/>
          <p:cNvSpPr>
            <a:spLocks noGrp="1" noChangeArrowheads="1"/>
          </p:cNvSpPr>
          <p:nvPr>
            <p:ph type="title"/>
          </p:nvPr>
        </p:nvSpPr>
        <p:spPr/>
        <p:txBody>
          <a:bodyPr/>
          <a:lstStyle/>
          <a:p>
            <a:pPr eaLnBrk="1" hangingPunct="1"/>
            <a:endParaRPr lang="zh-CN" altLang="en-US"/>
          </a:p>
        </p:txBody>
      </p:sp>
      <p:sp>
        <p:nvSpPr>
          <p:cNvPr id="466946" name="Rectangle 3"/>
          <p:cNvSpPr>
            <a:spLocks noGrp="1" noChangeArrowheads="1"/>
          </p:cNvSpPr>
          <p:nvPr>
            <p:ph type="body" idx="1"/>
          </p:nvPr>
        </p:nvSpPr>
        <p:spPr/>
        <p:txBody>
          <a:bodyPr/>
          <a:lstStyle/>
          <a:p>
            <a:pPr eaLnBrk="1" hangingPunct="1"/>
            <a:r>
              <a:rPr lang="en-US" altLang="zh-CN" b="1" dirty="0"/>
              <a:t>7</a:t>
            </a:r>
            <a:r>
              <a:rPr lang="zh-CN" altLang="en-US" b="1" dirty="0"/>
              <a:t>、以民事法律行为与其原因的关系为标准，可分为有因行为和无因行为。</a:t>
            </a:r>
            <a:endParaRPr lang="zh-CN" altLang="en-US" dirty="0"/>
          </a:p>
          <a:p>
            <a:pPr eaLnBrk="1" hangingPunct="1"/>
            <a:r>
              <a:rPr lang="zh-CN" altLang="en-US" dirty="0"/>
              <a:t>有因行为，指行为与其原因在法律上相互结合不可分离的法律行为。</a:t>
            </a:r>
          </a:p>
          <a:p>
            <a:pPr eaLnBrk="1" hangingPunct="1"/>
            <a:r>
              <a:rPr lang="zh-CN" altLang="en-US" dirty="0"/>
              <a:t>无因行为，指行为与其原因可以分离的法律行为。</a:t>
            </a:r>
          </a:p>
        </p:txBody>
      </p:sp>
    </p:spTree>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69" name="Rectangle 2"/>
          <p:cNvSpPr>
            <a:spLocks noGrp="1" noChangeArrowheads="1"/>
          </p:cNvSpPr>
          <p:nvPr>
            <p:ph type="title"/>
          </p:nvPr>
        </p:nvSpPr>
        <p:spPr/>
        <p:txBody>
          <a:bodyPr/>
          <a:lstStyle/>
          <a:p>
            <a:pPr eaLnBrk="1" hangingPunct="1"/>
            <a:endParaRPr lang="zh-CN" altLang="en-US"/>
          </a:p>
        </p:txBody>
      </p:sp>
      <p:sp>
        <p:nvSpPr>
          <p:cNvPr id="467970" name="Rectangle 3"/>
          <p:cNvSpPr>
            <a:spLocks noGrp="1" noChangeArrowheads="1"/>
          </p:cNvSpPr>
          <p:nvPr>
            <p:ph type="body" idx="1"/>
          </p:nvPr>
        </p:nvSpPr>
        <p:spPr/>
        <p:txBody>
          <a:bodyPr/>
          <a:lstStyle/>
          <a:p>
            <a:pPr eaLnBrk="1" hangingPunct="1"/>
            <a:r>
              <a:rPr lang="en-US" altLang="zh-CN" sz="2800" b="1" dirty="0"/>
              <a:t>8</a:t>
            </a:r>
            <a:r>
              <a:rPr lang="zh-CN" altLang="en-US" sz="2800" b="1" dirty="0"/>
              <a:t>、根据民事法律行为效力的发生是在当事人生前还是死后，可分为生前行为和死因行为。</a:t>
            </a:r>
            <a:endParaRPr lang="zh-CN" altLang="en-US" sz="2800" dirty="0"/>
          </a:p>
          <a:p>
            <a:pPr eaLnBrk="1" hangingPunct="1"/>
            <a:r>
              <a:rPr lang="zh-CN" altLang="en-US" sz="2800" dirty="0"/>
              <a:t>生前行为，是在行为人生前发生效力的法律行为。多数法律行为属于此类。</a:t>
            </a:r>
          </a:p>
          <a:p>
            <a:pPr eaLnBrk="1" hangingPunct="1"/>
            <a:r>
              <a:rPr lang="zh-CN" altLang="en-US" sz="2800" dirty="0"/>
              <a:t>死因行为，是以行为人的死亡为生效要件的法律行为。遗嘱为典型的死因行为。</a:t>
            </a:r>
            <a:br>
              <a:rPr lang="zh-CN" altLang="en-US" sz="2800" dirty="0"/>
            </a:br>
            <a:br>
              <a:rPr lang="zh-CN" altLang="en-US" sz="2800" dirty="0"/>
            </a:br>
            <a:endParaRPr lang="zh-CN" altLang="en-US" sz="2800" dirty="0"/>
          </a:p>
        </p:txBody>
      </p:sp>
    </p:spTree>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3" name="Rectangle 2"/>
          <p:cNvSpPr>
            <a:spLocks noGrp="1" noChangeArrowheads="1"/>
          </p:cNvSpPr>
          <p:nvPr>
            <p:ph type="title"/>
          </p:nvPr>
        </p:nvSpPr>
        <p:spPr/>
        <p:txBody>
          <a:bodyPr/>
          <a:lstStyle/>
          <a:p>
            <a:pPr eaLnBrk="1" hangingPunct="1"/>
            <a:endParaRPr lang="zh-CN" altLang="en-US"/>
          </a:p>
        </p:txBody>
      </p:sp>
      <p:sp>
        <p:nvSpPr>
          <p:cNvPr id="468994" name="Rectangle 3"/>
          <p:cNvSpPr>
            <a:spLocks noGrp="1" noChangeArrowheads="1"/>
          </p:cNvSpPr>
          <p:nvPr>
            <p:ph type="body" idx="1"/>
          </p:nvPr>
        </p:nvSpPr>
        <p:spPr/>
        <p:txBody>
          <a:bodyPr/>
          <a:lstStyle/>
          <a:p>
            <a:pPr eaLnBrk="1" hangingPunct="1">
              <a:lnSpc>
                <a:spcPct val="80000"/>
              </a:lnSpc>
            </a:pPr>
            <a:r>
              <a:rPr lang="en-US" altLang="zh-CN" sz="2800" b="1" dirty="0"/>
              <a:t>9</a:t>
            </a:r>
            <a:r>
              <a:rPr lang="zh-CN" altLang="en-US" sz="2800" b="1" dirty="0"/>
              <a:t>、以民事法律行为的内容不同为标准，可分为负担行为和处分行为。</a:t>
            </a:r>
            <a:endParaRPr lang="zh-CN" altLang="en-US" sz="2800" dirty="0"/>
          </a:p>
          <a:p>
            <a:pPr eaLnBrk="1" hangingPunct="1">
              <a:lnSpc>
                <a:spcPct val="80000"/>
              </a:lnSpc>
            </a:pPr>
            <a:r>
              <a:rPr lang="zh-CN" altLang="en-US" sz="2800" dirty="0"/>
              <a:t>（</a:t>
            </a:r>
            <a:r>
              <a:rPr lang="en-US" altLang="zh-CN" sz="2800" dirty="0"/>
              <a:t>1</a:t>
            </a:r>
            <a:r>
              <a:rPr lang="zh-CN" altLang="en-US" sz="2800" dirty="0"/>
              <a:t>）概念</a:t>
            </a:r>
          </a:p>
          <a:p>
            <a:pPr eaLnBrk="1" hangingPunct="1">
              <a:lnSpc>
                <a:spcPct val="80000"/>
              </a:lnSpc>
            </a:pPr>
            <a:r>
              <a:rPr lang="zh-CN" altLang="en-US" sz="2800" dirty="0"/>
              <a:t>处分行为是直接发生财产权移转或消灭效果的行为。包括物权行为与准物权行为。物权行为是以直接引起变动物权变动为目的的行为；准物权行为是以直接引起债权等权利转移、消灭为目的的处分行为。</a:t>
            </a:r>
          </a:p>
          <a:p>
            <a:pPr eaLnBrk="1" hangingPunct="1">
              <a:lnSpc>
                <a:spcPct val="80000"/>
              </a:lnSpc>
            </a:pPr>
            <a:r>
              <a:rPr lang="zh-CN" altLang="en-US" sz="2800" dirty="0"/>
              <a:t>负担行为是发生给付义务效果的行为。负担行为也称非直接处分行为或债权行为，最常见的是契约行为。</a:t>
            </a:r>
          </a:p>
        </p:txBody>
      </p:sp>
    </p:spTree>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7" name="Rectangle 2"/>
          <p:cNvSpPr>
            <a:spLocks noGrp="1" noChangeArrowheads="1"/>
          </p:cNvSpPr>
          <p:nvPr>
            <p:ph type="title"/>
          </p:nvPr>
        </p:nvSpPr>
        <p:spPr/>
        <p:txBody>
          <a:bodyPr/>
          <a:lstStyle/>
          <a:p>
            <a:pPr eaLnBrk="1" hangingPunct="1"/>
            <a:endParaRPr lang="zh-CN" altLang="en-US"/>
          </a:p>
        </p:txBody>
      </p:sp>
      <p:sp>
        <p:nvSpPr>
          <p:cNvPr id="470018" name="Rectangle 3"/>
          <p:cNvSpPr>
            <a:spLocks noGrp="1" noChangeArrowheads="1"/>
          </p:cNvSpPr>
          <p:nvPr>
            <p:ph type="body" idx="1"/>
          </p:nvPr>
        </p:nvSpPr>
        <p:spPr/>
        <p:txBody>
          <a:bodyPr/>
          <a:lstStyle/>
          <a:p>
            <a:pPr eaLnBrk="1" hangingPunct="1"/>
            <a:r>
              <a:rPr lang="zh-CN" altLang="en-US"/>
              <a:t>（</a:t>
            </a:r>
            <a:r>
              <a:rPr lang="en-US" altLang="zh-CN"/>
              <a:t>2</a:t>
            </a:r>
            <a:r>
              <a:rPr lang="zh-CN" altLang="en-US"/>
              <a:t>）区分意义</a:t>
            </a:r>
          </a:p>
          <a:p>
            <a:pPr eaLnBrk="1" hangingPunct="1"/>
            <a:r>
              <a:rPr lang="zh-CN" altLang="en-US"/>
              <a:t>通说认为，我国现行民事立法不认可负担行为与处分行为的区分。</a:t>
            </a:r>
          </a:p>
          <a:p>
            <a:pPr eaLnBrk="1" hangingPunct="1"/>
            <a:endParaRPr lang="zh-CN" altLang="en-US"/>
          </a:p>
        </p:txBody>
      </p:sp>
    </p:spTree>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1" name="Rectangle 2"/>
          <p:cNvSpPr>
            <a:spLocks noGrp="1" noChangeArrowheads="1"/>
          </p:cNvSpPr>
          <p:nvPr>
            <p:ph type="title"/>
          </p:nvPr>
        </p:nvSpPr>
        <p:spPr/>
        <p:txBody>
          <a:bodyPr/>
          <a:lstStyle/>
          <a:p>
            <a:pPr eaLnBrk="1" hangingPunct="1"/>
            <a:endParaRPr lang="zh-CN" altLang="en-US"/>
          </a:p>
        </p:txBody>
      </p:sp>
      <p:sp>
        <p:nvSpPr>
          <p:cNvPr id="471042" name="Rectangle 3"/>
          <p:cNvSpPr>
            <a:spLocks noGrp="1" noChangeArrowheads="1"/>
          </p:cNvSpPr>
          <p:nvPr>
            <p:ph type="body" idx="1"/>
          </p:nvPr>
        </p:nvSpPr>
        <p:spPr/>
        <p:txBody>
          <a:bodyPr/>
          <a:lstStyle/>
          <a:p>
            <a:pPr eaLnBrk="1" hangingPunct="1">
              <a:lnSpc>
                <a:spcPct val="90000"/>
              </a:lnSpc>
            </a:pPr>
            <a:r>
              <a:rPr lang="zh-CN" altLang="en-US" b="1" dirty="0">
                <a:latin typeface="Times New Roman" pitchFamily="18" charset="0"/>
              </a:rPr>
              <a:t>（四）民事法律行为的形式</a:t>
            </a:r>
          </a:p>
          <a:p>
            <a:pPr eaLnBrk="1" hangingPunct="1">
              <a:lnSpc>
                <a:spcPct val="90000"/>
              </a:lnSpc>
            </a:pPr>
            <a:r>
              <a:rPr lang="en-US" altLang="zh-CN" b="1" dirty="0">
                <a:latin typeface="Times New Roman" pitchFamily="18" charset="0"/>
              </a:rPr>
              <a:t>1</a:t>
            </a:r>
            <a:r>
              <a:rPr lang="zh-CN" altLang="en-US" b="1" dirty="0">
                <a:latin typeface="Times New Roman" pitchFamily="18" charset="0"/>
              </a:rPr>
              <a:t>、口头形式</a:t>
            </a:r>
          </a:p>
          <a:p>
            <a:pPr eaLnBrk="1" hangingPunct="1">
              <a:lnSpc>
                <a:spcPct val="90000"/>
              </a:lnSpc>
            </a:pPr>
            <a:r>
              <a:rPr lang="zh-CN" altLang="en-US" dirty="0"/>
              <a:t>口头形式简便易行，直接迅速，但又因没有文字根据而缺乏客观记载，不便于调查取证。因此，这种形式一般适用于数额不大或者可及时清结的民事法律行为</a:t>
            </a:r>
            <a:br>
              <a:rPr lang="zh-CN" altLang="en-US" b="1" dirty="0"/>
            </a:br>
            <a:endParaRPr lang="zh-CN" altLang="en-US" b="1" dirty="0"/>
          </a:p>
        </p:txBody>
      </p:sp>
    </p:spTree>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5" name="Rectangle 2"/>
          <p:cNvSpPr>
            <a:spLocks noGrp="1" noChangeArrowheads="1"/>
          </p:cNvSpPr>
          <p:nvPr>
            <p:ph type="title"/>
          </p:nvPr>
        </p:nvSpPr>
        <p:spPr/>
        <p:txBody>
          <a:bodyPr/>
          <a:lstStyle/>
          <a:p>
            <a:pPr eaLnBrk="1" hangingPunct="1"/>
            <a:endParaRPr lang="zh-CN" altLang="en-US"/>
          </a:p>
        </p:txBody>
      </p:sp>
      <p:sp>
        <p:nvSpPr>
          <p:cNvPr id="472066" name="Rectangle 3"/>
          <p:cNvSpPr>
            <a:spLocks noGrp="1" noChangeArrowheads="1"/>
          </p:cNvSpPr>
          <p:nvPr>
            <p:ph type="body" idx="1"/>
          </p:nvPr>
        </p:nvSpPr>
        <p:spPr/>
        <p:txBody>
          <a:bodyPr/>
          <a:lstStyle/>
          <a:p>
            <a:pPr eaLnBrk="1" hangingPunct="1"/>
            <a:r>
              <a:rPr lang="en-US" altLang="zh-CN" b="1">
                <a:latin typeface="Times New Roman" pitchFamily="18" charset="0"/>
              </a:rPr>
              <a:t>2</a:t>
            </a:r>
            <a:r>
              <a:rPr lang="zh-CN" altLang="en-US" b="1">
                <a:latin typeface="Times New Roman" pitchFamily="18" charset="0"/>
              </a:rPr>
              <a:t>、书面形式</a:t>
            </a:r>
          </a:p>
          <a:p>
            <a:pPr eaLnBrk="1" hangingPunct="1"/>
            <a:r>
              <a:rPr lang="zh-CN" altLang="en-US"/>
              <a:t>不能仅局限于</a:t>
            </a:r>
            <a:r>
              <a:rPr lang="zh-CN" altLang="en-US">
                <a:latin typeface="Times New Roman" pitchFamily="18" charset="0"/>
              </a:rPr>
              <a:t>“</a:t>
            </a:r>
            <a:r>
              <a:rPr lang="zh-CN" altLang="en-US"/>
              <a:t>纸面</a:t>
            </a:r>
            <a:r>
              <a:rPr lang="zh-CN" altLang="en-US">
                <a:latin typeface="Times New Roman" pitchFamily="18" charset="0"/>
              </a:rPr>
              <a:t>”</a:t>
            </a:r>
            <a:r>
              <a:rPr lang="zh-CN" altLang="en-US"/>
              <a:t>形式，由于现代电子技术的发展，书面形式的种类也多种多样。合同书；书信；数据电子形式，它包括电报、电传、传真、电子数据交换和电子邮件等。 </a:t>
            </a:r>
          </a:p>
        </p:txBody>
      </p:sp>
    </p:spTree>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89" name="Rectangle 2"/>
          <p:cNvSpPr>
            <a:spLocks noGrp="1" noChangeArrowheads="1"/>
          </p:cNvSpPr>
          <p:nvPr>
            <p:ph type="title"/>
          </p:nvPr>
        </p:nvSpPr>
        <p:spPr/>
        <p:txBody>
          <a:bodyPr/>
          <a:lstStyle/>
          <a:p>
            <a:pPr eaLnBrk="1" hangingPunct="1"/>
            <a:endParaRPr lang="zh-CN" altLang="en-US"/>
          </a:p>
        </p:txBody>
      </p:sp>
      <p:sp>
        <p:nvSpPr>
          <p:cNvPr id="473090" name="Rectangle 3"/>
          <p:cNvSpPr>
            <a:spLocks noGrp="1" noChangeArrowheads="1"/>
          </p:cNvSpPr>
          <p:nvPr>
            <p:ph type="body" idx="1"/>
          </p:nvPr>
        </p:nvSpPr>
        <p:spPr/>
        <p:txBody>
          <a:bodyPr/>
          <a:lstStyle/>
          <a:p>
            <a:pPr eaLnBrk="1" hangingPunct="1"/>
            <a:r>
              <a:rPr lang="en-US" altLang="zh-CN" b="1"/>
              <a:t>3</a:t>
            </a:r>
            <a:r>
              <a:rPr lang="zh-CN" altLang="en-US" b="1">
                <a:latin typeface="Times New Roman" pitchFamily="18" charset="0"/>
              </a:rPr>
              <a:t>、推定形式</a:t>
            </a:r>
          </a:p>
          <a:p>
            <a:pPr eaLnBrk="1" hangingPunct="1"/>
            <a:r>
              <a:rPr lang="zh-CN" altLang="en-US"/>
              <a:t>合同法第</a:t>
            </a:r>
            <a:r>
              <a:rPr lang="en-US" altLang="zh-CN"/>
              <a:t>236</a:t>
            </a:r>
            <a:r>
              <a:rPr lang="zh-CN" altLang="en-US"/>
              <a:t>条租赁期间届满，承租人继续使用租赁物，出租人没有提出异议的</a:t>
            </a:r>
            <a:br>
              <a:rPr lang="zh-CN" altLang="en-US" b="1"/>
            </a:br>
            <a:r>
              <a:rPr lang="zh-CN" altLang="en-US"/>
              <a:t>，原租赁合同继续有效，但租赁期限为不定期。</a:t>
            </a:r>
            <a:r>
              <a:rPr lang="zh-CN" altLang="en-US">
                <a:latin typeface="Times New Roman" pitchFamily="18" charset="0"/>
              </a:rPr>
              <a:t> </a:t>
            </a:r>
            <a:r>
              <a:rPr lang="zh-CN" altLang="en-US"/>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pPr eaLnBrk="1" hangingPunct="1"/>
            <a:endParaRPr lang="zh-CN" altLang="en-US"/>
          </a:p>
        </p:txBody>
      </p:sp>
      <p:sp>
        <p:nvSpPr>
          <p:cNvPr id="59394" name="Rectangle 3"/>
          <p:cNvSpPr>
            <a:spLocks noGrp="1" noChangeArrowheads="1"/>
          </p:cNvSpPr>
          <p:nvPr>
            <p:ph type="body" idx="1"/>
          </p:nvPr>
        </p:nvSpPr>
        <p:spPr/>
        <p:txBody>
          <a:bodyPr/>
          <a:lstStyle/>
          <a:p>
            <a:pPr eaLnBrk="1" hangingPunct="1">
              <a:lnSpc>
                <a:spcPct val="90000"/>
              </a:lnSpc>
            </a:pPr>
            <a:r>
              <a:rPr lang="zh-CN" altLang="en-US" sz="2800" b="1" dirty="0"/>
              <a:t>三、我国民法的调整对象</a:t>
            </a:r>
          </a:p>
          <a:p>
            <a:pPr eaLnBrk="1" hangingPunct="1">
              <a:lnSpc>
                <a:spcPct val="90000"/>
              </a:lnSpc>
            </a:pPr>
            <a:r>
              <a:rPr lang="zh-CN" altLang="en-US" sz="2800" b="1" dirty="0"/>
              <a:t>（一）我国民法的调整对象</a:t>
            </a:r>
            <a:endParaRPr lang="zh-CN" altLang="en-US" sz="2800" b="1" dirty="0">
              <a:solidFill>
                <a:srgbClr val="000000"/>
              </a:solidFill>
              <a:ea typeface="仿宋_GB2312" pitchFamily="49" charset="-122"/>
            </a:endParaRPr>
          </a:p>
          <a:p>
            <a:pPr algn="just" eaLnBrk="1" hangingPunct="1">
              <a:lnSpc>
                <a:spcPct val="90000"/>
              </a:lnSpc>
            </a:pPr>
            <a:r>
              <a:rPr lang="en-US" altLang="zh-CN" sz="2800" b="1" dirty="0">
                <a:solidFill>
                  <a:srgbClr val="000000"/>
                </a:solidFill>
                <a:ea typeface="仿宋_GB2312" pitchFamily="49" charset="-122"/>
              </a:rPr>
              <a:t>《</a:t>
            </a:r>
            <a:r>
              <a:rPr lang="zh-CN" altLang="en-US" sz="2800" b="1" dirty="0">
                <a:solidFill>
                  <a:srgbClr val="000000"/>
                </a:solidFill>
                <a:ea typeface="仿宋_GB2312" pitchFamily="49" charset="-122"/>
              </a:rPr>
              <a:t>民法通则</a:t>
            </a:r>
            <a:r>
              <a:rPr lang="en-US" altLang="zh-CN" sz="2800" b="1" dirty="0">
                <a:solidFill>
                  <a:srgbClr val="000000"/>
                </a:solidFill>
                <a:ea typeface="仿宋_GB2312" pitchFamily="49" charset="-122"/>
              </a:rPr>
              <a:t>》</a:t>
            </a:r>
            <a:r>
              <a:rPr lang="zh-CN" altLang="en-US" sz="2800" b="1" dirty="0">
                <a:solidFill>
                  <a:srgbClr val="000000"/>
                </a:solidFill>
                <a:ea typeface="仿宋_GB2312" pitchFamily="49" charset="-122"/>
              </a:rPr>
              <a:t>第２条规定：</a:t>
            </a:r>
            <a:r>
              <a:rPr lang="zh-CN" altLang="en-US" sz="2800" b="1" dirty="0">
                <a:solidFill>
                  <a:srgbClr val="000000"/>
                </a:solidFill>
                <a:latin typeface="宋体" charset="-122"/>
                <a:ea typeface="仿宋_GB2312" pitchFamily="49" charset="-122"/>
              </a:rPr>
              <a:t>“</a:t>
            </a:r>
            <a:r>
              <a:rPr lang="zh-CN" altLang="en-US" sz="2800" b="1" dirty="0">
                <a:solidFill>
                  <a:srgbClr val="000000"/>
                </a:solidFill>
                <a:ea typeface="仿宋_GB2312" pitchFamily="49" charset="-122"/>
              </a:rPr>
              <a:t>中华人民共和国民法调整平等主体的公民之间、法人之间、公民和法人之间的财产关系和人身关系。</a:t>
            </a:r>
            <a:r>
              <a:rPr lang="zh-CN" altLang="en-US" sz="2800" b="1" dirty="0">
                <a:solidFill>
                  <a:srgbClr val="000000"/>
                </a:solidFill>
                <a:latin typeface="宋体" charset="-122"/>
                <a:ea typeface="仿宋_GB2312" pitchFamily="49" charset="-122"/>
              </a:rPr>
              <a:t>”</a:t>
            </a:r>
            <a:r>
              <a:rPr lang="zh-CN" altLang="en-US" sz="2800" b="1" dirty="0">
                <a:solidFill>
                  <a:srgbClr val="000000"/>
                </a:solidFill>
                <a:ea typeface="仿宋_GB2312" pitchFamily="49" charset="-122"/>
              </a:rPr>
              <a:t> </a:t>
            </a:r>
            <a:endParaRPr lang="zh-CN" altLang="en-US" sz="2800" dirty="0"/>
          </a:p>
          <a:p>
            <a:pPr algn="just" eaLnBrk="1" hangingPunct="1">
              <a:lnSpc>
                <a:spcPct val="90000"/>
              </a:lnSpc>
            </a:pPr>
            <a:r>
              <a:rPr lang="en-US" altLang="zh-CN" sz="2800" b="1" dirty="0">
                <a:solidFill>
                  <a:srgbClr val="000000"/>
                </a:solidFill>
                <a:ea typeface="仿宋_GB2312" pitchFamily="49" charset="-122"/>
              </a:rPr>
              <a:t>《</a:t>
            </a:r>
            <a:r>
              <a:rPr lang="zh-CN" altLang="en-US" sz="2800" b="1" dirty="0">
                <a:solidFill>
                  <a:srgbClr val="000000"/>
                </a:solidFill>
                <a:ea typeface="仿宋_GB2312" pitchFamily="49" charset="-122"/>
              </a:rPr>
              <a:t>民法总则</a:t>
            </a:r>
            <a:r>
              <a:rPr lang="en-US" altLang="zh-CN" sz="2800" b="1" dirty="0">
                <a:solidFill>
                  <a:srgbClr val="000000"/>
                </a:solidFill>
                <a:ea typeface="仿宋_GB2312" pitchFamily="49" charset="-122"/>
              </a:rPr>
              <a:t>》</a:t>
            </a:r>
            <a:r>
              <a:rPr lang="zh-CN" altLang="en-US" sz="2800" b="1" dirty="0">
                <a:solidFill>
                  <a:srgbClr val="000000"/>
                </a:solidFill>
                <a:ea typeface="仿宋_GB2312" pitchFamily="49" charset="-122"/>
              </a:rPr>
              <a:t>第</a:t>
            </a:r>
            <a:r>
              <a:rPr lang="en-US" altLang="zh-CN" sz="2800" b="1" dirty="0">
                <a:solidFill>
                  <a:srgbClr val="000000"/>
                </a:solidFill>
                <a:ea typeface="仿宋_GB2312" pitchFamily="49" charset="-122"/>
              </a:rPr>
              <a:t>2</a:t>
            </a:r>
            <a:r>
              <a:rPr lang="zh-CN" altLang="en-US" sz="2800" b="1" dirty="0">
                <a:solidFill>
                  <a:srgbClr val="000000"/>
                </a:solidFill>
                <a:ea typeface="仿宋_GB2312" pitchFamily="49" charset="-122"/>
              </a:rPr>
              <a:t>条：</a:t>
            </a:r>
            <a:r>
              <a:rPr lang="zh-CN" altLang="en-US" sz="2800" b="1" dirty="0"/>
              <a:t>民法调整平等主体的自然人、法人和非法人组织之间的人身关系和财产关系。</a:t>
            </a:r>
            <a:r>
              <a:rPr lang="zh-CN" altLang="en-US" sz="2800" dirty="0"/>
              <a:t> </a:t>
            </a:r>
            <a:endParaRPr lang="zh-CN" altLang="en-US" sz="2800" b="1" dirty="0">
              <a:solidFill>
                <a:srgbClr val="000000"/>
              </a:solidFill>
              <a:ea typeface="仿宋_GB2312" pitchFamily="49" charset="-122"/>
            </a:endParaRPr>
          </a:p>
        </p:txBody>
      </p:sp>
    </p:spTree>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3" name="Rectangle 2"/>
          <p:cNvSpPr>
            <a:spLocks noGrp="1" noChangeArrowheads="1"/>
          </p:cNvSpPr>
          <p:nvPr>
            <p:ph type="title"/>
          </p:nvPr>
        </p:nvSpPr>
        <p:spPr/>
        <p:txBody>
          <a:bodyPr/>
          <a:lstStyle/>
          <a:p>
            <a:pPr eaLnBrk="1" hangingPunct="1"/>
            <a:endParaRPr lang="zh-CN" altLang="en-US"/>
          </a:p>
        </p:txBody>
      </p:sp>
      <p:sp>
        <p:nvSpPr>
          <p:cNvPr id="474114" name="Rectangle 3"/>
          <p:cNvSpPr>
            <a:spLocks noGrp="1" noChangeArrowheads="1"/>
          </p:cNvSpPr>
          <p:nvPr>
            <p:ph type="body" idx="1"/>
          </p:nvPr>
        </p:nvSpPr>
        <p:spPr/>
        <p:txBody>
          <a:bodyPr/>
          <a:lstStyle/>
          <a:p>
            <a:pPr eaLnBrk="1" hangingPunct="1"/>
            <a:r>
              <a:rPr lang="en-US" altLang="zh-CN" b="1"/>
              <a:t>4</a:t>
            </a:r>
            <a:r>
              <a:rPr lang="zh-CN" altLang="en-US" b="1">
                <a:latin typeface="Times New Roman" pitchFamily="18" charset="0"/>
              </a:rPr>
              <a:t>、沉默方式</a:t>
            </a:r>
          </a:p>
          <a:p>
            <a:pPr eaLnBrk="1" hangingPunct="1"/>
            <a:r>
              <a:rPr lang="en-US" altLang="zh-CN" b="1"/>
              <a:t>《</a:t>
            </a:r>
            <a:r>
              <a:rPr lang="zh-CN" altLang="en-US" b="1"/>
              <a:t>民法总则</a:t>
            </a:r>
            <a:r>
              <a:rPr lang="en-US" altLang="zh-CN" b="1"/>
              <a:t>》</a:t>
            </a:r>
            <a:r>
              <a:rPr lang="zh-CN" altLang="zh-CN" b="1"/>
              <a:t>第</a:t>
            </a:r>
            <a:r>
              <a:rPr lang="en-US" altLang="zh-CN" b="1"/>
              <a:t>140</a:t>
            </a:r>
            <a:r>
              <a:rPr lang="zh-CN" altLang="zh-CN" b="1"/>
              <a:t>条</a:t>
            </a:r>
            <a:r>
              <a:rPr lang="en-US" altLang="zh-CN" b="1"/>
              <a:t>  </a:t>
            </a:r>
            <a:r>
              <a:rPr lang="zh-CN" altLang="zh-CN" b="1"/>
              <a:t>行为人可以明示或者默示作出意思表示。</a:t>
            </a:r>
            <a:endParaRPr lang="zh-CN" altLang="zh-CN"/>
          </a:p>
          <a:p>
            <a:pPr eaLnBrk="1" hangingPunct="1"/>
            <a:r>
              <a:rPr lang="zh-CN" altLang="zh-CN" b="1"/>
              <a:t>沉默只有在有法律规定、当事人约定或者符合当事人之间的交易习惯时，才可以视为意思表示。</a:t>
            </a:r>
            <a:endParaRPr lang="zh-CN" altLang="zh-CN"/>
          </a:p>
        </p:txBody>
      </p:sp>
    </p:spTree>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7" name="标题 1"/>
          <p:cNvSpPr>
            <a:spLocks noGrp="1"/>
          </p:cNvSpPr>
          <p:nvPr>
            <p:ph type="title"/>
          </p:nvPr>
        </p:nvSpPr>
        <p:spPr/>
        <p:txBody>
          <a:bodyPr/>
          <a:lstStyle/>
          <a:p>
            <a:pPr eaLnBrk="1" hangingPunct="1"/>
            <a:endParaRPr lang="zh-CN" altLang="en-US"/>
          </a:p>
        </p:txBody>
      </p:sp>
      <p:sp>
        <p:nvSpPr>
          <p:cNvPr id="475138" name="内容占位符 2"/>
          <p:cNvSpPr>
            <a:spLocks noGrp="1"/>
          </p:cNvSpPr>
          <p:nvPr>
            <p:ph idx="1"/>
          </p:nvPr>
        </p:nvSpPr>
        <p:spPr/>
        <p:txBody>
          <a:bodyPr/>
          <a:lstStyle/>
          <a:p>
            <a:pPr eaLnBrk="1" hangingPunct="1"/>
            <a:r>
              <a:rPr lang="en-US" altLang="zh-CN"/>
              <a:t>《</a:t>
            </a:r>
            <a:r>
              <a:rPr lang="zh-CN" altLang="en-US"/>
              <a:t>继承法</a:t>
            </a:r>
            <a:r>
              <a:rPr lang="en-US" altLang="zh-CN"/>
              <a:t>》</a:t>
            </a:r>
            <a:r>
              <a:rPr lang="zh-CN" altLang="en-US"/>
              <a:t>第</a:t>
            </a:r>
            <a:r>
              <a:rPr lang="en-US" altLang="zh-CN"/>
              <a:t>28</a:t>
            </a:r>
            <a:r>
              <a:rPr lang="zh-CN" altLang="en-US"/>
              <a:t>条继承开始后，继承人放弃继承的，应当在遗产处理前，作出放弃继承的表示。没有表示的，视为接受继承。受遗赠人应当在知道受遗赠后</a:t>
            </a:r>
            <a:r>
              <a:rPr lang="en-US" altLang="zh-CN"/>
              <a:t>2</a:t>
            </a:r>
            <a:r>
              <a:rPr lang="zh-CN" altLang="en-US"/>
              <a:t>个月内，作出接受或者放弃受遗赠的表示，到期没有表示的，视为放弃受遗赠 </a:t>
            </a:r>
            <a:br>
              <a:rPr lang="zh-CN" altLang="en-US" b="1"/>
            </a:br>
            <a:endParaRPr lang="zh-CN" altLang="en-US" b="1"/>
          </a:p>
        </p:txBody>
      </p:sp>
    </p:spTree>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1" name="Rectangle 2"/>
          <p:cNvSpPr>
            <a:spLocks noGrp="1" noChangeArrowheads="1"/>
          </p:cNvSpPr>
          <p:nvPr>
            <p:ph type="title"/>
          </p:nvPr>
        </p:nvSpPr>
        <p:spPr/>
        <p:txBody>
          <a:bodyPr/>
          <a:lstStyle/>
          <a:p>
            <a:pPr eaLnBrk="1" hangingPunct="1"/>
            <a:endParaRPr lang="zh-CN" altLang="en-US" sz="4800"/>
          </a:p>
        </p:txBody>
      </p:sp>
      <p:sp>
        <p:nvSpPr>
          <p:cNvPr id="476162" name="Rectangle 3"/>
          <p:cNvSpPr>
            <a:spLocks noGrp="1" noChangeArrowheads="1"/>
          </p:cNvSpPr>
          <p:nvPr>
            <p:ph type="body" idx="1"/>
          </p:nvPr>
        </p:nvSpPr>
        <p:spPr/>
        <p:txBody>
          <a:bodyPr/>
          <a:lstStyle/>
          <a:p>
            <a:pPr eaLnBrk="1" hangingPunct="1">
              <a:lnSpc>
                <a:spcPct val="80000"/>
              </a:lnSpc>
            </a:pPr>
            <a:r>
              <a:rPr lang="zh-CN" altLang="en-US" b="1" dirty="0">
                <a:latin typeface="Times New Roman" pitchFamily="18" charset="0"/>
              </a:rPr>
              <a:t>二、民事法律行为的成立与生效</a:t>
            </a:r>
          </a:p>
          <a:p>
            <a:pPr eaLnBrk="1" hangingPunct="1">
              <a:lnSpc>
                <a:spcPct val="80000"/>
              </a:lnSpc>
            </a:pPr>
            <a:r>
              <a:rPr lang="zh-CN" altLang="en-US" b="1" dirty="0">
                <a:latin typeface="Times New Roman" pitchFamily="18" charset="0"/>
              </a:rPr>
              <a:t>（一）民事法律行为的成立要件</a:t>
            </a:r>
          </a:p>
          <a:p>
            <a:pPr eaLnBrk="1" hangingPunct="1">
              <a:lnSpc>
                <a:spcPct val="80000"/>
              </a:lnSpc>
            </a:pPr>
            <a:r>
              <a:rPr lang="en-US" altLang="zh-CN" dirty="0"/>
              <a:t>1</a:t>
            </a:r>
            <a:r>
              <a:rPr lang="zh-CN" altLang="en-US" dirty="0">
                <a:latin typeface="Times New Roman" pitchFamily="18" charset="0"/>
              </a:rPr>
              <a:t>、民事法律行为的</a:t>
            </a:r>
            <a:r>
              <a:rPr lang="zh-CN" altLang="en-US" b="1" dirty="0">
                <a:solidFill>
                  <a:schemeClr val="hlink"/>
                </a:solidFill>
                <a:latin typeface="Times New Roman" pitchFamily="18" charset="0"/>
              </a:rPr>
              <a:t>一般</a:t>
            </a:r>
            <a:r>
              <a:rPr lang="zh-CN" altLang="en-US" dirty="0">
                <a:latin typeface="Times New Roman" pitchFamily="18" charset="0"/>
              </a:rPr>
              <a:t>成立要件</a:t>
            </a:r>
          </a:p>
          <a:p>
            <a:pPr eaLnBrk="1" hangingPunct="1">
              <a:lnSpc>
                <a:spcPct val="80000"/>
              </a:lnSpc>
            </a:pPr>
            <a:r>
              <a:rPr lang="zh-CN" altLang="en-US" dirty="0"/>
              <a:t>（</a:t>
            </a:r>
            <a:r>
              <a:rPr lang="en-US" altLang="zh-CN" dirty="0"/>
              <a:t>1</a:t>
            </a:r>
            <a:r>
              <a:rPr lang="zh-CN" altLang="en-US" dirty="0"/>
              <a:t>）</a:t>
            </a:r>
            <a:r>
              <a:rPr lang="zh-CN" altLang="en-US" dirty="0">
                <a:latin typeface="Times New Roman" pitchFamily="18" charset="0"/>
              </a:rPr>
              <a:t>当事人</a:t>
            </a:r>
          </a:p>
          <a:p>
            <a:pPr eaLnBrk="1" hangingPunct="1">
              <a:lnSpc>
                <a:spcPct val="80000"/>
              </a:lnSpc>
            </a:pPr>
            <a:r>
              <a:rPr lang="zh-CN" altLang="en-US" dirty="0"/>
              <a:t>（</a:t>
            </a:r>
            <a:r>
              <a:rPr lang="en-US" altLang="zh-CN" dirty="0"/>
              <a:t>2</a:t>
            </a:r>
            <a:r>
              <a:rPr lang="zh-CN" altLang="en-US" dirty="0"/>
              <a:t>）</a:t>
            </a:r>
            <a:r>
              <a:rPr lang="zh-CN" altLang="en-US" dirty="0">
                <a:latin typeface="Times New Roman" pitchFamily="18" charset="0"/>
              </a:rPr>
              <a:t>标的</a:t>
            </a:r>
          </a:p>
          <a:p>
            <a:pPr eaLnBrk="1" hangingPunct="1">
              <a:lnSpc>
                <a:spcPct val="80000"/>
              </a:lnSpc>
            </a:pPr>
            <a:r>
              <a:rPr lang="zh-CN" altLang="en-US" dirty="0"/>
              <a:t>（</a:t>
            </a:r>
            <a:r>
              <a:rPr lang="en-US" altLang="zh-CN" dirty="0"/>
              <a:t>3</a:t>
            </a:r>
            <a:r>
              <a:rPr lang="zh-CN" altLang="en-US" dirty="0"/>
              <a:t>）</a:t>
            </a:r>
            <a:r>
              <a:rPr lang="zh-CN" altLang="en-US" dirty="0">
                <a:latin typeface="Times New Roman" pitchFamily="18" charset="0"/>
              </a:rPr>
              <a:t>意思表示</a:t>
            </a:r>
            <a:br>
              <a:rPr lang="zh-CN" altLang="en-US" sz="2000" dirty="0">
                <a:latin typeface="Times New Roman" pitchFamily="18" charset="0"/>
              </a:rPr>
            </a:br>
            <a:endParaRPr lang="zh-CN" altLang="en-US" sz="2000" dirty="0"/>
          </a:p>
          <a:p>
            <a:pPr eaLnBrk="1" hangingPunct="1">
              <a:lnSpc>
                <a:spcPct val="80000"/>
              </a:lnSpc>
            </a:pPr>
            <a:endParaRPr lang="zh-CN" altLang="en-US" sz="2000" dirty="0"/>
          </a:p>
        </p:txBody>
      </p:sp>
    </p:spTree>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5" name="Rectangle 2"/>
          <p:cNvSpPr>
            <a:spLocks noGrp="1" noChangeArrowheads="1"/>
          </p:cNvSpPr>
          <p:nvPr>
            <p:ph type="title"/>
          </p:nvPr>
        </p:nvSpPr>
        <p:spPr/>
        <p:txBody>
          <a:bodyPr/>
          <a:lstStyle/>
          <a:p>
            <a:pPr eaLnBrk="1" hangingPunct="1"/>
            <a:endParaRPr lang="zh-CN" altLang="en-US"/>
          </a:p>
        </p:txBody>
      </p:sp>
      <p:sp>
        <p:nvSpPr>
          <p:cNvPr id="477186" name="Rectangle 3"/>
          <p:cNvSpPr>
            <a:spLocks noGrp="1" noChangeArrowheads="1"/>
          </p:cNvSpPr>
          <p:nvPr>
            <p:ph type="body" idx="1"/>
          </p:nvPr>
        </p:nvSpPr>
        <p:spPr/>
        <p:txBody>
          <a:bodyPr/>
          <a:lstStyle/>
          <a:p>
            <a:pPr eaLnBrk="1" hangingPunct="1"/>
            <a:r>
              <a:rPr lang="en-US" altLang="zh-CN" dirty="0">
                <a:latin typeface="Times New Roman" pitchFamily="18" charset="0"/>
              </a:rPr>
              <a:t>2</a:t>
            </a:r>
            <a:r>
              <a:rPr lang="zh-CN" altLang="en-US" dirty="0">
                <a:latin typeface="Times New Roman" pitchFamily="18" charset="0"/>
              </a:rPr>
              <a:t>、民事法律行为的</a:t>
            </a:r>
            <a:r>
              <a:rPr lang="zh-CN" altLang="en-US" b="1" dirty="0">
                <a:solidFill>
                  <a:schemeClr val="hlink"/>
                </a:solidFill>
                <a:latin typeface="Times New Roman" pitchFamily="18" charset="0"/>
              </a:rPr>
              <a:t>特别</a:t>
            </a:r>
            <a:r>
              <a:rPr lang="zh-CN" altLang="en-US" dirty="0">
                <a:latin typeface="Times New Roman" pitchFamily="18" charset="0"/>
              </a:rPr>
              <a:t>成立要件</a:t>
            </a:r>
          </a:p>
          <a:p>
            <a:pPr eaLnBrk="1" hangingPunct="1"/>
            <a:r>
              <a:rPr lang="en-US" altLang="zh-CN" dirty="0">
                <a:latin typeface="Times New Roman" pitchFamily="18" charset="0"/>
              </a:rPr>
              <a:t>——</a:t>
            </a:r>
            <a:r>
              <a:rPr lang="zh-CN" altLang="en-US" dirty="0">
                <a:latin typeface="Times New Roman" pitchFamily="18" charset="0"/>
              </a:rPr>
              <a:t>是指基于法律规定或者当事人约定，某些民事法律行为的成立，除当事人何意思表示之外，还应具备特别的事实要素。</a:t>
            </a:r>
          </a:p>
          <a:p>
            <a:pPr eaLnBrk="1" hangingPunct="1"/>
            <a:r>
              <a:rPr lang="zh-CN" altLang="en-US" dirty="0"/>
              <a:t>合同法第</a:t>
            </a:r>
            <a:r>
              <a:rPr lang="en-US" altLang="zh-CN" dirty="0"/>
              <a:t>367</a:t>
            </a:r>
            <a:r>
              <a:rPr lang="zh-CN" altLang="en-US" dirty="0"/>
              <a:t>条 保管合同自保管物交付时成立，但当事人另有约定的除外。 </a:t>
            </a:r>
          </a:p>
        </p:txBody>
      </p:sp>
    </p:spTree>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09" name="Rectangle 2"/>
          <p:cNvSpPr>
            <a:spLocks noGrp="1" noChangeArrowheads="1"/>
          </p:cNvSpPr>
          <p:nvPr>
            <p:ph type="title"/>
          </p:nvPr>
        </p:nvSpPr>
        <p:spPr/>
        <p:txBody>
          <a:bodyPr/>
          <a:lstStyle/>
          <a:p>
            <a:pPr eaLnBrk="1" hangingPunct="1"/>
            <a:endParaRPr lang="zh-CN" altLang="en-US"/>
          </a:p>
        </p:txBody>
      </p:sp>
      <p:sp>
        <p:nvSpPr>
          <p:cNvPr id="478210" name="Rectangle 3"/>
          <p:cNvSpPr>
            <a:spLocks noGrp="1" noChangeArrowheads="1"/>
          </p:cNvSpPr>
          <p:nvPr>
            <p:ph type="body" idx="1"/>
          </p:nvPr>
        </p:nvSpPr>
        <p:spPr/>
        <p:txBody>
          <a:bodyPr/>
          <a:lstStyle/>
          <a:p>
            <a:pPr algn="just" eaLnBrk="1" hangingPunct="1">
              <a:lnSpc>
                <a:spcPct val="80000"/>
              </a:lnSpc>
            </a:pPr>
            <a:r>
              <a:rPr lang="zh-CN" altLang="en-US" sz="2400" b="1" dirty="0">
                <a:latin typeface="Times New Roman" pitchFamily="18" charset="0"/>
              </a:rPr>
              <a:t>（二）民事法律行为的有效要件</a:t>
            </a:r>
          </a:p>
          <a:p>
            <a:pPr algn="just" eaLnBrk="1" hangingPunct="1">
              <a:lnSpc>
                <a:spcPct val="80000"/>
              </a:lnSpc>
            </a:pPr>
            <a:r>
              <a:rPr lang="en-US" altLang="zh-CN" sz="2800" dirty="0"/>
              <a:t>1</a:t>
            </a:r>
            <a:r>
              <a:rPr lang="zh-CN" altLang="en-US" sz="2800" dirty="0">
                <a:latin typeface="Times New Roman" pitchFamily="18" charset="0"/>
              </a:rPr>
              <a:t>、民事法律行为的</a:t>
            </a:r>
            <a:r>
              <a:rPr lang="zh-CN" altLang="en-US" sz="2800" b="1" dirty="0">
                <a:solidFill>
                  <a:schemeClr val="hlink"/>
                </a:solidFill>
                <a:latin typeface="Times New Roman" pitchFamily="18" charset="0"/>
              </a:rPr>
              <a:t>一般</a:t>
            </a:r>
            <a:r>
              <a:rPr lang="zh-CN" altLang="en-US" sz="2800" dirty="0">
                <a:latin typeface="Times New Roman" pitchFamily="18" charset="0"/>
              </a:rPr>
              <a:t>有效要件</a:t>
            </a:r>
          </a:p>
          <a:p>
            <a:pPr algn="just" eaLnBrk="1" hangingPunct="1">
              <a:lnSpc>
                <a:spcPct val="80000"/>
              </a:lnSpc>
            </a:pPr>
            <a:r>
              <a:rPr lang="zh-CN" altLang="en-US" sz="2800" dirty="0">
                <a:latin typeface="Times New Roman" pitchFamily="18" charset="0"/>
              </a:rPr>
              <a:t>（</a:t>
            </a:r>
            <a:r>
              <a:rPr lang="en-US" altLang="zh-CN" sz="2800" dirty="0"/>
              <a:t>1</a:t>
            </a:r>
            <a:r>
              <a:rPr lang="zh-CN" altLang="en-US" sz="2800" dirty="0">
                <a:latin typeface="Times New Roman" pitchFamily="18" charset="0"/>
              </a:rPr>
              <a:t>）行为人具有相应的行为能力</a:t>
            </a:r>
          </a:p>
          <a:p>
            <a:pPr algn="just" eaLnBrk="1" hangingPunct="1">
              <a:lnSpc>
                <a:spcPct val="80000"/>
              </a:lnSpc>
            </a:pPr>
            <a:r>
              <a:rPr lang="zh-CN" altLang="en-US" sz="2800" dirty="0">
                <a:latin typeface="Times New Roman" pitchFamily="18" charset="0"/>
              </a:rPr>
              <a:t>（</a:t>
            </a:r>
            <a:r>
              <a:rPr lang="en-US" altLang="zh-CN" sz="2800" dirty="0"/>
              <a:t>2</a:t>
            </a:r>
            <a:r>
              <a:rPr lang="zh-CN" altLang="en-US" sz="2800" dirty="0">
                <a:latin typeface="Times New Roman" pitchFamily="18" charset="0"/>
              </a:rPr>
              <a:t>）当事人的意思表示真实</a:t>
            </a:r>
          </a:p>
          <a:p>
            <a:pPr algn="just" eaLnBrk="1" hangingPunct="1">
              <a:lnSpc>
                <a:spcPct val="80000"/>
              </a:lnSpc>
            </a:pPr>
            <a:r>
              <a:rPr lang="zh-CN" altLang="en-US" sz="2800" dirty="0">
                <a:latin typeface="Times New Roman" pitchFamily="18" charset="0"/>
              </a:rPr>
              <a:t>（</a:t>
            </a:r>
            <a:r>
              <a:rPr lang="en-US" altLang="zh-CN" sz="2800" dirty="0">
                <a:latin typeface="Times New Roman" pitchFamily="18" charset="0"/>
              </a:rPr>
              <a:t>3</a:t>
            </a:r>
            <a:r>
              <a:rPr lang="zh-CN" altLang="en-US" sz="2800" dirty="0">
                <a:latin typeface="Times New Roman" pitchFamily="18" charset="0"/>
              </a:rPr>
              <a:t>）内容</a:t>
            </a:r>
            <a:r>
              <a:rPr lang="zh-CN" altLang="en-US" sz="2800" dirty="0"/>
              <a:t>不违反法律、行政法规的强制性规定，</a:t>
            </a:r>
            <a:r>
              <a:rPr lang="zh-CN" altLang="en-US" sz="2800" dirty="0">
                <a:latin typeface="Times New Roman" pitchFamily="18" charset="0"/>
              </a:rPr>
              <a:t>不违背公序良俗</a:t>
            </a:r>
            <a:endParaRPr lang="en-US" altLang="zh-CN" sz="2800" dirty="0">
              <a:latin typeface="Times New Roman" pitchFamily="18" charset="0"/>
            </a:endParaRPr>
          </a:p>
          <a:p>
            <a:pPr algn="just" eaLnBrk="1" hangingPunct="1">
              <a:lnSpc>
                <a:spcPct val="80000"/>
              </a:lnSpc>
            </a:pPr>
            <a:r>
              <a:rPr lang="en-US" altLang="zh-CN" sz="2800" dirty="0">
                <a:latin typeface="Times New Roman" pitchFamily="18" charset="0"/>
              </a:rPr>
              <a:t>——</a:t>
            </a:r>
            <a:r>
              <a:rPr lang="zh-CN" altLang="en-US" sz="2800" dirty="0">
                <a:latin typeface="Times New Roman" pitchFamily="18" charset="0"/>
              </a:rPr>
              <a:t>标的确定</a:t>
            </a:r>
          </a:p>
          <a:p>
            <a:pPr algn="just" eaLnBrk="1" hangingPunct="1">
              <a:lnSpc>
                <a:spcPct val="80000"/>
              </a:lnSpc>
            </a:pPr>
            <a:r>
              <a:rPr lang="en-US" altLang="zh-CN" sz="2800" dirty="0">
                <a:latin typeface="Times New Roman" pitchFamily="18" charset="0"/>
              </a:rPr>
              <a:t>——</a:t>
            </a:r>
            <a:r>
              <a:rPr lang="zh-CN" altLang="en-US" sz="2800" dirty="0">
                <a:latin typeface="Times New Roman" pitchFamily="18" charset="0"/>
              </a:rPr>
              <a:t>标的可能</a:t>
            </a:r>
          </a:p>
          <a:p>
            <a:pPr algn="just" eaLnBrk="1" hangingPunct="1">
              <a:lnSpc>
                <a:spcPct val="80000"/>
              </a:lnSpc>
            </a:pPr>
            <a:r>
              <a:rPr lang="en-US" altLang="zh-CN" sz="2800" dirty="0">
                <a:latin typeface="Times New Roman" pitchFamily="18" charset="0"/>
              </a:rPr>
              <a:t>——</a:t>
            </a:r>
            <a:r>
              <a:rPr lang="zh-CN" altLang="en-US" sz="2800" dirty="0">
                <a:latin typeface="Times New Roman" pitchFamily="18" charset="0"/>
              </a:rPr>
              <a:t>不违反法律、行政法规的强制性规定，不违反公序良俗</a:t>
            </a:r>
          </a:p>
        </p:txBody>
      </p:sp>
    </p:spTree>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3" name="Rectangle 2"/>
          <p:cNvSpPr>
            <a:spLocks noGrp="1" noChangeArrowheads="1"/>
          </p:cNvSpPr>
          <p:nvPr>
            <p:ph type="title"/>
          </p:nvPr>
        </p:nvSpPr>
        <p:spPr/>
        <p:txBody>
          <a:bodyPr/>
          <a:lstStyle/>
          <a:p>
            <a:pPr eaLnBrk="1" hangingPunct="1"/>
            <a:endParaRPr lang="zh-CN" altLang="en-US"/>
          </a:p>
        </p:txBody>
      </p:sp>
      <p:sp>
        <p:nvSpPr>
          <p:cNvPr id="479234" name="Rectangle 3"/>
          <p:cNvSpPr>
            <a:spLocks noGrp="1" noChangeArrowheads="1"/>
          </p:cNvSpPr>
          <p:nvPr>
            <p:ph type="body" idx="1"/>
          </p:nvPr>
        </p:nvSpPr>
        <p:spPr/>
        <p:txBody>
          <a:bodyPr/>
          <a:lstStyle/>
          <a:p>
            <a:pPr algn="just" eaLnBrk="1" hangingPunct="1"/>
            <a:r>
              <a:rPr lang="en-US" altLang="zh-CN" b="1" dirty="0">
                <a:latin typeface="Times New Roman" pitchFamily="18" charset="0"/>
              </a:rPr>
              <a:t>2</a:t>
            </a:r>
            <a:r>
              <a:rPr lang="zh-CN" altLang="en-US" b="1" dirty="0">
                <a:latin typeface="Times New Roman" pitchFamily="18" charset="0"/>
              </a:rPr>
              <a:t>、</a:t>
            </a:r>
            <a:r>
              <a:rPr lang="zh-CN" altLang="en-US" dirty="0">
                <a:latin typeface="Times New Roman" pitchFamily="18" charset="0"/>
              </a:rPr>
              <a:t>民事法律行为的</a:t>
            </a:r>
            <a:r>
              <a:rPr lang="zh-CN" altLang="en-US" b="1" dirty="0">
                <a:solidFill>
                  <a:schemeClr val="hlink"/>
                </a:solidFill>
                <a:latin typeface="Times New Roman" pitchFamily="18" charset="0"/>
              </a:rPr>
              <a:t>特别</a:t>
            </a:r>
            <a:r>
              <a:rPr lang="zh-CN" altLang="en-US" dirty="0">
                <a:latin typeface="Times New Roman" pitchFamily="18" charset="0"/>
              </a:rPr>
              <a:t>有效要件</a:t>
            </a:r>
          </a:p>
          <a:p>
            <a:pPr algn="just" eaLnBrk="1" hangingPunct="1"/>
            <a:r>
              <a:rPr lang="zh-CN" altLang="en-US" dirty="0">
                <a:latin typeface="Times New Roman" pitchFamily="18" charset="0"/>
              </a:rPr>
              <a:t>批准、登记等手续</a:t>
            </a:r>
          </a:p>
          <a:p>
            <a:pPr eaLnBrk="1" hangingPunct="1"/>
            <a:r>
              <a:rPr lang="zh-CN" altLang="en-US" dirty="0"/>
              <a:t>合同法第</a:t>
            </a:r>
            <a:r>
              <a:rPr lang="en-US" altLang="zh-CN" dirty="0"/>
              <a:t>44</a:t>
            </a:r>
            <a:r>
              <a:rPr lang="zh-CN" altLang="en-US" dirty="0"/>
              <a:t>条 依法成立的合同，自成立时生效。</a:t>
            </a:r>
          </a:p>
          <a:p>
            <a:pPr eaLnBrk="1" hangingPunct="1"/>
            <a:r>
              <a:rPr lang="zh-CN" altLang="en-US" dirty="0"/>
              <a:t>法律、行政法规规定应当办理批准、登记等手续生效的，依照其规定。</a:t>
            </a:r>
            <a:r>
              <a:rPr lang="zh-CN" altLang="en-US" dirty="0">
                <a:latin typeface="Times New Roman" pitchFamily="18" charset="0"/>
              </a:rPr>
              <a:t>  </a:t>
            </a:r>
            <a:r>
              <a:rPr lang="zh-CN" altLang="en-US" dirty="0"/>
              <a:t> </a:t>
            </a:r>
          </a:p>
          <a:p>
            <a:pPr algn="just" eaLnBrk="1" hangingPunct="1"/>
            <a:endParaRPr lang="zh-CN" altLang="en-US" dirty="0"/>
          </a:p>
        </p:txBody>
      </p:sp>
    </p:spTree>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7" name="Rectangle 2"/>
          <p:cNvSpPr>
            <a:spLocks noGrp="1" noChangeArrowheads="1"/>
          </p:cNvSpPr>
          <p:nvPr>
            <p:ph type="title"/>
          </p:nvPr>
        </p:nvSpPr>
        <p:spPr/>
        <p:txBody>
          <a:bodyPr/>
          <a:lstStyle/>
          <a:p>
            <a:pPr eaLnBrk="1" hangingPunct="1"/>
            <a:endParaRPr lang="zh-CN" altLang="en-US"/>
          </a:p>
        </p:txBody>
      </p:sp>
      <p:sp>
        <p:nvSpPr>
          <p:cNvPr id="480258" name="Rectangle 3"/>
          <p:cNvSpPr>
            <a:spLocks noGrp="1" noChangeArrowheads="1"/>
          </p:cNvSpPr>
          <p:nvPr>
            <p:ph type="body" idx="1"/>
          </p:nvPr>
        </p:nvSpPr>
        <p:spPr/>
        <p:txBody>
          <a:bodyPr/>
          <a:lstStyle/>
          <a:p>
            <a:pPr algn="just" eaLnBrk="1" hangingPunct="1"/>
            <a:r>
              <a:rPr lang="zh-CN" altLang="en-US" dirty="0"/>
              <a:t>（三）</a:t>
            </a:r>
            <a:r>
              <a:rPr lang="zh-CN" altLang="en-US" dirty="0">
                <a:latin typeface="Times New Roman" pitchFamily="18" charset="0"/>
              </a:rPr>
              <a:t>民事法律行为</a:t>
            </a:r>
            <a:r>
              <a:rPr lang="zh-CN" altLang="en-US" dirty="0"/>
              <a:t>成立时间与生效时间的一致与分离</a:t>
            </a:r>
          </a:p>
          <a:p>
            <a:pPr algn="just" eaLnBrk="1" hangingPunct="1"/>
            <a:r>
              <a:rPr lang="en-US" altLang="zh-CN" dirty="0"/>
              <a:t>1</a:t>
            </a:r>
            <a:r>
              <a:rPr lang="zh-CN" altLang="en-US" dirty="0"/>
              <a:t>、一般原则：一致性</a:t>
            </a:r>
          </a:p>
          <a:p>
            <a:pPr algn="just" eaLnBrk="1" hangingPunct="1"/>
            <a:r>
              <a:rPr lang="en-US" altLang="zh-CN" dirty="0"/>
              <a:t>2</a:t>
            </a:r>
            <a:r>
              <a:rPr lang="zh-CN" altLang="en-US" dirty="0"/>
              <a:t>、例外原则：不一致</a:t>
            </a:r>
          </a:p>
          <a:p>
            <a:pPr algn="just" eaLnBrk="1" hangingPunct="1"/>
            <a:r>
              <a:rPr lang="en-US" altLang="zh-CN" dirty="0">
                <a:latin typeface="Times New Roman" pitchFamily="18" charset="0"/>
              </a:rPr>
              <a:t>——</a:t>
            </a:r>
            <a:r>
              <a:rPr lang="zh-CN" altLang="en-US" dirty="0"/>
              <a:t>另有规定：办理批准、登记等手续方生效</a:t>
            </a:r>
          </a:p>
          <a:p>
            <a:pPr algn="just" eaLnBrk="1" hangingPunct="1"/>
            <a:r>
              <a:rPr lang="en-US" altLang="zh-CN" dirty="0">
                <a:latin typeface="Times New Roman" pitchFamily="18" charset="0"/>
              </a:rPr>
              <a:t>——</a:t>
            </a:r>
            <a:r>
              <a:rPr lang="zh-CN" altLang="en-US" dirty="0"/>
              <a:t>另有约定：附条件法律行为</a:t>
            </a:r>
          </a:p>
        </p:txBody>
      </p:sp>
    </p:spTree>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1" name="Rectangle 2"/>
          <p:cNvSpPr>
            <a:spLocks noGrp="1" noChangeArrowheads="1"/>
          </p:cNvSpPr>
          <p:nvPr>
            <p:ph type="title"/>
          </p:nvPr>
        </p:nvSpPr>
        <p:spPr/>
        <p:txBody>
          <a:bodyPr/>
          <a:lstStyle/>
          <a:p>
            <a:pPr eaLnBrk="1" hangingPunct="1"/>
            <a:endParaRPr lang="zh-CN" altLang="en-US"/>
          </a:p>
        </p:txBody>
      </p:sp>
      <p:sp>
        <p:nvSpPr>
          <p:cNvPr id="481282" name="Rectangle 3"/>
          <p:cNvSpPr>
            <a:spLocks noGrp="1" noChangeArrowheads="1"/>
          </p:cNvSpPr>
          <p:nvPr>
            <p:ph type="body" idx="1"/>
          </p:nvPr>
        </p:nvSpPr>
        <p:spPr/>
        <p:txBody>
          <a:bodyPr/>
          <a:lstStyle/>
          <a:p>
            <a:pPr algn="just" eaLnBrk="1" hangingPunct="1"/>
            <a:r>
              <a:rPr lang="zh-CN" altLang="en-US" b="1">
                <a:latin typeface="Times New Roman" pitchFamily="18" charset="0"/>
              </a:rPr>
              <a:t>三、意思表示</a:t>
            </a:r>
            <a:r>
              <a:rPr lang="zh-CN" altLang="en-US"/>
              <a:t> </a:t>
            </a:r>
          </a:p>
          <a:p>
            <a:pPr algn="just" eaLnBrk="1" hangingPunct="1"/>
            <a:r>
              <a:rPr lang="zh-CN" altLang="en-US" b="1">
                <a:latin typeface="Times New Roman" pitchFamily="18" charset="0"/>
              </a:rPr>
              <a:t>（一）意思表示的界定与构成要素</a:t>
            </a:r>
            <a:endParaRPr lang="zh-CN" altLang="en-US"/>
          </a:p>
          <a:p>
            <a:pPr eaLnBrk="1" hangingPunct="1"/>
            <a:r>
              <a:rPr lang="en-US" altLang="zh-CN"/>
              <a:t>1</a:t>
            </a:r>
            <a:r>
              <a:rPr lang="zh-CN" altLang="en-US"/>
              <a:t>、界定</a:t>
            </a:r>
          </a:p>
          <a:p>
            <a:pPr eaLnBrk="1" hangingPunct="1"/>
            <a:r>
              <a:rPr lang="en-US" altLang="zh-CN">
                <a:latin typeface="Times New Roman" pitchFamily="18" charset="0"/>
              </a:rPr>
              <a:t>——</a:t>
            </a:r>
            <a:r>
              <a:rPr lang="zh-CN" altLang="en-US">
                <a:latin typeface="Times New Roman" pitchFamily="18" charset="0"/>
              </a:rPr>
              <a:t>意思表示是指向外部表明意欲发生一定私法上效果之意思的行为。</a:t>
            </a:r>
            <a:r>
              <a:rPr lang="zh-CN" altLang="en-US"/>
              <a:t> </a:t>
            </a:r>
          </a:p>
          <a:p>
            <a:pPr eaLnBrk="1" hangingPunct="1">
              <a:buFont typeface="Wingdings" pitchFamily="2" charset="2"/>
              <a:buNone/>
            </a:pPr>
            <a:r>
              <a:rPr lang="zh-CN" altLang="en-US"/>
              <a:t> </a:t>
            </a:r>
          </a:p>
        </p:txBody>
      </p:sp>
    </p:spTree>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5" name="Rectangle 2"/>
          <p:cNvSpPr>
            <a:spLocks noGrp="1" noChangeArrowheads="1"/>
          </p:cNvSpPr>
          <p:nvPr>
            <p:ph type="title"/>
          </p:nvPr>
        </p:nvSpPr>
        <p:spPr/>
        <p:txBody>
          <a:bodyPr/>
          <a:lstStyle/>
          <a:p>
            <a:pPr eaLnBrk="1" hangingPunct="1"/>
            <a:endParaRPr lang="zh-CN" altLang="en-US"/>
          </a:p>
        </p:txBody>
      </p:sp>
      <p:sp>
        <p:nvSpPr>
          <p:cNvPr id="482306" name="Rectangle 3"/>
          <p:cNvSpPr>
            <a:spLocks noGrp="1" noChangeArrowheads="1"/>
          </p:cNvSpPr>
          <p:nvPr>
            <p:ph type="body" idx="1"/>
          </p:nvPr>
        </p:nvSpPr>
        <p:spPr/>
        <p:txBody>
          <a:bodyPr/>
          <a:lstStyle/>
          <a:p>
            <a:pPr eaLnBrk="1" hangingPunct="1"/>
            <a:r>
              <a:rPr lang="en-US" altLang="zh-CN" sz="2800"/>
              <a:t>2</a:t>
            </a:r>
            <a:r>
              <a:rPr lang="zh-CN" altLang="en-US" sz="2800"/>
              <a:t>、</a:t>
            </a:r>
            <a:r>
              <a:rPr lang="zh-CN" altLang="en-US" sz="2800">
                <a:latin typeface="Times New Roman" pitchFamily="18" charset="0"/>
              </a:rPr>
              <a:t>意思表示的构成要素</a:t>
            </a:r>
          </a:p>
          <a:p>
            <a:pPr eaLnBrk="1" hangingPunct="1"/>
            <a:r>
              <a:rPr lang="zh-CN" altLang="en-US" sz="2800">
                <a:latin typeface="宋体" charset="-122"/>
              </a:rPr>
              <a:t>（</a:t>
            </a:r>
            <a:r>
              <a:rPr lang="en-US" altLang="zh-CN" sz="2800">
                <a:latin typeface="宋体" charset="-122"/>
              </a:rPr>
              <a:t>1</a:t>
            </a:r>
            <a:r>
              <a:rPr lang="zh-CN" altLang="en-US" sz="2800">
                <a:latin typeface="宋体" charset="-122"/>
              </a:rPr>
              <a:t>）主观要件：目的意思和效果意思。</a:t>
            </a:r>
          </a:p>
          <a:p>
            <a:pPr eaLnBrk="1" hangingPunct="1"/>
            <a:r>
              <a:rPr lang="en-US" altLang="zh-CN" sz="2800">
                <a:latin typeface="Times New Roman" pitchFamily="18" charset="0"/>
              </a:rPr>
              <a:t>——</a:t>
            </a:r>
            <a:r>
              <a:rPr lang="zh-CN" altLang="en-US" sz="2800">
                <a:latin typeface="宋体" charset="-122"/>
              </a:rPr>
              <a:t>目的意思，</a:t>
            </a:r>
            <a:r>
              <a:rPr lang="zh-CN" altLang="en-US" sz="2800" b="1">
                <a:latin typeface="宋体" charset="-122"/>
              </a:rPr>
              <a:t> </a:t>
            </a:r>
            <a:r>
              <a:rPr lang="zh-CN" altLang="en-US" sz="2800">
                <a:latin typeface="宋体" charset="-122"/>
              </a:rPr>
              <a:t>多指意思表示的具体内容及如何确定意思表示中的权利义务关系。 </a:t>
            </a:r>
          </a:p>
          <a:p>
            <a:pPr eaLnBrk="1" hangingPunct="1"/>
            <a:r>
              <a:rPr lang="en-US" altLang="zh-CN" sz="2800">
                <a:latin typeface="Times New Roman" pitchFamily="18" charset="0"/>
              </a:rPr>
              <a:t>——</a:t>
            </a:r>
            <a:r>
              <a:rPr lang="zh-CN" altLang="en-US" sz="2800">
                <a:latin typeface="宋体" charset="-122"/>
              </a:rPr>
              <a:t>效果意思，是指意思表示人欲使其表示内容引起法律上效力的意志，是当事人所追求的使其发生法律拘束力的意图。 </a:t>
            </a:r>
          </a:p>
          <a:p>
            <a:pPr eaLnBrk="1" hangingPunct="1"/>
            <a:endParaRPr lang="zh-CN" altLang="en-US" sz="2800">
              <a:latin typeface="宋体" charset="-122"/>
            </a:endParaRPr>
          </a:p>
        </p:txBody>
      </p:sp>
    </p:spTree>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29" name="Rectangle 2"/>
          <p:cNvSpPr>
            <a:spLocks noGrp="1" noChangeArrowheads="1"/>
          </p:cNvSpPr>
          <p:nvPr>
            <p:ph type="title"/>
          </p:nvPr>
        </p:nvSpPr>
        <p:spPr/>
        <p:txBody>
          <a:bodyPr/>
          <a:lstStyle/>
          <a:p>
            <a:endParaRPr lang="zh-CN" altLang="en-US"/>
          </a:p>
        </p:txBody>
      </p:sp>
      <p:sp>
        <p:nvSpPr>
          <p:cNvPr id="483330" name="Rectangle 3"/>
          <p:cNvSpPr>
            <a:spLocks noGrp="1" noChangeArrowheads="1"/>
          </p:cNvSpPr>
          <p:nvPr>
            <p:ph type="body" idx="1"/>
          </p:nvPr>
        </p:nvSpPr>
        <p:spPr/>
        <p:txBody>
          <a:bodyPr/>
          <a:lstStyle/>
          <a:p>
            <a:r>
              <a:rPr lang="zh-CN" altLang="en-US">
                <a:latin typeface="宋体" charset="-122"/>
              </a:rPr>
              <a:t>（</a:t>
            </a:r>
            <a:r>
              <a:rPr lang="en-US" altLang="zh-CN">
                <a:latin typeface="宋体" charset="-122"/>
              </a:rPr>
              <a:t>2</a:t>
            </a:r>
            <a:r>
              <a:rPr lang="zh-CN" altLang="en-US">
                <a:latin typeface="宋体" charset="-122"/>
              </a:rPr>
              <a:t>）客观要件：表示行为</a:t>
            </a:r>
          </a:p>
          <a:p>
            <a:r>
              <a:rPr lang="zh-CN" altLang="en-US">
                <a:latin typeface="宋体" charset="-122"/>
              </a:rPr>
              <a:t>表示方式的多样性</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endParaRPr lang="zh-CN" altLang="en-US"/>
          </a:p>
        </p:txBody>
      </p:sp>
      <p:sp>
        <p:nvSpPr>
          <p:cNvPr id="60418" name="Rectangle 3"/>
          <p:cNvSpPr>
            <a:spLocks noGrp="1" noChangeArrowheads="1"/>
          </p:cNvSpPr>
          <p:nvPr>
            <p:ph type="body" idx="1"/>
          </p:nvPr>
        </p:nvSpPr>
        <p:spPr/>
        <p:txBody>
          <a:bodyPr/>
          <a:lstStyle/>
          <a:p>
            <a:pPr algn="just" eaLnBrk="1" hangingPunct="1"/>
            <a:r>
              <a:rPr lang="en-US" altLang="zh-CN" b="1">
                <a:solidFill>
                  <a:srgbClr val="000000"/>
                </a:solidFill>
              </a:rPr>
              <a:t>1</a:t>
            </a:r>
            <a:r>
              <a:rPr lang="zh-CN" altLang="en-US" b="1">
                <a:solidFill>
                  <a:srgbClr val="000000"/>
                </a:solidFill>
              </a:rPr>
              <a:t>、平等主体之间的人身关系</a:t>
            </a:r>
            <a:endParaRPr lang="zh-CN" altLang="en-US"/>
          </a:p>
          <a:p>
            <a:pPr eaLnBrk="1" hangingPunct="1"/>
            <a:r>
              <a:rPr lang="zh-CN" altLang="en-US" b="1"/>
              <a:t>人身关系</a:t>
            </a:r>
            <a:r>
              <a:rPr lang="en-US" altLang="zh-CN" b="1">
                <a:latin typeface="Times New Roman" pitchFamily="18" charset="0"/>
              </a:rPr>
              <a:t>——</a:t>
            </a:r>
            <a:r>
              <a:rPr lang="zh-CN" altLang="en-US" b="1"/>
              <a:t>与人身不可分离、以人身利益为内容的社会关系，包括人格权关系、身份权关系。</a:t>
            </a:r>
          </a:p>
          <a:p>
            <a:pPr eaLnBrk="1" hangingPunct="1"/>
            <a:r>
              <a:rPr lang="zh-CN" altLang="en-US" b="1"/>
              <a:t>人格关系：民事主体之间基于特定人格利益而产生的社会关系。</a:t>
            </a:r>
            <a:endParaRPr lang="zh-CN" altLang="en-US"/>
          </a:p>
          <a:p>
            <a:pPr eaLnBrk="1" hangingPunct="1"/>
            <a:r>
              <a:rPr lang="zh-CN" altLang="en-US"/>
              <a:t> </a:t>
            </a:r>
          </a:p>
        </p:txBody>
      </p:sp>
    </p:spTree>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3" name="Rectangle 2"/>
          <p:cNvSpPr>
            <a:spLocks noGrp="1" noChangeArrowheads="1"/>
          </p:cNvSpPr>
          <p:nvPr>
            <p:ph type="title"/>
          </p:nvPr>
        </p:nvSpPr>
        <p:spPr/>
        <p:txBody>
          <a:bodyPr/>
          <a:lstStyle/>
          <a:p>
            <a:pPr eaLnBrk="1" hangingPunct="1"/>
            <a:endParaRPr lang="zh-CN" altLang="en-US"/>
          </a:p>
        </p:txBody>
      </p:sp>
      <p:sp>
        <p:nvSpPr>
          <p:cNvPr id="484354" name="Rectangle 3"/>
          <p:cNvSpPr>
            <a:spLocks noGrp="1" noChangeArrowheads="1"/>
          </p:cNvSpPr>
          <p:nvPr>
            <p:ph type="body" idx="1"/>
          </p:nvPr>
        </p:nvSpPr>
        <p:spPr/>
        <p:txBody>
          <a:bodyPr/>
          <a:lstStyle/>
          <a:p>
            <a:pPr algn="just" eaLnBrk="1" hangingPunct="1"/>
            <a:r>
              <a:rPr lang="zh-CN" altLang="en-US">
                <a:latin typeface="Times New Roman" pitchFamily="18" charset="0"/>
              </a:rPr>
              <a:t>（二）</a:t>
            </a:r>
            <a:r>
              <a:rPr lang="zh-CN" altLang="en-US" b="1">
                <a:latin typeface="Times New Roman" pitchFamily="18" charset="0"/>
              </a:rPr>
              <a:t>意思表示的瑕疵</a:t>
            </a:r>
            <a:endParaRPr lang="zh-CN" altLang="en-US"/>
          </a:p>
          <a:p>
            <a:pPr algn="just" eaLnBrk="1" hangingPunct="1"/>
            <a:r>
              <a:rPr lang="en-US" altLang="zh-CN" b="1">
                <a:latin typeface="Times New Roman" pitchFamily="18" charset="0"/>
              </a:rPr>
              <a:t>1</a:t>
            </a:r>
            <a:r>
              <a:rPr lang="zh-CN" altLang="en-US" b="1">
                <a:latin typeface="Times New Roman" pitchFamily="18" charset="0"/>
              </a:rPr>
              <a:t>、意思与表示的不一致</a:t>
            </a:r>
          </a:p>
          <a:p>
            <a:pPr algn="just" eaLnBrk="1" hangingPunct="1"/>
            <a:r>
              <a:rPr lang="zh-CN" altLang="en-US" b="1">
                <a:latin typeface="Times New Roman" pitchFamily="18" charset="0"/>
              </a:rPr>
              <a:t>（</a:t>
            </a:r>
            <a:r>
              <a:rPr lang="en-US" altLang="zh-CN" b="1">
                <a:latin typeface="Times New Roman" pitchFamily="18" charset="0"/>
              </a:rPr>
              <a:t>1</a:t>
            </a:r>
            <a:r>
              <a:rPr lang="zh-CN" altLang="en-US" b="1">
                <a:latin typeface="Times New Roman" pitchFamily="18" charset="0"/>
              </a:rPr>
              <a:t>）单独的虚伪表示（心理保留、真意保留）</a:t>
            </a:r>
          </a:p>
          <a:p>
            <a:pPr algn="just" eaLnBrk="1" hangingPunct="1"/>
            <a:r>
              <a:rPr lang="zh-CN" altLang="en-US" b="1">
                <a:latin typeface="Times New Roman" pitchFamily="18" charset="0"/>
              </a:rPr>
              <a:t>（</a:t>
            </a:r>
            <a:r>
              <a:rPr lang="en-US" altLang="zh-CN" b="1"/>
              <a:t>2</a:t>
            </a:r>
            <a:r>
              <a:rPr lang="zh-CN" altLang="en-US" b="1">
                <a:latin typeface="Times New Roman" pitchFamily="18" charset="0"/>
              </a:rPr>
              <a:t>）通谋虚伪表示（虚假意思表示）</a:t>
            </a:r>
            <a:endParaRPr lang="zh-CN" altLang="en-US"/>
          </a:p>
          <a:p>
            <a:pPr algn="just" eaLnBrk="1" hangingPunct="1"/>
            <a:r>
              <a:rPr lang="zh-CN" altLang="en-US" b="1">
                <a:latin typeface="Times New Roman" pitchFamily="18" charset="0"/>
              </a:rPr>
              <a:t>（</a:t>
            </a:r>
            <a:r>
              <a:rPr lang="en-US" altLang="zh-CN" b="1"/>
              <a:t>3</a:t>
            </a:r>
            <a:r>
              <a:rPr lang="zh-CN" altLang="en-US" b="1">
                <a:latin typeface="Times New Roman" pitchFamily="18" charset="0"/>
              </a:rPr>
              <a:t>）游戏表示（非诚意表示）</a:t>
            </a:r>
            <a:endParaRPr lang="zh-CN" altLang="en-US"/>
          </a:p>
          <a:p>
            <a:pPr algn="just" eaLnBrk="1" hangingPunct="1"/>
            <a:r>
              <a:rPr lang="zh-CN" altLang="en-US" b="1">
                <a:latin typeface="Times New Roman" pitchFamily="18" charset="0"/>
              </a:rPr>
              <a:t>（</a:t>
            </a:r>
            <a:r>
              <a:rPr lang="en-US" altLang="zh-CN" b="1"/>
              <a:t>4</a:t>
            </a:r>
            <a:r>
              <a:rPr lang="zh-CN" altLang="en-US" b="1">
                <a:latin typeface="Times New Roman" pitchFamily="18" charset="0"/>
              </a:rPr>
              <a:t>）表示错误</a:t>
            </a:r>
            <a:endParaRPr lang="zh-CN" altLang="en-US"/>
          </a:p>
        </p:txBody>
      </p:sp>
    </p:spTree>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7" name="Rectangle 2"/>
          <p:cNvSpPr>
            <a:spLocks noGrp="1" noChangeArrowheads="1"/>
          </p:cNvSpPr>
          <p:nvPr>
            <p:ph type="title"/>
          </p:nvPr>
        </p:nvSpPr>
        <p:spPr/>
        <p:txBody>
          <a:bodyPr/>
          <a:lstStyle/>
          <a:p>
            <a:pPr eaLnBrk="1" hangingPunct="1"/>
            <a:endParaRPr lang="zh-CN" altLang="en-US"/>
          </a:p>
        </p:txBody>
      </p:sp>
      <p:sp>
        <p:nvSpPr>
          <p:cNvPr id="485378" name="Rectangle 3"/>
          <p:cNvSpPr>
            <a:spLocks noGrp="1" noChangeArrowheads="1"/>
          </p:cNvSpPr>
          <p:nvPr>
            <p:ph type="body" idx="1"/>
          </p:nvPr>
        </p:nvSpPr>
        <p:spPr/>
        <p:txBody>
          <a:bodyPr/>
          <a:lstStyle/>
          <a:p>
            <a:pPr algn="just" eaLnBrk="1" hangingPunct="1"/>
            <a:r>
              <a:rPr lang="en-US" altLang="zh-CN" b="1" dirty="0"/>
              <a:t>2</a:t>
            </a:r>
            <a:r>
              <a:rPr lang="zh-CN" altLang="en-US" b="1" dirty="0">
                <a:latin typeface="Times New Roman" pitchFamily="18" charset="0"/>
              </a:rPr>
              <a:t>、意思表示的不自由</a:t>
            </a:r>
            <a:endParaRPr lang="zh-CN" altLang="en-US" dirty="0"/>
          </a:p>
          <a:p>
            <a:pPr algn="just" eaLnBrk="1" hangingPunct="1"/>
            <a:r>
              <a:rPr lang="zh-CN" altLang="en-US" dirty="0">
                <a:latin typeface="Times New Roman" pitchFamily="18" charset="0"/>
              </a:rPr>
              <a:t>（</a:t>
            </a:r>
            <a:r>
              <a:rPr lang="en-US" altLang="zh-CN" dirty="0"/>
              <a:t>1</a:t>
            </a:r>
            <a:r>
              <a:rPr lang="zh-CN" altLang="en-US" dirty="0">
                <a:latin typeface="Times New Roman" pitchFamily="18" charset="0"/>
              </a:rPr>
              <a:t>）受欺诈的意思表示</a:t>
            </a:r>
            <a:endParaRPr lang="zh-CN" altLang="en-US" dirty="0"/>
          </a:p>
          <a:p>
            <a:pPr algn="just" eaLnBrk="1" hangingPunct="1"/>
            <a:r>
              <a:rPr lang="zh-CN" altLang="en-US" dirty="0">
                <a:latin typeface="Times New Roman" pitchFamily="18" charset="0"/>
              </a:rPr>
              <a:t>（</a:t>
            </a:r>
            <a:r>
              <a:rPr lang="en-US" altLang="zh-CN" dirty="0"/>
              <a:t>2</a:t>
            </a:r>
            <a:r>
              <a:rPr lang="zh-CN" altLang="en-US" dirty="0">
                <a:latin typeface="Times New Roman" pitchFamily="18" charset="0"/>
              </a:rPr>
              <a:t>）受胁迫的意思表示</a:t>
            </a:r>
            <a:endParaRPr lang="zh-CN" altLang="en-US" dirty="0"/>
          </a:p>
          <a:p>
            <a:pPr algn="just" eaLnBrk="1" hangingPunct="1"/>
            <a:r>
              <a:rPr lang="zh-CN" altLang="en-US" dirty="0">
                <a:latin typeface="Times New Roman" pitchFamily="18" charset="0"/>
              </a:rPr>
              <a:t>（</a:t>
            </a:r>
            <a:r>
              <a:rPr lang="en-US" altLang="zh-CN" dirty="0"/>
              <a:t>3</a:t>
            </a:r>
            <a:r>
              <a:rPr lang="zh-CN" altLang="en-US" dirty="0">
                <a:latin typeface="Times New Roman" pitchFamily="18" charset="0"/>
              </a:rPr>
              <a:t>）乘人之危的意思表示</a:t>
            </a:r>
            <a:endParaRPr lang="zh-CN" altLang="en-US" dirty="0"/>
          </a:p>
          <a:p>
            <a:pPr eaLnBrk="1" hangingPunct="1"/>
            <a:endParaRPr lang="zh-CN" altLang="en-US" dirty="0"/>
          </a:p>
        </p:txBody>
      </p:sp>
    </p:spTree>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1" name="Rectangle 2"/>
          <p:cNvSpPr>
            <a:spLocks noGrp="1" noChangeArrowheads="1"/>
          </p:cNvSpPr>
          <p:nvPr>
            <p:ph type="title"/>
          </p:nvPr>
        </p:nvSpPr>
        <p:spPr/>
        <p:txBody>
          <a:bodyPr/>
          <a:lstStyle/>
          <a:p>
            <a:pPr eaLnBrk="1" hangingPunct="1"/>
            <a:endParaRPr lang="zh-CN" altLang="en-US"/>
          </a:p>
        </p:txBody>
      </p:sp>
      <p:sp>
        <p:nvSpPr>
          <p:cNvPr id="486402" name="Rectangle 3"/>
          <p:cNvSpPr>
            <a:spLocks noGrp="1" noChangeArrowheads="1"/>
          </p:cNvSpPr>
          <p:nvPr>
            <p:ph type="body" idx="1"/>
          </p:nvPr>
        </p:nvSpPr>
        <p:spPr/>
        <p:txBody>
          <a:bodyPr/>
          <a:lstStyle/>
          <a:p>
            <a:pPr eaLnBrk="1" hangingPunct="1">
              <a:lnSpc>
                <a:spcPct val="90000"/>
              </a:lnSpc>
            </a:pPr>
            <a:r>
              <a:rPr lang="zh-CN" altLang="en-US" sz="2800" dirty="0">
                <a:latin typeface="Times New Roman" pitchFamily="18" charset="0"/>
              </a:rPr>
              <a:t>（</a:t>
            </a:r>
            <a:r>
              <a:rPr lang="en-US" altLang="zh-CN" sz="2800" dirty="0"/>
              <a:t>1</a:t>
            </a:r>
            <a:r>
              <a:rPr lang="zh-CN" altLang="en-US" sz="2800" dirty="0">
                <a:latin typeface="Times New Roman" pitchFamily="18" charset="0"/>
              </a:rPr>
              <a:t>）受欺诈的意思表示</a:t>
            </a:r>
          </a:p>
          <a:p>
            <a:pPr eaLnBrk="1" hangingPunct="1">
              <a:lnSpc>
                <a:spcPct val="90000"/>
              </a:lnSpc>
            </a:pPr>
            <a:r>
              <a:rPr lang="en-US" altLang="zh-CN" sz="2800" dirty="0">
                <a:latin typeface="Times New Roman" pitchFamily="18" charset="0"/>
              </a:rPr>
              <a:t>——</a:t>
            </a:r>
            <a:r>
              <a:rPr lang="zh-CN" altLang="en-US" sz="2800" dirty="0"/>
              <a:t>欺诈：一方当事人故意告知对方虚假情况，或者故意隐瞒真实情况，诱使对方当事人作出错误意思表示的，可以认定为欺诈。</a:t>
            </a:r>
          </a:p>
          <a:p>
            <a:pPr eaLnBrk="1" hangingPunct="1">
              <a:lnSpc>
                <a:spcPct val="90000"/>
              </a:lnSpc>
            </a:pPr>
            <a:r>
              <a:rPr lang="en-US" altLang="zh-CN" sz="2800" dirty="0">
                <a:latin typeface="Times New Roman" pitchFamily="18" charset="0"/>
              </a:rPr>
              <a:t>——</a:t>
            </a:r>
            <a:r>
              <a:rPr lang="zh-CN" altLang="en-US" sz="2800" dirty="0"/>
              <a:t>欺诈的后果</a:t>
            </a:r>
          </a:p>
          <a:p>
            <a:pPr eaLnBrk="1" hangingPunct="1">
              <a:lnSpc>
                <a:spcPct val="90000"/>
              </a:lnSpc>
            </a:pPr>
            <a:r>
              <a:rPr lang="en-US" altLang="zh-CN" sz="2800" dirty="0"/>
              <a:t>A</a:t>
            </a:r>
            <a:r>
              <a:rPr lang="zh-CN" altLang="en-US" sz="2800" dirty="0"/>
              <a:t>、通则第</a:t>
            </a:r>
            <a:r>
              <a:rPr lang="en-US" altLang="zh-CN" sz="2800" dirty="0"/>
              <a:t>58</a:t>
            </a:r>
            <a:r>
              <a:rPr lang="zh-CN" altLang="en-US" sz="2800" dirty="0"/>
              <a:t>条：无效。</a:t>
            </a:r>
          </a:p>
          <a:p>
            <a:pPr eaLnBrk="1" hangingPunct="1">
              <a:lnSpc>
                <a:spcPct val="90000"/>
              </a:lnSpc>
            </a:pPr>
            <a:r>
              <a:rPr lang="en-US" altLang="zh-CN" sz="2800" dirty="0"/>
              <a:t>B</a:t>
            </a:r>
            <a:r>
              <a:rPr lang="zh-CN" altLang="en-US" sz="2800" dirty="0"/>
              <a:t>、合同法第</a:t>
            </a:r>
            <a:r>
              <a:rPr lang="en-US" altLang="zh-CN" sz="2800" dirty="0"/>
              <a:t>52</a:t>
            </a:r>
            <a:r>
              <a:rPr lang="zh-CN" altLang="en-US" sz="2800" dirty="0"/>
              <a:t>条、第</a:t>
            </a:r>
            <a:r>
              <a:rPr lang="en-US" altLang="zh-CN" sz="2800" dirty="0"/>
              <a:t>54</a:t>
            </a:r>
            <a:r>
              <a:rPr lang="zh-CN" altLang="en-US" sz="2800" dirty="0"/>
              <a:t>条：一般可撤消；例外无效。</a:t>
            </a:r>
          </a:p>
          <a:p>
            <a:pPr eaLnBrk="1" hangingPunct="1">
              <a:lnSpc>
                <a:spcPct val="90000"/>
              </a:lnSpc>
            </a:pPr>
            <a:r>
              <a:rPr lang="en-US" altLang="zh-CN" sz="2800" dirty="0"/>
              <a:t>C</a:t>
            </a:r>
            <a:r>
              <a:rPr lang="zh-CN" altLang="en-US" sz="2800" dirty="0"/>
              <a:t>、消法：惩罚性赔偿</a:t>
            </a:r>
          </a:p>
        </p:txBody>
      </p:sp>
    </p:spTree>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5" name="Rectangle 2"/>
          <p:cNvSpPr>
            <a:spLocks noGrp="1" noChangeArrowheads="1"/>
          </p:cNvSpPr>
          <p:nvPr>
            <p:ph type="title"/>
          </p:nvPr>
        </p:nvSpPr>
        <p:spPr/>
        <p:txBody>
          <a:bodyPr/>
          <a:lstStyle/>
          <a:p>
            <a:pPr eaLnBrk="1" hangingPunct="1"/>
            <a:endParaRPr lang="zh-CN" altLang="en-US"/>
          </a:p>
        </p:txBody>
      </p:sp>
      <p:sp>
        <p:nvSpPr>
          <p:cNvPr id="487426" name="Rectangle 3"/>
          <p:cNvSpPr>
            <a:spLocks noGrp="1" noChangeArrowheads="1"/>
          </p:cNvSpPr>
          <p:nvPr>
            <p:ph type="body" idx="1"/>
          </p:nvPr>
        </p:nvSpPr>
        <p:spPr/>
        <p:txBody>
          <a:bodyPr/>
          <a:lstStyle/>
          <a:p>
            <a:pPr eaLnBrk="1" hangingPunct="1">
              <a:lnSpc>
                <a:spcPct val="90000"/>
              </a:lnSpc>
            </a:pPr>
            <a:r>
              <a:rPr lang="zh-CN" altLang="en-US" sz="2800" dirty="0">
                <a:latin typeface="Times New Roman" pitchFamily="18" charset="0"/>
              </a:rPr>
              <a:t>（</a:t>
            </a:r>
            <a:r>
              <a:rPr lang="en-US" altLang="zh-CN" sz="2800" dirty="0"/>
              <a:t>2</a:t>
            </a:r>
            <a:r>
              <a:rPr lang="zh-CN" altLang="en-US" sz="2800" dirty="0">
                <a:latin typeface="Times New Roman" pitchFamily="18" charset="0"/>
              </a:rPr>
              <a:t>）受胁迫的意思表示</a:t>
            </a:r>
          </a:p>
          <a:p>
            <a:pPr eaLnBrk="1" hangingPunct="1">
              <a:lnSpc>
                <a:spcPct val="90000"/>
              </a:lnSpc>
            </a:pPr>
            <a:r>
              <a:rPr lang="en-US" altLang="zh-CN" sz="2800" dirty="0">
                <a:latin typeface="Times New Roman" pitchFamily="18" charset="0"/>
              </a:rPr>
              <a:t>——</a:t>
            </a:r>
            <a:r>
              <a:rPr lang="zh-CN" altLang="en-US" sz="2800" dirty="0"/>
              <a:t>胁迫：以给公民及其亲友的生命健康、荣誉、名誉、财产等造成损害或者以给法人的荣誉、名誉、财产等造成损害为要挟，迫使对方做出其真实的意思表示的，可认定为胁迫。</a:t>
            </a:r>
          </a:p>
          <a:p>
            <a:pPr eaLnBrk="1" hangingPunct="1">
              <a:lnSpc>
                <a:spcPct val="90000"/>
              </a:lnSpc>
            </a:pPr>
            <a:r>
              <a:rPr lang="en-US" altLang="zh-CN" sz="2800" dirty="0">
                <a:latin typeface="Times New Roman" pitchFamily="18" charset="0"/>
              </a:rPr>
              <a:t>——</a:t>
            </a:r>
            <a:r>
              <a:rPr lang="zh-CN" altLang="en-US" sz="2800" dirty="0"/>
              <a:t>后果</a:t>
            </a:r>
          </a:p>
          <a:p>
            <a:pPr eaLnBrk="1" hangingPunct="1">
              <a:lnSpc>
                <a:spcPct val="90000"/>
              </a:lnSpc>
            </a:pPr>
            <a:r>
              <a:rPr lang="en-US" altLang="zh-CN" sz="2800" dirty="0"/>
              <a:t>A</a:t>
            </a:r>
            <a:r>
              <a:rPr lang="zh-CN" altLang="en-US" sz="2800" dirty="0"/>
              <a:t>、民法通则第</a:t>
            </a:r>
            <a:r>
              <a:rPr lang="en-US" altLang="zh-CN" sz="2800" dirty="0"/>
              <a:t>58</a:t>
            </a:r>
            <a:r>
              <a:rPr lang="zh-CN" altLang="en-US" sz="2800" dirty="0"/>
              <a:t>条：无效。</a:t>
            </a:r>
          </a:p>
          <a:p>
            <a:pPr eaLnBrk="1" hangingPunct="1">
              <a:lnSpc>
                <a:spcPct val="90000"/>
              </a:lnSpc>
            </a:pPr>
            <a:r>
              <a:rPr lang="en-US" altLang="zh-CN" sz="2800" dirty="0"/>
              <a:t>B</a:t>
            </a:r>
            <a:r>
              <a:rPr lang="zh-CN" altLang="en-US" sz="2800" dirty="0"/>
              <a:t>、合同法第</a:t>
            </a:r>
            <a:r>
              <a:rPr lang="en-US" altLang="zh-CN" sz="2800" dirty="0"/>
              <a:t>52</a:t>
            </a:r>
            <a:r>
              <a:rPr lang="zh-CN" altLang="en-US" sz="2800" dirty="0"/>
              <a:t>条、第</a:t>
            </a:r>
            <a:r>
              <a:rPr lang="en-US" altLang="zh-CN" sz="2800" dirty="0"/>
              <a:t>54</a:t>
            </a:r>
            <a:r>
              <a:rPr lang="zh-CN" altLang="en-US" sz="2800" dirty="0"/>
              <a:t>条：一般可撤消；例外无效。</a:t>
            </a:r>
          </a:p>
        </p:txBody>
      </p:sp>
    </p:spTree>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49" name="Rectangle 2"/>
          <p:cNvSpPr>
            <a:spLocks noGrp="1" noChangeArrowheads="1"/>
          </p:cNvSpPr>
          <p:nvPr>
            <p:ph type="title"/>
          </p:nvPr>
        </p:nvSpPr>
        <p:spPr/>
        <p:txBody>
          <a:bodyPr/>
          <a:lstStyle/>
          <a:p>
            <a:pPr eaLnBrk="1" hangingPunct="1"/>
            <a:endParaRPr lang="zh-CN" altLang="en-US"/>
          </a:p>
        </p:txBody>
      </p:sp>
      <p:sp>
        <p:nvSpPr>
          <p:cNvPr id="488450" name="Rectangle 3"/>
          <p:cNvSpPr>
            <a:spLocks noGrp="1" noChangeArrowheads="1"/>
          </p:cNvSpPr>
          <p:nvPr>
            <p:ph type="body" idx="1"/>
          </p:nvPr>
        </p:nvSpPr>
        <p:spPr/>
        <p:txBody>
          <a:bodyPr/>
          <a:lstStyle/>
          <a:p>
            <a:pPr eaLnBrk="1" hangingPunct="1">
              <a:lnSpc>
                <a:spcPct val="90000"/>
              </a:lnSpc>
            </a:pPr>
            <a:r>
              <a:rPr lang="zh-CN" altLang="en-US" dirty="0">
                <a:latin typeface="Times New Roman" pitchFamily="18" charset="0"/>
              </a:rPr>
              <a:t>（</a:t>
            </a:r>
            <a:r>
              <a:rPr lang="en-US" altLang="zh-CN" dirty="0"/>
              <a:t>3</a:t>
            </a:r>
            <a:r>
              <a:rPr lang="zh-CN" altLang="en-US" dirty="0">
                <a:latin typeface="Times New Roman" pitchFamily="18" charset="0"/>
              </a:rPr>
              <a:t>）乘人之危的意思表示</a:t>
            </a:r>
          </a:p>
          <a:p>
            <a:pPr eaLnBrk="1" hangingPunct="1">
              <a:lnSpc>
                <a:spcPct val="90000"/>
              </a:lnSpc>
            </a:pPr>
            <a:r>
              <a:rPr lang="en-US" altLang="zh-CN" dirty="0">
                <a:latin typeface="Times New Roman" pitchFamily="18" charset="0"/>
              </a:rPr>
              <a:t>——</a:t>
            </a:r>
            <a:r>
              <a:rPr lang="zh-CN" altLang="en-US" dirty="0"/>
              <a:t>一方当事人乘对方处于危难之机，为谋取不正当利益，迫使对方做出不真实的意思表示，严重损害对方利益的，可以认定为乘人之危。</a:t>
            </a:r>
          </a:p>
          <a:p>
            <a:pPr eaLnBrk="1" hangingPunct="1">
              <a:lnSpc>
                <a:spcPct val="90000"/>
              </a:lnSpc>
            </a:pPr>
            <a:r>
              <a:rPr lang="en-US" altLang="zh-CN" dirty="0">
                <a:latin typeface="Times New Roman" pitchFamily="18" charset="0"/>
              </a:rPr>
              <a:t>——</a:t>
            </a:r>
            <a:r>
              <a:rPr lang="zh-CN" altLang="en-US" dirty="0"/>
              <a:t>后果</a:t>
            </a:r>
          </a:p>
          <a:p>
            <a:pPr eaLnBrk="1" hangingPunct="1">
              <a:lnSpc>
                <a:spcPct val="90000"/>
              </a:lnSpc>
            </a:pPr>
            <a:r>
              <a:rPr lang="zh-CN" altLang="en-US" dirty="0"/>
              <a:t>民法通则第</a:t>
            </a:r>
            <a:r>
              <a:rPr lang="en-US" altLang="zh-CN" dirty="0"/>
              <a:t>58</a:t>
            </a:r>
            <a:r>
              <a:rPr lang="zh-CN" altLang="en-US" dirty="0"/>
              <a:t>条：绝对无效。</a:t>
            </a:r>
          </a:p>
          <a:p>
            <a:pPr eaLnBrk="1" hangingPunct="1">
              <a:lnSpc>
                <a:spcPct val="90000"/>
              </a:lnSpc>
            </a:pPr>
            <a:r>
              <a:rPr lang="zh-CN" altLang="en-US" dirty="0"/>
              <a:t>合同法第</a:t>
            </a:r>
            <a:r>
              <a:rPr lang="en-US" altLang="zh-CN" dirty="0"/>
              <a:t>54</a:t>
            </a:r>
            <a:r>
              <a:rPr lang="zh-CN" altLang="en-US" dirty="0"/>
              <a:t>条：相对无效。</a:t>
            </a:r>
          </a:p>
        </p:txBody>
      </p:sp>
    </p:spTree>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3" name="Rectangle 2"/>
          <p:cNvSpPr>
            <a:spLocks noGrp="1" noChangeArrowheads="1"/>
          </p:cNvSpPr>
          <p:nvPr>
            <p:ph type="title"/>
          </p:nvPr>
        </p:nvSpPr>
        <p:spPr/>
        <p:txBody>
          <a:bodyPr/>
          <a:lstStyle/>
          <a:p>
            <a:pPr eaLnBrk="1" hangingPunct="1"/>
            <a:endParaRPr lang="zh-CN" altLang="en-US"/>
          </a:p>
        </p:txBody>
      </p:sp>
      <p:sp>
        <p:nvSpPr>
          <p:cNvPr id="489474" name="Rectangle 3"/>
          <p:cNvSpPr>
            <a:spLocks noGrp="1" noChangeArrowheads="1"/>
          </p:cNvSpPr>
          <p:nvPr>
            <p:ph type="body" idx="1"/>
          </p:nvPr>
        </p:nvSpPr>
        <p:spPr/>
        <p:txBody>
          <a:bodyPr/>
          <a:lstStyle/>
          <a:p>
            <a:pPr eaLnBrk="1" hangingPunct="1"/>
            <a:r>
              <a:rPr lang="zh-CN" altLang="en-US" b="1" dirty="0">
                <a:latin typeface="宋体" charset="-122"/>
              </a:rPr>
              <a:t>（三）意思表示的解释规则与方法</a:t>
            </a:r>
          </a:p>
          <a:p>
            <a:pPr eaLnBrk="1" hangingPunct="1"/>
            <a:r>
              <a:rPr lang="zh-CN" altLang="en-US" dirty="0">
                <a:latin typeface="Times New Roman" pitchFamily="18" charset="0"/>
              </a:rPr>
              <a:t>1、解释的规则</a:t>
            </a:r>
          </a:p>
          <a:p>
            <a:pPr eaLnBrk="1" hangingPunct="1"/>
            <a:r>
              <a:rPr lang="zh-CN" altLang="en-US" dirty="0">
                <a:latin typeface="Times New Roman" pitchFamily="18" charset="0"/>
              </a:rPr>
              <a:t>（</a:t>
            </a:r>
            <a:r>
              <a:rPr lang="zh-CN" altLang="en-US" dirty="0"/>
              <a:t>1</a:t>
            </a:r>
            <a:r>
              <a:rPr lang="zh-CN" altLang="en-US" dirty="0">
                <a:latin typeface="Times New Roman" pitchFamily="18" charset="0"/>
              </a:rPr>
              <a:t>）无相对人的意思表示的解释</a:t>
            </a:r>
            <a:endParaRPr lang="zh-CN" altLang="en-US" dirty="0"/>
          </a:p>
          <a:p>
            <a:pPr lvl="1" algn="just" eaLnBrk="1" hangingPunct="1">
              <a:buFont typeface="Wingdings" pitchFamily="2" charset="2"/>
              <a:buNone/>
            </a:pPr>
            <a:r>
              <a:rPr lang="zh-CN" altLang="en-US" sz="3200" dirty="0">
                <a:latin typeface="Times New Roman" pitchFamily="18" charset="0"/>
              </a:rPr>
              <a:t>——主要探求当事人真意。</a:t>
            </a:r>
          </a:p>
          <a:p>
            <a:pPr lvl="1" algn="just" eaLnBrk="1" hangingPunct="1">
              <a:buFont typeface="Wingdings" pitchFamily="2" charset="2"/>
              <a:buNone/>
            </a:pPr>
            <a:r>
              <a:rPr lang="zh-CN" altLang="en-US" sz="3200" dirty="0">
                <a:latin typeface="Times New Roman" pitchFamily="18" charset="0"/>
              </a:rPr>
              <a:t>（</a:t>
            </a:r>
            <a:r>
              <a:rPr lang="zh-CN" altLang="en-US" sz="3200" dirty="0"/>
              <a:t>2</a:t>
            </a:r>
            <a:r>
              <a:rPr lang="zh-CN" altLang="en-US" sz="3200" dirty="0">
                <a:latin typeface="Times New Roman" pitchFamily="18" charset="0"/>
              </a:rPr>
              <a:t>）有相对人的意思表示的解释</a:t>
            </a:r>
            <a:endParaRPr lang="zh-CN" altLang="en-US" sz="3200" dirty="0"/>
          </a:p>
          <a:p>
            <a:pPr algn="just" eaLnBrk="1" hangingPunct="1">
              <a:buFont typeface="Wingdings" pitchFamily="2" charset="2"/>
              <a:buNone/>
            </a:pPr>
            <a:r>
              <a:rPr lang="zh-CN" altLang="en-US" dirty="0">
                <a:latin typeface="Times New Roman" pitchFamily="18" charset="0"/>
              </a:rPr>
              <a:t>——特别考虑相对人明知或</a:t>
            </a:r>
            <a:r>
              <a:rPr lang="zh-CN" altLang="en-US" b="1" dirty="0">
                <a:latin typeface="Times New Roman" pitchFamily="18" charset="0"/>
              </a:rPr>
              <a:t>应知</a:t>
            </a:r>
            <a:r>
              <a:rPr lang="zh-CN" altLang="en-US" dirty="0">
                <a:latin typeface="Times New Roman" pitchFamily="18" charset="0"/>
              </a:rPr>
              <a:t>的事实。</a:t>
            </a:r>
            <a:endParaRPr lang="zh-CN" altLang="en-US" dirty="0"/>
          </a:p>
          <a:p>
            <a:pPr eaLnBrk="1" hangingPunct="1">
              <a:buFont typeface="Wingdings" pitchFamily="2" charset="2"/>
              <a:buNone/>
            </a:pPr>
            <a:endParaRPr lang="zh-CN" altLang="en-US" dirty="0"/>
          </a:p>
        </p:txBody>
      </p:sp>
    </p:spTree>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7" name="Rectangle 2"/>
          <p:cNvSpPr>
            <a:spLocks noGrp="1" noChangeArrowheads="1"/>
          </p:cNvSpPr>
          <p:nvPr>
            <p:ph type="title"/>
          </p:nvPr>
        </p:nvSpPr>
        <p:spPr/>
        <p:txBody>
          <a:bodyPr/>
          <a:lstStyle/>
          <a:p>
            <a:pPr eaLnBrk="1" hangingPunct="1"/>
            <a:endParaRPr lang="zh-CN" altLang="en-US"/>
          </a:p>
        </p:txBody>
      </p:sp>
      <p:sp>
        <p:nvSpPr>
          <p:cNvPr id="490498" name="Rectangle 3"/>
          <p:cNvSpPr>
            <a:spLocks noGrp="1" noChangeArrowheads="1"/>
          </p:cNvSpPr>
          <p:nvPr>
            <p:ph type="body" idx="1"/>
          </p:nvPr>
        </p:nvSpPr>
        <p:spPr/>
        <p:txBody>
          <a:bodyPr/>
          <a:lstStyle/>
          <a:p>
            <a:pPr eaLnBrk="1" hangingPunct="1">
              <a:buFont typeface="Wingdings" pitchFamily="2" charset="2"/>
              <a:buNone/>
            </a:pPr>
            <a:r>
              <a:rPr lang="en-US" altLang="zh-CN" dirty="0">
                <a:latin typeface="宋体" charset="-122"/>
              </a:rPr>
              <a:t>2</a:t>
            </a:r>
            <a:r>
              <a:rPr lang="zh-CN" altLang="en-US" dirty="0">
                <a:latin typeface="宋体" charset="-122"/>
              </a:rPr>
              <a:t>、解释的方法</a:t>
            </a:r>
          </a:p>
          <a:p>
            <a:pPr eaLnBrk="1" hangingPunct="1">
              <a:buFont typeface="Wingdings" pitchFamily="2" charset="2"/>
              <a:buNone/>
            </a:pPr>
            <a:r>
              <a:rPr lang="zh-CN" altLang="en-US" dirty="0">
                <a:latin typeface="宋体" charset="-122"/>
              </a:rPr>
              <a:t>（</a:t>
            </a:r>
            <a:r>
              <a:rPr lang="en-US" altLang="zh-CN" dirty="0"/>
              <a:t>1</a:t>
            </a:r>
            <a:r>
              <a:rPr lang="zh-CN" altLang="en-US" dirty="0">
                <a:latin typeface="宋体" charset="-122"/>
              </a:rPr>
              <a:t>）文义解释</a:t>
            </a:r>
          </a:p>
          <a:p>
            <a:r>
              <a:rPr lang="zh-CN" altLang="zh-CN" dirty="0"/>
              <a:t>指通过对合同所使用的文字词句的含义的解释，以探求合同所表达当事人的真实意思。</a:t>
            </a:r>
            <a:endParaRPr lang="zh-CN" altLang="en-US" dirty="0"/>
          </a:p>
          <a:p>
            <a:r>
              <a:rPr lang="en-US" altLang="zh-CN" dirty="0"/>
              <a:t>【</a:t>
            </a:r>
            <a:r>
              <a:rPr lang="zh-CN" altLang="en-US" dirty="0"/>
              <a:t>例</a:t>
            </a:r>
            <a:r>
              <a:rPr lang="en-US" altLang="zh-CN" dirty="0"/>
              <a:t>】</a:t>
            </a:r>
            <a:r>
              <a:rPr lang="zh-CN" altLang="en-US" dirty="0"/>
              <a:t>委托人与律所约定：胜诉后支付标的金额</a:t>
            </a:r>
            <a:r>
              <a:rPr lang="en-US" altLang="zh-CN" dirty="0"/>
              <a:t>15%</a:t>
            </a:r>
            <a:r>
              <a:rPr lang="zh-CN" altLang="en-US" dirty="0"/>
              <a:t>作为律师费。</a:t>
            </a:r>
          </a:p>
        </p:txBody>
      </p:sp>
    </p:spTree>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1" name="Rectangle 2"/>
          <p:cNvSpPr>
            <a:spLocks noGrp="1" noChangeArrowheads="1"/>
          </p:cNvSpPr>
          <p:nvPr>
            <p:ph type="title"/>
          </p:nvPr>
        </p:nvSpPr>
        <p:spPr>
          <a:xfrm>
            <a:off x="1333352" y="-171400"/>
            <a:ext cx="7793037" cy="1143000"/>
          </a:xfrm>
        </p:spPr>
        <p:txBody>
          <a:bodyPr/>
          <a:lstStyle/>
          <a:p>
            <a:r>
              <a:rPr lang="zh-CN" altLang="en-US" dirty="0">
                <a:latin typeface="宋体" charset="-122"/>
              </a:rPr>
              <a:t>（</a:t>
            </a:r>
            <a:r>
              <a:rPr lang="en-US" altLang="zh-CN" dirty="0"/>
              <a:t>2</a:t>
            </a:r>
            <a:r>
              <a:rPr lang="zh-CN" altLang="en-US" dirty="0">
                <a:latin typeface="宋体" charset="-122"/>
              </a:rPr>
              <a:t>）体系解释</a:t>
            </a:r>
            <a:endParaRPr lang="zh-CN" altLang="en-US" dirty="0"/>
          </a:p>
        </p:txBody>
      </p:sp>
      <p:sp>
        <p:nvSpPr>
          <p:cNvPr id="491522" name="Rectangle 3"/>
          <p:cNvSpPr>
            <a:spLocks noGrp="1" noChangeArrowheads="1"/>
          </p:cNvSpPr>
          <p:nvPr>
            <p:ph type="body" idx="1"/>
          </p:nvPr>
        </p:nvSpPr>
        <p:spPr>
          <a:xfrm>
            <a:off x="182414" y="1371600"/>
            <a:ext cx="8943975" cy="4114800"/>
          </a:xfrm>
        </p:spPr>
        <p:txBody>
          <a:bodyPr/>
          <a:lstStyle/>
          <a:p>
            <a:pPr eaLnBrk="1" hangingPunct="1">
              <a:buNone/>
            </a:pPr>
            <a:r>
              <a:rPr lang="zh-CN" altLang="en-US" dirty="0">
                <a:latin typeface="宋体" charset="-122"/>
              </a:rPr>
              <a:t>又称整体解释，是指把意思表示的全部条款和构成部分看做一个统一的整体， 从各个条款以及构成部分的相互关联、所处的地位的总体联系上阐明当事人有争议的用语的含义。体系解释得到各个国家和地区的法律的认可，是被广泛采用的解释方法。这种解释方法把意思表示看做一个整体，要理解其整体的意思必须准确理解其各个部分的意思；要理解各个部分的意思，也必须将各个部分置于整体之中，使其相互协调，才可能理解各个部分的正确意思。</a:t>
            </a:r>
          </a:p>
          <a:p>
            <a:pPr eaLnBrk="1" hangingPunct="1">
              <a:buFont typeface="Wingdings" pitchFamily="2" charset="2"/>
              <a:buNone/>
            </a:pPr>
            <a:r>
              <a:rPr lang="zh-CN" altLang="en-US" dirty="0"/>
              <a:t> </a:t>
            </a:r>
          </a:p>
        </p:txBody>
      </p:sp>
    </p:spTree>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5" name="Rectangle 2"/>
          <p:cNvSpPr>
            <a:spLocks noGrp="1" noChangeArrowheads="1"/>
          </p:cNvSpPr>
          <p:nvPr>
            <p:ph type="title"/>
          </p:nvPr>
        </p:nvSpPr>
        <p:spPr/>
        <p:txBody>
          <a:bodyPr/>
          <a:lstStyle/>
          <a:p>
            <a:endParaRPr lang="zh-CN" altLang="en-US"/>
          </a:p>
        </p:txBody>
      </p:sp>
      <p:sp>
        <p:nvSpPr>
          <p:cNvPr id="492546" name="Rectangle 3"/>
          <p:cNvSpPr>
            <a:spLocks noGrp="1" noChangeArrowheads="1"/>
          </p:cNvSpPr>
          <p:nvPr>
            <p:ph type="body" idx="1"/>
          </p:nvPr>
        </p:nvSpPr>
        <p:spPr/>
        <p:txBody>
          <a:bodyPr/>
          <a:lstStyle/>
          <a:p>
            <a:r>
              <a:rPr lang="zh-CN" altLang="en-US" dirty="0">
                <a:latin typeface="Times New Roman" pitchFamily="18" charset="0"/>
              </a:rPr>
              <a:t>（</a:t>
            </a:r>
            <a:r>
              <a:rPr lang="en-US" altLang="zh-CN" dirty="0"/>
              <a:t>3</a:t>
            </a:r>
            <a:r>
              <a:rPr lang="zh-CN" altLang="en-US" dirty="0">
                <a:latin typeface="Times New Roman" pitchFamily="18" charset="0"/>
              </a:rPr>
              <a:t>）目的解释</a:t>
            </a:r>
          </a:p>
          <a:p>
            <a:r>
              <a:rPr lang="zh-CN" altLang="zh-CN" dirty="0"/>
              <a:t>所谓目的解释，指解释合同时，如果合同所使用的文字或某个条款可能作两种解释时，应采取最适合于合同目的的解释。</a:t>
            </a:r>
            <a:endParaRPr lang="en-US" altLang="zh-CN" dirty="0"/>
          </a:p>
          <a:p>
            <a:r>
              <a:rPr lang="zh-CN" altLang="en-US" dirty="0">
                <a:latin typeface="Times New Roman" pitchFamily="18" charset="0"/>
              </a:rPr>
              <a:t>保险费还是体检费之争？</a:t>
            </a:r>
          </a:p>
        </p:txBody>
      </p:sp>
    </p:spTree>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69" name="Rectangle 2"/>
          <p:cNvSpPr>
            <a:spLocks noGrp="1" noChangeArrowheads="1"/>
          </p:cNvSpPr>
          <p:nvPr>
            <p:ph type="title"/>
          </p:nvPr>
        </p:nvSpPr>
        <p:spPr/>
        <p:txBody>
          <a:bodyPr/>
          <a:lstStyle/>
          <a:p>
            <a:endParaRPr lang="zh-CN" altLang="en-US"/>
          </a:p>
        </p:txBody>
      </p:sp>
      <p:sp>
        <p:nvSpPr>
          <p:cNvPr id="493570" name="Rectangle 3"/>
          <p:cNvSpPr>
            <a:spLocks noGrp="1" noChangeArrowheads="1"/>
          </p:cNvSpPr>
          <p:nvPr>
            <p:ph type="body" idx="1"/>
          </p:nvPr>
        </p:nvSpPr>
        <p:spPr/>
        <p:txBody>
          <a:bodyPr/>
          <a:lstStyle/>
          <a:p>
            <a:r>
              <a:rPr lang="zh-CN" altLang="en-US">
                <a:latin typeface="Times New Roman" pitchFamily="18" charset="0"/>
              </a:rPr>
              <a:t>（</a:t>
            </a:r>
            <a:r>
              <a:rPr lang="en-US" altLang="zh-CN"/>
              <a:t>4</a:t>
            </a:r>
            <a:r>
              <a:rPr lang="zh-CN" altLang="en-US">
                <a:latin typeface="Times New Roman" pitchFamily="18" charset="0"/>
              </a:rPr>
              <a:t>）习惯解释</a:t>
            </a:r>
          </a:p>
          <a:p>
            <a:r>
              <a:rPr lang="zh-CN" altLang="zh-CN"/>
              <a:t>所谓习惯解释，指合同所使用的文字词句有疑义时，应参照</a:t>
            </a:r>
            <a:r>
              <a:rPr lang="zh-CN" altLang="en-US"/>
              <a:t>交易</a:t>
            </a:r>
            <a:r>
              <a:rPr lang="zh-CN" altLang="zh-CN"/>
              <a:t>习惯解释。</a:t>
            </a:r>
            <a:endParaRPr lang="en-US" altLang="zh-CN"/>
          </a:p>
          <a:p>
            <a:r>
              <a:rPr lang="en-US" altLang="zh-CN"/>
              <a:t>【</a:t>
            </a:r>
            <a:r>
              <a:rPr lang="zh-CN" altLang="en-US"/>
              <a:t>例</a:t>
            </a:r>
            <a:r>
              <a:rPr lang="en-US" altLang="zh-CN"/>
              <a:t>】</a:t>
            </a:r>
            <a:r>
              <a:rPr lang="zh-CN" altLang="en-US"/>
              <a:t>某商场在家电售卖处悬挂促销牌，消费者购买单一家电</a:t>
            </a:r>
            <a:r>
              <a:rPr lang="en-US" altLang="zh-CN"/>
              <a:t>3000</a:t>
            </a:r>
            <a:r>
              <a:rPr lang="zh-CN" altLang="en-US"/>
              <a:t>元以上者，免费送货上门。</a:t>
            </a:r>
            <a:endParaRPr lang="zh-CN" altLang="zh-CN"/>
          </a:p>
          <a:p>
            <a:endParaRPr lang="zh-CN" altLang="en-US">
              <a:latin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br>
              <a:rPr lang="zh-CN" altLang="en-US" sz="3600"/>
            </a:br>
            <a:endParaRPr lang="zh-CN" altLang="en-US" sz="3600"/>
          </a:p>
        </p:txBody>
      </p:sp>
      <p:sp>
        <p:nvSpPr>
          <p:cNvPr id="61442" name="Rectangle 3"/>
          <p:cNvSpPr>
            <a:spLocks noGrp="1" noChangeArrowheads="1"/>
          </p:cNvSpPr>
          <p:nvPr>
            <p:ph type="body" idx="1"/>
          </p:nvPr>
        </p:nvSpPr>
        <p:spPr/>
        <p:txBody>
          <a:bodyPr/>
          <a:lstStyle/>
          <a:p>
            <a:pPr eaLnBrk="1" hangingPunct="1"/>
            <a:r>
              <a:rPr lang="en-US" altLang="zh-CN" b="1"/>
              <a:t>2</a:t>
            </a:r>
            <a:r>
              <a:rPr lang="zh-CN" altLang="en-US" b="1"/>
              <a:t>、平等主体之间的财产关系</a:t>
            </a:r>
            <a:endParaRPr lang="zh-CN" altLang="en-US"/>
          </a:p>
          <a:p>
            <a:pPr eaLnBrk="1" hangingPunct="1"/>
            <a:r>
              <a:rPr lang="zh-CN" altLang="en-US"/>
              <a:t>（</a:t>
            </a:r>
            <a:r>
              <a:rPr lang="en-US" altLang="zh-CN"/>
              <a:t>1</a:t>
            </a:r>
            <a:r>
              <a:rPr lang="zh-CN" altLang="en-US"/>
              <a:t>）静态的财产关系</a:t>
            </a:r>
            <a:r>
              <a:rPr lang="en-US" altLang="zh-CN">
                <a:latin typeface="Times New Roman" pitchFamily="18" charset="0"/>
              </a:rPr>
              <a:t>——</a:t>
            </a:r>
            <a:r>
              <a:rPr lang="zh-CN" altLang="en-US"/>
              <a:t>财产所有关系</a:t>
            </a:r>
          </a:p>
          <a:p>
            <a:pPr eaLnBrk="1" hangingPunct="1"/>
            <a:r>
              <a:rPr lang="zh-CN" altLang="en-US"/>
              <a:t>（</a:t>
            </a:r>
            <a:r>
              <a:rPr lang="en-US" altLang="zh-CN"/>
              <a:t>2</a:t>
            </a:r>
            <a:r>
              <a:rPr lang="zh-CN" altLang="en-US"/>
              <a:t>）动态的财产关系</a:t>
            </a:r>
            <a:r>
              <a:rPr lang="en-US" altLang="zh-CN">
                <a:latin typeface="Times New Roman" pitchFamily="18" charset="0"/>
              </a:rPr>
              <a:t>——</a:t>
            </a:r>
            <a:r>
              <a:rPr lang="zh-CN" altLang="en-US"/>
              <a:t>财产流转关系</a:t>
            </a:r>
          </a:p>
        </p:txBody>
      </p:sp>
    </p:spTree>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3" name="Rectangle 2"/>
          <p:cNvSpPr>
            <a:spLocks noGrp="1" noChangeArrowheads="1"/>
          </p:cNvSpPr>
          <p:nvPr>
            <p:ph type="title"/>
          </p:nvPr>
        </p:nvSpPr>
        <p:spPr/>
        <p:txBody>
          <a:bodyPr/>
          <a:lstStyle/>
          <a:p>
            <a:endParaRPr lang="zh-CN" altLang="en-US"/>
          </a:p>
        </p:txBody>
      </p:sp>
      <p:sp>
        <p:nvSpPr>
          <p:cNvPr id="494594" name="Rectangle 3"/>
          <p:cNvSpPr>
            <a:spLocks noGrp="1" noChangeArrowheads="1"/>
          </p:cNvSpPr>
          <p:nvPr>
            <p:ph type="body" idx="1"/>
          </p:nvPr>
        </p:nvSpPr>
        <p:spPr/>
        <p:txBody>
          <a:bodyPr/>
          <a:lstStyle/>
          <a:p>
            <a:pPr>
              <a:lnSpc>
                <a:spcPct val="90000"/>
              </a:lnSpc>
            </a:pPr>
            <a:r>
              <a:rPr lang="zh-CN" altLang="en-US" dirty="0">
                <a:latin typeface="宋体" charset="-122"/>
              </a:rPr>
              <a:t>（</a:t>
            </a:r>
            <a:r>
              <a:rPr lang="en-US" altLang="zh-CN" dirty="0"/>
              <a:t>5</a:t>
            </a:r>
            <a:r>
              <a:rPr lang="zh-CN" altLang="en-US" dirty="0">
                <a:latin typeface="宋体" charset="-122"/>
              </a:rPr>
              <a:t>）诚信解释</a:t>
            </a:r>
          </a:p>
          <a:p>
            <a:pPr>
              <a:lnSpc>
                <a:spcPct val="90000"/>
              </a:lnSpc>
            </a:pPr>
            <a:r>
              <a:rPr lang="zh-CN" altLang="zh-CN" dirty="0"/>
              <a:t>《民法</a:t>
            </a:r>
            <a:r>
              <a:rPr lang="zh-CN" altLang="en-US" dirty="0"/>
              <a:t>总</a:t>
            </a:r>
            <a:r>
              <a:rPr lang="zh-CN" altLang="zh-CN" dirty="0"/>
              <a:t>则》</a:t>
            </a:r>
            <a:r>
              <a:rPr lang="zh-CN" altLang="en-US" b="1" dirty="0"/>
              <a:t>第</a:t>
            </a:r>
            <a:r>
              <a:rPr lang="en-US" altLang="zh-CN" b="1" dirty="0"/>
              <a:t>7</a:t>
            </a:r>
            <a:r>
              <a:rPr lang="zh-CN" altLang="en-US" b="1" dirty="0"/>
              <a:t>条　</a:t>
            </a:r>
            <a:r>
              <a:rPr lang="zh-CN" altLang="en-US" dirty="0"/>
              <a:t>民事主体从事民事活动，应当遵循诚信原则，秉持诚实，恪守承诺。</a:t>
            </a:r>
          </a:p>
          <a:p>
            <a:pPr>
              <a:lnSpc>
                <a:spcPct val="90000"/>
              </a:lnSpc>
            </a:pPr>
            <a:r>
              <a:rPr lang="en-US" altLang="zh-CN" dirty="0"/>
              <a:t>【</a:t>
            </a:r>
            <a:r>
              <a:rPr lang="zh-CN" altLang="en-US" dirty="0"/>
              <a:t>案</a:t>
            </a:r>
            <a:r>
              <a:rPr lang="en-US" altLang="zh-CN" dirty="0"/>
              <a:t>】</a:t>
            </a:r>
            <a:r>
              <a:rPr lang="zh-CN" altLang="en-US" dirty="0"/>
              <a:t>甲为乙代理销售某一产品，双方约定：甲方不得同时经销乙方竞争对手的同类产品。之后，甲成立全资子公司经销乙方竞争对手的产品，被乙发现。</a:t>
            </a:r>
          </a:p>
          <a:p>
            <a:pPr>
              <a:lnSpc>
                <a:spcPct val="90000"/>
              </a:lnSpc>
            </a:pPr>
            <a:endParaRPr lang="zh-CN" altLang="en-US" dirty="0">
              <a:latin typeface="宋体" charset="-122"/>
            </a:endParaRPr>
          </a:p>
        </p:txBody>
      </p:sp>
    </p:spTree>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7" name="Rectangle 2"/>
          <p:cNvSpPr>
            <a:spLocks noGrp="1" noChangeArrowheads="1"/>
          </p:cNvSpPr>
          <p:nvPr>
            <p:ph type="title"/>
          </p:nvPr>
        </p:nvSpPr>
        <p:spPr/>
        <p:txBody>
          <a:bodyPr/>
          <a:lstStyle/>
          <a:p>
            <a:pPr eaLnBrk="1" hangingPunct="1"/>
            <a:endParaRPr lang="zh-CN" altLang="en-US" b="1">
              <a:latin typeface="Times New Roman" pitchFamily="18" charset="0"/>
            </a:endParaRPr>
          </a:p>
        </p:txBody>
      </p:sp>
      <p:sp>
        <p:nvSpPr>
          <p:cNvPr id="495618" name="Rectangle 3"/>
          <p:cNvSpPr>
            <a:spLocks noGrp="1" noChangeArrowheads="1"/>
          </p:cNvSpPr>
          <p:nvPr>
            <p:ph type="body" idx="1"/>
          </p:nvPr>
        </p:nvSpPr>
        <p:spPr/>
        <p:txBody>
          <a:bodyPr/>
          <a:lstStyle/>
          <a:p>
            <a:pPr eaLnBrk="1" hangingPunct="1"/>
            <a:r>
              <a:rPr lang="zh-CN" altLang="en-US" b="1">
                <a:latin typeface="Times New Roman" pitchFamily="18" charset="0"/>
              </a:rPr>
              <a:t>三、无效民事法律行为制度</a:t>
            </a:r>
          </a:p>
          <a:p>
            <a:pPr eaLnBrk="1" hangingPunct="1"/>
            <a:r>
              <a:rPr lang="zh-CN" altLang="en-US"/>
              <a:t>（一）界定</a:t>
            </a:r>
          </a:p>
          <a:p>
            <a:pPr eaLnBrk="1" hangingPunct="1"/>
            <a:r>
              <a:rPr lang="en-US" altLang="zh-CN">
                <a:latin typeface="Times New Roman" pitchFamily="18" charset="0"/>
              </a:rPr>
              <a:t>——</a:t>
            </a:r>
            <a:r>
              <a:rPr lang="zh-CN" altLang="en-US">
                <a:latin typeface="宋体" charset="-122"/>
              </a:rPr>
              <a:t>无效民事法律行为，是指因欠缺法定的民事法律行为生效条件，而自始不发生当事人预期法律后果的行为（当事人的预期受到法律否定评价的行为）。</a:t>
            </a:r>
            <a:r>
              <a:rPr lang="zh-CN" altLang="en-US"/>
              <a:t> </a:t>
            </a:r>
          </a:p>
        </p:txBody>
      </p:sp>
    </p:spTree>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1" name="Rectangle 2"/>
          <p:cNvSpPr>
            <a:spLocks noGrp="1" noChangeArrowheads="1"/>
          </p:cNvSpPr>
          <p:nvPr>
            <p:ph type="title"/>
          </p:nvPr>
        </p:nvSpPr>
        <p:spPr/>
        <p:txBody>
          <a:bodyPr/>
          <a:lstStyle/>
          <a:p>
            <a:pPr eaLnBrk="1" hangingPunct="1"/>
            <a:endParaRPr lang="zh-CN" altLang="en-US"/>
          </a:p>
        </p:txBody>
      </p:sp>
      <p:sp>
        <p:nvSpPr>
          <p:cNvPr id="496642" name="Rectangle 3"/>
          <p:cNvSpPr>
            <a:spLocks noGrp="1" noChangeArrowheads="1"/>
          </p:cNvSpPr>
          <p:nvPr>
            <p:ph type="body" idx="1"/>
          </p:nvPr>
        </p:nvSpPr>
        <p:spPr/>
        <p:txBody>
          <a:bodyPr/>
          <a:lstStyle/>
          <a:p>
            <a:pPr algn="just" eaLnBrk="1" hangingPunct="1"/>
            <a:r>
              <a:rPr lang="zh-CN" altLang="en-US" sz="2800" dirty="0">
                <a:latin typeface="Times New Roman" pitchFamily="18" charset="0"/>
              </a:rPr>
              <a:t> </a:t>
            </a:r>
            <a:r>
              <a:rPr lang="zh-CN" altLang="en-US" sz="2800" b="1" dirty="0">
                <a:latin typeface="Times New Roman" pitchFamily="18" charset="0"/>
              </a:rPr>
              <a:t>（二）无效民事法律行为的类型化</a:t>
            </a:r>
            <a:endParaRPr lang="zh-CN" altLang="en-US" sz="2800" dirty="0"/>
          </a:p>
          <a:p>
            <a:pPr eaLnBrk="1" hangingPunct="1"/>
            <a:r>
              <a:rPr lang="en-US" altLang="zh-CN" sz="2800" dirty="0"/>
              <a:t>1</a:t>
            </a:r>
            <a:r>
              <a:rPr lang="zh-CN" altLang="zh-CN" sz="2800" dirty="0"/>
              <a:t>、无民事行为能力人实施的行为</a:t>
            </a:r>
            <a:endParaRPr lang="en-US" altLang="zh-CN" sz="2800" dirty="0"/>
          </a:p>
          <a:p>
            <a:pPr eaLnBrk="1" hangingPunct="1"/>
            <a:r>
              <a:rPr lang="en-US" altLang="zh-CN" sz="2800" dirty="0"/>
              <a:t>2</a:t>
            </a:r>
            <a:r>
              <a:rPr lang="zh-CN" altLang="en-US" sz="2800" dirty="0"/>
              <a:t>、</a:t>
            </a:r>
            <a:r>
              <a:rPr lang="zh-CN" altLang="zh-CN" sz="2800" dirty="0"/>
              <a:t>以虚假的意思表示实施的行为</a:t>
            </a:r>
          </a:p>
          <a:p>
            <a:pPr eaLnBrk="1" hangingPunct="1"/>
            <a:r>
              <a:rPr lang="en-US" altLang="zh-CN" sz="2800" dirty="0"/>
              <a:t>3</a:t>
            </a:r>
            <a:r>
              <a:rPr lang="zh-CN" altLang="zh-CN" sz="2800" dirty="0"/>
              <a:t>、恶意串通损害他人利益的行为</a:t>
            </a:r>
          </a:p>
          <a:p>
            <a:pPr eaLnBrk="1" hangingPunct="1"/>
            <a:r>
              <a:rPr lang="en-US" altLang="zh-CN" sz="2800" dirty="0"/>
              <a:t>4</a:t>
            </a:r>
            <a:r>
              <a:rPr lang="zh-CN" altLang="zh-CN" sz="2800" dirty="0"/>
              <a:t>、违反法律强制性规定的行为</a:t>
            </a:r>
          </a:p>
          <a:p>
            <a:pPr eaLnBrk="1" hangingPunct="1"/>
            <a:r>
              <a:rPr lang="en-US" altLang="zh-CN" sz="2800" dirty="0"/>
              <a:t>5</a:t>
            </a:r>
            <a:r>
              <a:rPr lang="zh-CN" altLang="zh-CN" sz="2800" dirty="0"/>
              <a:t>、违背公序良俗的民事法律行为</a:t>
            </a:r>
          </a:p>
          <a:p>
            <a:pPr eaLnBrk="1" hangingPunct="1"/>
            <a:r>
              <a:rPr lang="en-US" altLang="zh-CN" sz="2800" dirty="0"/>
              <a:t>6</a:t>
            </a:r>
            <a:r>
              <a:rPr lang="zh-CN" altLang="zh-CN" sz="2800" dirty="0"/>
              <a:t>、严重欺诈行为</a:t>
            </a:r>
          </a:p>
          <a:p>
            <a:pPr eaLnBrk="1" hangingPunct="1"/>
            <a:r>
              <a:rPr lang="en-US" altLang="zh-CN" sz="2800" dirty="0"/>
              <a:t>7</a:t>
            </a:r>
            <a:r>
              <a:rPr lang="zh-CN" altLang="zh-CN" sz="2800" dirty="0"/>
              <a:t>、标的不确定或者自始不能的行为。</a:t>
            </a:r>
          </a:p>
          <a:p>
            <a:pPr algn="just" eaLnBrk="1" hangingPunct="1"/>
            <a:endParaRPr lang="zh-CN" altLang="en-US" sz="2400" dirty="0"/>
          </a:p>
          <a:p>
            <a:pPr eaLnBrk="1" hangingPunct="1"/>
            <a:endParaRPr lang="zh-CN" altLang="en-US" sz="2800" dirty="0"/>
          </a:p>
        </p:txBody>
      </p:sp>
    </p:spTree>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defRPr/>
            </a:pPr>
            <a:r>
              <a:rPr lang="en-US" altLang="zh-CN" dirty="0">
                <a:latin typeface="+mn-ea"/>
              </a:rPr>
              <a:t>1</a:t>
            </a:r>
            <a:r>
              <a:rPr lang="zh-CN" altLang="zh-CN" dirty="0">
                <a:latin typeface="+mn-ea"/>
              </a:rPr>
              <a:t>、</a:t>
            </a:r>
            <a:r>
              <a:rPr lang="zh-CN" altLang="en-US" dirty="0"/>
              <a:t>无民事行为能力人实施的行为</a:t>
            </a:r>
            <a:endParaRPr lang="en-US" altLang="zh-CN" dirty="0">
              <a:latin typeface="+mn-ea"/>
            </a:endParaRPr>
          </a:p>
          <a:p>
            <a:pPr eaLnBrk="1" hangingPunct="1">
              <a:defRPr/>
            </a:pPr>
            <a:r>
              <a:rPr lang="en-US" altLang="zh-CN" dirty="0"/>
              <a:t>《</a:t>
            </a:r>
            <a:r>
              <a:rPr lang="zh-CN" altLang="en-US" dirty="0"/>
              <a:t>民法总则</a:t>
            </a:r>
            <a:r>
              <a:rPr lang="en-US" altLang="zh-CN" dirty="0"/>
              <a:t>》</a:t>
            </a:r>
            <a:r>
              <a:rPr lang="zh-CN" altLang="en-US" dirty="0"/>
              <a:t>第</a:t>
            </a:r>
            <a:r>
              <a:rPr lang="en-US" altLang="zh-CN" dirty="0"/>
              <a:t>144</a:t>
            </a:r>
            <a:r>
              <a:rPr lang="zh-CN" altLang="en-US" dirty="0"/>
              <a:t>条 无民事行为能力人实施的民事法律行为无效。</a:t>
            </a:r>
            <a:endParaRPr lang="en-US" altLang="zh-CN" dirty="0">
              <a:latin typeface="+mn-ea"/>
            </a:endParaRPr>
          </a:p>
          <a:p>
            <a:endParaRPr lang="zh-CN" altLang="en-US" dirty="0"/>
          </a:p>
        </p:txBody>
      </p:sp>
    </p:spTree>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defRPr/>
            </a:pPr>
            <a:r>
              <a:rPr lang="en-US" altLang="zh-CN" dirty="0">
                <a:latin typeface="+mn-ea"/>
              </a:rPr>
              <a:t>2</a:t>
            </a:r>
            <a:r>
              <a:rPr lang="zh-CN" altLang="en-US" dirty="0">
                <a:latin typeface="+mn-ea"/>
              </a:rPr>
              <a:t>、以合法形式掩盖非法目的的行为</a:t>
            </a:r>
            <a:endParaRPr lang="en-US" altLang="zh-CN" dirty="0">
              <a:latin typeface="+mn-ea"/>
            </a:endParaRPr>
          </a:p>
          <a:p>
            <a:pPr>
              <a:defRPr/>
            </a:pPr>
            <a:r>
              <a:rPr lang="en-US" altLang="zh-CN" dirty="0"/>
              <a:t>《</a:t>
            </a:r>
            <a:r>
              <a:rPr lang="zh-CN" altLang="en-US" dirty="0"/>
              <a:t>民法总则</a:t>
            </a:r>
            <a:r>
              <a:rPr lang="en-US" altLang="zh-CN" dirty="0"/>
              <a:t>》</a:t>
            </a:r>
            <a:r>
              <a:rPr lang="zh-CN" altLang="en-US" dirty="0"/>
              <a:t>第</a:t>
            </a:r>
            <a:r>
              <a:rPr lang="en-US" altLang="zh-CN" dirty="0"/>
              <a:t>146</a:t>
            </a:r>
            <a:r>
              <a:rPr lang="zh-CN" altLang="en-US" dirty="0"/>
              <a:t>条 行为人与相对人以虚假的意思表示实施的民事法律行为无效。</a:t>
            </a:r>
          </a:p>
          <a:p>
            <a:pPr>
              <a:defRPr/>
            </a:pPr>
            <a:r>
              <a:rPr lang="zh-CN" altLang="en-US" dirty="0"/>
              <a:t> 以虚假的意思表示隐藏的民事法律行为的效力，依照有关法律规定处理。</a:t>
            </a:r>
          </a:p>
          <a:p>
            <a:endParaRPr lang="zh-CN" altLang="en-US" dirty="0"/>
          </a:p>
        </p:txBody>
      </p:sp>
    </p:spTree>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这里存在两个民事行为：一是形式合法而非真意的民事行为；二是意思表示具有真意而内容违法的民事行为。形式合法的民事行为因其非当事人真实意思表示而不具有效力；意思表示真实而内容违法的民事行为当然无效。</a:t>
            </a:r>
          </a:p>
        </p:txBody>
      </p:sp>
    </p:spTree>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defRPr/>
            </a:pPr>
            <a:r>
              <a:rPr lang="en-US" altLang="zh-CN" dirty="0">
                <a:latin typeface="+mn-ea"/>
              </a:rPr>
              <a:t>3</a:t>
            </a:r>
            <a:r>
              <a:rPr lang="zh-CN" altLang="zh-CN" dirty="0">
                <a:latin typeface="+mn-ea"/>
              </a:rPr>
              <a:t>、恶意串通，损害国家、集体或第三人利益</a:t>
            </a:r>
            <a:r>
              <a:rPr lang="zh-CN" altLang="en-US" dirty="0">
                <a:latin typeface="+mn-ea"/>
              </a:rPr>
              <a:t>的行为</a:t>
            </a:r>
            <a:endParaRPr lang="en-US" altLang="zh-CN" dirty="0">
              <a:latin typeface="+mn-ea"/>
            </a:endParaRPr>
          </a:p>
          <a:p>
            <a:pPr eaLnBrk="1" hangingPunct="1">
              <a:defRPr/>
            </a:pPr>
            <a:r>
              <a:rPr lang="en-US" altLang="zh-CN" dirty="0"/>
              <a:t>《</a:t>
            </a:r>
            <a:r>
              <a:rPr lang="zh-CN" altLang="en-US" dirty="0"/>
              <a:t>民法总则</a:t>
            </a:r>
            <a:r>
              <a:rPr lang="en-US" altLang="zh-CN" dirty="0"/>
              <a:t>》</a:t>
            </a:r>
            <a:r>
              <a:rPr lang="zh-CN" altLang="en-US" dirty="0"/>
              <a:t>第</a:t>
            </a:r>
            <a:r>
              <a:rPr lang="en-US" altLang="zh-CN" dirty="0"/>
              <a:t>154</a:t>
            </a:r>
            <a:r>
              <a:rPr lang="zh-CN" altLang="en-US" dirty="0"/>
              <a:t>条 行为人与相对人恶意串通，损害他人合法权益的民事法律行为无效。</a:t>
            </a:r>
            <a:endParaRPr lang="en-US" altLang="zh-CN" dirty="0">
              <a:latin typeface="+mn-ea"/>
            </a:endParaRPr>
          </a:p>
          <a:p>
            <a:endParaRPr lang="zh-CN" altLang="en-US" dirty="0"/>
          </a:p>
        </p:txBody>
      </p:sp>
    </p:spTree>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defRPr/>
            </a:pPr>
            <a:r>
              <a:rPr lang="en-US" altLang="zh-CN" dirty="0">
                <a:latin typeface="+mn-ea"/>
              </a:rPr>
              <a:t>4</a:t>
            </a:r>
            <a:r>
              <a:rPr lang="zh-CN" altLang="en-US" dirty="0">
                <a:latin typeface="+mn-ea"/>
              </a:rPr>
              <a:t>、</a:t>
            </a:r>
            <a:r>
              <a:rPr lang="zh-CN" altLang="zh-CN" dirty="0">
                <a:latin typeface="+mn-ea"/>
              </a:rPr>
              <a:t>违反法律、行政法规的</a:t>
            </a:r>
            <a:r>
              <a:rPr lang="zh-CN" altLang="en-US" dirty="0">
                <a:latin typeface="+mn-ea"/>
              </a:rPr>
              <a:t>效力性</a:t>
            </a:r>
            <a:r>
              <a:rPr lang="zh-CN" altLang="zh-CN" dirty="0">
                <a:latin typeface="+mn-ea"/>
              </a:rPr>
              <a:t>强制性规定</a:t>
            </a:r>
            <a:endParaRPr lang="en-US" altLang="zh-CN" dirty="0">
              <a:latin typeface="+mn-ea"/>
            </a:endParaRPr>
          </a:p>
          <a:p>
            <a:pPr>
              <a:defRPr/>
            </a:pPr>
            <a:r>
              <a:rPr lang="en-US" altLang="zh-CN" dirty="0"/>
              <a:t>《</a:t>
            </a:r>
            <a:r>
              <a:rPr lang="zh-CN" altLang="en-US" dirty="0"/>
              <a:t>民法总则</a:t>
            </a:r>
            <a:r>
              <a:rPr lang="en-US" altLang="zh-CN" dirty="0"/>
              <a:t>》</a:t>
            </a:r>
            <a:r>
              <a:rPr lang="zh-CN" altLang="en-US" dirty="0"/>
              <a:t>第</a:t>
            </a:r>
            <a:r>
              <a:rPr lang="en-US" altLang="zh-CN" dirty="0"/>
              <a:t>153</a:t>
            </a:r>
            <a:r>
              <a:rPr lang="zh-CN" altLang="en-US" dirty="0"/>
              <a:t>条 违反法律、行政法规的强制性规定的民事法律行为无效，但是该强制性规定不导致该民事法律行为无效的除外。</a:t>
            </a:r>
          </a:p>
          <a:p>
            <a:endParaRPr lang="zh-CN" altLang="en-US" dirty="0"/>
          </a:p>
        </p:txBody>
      </p:sp>
    </p:spTree>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defRPr/>
            </a:pPr>
            <a:r>
              <a:rPr lang="en-US" altLang="zh-CN" dirty="0">
                <a:latin typeface="+mn-ea"/>
              </a:rPr>
              <a:t>5</a:t>
            </a:r>
            <a:r>
              <a:rPr lang="zh-CN" altLang="zh-CN" dirty="0">
                <a:latin typeface="+mn-ea"/>
              </a:rPr>
              <a:t>、</a:t>
            </a:r>
            <a:r>
              <a:rPr lang="zh-CN" altLang="en-US" dirty="0">
                <a:latin typeface="+mn-ea"/>
              </a:rPr>
              <a:t>违反公序良俗</a:t>
            </a:r>
            <a:endParaRPr lang="en-US" altLang="zh-CN" dirty="0">
              <a:latin typeface="+mn-ea"/>
            </a:endParaRPr>
          </a:p>
          <a:p>
            <a:pPr>
              <a:defRPr/>
            </a:pPr>
            <a:r>
              <a:rPr lang="en-US" altLang="zh-CN" dirty="0"/>
              <a:t>《</a:t>
            </a:r>
            <a:r>
              <a:rPr lang="zh-CN" altLang="en-US" dirty="0"/>
              <a:t>民法总则</a:t>
            </a:r>
            <a:r>
              <a:rPr lang="en-US" altLang="zh-CN" dirty="0"/>
              <a:t>》</a:t>
            </a:r>
            <a:r>
              <a:rPr lang="zh-CN" altLang="en-US" dirty="0"/>
              <a:t>第</a:t>
            </a:r>
            <a:r>
              <a:rPr lang="en-US" altLang="zh-CN" dirty="0"/>
              <a:t>153</a:t>
            </a:r>
            <a:r>
              <a:rPr lang="zh-CN" altLang="en-US" dirty="0"/>
              <a:t>条（</a:t>
            </a:r>
            <a:r>
              <a:rPr lang="en-US" altLang="zh-CN" dirty="0"/>
              <a:t>2</a:t>
            </a:r>
            <a:r>
              <a:rPr lang="zh-CN" altLang="en-US" dirty="0"/>
              <a:t>）违背公序良俗的民事法律行为无效。</a:t>
            </a:r>
          </a:p>
          <a:p>
            <a:endParaRPr lang="zh-CN" altLang="en-US" dirty="0"/>
          </a:p>
        </p:txBody>
      </p:sp>
    </p:spTree>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6</a:t>
            </a:r>
            <a:r>
              <a:rPr lang="zh-CN" altLang="en-US" dirty="0"/>
              <a:t>、一方以欺诈、胁迫的手段订立的损害国家利益的合同</a:t>
            </a:r>
            <a:endParaRPr lang="en-US" altLang="zh-CN" dirty="0"/>
          </a:p>
          <a:p>
            <a:r>
              <a:rPr lang="en-US" altLang="zh-CN" dirty="0"/>
              <a:t>《</a:t>
            </a:r>
            <a:r>
              <a:rPr lang="zh-CN" altLang="en-US" dirty="0"/>
              <a:t>合同法</a:t>
            </a:r>
            <a:r>
              <a:rPr lang="en-US" altLang="zh-CN" dirty="0"/>
              <a:t>》</a:t>
            </a:r>
            <a:r>
              <a:rPr lang="zh-CN" altLang="en-US" dirty="0"/>
              <a:t>第五十二条　有下列情形之一的，合同无效：</a:t>
            </a:r>
          </a:p>
          <a:p>
            <a:r>
              <a:rPr lang="zh-CN" altLang="en-US" dirty="0"/>
              <a:t>（一）一方以欺诈、胁迫的手段订立合同，损害国家利益</a:t>
            </a:r>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eaLnBrk="1" hangingPunct="1"/>
            <a:endParaRPr lang="zh-CN" altLang="en-US"/>
          </a:p>
        </p:txBody>
      </p:sp>
      <p:sp>
        <p:nvSpPr>
          <p:cNvPr id="62466" name="Rectangle 3"/>
          <p:cNvSpPr>
            <a:spLocks noGrp="1" noChangeArrowheads="1"/>
          </p:cNvSpPr>
          <p:nvPr>
            <p:ph type="body" idx="1"/>
          </p:nvPr>
        </p:nvSpPr>
        <p:spPr/>
        <p:txBody>
          <a:bodyPr/>
          <a:lstStyle/>
          <a:p>
            <a:pPr eaLnBrk="1" hangingPunct="1">
              <a:lnSpc>
                <a:spcPct val="90000"/>
              </a:lnSpc>
            </a:pPr>
            <a:r>
              <a:rPr lang="zh-CN" altLang="en-US" sz="2800" b="1"/>
              <a:t>（二）民法与经济法调整对象的差异</a:t>
            </a:r>
          </a:p>
          <a:p>
            <a:pPr eaLnBrk="1" hangingPunct="1">
              <a:lnSpc>
                <a:spcPct val="90000"/>
              </a:lnSpc>
            </a:pPr>
            <a:r>
              <a:rPr lang="zh-CN" altLang="en-US" sz="2800" b="1"/>
              <a:t>法律的调整对象是划分部门法的决定性标准。</a:t>
            </a:r>
            <a:r>
              <a:rPr lang="zh-CN" altLang="en-US" sz="2800"/>
              <a:t> </a:t>
            </a:r>
          </a:p>
          <a:p>
            <a:pPr eaLnBrk="1" hangingPunct="1">
              <a:lnSpc>
                <a:spcPct val="90000"/>
              </a:lnSpc>
            </a:pPr>
            <a:r>
              <a:rPr lang="zh-CN" altLang="en-US" sz="2800"/>
              <a:t>民法调整平等主体之间的商品经济关系，调整平等主体之间产生的人身关系和知识产权关系；</a:t>
            </a:r>
          </a:p>
          <a:p>
            <a:pPr eaLnBrk="1" hangingPunct="1">
              <a:lnSpc>
                <a:spcPct val="90000"/>
              </a:lnSpc>
            </a:pPr>
            <a:r>
              <a:rPr lang="zh-CN" altLang="en-US" sz="2800"/>
              <a:t>经济法调整商品经济管理关系，即基于市场自发调节</a:t>
            </a:r>
            <a:r>
              <a:rPr lang="zh-CN" altLang="en-US" sz="2800">
                <a:latin typeface="Times New Roman" pitchFamily="18" charset="0"/>
              </a:rPr>
              <a:t>“</a:t>
            </a:r>
            <a:r>
              <a:rPr lang="zh-CN" altLang="en-US" sz="2800"/>
              <a:t>失灵</a:t>
            </a:r>
            <a:r>
              <a:rPr lang="zh-CN" altLang="en-US" sz="2800">
                <a:latin typeface="Times New Roman" pitchFamily="18" charset="0"/>
              </a:rPr>
              <a:t>”</a:t>
            </a:r>
            <a:r>
              <a:rPr lang="zh-CN" altLang="en-US" sz="2800"/>
              <a:t>、民法又无法调整、需要国家进行干预、管理而产生的非平等主体之间的财产关系，不包括人身关系。</a:t>
            </a:r>
          </a:p>
        </p:txBody>
      </p:sp>
    </p:spTree>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7</a:t>
            </a:r>
            <a:r>
              <a:rPr lang="zh-CN" altLang="zh-CN" dirty="0"/>
              <a:t>、标的不确定或者自始不能的行为</a:t>
            </a:r>
            <a:endParaRPr lang="en-US" altLang="zh-CN" dirty="0"/>
          </a:p>
          <a:p>
            <a:r>
              <a:rPr lang="zh-CN" altLang="en-US" dirty="0"/>
              <a:t>买卖装修材料的合同</a:t>
            </a:r>
            <a:endParaRPr lang="zh-CN" altLang="zh-CN" dirty="0"/>
          </a:p>
          <a:p>
            <a:r>
              <a:rPr lang="zh-CN" altLang="en-US" dirty="0"/>
              <a:t>买卖月球土地的合同</a:t>
            </a:r>
          </a:p>
        </p:txBody>
      </p:sp>
    </p:spTree>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5" name="Rectangle 2"/>
          <p:cNvSpPr>
            <a:spLocks noGrp="1" noChangeArrowheads="1"/>
          </p:cNvSpPr>
          <p:nvPr>
            <p:ph type="title"/>
          </p:nvPr>
        </p:nvSpPr>
        <p:spPr/>
        <p:txBody>
          <a:bodyPr/>
          <a:lstStyle/>
          <a:p>
            <a:pPr eaLnBrk="1" hangingPunct="1"/>
            <a:br>
              <a:rPr lang="zh-CN" altLang="en-US"/>
            </a:br>
            <a:endParaRPr lang="zh-CN" altLang="en-US"/>
          </a:p>
        </p:txBody>
      </p:sp>
      <p:sp>
        <p:nvSpPr>
          <p:cNvPr id="497666" name="Rectangle 3"/>
          <p:cNvSpPr>
            <a:spLocks noGrp="1" noChangeArrowheads="1"/>
          </p:cNvSpPr>
          <p:nvPr>
            <p:ph type="body" idx="1"/>
          </p:nvPr>
        </p:nvSpPr>
        <p:spPr/>
        <p:txBody>
          <a:bodyPr/>
          <a:lstStyle/>
          <a:p>
            <a:pPr algn="just" eaLnBrk="1" hangingPunct="1">
              <a:lnSpc>
                <a:spcPct val="80000"/>
              </a:lnSpc>
            </a:pPr>
            <a:r>
              <a:rPr lang="zh-CN" altLang="en-US" sz="2400">
                <a:latin typeface="Times New Roman" pitchFamily="18" charset="0"/>
              </a:rPr>
              <a:t>（三）无效民事法律行为的识别标准：由严格到宽松</a:t>
            </a:r>
          </a:p>
          <a:p>
            <a:pPr algn="just" eaLnBrk="1" hangingPunct="1">
              <a:lnSpc>
                <a:spcPct val="80000"/>
              </a:lnSpc>
            </a:pPr>
            <a:r>
              <a:rPr lang="en-US" altLang="zh-CN" sz="2400"/>
              <a:t>《</a:t>
            </a:r>
            <a:r>
              <a:rPr lang="zh-CN" altLang="en-US" sz="2400"/>
              <a:t>民法通则</a:t>
            </a:r>
            <a:r>
              <a:rPr lang="en-US" altLang="zh-CN" sz="2400"/>
              <a:t>》</a:t>
            </a:r>
            <a:r>
              <a:rPr lang="zh-CN" altLang="en-US" sz="2400"/>
              <a:t>第</a:t>
            </a:r>
            <a:r>
              <a:rPr lang="en-US" altLang="zh-CN" sz="2400"/>
              <a:t>58</a:t>
            </a:r>
            <a:r>
              <a:rPr lang="zh-CN" altLang="en-US" sz="2400"/>
              <a:t>条：违反法律或者社会公共利益的 行为无效</a:t>
            </a:r>
            <a:endParaRPr lang="zh-CN" altLang="en-US" sz="2400">
              <a:latin typeface="Times New Roman" pitchFamily="18" charset="0"/>
            </a:endParaRPr>
          </a:p>
          <a:p>
            <a:pPr eaLnBrk="1" hangingPunct="1">
              <a:lnSpc>
                <a:spcPct val="80000"/>
              </a:lnSpc>
            </a:pPr>
            <a:r>
              <a:rPr lang="en-US" altLang="zh-CN" sz="2400"/>
              <a:t>《</a:t>
            </a:r>
            <a:r>
              <a:rPr lang="zh-CN" altLang="en-US" sz="2400"/>
              <a:t>合同法解释一</a:t>
            </a:r>
            <a:r>
              <a:rPr lang="en-US" altLang="zh-CN" sz="2400"/>
              <a:t>》</a:t>
            </a:r>
            <a:r>
              <a:rPr lang="zh-CN" altLang="en-US" sz="2400"/>
              <a:t>第四条　合同法实施以后，人民法院确认合同无效，应当以全国人大及其常委会制定的法律和国务院制定的行政法规为依据，不得以地方性法规、行政规章为依据。</a:t>
            </a:r>
          </a:p>
          <a:p>
            <a:pPr>
              <a:lnSpc>
                <a:spcPct val="80000"/>
              </a:lnSpc>
            </a:pPr>
            <a:r>
              <a:rPr lang="en-US" altLang="zh-CN" sz="2400" b="1"/>
              <a:t>《</a:t>
            </a:r>
            <a:r>
              <a:rPr lang="zh-CN" altLang="en-US" sz="2400" b="1"/>
              <a:t>民法总则</a:t>
            </a:r>
            <a:r>
              <a:rPr lang="en-US" altLang="zh-CN" sz="2400" b="1"/>
              <a:t>》</a:t>
            </a:r>
            <a:r>
              <a:rPr lang="zh-CN" altLang="en-US" sz="2400" b="1"/>
              <a:t>第</a:t>
            </a:r>
            <a:r>
              <a:rPr lang="en-US" altLang="zh-CN" sz="2400" b="1"/>
              <a:t>153</a:t>
            </a:r>
            <a:r>
              <a:rPr lang="zh-CN" altLang="en-US" sz="2400" b="1"/>
              <a:t>条</a:t>
            </a:r>
            <a:r>
              <a:rPr lang="zh-CN" altLang="en-US" sz="2400"/>
              <a:t>　违反法律、行政法规的强制性规定的民事法律行为无效，但是该强制性规定不导致该民事法律行为无效的除外。</a:t>
            </a:r>
          </a:p>
          <a:p>
            <a:pPr>
              <a:lnSpc>
                <a:spcPct val="80000"/>
              </a:lnSpc>
            </a:pPr>
            <a:r>
              <a:rPr lang="en-US" altLang="zh-CN" sz="2400"/>
              <a:t>《</a:t>
            </a:r>
            <a:r>
              <a:rPr lang="zh-CN" altLang="en-US" sz="2400">
                <a:latin typeface="宋体" charset="-122"/>
              </a:rPr>
              <a:t>合同法解释二</a:t>
            </a:r>
            <a:r>
              <a:rPr lang="en-US" altLang="zh-CN" sz="2400">
                <a:latin typeface="宋体" charset="-122"/>
              </a:rPr>
              <a:t>》</a:t>
            </a:r>
            <a:r>
              <a:rPr lang="zh-CN" altLang="en-US" sz="2400">
                <a:latin typeface="宋体" charset="-122"/>
              </a:rPr>
              <a:t>第十四条　合同法第</a:t>
            </a:r>
            <a:r>
              <a:rPr lang="en-US" altLang="zh-CN" sz="2400">
                <a:latin typeface="宋体" charset="-122"/>
              </a:rPr>
              <a:t>52</a:t>
            </a:r>
            <a:r>
              <a:rPr lang="zh-CN" altLang="en-US" sz="2400">
                <a:latin typeface="宋体" charset="-122"/>
              </a:rPr>
              <a:t>条第（五）项规定的“强制性规定”，是指效力性强制性规定。</a:t>
            </a:r>
          </a:p>
          <a:p>
            <a:pPr eaLnBrk="1" hangingPunct="1">
              <a:lnSpc>
                <a:spcPct val="80000"/>
              </a:lnSpc>
            </a:pPr>
            <a:endParaRPr lang="zh-CN" altLang="en-US" sz="2400">
              <a:latin typeface="宋体" charset="-122"/>
            </a:endParaRPr>
          </a:p>
        </p:txBody>
      </p:sp>
    </p:spTree>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89" name="Rectangle 2"/>
          <p:cNvSpPr>
            <a:spLocks noGrp="1" noChangeArrowheads="1"/>
          </p:cNvSpPr>
          <p:nvPr>
            <p:ph type="title"/>
          </p:nvPr>
        </p:nvSpPr>
        <p:spPr/>
        <p:txBody>
          <a:bodyPr/>
          <a:lstStyle/>
          <a:p>
            <a:pPr eaLnBrk="1" hangingPunct="1"/>
            <a:endParaRPr lang="zh-CN" altLang="en-US"/>
          </a:p>
        </p:txBody>
      </p:sp>
      <p:sp>
        <p:nvSpPr>
          <p:cNvPr id="498690" name="Rectangle 3"/>
          <p:cNvSpPr>
            <a:spLocks noGrp="1" noChangeArrowheads="1"/>
          </p:cNvSpPr>
          <p:nvPr>
            <p:ph type="body" idx="1"/>
          </p:nvPr>
        </p:nvSpPr>
        <p:spPr/>
        <p:txBody>
          <a:bodyPr/>
          <a:lstStyle/>
          <a:p>
            <a:pPr eaLnBrk="1" hangingPunct="1"/>
            <a:r>
              <a:rPr lang="zh-CN" altLang="en-US"/>
              <a:t>（四）无效民事法律行为的后果</a:t>
            </a:r>
          </a:p>
          <a:p>
            <a:pPr eaLnBrk="1" hangingPunct="1"/>
            <a:r>
              <a:rPr lang="en-US" altLang="zh-CN"/>
              <a:t>1</a:t>
            </a:r>
            <a:r>
              <a:rPr lang="zh-CN" altLang="en-US"/>
              <a:t>、返还财产</a:t>
            </a:r>
          </a:p>
          <a:p>
            <a:pPr eaLnBrk="1" hangingPunct="1"/>
            <a:r>
              <a:rPr lang="en-US" altLang="zh-CN"/>
              <a:t>2</a:t>
            </a:r>
            <a:r>
              <a:rPr lang="zh-CN" altLang="en-US"/>
              <a:t>、赔偿损失。</a:t>
            </a:r>
            <a:endParaRPr lang="zh-CN" altLang="en-US" b="1"/>
          </a:p>
          <a:p>
            <a:pPr eaLnBrk="1" hangingPunct="1"/>
            <a:r>
              <a:rPr lang="en-US" altLang="zh-CN" b="1"/>
              <a:t>3</a:t>
            </a:r>
            <a:r>
              <a:rPr lang="zh-CN" altLang="en-US" b="1"/>
              <a:t>、追缴财产（</a:t>
            </a:r>
            <a:r>
              <a:rPr lang="zh-CN" altLang="en-US"/>
              <a:t>公法上的责任</a:t>
            </a:r>
            <a:r>
              <a:rPr lang="zh-CN" altLang="en-US" b="1"/>
              <a:t>）</a:t>
            </a:r>
            <a:r>
              <a:rPr lang="zh-CN" altLang="en-US"/>
              <a:t>。</a:t>
            </a:r>
          </a:p>
          <a:p>
            <a:pPr eaLnBrk="1" hangingPunct="1"/>
            <a:r>
              <a:rPr lang="en-US" altLang="zh-CN"/>
              <a:t>4</a:t>
            </a:r>
            <a:r>
              <a:rPr lang="zh-CN" altLang="en-US"/>
              <a:t>、解决争议条款之有效。 </a:t>
            </a:r>
          </a:p>
        </p:txBody>
      </p:sp>
    </p:spTree>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3" name="Rectangle 2"/>
          <p:cNvSpPr>
            <a:spLocks noGrp="1" noChangeArrowheads="1"/>
          </p:cNvSpPr>
          <p:nvPr>
            <p:ph type="title"/>
          </p:nvPr>
        </p:nvSpPr>
        <p:spPr>
          <a:xfrm>
            <a:off x="1042988" y="620713"/>
            <a:ext cx="7793037" cy="1143000"/>
          </a:xfrm>
        </p:spPr>
        <p:txBody>
          <a:bodyPr/>
          <a:lstStyle/>
          <a:p>
            <a:pPr eaLnBrk="1" hangingPunct="1"/>
            <a:br>
              <a:rPr lang="zh-CN" altLang="en-US"/>
            </a:br>
            <a:endParaRPr lang="zh-CN" altLang="en-US" sz="3600" b="1">
              <a:latin typeface="Times New Roman" pitchFamily="18" charset="0"/>
            </a:endParaRPr>
          </a:p>
        </p:txBody>
      </p:sp>
      <p:sp>
        <p:nvSpPr>
          <p:cNvPr id="499714" name="Rectangle 3"/>
          <p:cNvSpPr>
            <a:spLocks noGrp="1" noChangeArrowheads="1"/>
          </p:cNvSpPr>
          <p:nvPr>
            <p:ph type="body" idx="1"/>
          </p:nvPr>
        </p:nvSpPr>
        <p:spPr/>
        <p:txBody>
          <a:bodyPr/>
          <a:lstStyle/>
          <a:p>
            <a:pPr algn="just" eaLnBrk="1" hangingPunct="1"/>
            <a:r>
              <a:rPr lang="zh-CN" altLang="en-US" b="1" dirty="0">
                <a:latin typeface="Times New Roman" pitchFamily="18" charset="0"/>
              </a:rPr>
              <a:t>四、可撤消民事法律行为制度</a:t>
            </a:r>
          </a:p>
          <a:p>
            <a:pPr algn="just" eaLnBrk="1" hangingPunct="1"/>
            <a:r>
              <a:rPr lang="zh-CN" altLang="en-US" b="1" dirty="0">
                <a:latin typeface="Times New Roman" pitchFamily="18" charset="0"/>
              </a:rPr>
              <a:t>（一）界定</a:t>
            </a:r>
            <a:endParaRPr lang="zh-CN" altLang="en-US" dirty="0"/>
          </a:p>
          <a:p>
            <a:pPr algn="just" eaLnBrk="1" hangingPunct="1"/>
            <a:r>
              <a:rPr lang="zh-CN" altLang="en-US" dirty="0">
                <a:latin typeface="Times New Roman" pitchFamily="18" charset="0"/>
              </a:rPr>
              <a:t>可撤销的民事法律行为，又称“相对无效的民事法律行为”或“可变更和可撤销的民事法律行为”，指的是依照法律的规定，可由当事人请求法院或仲裁机构予以变更或撤销的民事法律行为。</a:t>
            </a:r>
            <a:endParaRPr lang="zh-CN" altLang="en-US" dirty="0"/>
          </a:p>
          <a:p>
            <a:pPr algn="just" eaLnBrk="1" hangingPunct="1"/>
            <a:endParaRPr lang="zh-CN" altLang="en-US" dirty="0"/>
          </a:p>
        </p:txBody>
      </p:sp>
    </p:spTree>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7" name="Rectangle 2"/>
          <p:cNvSpPr>
            <a:spLocks noGrp="1" noChangeArrowheads="1"/>
          </p:cNvSpPr>
          <p:nvPr>
            <p:ph type="title"/>
          </p:nvPr>
        </p:nvSpPr>
        <p:spPr/>
        <p:txBody>
          <a:bodyPr/>
          <a:lstStyle/>
          <a:p>
            <a:pPr eaLnBrk="1" hangingPunct="1"/>
            <a:endParaRPr lang="zh-CN" altLang="en-US"/>
          </a:p>
        </p:txBody>
      </p:sp>
      <p:sp>
        <p:nvSpPr>
          <p:cNvPr id="500738" name="Rectangle 3"/>
          <p:cNvSpPr>
            <a:spLocks noGrp="1" noChangeArrowheads="1"/>
          </p:cNvSpPr>
          <p:nvPr>
            <p:ph type="body" idx="1"/>
          </p:nvPr>
        </p:nvSpPr>
        <p:spPr/>
        <p:txBody>
          <a:bodyPr/>
          <a:lstStyle/>
          <a:p>
            <a:pPr algn="just" eaLnBrk="1" hangingPunct="1">
              <a:lnSpc>
                <a:spcPct val="90000"/>
              </a:lnSpc>
            </a:pPr>
            <a:r>
              <a:rPr lang="zh-CN" altLang="en-US" sz="2800" b="1" dirty="0">
                <a:latin typeface="Times New Roman" pitchFamily="18" charset="0"/>
              </a:rPr>
              <a:t>（二）特点（与无效民事法律行为的区别）</a:t>
            </a:r>
          </a:p>
          <a:p>
            <a:pPr algn="just" eaLnBrk="1" hangingPunct="1">
              <a:lnSpc>
                <a:spcPct val="90000"/>
              </a:lnSpc>
            </a:pPr>
            <a:r>
              <a:rPr lang="en-US" altLang="zh-CN" dirty="0"/>
              <a:t>1</a:t>
            </a:r>
            <a:r>
              <a:rPr lang="zh-CN" altLang="en-US" dirty="0"/>
              <a:t>、可撤销民事法律行为在撤销前有效</a:t>
            </a:r>
          </a:p>
          <a:p>
            <a:pPr algn="just" eaLnBrk="1" hangingPunct="1">
              <a:lnSpc>
                <a:spcPct val="90000"/>
              </a:lnSpc>
            </a:pPr>
            <a:r>
              <a:rPr lang="en-US" altLang="zh-CN" dirty="0"/>
              <a:t>2</a:t>
            </a:r>
            <a:r>
              <a:rPr lang="zh-CN" altLang="en-US" dirty="0"/>
              <a:t>、行为的撤销，由撤销权人进行 </a:t>
            </a:r>
            <a:endParaRPr lang="zh-CN" altLang="en-US" sz="2800" dirty="0">
              <a:latin typeface="Times New Roman" pitchFamily="18" charset="0"/>
            </a:endParaRPr>
          </a:p>
          <a:p>
            <a:pPr algn="just" eaLnBrk="1" hangingPunct="1">
              <a:lnSpc>
                <a:spcPct val="90000"/>
              </a:lnSpc>
            </a:pPr>
            <a:r>
              <a:rPr lang="en-US" altLang="zh-CN" dirty="0"/>
              <a:t>3</a:t>
            </a:r>
            <a:r>
              <a:rPr lang="zh-CN" altLang="en-US" dirty="0"/>
              <a:t>、撤销权人对权利的行使拥有选择权 </a:t>
            </a:r>
            <a:endParaRPr lang="zh-CN" altLang="en-US" sz="2800" dirty="0">
              <a:latin typeface="宋体" charset="-122"/>
            </a:endParaRPr>
          </a:p>
          <a:p>
            <a:pPr algn="just" eaLnBrk="1" hangingPunct="1">
              <a:lnSpc>
                <a:spcPct val="90000"/>
              </a:lnSpc>
            </a:pPr>
            <a:r>
              <a:rPr lang="en-US" altLang="zh-CN" dirty="0"/>
              <a:t>4</a:t>
            </a:r>
            <a:r>
              <a:rPr lang="zh-CN" altLang="en-US" dirty="0"/>
              <a:t>、撤销权的行使有时间上的限制：</a:t>
            </a:r>
            <a:r>
              <a:rPr lang="en-US" altLang="zh-CN" dirty="0"/>
              <a:t>1</a:t>
            </a:r>
            <a:r>
              <a:rPr lang="zh-CN" altLang="en-US" dirty="0"/>
              <a:t>年</a:t>
            </a:r>
            <a:endParaRPr lang="zh-CN" altLang="en-US" sz="2800" dirty="0">
              <a:latin typeface="宋体" charset="-122"/>
            </a:endParaRPr>
          </a:p>
        </p:txBody>
      </p:sp>
    </p:spTree>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1" name="Rectangle 2"/>
          <p:cNvSpPr>
            <a:spLocks noGrp="1" noChangeArrowheads="1"/>
          </p:cNvSpPr>
          <p:nvPr>
            <p:ph type="title"/>
          </p:nvPr>
        </p:nvSpPr>
        <p:spPr/>
        <p:txBody>
          <a:bodyPr/>
          <a:lstStyle/>
          <a:p>
            <a:pPr eaLnBrk="1" hangingPunct="1"/>
            <a:endParaRPr lang="zh-CN" altLang="en-US"/>
          </a:p>
        </p:txBody>
      </p:sp>
      <p:sp>
        <p:nvSpPr>
          <p:cNvPr id="501762" name="Rectangle 3"/>
          <p:cNvSpPr>
            <a:spLocks noGrp="1" noChangeArrowheads="1"/>
          </p:cNvSpPr>
          <p:nvPr>
            <p:ph type="body" idx="1"/>
          </p:nvPr>
        </p:nvSpPr>
        <p:spPr/>
        <p:txBody>
          <a:bodyPr/>
          <a:lstStyle/>
          <a:p>
            <a:pPr eaLnBrk="1" hangingPunct="1">
              <a:lnSpc>
                <a:spcPct val="90000"/>
              </a:lnSpc>
            </a:pPr>
            <a:r>
              <a:rPr lang="en-US" altLang="zh-CN" sz="2400"/>
              <a:t>【</a:t>
            </a:r>
            <a:r>
              <a:rPr lang="zh-CN" altLang="en-US" sz="2400"/>
              <a:t>例</a:t>
            </a:r>
            <a:r>
              <a:rPr lang="en-US" altLang="zh-CN" sz="2400"/>
              <a:t>】</a:t>
            </a:r>
            <a:r>
              <a:rPr lang="zh-CN" altLang="en-US" sz="2400"/>
              <a:t>某百货商店新到一批摩托车，每台售价</a:t>
            </a:r>
            <a:r>
              <a:rPr lang="en-US" altLang="zh-CN" sz="2400"/>
              <a:t>6000</a:t>
            </a:r>
            <a:r>
              <a:rPr lang="zh-CN" altLang="en-US" sz="2400"/>
              <a:t>元。而商店工作人员错把售价标成</a:t>
            </a:r>
            <a:r>
              <a:rPr lang="en-US" altLang="zh-CN" sz="2400"/>
              <a:t>5000</a:t>
            </a:r>
            <a:r>
              <a:rPr lang="zh-CN" altLang="en-US" sz="2400"/>
              <a:t>元。消费者甲到商店购物，发现该摩托车性能优越，价格又便宜，马上买了一台回家。后商店负责人发现标价错误，于是找到甲，要求他退货或补足价款，甲拒绝。请回答：关于某商店和甲之间的买卖行为，下列正确的说法有（）</a:t>
            </a:r>
            <a:endParaRPr lang="en-US" altLang="zh-CN" sz="2400"/>
          </a:p>
          <a:p>
            <a:pPr eaLnBrk="1" hangingPunct="1">
              <a:lnSpc>
                <a:spcPct val="90000"/>
              </a:lnSpc>
            </a:pPr>
            <a:r>
              <a:rPr lang="en-US" altLang="zh-CN" sz="2400"/>
              <a:t>A</a:t>
            </a:r>
            <a:r>
              <a:rPr lang="zh-CN" altLang="en-US" sz="2400"/>
              <a:t>是无效的民事法律行为</a:t>
            </a:r>
          </a:p>
          <a:p>
            <a:pPr eaLnBrk="1" hangingPunct="1">
              <a:lnSpc>
                <a:spcPct val="90000"/>
              </a:lnSpc>
            </a:pPr>
            <a:r>
              <a:rPr lang="en-US" altLang="zh-CN" sz="2400"/>
              <a:t>B</a:t>
            </a:r>
            <a:r>
              <a:rPr lang="zh-CN" altLang="en-US" sz="2400"/>
              <a:t>是可撤销的民事法律行为，某商店可以要求变更</a:t>
            </a:r>
          </a:p>
          <a:p>
            <a:pPr eaLnBrk="1" hangingPunct="1">
              <a:lnSpc>
                <a:spcPct val="90000"/>
              </a:lnSpc>
            </a:pPr>
            <a:r>
              <a:rPr lang="en-US" altLang="zh-CN" sz="2400"/>
              <a:t>C</a:t>
            </a:r>
            <a:r>
              <a:rPr lang="zh-CN" altLang="en-US" sz="2400"/>
              <a:t>是可撤销的民事法律行为，某商店可以要求撤销</a:t>
            </a:r>
          </a:p>
          <a:p>
            <a:pPr eaLnBrk="1" hangingPunct="1">
              <a:lnSpc>
                <a:spcPct val="90000"/>
              </a:lnSpc>
            </a:pPr>
            <a:r>
              <a:rPr lang="en-US" altLang="zh-CN" sz="2400"/>
              <a:t>D</a:t>
            </a:r>
            <a:r>
              <a:rPr lang="zh-CN" altLang="en-US" sz="2400"/>
              <a:t>在被撤销前是有效的民事法律行为</a:t>
            </a:r>
          </a:p>
        </p:txBody>
      </p:sp>
    </p:spTree>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5" name="Rectangle 2"/>
          <p:cNvSpPr>
            <a:spLocks noGrp="1" noChangeArrowheads="1"/>
          </p:cNvSpPr>
          <p:nvPr>
            <p:ph type="title"/>
          </p:nvPr>
        </p:nvSpPr>
        <p:spPr/>
        <p:txBody>
          <a:bodyPr/>
          <a:lstStyle/>
          <a:p>
            <a:pPr eaLnBrk="1" hangingPunct="1"/>
            <a:endParaRPr lang="zh-CN" altLang="en-US"/>
          </a:p>
        </p:txBody>
      </p:sp>
      <p:sp>
        <p:nvSpPr>
          <p:cNvPr id="502786" name="Rectangle 3"/>
          <p:cNvSpPr>
            <a:spLocks noGrp="1" noChangeArrowheads="1"/>
          </p:cNvSpPr>
          <p:nvPr>
            <p:ph type="body" idx="1"/>
          </p:nvPr>
        </p:nvSpPr>
        <p:spPr/>
        <p:txBody>
          <a:bodyPr/>
          <a:lstStyle/>
          <a:p>
            <a:pPr algn="just" eaLnBrk="1" hangingPunct="1">
              <a:lnSpc>
                <a:spcPct val="90000"/>
              </a:lnSpc>
            </a:pPr>
            <a:r>
              <a:rPr lang="zh-CN" altLang="en-US" b="1" dirty="0">
                <a:latin typeface="Times New Roman" pitchFamily="18" charset="0"/>
              </a:rPr>
              <a:t>（三）可撤消民事法律行为的类型化</a:t>
            </a:r>
            <a:endParaRPr lang="zh-CN" altLang="en-US" dirty="0">
              <a:latin typeface="Times New Roman" pitchFamily="18" charset="0"/>
            </a:endParaRPr>
          </a:p>
          <a:p>
            <a:pPr algn="just" eaLnBrk="1" hangingPunct="1">
              <a:lnSpc>
                <a:spcPct val="90000"/>
              </a:lnSpc>
            </a:pPr>
            <a:r>
              <a:rPr lang="en-US" altLang="zh-CN" dirty="0">
                <a:latin typeface="Times New Roman" pitchFamily="18" charset="0"/>
              </a:rPr>
              <a:t>1</a:t>
            </a:r>
            <a:r>
              <a:rPr lang="zh-CN" altLang="en-US" dirty="0">
                <a:latin typeface="Times New Roman" pitchFamily="18" charset="0"/>
              </a:rPr>
              <a:t>、重大误解的民事法律行为</a:t>
            </a:r>
            <a:endParaRPr lang="zh-CN" altLang="en-US" dirty="0"/>
          </a:p>
          <a:p>
            <a:pPr eaLnBrk="1" hangingPunct="1">
              <a:lnSpc>
                <a:spcPct val="90000"/>
              </a:lnSpc>
            </a:pPr>
            <a:r>
              <a:rPr lang="zh-CN" altLang="zh-CN" sz="2800" dirty="0"/>
              <a:t>《民法总则》第</a:t>
            </a:r>
            <a:r>
              <a:rPr lang="en-US" altLang="zh-CN" sz="2800" dirty="0"/>
              <a:t>147</a:t>
            </a:r>
            <a:r>
              <a:rPr lang="zh-CN" altLang="zh-CN" sz="2800" dirty="0"/>
              <a:t>条：基于重大误解实施的民事法律行为，行为人有权请求人民法院或者仲裁机构予以撤销。</a:t>
            </a:r>
          </a:p>
          <a:p>
            <a:pPr eaLnBrk="1" hangingPunct="1">
              <a:lnSpc>
                <a:spcPct val="90000"/>
              </a:lnSpc>
            </a:pPr>
            <a:r>
              <a:rPr lang="en-US" altLang="zh-CN" sz="2800" dirty="0"/>
              <a:t>《</a:t>
            </a:r>
            <a:r>
              <a:rPr lang="zh-CN" altLang="en-US" sz="2800" dirty="0"/>
              <a:t>民通意见</a:t>
            </a:r>
            <a:r>
              <a:rPr lang="en-US" altLang="zh-CN" sz="2800" dirty="0"/>
              <a:t>》</a:t>
            </a:r>
            <a:r>
              <a:rPr lang="zh-CN" altLang="en-US" sz="2800" dirty="0"/>
              <a:t>第</a:t>
            </a:r>
            <a:r>
              <a:rPr lang="en-US" altLang="zh-CN" sz="2800" dirty="0"/>
              <a:t>71</a:t>
            </a:r>
            <a:r>
              <a:rPr lang="zh-CN" altLang="en-US" sz="2800" dirty="0"/>
              <a:t>条：对行为的性质、对方当事人、标的物的品种、质量、规格和数量等的错误认识，使行为的后果与自己的意思相悖，并造成较大损失的，可以认定为重大误解。 </a:t>
            </a:r>
          </a:p>
          <a:p>
            <a:pPr algn="just" eaLnBrk="1" hangingPunct="1">
              <a:lnSpc>
                <a:spcPct val="90000"/>
              </a:lnSpc>
            </a:pPr>
            <a:r>
              <a:rPr lang="zh-CN" altLang="en-US" dirty="0">
                <a:latin typeface="Times New Roman" pitchFamily="18" charset="0"/>
              </a:rPr>
              <a:t>　　</a:t>
            </a:r>
            <a:r>
              <a:rPr lang="zh-CN" altLang="en-US" dirty="0"/>
              <a:t>   </a:t>
            </a:r>
          </a:p>
          <a:p>
            <a:pPr eaLnBrk="1" hangingPunct="1">
              <a:lnSpc>
                <a:spcPct val="90000"/>
              </a:lnSpc>
            </a:pPr>
            <a:endParaRPr lang="zh-CN" altLang="en-US" dirty="0"/>
          </a:p>
        </p:txBody>
      </p:sp>
    </p:spTree>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09" name="标题 1"/>
          <p:cNvSpPr>
            <a:spLocks noGrp="1"/>
          </p:cNvSpPr>
          <p:nvPr>
            <p:ph type="title"/>
          </p:nvPr>
        </p:nvSpPr>
        <p:spPr/>
        <p:txBody>
          <a:bodyPr/>
          <a:lstStyle/>
          <a:p>
            <a:pPr eaLnBrk="1" hangingPunct="1"/>
            <a:endParaRPr lang="zh-CN" altLang="en-US"/>
          </a:p>
        </p:txBody>
      </p:sp>
      <p:sp>
        <p:nvSpPr>
          <p:cNvPr id="503810" name="内容占位符 2"/>
          <p:cNvSpPr>
            <a:spLocks noGrp="1"/>
          </p:cNvSpPr>
          <p:nvPr>
            <p:ph idx="1"/>
          </p:nvPr>
        </p:nvSpPr>
        <p:spPr/>
        <p:txBody>
          <a:bodyPr/>
          <a:lstStyle/>
          <a:p>
            <a:pPr eaLnBrk="1" hangingPunct="1"/>
            <a:r>
              <a:rPr lang="en-US" altLang="zh-CN" dirty="0"/>
              <a:t>2</a:t>
            </a:r>
            <a:r>
              <a:rPr lang="zh-CN" altLang="zh-CN" dirty="0"/>
              <a:t>、受欺诈而为的民事法律行为（民总</a:t>
            </a:r>
            <a:r>
              <a:rPr lang="en-US" altLang="zh-CN" dirty="0"/>
              <a:t>148</a:t>
            </a:r>
            <a:r>
              <a:rPr lang="zh-CN" altLang="zh-CN" dirty="0"/>
              <a:t>、</a:t>
            </a:r>
            <a:r>
              <a:rPr lang="en-US" altLang="zh-CN" dirty="0"/>
              <a:t>149</a:t>
            </a:r>
            <a:r>
              <a:rPr lang="zh-CN" altLang="zh-CN" dirty="0"/>
              <a:t>条）</a:t>
            </a:r>
          </a:p>
          <a:p>
            <a:pPr eaLnBrk="1" hangingPunct="1"/>
            <a:r>
              <a:rPr lang="zh-CN" altLang="zh-CN" sz="2800" dirty="0"/>
              <a:t>《民法总则》第</a:t>
            </a:r>
            <a:r>
              <a:rPr lang="en-US" altLang="zh-CN" sz="2800" dirty="0"/>
              <a:t>148</a:t>
            </a:r>
            <a:r>
              <a:rPr lang="zh-CN" altLang="zh-CN" sz="2800" dirty="0"/>
              <a:t>条：一方以欺诈手段，使对方在违背真实意思的情况下实施的民事法律行为，受欺诈方有权请求人民法院或者仲裁机构予以撤销。</a:t>
            </a:r>
            <a:endParaRPr lang="en-US" altLang="zh-CN" sz="2800" dirty="0"/>
          </a:p>
          <a:p>
            <a:pPr eaLnBrk="1" hangingPunct="1"/>
            <a:r>
              <a:rPr lang="zh-CN" altLang="zh-CN" sz="2800" dirty="0"/>
              <a:t>《民通意见》第</a:t>
            </a:r>
            <a:r>
              <a:rPr lang="en-US" altLang="zh-CN" sz="2800" dirty="0"/>
              <a:t>68</a:t>
            </a:r>
            <a:r>
              <a:rPr lang="zh-CN" altLang="zh-CN" sz="2800" dirty="0"/>
              <a:t>条：一方当事人故意告知对方虚假情况，或故意隐瞒真实情况，诱使对方作出错误意思表示的，可以认定为欺诈行为。</a:t>
            </a:r>
          </a:p>
        </p:txBody>
      </p:sp>
    </p:spTree>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3" name="Rectangle 2"/>
          <p:cNvSpPr>
            <a:spLocks noGrp="1" noChangeArrowheads="1"/>
          </p:cNvSpPr>
          <p:nvPr>
            <p:ph type="title"/>
          </p:nvPr>
        </p:nvSpPr>
        <p:spPr/>
        <p:txBody>
          <a:bodyPr/>
          <a:lstStyle/>
          <a:p>
            <a:endParaRPr lang="zh-CN" altLang="en-US"/>
          </a:p>
        </p:txBody>
      </p:sp>
      <p:sp>
        <p:nvSpPr>
          <p:cNvPr id="504834" name="Rectangle 3"/>
          <p:cNvSpPr>
            <a:spLocks noGrp="1" noChangeArrowheads="1"/>
          </p:cNvSpPr>
          <p:nvPr>
            <p:ph type="body" idx="1"/>
          </p:nvPr>
        </p:nvSpPr>
        <p:spPr/>
        <p:txBody>
          <a:bodyPr/>
          <a:lstStyle/>
          <a:p>
            <a:r>
              <a:rPr lang="en-US" altLang="zh-CN"/>
              <a:t>【</a:t>
            </a:r>
            <a:r>
              <a:rPr lang="zh-CN" altLang="en-US"/>
              <a:t>例</a:t>
            </a:r>
            <a:r>
              <a:rPr lang="en-US" altLang="zh-CN"/>
              <a:t>】</a:t>
            </a:r>
            <a:r>
              <a:rPr lang="zh-CN" altLang="en-US"/>
              <a:t>甲为向乙银行借款而请求其友人丙公司为其担当保证人，并声称自己名下的企业经营状况良好，还款绝无问题，其实该企业早已负债累累、难以偿还。丙不明真相，便为甲充当了保证人。</a:t>
            </a:r>
          </a:p>
        </p:txBody>
      </p:sp>
    </p:spTree>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7" name="标题 1"/>
          <p:cNvSpPr>
            <a:spLocks noGrp="1"/>
          </p:cNvSpPr>
          <p:nvPr>
            <p:ph type="title"/>
          </p:nvPr>
        </p:nvSpPr>
        <p:spPr/>
        <p:txBody>
          <a:bodyPr/>
          <a:lstStyle/>
          <a:p>
            <a:pPr eaLnBrk="1" hangingPunct="1"/>
            <a:endParaRPr lang="zh-CN" altLang="en-US"/>
          </a:p>
        </p:txBody>
      </p:sp>
      <p:sp>
        <p:nvSpPr>
          <p:cNvPr id="505858" name="内容占位符 2"/>
          <p:cNvSpPr>
            <a:spLocks noGrp="1"/>
          </p:cNvSpPr>
          <p:nvPr>
            <p:ph idx="1"/>
          </p:nvPr>
        </p:nvSpPr>
        <p:spPr/>
        <p:txBody>
          <a:bodyPr/>
          <a:lstStyle/>
          <a:p>
            <a:pPr eaLnBrk="1" hangingPunct="1"/>
            <a:r>
              <a:rPr lang="en-US" altLang="zh-CN"/>
              <a:t>《</a:t>
            </a:r>
            <a:r>
              <a:rPr lang="zh-CN" altLang="en-US"/>
              <a:t>民法总则</a:t>
            </a:r>
            <a:r>
              <a:rPr lang="en-US" altLang="zh-CN"/>
              <a:t>》149</a:t>
            </a:r>
            <a:r>
              <a:rPr lang="zh-CN" altLang="zh-CN"/>
              <a:t>条：第三人实施欺诈行为，使一方在违背真实意思的情况下实施的民事法律行为，对方知道或者应当知道该欺诈行为的，受欺诈方有权请求人民法院或者仲裁机构予以撤销。</a:t>
            </a:r>
          </a:p>
          <a:p>
            <a:pPr eaLnBrk="1" hangingPunct="1"/>
            <a:endParaRPr lang="zh-CN" altLang="en-US"/>
          </a:p>
          <a:p>
            <a:pPr eaLnBrk="1" hangingPunct="1"/>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endParaRPr lang="zh-CN" altLang="en-US" sz="3600" b="1">
              <a:solidFill>
                <a:srgbClr val="000000"/>
              </a:solidFill>
              <a:latin typeface="宋体" charset="-122"/>
            </a:endParaRPr>
          </a:p>
        </p:txBody>
      </p:sp>
      <p:sp>
        <p:nvSpPr>
          <p:cNvPr id="63490" name="Rectangle 3"/>
          <p:cNvSpPr>
            <a:spLocks noGrp="1" noChangeArrowheads="1"/>
          </p:cNvSpPr>
          <p:nvPr>
            <p:ph type="body" idx="1"/>
          </p:nvPr>
        </p:nvSpPr>
        <p:spPr/>
        <p:txBody>
          <a:bodyPr/>
          <a:lstStyle/>
          <a:p>
            <a:pPr eaLnBrk="1" hangingPunct="1"/>
            <a:r>
              <a:rPr lang="zh-CN" altLang="en-US" sz="2800" b="1">
                <a:solidFill>
                  <a:srgbClr val="000000"/>
                </a:solidFill>
                <a:latin typeface="宋体" charset="-122"/>
              </a:rPr>
              <a:t>四、我国民法的基本原则</a:t>
            </a:r>
            <a:endParaRPr lang="zh-CN" altLang="en-US" b="1">
              <a:solidFill>
                <a:srgbClr val="000000"/>
              </a:solidFill>
              <a:latin typeface="宋体" charset="-122"/>
            </a:endParaRPr>
          </a:p>
          <a:p>
            <a:pPr eaLnBrk="1" hangingPunct="1"/>
            <a:r>
              <a:rPr lang="zh-CN" altLang="en-US" b="1">
                <a:solidFill>
                  <a:srgbClr val="000000"/>
                </a:solidFill>
                <a:latin typeface="宋体" charset="-122"/>
              </a:rPr>
              <a:t>（一）民法的基本原则的概念</a:t>
            </a:r>
            <a:r>
              <a:rPr lang="zh-CN" altLang="en-US"/>
              <a:t> </a:t>
            </a:r>
          </a:p>
          <a:p>
            <a:pPr eaLnBrk="1" hangingPunct="1"/>
            <a:r>
              <a:rPr lang="en-US" altLang="zh-CN">
                <a:latin typeface="Times New Roman" pitchFamily="18" charset="0"/>
              </a:rPr>
              <a:t>——</a:t>
            </a:r>
            <a:r>
              <a:rPr lang="zh-CN" altLang="en-US">
                <a:solidFill>
                  <a:srgbClr val="000000"/>
                </a:solidFill>
                <a:latin typeface="宋体" charset="-122"/>
              </a:rPr>
              <a:t>是贯穿于整个民事立法、对各项民事制度和全部民法规范起统帅作用的基本准则，是民法 基本精神的体现，是民法所调整的社会关系的集中反映。</a:t>
            </a:r>
            <a:endParaRPr lang="zh-CN" altLang="en-US"/>
          </a:p>
          <a:p>
            <a:pPr eaLnBrk="1" hangingPunct="1">
              <a:buFont typeface="Wingdings" pitchFamily="2" charset="2"/>
              <a:buNone/>
            </a:pPr>
            <a:endParaRPr lang="zh-CN" altLang="en-US"/>
          </a:p>
        </p:txBody>
      </p:sp>
    </p:spTree>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1" name="标题 1"/>
          <p:cNvSpPr>
            <a:spLocks noGrp="1"/>
          </p:cNvSpPr>
          <p:nvPr>
            <p:ph type="title"/>
          </p:nvPr>
        </p:nvSpPr>
        <p:spPr/>
        <p:txBody>
          <a:bodyPr/>
          <a:lstStyle/>
          <a:p>
            <a:pPr eaLnBrk="1" hangingPunct="1"/>
            <a:endParaRPr lang="zh-CN" altLang="en-US"/>
          </a:p>
        </p:txBody>
      </p:sp>
      <p:sp>
        <p:nvSpPr>
          <p:cNvPr id="506882" name="内容占位符 2"/>
          <p:cNvSpPr>
            <a:spLocks noGrp="1"/>
          </p:cNvSpPr>
          <p:nvPr>
            <p:ph idx="1"/>
          </p:nvPr>
        </p:nvSpPr>
        <p:spPr/>
        <p:txBody>
          <a:bodyPr/>
          <a:lstStyle/>
          <a:p>
            <a:pPr eaLnBrk="1" hangingPunct="1"/>
            <a:r>
              <a:rPr lang="en-US" altLang="zh-CN" dirty="0"/>
              <a:t>3</a:t>
            </a:r>
            <a:r>
              <a:rPr lang="zh-CN" altLang="zh-CN" dirty="0"/>
              <a:t>、受胁迫而为的民事法律行为</a:t>
            </a:r>
          </a:p>
          <a:p>
            <a:pPr eaLnBrk="1" hangingPunct="1"/>
            <a:r>
              <a:rPr lang="zh-CN" altLang="zh-CN" sz="2400" dirty="0"/>
              <a:t>《民法总则》第</a:t>
            </a:r>
            <a:r>
              <a:rPr lang="en-US" altLang="zh-CN" sz="2400" dirty="0"/>
              <a:t>150</a:t>
            </a:r>
            <a:r>
              <a:rPr lang="zh-CN" altLang="zh-CN" sz="2400" dirty="0"/>
              <a:t>条：一方或者第三人以胁迫手段，使对方在违背真实意思的情况下实施的民事法律行为，受胁迫方有权请求人民法院或者仲裁机构予以撤销。</a:t>
            </a:r>
          </a:p>
          <a:p>
            <a:pPr eaLnBrk="1" hangingPunct="1"/>
            <a:r>
              <a:rPr lang="en-US" altLang="zh-CN" sz="2400" dirty="0"/>
              <a:t>《</a:t>
            </a:r>
            <a:r>
              <a:rPr lang="zh-CN" altLang="zh-CN" sz="2400" dirty="0"/>
              <a:t>民通意见》第</a:t>
            </a:r>
            <a:r>
              <a:rPr lang="en-US" altLang="zh-CN" sz="2400" dirty="0"/>
              <a:t>69</a:t>
            </a:r>
            <a:r>
              <a:rPr lang="zh-CN" altLang="zh-CN" sz="2400" dirty="0"/>
              <a:t>条：以给公民及其亲友的生命健康、荣誉、名誉、财产等造成损害，或者以给法人的荣誉、名誉、财产等造成损害为要挟，迫使对方作出违背真实的意思表示的，可以认定为胁迫行为。</a:t>
            </a:r>
          </a:p>
          <a:p>
            <a:pPr eaLnBrk="1" hangingPunct="1"/>
            <a:endParaRPr lang="zh-CN" altLang="en-US" sz="2400" dirty="0"/>
          </a:p>
        </p:txBody>
      </p:sp>
    </p:spTree>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5" name="Rectangle 2"/>
          <p:cNvSpPr>
            <a:spLocks noGrp="1" noChangeArrowheads="1"/>
          </p:cNvSpPr>
          <p:nvPr>
            <p:ph type="title"/>
          </p:nvPr>
        </p:nvSpPr>
        <p:spPr/>
        <p:txBody>
          <a:bodyPr/>
          <a:lstStyle/>
          <a:p>
            <a:pPr eaLnBrk="1" hangingPunct="1"/>
            <a:endParaRPr lang="zh-CN" altLang="en-US"/>
          </a:p>
        </p:txBody>
      </p:sp>
      <p:sp>
        <p:nvSpPr>
          <p:cNvPr id="507906" name="Rectangle 3"/>
          <p:cNvSpPr>
            <a:spLocks noGrp="1" noChangeArrowheads="1"/>
          </p:cNvSpPr>
          <p:nvPr>
            <p:ph type="body" idx="1"/>
          </p:nvPr>
        </p:nvSpPr>
        <p:spPr/>
        <p:txBody>
          <a:bodyPr/>
          <a:lstStyle/>
          <a:p>
            <a:pPr eaLnBrk="1" hangingPunct="1"/>
            <a:r>
              <a:rPr lang="en-US" altLang="zh-CN" sz="2800" dirty="0"/>
              <a:t>4</a:t>
            </a:r>
            <a:r>
              <a:rPr lang="zh-CN" altLang="zh-CN" sz="2800" dirty="0"/>
              <a:t>、显失公平的民事法律行为（民总</a:t>
            </a:r>
            <a:r>
              <a:rPr lang="en-US" altLang="zh-CN" sz="2800" dirty="0"/>
              <a:t>151</a:t>
            </a:r>
            <a:r>
              <a:rPr lang="zh-CN" altLang="zh-CN" sz="2800" dirty="0"/>
              <a:t>条）</a:t>
            </a:r>
          </a:p>
          <a:p>
            <a:pPr eaLnBrk="1" hangingPunct="1"/>
            <a:r>
              <a:rPr lang="zh-CN" altLang="zh-CN" sz="2800" dirty="0"/>
              <a:t>《民法总则》第</a:t>
            </a:r>
            <a:r>
              <a:rPr lang="en-US" altLang="zh-CN" sz="2800" dirty="0"/>
              <a:t>151</a:t>
            </a:r>
            <a:r>
              <a:rPr lang="zh-CN" altLang="zh-CN" sz="2800" dirty="0"/>
              <a:t>条：一方利用对方处于危困状态、缺乏判断能力等情形，致使民事法律行为成立时显失公平的，受损害方有权请求人民法院或者仲裁机构予以撤销。</a:t>
            </a:r>
          </a:p>
          <a:p>
            <a:pPr eaLnBrk="1" hangingPunct="1"/>
            <a:r>
              <a:rPr lang="zh-CN" altLang="zh-CN" sz="2800" dirty="0"/>
              <a:t>《民通意见》第</a:t>
            </a:r>
            <a:r>
              <a:rPr lang="en-US" altLang="zh-CN" sz="2800" dirty="0"/>
              <a:t>72</a:t>
            </a:r>
            <a:r>
              <a:rPr lang="zh-CN" altLang="zh-CN" sz="2800" dirty="0"/>
              <a:t>条：一方当事人利用优势或者利用对方没有经验，致使双方的权利与义务明显违反公平、等价有偿原则的，可以认定为显失公平。</a:t>
            </a:r>
          </a:p>
          <a:p>
            <a:pPr eaLnBrk="1" hangingPunct="1"/>
            <a:endParaRPr lang="zh-CN" altLang="en-US" dirty="0"/>
          </a:p>
        </p:txBody>
      </p:sp>
    </p:spTree>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29" name="Rectangle 2"/>
          <p:cNvSpPr>
            <a:spLocks noGrp="1" noChangeArrowheads="1"/>
          </p:cNvSpPr>
          <p:nvPr>
            <p:ph type="title"/>
          </p:nvPr>
        </p:nvSpPr>
        <p:spPr/>
        <p:txBody>
          <a:bodyPr/>
          <a:lstStyle/>
          <a:p>
            <a:pPr eaLnBrk="1" hangingPunct="1"/>
            <a:endParaRPr lang="zh-CN" altLang="en-US"/>
          </a:p>
        </p:txBody>
      </p:sp>
      <p:sp>
        <p:nvSpPr>
          <p:cNvPr id="508930" name="Rectangle 3"/>
          <p:cNvSpPr>
            <a:spLocks noGrp="1" noChangeArrowheads="1"/>
          </p:cNvSpPr>
          <p:nvPr>
            <p:ph type="body" idx="1"/>
          </p:nvPr>
        </p:nvSpPr>
        <p:spPr/>
        <p:txBody>
          <a:bodyPr/>
          <a:lstStyle/>
          <a:p>
            <a:pPr eaLnBrk="1" hangingPunct="1">
              <a:lnSpc>
                <a:spcPct val="80000"/>
              </a:lnSpc>
            </a:pPr>
            <a:r>
              <a:rPr lang="zh-CN" altLang="en-US" b="1"/>
              <a:t>（四）行为被撤销的后果</a:t>
            </a:r>
            <a:endParaRPr lang="en-US" altLang="zh-CN" b="1"/>
          </a:p>
          <a:p>
            <a:pPr eaLnBrk="1" hangingPunct="1"/>
            <a:r>
              <a:rPr lang="en-US" altLang="zh-CN" b="1"/>
              <a:t>1</a:t>
            </a:r>
            <a:r>
              <a:rPr lang="zh-CN" altLang="zh-CN" b="1"/>
              <a:t>、</a:t>
            </a:r>
            <a:r>
              <a:rPr lang="zh-CN" altLang="en-US" b="1"/>
              <a:t>行为自始无效</a:t>
            </a:r>
            <a:endParaRPr lang="en-US" altLang="zh-CN" b="1"/>
          </a:p>
          <a:p>
            <a:pPr eaLnBrk="1" hangingPunct="1"/>
            <a:r>
              <a:rPr lang="en-US" altLang="zh-CN" b="1"/>
              <a:t>2</a:t>
            </a:r>
            <a:r>
              <a:rPr lang="zh-CN" altLang="en-US" b="1"/>
              <a:t>、</a:t>
            </a:r>
            <a:r>
              <a:rPr lang="zh-CN" altLang="zh-CN" b="1"/>
              <a:t>返还财产</a:t>
            </a:r>
            <a:endParaRPr lang="zh-CN" altLang="zh-CN"/>
          </a:p>
          <a:p>
            <a:pPr eaLnBrk="1" hangingPunct="1"/>
            <a:r>
              <a:rPr lang="en-US" altLang="zh-CN" b="1"/>
              <a:t>3</a:t>
            </a:r>
            <a:r>
              <a:rPr lang="zh-CN" altLang="en-US" b="1"/>
              <a:t>、</a:t>
            </a:r>
            <a:r>
              <a:rPr lang="zh-CN" altLang="zh-CN" b="1"/>
              <a:t>赔偿损失</a:t>
            </a:r>
            <a:endParaRPr lang="zh-CN" altLang="zh-CN"/>
          </a:p>
          <a:p>
            <a:pPr eaLnBrk="1" hangingPunct="1"/>
            <a:r>
              <a:rPr lang="zh-CN" altLang="zh-CN"/>
              <a:t>　</a:t>
            </a:r>
            <a:endParaRPr lang="zh-CN" altLang="en-US" b="1"/>
          </a:p>
        </p:txBody>
      </p:sp>
    </p:spTree>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3" name="Rectangle 2"/>
          <p:cNvSpPr>
            <a:spLocks noGrp="1" noChangeArrowheads="1"/>
          </p:cNvSpPr>
          <p:nvPr>
            <p:ph type="title"/>
          </p:nvPr>
        </p:nvSpPr>
        <p:spPr/>
        <p:txBody>
          <a:bodyPr/>
          <a:lstStyle/>
          <a:p>
            <a:pPr eaLnBrk="1" hangingPunct="1"/>
            <a:endParaRPr lang="zh-CN" altLang="en-US"/>
          </a:p>
        </p:txBody>
      </p:sp>
      <p:sp>
        <p:nvSpPr>
          <p:cNvPr id="509954" name="Rectangle 3"/>
          <p:cNvSpPr>
            <a:spLocks noGrp="1" noChangeArrowheads="1"/>
          </p:cNvSpPr>
          <p:nvPr>
            <p:ph type="body" idx="1"/>
          </p:nvPr>
        </p:nvSpPr>
        <p:spPr/>
        <p:txBody>
          <a:bodyPr/>
          <a:lstStyle/>
          <a:p>
            <a:pPr eaLnBrk="1" hangingPunct="1"/>
            <a:r>
              <a:rPr lang="zh-CN" altLang="zh-CN" sz="2000" b="1" dirty="0"/>
              <a:t>（五）撤销权的消灭</a:t>
            </a:r>
            <a:endParaRPr lang="zh-CN" altLang="zh-CN" sz="2000" dirty="0"/>
          </a:p>
          <a:p>
            <a:pPr eaLnBrk="1" hangingPunct="1"/>
            <a:r>
              <a:rPr lang="en-US" altLang="zh-CN" sz="2000" dirty="0"/>
              <a:t>1</a:t>
            </a:r>
            <a:r>
              <a:rPr lang="zh-CN" altLang="zh-CN" sz="2000" dirty="0"/>
              <a:t>、撤销权人逾期不行使撤销权</a:t>
            </a:r>
          </a:p>
          <a:p>
            <a:pPr eaLnBrk="1" hangingPunct="1"/>
            <a:r>
              <a:rPr lang="en-US" altLang="zh-CN" sz="2000" dirty="0"/>
              <a:t>2</a:t>
            </a:r>
            <a:r>
              <a:rPr lang="zh-CN" altLang="zh-CN" sz="2000" dirty="0"/>
              <a:t>、撤销权人放弃撤销权</a:t>
            </a:r>
            <a:endParaRPr lang="en-US" altLang="zh-CN" sz="2000" dirty="0"/>
          </a:p>
          <a:p>
            <a:pPr eaLnBrk="1" hangingPunct="1"/>
            <a:r>
              <a:rPr lang="zh-CN" altLang="zh-CN" sz="2000" dirty="0"/>
              <a:t>《民法总则》第</a:t>
            </a:r>
            <a:r>
              <a:rPr lang="en-US" altLang="zh-CN" sz="2000" dirty="0"/>
              <a:t>152</a:t>
            </a:r>
            <a:r>
              <a:rPr lang="zh-CN" altLang="zh-CN" sz="2000" dirty="0"/>
              <a:t>条　有下列情形之一的，撤销权消灭：（一）当事人自知道或者应当知道撤销事由之日起一年内、重大误解的当事人自知道或者应当知道撤销事由之日起三个月内没有行使撤销权；（二）当事人受胁迫，自胁迫行为终止之日起一年内没有行使撤销权；（三）当事人知道撤销事由后明确表示或者以自己的行为表明放弃撤销权。</a:t>
            </a:r>
          </a:p>
          <a:p>
            <a:pPr eaLnBrk="1" hangingPunct="1"/>
            <a:r>
              <a:rPr lang="zh-CN" altLang="zh-CN" sz="2000" dirty="0"/>
              <a:t>当事人自民事法律行为发生之日起五年内没有行使撤销权的，撤销权消灭。</a:t>
            </a:r>
          </a:p>
          <a:p>
            <a:pPr eaLnBrk="1" hangingPunct="1"/>
            <a:endParaRPr lang="zh-CN" altLang="zh-CN" dirty="0"/>
          </a:p>
          <a:p>
            <a:pPr eaLnBrk="1" hangingPunct="1"/>
            <a:endParaRPr lang="zh-CN" altLang="en-US" dirty="0"/>
          </a:p>
        </p:txBody>
      </p:sp>
    </p:spTree>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7" name="Rectangle 2"/>
          <p:cNvSpPr>
            <a:spLocks noGrp="1" noChangeArrowheads="1"/>
          </p:cNvSpPr>
          <p:nvPr>
            <p:ph type="title"/>
          </p:nvPr>
        </p:nvSpPr>
        <p:spPr/>
        <p:txBody>
          <a:bodyPr/>
          <a:lstStyle/>
          <a:p>
            <a:pPr eaLnBrk="1" hangingPunct="1"/>
            <a:br>
              <a:rPr lang="zh-CN" altLang="en-US" b="1"/>
            </a:br>
            <a:br>
              <a:rPr lang="zh-CN" altLang="en-US" b="1"/>
            </a:br>
            <a:endParaRPr lang="zh-CN" altLang="en-US" b="1">
              <a:latin typeface="宋体" charset="-122"/>
            </a:endParaRPr>
          </a:p>
        </p:txBody>
      </p:sp>
      <p:sp>
        <p:nvSpPr>
          <p:cNvPr id="510978" name="Rectangle 3"/>
          <p:cNvSpPr>
            <a:spLocks noGrp="1" noChangeArrowheads="1"/>
          </p:cNvSpPr>
          <p:nvPr>
            <p:ph type="body" idx="1"/>
          </p:nvPr>
        </p:nvSpPr>
        <p:spPr/>
        <p:txBody>
          <a:bodyPr/>
          <a:lstStyle/>
          <a:p>
            <a:pPr algn="just" eaLnBrk="1" hangingPunct="1">
              <a:lnSpc>
                <a:spcPct val="90000"/>
              </a:lnSpc>
            </a:pPr>
            <a:r>
              <a:rPr lang="zh-CN" altLang="en-US" sz="2800" b="1" dirty="0">
                <a:latin typeface="宋体" charset="-122"/>
              </a:rPr>
              <a:t>五、效力待定的民事法律行为</a:t>
            </a:r>
          </a:p>
          <a:p>
            <a:pPr algn="just" eaLnBrk="1" hangingPunct="1">
              <a:lnSpc>
                <a:spcPct val="90000"/>
              </a:lnSpc>
            </a:pPr>
            <a:r>
              <a:rPr lang="zh-CN" altLang="en-US" sz="2800" b="1" dirty="0">
                <a:latin typeface="Times New Roman" pitchFamily="18" charset="0"/>
              </a:rPr>
              <a:t>（一）</a:t>
            </a:r>
            <a:r>
              <a:rPr lang="zh-CN" altLang="en-US" sz="2800" dirty="0">
                <a:latin typeface="Times New Roman" pitchFamily="18" charset="0"/>
              </a:rPr>
              <a:t>界定</a:t>
            </a:r>
            <a:r>
              <a:rPr lang="zh-CN" altLang="en-US" sz="2800" dirty="0"/>
              <a:t>    </a:t>
            </a:r>
          </a:p>
          <a:p>
            <a:pPr algn="just" eaLnBrk="1" hangingPunct="1">
              <a:lnSpc>
                <a:spcPct val="90000"/>
              </a:lnSpc>
            </a:pPr>
            <a:r>
              <a:rPr lang="en-US" altLang="zh-CN" sz="2800" dirty="0">
                <a:latin typeface="Times New Roman" pitchFamily="18" charset="0"/>
              </a:rPr>
              <a:t>——</a:t>
            </a:r>
            <a:r>
              <a:rPr lang="zh-CN" altLang="en-US" sz="2800" dirty="0">
                <a:latin typeface="Times New Roman" pitchFamily="18" charset="0"/>
              </a:rPr>
              <a:t>效力待定的民事法律行为，是指民事法律行为虽已成立，但是否生效尚不确定，只有经过特定当事人的行为，才能确定生效或不生效的民事法律行为。</a:t>
            </a:r>
          </a:p>
        </p:txBody>
      </p:sp>
    </p:spTree>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1" name="Rectangle 2"/>
          <p:cNvSpPr>
            <a:spLocks noGrp="1" noChangeArrowheads="1"/>
          </p:cNvSpPr>
          <p:nvPr>
            <p:ph type="title"/>
          </p:nvPr>
        </p:nvSpPr>
        <p:spPr/>
        <p:txBody>
          <a:bodyPr/>
          <a:lstStyle/>
          <a:p>
            <a:pPr eaLnBrk="1" hangingPunct="1"/>
            <a:endParaRPr lang="zh-CN" altLang="en-US"/>
          </a:p>
        </p:txBody>
      </p:sp>
      <p:sp>
        <p:nvSpPr>
          <p:cNvPr id="512002" name="Rectangle 3"/>
          <p:cNvSpPr>
            <a:spLocks noGrp="1" noChangeArrowheads="1"/>
          </p:cNvSpPr>
          <p:nvPr>
            <p:ph type="body" idx="1"/>
          </p:nvPr>
        </p:nvSpPr>
        <p:spPr/>
        <p:txBody>
          <a:bodyPr/>
          <a:lstStyle/>
          <a:p>
            <a:pPr algn="just" eaLnBrk="1" hangingPunct="1">
              <a:lnSpc>
                <a:spcPct val="90000"/>
              </a:lnSpc>
            </a:pPr>
            <a:r>
              <a:rPr lang="zh-CN" altLang="en-US" sz="2800" b="1" dirty="0">
                <a:latin typeface="Times New Roman" pitchFamily="18" charset="0"/>
              </a:rPr>
              <a:t>（二）效力待定行为的类型化分析</a:t>
            </a:r>
            <a:endParaRPr lang="zh-CN" altLang="en-US" sz="2800" dirty="0"/>
          </a:p>
          <a:p>
            <a:pPr algn="just" eaLnBrk="1" hangingPunct="1">
              <a:lnSpc>
                <a:spcPct val="90000"/>
              </a:lnSpc>
            </a:pPr>
            <a:r>
              <a:rPr lang="en-US" altLang="zh-CN" sz="2800" dirty="0">
                <a:latin typeface="Times New Roman" pitchFamily="18" charset="0"/>
              </a:rPr>
              <a:t>1</a:t>
            </a:r>
            <a:r>
              <a:rPr lang="zh-CN" altLang="en-US" sz="2800" dirty="0">
                <a:latin typeface="Times New Roman" pitchFamily="18" charset="0"/>
              </a:rPr>
              <a:t>、限制行为能力人依法不能独立实施的行为</a:t>
            </a:r>
            <a:endParaRPr lang="zh-CN" altLang="en-US" sz="2800" dirty="0"/>
          </a:p>
          <a:p>
            <a:pPr eaLnBrk="1" hangingPunct="1">
              <a:lnSpc>
                <a:spcPct val="90000"/>
              </a:lnSpc>
            </a:pPr>
            <a:r>
              <a:rPr lang="en-US" altLang="zh-CN" sz="2800" dirty="0">
                <a:latin typeface="宋体" charset="-122"/>
              </a:rPr>
              <a:t>2</a:t>
            </a:r>
            <a:r>
              <a:rPr lang="zh-CN" altLang="en-US" sz="2800" dirty="0">
                <a:latin typeface="宋体" charset="-122"/>
              </a:rPr>
              <a:t>、无权处分行为</a:t>
            </a:r>
            <a:endParaRPr lang="en-US" altLang="zh-CN" sz="2800" dirty="0">
              <a:latin typeface="宋体" charset="-122"/>
            </a:endParaRPr>
          </a:p>
          <a:p>
            <a:pPr eaLnBrk="1" hangingPunct="1">
              <a:lnSpc>
                <a:spcPct val="90000"/>
              </a:lnSpc>
            </a:pPr>
            <a:r>
              <a:rPr lang="zh-CN" altLang="en-US" sz="2800" dirty="0">
                <a:latin typeface="宋体" charset="-122"/>
              </a:rPr>
              <a:t>（买卖合同司法解释第三条除外）</a:t>
            </a:r>
          </a:p>
          <a:p>
            <a:pPr eaLnBrk="1" hangingPunct="1">
              <a:lnSpc>
                <a:spcPct val="90000"/>
              </a:lnSpc>
            </a:pPr>
            <a:r>
              <a:rPr lang="en-US" altLang="zh-CN" sz="2800" dirty="0">
                <a:latin typeface="宋体" charset="-122"/>
              </a:rPr>
              <a:t>3</a:t>
            </a:r>
            <a:r>
              <a:rPr lang="zh-CN" altLang="en-US" sz="2800" dirty="0">
                <a:latin typeface="宋体" charset="-122"/>
              </a:rPr>
              <a:t>、无权代理行为</a:t>
            </a:r>
            <a:endParaRPr lang="en-US" altLang="zh-CN" sz="2800" dirty="0">
              <a:latin typeface="宋体" charset="-122"/>
            </a:endParaRPr>
          </a:p>
          <a:p>
            <a:pPr eaLnBrk="1" hangingPunct="1">
              <a:lnSpc>
                <a:spcPct val="90000"/>
              </a:lnSpc>
            </a:pPr>
            <a:r>
              <a:rPr lang="en-US" altLang="zh-CN" sz="2800" dirty="0">
                <a:latin typeface="宋体" charset="-122"/>
              </a:rPr>
              <a:t>《</a:t>
            </a:r>
            <a:r>
              <a:rPr lang="zh-CN" altLang="en-US" sz="2800" dirty="0">
                <a:latin typeface="宋体" charset="-122"/>
              </a:rPr>
              <a:t>合同法</a:t>
            </a:r>
            <a:r>
              <a:rPr lang="en-US" altLang="zh-CN" sz="2800" dirty="0">
                <a:latin typeface="宋体" charset="-122"/>
              </a:rPr>
              <a:t>》</a:t>
            </a:r>
            <a:r>
              <a:rPr lang="zh-CN" altLang="en-US" sz="2800" dirty="0">
                <a:latin typeface="宋体" charset="-122"/>
              </a:rPr>
              <a:t>第</a:t>
            </a:r>
            <a:r>
              <a:rPr lang="en-US" altLang="zh-CN" sz="2800" dirty="0"/>
              <a:t>49</a:t>
            </a:r>
            <a:r>
              <a:rPr lang="zh-CN" altLang="en-US" sz="2800" dirty="0">
                <a:latin typeface="宋体" charset="-122"/>
              </a:rPr>
              <a:t>条的表见代理除外。</a:t>
            </a:r>
          </a:p>
          <a:p>
            <a:pPr eaLnBrk="1" hangingPunct="1">
              <a:lnSpc>
                <a:spcPct val="90000"/>
              </a:lnSpc>
            </a:pPr>
            <a:br>
              <a:rPr lang="zh-CN" altLang="en-US" sz="2800" dirty="0"/>
            </a:br>
            <a:br>
              <a:rPr lang="zh-CN" altLang="en-US" sz="2800" dirty="0"/>
            </a:br>
            <a:endParaRPr lang="zh-CN" altLang="en-US" sz="2800" dirty="0"/>
          </a:p>
        </p:txBody>
      </p:sp>
    </p:spTree>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eaLnBrk="1" hangingPunct="1">
              <a:lnSpc>
                <a:spcPct val="90000"/>
              </a:lnSpc>
            </a:pPr>
            <a:r>
              <a:rPr lang="zh-CN" altLang="en-US" b="1" dirty="0">
                <a:solidFill>
                  <a:srgbClr val="000000"/>
                </a:solidFill>
                <a:latin typeface="Times New Roman" pitchFamily="18" charset="0"/>
              </a:rPr>
              <a:t>1、限制行为能力人</a:t>
            </a:r>
            <a:r>
              <a:rPr lang="zh-CN" altLang="en-US" b="1" u="sng" dirty="0">
                <a:solidFill>
                  <a:srgbClr val="FF0000"/>
                </a:solidFill>
                <a:latin typeface="Times New Roman" pitchFamily="18" charset="0"/>
              </a:rPr>
              <a:t>依法不能独立签订</a:t>
            </a:r>
            <a:r>
              <a:rPr lang="zh-CN" altLang="en-US" b="1" dirty="0">
                <a:solidFill>
                  <a:srgbClr val="000000"/>
                </a:solidFill>
                <a:latin typeface="Times New Roman" pitchFamily="18" charset="0"/>
              </a:rPr>
              <a:t>的合同</a:t>
            </a:r>
            <a:endParaRPr lang="en-US" altLang="zh-CN" b="1" dirty="0">
              <a:solidFill>
                <a:srgbClr val="000000"/>
              </a:solidFill>
              <a:latin typeface="Times New Roman" pitchFamily="18" charset="0"/>
            </a:endParaRPr>
          </a:p>
          <a:p>
            <a:pPr algn="just" eaLnBrk="1" hangingPunct="1">
              <a:lnSpc>
                <a:spcPct val="90000"/>
              </a:lnSpc>
            </a:pPr>
            <a:r>
              <a:rPr lang="zh-CN" altLang="en-US" dirty="0"/>
              <a:t>（</a:t>
            </a:r>
            <a:r>
              <a:rPr lang="en-US" altLang="zh-CN" dirty="0"/>
              <a:t>《</a:t>
            </a:r>
            <a:r>
              <a:rPr lang="zh-CN" altLang="en-US" dirty="0"/>
              <a:t>合同法</a:t>
            </a:r>
            <a:r>
              <a:rPr lang="en-US" altLang="zh-CN" dirty="0"/>
              <a:t>》</a:t>
            </a:r>
            <a:r>
              <a:rPr lang="zh-CN" altLang="en-US" dirty="0"/>
              <a:t>第</a:t>
            </a:r>
            <a:r>
              <a:rPr lang="en-US" altLang="zh-CN" dirty="0"/>
              <a:t>47</a:t>
            </a:r>
            <a:r>
              <a:rPr lang="zh-CN" altLang="en-US" dirty="0"/>
              <a:t>条、民总第</a:t>
            </a:r>
            <a:r>
              <a:rPr lang="en-US" altLang="zh-CN" dirty="0"/>
              <a:t>145</a:t>
            </a:r>
            <a:r>
              <a:rPr lang="zh-CN" altLang="en-US" dirty="0"/>
              <a:t>条）</a:t>
            </a:r>
            <a:endParaRPr lang="en-US" altLang="zh-CN" b="1" dirty="0">
              <a:solidFill>
                <a:srgbClr val="000000"/>
              </a:solidFill>
              <a:latin typeface="Times New Roman" pitchFamily="18" charset="0"/>
            </a:endParaRPr>
          </a:p>
          <a:p>
            <a:pPr algn="just" eaLnBrk="1" hangingPunct="1">
              <a:lnSpc>
                <a:spcPct val="90000"/>
              </a:lnSpc>
            </a:pPr>
            <a:r>
              <a:rPr lang="en-US" altLang="zh-CN" dirty="0"/>
              <a:t>【</a:t>
            </a:r>
            <a:r>
              <a:rPr lang="zh-CN" altLang="en-US" dirty="0"/>
              <a:t>例</a:t>
            </a:r>
            <a:r>
              <a:rPr lang="en-US" altLang="zh-CN" dirty="0"/>
              <a:t>】</a:t>
            </a:r>
            <a:r>
              <a:rPr lang="zh-CN" altLang="en-US" dirty="0"/>
              <a:t>某男</a:t>
            </a:r>
            <a:r>
              <a:rPr lang="en-US" altLang="zh-CN" dirty="0"/>
              <a:t>15</a:t>
            </a:r>
            <a:r>
              <a:rPr lang="zh-CN" altLang="en-US" dirty="0"/>
              <a:t>岁，身高体壮，前往乙处购买价值</a:t>
            </a:r>
            <a:r>
              <a:rPr lang="en-US" altLang="zh-CN" dirty="0"/>
              <a:t>1.2</a:t>
            </a:r>
            <a:r>
              <a:rPr lang="zh-CN" altLang="en-US" dirty="0"/>
              <a:t>万元的笔记本电脑，乙问及其年龄与职业，甲出示身份证显示为</a:t>
            </a:r>
            <a:r>
              <a:rPr lang="en-US" altLang="zh-CN" dirty="0"/>
              <a:t>21</a:t>
            </a:r>
            <a:r>
              <a:rPr lang="zh-CN" altLang="en-US" dirty="0"/>
              <a:t>周岁，出示的工作证显示为某贸易公司业务员。乙遂与甲签订电脑买卖合同。</a:t>
            </a:r>
          </a:p>
        </p:txBody>
      </p:sp>
    </p:spTree>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eaLnBrk="1" hangingPunct="1">
              <a:lnSpc>
                <a:spcPct val="90000"/>
              </a:lnSpc>
            </a:pPr>
            <a:r>
              <a:rPr lang="zh-CN" altLang="en-US" b="1" dirty="0">
                <a:solidFill>
                  <a:srgbClr val="000000"/>
                </a:solidFill>
              </a:rPr>
              <a:t>2</a:t>
            </a:r>
            <a:r>
              <a:rPr lang="zh-CN" altLang="en-US" b="1" dirty="0">
                <a:solidFill>
                  <a:srgbClr val="000000"/>
                </a:solidFill>
                <a:latin typeface="Times New Roman" pitchFamily="18" charset="0"/>
              </a:rPr>
              <a:t>、无权代理人所订立的合同</a:t>
            </a:r>
            <a:endParaRPr lang="en-US" altLang="zh-CN" b="1" dirty="0">
              <a:solidFill>
                <a:srgbClr val="000000"/>
              </a:solidFill>
              <a:latin typeface="Times New Roman" pitchFamily="18" charset="0"/>
            </a:endParaRPr>
          </a:p>
          <a:p>
            <a:pPr algn="just" eaLnBrk="1" hangingPunct="1">
              <a:lnSpc>
                <a:spcPct val="90000"/>
              </a:lnSpc>
            </a:pPr>
            <a:r>
              <a:rPr lang="zh-CN" altLang="en-US" sz="2800" dirty="0">
                <a:solidFill>
                  <a:srgbClr val="000000"/>
                </a:solidFill>
                <a:latin typeface="Times New Roman" pitchFamily="18" charset="0"/>
              </a:rPr>
              <a:t>（</a:t>
            </a:r>
            <a:r>
              <a:rPr lang="en-US" altLang="zh-CN" sz="2800" dirty="0"/>
              <a:t>《</a:t>
            </a:r>
            <a:r>
              <a:rPr lang="zh-CN" altLang="en-US" sz="2800" dirty="0"/>
              <a:t>合同法</a:t>
            </a:r>
            <a:r>
              <a:rPr lang="en-US" altLang="zh-CN" sz="2800" dirty="0"/>
              <a:t>》</a:t>
            </a:r>
            <a:r>
              <a:rPr lang="zh-CN" altLang="en-US" sz="2800" dirty="0"/>
              <a:t>第</a:t>
            </a:r>
            <a:r>
              <a:rPr lang="en-US" altLang="zh-CN" sz="2800" dirty="0"/>
              <a:t>48</a:t>
            </a:r>
            <a:r>
              <a:rPr lang="zh-CN" altLang="en-US" sz="2800" dirty="0"/>
              <a:t>条）</a:t>
            </a:r>
            <a:endParaRPr lang="en-US" altLang="zh-CN" sz="2800" b="1" dirty="0">
              <a:solidFill>
                <a:srgbClr val="000000"/>
              </a:solidFill>
              <a:latin typeface="Times New Roman" pitchFamily="18" charset="0"/>
            </a:endParaRPr>
          </a:p>
          <a:p>
            <a:pPr algn="just" eaLnBrk="1" hangingPunct="1">
              <a:lnSpc>
                <a:spcPct val="90000"/>
              </a:lnSpc>
            </a:pPr>
            <a:r>
              <a:rPr lang="en-US" altLang="zh-CN" sz="2800" dirty="0"/>
              <a:t>【</a:t>
            </a:r>
            <a:r>
              <a:rPr lang="zh-CN" altLang="en-US" sz="2800" dirty="0"/>
              <a:t>例</a:t>
            </a:r>
            <a:r>
              <a:rPr lang="en-US" altLang="zh-CN" sz="2800" dirty="0"/>
              <a:t>】</a:t>
            </a:r>
            <a:r>
              <a:rPr lang="zh-CN" altLang="en-US" sz="2800" dirty="0"/>
              <a:t>张某到王某家拜年，王某去冲茶时张某帮其接听了刘某打来的电话。在电话中，刘某表示欲向王某订购一批普洱茶饼，请张某转告，张某应允。随后张某感到有利可图，没有向王某转告订购之事，而是自己低价购进了刘某所需茶饼，以王某名义交货并收取了刘某货款。之后，刘某对茶饼质量提出异议。</a:t>
            </a:r>
            <a:endParaRPr lang="en-US" altLang="zh-CN" sz="2800" b="1" dirty="0">
              <a:solidFill>
                <a:srgbClr val="000000"/>
              </a:solidFill>
              <a:latin typeface="Times New Roman" pitchFamily="18" charset="0"/>
            </a:endParaRPr>
          </a:p>
          <a:p>
            <a:endParaRPr lang="zh-CN" altLang="en-US" dirty="0"/>
          </a:p>
        </p:txBody>
      </p:sp>
    </p:spTree>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eaLnBrk="1" hangingPunct="1">
              <a:lnSpc>
                <a:spcPct val="90000"/>
              </a:lnSpc>
            </a:pPr>
            <a:r>
              <a:rPr lang="zh-CN" altLang="en-US" b="1" dirty="0">
                <a:solidFill>
                  <a:srgbClr val="000000"/>
                </a:solidFill>
              </a:rPr>
              <a:t>3</a:t>
            </a:r>
            <a:r>
              <a:rPr lang="zh-CN" altLang="en-US" b="1" dirty="0">
                <a:solidFill>
                  <a:srgbClr val="000000"/>
                </a:solidFill>
                <a:latin typeface="Times New Roman" pitchFamily="18" charset="0"/>
              </a:rPr>
              <a:t>、无权处分人所订立的合同</a:t>
            </a:r>
            <a:endParaRPr lang="en-US" altLang="zh-CN" b="1" dirty="0">
              <a:solidFill>
                <a:srgbClr val="000000"/>
              </a:solidFill>
              <a:latin typeface="Times New Roman" pitchFamily="18" charset="0"/>
            </a:endParaRPr>
          </a:p>
          <a:p>
            <a:pPr algn="just" eaLnBrk="1" hangingPunct="1">
              <a:lnSpc>
                <a:spcPct val="90000"/>
              </a:lnSpc>
            </a:pPr>
            <a:r>
              <a:rPr lang="zh-CN" altLang="en-US" sz="2800" dirty="0">
                <a:solidFill>
                  <a:srgbClr val="000000"/>
                </a:solidFill>
                <a:latin typeface="Times New Roman" pitchFamily="18" charset="0"/>
              </a:rPr>
              <a:t>（</a:t>
            </a:r>
            <a:r>
              <a:rPr lang="en-US" altLang="zh-CN" sz="2800" dirty="0"/>
              <a:t>《</a:t>
            </a:r>
            <a:r>
              <a:rPr lang="zh-CN" altLang="en-US" sz="2800" dirty="0"/>
              <a:t>合同法</a:t>
            </a:r>
            <a:r>
              <a:rPr lang="en-US" altLang="zh-CN" sz="2800" dirty="0"/>
              <a:t>》</a:t>
            </a:r>
            <a:r>
              <a:rPr lang="zh-CN" altLang="en-US" sz="2800" dirty="0"/>
              <a:t>第</a:t>
            </a:r>
            <a:r>
              <a:rPr lang="en-US" altLang="zh-CN" sz="2800" dirty="0"/>
              <a:t>51</a:t>
            </a:r>
            <a:r>
              <a:rPr lang="zh-CN" altLang="en-US" sz="2800" dirty="0"/>
              <a:t>条）</a:t>
            </a:r>
            <a:endParaRPr lang="en-US" altLang="zh-CN" sz="2800" b="1" dirty="0">
              <a:solidFill>
                <a:srgbClr val="000000"/>
              </a:solidFill>
              <a:latin typeface="Times New Roman" pitchFamily="18" charset="0"/>
            </a:endParaRPr>
          </a:p>
          <a:p>
            <a:pPr eaLnBrk="1" hangingPunct="1">
              <a:lnSpc>
                <a:spcPct val="90000"/>
              </a:lnSpc>
            </a:pPr>
            <a:r>
              <a:rPr lang="en-US" altLang="zh-CN" sz="2800" dirty="0"/>
              <a:t>《</a:t>
            </a:r>
            <a:r>
              <a:rPr lang="zh-CN" altLang="en-US" sz="2800" dirty="0"/>
              <a:t>合同法</a:t>
            </a:r>
            <a:r>
              <a:rPr lang="en-US" altLang="zh-CN" sz="2800" dirty="0"/>
              <a:t>》</a:t>
            </a:r>
            <a:r>
              <a:rPr lang="zh-CN" altLang="en-US" sz="2800" dirty="0"/>
              <a:t>第</a:t>
            </a:r>
            <a:r>
              <a:rPr lang="en-US" altLang="zh-CN" sz="2800" dirty="0"/>
              <a:t>51</a:t>
            </a:r>
            <a:r>
              <a:rPr lang="zh-CN" altLang="en-US" sz="2800" dirty="0"/>
              <a:t>条 无处分权的人处分他人财产，经权利人追认或者无处分权的人订立合同后取得处分权的，该合同有效。</a:t>
            </a:r>
            <a:endParaRPr lang="en-US" altLang="zh-CN" sz="2800" dirty="0"/>
          </a:p>
          <a:p>
            <a:pPr algn="just" eaLnBrk="1" hangingPunct="1">
              <a:lnSpc>
                <a:spcPct val="90000"/>
              </a:lnSpc>
            </a:pPr>
            <a:r>
              <a:rPr lang="en-US" altLang="zh-CN" sz="2800" dirty="0"/>
              <a:t>《</a:t>
            </a:r>
            <a:r>
              <a:rPr lang="zh-CN" altLang="en-US" sz="2800" dirty="0"/>
              <a:t>买卖合同纠纷解释</a:t>
            </a:r>
            <a:r>
              <a:rPr lang="en-US" altLang="zh-CN" sz="2800" dirty="0"/>
              <a:t>》</a:t>
            </a:r>
            <a:r>
              <a:rPr lang="zh-CN" altLang="en-US" sz="2800" dirty="0"/>
              <a:t>第</a:t>
            </a:r>
            <a:r>
              <a:rPr lang="en-US" altLang="zh-CN" sz="2800" dirty="0"/>
              <a:t>3</a:t>
            </a:r>
            <a:r>
              <a:rPr lang="zh-CN" altLang="en-US" sz="2800" dirty="0"/>
              <a:t>条 当事人一方以出卖人在缔约时对标的物没有所有权或者处分权为由主张合同无效的，人民法院不予支持。</a:t>
            </a:r>
          </a:p>
          <a:p>
            <a:endParaRPr lang="zh-CN" altLang="en-US" dirty="0"/>
          </a:p>
        </p:txBody>
      </p:sp>
    </p:spTree>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5" name="Rectangle 2"/>
          <p:cNvSpPr>
            <a:spLocks noGrp="1" noChangeArrowheads="1"/>
          </p:cNvSpPr>
          <p:nvPr>
            <p:ph type="title"/>
          </p:nvPr>
        </p:nvSpPr>
        <p:spPr/>
        <p:txBody>
          <a:bodyPr/>
          <a:lstStyle/>
          <a:p>
            <a:pPr eaLnBrk="1" hangingPunct="1"/>
            <a:endParaRPr lang="zh-CN" altLang="en-US"/>
          </a:p>
        </p:txBody>
      </p:sp>
      <p:sp>
        <p:nvSpPr>
          <p:cNvPr id="513026" name="Rectangle 3"/>
          <p:cNvSpPr>
            <a:spLocks noGrp="1" noChangeArrowheads="1"/>
          </p:cNvSpPr>
          <p:nvPr>
            <p:ph type="body" idx="1"/>
          </p:nvPr>
        </p:nvSpPr>
        <p:spPr/>
        <p:txBody>
          <a:bodyPr/>
          <a:lstStyle/>
          <a:p>
            <a:pPr algn="just" eaLnBrk="1" hangingPunct="1"/>
            <a:r>
              <a:rPr lang="zh-CN" altLang="en-US" b="1" dirty="0">
                <a:latin typeface="Times New Roman" pitchFamily="18" charset="0"/>
              </a:rPr>
              <a:t>（三）</a:t>
            </a:r>
            <a:r>
              <a:rPr lang="zh-CN" altLang="en-US" b="1" dirty="0"/>
              <a:t>效力待定行为的后果（三权）</a:t>
            </a:r>
          </a:p>
          <a:p>
            <a:pPr eaLnBrk="1" hangingPunct="1"/>
            <a:r>
              <a:rPr lang="en-US" altLang="zh-CN" dirty="0"/>
              <a:t>1</a:t>
            </a:r>
            <a:r>
              <a:rPr lang="zh-CN" altLang="en-US" dirty="0"/>
              <a:t>、追认权</a:t>
            </a:r>
          </a:p>
          <a:p>
            <a:pPr eaLnBrk="1" hangingPunct="1"/>
            <a:r>
              <a:rPr lang="en-US" altLang="zh-CN" dirty="0"/>
              <a:t>2</a:t>
            </a:r>
            <a:r>
              <a:rPr lang="zh-CN" altLang="en-US" dirty="0"/>
              <a:t>、催告权</a:t>
            </a:r>
          </a:p>
          <a:p>
            <a:pPr eaLnBrk="1" hangingPunct="1"/>
            <a:r>
              <a:rPr lang="en-US" altLang="zh-CN" dirty="0"/>
              <a:t>3</a:t>
            </a:r>
            <a:r>
              <a:rPr lang="zh-CN" altLang="en-US" dirty="0"/>
              <a:t>、撤销权</a:t>
            </a:r>
          </a:p>
          <a:p>
            <a:pPr eaLnBrk="1" hangingPunct="1"/>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endParaRPr lang="zh-CN" altLang="en-US"/>
          </a:p>
        </p:txBody>
      </p:sp>
      <p:sp>
        <p:nvSpPr>
          <p:cNvPr id="18434" name="Rectangle 3"/>
          <p:cNvSpPr>
            <a:spLocks noGrp="1" noChangeArrowheads="1"/>
          </p:cNvSpPr>
          <p:nvPr>
            <p:ph type="body" idx="1"/>
          </p:nvPr>
        </p:nvSpPr>
        <p:spPr/>
        <p:txBody>
          <a:bodyPr/>
          <a:lstStyle/>
          <a:p>
            <a:pPr eaLnBrk="1" hangingPunct="1"/>
            <a:r>
              <a:rPr lang="zh-CN" altLang="en-US" dirty="0"/>
              <a:t>第七讲 民事</a:t>
            </a:r>
            <a:r>
              <a:rPr lang="zh-CN" altLang="en-US" dirty="0">
                <a:solidFill>
                  <a:srgbClr val="000000"/>
                </a:solidFill>
                <a:latin typeface="Times New Roman" pitchFamily="18" charset="0"/>
              </a:rPr>
              <a:t>主体之三</a:t>
            </a:r>
            <a:r>
              <a:rPr lang="en-US" altLang="zh-CN" dirty="0">
                <a:solidFill>
                  <a:srgbClr val="000000"/>
                </a:solidFill>
                <a:latin typeface="Times New Roman" pitchFamily="18" charset="0"/>
              </a:rPr>
              <a:t>——</a:t>
            </a:r>
            <a:r>
              <a:rPr lang="zh-CN" altLang="en-US" dirty="0">
                <a:solidFill>
                  <a:srgbClr val="000000"/>
                </a:solidFill>
                <a:latin typeface="Times New Roman" pitchFamily="18" charset="0"/>
              </a:rPr>
              <a:t>非法人组织</a:t>
            </a:r>
          </a:p>
          <a:p>
            <a:pPr eaLnBrk="1" hangingPunct="1"/>
            <a:r>
              <a:rPr lang="zh-CN" altLang="en-US" dirty="0">
                <a:solidFill>
                  <a:srgbClr val="000000"/>
                </a:solidFill>
                <a:latin typeface="Times New Roman" pitchFamily="18" charset="0"/>
              </a:rPr>
              <a:t>第八讲 民法上的物</a:t>
            </a:r>
          </a:p>
          <a:p>
            <a:pPr eaLnBrk="1" hangingPunct="1"/>
            <a:r>
              <a:rPr lang="zh-CN" altLang="en-US" dirty="0">
                <a:solidFill>
                  <a:srgbClr val="000000"/>
                </a:solidFill>
                <a:latin typeface="Times New Roman" pitchFamily="18" charset="0"/>
              </a:rPr>
              <a:t>第九讲 民事法律行为</a:t>
            </a:r>
          </a:p>
          <a:p>
            <a:pPr eaLnBrk="1" hangingPunct="1"/>
            <a:r>
              <a:rPr lang="zh-CN" altLang="en-US" dirty="0">
                <a:solidFill>
                  <a:srgbClr val="000000"/>
                </a:solidFill>
                <a:latin typeface="Times New Roman" pitchFamily="18" charset="0"/>
              </a:rPr>
              <a:t>第十讲 代理</a:t>
            </a:r>
          </a:p>
          <a:p>
            <a:pPr eaLnBrk="1" hangingPunct="1"/>
            <a:r>
              <a:rPr lang="zh-CN" altLang="en-US" dirty="0">
                <a:solidFill>
                  <a:srgbClr val="000000"/>
                </a:solidFill>
                <a:latin typeface="Times New Roman" pitchFamily="18" charset="0"/>
              </a:rPr>
              <a:t>第十一讲 诉讼时效与期限</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endParaRPr lang="zh-CN" altLang="en-US"/>
          </a:p>
        </p:txBody>
      </p:sp>
      <p:sp>
        <p:nvSpPr>
          <p:cNvPr id="64514" name="Rectangle 3"/>
          <p:cNvSpPr>
            <a:spLocks noGrp="1" noChangeArrowheads="1"/>
          </p:cNvSpPr>
          <p:nvPr>
            <p:ph type="body" idx="1"/>
          </p:nvPr>
        </p:nvSpPr>
        <p:spPr/>
        <p:txBody>
          <a:bodyPr/>
          <a:lstStyle/>
          <a:p>
            <a:pPr eaLnBrk="1" hangingPunct="1"/>
            <a:r>
              <a:rPr lang="zh-CN" altLang="en-US" b="1" dirty="0">
                <a:solidFill>
                  <a:srgbClr val="000000"/>
                </a:solidFill>
                <a:latin typeface="宋体" charset="-122"/>
              </a:rPr>
              <a:t>（二）民法的基本原则的功能</a:t>
            </a:r>
            <a:r>
              <a:rPr lang="zh-CN" altLang="en-US" dirty="0"/>
              <a:t> </a:t>
            </a:r>
          </a:p>
          <a:p>
            <a:pPr eaLnBrk="1" hangingPunct="1"/>
            <a:r>
              <a:rPr lang="zh-CN" altLang="en-US" dirty="0">
                <a:solidFill>
                  <a:srgbClr val="000000"/>
                </a:solidFill>
                <a:latin typeface="宋体" charset="-122"/>
              </a:rPr>
              <a:t>（</a:t>
            </a:r>
            <a:r>
              <a:rPr lang="en-US" altLang="zh-CN" dirty="0">
                <a:solidFill>
                  <a:srgbClr val="000000"/>
                </a:solidFill>
                <a:latin typeface="宋体" charset="-122"/>
              </a:rPr>
              <a:t>1</a:t>
            </a:r>
            <a:r>
              <a:rPr lang="zh-CN" altLang="en-US" dirty="0">
                <a:solidFill>
                  <a:srgbClr val="000000"/>
                </a:solidFill>
                <a:latin typeface="宋体" charset="-122"/>
              </a:rPr>
              <a:t>）立法准则，指导下位法立法</a:t>
            </a:r>
            <a:r>
              <a:rPr lang="zh-CN" altLang="en-US" dirty="0"/>
              <a:t> </a:t>
            </a:r>
          </a:p>
          <a:p>
            <a:pPr eaLnBrk="1" hangingPunct="1"/>
            <a:r>
              <a:rPr lang="zh-CN" altLang="en-US" dirty="0">
                <a:solidFill>
                  <a:srgbClr val="000000"/>
                </a:solidFill>
                <a:latin typeface="宋体" charset="-122"/>
              </a:rPr>
              <a:t>（</a:t>
            </a:r>
            <a:r>
              <a:rPr lang="en-US" altLang="zh-CN" dirty="0">
                <a:solidFill>
                  <a:srgbClr val="000000"/>
                </a:solidFill>
                <a:latin typeface="宋体" charset="-122"/>
              </a:rPr>
              <a:t>2</a:t>
            </a:r>
            <a:r>
              <a:rPr lang="zh-CN" altLang="en-US" dirty="0">
                <a:solidFill>
                  <a:srgbClr val="000000"/>
                </a:solidFill>
                <a:latin typeface="宋体" charset="-122"/>
              </a:rPr>
              <a:t>）行为（民事法律行为、审判行为）准则</a:t>
            </a:r>
            <a:r>
              <a:rPr lang="zh-CN" altLang="en-US" dirty="0"/>
              <a:t> </a:t>
            </a:r>
          </a:p>
          <a:p>
            <a:pPr eaLnBrk="1" hangingPunct="1"/>
            <a:r>
              <a:rPr lang="zh-CN" altLang="en-US" dirty="0">
                <a:solidFill>
                  <a:srgbClr val="000000"/>
                </a:solidFill>
                <a:latin typeface="宋体" charset="-122"/>
              </a:rPr>
              <a:t>（</a:t>
            </a:r>
            <a:r>
              <a:rPr lang="en-US" altLang="zh-CN" dirty="0">
                <a:solidFill>
                  <a:srgbClr val="000000"/>
                </a:solidFill>
                <a:latin typeface="宋体" charset="-122"/>
              </a:rPr>
              <a:t>3</a:t>
            </a:r>
            <a:r>
              <a:rPr lang="zh-CN" altLang="en-US" dirty="0">
                <a:solidFill>
                  <a:srgbClr val="000000"/>
                </a:solidFill>
                <a:latin typeface="宋体" charset="-122"/>
              </a:rPr>
              <a:t>）补漏功能</a:t>
            </a:r>
            <a:r>
              <a:rPr lang="zh-CN" altLang="en-US" dirty="0"/>
              <a:t> </a:t>
            </a:r>
          </a:p>
        </p:txBody>
      </p:sp>
    </p:spTree>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49" name="Rectangle 2"/>
          <p:cNvSpPr>
            <a:spLocks noGrp="1" noChangeArrowheads="1"/>
          </p:cNvSpPr>
          <p:nvPr>
            <p:ph type="title"/>
          </p:nvPr>
        </p:nvSpPr>
        <p:spPr/>
        <p:txBody>
          <a:bodyPr/>
          <a:lstStyle/>
          <a:p>
            <a:pPr eaLnBrk="1" hangingPunct="1"/>
            <a:endParaRPr lang="zh-CN" altLang="en-US"/>
          </a:p>
        </p:txBody>
      </p:sp>
      <p:sp>
        <p:nvSpPr>
          <p:cNvPr id="399363" name="Rectangle 3"/>
          <p:cNvSpPr>
            <a:spLocks noGrp="1" noChangeArrowheads="1"/>
          </p:cNvSpPr>
          <p:nvPr>
            <p:ph type="body" idx="1"/>
          </p:nvPr>
        </p:nvSpPr>
        <p:spPr/>
        <p:txBody>
          <a:bodyPr/>
          <a:lstStyle/>
          <a:p>
            <a:pPr algn="just" eaLnBrk="1" hangingPunct="1">
              <a:defRPr/>
            </a:pPr>
            <a:r>
              <a:rPr lang="zh-CN" altLang="en-US" b="1" dirty="0">
                <a:latin typeface="宋体" pitchFamily="2" charset="-122"/>
              </a:rPr>
              <a:t>六、附条件与附期限的民事法律行为</a:t>
            </a:r>
            <a:r>
              <a:rPr lang="zh-CN" altLang="en-US" dirty="0"/>
              <a:t> </a:t>
            </a:r>
          </a:p>
          <a:p>
            <a:pPr algn="just" eaLnBrk="1" hangingPunct="1">
              <a:defRPr/>
            </a:pPr>
            <a:r>
              <a:rPr lang="zh-CN" altLang="en-US" dirty="0">
                <a:latin typeface="+mn-ea"/>
              </a:rPr>
              <a:t>（一）附条件民事法律行为</a:t>
            </a:r>
          </a:p>
          <a:p>
            <a:pPr algn="just" eaLnBrk="1" hangingPunct="1">
              <a:defRPr/>
            </a:pPr>
            <a:r>
              <a:rPr lang="en-US" altLang="zh-CN" dirty="0"/>
              <a:t>1</a:t>
            </a:r>
            <a:r>
              <a:rPr lang="zh-CN" altLang="en-US" dirty="0">
                <a:latin typeface="Times New Roman" pitchFamily="18" charset="0"/>
              </a:rPr>
              <a:t>、附条件民事法律行为的概念</a:t>
            </a:r>
            <a:endParaRPr lang="zh-CN" altLang="en-US" dirty="0"/>
          </a:p>
          <a:p>
            <a:pPr eaLnBrk="1" hangingPunct="1">
              <a:defRPr/>
            </a:pPr>
            <a:r>
              <a:rPr lang="en-US" altLang="zh-CN" dirty="0">
                <a:latin typeface="Times New Roman"/>
              </a:rPr>
              <a:t>——</a:t>
            </a:r>
            <a:r>
              <a:rPr lang="zh-CN" altLang="en-US" dirty="0">
                <a:latin typeface="宋体" pitchFamily="2" charset="-122"/>
              </a:rPr>
              <a:t>指行为效力的开始或终止取决于将来不确定事实的发生或不发生的民事法律行为。</a:t>
            </a:r>
            <a:r>
              <a:rPr lang="zh-CN" altLang="en-US" dirty="0"/>
              <a:t> </a:t>
            </a:r>
          </a:p>
          <a:p>
            <a:pPr eaLnBrk="1" hangingPunct="1">
              <a:defRPr/>
            </a:pPr>
            <a:r>
              <a:rPr lang="zh-CN" altLang="en-US" dirty="0"/>
              <a:t>问题： </a:t>
            </a:r>
            <a:r>
              <a:rPr lang="zh-CN" altLang="en-US" b="1" dirty="0">
                <a:latin typeface="Times New Roman" pitchFamily="18" charset="0"/>
              </a:rPr>
              <a:t>条件与负担的区别</a:t>
            </a:r>
            <a:endParaRPr lang="zh-CN" altLang="en-US" dirty="0"/>
          </a:p>
          <a:p>
            <a:pPr eaLnBrk="1" hangingPunct="1">
              <a:defRPr/>
            </a:pPr>
            <a:endParaRPr lang="zh-CN" altLang="en-US" dirty="0"/>
          </a:p>
        </p:txBody>
      </p:sp>
    </p:spTree>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3" name="Rectangle 2"/>
          <p:cNvSpPr>
            <a:spLocks noGrp="1" noChangeArrowheads="1"/>
          </p:cNvSpPr>
          <p:nvPr>
            <p:ph type="title"/>
          </p:nvPr>
        </p:nvSpPr>
        <p:spPr/>
        <p:txBody>
          <a:bodyPr/>
          <a:lstStyle/>
          <a:p>
            <a:pPr eaLnBrk="1" hangingPunct="1"/>
            <a:endParaRPr lang="zh-CN" altLang="en-US"/>
          </a:p>
        </p:txBody>
      </p:sp>
      <p:sp>
        <p:nvSpPr>
          <p:cNvPr id="515074" name="Rectangle 3"/>
          <p:cNvSpPr>
            <a:spLocks noGrp="1" noChangeArrowheads="1"/>
          </p:cNvSpPr>
          <p:nvPr>
            <p:ph type="body" idx="1"/>
          </p:nvPr>
        </p:nvSpPr>
        <p:spPr/>
        <p:txBody>
          <a:bodyPr/>
          <a:lstStyle/>
          <a:p>
            <a:pPr algn="just" eaLnBrk="1" hangingPunct="1">
              <a:lnSpc>
                <a:spcPct val="90000"/>
              </a:lnSpc>
            </a:pPr>
            <a:r>
              <a:rPr lang="en-US" altLang="zh-CN" b="1" dirty="0"/>
              <a:t>2</a:t>
            </a:r>
            <a:r>
              <a:rPr lang="zh-CN" altLang="en-US" b="1" dirty="0">
                <a:latin typeface="Times New Roman" pitchFamily="18" charset="0"/>
              </a:rPr>
              <a:t>、条件的分类</a:t>
            </a:r>
          </a:p>
          <a:p>
            <a:pPr algn="just" eaLnBrk="1" hangingPunct="1">
              <a:lnSpc>
                <a:spcPct val="90000"/>
              </a:lnSpc>
            </a:pPr>
            <a:r>
              <a:rPr lang="zh-CN" altLang="en-US" b="1" dirty="0">
                <a:latin typeface="Times New Roman" pitchFamily="18" charset="0"/>
              </a:rPr>
              <a:t>（</a:t>
            </a:r>
            <a:r>
              <a:rPr lang="en-US" altLang="zh-CN" b="1" dirty="0">
                <a:latin typeface="Times New Roman" pitchFamily="18" charset="0"/>
              </a:rPr>
              <a:t>1</a:t>
            </a:r>
            <a:r>
              <a:rPr lang="zh-CN" altLang="en-US" b="1" dirty="0">
                <a:latin typeface="Times New Roman" pitchFamily="18" charset="0"/>
              </a:rPr>
              <a:t>）停止条件与解除条件</a:t>
            </a:r>
          </a:p>
          <a:p>
            <a:pPr algn="just" eaLnBrk="1" hangingPunct="1">
              <a:lnSpc>
                <a:spcPct val="90000"/>
              </a:lnSpc>
            </a:pPr>
            <a:r>
              <a:rPr lang="zh-CN" altLang="en-US" b="1" dirty="0">
                <a:latin typeface="Times New Roman" pitchFamily="18" charset="0"/>
              </a:rPr>
              <a:t>停止条件（延缓条件）：限制法律行为效力发生的条件，即法律行为在条件成就时发生效力，在不成就时不发生效力。</a:t>
            </a:r>
          </a:p>
          <a:p>
            <a:pPr algn="just" eaLnBrk="1" hangingPunct="1">
              <a:lnSpc>
                <a:spcPct val="90000"/>
              </a:lnSpc>
            </a:pPr>
            <a:r>
              <a:rPr lang="zh-CN" altLang="en-US" b="1" dirty="0">
                <a:latin typeface="Times New Roman" pitchFamily="18" charset="0"/>
              </a:rPr>
              <a:t>解除条件：限制法律行为效力消灭的条件，即法律行为在条件成就时失去效力，在不成就时保持效力。</a:t>
            </a:r>
            <a:endParaRPr lang="zh-CN" altLang="en-US" dirty="0"/>
          </a:p>
        </p:txBody>
      </p:sp>
    </p:spTree>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7" name="Rectangle 2"/>
          <p:cNvSpPr>
            <a:spLocks noGrp="1" noChangeArrowheads="1"/>
          </p:cNvSpPr>
          <p:nvPr>
            <p:ph type="title"/>
          </p:nvPr>
        </p:nvSpPr>
        <p:spPr/>
        <p:txBody>
          <a:bodyPr/>
          <a:lstStyle/>
          <a:p>
            <a:pPr eaLnBrk="1" hangingPunct="1"/>
            <a:endParaRPr lang="zh-CN" altLang="en-US"/>
          </a:p>
        </p:txBody>
      </p:sp>
      <p:sp>
        <p:nvSpPr>
          <p:cNvPr id="516098" name="Rectangle 3"/>
          <p:cNvSpPr>
            <a:spLocks noGrp="1" noChangeArrowheads="1"/>
          </p:cNvSpPr>
          <p:nvPr>
            <p:ph type="body" idx="1"/>
          </p:nvPr>
        </p:nvSpPr>
        <p:spPr/>
        <p:txBody>
          <a:bodyPr/>
          <a:lstStyle/>
          <a:p>
            <a:pPr eaLnBrk="1" hangingPunct="1"/>
            <a:r>
              <a:rPr lang="zh-CN" altLang="en-US" sz="2800" dirty="0"/>
              <a:t>（</a:t>
            </a:r>
            <a:r>
              <a:rPr lang="en-US" altLang="zh-CN" sz="2800" dirty="0"/>
              <a:t>2</a:t>
            </a:r>
            <a:r>
              <a:rPr lang="zh-CN" altLang="en-US" sz="2800" dirty="0"/>
              <a:t>）偶成条件、随意条件与混合条件</a:t>
            </a:r>
          </a:p>
          <a:p>
            <a:pPr eaLnBrk="1" hangingPunct="1"/>
            <a:r>
              <a:rPr lang="zh-CN" altLang="en-US" sz="2800" dirty="0"/>
              <a:t>偶成条件：条件成就与否与当事人意思无关，而取决于偶然事实，如天灾、社会事件、法律公布等。</a:t>
            </a:r>
          </a:p>
          <a:p>
            <a:pPr eaLnBrk="1" hangingPunct="1"/>
            <a:r>
              <a:rPr lang="zh-CN" altLang="en-US" sz="2800" dirty="0"/>
              <a:t>随意条件：当事人一方的意思，即可决定条件成就与否。如</a:t>
            </a:r>
            <a:r>
              <a:rPr lang="zh-CN" altLang="en-US" sz="2800" dirty="0">
                <a:latin typeface="Times New Roman" pitchFamily="18" charset="0"/>
              </a:rPr>
              <a:t>“</a:t>
            </a:r>
            <a:r>
              <a:rPr lang="zh-CN" altLang="en-US" sz="2800" dirty="0"/>
              <a:t>赠你车，我要用时即返还</a:t>
            </a:r>
            <a:r>
              <a:rPr lang="zh-CN" altLang="en-US" sz="2800" dirty="0">
                <a:latin typeface="Times New Roman" pitchFamily="18" charset="0"/>
              </a:rPr>
              <a:t>”</a:t>
            </a:r>
            <a:r>
              <a:rPr lang="zh-CN" altLang="en-US" sz="2800" dirty="0"/>
              <a:t>。</a:t>
            </a:r>
          </a:p>
          <a:p>
            <a:pPr eaLnBrk="1" hangingPunct="1"/>
            <a:r>
              <a:rPr lang="zh-CN" altLang="en-US" sz="2800" dirty="0"/>
              <a:t>混合条件：条件成就与否取决于当事人与第三人意思。如</a:t>
            </a:r>
            <a:r>
              <a:rPr lang="zh-CN" altLang="en-US" sz="2800" dirty="0">
                <a:latin typeface="Times New Roman" pitchFamily="18" charset="0"/>
              </a:rPr>
              <a:t>“</a:t>
            </a:r>
            <a:r>
              <a:rPr lang="zh-CN" altLang="en-US" sz="2800" dirty="0"/>
              <a:t>你与某女结婚时，赠你车</a:t>
            </a:r>
            <a:r>
              <a:rPr lang="zh-CN" altLang="en-US" sz="2800" dirty="0">
                <a:latin typeface="Times New Roman" pitchFamily="18" charset="0"/>
              </a:rPr>
              <a:t>”</a:t>
            </a:r>
            <a:r>
              <a:rPr lang="zh-CN" altLang="en-US" sz="2800" dirty="0"/>
              <a:t>。</a:t>
            </a:r>
          </a:p>
        </p:txBody>
      </p:sp>
    </p:spTree>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1" name="Rectangle 2"/>
          <p:cNvSpPr>
            <a:spLocks noGrp="1" noChangeArrowheads="1"/>
          </p:cNvSpPr>
          <p:nvPr>
            <p:ph type="title"/>
          </p:nvPr>
        </p:nvSpPr>
        <p:spPr/>
        <p:txBody>
          <a:bodyPr/>
          <a:lstStyle/>
          <a:p>
            <a:pPr eaLnBrk="1" hangingPunct="1"/>
            <a:endParaRPr lang="zh-CN" altLang="en-US"/>
          </a:p>
        </p:txBody>
      </p:sp>
      <p:sp>
        <p:nvSpPr>
          <p:cNvPr id="517122" name="Rectangle 3"/>
          <p:cNvSpPr>
            <a:spLocks noGrp="1" noChangeArrowheads="1"/>
          </p:cNvSpPr>
          <p:nvPr>
            <p:ph type="body" idx="1"/>
          </p:nvPr>
        </p:nvSpPr>
        <p:spPr/>
        <p:txBody>
          <a:bodyPr/>
          <a:lstStyle/>
          <a:p>
            <a:pPr eaLnBrk="1" hangingPunct="1">
              <a:lnSpc>
                <a:spcPct val="80000"/>
              </a:lnSpc>
            </a:pPr>
            <a:r>
              <a:rPr lang="zh-CN" altLang="en-US" sz="2400"/>
              <a:t>（</a:t>
            </a:r>
            <a:r>
              <a:rPr lang="en-US" altLang="zh-CN" sz="2400"/>
              <a:t>3</a:t>
            </a:r>
            <a:r>
              <a:rPr lang="zh-CN" altLang="en-US" sz="2400"/>
              <a:t>）真正条件与不真正条件</a:t>
            </a:r>
          </a:p>
          <a:p>
            <a:pPr eaLnBrk="1" hangingPunct="1">
              <a:lnSpc>
                <a:spcPct val="80000"/>
              </a:lnSpc>
            </a:pPr>
            <a:r>
              <a:rPr lang="zh-CN" altLang="en-US" sz="2400"/>
              <a:t>真正条件：以客观上不确定的事实为内容的条件。</a:t>
            </a:r>
          </a:p>
          <a:p>
            <a:pPr eaLnBrk="1" hangingPunct="1">
              <a:lnSpc>
                <a:spcPct val="80000"/>
              </a:lnSpc>
            </a:pPr>
            <a:r>
              <a:rPr lang="zh-CN" altLang="en-US" sz="2400"/>
              <a:t>非真正条件：只有条件的外观，而无条件的实质内容。包括： </a:t>
            </a:r>
          </a:p>
          <a:p>
            <a:pPr eaLnBrk="1" hangingPunct="1">
              <a:lnSpc>
                <a:spcPct val="80000"/>
              </a:lnSpc>
            </a:pPr>
            <a:r>
              <a:rPr lang="en-US" altLang="zh-CN" sz="2400"/>
              <a:t>A</a:t>
            </a:r>
            <a:r>
              <a:rPr lang="zh-CN" altLang="en-US" sz="2400"/>
              <a:t>法定条件。如当事人在运输合同中约定：如承运人行使留置权，须先通知托运人，否则不得变卖货物。</a:t>
            </a:r>
          </a:p>
          <a:p>
            <a:pPr eaLnBrk="1" hangingPunct="1">
              <a:lnSpc>
                <a:spcPct val="80000"/>
              </a:lnSpc>
            </a:pPr>
            <a:r>
              <a:rPr lang="en-US" altLang="zh-CN" sz="2400"/>
              <a:t>B</a:t>
            </a:r>
            <a:r>
              <a:rPr lang="zh-CN" altLang="en-US" sz="2400"/>
              <a:t>既成条件。如以之为停止条件，则行为无效；如以之为解除条件，视为无条件。</a:t>
            </a:r>
          </a:p>
          <a:p>
            <a:pPr eaLnBrk="1" hangingPunct="1">
              <a:lnSpc>
                <a:spcPct val="80000"/>
              </a:lnSpc>
            </a:pPr>
            <a:r>
              <a:rPr lang="en-US" altLang="zh-CN" sz="2400"/>
              <a:t>C</a:t>
            </a:r>
            <a:r>
              <a:rPr lang="zh-CN" altLang="en-US" sz="2400"/>
              <a:t>不能条件。如以之为停止条件，则行为无效；如以之为解除条件，视为无条件。</a:t>
            </a:r>
          </a:p>
          <a:p>
            <a:pPr eaLnBrk="1" hangingPunct="1">
              <a:lnSpc>
                <a:spcPct val="80000"/>
              </a:lnSpc>
            </a:pPr>
            <a:r>
              <a:rPr lang="en-US" altLang="zh-CN" sz="2400"/>
              <a:t>D</a:t>
            </a:r>
            <a:r>
              <a:rPr lang="zh-CN" altLang="en-US" sz="2400"/>
              <a:t>不法条件。以违法或者有背于公序良俗的事项为内容的条件。 </a:t>
            </a:r>
          </a:p>
        </p:txBody>
      </p:sp>
    </p:spTree>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5" name="Rectangle 2"/>
          <p:cNvSpPr>
            <a:spLocks noGrp="1" noChangeArrowheads="1"/>
          </p:cNvSpPr>
          <p:nvPr>
            <p:ph type="title"/>
          </p:nvPr>
        </p:nvSpPr>
        <p:spPr/>
        <p:txBody>
          <a:bodyPr/>
          <a:lstStyle/>
          <a:p>
            <a:pPr eaLnBrk="1" hangingPunct="1"/>
            <a:endParaRPr lang="zh-CN" altLang="en-US"/>
          </a:p>
        </p:txBody>
      </p:sp>
      <p:sp>
        <p:nvSpPr>
          <p:cNvPr id="518146" name="Rectangle 3"/>
          <p:cNvSpPr>
            <a:spLocks noGrp="1" noChangeArrowheads="1"/>
          </p:cNvSpPr>
          <p:nvPr>
            <p:ph type="body" idx="1"/>
          </p:nvPr>
        </p:nvSpPr>
        <p:spPr/>
        <p:txBody>
          <a:bodyPr/>
          <a:lstStyle/>
          <a:p>
            <a:pPr algn="just" eaLnBrk="1" hangingPunct="1">
              <a:lnSpc>
                <a:spcPct val="90000"/>
              </a:lnSpc>
            </a:pPr>
            <a:r>
              <a:rPr lang="en-US" altLang="zh-CN" b="1"/>
              <a:t>3</a:t>
            </a:r>
            <a:r>
              <a:rPr lang="zh-CN" altLang="en-US" b="1">
                <a:latin typeface="Times New Roman" pitchFamily="18" charset="0"/>
              </a:rPr>
              <a:t>、不允许附条件的法律行为</a:t>
            </a:r>
          </a:p>
          <a:p>
            <a:pPr algn="just" eaLnBrk="1" hangingPunct="1">
              <a:lnSpc>
                <a:spcPct val="90000"/>
              </a:lnSpc>
            </a:pPr>
            <a:r>
              <a:rPr lang="zh-CN" altLang="en-US"/>
              <a:t>（</a:t>
            </a:r>
            <a:r>
              <a:rPr lang="en-US" altLang="zh-CN"/>
              <a:t>1</a:t>
            </a:r>
            <a:r>
              <a:rPr lang="zh-CN" altLang="en-US">
                <a:latin typeface="Times New Roman" pitchFamily="18" charset="0"/>
              </a:rPr>
              <a:t>）公益上不许附条件者，指婚姻、收养、离婚、认领等身份行为。</a:t>
            </a:r>
            <a:endParaRPr lang="zh-CN" altLang="en-US"/>
          </a:p>
          <a:p>
            <a:pPr algn="just" eaLnBrk="1" hangingPunct="1">
              <a:lnSpc>
                <a:spcPct val="90000"/>
              </a:lnSpc>
            </a:pPr>
            <a:r>
              <a:rPr lang="zh-CN" altLang="en-US">
                <a:latin typeface="Times New Roman" pitchFamily="18" charset="0"/>
              </a:rPr>
              <a:t>（</a:t>
            </a:r>
            <a:r>
              <a:rPr lang="en-US" altLang="zh-CN"/>
              <a:t>2</a:t>
            </a:r>
            <a:r>
              <a:rPr lang="zh-CN" altLang="en-US">
                <a:latin typeface="Times New Roman" pitchFamily="18" charset="0"/>
              </a:rPr>
              <a:t>）基于私益上不许附条件者，如债的抵消、解除、撤消、承认权的行使，其本意为确定法律关系，如允许附条件，将使法律关系越加不确定，对相对人不利。</a:t>
            </a:r>
            <a:endParaRPr lang="zh-CN" altLang="en-US"/>
          </a:p>
        </p:txBody>
      </p:sp>
    </p:spTree>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69" name="Rectangle 2"/>
          <p:cNvSpPr>
            <a:spLocks noGrp="1" noChangeArrowheads="1"/>
          </p:cNvSpPr>
          <p:nvPr>
            <p:ph type="title"/>
          </p:nvPr>
        </p:nvSpPr>
        <p:spPr/>
        <p:txBody>
          <a:bodyPr/>
          <a:lstStyle/>
          <a:p>
            <a:pPr eaLnBrk="1" hangingPunct="1"/>
            <a:endParaRPr lang="zh-CN" altLang="en-US"/>
          </a:p>
        </p:txBody>
      </p:sp>
      <p:sp>
        <p:nvSpPr>
          <p:cNvPr id="519170" name="Rectangle 3"/>
          <p:cNvSpPr>
            <a:spLocks noGrp="1" noChangeArrowheads="1"/>
          </p:cNvSpPr>
          <p:nvPr>
            <p:ph type="body" idx="1"/>
          </p:nvPr>
        </p:nvSpPr>
        <p:spPr/>
        <p:txBody>
          <a:bodyPr/>
          <a:lstStyle/>
          <a:p>
            <a:pPr algn="just" eaLnBrk="1" hangingPunct="1"/>
            <a:r>
              <a:rPr lang="en-US" altLang="zh-CN" b="1">
                <a:latin typeface="宋体" charset="-122"/>
              </a:rPr>
              <a:t>4</a:t>
            </a:r>
            <a:r>
              <a:rPr lang="zh-CN" altLang="en-US" b="1">
                <a:latin typeface="Times New Roman" pitchFamily="18" charset="0"/>
              </a:rPr>
              <a:t>、对附条件法律行为的保护</a:t>
            </a:r>
            <a:endParaRPr lang="zh-CN" altLang="en-US">
              <a:latin typeface="宋体" charset="-122"/>
            </a:endParaRPr>
          </a:p>
          <a:p>
            <a:pPr eaLnBrk="1" hangingPunct="1"/>
            <a:r>
              <a:rPr lang="zh-CN" altLang="en-US">
                <a:latin typeface="宋体" charset="-122"/>
              </a:rPr>
              <a:t>对当事人恶意促使条件成就的，视为条件不成就；恶意促使条件不成就的，视为条件已成就。（民总</a:t>
            </a:r>
            <a:r>
              <a:rPr lang="en-US" altLang="zh-CN">
                <a:latin typeface="宋体" charset="-122"/>
              </a:rPr>
              <a:t>159</a:t>
            </a:r>
            <a:r>
              <a:rPr lang="zh-CN" altLang="en-US">
                <a:latin typeface="宋体" charset="-122"/>
              </a:rPr>
              <a:t>）</a:t>
            </a:r>
            <a:br>
              <a:rPr lang="zh-CN" altLang="en-US"/>
            </a:br>
            <a:r>
              <a:rPr lang="zh-CN" altLang="en-US">
                <a:ea typeface="仿宋_GB2312" pitchFamily="49" charset="-122"/>
              </a:rPr>
              <a:t> </a:t>
            </a:r>
            <a:r>
              <a:rPr lang="en-US" altLang="zh-CN">
                <a:ea typeface="仿宋_GB2312" pitchFamily="49" charset="-122"/>
              </a:rPr>
              <a:t>[</a:t>
            </a:r>
            <a:r>
              <a:rPr lang="zh-CN" altLang="en-US">
                <a:ea typeface="仿宋_GB2312" pitchFamily="49" charset="-122"/>
              </a:rPr>
              <a:t>例</a:t>
            </a:r>
            <a:r>
              <a:rPr lang="en-US" altLang="zh-CN">
                <a:ea typeface="仿宋_GB2312" pitchFamily="49" charset="-122"/>
              </a:rPr>
              <a:t>] </a:t>
            </a:r>
            <a:r>
              <a:rPr lang="zh-CN" altLang="en-US">
                <a:ea typeface="仿宋_GB2312" pitchFamily="49" charset="-122"/>
              </a:rPr>
              <a:t>耕牛失踪案</a:t>
            </a:r>
            <a:endParaRPr lang="zh-CN" altLang="en-US"/>
          </a:p>
          <a:p>
            <a:pPr eaLnBrk="1" hangingPunct="1"/>
            <a:endParaRPr lang="zh-CN" altLang="en-US"/>
          </a:p>
        </p:txBody>
      </p:sp>
    </p:spTree>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3" name="Rectangle 2"/>
          <p:cNvSpPr>
            <a:spLocks noGrp="1" noChangeArrowheads="1"/>
          </p:cNvSpPr>
          <p:nvPr>
            <p:ph type="title"/>
          </p:nvPr>
        </p:nvSpPr>
        <p:spPr/>
        <p:txBody>
          <a:bodyPr/>
          <a:lstStyle/>
          <a:p>
            <a:pPr eaLnBrk="1" hangingPunct="1"/>
            <a:endParaRPr lang="zh-CN" altLang="en-US"/>
          </a:p>
        </p:txBody>
      </p:sp>
      <p:sp>
        <p:nvSpPr>
          <p:cNvPr id="403459" name="Rectangle 3"/>
          <p:cNvSpPr>
            <a:spLocks noGrp="1" noChangeArrowheads="1"/>
          </p:cNvSpPr>
          <p:nvPr>
            <p:ph type="body" idx="1"/>
          </p:nvPr>
        </p:nvSpPr>
        <p:spPr/>
        <p:txBody>
          <a:bodyPr/>
          <a:lstStyle/>
          <a:p>
            <a:pPr eaLnBrk="1" hangingPunct="1">
              <a:defRPr/>
            </a:pPr>
            <a:r>
              <a:rPr lang="zh-CN" altLang="en-US" b="1" dirty="0">
                <a:latin typeface="+mn-ea"/>
              </a:rPr>
              <a:t>（二）附期限的民事法律行为</a:t>
            </a:r>
            <a:br>
              <a:rPr lang="zh-CN" altLang="en-US" b="1" dirty="0"/>
            </a:br>
            <a:r>
              <a:rPr lang="zh-CN" altLang="en-US" b="1" dirty="0"/>
              <a:t> </a:t>
            </a:r>
            <a:r>
              <a:rPr lang="en-US" altLang="zh-CN" b="1" dirty="0"/>
              <a:t>1</a:t>
            </a:r>
            <a:r>
              <a:rPr lang="zh-CN" altLang="en-US" b="1" dirty="0">
                <a:latin typeface="宋体" pitchFamily="2" charset="-122"/>
              </a:rPr>
              <a:t>、概念</a:t>
            </a:r>
            <a:br>
              <a:rPr lang="zh-CN" altLang="en-US" b="1" dirty="0"/>
            </a:br>
            <a:r>
              <a:rPr lang="zh-CN" altLang="en-US" b="1" dirty="0"/>
              <a:t>    </a:t>
            </a:r>
            <a:r>
              <a:rPr lang="en-US" altLang="zh-CN" b="1" dirty="0">
                <a:latin typeface="Times New Roman"/>
              </a:rPr>
              <a:t>——</a:t>
            </a:r>
            <a:r>
              <a:rPr lang="zh-CN" altLang="en-US" b="1" dirty="0">
                <a:latin typeface="宋体" pitchFamily="2" charset="-122"/>
              </a:rPr>
              <a:t>是以一定期限的到来作为效力开始或终止原因的民事法律行为。</a:t>
            </a:r>
            <a:r>
              <a:rPr lang="zh-CN" altLang="en-US" b="1" dirty="0"/>
              <a:t> </a:t>
            </a:r>
          </a:p>
          <a:p>
            <a:pPr eaLnBrk="1" hangingPunct="1">
              <a:defRPr/>
            </a:pPr>
            <a:r>
              <a:rPr lang="en-US" altLang="zh-CN" b="1" dirty="0"/>
              <a:t>[</a:t>
            </a:r>
            <a:r>
              <a:rPr lang="zh-CN" altLang="en-US" b="1" dirty="0">
                <a:latin typeface="Times New Roman" pitchFamily="18" charset="0"/>
              </a:rPr>
              <a:t>例</a:t>
            </a:r>
            <a:r>
              <a:rPr lang="en-US" altLang="zh-CN" b="1" dirty="0"/>
              <a:t>] </a:t>
            </a:r>
            <a:r>
              <a:rPr lang="zh-CN" altLang="en-US" b="1" dirty="0">
                <a:latin typeface="Times New Roman" pitchFamily="18" charset="0"/>
              </a:rPr>
              <a:t>生日礼物案</a:t>
            </a:r>
          </a:p>
          <a:p>
            <a:pPr eaLnBrk="1" hangingPunct="1">
              <a:defRPr/>
            </a:pPr>
            <a:r>
              <a:rPr lang="en-US" altLang="zh-CN" b="1" dirty="0"/>
              <a:t>[</a:t>
            </a:r>
            <a:r>
              <a:rPr lang="zh-CN" altLang="en-US" b="1" dirty="0">
                <a:latin typeface="Times New Roman" pitchFamily="18" charset="0"/>
              </a:rPr>
              <a:t>例</a:t>
            </a:r>
            <a:r>
              <a:rPr lang="en-US" altLang="zh-CN" b="1" dirty="0"/>
              <a:t>] </a:t>
            </a:r>
            <a:r>
              <a:rPr lang="zh-CN" altLang="en-US" b="1" dirty="0">
                <a:latin typeface="Times New Roman" pitchFamily="18" charset="0"/>
              </a:rPr>
              <a:t>物业转让纠纷案</a:t>
            </a:r>
          </a:p>
        </p:txBody>
      </p:sp>
    </p:spTree>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7" name="Rectangle 2"/>
          <p:cNvSpPr>
            <a:spLocks noGrp="1" noChangeArrowheads="1"/>
          </p:cNvSpPr>
          <p:nvPr>
            <p:ph type="title"/>
          </p:nvPr>
        </p:nvSpPr>
        <p:spPr/>
        <p:txBody>
          <a:bodyPr/>
          <a:lstStyle/>
          <a:p>
            <a:pPr eaLnBrk="1" hangingPunct="1"/>
            <a:endParaRPr lang="zh-CN" altLang="en-US"/>
          </a:p>
        </p:txBody>
      </p:sp>
      <p:sp>
        <p:nvSpPr>
          <p:cNvPr id="521218" name="Rectangle 3"/>
          <p:cNvSpPr>
            <a:spLocks noGrp="1" noChangeArrowheads="1"/>
          </p:cNvSpPr>
          <p:nvPr>
            <p:ph type="body" idx="1"/>
          </p:nvPr>
        </p:nvSpPr>
        <p:spPr/>
        <p:txBody>
          <a:bodyPr/>
          <a:lstStyle/>
          <a:p>
            <a:pPr eaLnBrk="1" hangingPunct="1"/>
            <a:r>
              <a:rPr lang="en-US" altLang="zh-CN" b="1"/>
              <a:t>2</a:t>
            </a:r>
            <a:r>
              <a:rPr lang="zh-CN" altLang="en-US" b="1">
                <a:latin typeface="宋体" charset="-122"/>
              </a:rPr>
              <a:t>、期限的种类</a:t>
            </a:r>
            <a:br>
              <a:rPr lang="zh-CN" altLang="en-US"/>
            </a:br>
            <a:r>
              <a:rPr lang="zh-CN" altLang="en-US"/>
              <a:t>    </a:t>
            </a:r>
            <a:r>
              <a:rPr lang="en-US" altLang="zh-CN">
                <a:latin typeface="Times New Roman" pitchFamily="18" charset="0"/>
              </a:rPr>
              <a:t>——</a:t>
            </a:r>
            <a:r>
              <a:rPr lang="zh-CN" altLang="en-US">
                <a:latin typeface="宋体" charset="-122"/>
              </a:rPr>
              <a:t>延缓期限，即行为效力的发生以特定期限的到来为条件，该特定期限即为延缓期限。</a:t>
            </a:r>
            <a:br>
              <a:rPr lang="zh-CN" altLang="en-US"/>
            </a:br>
            <a:r>
              <a:rPr lang="zh-CN" altLang="en-US"/>
              <a:t>    </a:t>
            </a:r>
            <a:r>
              <a:rPr lang="en-US" altLang="zh-CN">
                <a:latin typeface="Times New Roman" pitchFamily="18" charset="0"/>
              </a:rPr>
              <a:t>——</a:t>
            </a:r>
            <a:r>
              <a:rPr lang="zh-CN" altLang="en-US">
                <a:latin typeface="宋体" charset="-122"/>
              </a:rPr>
              <a:t>解除期限，业已生效的行为于特定期限到来时，效力终止，该特定期限即为解除期限。</a:t>
            </a:r>
            <a:r>
              <a:rPr lang="zh-CN" altLang="en-US"/>
              <a:t> </a:t>
            </a:r>
          </a:p>
        </p:txBody>
      </p:sp>
    </p:spTree>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1" name="Rectangle 2"/>
          <p:cNvSpPr>
            <a:spLocks noGrp="1" noChangeArrowheads="1"/>
          </p:cNvSpPr>
          <p:nvPr>
            <p:ph type="title"/>
          </p:nvPr>
        </p:nvSpPr>
        <p:spPr/>
        <p:txBody>
          <a:bodyPr/>
          <a:lstStyle/>
          <a:p>
            <a:pPr eaLnBrk="1" hangingPunct="1"/>
            <a:br>
              <a:rPr lang="zh-CN" altLang="en-US" dirty="0"/>
            </a:br>
            <a:r>
              <a:rPr lang="zh-CN" altLang="en-US" b="1" dirty="0">
                <a:latin typeface="Times New Roman" pitchFamily="18" charset="0"/>
              </a:rPr>
              <a:t>第十讲</a:t>
            </a:r>
            <a:r>
              <a:rPr lang="zh-CN" altLang="en-US" b="1" dirty="0"/>
              <a:t>   </a:t>
            </a:r>
            <a:r>
              <a:rPr lang="zh-CN" altLang="en-US" b="1" dirty="0">
                <a:latin typeface="Times New Roman" pitchFamily="18" charset="0"/>
              </a:rPr>
              <a:t>代理</a:t>
            </a:r>
          </a:p>
        </p:txBody>
      </p:sp>
      <p:sp>
        <p:nvSpPr>
          <p:cNvPr id="522242" name="Rectangle 3"/>
          <p:cNvSpPr>
            <a:spLocks noGrp="1" noChangeArrowheads="1"/>
          </p:cNvSpPr>
          <p:nvPr>
            <p:ph type="body" idx="1"/>
          </p:nvPr>
        </p:nvSpPr>
        <p:spPr/>
        <p:txBody>
          <a:bodyPr/>
          <a:lstStyle/>
          <a:p>
            <a:pPr eaLnBrk="1" hangingPunct="1">
              <a:lnSpc>
                <a:spcPct val="90000"/>
              </a:lnSpc>
            </a:pPr>
            <a:r>
              <a:rPr lang="zh-CN" altLang="en-US" sz="2800" dirty="0"/>
              <a:t>参考资料：</a:t>
            </a:r>
          </a:p>
          <a:p>
            <a:pPr eaLnBrk="1" hangingPunct="1">
              <a:lnSpc>
                <a:spcPct val="90000"/>
              </a:lnSpc>
            </a:pPr>
            <a:r>
              <a:rPr lang="zh-CN" altLang="en-US" sz="2800" dirty="0"/>
              <a:t>徐海燕：英美代理法研究，法律出版社，</a:t>
            </a:r>
            <a:r>
              <a:rPr lang="en-US" altLang="zh-CN" sz="2800" dirty="0"/>
              <a:t>2000</a:t>
            </a:r>
          </a:p>
          <a:p>
            <a:pPr eaLnBrk="1" hangingPunct="1">
              <a:lnSpc>
                <a:spcPct val="90000"/>
              </a:lnSpc>
            </a:pPr>
            <a:r>
              <a:rPr lang="zh-CN" altLang="en-US" sz="2800" dirty="0"/>
              <a:t>江帆：代理法律制度研究，中国法制出版社，</a:t>
            </a:r>
            <a:r>
              <a:rPr lang="en-US" altLang="zh-CN" sz="2800" dirty="0"/>
              <a:t>2000</a:t>
            </a:r>
          </a:p>
          <a:p>
            <a:pPr eaLnBrk="1" hangingPunct="1">
              <a:lnSpc>
                <a:spcPct val="90000"/>
              </a:lnSpc>
            </a:pPr>
            <a:r>
              <a:rPr lang="zh-CN" altLang="zh-CN" sz="2800" dirty="0"/>
              <a:t>龙著华</a:t>
            </a:r>
            <a:r>
              <a:rPr lang="zh-CN" altLang="en-US" sz="2800" dirty="0"/>
              <a:t>：</a:t>
            </a:r>
            <a:r>
              <a:rPr lang="zh-CN" altLang="zh-CN" sz="2800" dirty="0"/>
              <a:t>外贸代理的合同选择与模式安排，《法学与政治学前沿问题研究》，知识产权出版社</a:t>
            </a:r>
            <a:r>
              <a:rPr lang="en-US" altLang="zh-CN" sz="2800" dirty="0"/>
              <a:t>2014</a:t>
            </a:r>
            <a:r>
              <a:rPr lang="zh-CN" altLang="zh-CN" sz="2800" dirty="0"/>
              <a:t>年</a:t>
            </a:r>
            <a:r>
              <a:rPr lang="en-US" altLang="zh-CN" sz="2800" dirty="0"/>
              <a:t>11</a:t>
            </a:r>
            <a:r>
              <a:rPr lang="zh-CN" altLang="zh-CN" sz="2800" dirty="0"/>
              <a:t>月版。</a:t>
            </a:r>
            <a:endParaRPr lang="en-US" altLang="zh-CN" sz="2800" dirty="0"/>
          </a:p>
          <a:p>
            <a:pPr eaLnBrk="1" hangingPunct="1">
              <a:lnSpc>
                <a:spcPct val="90000"/>
              </a:lnSpc>
            </a:pPr>
            <a:r>
              <a:rPr lang="zh-CN" altLang="en-US" sz="2800" dirty="0"/>
              <a:t>民法通则第四章第二节：</a:t>
            </a:r>
            <a:r>
              <a:rPr lang="en-US" altLang="zh-CN" sz="2800" dirty="0"/>
              <a:t>63-70</a:t>
            </a:r>
            <a:r>
              <a:rPr lang="zh-CN" altLang="en-US" sz="2800" dirty="0"/>
              <a:t>条</a:t>
            </a:r>
          </a:p>
          <a:p>
            <a:pPr eaLnBrk="1" hangingPunct="1">
              <a:lnSpc>
                <a:spcPct val="90000"/>
              </a:lnSpc>
            </a:pPr>
            <a:r>
              <a:rPr lang="zh-CN" altLang="en-US" sz="2800" dirty="0"/>
              <a:t>民法总则第七章：</a:t>
            </a:r>
            <a:r>
              <a:rPr lang="en-US" altLang="zh-CN" sz="2800" dirty="0"/>
              <a:t>116-175</a:t>
            </a:r>
            <a:r>
              <a:rPr lang="zh-CN" altLang="en-US" sz="2800" dirty="0"/>
              <a:t>条</a:t>
            </a:r>
          </a:p>
          <a:p>
            <a:pPr eaLnBrk="1" hangingPunct="1">
              <a:lnSpc>
                <a:spcPct val="90000"/>
              </a:lnSpc>
            </a:pPr>
            <a:endParaRPr lang="zh-CN" altLang="en-US" dirty="0"/>
          </a:p>
        </p:txBody>
      </p:sp>
    </p:spTree>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5" name="Rectangle 2"/>
          <p:cNvSpPr>
            <a:spLocks noGrp="1" noChangeArrowheads="1"/>
          </p:cNvSpPr>
          <p:nvPr>
            <p:ph type="title"/>
          </p:nvPr>
        </p:nvSpPr>
        <p:spPr/>
        <p:txBody>
          <a:bodyPr/>
          <a:lstStyle/>
          <a:p>
            <a:pPr eaLnBrk="1" hangingPunct="1"/>
            <a:endParaRPr lang="zh-CN" altLang="en-US" b="1">
              <a:latin typeface="Times New Roman" pitchFamily="18" charset="0"/>
            </a:endParaRPr>
          </a:p>
        </p:txBody>
      </p:sp>
      <p:sp>
        <p:nvSpPr>
          <p:cNvPr id="523266" name="Rectangle 3"/>
          <p:cNvSpPr>
            <a:spLocks noGrp="1" noChangeArrowheads="1"/>
          </p:cNvSpPr>
          <p:nvPr>
            <p:ph type="body" idx="1"/>
          </p:nvPr>
        </p:nvSpPr>
        <p:spPr/>
        <p:txBody>
          <a:bodyPr/>
          <a:lstStyle/>
          <a:p>
            <a:pPr eaLnBrk="1" hangingPunct="1">
              <a:lnSpc>
                <a:spcPct val="90000"/>
              </a:lnSpc>
            </a:pPr>
            <a:r>
              <a:rPr lang="zh-CN" altLang="en-US" sz="2800" b="1" dirty="0">
                <a:latin typeface="宋体" charset="-122"/>
              </a:rPr>
              <a:t>重点问题</a:t>
            </a:r>
          </a:p>
          <a:p>
            <a:pPr eaLnBrk="1" hangingPunct="1">
              <a:lnSpc>
                <a:spcPct val="90000"/>
              </a:lnSpc>
            </a:pPr>
            <a:r>
              <a:rPr lang="en-US" altLang="zh-CN" sz="2800" dirty="0">
                <a:latin typeface="宋体" charset="-122"/>
              </a:rPr>
              <a:t>1</a:t>
            </a:r>
            <a:r>
              <a:rPr lang="zh-CN" altLang="en-US" sz="2800" dirty="0">
                <a:latin typeface="宋体" charset="-122"/>
              </a:rPr>
              <a:t>、</a:t>
            </a:r>
            <a:r>
              <a:rPr lang="zh-CN" altLang="en-US" sz="2800" b="1" dirty="0">
                <a:latin typeface="宋体" charset="-122"/>
              </a:rPr>
              <a:t>代理的概念、特征及其适用范围</a:t>
            </a:r>
          </a:p>
          <a:p>
            <a:pPr eaLnBrk="1" hangingPunct="1">
              <a:lnSpc>
                <a:spcPct val="90000"/>
              </a:lnSpc>
            </a:pPr>
            <a:r>
              <a:rPr lang="en-US" altLang="zh-CN" sz="2800" dirty="0">
                <a:latin typeface="宋体" charset="-122"/>
              </a:rPr>
              <a:t>2</a:t>
            </a:r>
            <a:r>
              <a:rPr lang="zh-CN" altLang="en-US" sz="2800" dirty="0">
                <a:latin typeface="宋体" charset="-122"/>
              </a:rPr>
              <a:t>、代理的种类</a:t>
            </a:r>
          </a:p>
          <a:p>
            <a:pPr eaLnBrk="1" hangingPunct="1">
              <a:lnSpc>
                <a:spcPct val="90000"/>
              </a:lnSpc>
            </a:pPr>
            <a:r>
              <a:rPr lang="en-US" altLang="zh-CN" sz="2800" dirty="0">
                <a:latin typeface="宋体" charset="-122"/>
              </a:rPr>
              <a:t>3</a:t>
            </a:r>
            <a:r>
              <a:rPr lang="zh-CN" altLang="en-US" sz="2800" b="1" dirty="0">
                <a:latin typeface="宋体" charset="-122"/>
              </a:rPr>
              <a:t>、代理权及其行使规则</a:t>
            </a:r>
          </a:p>
          <a:p>
            <a:pPr eaLnBrk="1" hangingPunct="1">
              <a:lnSpc>
                <a:spcPct val="90000"/>
              </a:lnSpc>
            </a:pPr>
            <a:r>
              <a:rPr lang="en-US" altLang="zh-CN" sz="2800" dirty="0">
                <a:latin typeface="宋体" charset="-122"/>
              </a:rPr>
              <a:t>4</a:t>
            </a:r>
            <a:r>
              <a:rPr lang="zh-CN" altLang="en-US" sz="2800" dirty="0">
                <a:latin typeface="宋体" charset="-122"/>
              </a:rPr>
              <a:t>、</a:t>
            </a:r>
            <a:r>
              <a:rPr lang="zh-CN" altLang="en-US" sz="2800" b="1" dirty="0">
                <a:latin typeface="宋体" charset="-122"/>
              </a:rPr>
              <a:t>狭义无权代理及其后果</a:t>
            </a:r>
          </a:p>
          <a:p>
            <a:pPr eaLnBrk="1" hangingPunct="1">
              <a:lnSpc>
                <a:spcPct val="90000"/>
              </a:lnSpc>
            </a:pPr>
            <a:r>
              <a:rPr lang="en-US" altLang="zh-CN" sz="2800" dirty="0">
                <a:latin typeface="宋体" charset="-122"/>
              </a:rPr>
              <a:t>5</a:t>
            </a:r>
            <a:r>
              <a:rPr lang="zh-CN" altLang="en-US" sz="2800" dirty="0">
                <a:latin typeface="宋体" charset="-122"/>
              </a:rPr>
              <a:t>、</a:t>
            </a:r>
            <a:r>
              <a:rPr lang="zh-CN" altLang="en-US" sz="2800" b="1" dirty="0">
                <a:latin typeface="宋体" charset="-122"/>
              </a:rPr>
              <a:t>表见代理及其后果</a:t>
            </a:r>
          </a:p>
          <a:p>
            <a:pPr eaLnBrk="1" hangingPunct="1">
              <a:lnSpc>
                <a:spcPct val="90000"/>
              </a:lnSpc>
            </a:pPr>
            <a:r>
              <a:rPr lang="en-US" altLang="zh-CN" sz="2800" dirty="0">
                <a:latin typeface="宋体" charset="-122"/>
              </a:rPr>
              <a:t>6</a:t>
            </a:r>
            <a:r>
              <a:rPr lang="zh-CN" altLang="en-US" sz="2800" dirty="0">
                <a:latin typeface="宋体" charset="-122"/>
              </a:rPr>
              <a:t>、代理关系消灭的原因和后果</a:t>
            </a:r>
            <a:br>
              <a:rPr lang="zh-CN" altLang="en-US" sz="2800" dirty="0"/>
            </a:br>
            <a:br>
              <a:rPr lang="zh-CN" altLang="en-US" sz="2800" dirty="0"/>
            </a:br>
            <a:endParaRPr lang="zh-CN" altLang="en-US"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endParaRPr lang="zh-CN" altLang="en-US"/>
          </a:p>
        </p:txBody>
      </p:sp>
      <p:sp>
        <p:nvSpPr>
          <p:cNvPr id="65538" name="Rectangle 3"/>
          <p:cNvSpPr>
            <a:spLocks noGrp="1" noChangeArrowheads="1"/>
          </p:cNvSpPr>
          <p:nvPr>
            <p:ph type="body" idx="1"/>
          </p:nvPr>
        </p:nvSpPr>
        <p:spPr/>
        <p:txBody>
          <a:bodyPr/>
          <a:lstStyle/>
          <a:p>
            <a:pPr eaLnBrk="1" hangingPunct="1"/>
            <a:r>
              <a:rPr lang="zh-CN" altLang="en-US" b="1">
                <a:solidFill>
                  <a:srgbClr val="000000"/>
                </a:solidFill>
                <a:latin typeface="宋体" charset="-122"/>
              </a:rPr>
              <a:t>（三）我国民法基本原则的学理概括</a:t>
            </a:r>
            <a:endParaRPr lang="zh-CN" altLang="en-US"/>
          </a:p>
          <a:p>
            <a:pPr eaLnBrk="1" hangingPunct="1"/>
            <a:r>
              <a:rPr lang="zh-CN" altLang="en-US"/>
              <a:t>认识角度的差异：学说的多元化</a:t>
            </a:r>
          </a:p>
          <a:p>
            <a:pPr eaLnBrk="1" hangingPunct="1"/>
            <a:r>
              <a:rPr lang="zh-CN" altLang="en-US"/>
              <a:t>抽象依据的特定：概括的限制</a:t>
            </a:r>
          </a:p>
        </p:txBody>
      </p:sp>
    </p:spTree>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89" name="Rectangle 2"/>
          <p:cNvSpPr>
            <a:spLocks noGrp="1" noChangeArrowheads="1"/>
          </p:cNvSpPr>
          <p:nvPr>
            <p:ph type="title"/>
          </p:nvPr>
        </p:nvSpPr>
        <p:spPr/>
        <p:txBody>
          <a:bodyPr/>
          <a:lstStyle/>
          <a:p>
            <a:pPr eaLnBrk="1" hangingPunct="1"/>
            <a:endParaRPr lang="zh-CN" altLang="en-US" b="1">
              <a:latin typeface="Times New Roman" pitchFamily="18" charset="0"/>
            </a:endParaRPr>
          </a:p>
        </p:txBody>
      </p:sp>
      <p:sp>
        <p:nvSpPr>
          <p:cNvPr id="524290" name="Rectangle 3"/>
          <p:cNvSpPr>
            <a:spLocks noGrp="1" noChangeArrowheads="1"/>
          </p:cNvSpPr>
          <p:nvPr>
            <p:ph type="body" idx="1"/>
          </p:nvPr>
        </p:nvSpPr>
        <p:spPr/>
        <p:txBody>
          <a:bodyPr/>
          <a:lstStyle/>
          <a:p>
            <a:pPr algn="just" eaLnBrk="1" hangingPunct="1"/>
            <a:r>
              <a:rPr lang="zh-CN" altLang="en-US" b="1" dirty="0">
                <a:latin typeface="Times New Roman" pitchFamily="18" charset="0"/>
              </a:rPr>
              <a:t>一、代理</a:t>
            </a:r>
            <a:r>
              <a:rPr lang="zh-CN" altLang="en-US" b="1" dirty="0">
                <a:latin typeface="宋体" charset="-122"/>
              </a:rPr>
              <a:t>、特征</a:t>
            </a:r>
            <a:r>
              <a:rPr lang="zh-CN" altLang="en-US" b="1" dirty="0">
                <a:latin typeface="Times New Roman" pitchFamily="18" charset="0"/>
              </a:rPr>
              <a:t>及其适用</a:t>
            </a:r>
          </a:p>
          <a:p>
            <a:pPr algn="just" eaLnBrk="1" hangingPunct="1"/>
            <a:r>
              <a:rPr lang="zh-CN" altLang="en-US" b="1" dirty="0">
                <a:latin typeface="Times New Roman" pitchFamily="18" charset="0"/>
              </a:rPr>
              <a:t>（一）代理的界定</a:t>
            </a:r>
          </a:p>
          <a:p>
            <a:pPr eaLnBrk="1" hangingPunct="1"/>
            <a:r>
              <a:rPr lang="zh-CN" altLang="en-US" b="1" dirty="0"/>
              <a:t>狭义的代理，是指直接代理，</a:t>
            </a:r>
            <a:r>
              <a:rPr lang="en-US" altLang="zh-CN" b="1" dirty="0"/>
              <a:t>《</a:t>
            </a:r>
            <a:r>
              <a:rPr lang="zh-CN" altLang="en-US" b="1" dirty="0"/>
              <a:t>民法通则</a:t>
            </a:r>
            <a:r>
              <a:rPr lang="en-US" altLang="zh-CN" b="1" dirty="0"/>
              <a:t>》</a:t>
            </a:r>
            <a:r>
              <a:rPr lang="zh-CN" altLang="en-US" b="1" dirty="0"/>
              <a:t>第四章第二节、</a:t>
            </a:r>
            <a:r>
              <a:rPr lang="en-US" altLang="zh-CN" b="1" dirty="0"/>
              <a:t>《</a:t>
            </a:r>
            <a:r>
              <a:rPr lang="zh-CN" altLang="en-US" b="1" dirty="0"/>
              <a:t>民法总则</a:t>
            </a:r>
            <a:r>
              <a:rPr lang="en-US" altLang="zh-CN" b="1" dirty="0"/>
              <a:t>》</a:t>
            </a:r>
            <a:r>
              <a:rPr lang="zh-CN" altLang="en-US" b="1" dirty="0"/>
              <a:t>第七章。</a:t>
            </a:r>
          </a:p>
          <a:p>
            <a:pPr eaLnBrk="1" hangingPunct="1"/>
            <a:r>
              <a:rPr lang="zh-CN" altLang="en-US" b="1" dirty="0"/>
              <a:t>广义的代理，还包括间接代理，</a:t>
            </a:r>
            <a:r>
              <a:rPr lang="en-US" altLang="zh-CN" b="1" dirty="0"/>
              <a:t>《</a:t>
            </a:r>
            <a:r>
              <a:rPr lang="zh-CN" altLang="en-US" b="1" dirty="0"/>
              <a:t>合同法</a:t>
            </a:r>
            <a:r>
              <a:rPr lang="en-US" altLang="zh-CN" b="1" dirty="0"/>
              <a:t>》</a:t>
            </a:r>
            <a:r>
              <a:rPr lang="zh-CN" altLang="en-US" b="1" dirty="0"/>
              <a:t>第二十一、二十二章。</a:t>
            </a:r>
            <a:endParaRPr lang="zh-CN" altLang="en-US" dirty="0"/>
          </a:p>
        </p:txBody>
      </p:sp>
    </p:spTree>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3" name="Rectangle 2"/>
          <p:cNvSpPr>
            <a:spLocks noGrp="1" noChangeArrowheads="1"/>
          </p:cNvSpPr>
          <p:nvPr>
            <p:ph type="title"/>
          </p:nvPr>
        </p:nvSpPr>
        <p:spPr/>
        <p:txBody>
          <a:bodyPr/>
          <a:lstStyle/>
          <a:p>
            <a:pPr eaLnBrk="1" hangingPunct="1"/>
            <a:endParaRPr lang="zh-CN" altLang="en-US"/>
          </a:p>
        </p:txBody>
      </p:sp>
      <p:sp>
        <p:nvSpPr>
          <p:cNvPr id="525314" name="Rectangle 3"/>
          <p:cNvSpPr>
            <a:spLocks noGrp="1" noChangeArrowheads="1"/>
          </p:cNvSpPr>
          <p:nvPr>
            <p:ph type="body" idx="1"/>
          </p:nvPr>
        </p:nvSpPr>
        <p:spPr/>
        <p:txBody>
          <a:bodyPr/>
          <a:lstStyle/>
          <a:p>
            <a:pPr algn="just" eaLnBrk="1" hangingPunct="1"/>
            <a:r>
              <a:rPr lang="en-US" altLang="zh-CN" dirty="0">
                <a:latin typeface="Times New Roman" pitchFamily="18" charset="0"/>
              </a:rPr>
              <a:t>《</a:t>
            </a:r>
            <a:r>
              <a:rPr lang="zh-CN" altLang="en-US" dirty="0">
                <a:latin typeface="Times New Roman" pitchFamily="18" charset="0"/>
              </a:rPr>
              <a:t>民法总则</a:t>
            </a:r>
            <a:r>
              <a:rPr lang="en-US" altLang="zh-CN" dirty="0">
                <a:latin typeface="Times New Roman" pitchFamily="18" charset="0"/>
              </a:rPr>
              <a:t>》</a:t>
            </a:r>
            <a:r>
              <a:rPr lang="zh-CN" altLang="en-US" dirty="0">
                <a:latin typeface="Times New Roman" pitchFamily="18" charset="0"/>
              </a:rPr>
              <a:t>第</a:t>
            </a:r>
            <a:r>
              <a:rPr lang="en-US" altLang="zh-CN" dirty="0">
                <a:latin typeface="Times New Roman" pitchFamily="18" charset="0"/>
              </a:rPr>
              <a:t>162</a:t>
            </a:r>
            <a:r>
              <a:rPr lang="zh-CN" altLang="en-US" dirty="0">
                <a:latin typeface="Times New Roman" pitchFamily="18" charset="0"/>
              </a:rPr>
              <a:t>条：</a:t>
            </a:r>
            <a:r>
              <a:rPr lang="zh-CN" altLang="en-US" dirty="0"/>
              <a:t>代理人在代理权限内，以被代理人名义实施的民事法律行为，对被代理人发生效力。</a:t>
            </a:r>
            <a:endParaRPr lang="zh-CN" altLang="en-US" dirty="0">
              <a:latin typeface="Times New Roman" pitchFamily="18" charset="0"/>
            </a:endParaRPr>
          </a:p>
          <a:p>
            <a:pPr algn="just" eaLnBrk="1" hangingPunct="1"/>
            <a:r>
              <a:rPr lang="en-US" altLang="zh-CN" dirty="0">
                <a:latin typeface="Times New Roman" pitchFamily="18" charset="0"/>
              </a:rPr>
              <a:t>——</a:t>
            </a:r>
            <a:r>
              <a:rPr lang="zh-CN" altLang="en-US" dirty="0">
                <a:latin typeface="Times New Roman" pitchFamily="18" charset="0"/>
              </a:rPr>
              <a:t>代理，是代理人在代理权范围内，</a:t>
            </a:r>
            <a:r>
              <a:rPr lang="zh-CN" altLang="en-US" b="1" dirty="0">
                <a:latin typeface="Times New Roman" pitchFamily="18" charset="0"/>
              </a:rPr>
              <a:t>以被代理人的名义</a:t>
            </a:r>
            <a:r>
              <a:rPr lang="zh-CN" altLang="en-US" dirty="0">
                <a:latin typeface="Times New Roman" pitchFamily="18" charset="0"/>
              </a:rPr>
              <a:t>与</a:t>
            </a:r>
            <a:r>
              <a:rPr lang="zh-CN" altLang="en-US" b="1" dirty="0">
                <a:latin typeface="Times New Roman" pitchFamily="18" charset="0"/>
              </a:rPr>
              <a:t>第三人</a:t>
            </a:r>
            <a:r>
              <a:rPr lang="zh-CN" altLang="en-US" dirty="0">
                <a:latin typeface="Times New Roman" pitchFamily="18" charset="0"/>
              </a:rPr>
              <a:t>为民事法律行为，由此产生的法律效果直接归属于被代理人的制度。</a:t>
            </a:r>
          </a:p>
          <a:p>
            <a:pPr algn="just" eaLnBrk="1" hangingPunct="1"/>
            <a:endParaRPr lang="zh-CN" altLang="en-US" dirty="0"/>
          </a:p>
        </p:txBody>
      </p:sp>
    </p:spTree>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7" name="标题 1"/>
          <p:cNvSpPr>
            <a:spLocks noGrp="1"/>
          </p:cNvSpPr>
          <p:nvPr>
            <p:ph type="title"/>
          </p:nvPr>
        </p:nvSpPr>
        <p:spPr/>
        <p:txBody>
          <a:bodyPr/>
          <a:lstStyle/>
          <a:p>
            <a:endParaRPr lang="zh-CN" altLang="en-US"/>
          </a:p>
        </p:txBody>
      </p:sp>
      <p:sp>
        <p:nvSpPr>
          <p:cNvPr id="526338" name="内容占位符 2"/>
          <p:cNvSpPr>
            <a:spLocks noGrp="1"/>
          </p:cNvSpPr>
          <p:nvPr>
            <p:ph idx="1"/>
          </p:nvPr>
        </p:nvSpPr>
        <p:spPr>
          <a:xfrm>
            <a:off x="899592" y="1988840"/>
            <a:ext cx="7772400" cy="4363615"/>
          </a:xfrm>
        </p:spPr>
        <p:txBody>
          <a:bodyPr/>
          <a:lstStyle/>
          <a:p>
            <a:pPr algn="just"/>
            <a:r>
              <a:rPr lang="zh-CN" altLang="en-US" dirty="0"/>
              <a:t>代理是一种特殊民事关系，涉及三方当事人：</a:t>
            </a:r>
            <a:endParaRPr lang="en-US" altLang="zh-CN" dirty="0"/>
          </a:p>
          <a:p>
            <a:pPr algn="just"/>
            <a:r>
              <a:rPr lang="zh-CN" altLang="en-US" dirty="0"/>
              <a:t>由他人代为实施民事行为的人，称为被代理人，或者本人；</a:t>
            </a:r>
            <a:endParaRPr lang="en-US" altLang="zh-CN" dirty="0"/>
          </a:p>
          <a:p>
            <a:pPr algn="just"/>
            <a:r>
              <a:rPr lang="zh-CN" altLang="en-US" dirty="0"/>
              <a:t>以他人名义为他人实施民事行为的人，称为代理人，或者行为人；</a:t>
            </a:r>
            <a:endParaRPr lang="en-US" altLang="zh-CN" dirty="0"/>
          </a:p>
          <a:p>
            <a:pPr algn="just"/>
            <a:r>
              <a:rPr lang="zh-CN" altLang="en-US" dirty="0"/>
              <a:t>与代理人实施民事行为的人，称为相对人，或者第三人</a:t>
            </a:r>
            <a:endParaRPr lang="en-US" altLang="zh-CN" dirty="0"/>
          </a:p>
          <a:p>
            <a:pPr algn="just"/>
            <a:endParaRPr lang="zh-CN" altLang="en-US" dirty="0"/>
          </a:p>
        </p:txBody>
      </p:sp>
    </p:spTree>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内容占位符 2"/>
          <p:cNvSpPr>
            <a:spLocks noGrp="1"/>
          </p:cNvSpPr>
          <p:nvPr>
            <p:ph idx="1"/>
          </p:nvPr>
        </p:nvSpPr>
        <p:spPr>
          <a:xfrm>
            <a:off x="766840" y="324528"/>
            <a:ext cx="7772400" cy="4114800"/>
          </a:xfrm>
        </p:spPr>
        <p:txBody>
          <a:bodyPr/>
          <a:lstStyle/>
          <a:p>
            <a:pPr algn="just"/>
            <a:r>
              <a:rPr lang="en-US" altLang="zh-CN" dirty="0"/>
              <a:t>【</a:t>
            </a:r>
            <a:r>
              <a:rPr lang="zh-CN" altLang="en-US" dirty="0"/>
              <a:t>例</a:t>
            </a:r>
            <a:r>
              <a:rPr lang="en-US" altLang="zh-CN" dirty="0"/>
              <a:t>1】</a:t>
            </a:r>
            <a:r>
              <a:rPr lang="zh-CN" altLang="en-US" dirty="0"/>
              <a:t>丙根据甲出具的授权委托书，在甲的授权范围、授权期限内，以甲的名义与乙签订互易合同，约定以甲的房屋与乙的小轿车互易。</a:t>
            </a:r>
            <a:endParaRPr lang="en-US" altLang="zh-CN" dirty="0"/>
          </a:p>
          <a:p>
            <a:r>
              <a:rPr lang="zh-CN" altLang="en-US" dirty="0"/>
              <a:t>请说出当事人在代理关系中的地位，以及当事人之间的民事关系。</a:t>
            </a:r>
          </a:p>
          <a:p>
            <a:endParaRPr lang="zh-CN" altLang="en-US" dirty="0"/>
          </a:p>
        </p:txBody>
      </p:sp>
      <p:sp>
        <p:nvSpPr>
          <p:cNvPr id="2" name="文本框 1">
            <a:extLst>
              <a:ext uri="{FF2B5EF4-FFF2-40B4-BE49-F238E27FC236}">
                <a16:creationId xmlns:a16="http://schemas.microsoft.com/office/drawing/2014/main" id="{54E323A8-4317-4186-8FD9-23548C80E7EB}"/>
              </a:ext>
            </a:extLst>
          </p:cNvPr>
          <p:cNvSpPr txBox="1"/>
          <p:nvPr/>
        </p:nvSpPr>
        <p:spPr>
          <a:xfrm>
            <a:off x="3315380" y="3501008"/>
            <a:ext cx="1584176" cy="461665"/>
          </a:xfrm>
          <a:prstGeom prst="rect">
            <a:avLst/>
          </a:prstGeom>
          <a:noFill/>
        </p:spPr>
        <p:txBody>
          <a:bodyPr wrap="square" rtlCol="0">
            <a:spAutoFit/>
          </a:bodyPr>
          <a:lstStyle/>
          <a:p>
            <a:r>
              <a:rPr lang="zh-CN" altLang="en-US" dirty="0"/>
              <a:t>本人 甲</a:t>
            </a:r>
          </a:p>
        </p:txBody>
      </p:sp>
      <p:sp>
        <p:nvSpPr>
          <p:cNvPr id="5" name="文本框 4">
            <a:extLst>
              <a:ext uri="{FF2B5EF4-FFF2-40B4-BE49-F238E27FC236}">
                <a16:creationId xmlns:a16="http://schemas.microsoft.com/office/drawing/2014/main" id="{C0EEFB62-2A12-4AC2-B5FB-AAB8F2753FE7}"/>
              </a:ext>
            </a:extLst>
          </p:cNvPr>
          <p:cNvSpPr txBox="1"/>
          <p:nvPr/>
        </p:nvSpPr>
        <p:spPr>
          <a:xfrm>
            <a:off x="1547664" y="5373216"/>
            <a:ext cx="1584176" cy="461665"/>
          </a:xfrm>
          <a:prstGeom prst="rect">
            <a:avLst/>
          </a:prstGeom>
          <a:noFill/>
        </p:spPr>
        <p:txBody>
          <a:bodyPr wrap="square" rtlCol="0">
            <a:spAutoFit/>
          </a:bodyPr>
          <a:lstStyle/>
          <a:p>
            <a:r>
              <a:rPr lang="zh-CN" altLang="en-US" dirty="0"/>
              <a:t>代理人 丙</a:t>
            </a:r>
          </a:p>
        </p:txBody>
      </p:sp>
      <p:sp>
        <p:nvSpPr>
          <p:cNvPr id="6" name="文本框 5">
            <a:extLst>
              <a:ext uri="{FF2B5EF4-FFF2-40B4-BE49-F238E27FC236}">
                <a16:creationId xmlns:a16="http://schemas.microsoft.com/office/drawing/2014/main" id="{9FD7FCE8-2C56-4D7F-B8AF-C1887844D965}"/>
              </a:ext>
            </a:extLst>
          </p:cNvPr>
          <p:cNvSpPr txBox="1"/>
          <p:nvPr/>
        </p:nvSpPr>
        <p:spPr>
          <a:xfrm>
            <a:off x="5652120" y="5373215"/>
            <a:ext cx="1584176" cy="461665"/>
          </a:xfrm>
          <a:prstGeom prst="rect">
            <a:avLst/>
          </a:prstGeom>
          <a:noFill/>
        </p:spPr>
        <p:txBody>
          <a:bodyPr wrap="square" rtlCol="0">
            <a:spAutoFit/>
          </a:bodyPr>
          <a:lstStyle/>
          <a:p>
            <a:r>
              <a:rPr lang="zh-CN" altLang="en-US" dirty="0"/>
              <a:t>相对人 乙</a:t>
            </a:r>
          </a:p>
        </p:txBody>
      </p:sp>
      <p:cxnSp>
        <p:nvCxnSpPr>
          <p:cNvPr id="4" name="直接箭头连接符 3">
            <a:extLst>
              <a:ext uri="{FF2B5EF4-FFF2-40B4-BE49-F238E27FC236}">
                <a16:creationId xmlns:a16="http://schemas.microsoft.com/office/drawing/2014/main" id="{ECD6B0B9-577F-4353-B873-9503F219F014}"/>
              </a:ext>
            </a:extLst>
          </p:cNvPr>
          <p:cNvCxnSpPr>
            <a:endCxn id="5" idx="0"/>
          </p:cNvCxnSpPr>
          <p:nvPr/>
        </p:nvCxnSpPr>
        <p:spPr bwMode="auto">
          <a:xfrm flipH="1">
            <a:off x="2339752" y="3962673"/>
            <a:ext cx="1512168" cy="141054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 name="文本框 6">
            <a:extLst>
              <a:ext uri="{FF2B5EF4-FFF2-40B4-BE49-F238E27FC236}">
                <a16:creationId xmlns:a16="http://schemas.microsoft.com/office/drawing/2014/main" id="{D9329850-4128-4E29-B0BB-13F36B4D5510}"/>
              </a:ext>
            </a:extLst>
          </p:cNvPr>
          <p:cNvSpPr txBox="1"/>
          <p:nvPr/>
        </p:nvSpPr>
        <p:spPr>
          <a:xfrm rot="19112095">
            <a:off x="2250515" y="4234794"/>
            <a:ext cx="1415772" cy="461665"/>
          </a:xfrm>
          <a:prstGeom prst="rect">
            <a:avLst/>
          </a:prstGeom>
          <a:noFill/>
        </p:spPr>
        <p:txBody>
          <a:bodyPr wrap="none" rtlCol="0">
            <a:spAutoFit/>
          </a:bodyPr>
          <a:lstStyle/>
          <a:p>
            <a:r>
              <a:rPr lang="zh-CN" altLang="en-US" dirty="0"/>
              <a:t>委托合同</a:t>
            </a:r>
          </a:p>
        </p:txBody>
      </p:sp>
      <p:cxnSp>
        <p:nvCxnSpPr>
          <p:cNvPr id="9" name="直接连接符 8">
            <a:extLst>
              <a:ext uri="{FF2B5EF4-FFF2-40B4-BE49-F238E27FC236}">
                <a16:creationId xmlns:a16="http://schemas.microsoft.com/office/drawing/2014/main" id="{2473BDEB-859B-4BDF-B491-59ECA5AE318B}"/>
              </a:ext>
            </a:extLst>
          </p:cNvPr>
          <p:cNvCxnSpPr>
            <a:cxnSpLocks/>
          </p:cNvCxnSpPr>
          <p:nvPr/>
        </p:nvCxnSpPr>
        <p:spPr bwMode="auto">
          <a:xfrm>
            <a:off x="4139952" y="3962673"/>
            <a:ext cx="1872208" cy="141054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文本框 10">
            <a:extLst>
              <a:ext uri="{FF2B5EF4-FFF2-40B4-BE49-F238E27FC236}">
                <a16:creationId xmlns:a16="http://schemas.microsoft.com/office/drawing/2014/main" id="{35A882AE-E7FA-418C-94D7-A45BA59F4C53}"/>
              </a:ext>
            </a:extLst>
          </p:cNvPr>
          <p:cNvSpPr txBox="1"/>
          <p:nvPr/>
        </p:nvSpPr>
        <p:spPr>
          <a:xfrm rot="2334786">
            <a:off x="4640956" y="4287287"/>
            <a:ext cx="1415772" cy="461665"/>
          </a:xfrm>
          <a:prstGeom prst="rect">
            <a:avLst/>
          </a:prstGeom>
          <a:noFill/>
        </p:spPr>
        <p:txBody>
          <a:bodyPr wrap="none" rtlCol="0">
            <a:spAutoFit/>
          </a:bodyPr>
          <a:lstStyle/>
          <a:p>
            <a:r>
              <a:rPr lang="zh-CN" altLang="en-US" dirty="0"/>
              <a:t>互易合同</a:t>
            </a:r>
          </a:p>
        </p:txBody>
      </p:sp>
    </p:spTree>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5" name="Rectangle 2"/>
          <p:cNvSpPr>
            <a:spLocks noGrp="1" noChangeArrowheads="1"/>
          </p:cNvSpPr>
          <p:nvPr>
            <p:ph type="title"/>
          </p:nvPr>
        </p:nvSpPr>
        <p:spPr/>
        <p:txBody>
          <a:bodyPr/>
          <a:lstStyle/>
          <a:p>
            <a:pPr eaLnBrk="1" hangingPunct="1"/>
            <a:endParaRPr lang="zh-CN" altLang="en-US"/>
          </a:p>
        </p:txBody>
      </p:sp>
      <p:sp>
        <p:nvSpPr>
          <p:cNvPr id="528386" name="Rectangle 3"/>
          <p:cNvSpPr>
            <a:spLocks noGrp="1" noChangeArrowheads="1"/>
          </p:cNvSpPr>
          <p:nvPr>
            <p:ph type="body" idx="1"/>
          </p:nvPr>
        </p:nvSpPr>
        <p:spPr/>
        <p:txBody>
          <a:bodyPr/>
          <a:lstStyle/>
          <a:p>
            <a:pPr algn="just" eaLnBrk="1" hangingPunct="1"/>
            <a:r>
              <a:rPr lang="zh-CN" altLang="en-US" b="1" dirty="0">
                <a:latin typeface="Times New Roman" pitchFamily="18" charset="0"/>
              </a:rPr>
              <a:t>（二</a:t>
            </a:r>
            <a:r>
              <a:rPr lang="zh-CN" altLang="en-US" b="1" dirty="0"/>
              <a:t> </a:t>
            </a:r>
            <a:r>
              <a:rPr lang="zh-CN" altLang="en-US" b="1" dirty="0">
                <a:latin typeface="Times New Roman" pitchFamily="18" charset="0"/>
              </a:rPr>
              <a:t>）代理的特征</a:t>
            </a:r>
            <a:endParaRPr lang="zh-CN" altLang="en-US" dirty="0"/>
          </a:p>
          <a:p>
            <a:pPr algn="just" eaLnBrk="1" hangingPunct="1"/>
            <a:r>
              <a:rPr lang="en-US" altLang="zh-CN" dirty="0"/>
              <a:t>1</a:t>
            </a:r>
            <a:r>
              <a:rPr lang="zh-CN" altLang="en-US" dirty="0"/>
              <a:t>、代理人以</a:t>
            </a:r>
            <a:r>
              <a:rPr lang="zh-CN" altLang="en-US" b="1" dirty="0"/>
              <a:t>作出或者接受意思表示</a:t>
            </a:r>
            <a:r>
              <a:rPr lang="zh-CN" altLang="en-US" dirty="0"/>
              <a:t>为职能；</a:t>
            </a:r>
            <a:endParaRPr lang="zh-CN" altLang="en-US" dirty="0">
              <a:latin typeface="Times New Roman" pitchFamily="18" charset="0"/>
            </a:endParaRPr>
          </a:p>
          <a:p>
            <a:pPr algn="just" eaLnBrk="1" hangingPunct="1"/>
            <a:r>
              <a:rPr lang="en-US" altLang="zh-CN" dirty="0"/>
              <a:t>2</a:t>
            </a:r>
            <a:r>
              <a:rPr lang="zh-CN" altLang="en-US" dirty="0"/>
              <a:t>、代理人以被代理人名义实施民事法律行为；</a:t>
            </a:r>
            <a:endParaRPr lang="zh-CN" altLang="en-US" dirty="0">
              <a:latin typeface="Times New Roman" pitchFamily="18" charset="0"/>
            </a:endParaRPr>
          </a:p>
          <a:p>
            <a:pPr algn="just" eaLnBrk="1" hangingPunct="1"/>
            <a:r>
              <a:rPr lang="en-US" altLang="zh-CN" dirty="0"/>
              <a:t>3</a:t>
            </a:r>
            <a:r>
              <a:rPr lang="zh-CN" altLang="en-US" dirty="0">
                <a:latin typeface="宋体" charset="-122"/>
              </a:rPr>
              <a:t>、行为主体与法律后果主体的非同一性</a:t>
            </a:r>
          </a:p>
          <a:p>
            <a:pPr algn="just" eaLnBrk="1" hangingPunct="1"/>
            <a:endParaRPr lang="zh-CN" altLang="en-US" dirty="0">
              <a:latin typeface="宋体" charset="-122"/>
            </a:endParaRPr>
          </a:p>
        </p:txBody>
      </p:sp>
    </p:spTree>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09" name="Rectangle 2"/>
          <p:cNvSpPr>
            <a:spLocks noGrp="1" noChangeArrowheads="1"/>
          </p:cNvSpPr>
          <p:nvPr>
            <p:ph type="title"/>
          </p:nvPr>
        </p:nvSpPr>
        <p:spPr/>
        <p:txBody>
          <a:bodyPr/>
          <a:lstStyle/>
          <a:p>
            <a:pPr eaLnBrk="1" hangingPunct="1"/>
            <a:endParaRPr lang="zh-CN" altLang="en-US"/>
          </a:p>
        </p:txBody>
      </p:sp>
      <p:sp>
        <p:nvSpPr>
          <p:cNvPr id="529410" name="Rectangle 3"/>
          <p:cNvSpPr>
            <a:spLocks noGrp="1" noChangeArrowheads="1"/>
          </p:cNvSpPr>
          <p:nvPr>
            <p:ph type="body" idx="1"/>
          </p:nvPr>
        </p:nvSpPr>
        <p:spPr/>
        <p:txBody>
          <a:bodyPr/>
          <a:lstStyle/>
          <a:p>
            <a:pPr algn="just" eaLnBrk="1" hangingPunct="1"/>
            <a:r>
              <a:rPr lang="zh-CN" altLang="en-US" b="1" dirty="0">
                <a:latin typeface="Times New Roman" pitchFamily="18" charset="0"/>
              </a:rPr>
              <a:t>（三）代理的制度功能</a:t>
            </a:r>
            <a:endParaRPr lang="zh-CN" altLang="en-US" dirty="0"/>
          </a:p>
          <a:p>
            <a:pPr eaLnBrk="1" hangingPunct="1"/>
            <a:r>
              <a:rPr lang="zh-CN" altLang="en-US" dirty="0">
                <a:latin typeface="宋体" charset="-122"/>
              </a:rPr>
              <a:t>意定代理：扩张被代理人的自治。</a:t>
            </a:r>
            <a:r>
              <a:rPr lang="zh-CN" altLang="en-US" dirty="0"/>
              <a:t> </a:t>
            </a:r>
          </a:p>
          <a:p>
            <a:pPr eaLnBrk="1" hangingPunct="1"/>
            <a:r>
              <a:rPr lang="zh-CN" altLang="en-US" dirty="0">
                <a:latin typeface="宋体" charset="-122"/>
              </a:rPr>
              <a:t>法定代理：补救被代理人的自治。</a:t>
            </a:r>
            <a:r>
              <a:rPr lang="zh-CN" altLang="en-US" dirty="0"/>
              <a:t> </a:t>
            </a:r>
          </a:p>
        </p:txBody>
      </p:sp>
    </p:spTree>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3" name="Rectangle 2"/>
          <p:cNvSpPr>
            <a:spLocks noGrp="1" noChangeArrowheads="1"/>
          </p:cNvSpPr>
          <p:nvPr>
            <p:ph type="title"/>
          </p:nvPr>
        </p:nvSpPr>
        <p:spPr/>
        <p:txBody>
          <a:bodyPr/>
          <a:lstStyle/>
          <a:p>
            <a:pPr eaLnBrk="1" hangingPunct="1"/>
            <a:endParaRPr lang="zh-CN" altLang="en-US"/>
          </a:p>
        </p:txBody>
      </p:sp>
      <p:sp>
        <p:nvSpPr>
          <p:cNvPr id="530434" name="Rectangle 3"/>
          <p:cNvSpPr>
            <a:spLocks noGrp="1" noChangeArrowheads="1"/>
          </p:cNvSpPr>
          <p:nvPr>
            <p:ph type="body" idx="1"/>
          </p:nvPr>
        </p:nvSpPr>
        <p:spPr/>
        <p:txBody>
          <a:bodyPr/>
          <a:lstStyle/>
          <a:p>
            <a:pPr algn="just" eaLnBrk="1" hangingPunct="1">
              <a:lnSpc>
                <a:spcPct val="90000"/>
              </a:lnSpc>
            </a:pPr>
            <a:r>
              <a:rPr lang="zh-CN" altLang="en-US" b="1" dirty="0">
                <a:latin typeface="Times New Roman" pitchFamily="18" charset="0"/>
              </a:rPr>
              <a:t>（四）代理的适用范围</a:t>
            </a:r>
            <a:endParaRPr lang="zh-CN" altLang="en-US" dirty="0"/>
          </a:p>
          <a:p>
            <a:pPr algn="just" eaLnBrk="1" hangingPunct="1">
              <a:lnSpc>
                <a:spcPct val="90000"/>
              </a:lnSpc>
            </a:pPr>
            <a:r>
              <a:rPr lang="en-US" altLang="zh-CN" dirty="0"/>
              <a:t>----</a:t>
            </a:r>
            <a:r>
              <a:rPr lang="zh-CN" altLang="en-US" b="1" dirty="0">
                <a:latin typeface="Times New Roman" pitchFamily="18" charset="0"/>
              </a:rPr>
              <a:t>不能适用代理</a:t>
            </a:r>
            <a:r>
              <a:rPr lang="zh-CN" altLang="en-US" dirty="0">
                <a:latin typeface="Times New Roman" pitchFamily="18" charset="0"/>
              </a:rPr>
              <a:t>的行为</a:t>
            </a:r>
            <a:endParaRPr lang="zh-CN" altLang="en-US" dirty="0"/>
          </a:p>
          <a:p>
            <a:pPr algn="just" eaLnBrk="1" hangingPunct="1">
              <a:lnSpc>
                <a:spcPct val="90000"/>
              </a:lnSpc>
            </a:pPr>
            <a:r>
              <a:rPr lang="zh-CN" altLang="en-US" dirty="0">
                <a:latin typeface="Times New Roman" pitchFamily="18" charset="0"/>
              </a:rPr>
              <a:t>（</a:t>
            </a:r>
            <a:r>
              <a:rPr lang="en-US" altLang="zh-CN" dirty="0"/>
              <a:t>1</a:t>
            </a:r>
            <a:r>
              <a:rPr lang="zh-CN" altLang="en-US" dirty="0">
                <a:latin typeface="Times New Roman" pitchFamily="18" charset="0"/>
              </a:rPr>
              <a:t>）</a:t>
            </a:r>
            <a:r>
              <a:rPr lang="zh-CN" altLang="en-US" dirty="0"/>
              <a:t>依照法律规定或行为性质必须由本人亲自进行的行为，如遗嘱、婚姻登记等</a:t>
            </a:r>
            <a:r>
              <a:rPr lang="zh-CN" altLang="en-US" dirty="0">
                <a:latin typeface="Times New Roman" pitchFamily="18" charset="0"/>
              </a:rPr>
              <a:t>；</a:t>
            </a:r>
            <a:endParaRPr lang="zh-CN" altLang="en-US" dirty="0"/>
          </a:p>
          <a:p>
            <a:pPr algn="just" eaLnBrk="1" hangingPunct="1">
              <a:lnSpc>
                <a:spcPct val="90000"/>
              </a:lnSpc>
            </a:pPr>
            <a:r>
              <a:rPr lang="zh-CN" altLang="en-US" dirty="0">
                <a:latin typeface="Times New Roman" pitchFamily="18" charset="0"/>
              </a:rPr>
              <a:t>（</a:t>
            </a:r>
            <a:r>
              <a:rPr lang="en-US" altLang="zh-CN" dirty="0"/>
              <a:t>2</a:t>
            </a:r>
            <a:r>
              <a:rPr lang="zh-CN" altLang="en-US" dirty="0">
                <a:latin typeface="Times New Roman" pitchFamily="18" charset="0"/>
              </a:rPr>
              <a:t>）特定的给付行为，如预约演讲、演出等；</a:t>
            </a:r>
          </a:p>
          <a:p>
            <a:pPr eaLnBrk="1" hangingPunct="1">
              <a:lnSpc>
                <a:spcPct val="90000"/>
              </a:lnSpc>
            </a:pPr>
            <a:r>
              <a:rPr lang="zh-CN" altLang="en-US" dirty="0"/>
              <a:t>（</a:t>
            </a:r>
            <a:r>
              <a:rPr lang="en-US" altLang="zh-CN" dirty="0"/>
              <a:t>3</a:t>
            </a:r>
            <a:r>
              <a:rPr lang="zh-CN" altLang="en-US" dirty="0"/>
              <a:t>）违法行为。</a:t>
            </a:r>
          </a:p>
          <a:p>
            <a:pPr eaLnBrk="1" hangingPunct="1">
              <a:lnSpc>
                <a:spcPct val="90000"/>
              </a:lnSpc>
            </a:pPr>
            <a:endParaRPr lang="zh-CN" altLang="en-US" dirty="0"/>
          </a:p>
        </p:txBody>
      </p:sp>
    </p:spTree>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7" name="Rectangle 2"/>
          <p:cNvSpPr>
            <a:spLocks noGrp="1" noChangeArrowheads="1"/>
          </p:cNvSpPr>
          <p:nvPr>
            <p:ph type="title"/>
          </p:nvPr>
        </p:nvSpPr>
        <p:spPr/>
        <p:txBody>
          <a:bodyPr/>
          <a:lstStyle/>
          <a:p>
            <a:pPr eaLnBrk="1" hangingPunct="1"/>
            <a:br>
              <a:rPr lang="zh-CN" altLang="en-US"/>
            </a:br>
            <a:endParaRPr lang="zh-CN" altLang="en-US" b="1">
              <a:latin typeface="Times New Roman" pitchFamily="18" charset="0"/>
            </a:endParaRPr>
          </a:p>
        </p:txBody>
      </p:sp>
      <p:sp>
        <p:nvSpPr>
          <p:cNvPr id="531458" name="Rectangle 3"/>
          <p:cNvSpPr>
            <a:spLocks noGrp="1" noChangeArrowheads="1"/>
          </p:cNvSpPr>
          <p:nvPr>
            <p:ph type="body" idx="1"/>
          </p:nvPr>
        </p:nvSpPr>
        <p:spPr/>
        <p:txBody>
          <a:bodyPr/>
          <a:lstStyle/>
          <a:p>
            <a:pPr algn="just" eaLnBrk="1" hangingPunct="1"/>
            <a:r>
              <a:rPr lang="zh-CN" altLang="en-US" b="1">
                <a:latin typeface="Times New Roman" pitchFamily="18" charset="0"/>
              </a:rPr>
              <a:t>二、代理的分类</a:t>
            </a:r>
          </a:p>
          <a:p>
            <a:pPr algn="just" eaLnBrk="1" hangingPunct="1"/>
            <a:r>
              <a:rPr lang="zh-CN" altLang="en-US" b="1">
                <a:latin typeface="Times New Roman" pitchFamily="18" charset="0"/>
              </a:rPr>
              <a:t>（一）代理权产生依据：法定代理、意定代理</a:t>
            </a:r>
          </a:p>
          <a:p>
            <a:pPr algn="just" eaLnBrk="1" hangingPunct="1"/>
            <a:r>
              <a:rPr lang="zh-CN" altLang="zh-CN"/>
              <a:t>《</a:t>
            </a:r>
            <a:r>
              <a:rPr lang="zh-CN" altLang="en-US"/>
              <a:t>民法通则</a:t>
            </a:r>
            <a:r>
              <a:rPr lang="zh-CN" altLang="zh-CN"/>
              <a:t>》</a:t>
            </a:r>
            <a:r>
              <a:rPr lang="zh-CN" altLang="en-US"/>
              <a:t>第</a:t>
            </a:r>
            <a:r>
              <a:rPr lang="en-US" altLang="zh-CN"/>
              <a:t>64</a:t>
            </a:r>
            <a:r>
              <a:rPr lang="zh-CN" altLang="en-US"/>
              <a:t>条 代理包括委托代理、法定代理和指定代理。</a:t>
            </a:r>
          </a:p>
          <a:p>
            <a:pPr algn="just" eaLnBrk="1" hangingPunct="1"/>
            <a:r>
              <a:rPr lang="zh-CN" altLang="zh-CN"/>
              <a:t>《</a:t>
            </a:r>
            <a:r>
              <a:rPr lang="zh-CN" altLang="en-US"/>
              <a:t>民法总则</a:t>
            </a:r>
            <a:r>
              <a:rPr lang="zh-CN" altLang="zh-CN"/>
              <a:t>》第</a:t>
            </a:r>
            <a:r>
              <a:rPr lang="en-US" altLang="zh-CN"/>
              <a:t>163</a:t>
            </a:r>
            <a:r>
              <a:rPr lang="zh-CN" altLang="zh-CN"/>
              <a:t>条</a:t>
            </a:r>
            <a:r>
              <a:rPr lang="zh-CN" altLang="en-US"/>
              <a:t> 代理包括委托代理和法定代理。</a:t>
            </a:r>
          </a:p>
          <a:p>
            <a:pPr eaLnBrk="1" hangingPunct="1"/>
            <a:endParaRPr lang="zh-CN" altLang="en-US"/>
          </a:p>
        </p:txBody>
      </p:sp>
    </p:spTree>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1" name="Rectangle 2"/>
          <p:cNvSpPr>
            <a:spLocks noGrp="1" noChangeArrowheads="1"/>
          </p:cNvSpPr>
          <p:nvPr>
            <p:ph type="title"/>
          </p:nvPr>
        </p:nvSpPr>
        <p:spPr/>
        <p:txBody>
          <a:bodyPr/>
          <a:lstStyle/>
          <a:p>
            <a:endParaRPr lang="zh-CN" altLang="en-US"/>
          </a:p>
        </p:txBody>
      </p:sp>
      <p:sp>
        <p:nvSpPr>
          <p:cNvPr id="532482" name="Rectangle 3"/>
          <p:cNvSpPr>
            <a:spLocks noGrp="1" noChangeArrowheads="1"/>
          </p:cNvSpPr>
          <p:nvPr>
            <p:ph type="body" idx="1"/>
          </p:nvPr>
        </p:nvSpPr>
        <p:spPr/>
        <p:txBody>
          <a:bodyPr/>
          <a:lstStyle/>
          <a:p>
            <a:pPr algn="just" eaLnBrk="1" hangingPunct="1"/>
            <a:r>
              <a:rPr lang="zh-CN" altLang="en-US" dirty="0"/>
              <a:t>法定代理：</a:t>
            </a:r>
            <a:r>
              <a:rPr lang="zh-CN" altLang="zh-CN" dirty="0"/>
              <a:t>以</a:t>
            </a:r>
            <a:r>
              <a:rPr lang="zh-CN" altLang="zh-CN" b="1" dirty="0"/>
              <a:t>法律直接规定</a:t>
            </a:r>
            <a:r>
              <a:rPr lang="zh-CN" altLang="zh-CN" dirty="0"/>
              <a:t>为</a:t>
            </a:r>
            <a:r>
              <a:rPr lang="zh-CN" altLang="en-US" dirty="0"/>
              <a:t>依据</a:t>
            </a:r>
            <a:r>
              <a:rPr lang="zh-CN" altLang="zh-CN" dirty="0"/>
              <a:t>而产生的代理</a:t>
            </a:r>
            <a:r>
              <a:rPr lang="zh-CN" altLang="en-US" b="1" dirty="0"/>
              <a:t>。</a:t>
            </a:r>
          </a:p>
          <a:p>
            <a:pPr algn="just" eaLnBrk="1" hangingPunct="1"/>
            <a:r>
              <a:rPr lang="zh-CN" altLang="en-US" dirty="0"/>
              <a:t>委托代理：又称意定代理，</a:t>
            </a:r>
            <a:r>
              <a:rPr lang="zh-CN" altLang="zh-CN" dirty="0"/>
              <a:t>基于</a:t>
            </a:r>
            <a:r>
              <a:rPr lang="zh-CN" altLang="en-US" b="1" dirty="0"/>
              <a:t>委托人（被代理人）的</a:t>
            </a:r>
            <a:r>
              <a:rPr lang="zh-CN" altLang="zh-CN" b="1" dirty="0"/>
              <a:t>授权</a:t>
            </a:r>
            <a:r>
              <a:rPr lang="zh-CN" altLang="zh-CN" dirty="0"/>
              <a:t>而发生的代理，为委托代理</a:t>
            </a:r>
            <a:r>
              <a:rPr lang="zh-CN" altLang="en-US" b="1" dirty="0"/>
              <a:t>。</a:t>
            </a:r>
            <a:endParaRPr lang="en-US" altLang="zh-CN" b="1" dirty="0"/>
          </a:p>
          <a:p>
            <a:pPr algn="just" eaLnBrk="1" hangingPunct="1"/>
            <a:r>
              <a:rPr lang="zh-CN" altLang="en-US" b="1" dirty="0"/>
              <a:t>指定代理：</a:t>
            </a:r>
            <a:r>
              <a:rPr lang="zh-CN" altLang="en-US" dirty="0"/>
              <a:t>代理人的代理权根据</a:t>
            </a:r>
            <a:r>
              <a:rPr lang="zh-CN" altLang="en-US" b="1" dirty="0"/>
              <a:t>人民法院或其他机关的指定</a:t>
            </a:r>
            <a:r>
              <a:rPr lang="zh-CN" altLang="en-US" dirty="0"/>
              <a:t>而产生，属于法定代理的一种特殊情形。</a:t>
            </a:r>
          </a:p>
        </p:txBody>
      </p:sp>
    </p:spTree>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5" name="Rectangle 2"/>
          <p:cNvSpPr>
            <a:spLocks noGrp="1" noChangeArrowheads="1"/>
          </p:cNvSpPr>
          <p:nvPr>
            <p:ph type="title"/>
          </p:nvPr>
        </p:nvSpPr>
        <p:spPr/>
        <p:txBody>
          <a:bodyPr/>
          <a:lstStyle/>
          <a:p>
            <a:pPr eaLnBrk="1" hangingPunct="1"/>
            <a:endParaRPr lang="zh-CN" altLang="en-US" b="1">
              <a:latin typeface="Times New Roman" pitchFamily="18" charset="0"/>
            </a:endParaRPr>
          </a:p>
        </p:txBody>
      </p:sp>
      <p:sp>
        <p:nvSpPr>
          <p:cNvPr id="533506" name="Rectangle 3"/>
          <p:cNvSpPr>
            <a:spLocks noGrp="1" noChangeArrowheads="1"/>
          </p:cNvSpPr>
          <p:nvPr>
            <p:ph type="body" idx="1"/>
          </p:nvPr>
        </p:nvSpPr>
        <p:spPr/>
        <p:txBody>
          <a:bodyPr/>
          <a:lstStyle/>
          <a:p>
            <a:pPr eaLnBrk="1" hangingPunct="1"/>
            <a:r>
              <a:rPr lang="zh-CN" altLang="en-US" sz="2800" b="1"/>
              <a:t>（二）行使代理权的人数：单独代理与共同代理（</a:t>
            </a:r>
            <a:r>
              <a:rPr lang="zh-CN" altLang="zh-CN" sz="2800"/>
              <a:t> 《民通意见》第</a:t>
            </a:r>
            <a:r>
              <a:rPr lang="en-US" altLang="zh-CN" sz="2800"/>
              <a:t>79</a:t>
            </a:r>
            <a:r>
              <a:rPr lang="zh-CN" altLang="zh-CN" sz="2800"/>
              <a:t>条</a:t>
            </a:r>
            <a:r>
              <a:rPr lang="zh-CN" altLang="en-US" sz="2800"/>
              <a:t>、</a:t>
            </a:r>
            <a:r>
              <a:rPr lang="zh-CN" altLang="zh-CN" sz="2800"/>
              <a:t> 《民法总则》第</a:t>
            </a:r>
            <a:r>
              <a:rPr lang="en-US" altLang="zh-CN" sz="2800"/>
              <a:t>166</a:t>
            </a:r>
            <a:r>
              <a:rPr lang="zh-CN" altLang="zh-CN" sz="2800"/>
              <a:t>条</a:t>
            </a:r>
            <a:r>
              <a:rPr lang="zh-CN" altLang="en-US" sz="2800" b="1"/>
              <a:t>）</a:t>
            </a:r>
          </a:p>
          <a:p>
            <a:pPr eaLnBrk="1" hangingPunct="1"/>
            <a:r>
              <a:rPr lang="en-US" altLang="zh-CN" sz="2800"/>
              <a:t>1</a:t>
            </a:r>
            <a:r>
              <a:rPr lang="zh-CN" altLang="en-US" sz="2800"/>
              <a:t>、单独代理，代理权属于一人的代理。</a:t>
            </a:r>
          </a:p>
          <a:p>
            <a:pPr eaLnBrk="1" hangingPunct="1"/>
            <a:r>
              <a:rPr lang="en-US" altLang="zh-CN" sz="2800"/>
              <a:t>2</a:t>
            </a:r>
            <a:r>
              <a:rPr lang="zh-CN" altLang="en-US" sz="2800"/>
              <a:t>、共同代理，代理权属于两人以上的代理。 </a:t>
            </a:r>
          </a:p>
          <a:p>
            <a:pPr eaLnBrk="1" hangingPunct="1"/>
            <a:r>
              <a:rPr lang="en-US" altLang="zh-CN" sz="2800"/>
              <a:t>《</a:t>
            </a:r>
            <a:r>
              <a:rPr lang="zh-CN" altLang="en-US" sz="2800"/>
              <a:t>民法总则</a:t>
            </a:r>
            <a:r>
              <a:rPr lang="en-US" altLang="zh-CN" sz="2800"/>
              <a:t>》</a:t>
            </a:r>
            <a:r>
              <a:rPr lang="zh-CN" altLang="en-US" sz="2800"/>
              <a:t>第</a:t>
            </a:r>
            <a:r>
              <a:rPr lang="en-US" altLang="zh-CN" sz="2800"/>
              <a:t>166</a:t>
            </a:r>
            <a:r>
              <a:rPr lang="zh-CN" altLang="en-US" sz="2800"/>
              <a:t>条  数人为同一代理事项的代理人的，应当共同行使代理权，但是当事人另有约定的除外。</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eaLnBrk="1" hangingPunct="1"/>
            <a:endParaRPr lang="zh-CN" altLang="en-US"/>
          </a:p>
        </p:txBody>
      </p:sp>
      <p:sp>
        <p:nvSpPr>
          <p:cNvPr id="66562" name="Rectangle 3"/>
          <p:cNvSpPr>
            <a:spLocks noGrp="1" noChangeArrowheads="1"/>
          </p:cNvSpPr>
          <p:nvPr>
            <p:ph type="body" idx="1"/>
          </p:nvPr>
        </p:nvSpPr>
        <p:spPr/>
        <p:txBody>
          <a:bodyPr/>
          <a:lstStyle/>
          <a:p>
            <a:pPr eaLnBrk="1" hangingPunct="1">
              <a:lnSpc>
                <a:spcPct val="90000"/>
              </a:lnSpc>
            </a:pPr>
            <a:r>
              <a:rPr lang="en-US" altLang="zh-CN" sz="2800" b="1">
                <a:solidFill>
                  <a:srgbClr val="000000"/>
                </a:solidFill>
                <a:latin typeface="宋体" charset="-122"/>
              </a:rPr>
              <a:t>1</a:t>
            </a:r>
            <a:r>
              <a:rPr lang="zh-CN" altLang="en-US" sz="2800" b="1">
                <a:solidFill>
                  <a:srgbClr val="000000"/>
                </a:solidFill>
                <a:latin typeface="宋体" charset="-122"/>
              </a:rPr>
              <a:t>、平等原则</a:t>
            </a:r>
          </a:p>
          <a:p>
            <a:pPr eaLnBrk="1" hangingPunct="1">
              <a:lnSpc>
                <a:spcPct val="90000"/>
              </a:lnSpc>
            </a:pPr>
            <a:r>
              <a:rPr lang="en-US" altLang="zh-CN" sz="2800">
                <a:latin typeface="Times New Roman" pitchFamily="18" charset="0"/>
              </a:rPr>
              <a:t>——</a:t>
            </a:r>
            <a:r>
              <a:rPr lang="zh-CN" altLang="en-US" sz="2800"/>
              <a:t>界定：民事主体的民事权利能力一律平等，任何人都不享有法外特权。</a:t>
            </a:r>
          </a:p>
          <a:p>
            <a:pPr eaLnBrk="1" hangingPunct="1">
              <a:lnSpc>
                <a:spcPct val="90000"/>
              </a:lnSpc>
            </a:pPr>
            <a:r>
              <a:rPr lang="zh-CN" altLang="en-US" sz="2800"/>
              <a:t>制度设计上的平等</a:t>
            </a:r>
          </a:p>
          <a:p>
            <a:pPr eaLnBrk="1" hangingPunct="1">
              <a:lnSpc>
                <a:spcPct val="90000"/>
              </a:lnSpc>
            </a:pPr>
            <a:r>
              <a:rPr lang="zh-CN" altLang="en-US" sz="2800"/>
              <a:t>法律适用中的平等 </a:t>
            </a:r>
          </a:p>
          <a:p>
            <a:pPr eaLnBrk="1" hangingPunct="1">
              <a:lnSpc>
                <a:spcPct val="90000"/>
              </a:lnSpc>
            </a:pPr>
            <a:endParaRPr lang="zh-CN" altLang="en-US" sz="2800"/>
          </a:p>
          <a:p>
            <a:pPr eaLnBrk="1" hangingPunct="1">
              <a:lnSpc>
                <a:spcPct val="90000"/>
              </a:lnSpc>
            </a:pPr>
            <a:endParaRPr lang="zh-CN" altLang="en-US" sz="2800"/>
          </a:p>
        </p:txBody>
      </p:sp>
    </p:spTree>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29" name="Rectangle 2"/>
          <p:cNvSpPr>
            <a:spLocks noGrp="1" noChangeArrowheads="1"/>
          </p:cNvSpPr>
          <p:nvPr>
            <p:ph type="title"/>
          </p:nvPr>
        </p:nvSpPr>
        <p:spPr/>
        <p:txBody>
          <a:bodyPr/>
          <a:lstStyle/>
          <a:p>
            <a:pPr eaLnBrk="1" hangingPunct="1"/>
            <a:endParaRPr lang="zh-CN" altLang="en-US"/>
          </a:p>
        </p:txBody>
      </p:sp>
      <p:sp>
        <p:nvSpPr>
          <p:cNvPr id="534530" name="Rectangle 3"/>
          <p:cNvSpPr>
            <a:spLocks noGrp="1" noChangeArrowheads="1"/>
          </p:cNvSpPr>
          <p:nvPr>
            <p:ph type="body" idx="1"/>
          </p:nvPr>
        </p:nvSpPr>
        <p:spPr/>
        <p:txBody>
          <a:bodyPr/>
          <a:lstStyle/>
          <a:p>
            <a:pPr eaLnBrk="1" hangingPunct="1"/>
            <a:r>
              <a:rPr lang="zh-CN" altLang="en-US" sz="2800" b="1" dirty="0"/>
              <a:t>（三）代理人由谁选任：本代理与复代理</a:t>
            </a:r>
            <a:endParaRPr lang="zh-CN" altLang="en-US" sz="2800" dirty="0"/>
          </a:p>
          <a:p>
            <a:pPr eaLnBrk="1" hangingPunct="1"/>
            <a:r>
              <a:rPr lang="zh-CN" altLang="en-US" sz="2800" dirty="0"/>
              <a:t>（</a:t>
            </a:r>
            <a:r>
              <a:rPr lang="zh-CN" altLang="zh-CN" sz="2800" dirty="0"/>
              <a:t> 《民法通则》第</a:t>
            </a:r>
            <a:r>
              <a:rPr lang="en-US" altLang="zh-CN" sz="2800" dirty="0"/>
              <a:t>68</a:t>
            </a:r>
            <a:r>
              <a:rPr lang="zh-CN" altLang="zh-CN" sz="2800" dirty="0"/>
              <a:t>条</a:t>
            </a:r>
            <a:r>
              <a:rPr lang="zh-CN" altLang="en-US" sz="2800" dirty="0"/>
              <a:t>、</a:t>
            </a:r>
            <a:r>
              <a:rPr lang="zh-CN" altLang="zh-CN" sz="2800" dirty="0"/>
              <a:t>《民法总则》第</a:t>
            </a:r>
            <a:r>
              <a:rPr lang="en-US" altLang="zh-CN" sz="2800" dirty="0"/>
              <a:t>169</a:t>
            </a:r>
            <a:r>
              <a:rPr lang="zh-CN" altLang="zh-CN" sz="2800" dirty="0"/>
              <a:t>条</a:t>
            </a:r>
            <a:r>
              <a:rPr lang="zh-CN" altLang="en-US" sz="2800" b="1" dirty="0"/>
              <a:t>） </a:t>
            </a:r>
          </a:p>
          <a:p>
            <a:pPr eaLnBrk="1" hangingPunct="1"/>
            <a:r>
              <a:rPr lang="zh-CN" altLang="en-US" sz="2800" dirty="0"/>
              <a:t>本代理，是指代理人由被代理人选任或者依照法律规定而产生的代理。</a:t>
            </a:r>
          </a:p>
          <a:p>
            <a:pPr eaLnBrk="1" hangingPunct="1"/>
            <a:r>
              <a:rPr lang="zh-CN" altLang="en-US" sz="2800" dirty="0"/>
              <a:t>复代理，亦称再代理或转委托，指代理人</a:t>
            </a:r>
            <a:r>
              <a:rPr lang="zh-CN" altLang="en-US" sz="2800" b="1" dirty="0"/>
              <a:t>为了被代理人的利益</a:t>
            </a:r>
            <a:r>
              <a:rPr lang="zh-CN" altLang="en-US" sz="2800" dirty="0"/>
              <a:t>，转托他人实施代理的行为。</a:t>
            </a:r>
            <a:endParaRPr lang="en-US" altLang="zh-CN" sz="2800" dirty="0"/>
          </a:p>
          <a:p>
            <a:pPr eaLnBrk="1" hangingPunct="1"/>
            <a:endParaRPr lang="zh-CN" altLang="en-US" sz="2800" dirty="0"/>
          </a:p>
        </p:txBody>
      </p:sp>
    </p:spTree>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3" name="标题 1"/>
          <p:cNvSpPr>
            <a:spLocks noGrp="1"/>
          </p:cNvSpPr>
          <p:nvPr>
            <p:ph type="title"/>
          </p:nvPr>
        </p:nvSpPr>
        <p:spPr/>
        <p:txBody>
          <a:bodyPr/>
          <a:lstStyle/>
          <a:p>
            <a:pPr eaLnBrk="1" hangingPunct="1"/>
            <a:endParaRPr lang="zh-CN" altLang="en-US"/>
          </a:p>
        </p:txBody>
      </p:sp>
      <p:sp>
        <p:nvSpPr>
          <p:cNvPr id="535554" name="内容占位符 2"/>
          <p:cNvSpPr>
            <a:spLocks noGrp="1"/>
          </p:cNvSpPr>
          <p:nvPr>
            <p:ph idx="1"/>
          </p:nvPr>
        </p:nvSpPr>
        <p:spPr/>
        <p:txBody>
          <a:bodyPr/>
          <a:lstStyle/>
          <a:p>
            <a:pPr eaLnBrk="1" hangingPunct="1"/>
            <a:r>
              <a:rPr lang="zh-CN" altLang="en-US" sz="2800" dirty="0"/>
              <a:t>复代理条件：</a:t>
            </a:r>
            <a:endParaRPr lang="en-US" altLang="zh-CN" sz="2800" dirty="0"/>
          </a:p>
          <a:p>
            <a:pPr eaLnBrk="1" hangingPunct="1"/>
            <a:r>
              <a:rPr lang="zh-CN" altLang="zh-CN" sz="2800" dirty="0"/>
              <a:t>（</a:t>
            </a:r>
            <a:r>
              <a:rPr lang="en-US" altLang="zh-CN" sz="2800" dirty="0"/>
              <a:t>1</a:t>
            </a:r>
            <a:r>
              <a:rPr lang="zh-CN" altLang="zh-CN" sz="2800" dirty="0"/>
              <a:t>）有本代理存在</a:t>
            </a:r>
            <a:r>
              <a:rPr lang="zh-CN" altLang="en-US" sz="2800" dirty="0"/>
              <a:t>；</a:t>
            </a:r>
            <a:endParaRPr lang="en-US" altLang="zh-CN" sz="2800" dirty="0"/>
          </a:p>
          <a:p>
            <a:pPr eaLnBrk="1" hangingPunct="1"/>
            <a:r>
              <a:rPr lang="zh-CN" altLang="zh-CN" sz="2800" dirty="0"/>
              <a:t>（</a:t>
            </a:r>
            <a:r>
              <a:rPr lang="en-US" altLang="zh-CN" sz="2800" dirty="0"/>
              <a:t>2</a:t>
            </a:r>
            <a:r>
              <a:rPr lang="zh-CN" altLang="zh-CN" sz="2800" dirty="0"/>
              <a:t>）事先取得被代理人的同意</a:t>
            </a:r>
            <a:r>
              <a:rPr lang="zh-CN" altLang="en-US" sz="2800" dirty="0"/>
              <a:t>或事后追认，紧急情况例外。</a:t>
            </a:r>
            <a:endParaRPr lang="en-US" altLang="zh-CN" sz="2800" dirty="0"/>
          </a:p>
          <a:p>
            <a:pPr eaLnBrk="1" hangingPunct="1"/>
            <a:r>
              <a:rPr lang="zh-CN" altLang="en-US" sz="2800" dirty="0"/>
              <a:t>“紧急情况”必须同时满足：</a:t>
            </a:r>
          </a:p>
          <a:p>
            <a:pPr eaLnBrk="1" hangingPunct="1"/>
            <a:r>
              <a:rPr lang="zh-CN" altLang="en-US" sz="2800" dirty="0"/>
              <a:t>（</a:t>
            </a:r>
            <a:r>
              <a:rPr lang="en-US" altLang="zh-CN" sz="2800" dirty="0"/>
              <a:t>a</a:t>
            </a:r>
            <a:r>
              <a:rPr lang="zh-CN" altLang="en-US" sz="2800" dirty="0"/>
              <a:t>）代理人因</a:t>
            </a:r>
            <a:r>
              <a:rPr lang="zh-CN" altLang="en-US" sz="2800" b="1" dirty="0"/>
              <a:t>急病等特殊原因</a:t>
            </a:r>
            <a:r>
              <a:rPr lang="zh-CN" altLang="en-US" sz="2800" dirty="0"/>
              <a:t>不能办理代理事项；（</a:t>
            </a:r>
            <a:r>
              <a:rPr lang="en-US" altLang="zh-CN" sz="2800" dirty="0"/>
              <a:t>b</a:t>
            </a:r>
            <a:r>
              <a:rPr lang="zh-CN" altLang="en-US" sz="2800" dirty="0"/>
              <a:t>）</a:t>
            </a:r>
            <a:r>
              <a:rPr lang="zh-CN" altLang="en-US" sz="2800" b="1" dirty="0"/>
              <a:t>不能</a:t>
            </a:r>
            <a:r>
              <a:rPr lang="zh-CN" altLang="en-US" sz="2800" dirty="0"/>
              <a:t>与被代理人</a:t>
            </a:r>
            <a:r>
              <a:rPr lang="zh-CN" altLang="en-US" sz="2800" b="1" dirty="0"/>
              <a:t>及时取得联系</a:t>
            </a:r>
            <a:r>
              <a:rPr lang="zh-CN" altLang="en-US" sz="2800" dirty="0"/>
              <a:t>；（</a:t>
            </a:r>
            <a:r>
              <a:rPr lang="en-US" altLang="zh-CN" sz="2800" dirty="0"/>
              <a:t>c</a:t>
            </a:r>
            <a:r>
              <a:rPr lang="zh-CN" altLang="en-US" sz="2800" dirty="0"/>
              <a:t>）不及时转托会给本人造成损失或者扩大</a:t>
            </a:r>
            <a:r>
              <a:rPr lang="zh-CN" altLang="en-US" sz="2800" b="1" dirty="0"/>
              <a:t>损失</a:t>
            </a:r>
            <a:r>
              <a:rPr lang="zh-CN" altLang="en-US" sz="2800" dirty="0"/>
              <a:t>。</a:t>
            </a:r>
          </a:p>
          <a:p>
            <a:pPr eaLnBrk="1" hangingPunct="1"/>
            <a:endParaRPr lang="zh-CN" altLang="en-US" sz="2800" dirty="0"/>
          </a:p>
        </p:txBody>
      </p:sp>
    </p:spTree>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7" name="标题 1"/>
          <p:cNvSpPr>
            <a:spLocks noGrp="1"/>
          </p:cNvSpPr>
          <p:nvPr>
            <p:ph type="title"/>
          </p:nvPr>
        </p:nvSpPr>
        <p:spPr/>
        <p:txBody>
          <a:bodyPr/>
          <a:lstStyle/>
          <a:p>
            <a:endParaRPr lang="zh-CN" altLang="en-US"/>
          </a:p>
        </p:txBody>
      </p:sp>
      <p:sp>
        <p:nvSpPr>
          <p:cNvPr id="536578" name="内容占位符 2"/>
          <p:cNvSpPr>
            <a:spLocks noGrp="1"/>
          </p:cNvSpPr>
          <p:nvPr>
            <p:ph idx="1"/>
          </p:nvPr>
        </p:nvSpPr>
        <p:spPr/>
        <p:txBody>
          <a:bodyPr/>
          <a:lstStyle/>
          <a:p>
            <a:r>
              <a:rPr lang="en-US" altLang="zh-CN" dirty="0"/>
              <a:t>【</a:t>
            </a:r>
            <a:r>
              <a:rPr lang="zh-CN" altLang="en-US" dirty="0"/>
              <a:t>例</a:t>
            </a:r>
            <a:r>
              <a:rPr lang="en-US" altLang="zh-CN" dirty="0"/>
              <a:t>2】</a:t>
            </a:r>
            <a:r>
              <a:rPr lang="zh-CN" altLang="en-US" dirty="0"/>
              <a:t>在前述案例中，丙在处理代理事物期间，因</a:t>
            </a:r>
            <a:r>
              <a:rPr lang="zh-CN" altLang="en-US" b="1" dirty="0"/>
              <a:t>急病</a:t>
            </a:r>
            <a:r>
              <a:rPr lang="zh-CN" altLang="en-US" dirty="0"/>
              <a:t>住院，又</a:t>
            </a:r>
            <a:r>
              <a:rPr lang="zh-CN" altLang="en-US" b="1" dirty="0"/>
              <a:t>无法与甲取得联系</a:t>
            </a:r>
            <a:r>
              <a:rPr lang="zh-CN" altLang="en-US" dirty="0"/>
              <a:t>，而房屋</a:t>
            </a:r>
            <a:r>
              <a:rPr lang="zh-CN" altLang="en-US" b="1" dirty="0"/>
              <a:t>价格面临重大调整</a:t>
            </a:r>
            <a:r>
              <a:rPr lang="zh-CN" altLang="en-US" dirty="0"/>
              <a:t>，遂委托朋友丁代为继续处理代理事项，丁接受委托后，以甲的名义与乙签订互易合同。事后，甲拒绝追认该互易合同。</a:t>
            </a:r>
            <a:endParaRPr lang="en-US" altLang="zh-CN" dirty="0"/>
          </a:p>
          <a:p>
            <a:r>
              <a:rPr lang="zh-CN" altLang="en-US" dirty="0"/>
              <a:t>问：题中互易合同是否需要甲的追认，为什么？</a:t>
            </a:r>
          </a:p>
        </p:txBody>
      </p:sp>
    </p:spTree>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1" name="标题 1"/>
          <p:cNvSpPr>
            <a:spLocks noGrp="1"/>
          </p:cNvSpPr>
          <p:nvPr>
            <p:ph type="title"/>
          </p:nvPr>
        </p:nvSpPr>
        <p:spPr/>
        <p:txBody>
          <a:bodyPr/>
          <a:lstStyle/>
          <a:p>
            <a:pPr eaLnBrk="1" hangingPunct="1"/>
            <a:endParaRPr lang="zh-CN" altLang="en-US"/>
          </a:p>
        </p:txBody>
      </p:sp>
      <p:sp>
        <p:nvSpPr>
          <p:cNvPr id="537602" name="内容占位符 2"/>
          <p:cNvSpPr>
            <a:spLocks noGrp="1"/>
          </p:cNvSpPr>
          <p:nvPr>
            <p:ph idx="1"/>
          </p:nvPr>
        </p:nvSpPr>
        <p:spPr>
          <a:xfrm>
            <a:off x="539552" y="2017713"/>
            <a:ext cx="8415536" cy="4114800"/>
          </a:xfrm>
        </p:spPr>
        <p:txBody>
          <a:bodyPr/>
          <a:lstStyle/>
          <a:p>
            <a:pPr eaLnBrk="1" hangingPunct="1"/>
            <a:r>
              <a:rPr lang="zh-CN" altLang="en-US" b="1" dirty="0"/>
              <a:t>（四）有无代理权：有权代理与无权代理</a:t>
            </a:r>
            <a:endParaRPr lang="en-US" altLang="zh-CN" b="1" dirty="0"/>
          </a:p>
          <a:p>
            <a:pPr eaLnBrk="1" hangingPunct="1"/>
            <a:r>
              <a:rPr lang="zh-CN" altLang="en-US" b="1" dirty="0"/>
              <a:t>无权代理：</a:t>
            </a:r>
            <a:endParaRPr lang="en-US" altLang="zh-CN" b="1" dirty="0"/>
          </a:p>
          <a:p>
            <a:pPr eaLnBrk="1" hangingPunct="1"/>
            <a:r>
              <a:rPr lang="en-US" altLang="zh-CN" b="1" dirty="0"/>
              <a:t>——</a:t>
            </a:r>
            <a:r>
              <a:rPr lang="zh-CN" altLang="en-US" b="1" dirty="0"/>
              <a:t>狭义无权代理（</a:t>
            </a:r>
            <a:r>
              <a:rPr lang="zh-CN" altLang="zh-CN" dirty="0"/>
              <a:t> </a:t>
            </a:r>
            <a:r>
              <a:rPr lang="en-US" altLang="zh-CN" dirty="0"/>
              <a:t>《</a:t>
            </a:r>
            <a:r>
              <a:rPr lang="zh-CN" altLang="en-US" dirty="0"/>
              <a:t>民法总则</a:t>
            </a:r>
            <a:r>
              <a:rPr lang="en-US" altLang="zh-CN" dirty="0"/>
              <a:t>》</a:t>
            </a:r>
            <a:r>
              <a:rPr lang="zh-CN" altLang="en-US" dirty="0"/>
              <a:t>第</a:t>
            </a:r>
            <a:r>
              <a:rPr lang="en-US" altLang="zh-CN" dirty="0"/>
              <a:t>171</a:t>
            </a:r>
            <a:r>
              <a:rPr lang="zh-CN" altLang="en-US" dirty="0"/>
              <a:t>条</a:t>
            </a:r>
            <a:r>
              <a:rPr lang="zh-CN" altLang="en-US" b="1" dirty="0"/>
              <a:t>）</a:t>
            </a:r>
            <a:endParaRPr lang="en-US" altLang="zh-CN" b="1" dirty="0"/>
          </a:p>
          <a:p>
            <a:pPr algn="just" eaLnBrk="1" hangingPunct="1"/>
            <a:r>
              <a:rPr lang="en-US" altLang="zh-CN" b="1" dirty="0"/>
              <a:t>——</a:t>
            </a:r>
            <a:r>
              <a:rPr lang="zh-CN" altLang="en-US" b="1" dirty="0"/>
              <a:t>表见代理（</a:t>
            </a:r>
            <a:r>
              <a:rPr lang="zh-CN" altLang="zh-CN" dirty="0"/>
              <a:t> </a:t>
            </a:r>
            <a:r>
              <a:rPr lang="en-US" altLang="zh-CN" dirty="0"/>
              <a:t>《</a:t>
            </a:r>
            <a:r>
              <a:rPr lang="zh-CN" altLang="en-US" dirty="0"/>
              <a:t>民法总则</a:t>
            </a:r>
            <a:r>
              <a:rPr lang="en-US" altLang="zh-CN" dirty="0"/>
              <a:t>》</a:t>
            </a:r>
            <a:r>
              <a:rPr lang="zh-CN" altLang="en-US" dirty="0"/>
              <a:t>第</a:t>
            </a:r>
            <a:r>
              <a:rPr lang="en-US" altLang="zh-CN" dirty="0"/>
              <a:t>172</a:t>
            </a:r>
            <a:r>
              <a:rPr lang="zh-CN" altLang="en-US" dirty="0"/>
              <a:t>条</a:t>
            </a:r>
            <a:r>
              <a:rPr lang="zh-CN" altLang="en-US" b="1" dirty="0"/>
              <a:t>）</a:t>
            </a:r>
            <a:endParaRPr lang="zh-CN" altLang="en-US" dirty="0"/>
          </a:p>
        </p:txBody>
      </p:sp>
    </p:spTree>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5" name="Rectangle 2"/>
          <p:cNvSpPr>
            <a:spLocks noGrp="1" noChangeArrowheads="1"/>
          </p:cNvSpPr>
          <p:nvPr>
            <p:ph type="title"/>
          </p:nvPr>
        </p:nvSpPr>
        <p:spPr/>
        <p:txBody>
          <a:bodyPr/>
          <a:lstStyle/>
          <a:p>
            <a:pPr eaLnBrk="1" hangingPunct="1"/>
            <a:endParaRPr lang="zh-CN" altLang="en-US" b="1">
              <a:latin typeface="Times New Roman" pitchFamily="18" charset="0"/>
            </a:endParaRPr>
          </a:p>
        </p:txBody>
      </p:sp>
      <p:sp>
        <p:nvSpPr>
          <p:cNvPr id="538626" name="Rectangle 3"/>
          <p:cNvSpPr>
            <a:spLocks noGrp="1" noChangeArrowheads="1"/>
          </p:cNvSpPr>
          <p:nvPr>
            <p:ph type="body" idx="1"/>
          </p:nvPr>
        </p:nvSpPr>
        <p:spPr/>
        <p:txBody>
          <a:bodyPr/>
          <a:lstStyle/>
          <a:p>
            <a:pPr algn="just" eaLnBrk="1" hangingPunct="1">
              <a:lnSpc>
                <a:spcPct val="90000"/>
              </a:lnSpc>
            </a:pPr>
            <a:r>
              <a:rPr lang="zh-CN" altLang="en-US" b="1" dirty="0">
                <a:latin typeface="Times New Roman" pitchFamily="18" charset="0"/>
              </a:rPr>
              <a:t>三、代理权及其行使规则</a:t>
            </a:r>
          </a:p>
          <a:p>
            <a:pPr algn="just" eaLnBrk="1" hangingPunct="1">
              <a:lnSpc>
                <a:spcPct val="90000"/>
              </a:lnSpc>
            </a:pPr>
            <a:r>
              <a:rPr lang="zh-CN" altLang="en-US" b="1" dirty="0">
                <a:latin typeface="Times New Roman" pitchFamily="18" charset="0"/>
              </a:rPr>
              <a:t>（一）代理权的界定</a:t>
            </a:r>
            <a:endParaRPr lang="zh-CN" altLang="en-US" dirty="0"/>
          </a:p>
          <a:p>
            <a:pPr algn="just" eaLnBrk="1" hangingPunct="1">
              <a:lnSpc>
                <a:spcPct val="90000"/>
              </a:lnSpc>
              <a:buFont typeface="Wingdings" pitchFamily="2" charset="2"/>
              <a:buNone/>
            </a:pPr>
            <a:r>
              <a:rPr lang="en-US" altLang="zh-CN" dirty="0">
                <a:latin typeface="Times New Roman" pitchFamily="18" charset="0"/>
              </a:rPr>
              <a:t>——</a:t>
            </a:r>
            <a:r>
              <a:rPr lang="zh-CN" altLang="en-US" dirty="0">
                <a:latin typeface="Times New Roman" pitchFamily="18" charset="0"/>
              </a:rPr>
              <a:t>代理权是为了扩张当事人的行为能力或者使其有瑕疵的行为能力得到补救，通过</a:t>
            </a:r>
            <a:r>
              <a:rPr lang="zh-CN" altLang="en-US" b="1" dirty="0">
                <a:latin typeface="Times New Roman" pitchFamily="18" charset="0"/>
              </a:rPr>
              <a:t>被代理人的授权</a:t>
            </a:r>
            <a:r>
              <a:rPr lang="zh-CN" altLang="en-US" dirty="0">
                <a:latin typeface="Times New Roman" pitchFamily="18" charset="0"/>
              </a:rPr>
              <a:t>或者</a:t>
            </a:r>
            <a:r>
              <a:rPr lang="zh-CN" altLang="en-US" b="1" dirty="0">
                <a:latin typeface="Times New Roman" pitchFamily="18" charset="0"/>
              </a:rPr>
              <a:t>基于法律的直接规定</a:t>
            </a:r>
            <a:r>
              <a:rPr lang="zh-CN" altLang="en-US" dirty="0">
                <a:latin typeface="Times New Roman" pitchFamily="18" charset="0"/>
              </a:rPr>
              <a:t>，代理人获得以被代理人名义实施法律行为的权利；基于该权利，代理人实施行为后果直接归属于被代理人。</a:t>
            </a:r>
            <a:endParaRPr lang="zh-CN" altLang="en-US" dirty="0"/>
          </a:p>
          <a:p>
            <a:pPr eaLnBrk="1" hangingPunct="1">
              <a:lnSpc>
                <a:spcPct val="90000"/>
              </a:lnSpc>
            </a:pPr>
            <a:endParaRPr lang="zh-CN" altLang="en-US" dirty="0"/>
          </a:p>
        </p:txBody>
      </p:sp>
    </p:spTree>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49" name="Rectangle 2"/>
          <p:cNvSpPr>
            <a:spLocks noGrp="1" noChangeArrowheads="1"/>
          </p:cNvSpPr>
          <p:nvPr>
            <p:ph type="title"/>
          </p:nvPr>
        </p:nvSpPr>
        <p:spPr/>
        <p:txBody>
          <a:bodyPr/>
          <a:lstStyle/>
          <a:p>
            <a:pPr eaLnBrk="1" hangingPunct="1"/>
            <a:endParaRPr lang="zh-CN" altLang="en-US"/>
          </a:p>
        </p:txBody>
      </p:sp>
      <p:sp>
        <p:nvSpPr>
          <p:cNvPr id="539650" name="Rectangle 3"/>
          <p:cNvSpPr>
            <a:spLocks noGrp="1" noChangeArrowheads="1"/>
          </p:cNvSpPr>
          <p:nvPr>
            <p:ph type="body" idx="1"/>
          </p:nvPr>
        </p:nvSpPr>
        <p:spPr/>
        <p:txBody>
          <a:bodyPr/>
          <a:lstStyle/>
          <a:p>
            <a:pPr algn="just" eaLnBrk="1" hangingPunct="1">
              <a:lnSpc>
                <a:spcPct val="90000"/>
              </a:lnSpc>
            </a:pPr>
            <a:r>
              <a:rPr lang="zh-CN" altLang="en-US" sz="2800" b="1" dirty="0">
                <a:latin typeface="Times New Roman" pitchFamily="18" charset="0"/>
              </a:rPr>
              <a:t>（二）委托代理中代理权的授予</a:t>
            </a:r>
            <a:endParaRPr lang="zh-CN" altLang="en-US" sz="2800" dirty="0"/>
          </a:p>
          <a:p>
            <a:pPr algn="just" eaLnBrk="1" hangingPunct="1">
              <a:lnSpc>
                <a:spcPct val="90000"/>
              </a:lnSpc>
            </a:pPr>
            <a:r>
              <a:rPr lang="en-US" altLang="zh-CN" sz="2800" b="1" dirty="0"/>
              <a:t>1</a:t>
            </a:r>
            <a:r>
              <a:rPr lang="zh-CN" altLang="en-US" sz="2800" b="1" dirty="0">
                <a:latin typeface="Times New Roman" pitchFamily="18" charset="0"/>
              </a:rPr>
              <a:t>、代理权授予行为性质</a:t>
            </a:r>
            <a:endParaRPr lang="zh-CN" altLang="en-US" sz="2800" dirty="0"/>
          </a:p>
          <a:p>
            <a:pPr algn="just" eaLnBrk="1" hangingPunct="1">
              <a:lnSpc>
                <a:spcPct val="90000"/>
              </a:lnSpc>
            </a:pPr>
            <a:r>
              <a:rPr lang="zh-CN" altLang="en-US" sz="2800" b="1" u="sng" dirty="0">
                <a:solidFill>
                  <a:srgbClr val="C00000"/>
                </a:solidFill>
                <a:latin typeface="Times New Roman" pitchFamily="18" charset="0"/>
              </a:rPr>
              <a:t>单方</a:t>
            </a:r>
            <a:r>
              <a:rPr lang="zh-CN" altLang="en-US" sz="2800" dirty="0">
                <a:latin typeface="Times New Roman" pitchFamily="18" charset="0"/>
              </a:rPr>
              <a:t>民事法律行为。</a:t>
            </a:r>
            <a:endParaRPr lang="zh-CN" altLang="en-US" sz="2800" dirty="0"/>
          </a:p>
          <a:p>
            <a:pPr algn="just" eaLnBrk="1" hangingPunct="1">
              <a:lnSpc>
                <a:spcPct val="90000"/>
              </a:lnSpc>
            </a:pPr>
            <a:r>
              <a:rPr lang="en-US" altLang="zh-CN" sz="2800" b="1" dirty="0"/>
              <a:t>2</a:t>
            </a:r>
            <a:r>
              <a:rPr lang="zh-CN" altLang="en-US" sz="2800" b="1" dirty="0">
                <a:latin typeface="Times New Roman" pitchFamily="18" charset="0"/>
              </a:rPr>
              <a:t>、授权不明的责任</a:t>
            </a:r>
            <a:endParaRPr lang="zh-CN" altLang="en-US" sz="2800" dirty="0"/>
          </a:p>
          <a:p>
            <a:pPr algn="just" eaLnBrk="1" hangingPunct="1">
              <a:lnSpc>
                <a:spcPct val="90000"/>
              </a:lnSpc>
            </a:pPr>
            <a:r>
              <a:rPr lang="en-US" altLang="zh-CN" sz="2800" dirty="0">
                <a:latin typeface="Times New Roman" pitchFamily="18" charset="0"/>
              </a:rPr>
              <a:t>《</a:t>
            </a:r>
            <a:r>
              <a:rPr lang="zh-CN" altLang="en-US" sz="2800" dirty="0">
                <a:latin typeface="Times New Roman" pitchFamily="18" charset="0"/>
              </a:rPr>
              <a:t>民法通则</a:t>
            </a:r>
            <a:r>
              <a:rPr lang="en-US" altLang="zh-CN" sz="2800" dirty="0">
                <a:latin typeface="Times New Roman" pitchFamily="18" charset="0"/>
              </a:rPr>
              <a:t>》</a:t>
            </a:r>
            <a:r>
              <a:rPr lang="zh-CN" altLang="en-US" sz="2800" dirty="0">
                <a:latin typeface="Times New Roman" pitchFamily="18" charset="0"/>
              </a:rPr>
              <a:t>第</a:t>
            </a:r>
            <a:r>
              <a:rPr lang="en-US" altLang="zh-CN" sz="2800" dirty="0"/>
              <a:t>65</a:t>
            </a:r>
            <a:r>
              <a:rPr lang="zh-CN" altLang="en-US" sz="2800" dirty="0">
                <a:latin typeface="Times New Roman" pitchFamily="18" charset="0"/>
              </a:rPr>
              <a:t>条（</a:t>
            </a:r>
            <a:r>
              <a:rPr lang="en-US" altLang="zh-CN" sz="2800" dirty="0">
                <a:latin typeface="Times New Roman" pitchFamily="18" charset="0"/>
              </a:rPr>
              <a:t>3</a:t>
            </a:r>
            <a:r>
              <a:rPr lang="zh-CN" altLang="en-US" sz="2800" dirty="0">
                <a:latin typeface="Times New Roman" pitchFamily="18" charset="0"/>
              </a:rPr>
              <a:t>）：</a:t>
            </a:r>
            <a:r>
              <a:rPr lang="zh-CN" altLang="en-US" sz="2800" dirty="0"/>
              <a:t>委托书授权不明的，被代理人应当向第三人承担民事责任，</a:t>
            </a:r>
            <a:r>
              <a:rPr lang="zh-CN" altLang="en-US" sz="2800" strike="sngStrike" dirty="0"/>
              <a:t>代理人负连带责任</a:t>
            </a:r>
            <a:r>
              <a:rPr lang="zh-CN" altLang="en-US" sz="2800" dirty="0"/>
              <a:t>。</a:t>
            </a:r>
            <a:r>
              <a:rPr lang="zh-CN" altLang="en-US" sz="2800" dirty="0">
                <a:latin typeface="Times New Roman" pitchFamily="18" charset="0"/>
              </a:rPr>
              <a:t>（</a:t>
            </a:r>
            <a:r>
              <a:rPr lang="en-US" altLang="zh-CN" sz="2800" dirty="0">
                <a:latin typeface="Times New Roman" pitchFamily="18" charset="0"/>
              </a:rPr>
              <a:t>《</a:t>
            </a:r>
            <a:r>
              <a:rPr lang="zh-CN" altLang="en-US" sz="2800" dirty="0">
                <a:latin typeface="Times New Roman" pitchFamily="18" charset="0"/>
              </a:rPr>
              <a:t>民法总则</a:t>
            </a:r>
            <a:r>
              <a:rPr lang="en-US" altLang="zh-CN" sz="2800" dirty="0">
                <a:latin typeface="Times New Roman" pitchFamily="18" charset="0"/>
              </a:rPr>
              <a:t>》</a:t>
            </a:r>
            <a:r>
              <a:rPr lang="zh-CN" altLang="en-US" sz="2800" dirty="0">
                <a:latin typeface="Times New Roman" pitchFamily="18" charset="0"/>
              </a:rPr>
              <a:t>删除）</a:t>
            </a:r>
          </a:p>
        </p:txBody>
      </p:sp>
    </p:spTree>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3" name="Rectangle 2"/>
          <p:cNvSpPr>
            <a:spLocks noGrp="1" noChangeArrowheads="1"/>
          </p:cNvSpPr>
          <p:nvPr>
            <p:ph type="title"/>
          </p:nvPr>
        </p:nvSpPr>
        <p:spPr/>
        <p:txBody>
          <a:bodyPr/>
          <a:lstStyle/>
          <a:p>
            <a:pPr eaLnBrk="1" hangingPunct="1"/>
            <a:endParaRPr lang="zh-CN" altLang="en-US"/>
          </a:p>
        </p:txBody>
      </p:sp>
      <p:sp>
        <p:nvSpPr>
          <p:cNvPr id="540674" name="Rectangle 3"/>
          <p:cNvSpPr>
            <a:spLocks noGrp="1" noChangeArrowheads="1"/>
          </p:cNvSpPr>
          <p:nvPr>
            <p:ph type="body" idx="1"/>
          </p:nvPr>
        </p:nvSpPr>
        <p:spPr/>
        <p:txBody>
          <a:bodyPr/>
          <a:lstStyle/>
          <a:p>
            <a:pPr algn="just" eaLnBrk="1" hangingPunct="1"/>
            <a:r>
              <a:rPr lang="zh-CN" altLang="en-US" b="1" dirty="0">
                <a:latin typeface="Times New Roman" pitchFamily="18" charset="0"/>
              </a:rPr>
              <a:t>（三）代理权的行使规则</a:t>
            </a:r>
            <a:endParaRPr lang="zh-CN" altLang="en-US" dirty="0"/>
          </a:p>
          <a:p>
            <a:pPr algn="just" eaLnBrk="1" hangingPunct="1"/>
            <a:r>
              <a:rPr lang="en-US" altLang="zh-CN" b="1" dirty="0"/>
              <a:t>1</a:t>
            </a:r>
            <a:r>
              <a:rPr lang="zh-CN" altLang="en-US" b="1" dirty="0">
                <a:latin typeface="Times New Roman" pitchFamily="18" charset="0"/>
              </a:rPr>
              <a:t>、</a:t>
            </a:r>
            <a:r>
              <a:rPr lang="zh-CN" altLang="en-US" dirty="0">
                <a:latin typeface="Times New Roman" pitchFamily="18" charset="0"/>
              </a:rPr>
              <a:t>自己行使</a:t>
            </a:r>
            <a:endParaRPr lang="zh-CN" altLang="en-US" dirty="0"/>
          </a:p>
          <a:p>
            <a:pPr algn="just" eaLnBrk="1" hangingPunct="1"/>
            <a:r>
              <a:rPr lang="en-US" altLang="zh-CN" b="1" dirty="0"/>
              <a:t>2</a:t>
            </a:r>
            <a:r>
              <a:rPr lang="zh-CN" altLang="en-US" b="1" dirty="0">
                <a:latin typeface="Times New Roman" pitchFamily="18" charset="0"/>
              </a:rPr>
              <a:t>、</a:t>
            </a:r>
            <a:r>
              <a:rPr lang="zh-CN" altLang="en-US" dirty="0">
                <a:latin typeface="Times New Roman" pitchFamily="18" charset="0"/>
              </a:rPr>
              <a:t>忠实义务</a:t>
            </a:r>
            <a:endParaRPr lang="zh-CN" altLang="en-US" dirty="0"/>
          </a:p>
          <a:p>
            <a:pPr algn="just" eaLnBrk="1" hangingPunct="1"/>
            <a:r>
              <a:rPr lang="en-US" altLang="zh-CN" b="1" dirty="0"/>
              <a:t>3</a:t>
            </a:r>
            <a:r>
              <a:rPr lang="zh-CN" altLang="en-US" b="1" dirty="0">
                <a:latin typeface="Times New Roman" pitchFamily="18" charset="0"/>
              </a:rPr>
              <a:t>、</a:t>
            </a:r>
            <a:r>
              <a:rPr lang="zh-CN" altLang="en-US" dirty="0">
                <a:latin typeface="Times New Roman" pitchFamily="18" charset="0"/>
              </a:rPr>
              <a:t>保密义务</a:t>
            </a:r>
            <a:endParaRPr lang="zh-CN" altLang="en-US" dirty="0"/>
          </a:p>
          <a:p>
            <a:pPr algn="just" eaLnBrk="1" hangingPunct="1"/>
            <a:r>
              <a:rPr lang="en-US" altLang="zh-CN" dirty="0"/>
              <a:t>4</a:t>
            </a:r>
            <a:r>
              <a:rPr lang="zh-CN" altLang="en-US" dirty="0">
                <a:latin typeface="Times New Roman" pitchFamily="18" charset="0"/>
              </a:rPr>
              <a:t>、不得滥用代理权</a:t>
            </a:r>
            <a:endParaRPr lang="zh-CN" altLang="en-US" dirty="0"/>
          </a:p>
          <a:p>
            <a:pPr eaLnBrk="1" hangingPunct="1"/>
            <a:endParaRPr lang="zh-CN" altLang="en-US" dirty="0"/>
          </a:p>
        </p:txBody>
      </p:sp>
    </p:spTree>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7" name="Rectangle 2"/>
          <p:cNvSpPr>
            <a:spLocks noGrp="1" noChangeArrowheads="1"/>
          </p:cNvSpPr>
          <p:nvPr>
            <p:ph type="title"/>
          </p:nvPr>
        </p:nvSpPr>
        <p:spPr/>
        <p:txBody>
          <a:bodyPr/>
          <a:lstStyle/>
          <a:p>
            <a:pPr eaLnBrk="1" hangingPunct="1"/>
            <a:endParaRPr lang="zh-CN" altLang="en-US" b="1">
              <a:latin typeface="Times New Roman" pitchFamily="18" charset="0"/>
            </a:endParaRPr>
          </a:p>
        </p:txBody>
      </p:sp>
      <p:sp>
        <p:nvSpPr>
          <p:cNvPr id="541698" name="Rectangle 3"/>
          <p:cNvSpPr>
            <a:spLocks noGrp="1" noChangeArrowheads="1"/>
          </p:cNvSpPr>
          <p:nvPr>
            <p:ph type="body" idx="1"/>
          </p:nvPr>
        </p:nvSpPr>
        <p:spPr/>
        <p:txBody>
          <a:bodyPr/>
          <a:lstStyle/>
          <a:p>
            <a:pPr algn="just" eaLnBrk="1" hangingPunct="1"/>
            <a:r>
              <a:rPr lang="zh-CN" altLang="en-US" b="1">
                <a:latin typeface="Times New Roman" pitchFamily="18" charset="0"/>
              </a:rPr>
              <a:t>四、无权代理及其后果</a:t>
            </a:r>
          </a:p>
          <a:p>
            <a:pPr algn="just" eaLnBrk="1" hangingPunct="1"/>
            <a:r>
              <a:rPr lang="zh-CN" altLang="en-US" b="1">
                <a:latin typeface="Times New Roman" pitchFamily="18" charset="0"/>
              </a:rPr>
              <a:t>（一）无权代理的界定</a:t>
            </a:r>
            <a:endParaRPr lang="zh-CN" altLang="en-US"/>
          </a:p>
          <a:p>
            <a:pPr eaLnBrk="1" hangingPunct="1"/>
            <a:r>
              <a:rPr lang="en-US" altLang="zh-CN">
                <a:latin typeface="Times New Roman" pitchFamily="18" charset="0"/>
              </a:rPr>
              <a:t>——</a:t>
            </a:r>
            <a:r>
              <a:rPr lang="zh-CN" altLang="en-US">
                <a:latin typeface="Times New Roman" pitchFamily="18" charset="0"/>
              </a:rPr>
              <a:t>无权代理，是指不具有代理权的当事人所实施的代理行为。</a:t>
            </a:r>
          </a:p>
          <a:p>
            <a:pPr eaLnBrk="1" hangingPunct="1"/>
            <a:r>
              <a:rPr lang="en-US" altLang="zh-CN"/>
              <a:t>1</a:t>
            </a:r>
            <a:r>
              <a:rPr lang="zh-CN" altLang="en-US">
                <a:latin typeface="Times New Roman" pitchFamily="18" charset="0"/>
              </a:rPr>
              <a:t>、根本未经授权的代理</a:t>
            </a:r>
          </a:p>
          <a:p>
            <a:pPr eaLnBrk="1" hangingPunct="1"/>
            <a:r>
              <a:rPr lang="en-US" altLang="zh-CN"/>
              <a:t>2</a:t>
            </a:r>
            <a:r>
              <a:rPr lang="zh-CN" altLang="en-US">
                <a:latin typeface="Times New Roman" pitchFamily="18" charset="0"/>
              </a:rPr>
              <a:t>、超越代理权的代理</a:t>
            </a:r>
          </a:p>
          <a:p>
            <a:pPr eaLnBrk="1" hangingPunct="1"/>
            <a:r>
              <a:rPr lang="en-US" altLang="zh-CN"/>
              <a:t>3</a:t>
            </a:r>
            <a:r>
              <a:rPr lang="zh-CN" altLang="en-US">
                <a:latin typeface="Times New Roman" pitchFamily="18" charset="0"/>
              </a:rPr>
              <a:t>、代理权已终止后的代理。</a:t>
            </a:r>
          </a:p>
        </p:txBody>
      </p:sp>
    </p:spTree>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1" name="Rectangle 2"/>
          <p:cNvSpPr>
            <a:spLocks noGrp="1" noChangeArrowheads="1"/>
          </p:cNvSpPr>
          <p:nvPr>
            <p:ph type="title"/>
          </p:nvPr>
        </p:nvSpPr>
        <p:spPr/>
        <p:txBody>
          <a:bodyPr/>
          <a:lstStyle/>
          <a:p>
            <a:pPr eaLnBrk="1" hangingPunct="1"/>
            <a:endParaRPr lang="zh-CN" altLang="en-US"/>
          </a:p>
        </p:txBody>
      </p:sp>
      <p:sp>
        <p:nvSpPr>
          <p:cNvPr id="542722" name="Rectangle 3"/>
          <p:cNvSpPr>
            <a:spLocks noGrp="1" noChangeArrowheads="1"/>
          </p:cNvSpPr>
          <p:nvPr>
            <p:ph type="body" idx="1"/>
          </p:nvPr>
        </p:nvSpPr>
        <p:spPr/>
        <p:txBody>
          <a:bodyPr/>
          <a:lstStyle/>
          <a:p>
            <a:pPr algn="just" eaLnBrk="1" hangingPunct="1"/>
            <a:r>
              <a:rPr lang="zh-CN" altLang="en-US" b="1" dirty="0">
                <a:latin typeface="Times New Roman" pitchFamily="18" charset="0"/>
              </a:rPr>
              <a:t>（二）狭义无权代理及其后果</a:t>
            </a:r>
            <a:endParaRPr lang="zh-CN" altLang="en-US" dirty="0"/>
          </a:p>
          <a:p>
            <a:pPr eaLnBrk="1" hangingPunct="1"/>
            <a:r>
              <a:rPr lang="en-US" altLang="zh-CN" b="1" dirty="0"/>
              <a:t>1</a:t>
            </a:r>
            <a:r>
              <a:rPr lang="zh-CN" altLang="en-US" b="1" dirty="0"/>
              <a:t>、界定   </a:t>
            </a:r>
          </a:p>
          <a:p>
            <a:pPr eaLnBrk="1" hangingPunct="1"/>
            <a:r>
              <a:rPr lang="zh-CN" altLang="en-US" b="1" dirty="0"/>
              <a:t> </a:t>
            </a:r>
            <a:r>
              <a:rPr lang="en-US" altLang="zh-CN" b="1" dirty="0">
                <a:latin typeface="Times New Roman" pitchFamily="18" charset="0"/>
              </a:rPr>
              <a:t>——</a:t>
            </a:r>
            <a:r>
              <a:rPr lang="zh-CN" altLang="en-US" dirty="0">
                <a:latin typeface="宋体" charset="-122"/>
              </a:rPr>
              <a:t>指实质上没有取得代理权、</a:t>
            </a:r>
            <a:r>
              <a:rPr lang="zh-CN" altLang="en-US" b="1" u="sng" dirty="0">
                <a:latin typeface="宋体" charset="-122"/>
              </a:rPr>
              <a:t>表面上也不具有让第三人相信代理权存在</a:t>
            </a:r>
            <a:r>
              <a:rPr lang="zh-CN" altLang="en-US" dirty="0">
                <a:latin typeface="宋体" charset="-122"/>
              </a:rPr>
              <a:t>的外观要素的行为人实施的代理行为。</a:t>
            </a:r>
            <a:r>
              <a:rPr lang="zh-CN" altLang="en-US" dirty="0"/>
              <a:t> </a:t>
            </a:r>
          </a:p>
        </p:txBody>
      </p:sp>
    </p:spTree>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5" name="Rectangle 2"/>
          <p:cNvSpPr>
            <a:spLocks noGrp="1" noChangeArrowheads="1"/>
          </p:cNvSpPr>
          <p:nvPr>
            <p:ph type="title"/>
          </p:nvPr>
        </p:nvSpPr>
        <p:spPr/>
        <p:txBody>
          <a:bodyPr/>
          <a:lstStyle/>
          <a:p>
            <a:pPr eaLnBrk="1" hangingPunct="1"/>
            <a:endParaRPr lang="zh-CN" altLang="en-US"/>
          </a:p>
        </p:txBody>
      </p:sp>
      <p:sp>
        <p:nvSpPr>
          <p:cNvPr id="543746" name="Rectangle 3"/>
          <p:cNvSpPr>
            <a:spLocks noGrp="1" noChangeArrowheads="1"/>
          </p:cNvSpPr>
          <p:nvPr>
            <p:ph type="body" idx="1"/>
          </p:nvPr>
        </p:nvSpPr>
        <p:spPr/>
        <p:txBody>
          <a:bodyPr/>
          <a:lstStyle/>
          <a:p>
            <a:pPr eaLnBrk="1" hangingPunct="1">
              <a:lnSpc>
                <a:spcPct val="90000"/>
              </a:lnSpc>
            </a:pPr>
            <a:r>
              <a:rPr lang="en-US" altLang="zh-CN" b="1" dirty="0"/>
              <a:t>2</a:t>
            </a:r>
            <a:r>
              <a:rPr lang="zh-CN" altLang="en-US" b="1" dirty="0"/>
              <a:t>、狭义无权代理的效力</a:t>
            </a:r>
            <a:endParaRPr lang="en-US" altLang="zh-CN" b="1" dirty="0"/>
          </a:p>
          <a:p>
            <a:pPr eaLnBrk="1" hangingPunct="1">
              <a:lnSpc>
                <a:spcPct val="90000"/>
              </a:lnSpc>
            </a:pPr>
            <a:r>
              <a:rPr lang="zh-CN" altLang="en-US" dirty="0"/>
              <a:t>（</a:t>
            </a:r>
            <a:r>
              <a:rPr lang="en-US" altLang="zh-CN" dirty="0"/>
              <a:t>1</a:t>
            </a:r>
            <a:r>
              <a:rPr lang="zh-CN" altLang="en-US" dirty="0"/>
              <a:t>）被代理人享有追认权</a:t>
            </a:r>
          </a:p>
          <a:p>
            <a:pPr eaLnBrk="1" hangingPunct="1">
              <a:lnSpc>
                <a:spcPct val="90000"/>
              </a:lnSpc>
            </a:pPr>
            <a:r>
              <a:rPr lang="en-US" altLang="zh-CN" dirty="0"/>
              <a:t>《</a:t>
            </a:r>
            <a:r>
              <a:rPr lang="zh-CN" altLang="en-US" dirty="0"/>
              <a:t>民法总则</a:t>
            </a:r>
            <a:r>
              <a:rPr lang="en-US" altLang="zh-CN" dirty="0"/>
              <a:t>》</a:t>
            </a:r>
            <a:r>
              <a:rPr lang="zh-CN" altLang="zh-CN" dirty="0"/>
              <a:t>第</a:t>
            </a:r>
            <a:r>
              <a:rPr lang="en-US" altLang="zh-CN" dirty="0"/>
              <a:t>171</a:t>
            </a:r>
            <a:r>
              <a:rPr lang="zh-CN" altLang="zh-CN" dirty="0"/>
              <a:t>条</a:t>
            </a:r>
            <a:r>
              <a:rPr lang="zh-CN" altLang="en-US" dirty="0"/>
              <a:t>（</a:t>
            </a:r>
            <a:r>
              <a:rPr lang="en-US" altLang="zh-CN" dirty="0"/>
              <a:t>1</a:t>
            </a:r>
            <a:r>
              <a:rPr lang="zh-CN" altLang="en-US" dirty="0"/>
              <a:t>）</a:t>
            </a:r>
            <a:r>
              <a:rPr lang="zh-CN" altLang="zh-CN" dirty="0"/>
              <a:t>　行为人没有代理权、超越代理权或者代理权终止后，仍然实施代理行为，未经被代理人追认的，对被代理人不发生效力。</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pPr eaLnBrk="1" hangingPunct="1"/>
            <a:endParaRPr lang="zh-CN" altLang="en-US"/>
          </a:p>
        </p:txBody>
      </p:sp>
      <p:sp>
        <p:nvSpPr>
          <p:cNvPr id="67586" name="Rectangle 3"/>
          <p:cNvSpPr>
            <a:spLocks noGrp="1" noChangeArrowheads="1"/>
          </p:cNvSpPr>
          <p:nvPr>
            <p:ph type="body" idx="1"/>
          </p:nvPr>
        </p:nvSpPr>
        <p:spPr/>
        <p:txBody>
          <a:bodyPr/>
          <a:lstStyle/>
          <a:p>
            <a:pPr eaLnBrk="1" hangingPunct="1"/>
            <a:r>
              <a:rPr lang="en-US" altLang="zh-CN" dirty="0">
                <a:latin typeface="Times New Roman" pitchFamily="18" charset="0"/>
              </a:rPr>
              <a:t>——</a:t>
            </a:r>
            <a:r>
              <a:rPr lang="zh-CN" altLang="en-US" dirty="0"/>
              <a:t>平等的具体表现：</a:t>
            </a:r>
          </a:p>
          <a:p>
            <a:pPr eaLnBrk="1" hangingPunct="1"/>
            <a:r>
              <a:rPr lang="zh-CN" altLang="en-US" dirty="0"/>
              <a:t>（</a:t>
            </a:r>
            <a:r>
              <a:rPr lang="en-US" altLang="zh-CN" dirty="0"/>
              <a:t>1</a:t>
            </a:r>
            <a:r>
              <a:rPr lang="zh-CN" altLang="en-US" dirty="0"/>
              <a:t>）主体条件平等；</a:t>
            </a:r>
          </a:p>
          <a:p>
            <a:pPr eaLnBrk="1" hangingPunct="1"/>
            <a:r>
              <a:rPr lang="zh-CN" altLang="en-US" dirty="0"/>
              <a:t>（</a:t>
            </a:r>
            <a:r>
              <a:rPr lang="en-US" altLang="zh-CN" dirty="0"/>
              <a:t>2</a:t>
            </a:r>
            <a:r>
              <a:rPr lang="zh-CN" altLang="en-US" dirty="0"/>
              <a:t>）主体地位平等；</a:t>
            </a:r>
          </a:p>
          <a:p>
            <a:pPr eaLnBrk="1" hangingPunct="1"/>
            <a:r>
              <a:rPr lang="zh-CN" altLang="en-US" dirty="0"/>
              <a:t>（</a:t>
            </a:r>
            <a:r>
              <a:rPr lang="en-US" altLang="zh-CN" dirty="0"/>
              <a:t>3</a:t>
            </a:r>
            <a:r>
              <a:rPr lang="zh-CN" altLang="en-US" dirty="0"/>
              <a:t>）自治的平等；</a:t>
            </a:r>
          </a:p>
          <a:p>
            <a:pPr eaLnBrk="1" hangingPunct="1"/>
            <a:r>
              <a:rPr lang="zh-CN" altLang="en-US" dirty="0"/>
              <a:t>（</a:t>
            </a:r>
            <a:r>
              <a:rPr lang="en-US" altLang="zh-CN" dirty="0"/>
              <a:t>4</a:t>
            </a:r>
            <a:r>
              <a:rPr lang="zh-CN" altLang="en-US" dirty="0"/>
              <a:t>）法律保护平等。</a:t>
            </a:r>
          </a:p>
        </p:txBody>
      </p:sp>
    </p:spTree>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69" name="Rectangle 2"/>
          <p:cNvSpPr>
            <a:spLocks noGrp="1" noChangeArrowheads="1"/>
          </p:cNvSpPr>
          <p:nvPr>
            <p:ph type="title"/>
          </p:nvPr>
        </p:nvSpPr>
        <p:spPr/>
        <p:txBody>
          <a:bodyPr/>
          <a:lstStyle/>
          <a:p>
            <a:endParaRPr lang="zh-CN" altLang="en-US"/>
          </a:p>
        </p:txBody>
      </p:sp>
      <p:sp>
        <p:nvSpPr>
          <p:cNvPr id="544770" name="Rectangle 3"/>
          <p:cNvSpPr>
            <a:spLocks noGrp="1" noChangeArrowheads="1"/>
          </p:cNvSpPr>
          <p:nvPr>
            <p:ph type="body" idx="1"/>
          </p:nvPr>
        </p:nvSpPr>
        <p:spPr/>
        <p:txBody>
          <a:bodyPr/>
          <a:lstStyle/>
          <a:p>
            <a:pPr eaLnBrk="1" hangingPunct="1"/>
            <a:r>
              <a:rPr lang="zh-CN" altLang="en-US" dirty="0"/>
              <a:t>（</a:t>
            </a:r>
            <a:r>
              <a:rPr lang="en-US" altLang="zh-CN" dirty="0"/>
              <a:t>2</a:t>
            </a:r>
            <a:r>
              <a:rPr lang="zh-CN" altLang="en-US" dirty="0"/>
              <a:t>）相对人享有催告权与撤销权</a:t>
            </a:r>
          </a:p>
          <a:p>
            <a:pPr eaLnBrk="1" hangingPunct="1"/>
            <a:r>
              <a:rPr lang="en-US" altLang="zh-CN" sz="2800" dirty="0"/>
              <a:t>《</a:t>
            </a:r>
            <a:r>
              <a:rPr lang="zh-CN" altLang="en-US" sz="2800" dirty="0"/>
              <a:t>民法总则</a:t>
            </a:r>
            <a:r>
              <a:rPr lang="en-US" altLang="zh-CN" sz="2800" dirty="0"/>
              <a:t>》</a:t>
            </a:r>
            <a:r>
              <a:rPr lang="zh-CN" altLang="zh-CN" sz="2800" dirty="0"/>
              <a:t>第</a:t>
            </a:r>
            <a:r>
              <a:rPr lang="en-US" altLang="zh-CN" sz="2800" dirty="0"/>
              <a:t>171</a:t>
            </a:r>
            <a:r>
              <a:rPr lang="zh-CN" altLang="zh-CN" sz="2800" dirty="0"/>
              <a:t>条</a:t>
            </a:r>
            <a:r>
              <a:rPr lang="zh-CN" altLang="en-US" sz="2800" dirty="0"/>
              <a:t>（</a:t>
            </a:r>
            <a:r>
              <a:rPr lang="en-US" altLang="zh-CN" sz="2800" dirty="0"/>
              <a:t>2</a:t>
            </a:r>
            <a:r>
              <a:rPr lang="zh-CN" altLang="en-US" sz="2800" dirty="0"/>
              <a:t>）</a:t>
            </a:r>
            <a:r>
              <a:rPr lang="zh-CN" altLang="zh-CN" sz="2800" dirty="0"/>
              <a:t>相对人可以催告被代理人自收到通知之日起</a:t>
            </a:r>
            <a:r>
              <a:rPr lang="zh-CN" altLang="zh-CN" sz="2800" b="1" dirty="0"/>
              <a:t>一个月内予以追认</a:t>
            </a:r>
            <a:r>
              <a:rPr lang="zh-CN" altLang="zh-CN" sz="2800" dirty="0"/>
              <a:t>。被代理人</a:t>
            </a:r>
            <a:r>
              <a:rPr lang="zh-CN" altLang="zh-CN" sz="2800" b="1" dirty="0"/>
              <a:t>未作表示的，视为拒绝追认</a:t>
            </a:r>
            <a:r>
              <a:rPr lang="zh-CN" altLang="zh-CN" sz="2800" dirty="0"/>
              <a:t>。行为人实施的行为被追认前，善意相对人有撤销的权利。撤销应当以</a:t>
            </a:r>
            <a:r>
              <a:rPr lang="zh-CN" altLang="zh-CN" sz="2800" b="1" dirty="0"/>
              <a:t>通知的方式作出</a:t>
            </a:r>
            <a:r>
              <a:rPr lang="zh-CN" altLang="zh-CN" sz="2800" dirty="0"/>
              <a:t>。</a:t>
            </a:r>
          </a:p>
          <a:p>
            <a:pPr eaLnBrk="1" hangingPunct="1"/>
            <a:r>
              <a:rPr lang="en-US" altLang="zh-CN" sz="2800" dirty="0"/>
              <a:t>——</a:t>
            </a:r>
            <a:r>
              <a:rPr lang="zh-CN" altLang="en-US" sz="2800" dirty="0"/>
              <a:t>在被代理人追认前行使</a:t>
            </a:r>
          </a:p>
          <a:p>
            <a:pPr eaLnBrk="1" hangingPunct="1"/>
            <a:r>
              <a:rPr lang="en-US" altLang="zh-CN" sz="2800" dirty="0"/>
              <a:t>——</a:t>
            </a:r>
            <a:r>
              <a:rPr lang="zh-CN" altLang="en-US" sz="2800" dirty="0"/>
              <a:t>向被代理人作出</a:t>
            </a:r>
            <a:endParaRPr lang="en-US" altLang="zh-CN" sz="2800" dirty="0"/>
          </a:p>
          <a:p>
            <a:pPr eaLnBrk="1" hangingPunct="1"/>
            <a:endParaRPr lang="zh-CN" altLang="en-US" dirty="0"/>
          </a:p>
          <a:p>
            <a:endParaRPr lang="zh-CN" altLang="en-US" dirty="0"/>
          </a:p>
        </p:txBody>
      </p:sp>
    </p:spTree>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3" name="标题 1"/>
          <p:cNvSpPr>
            <a:spLocks noGrp="1"/>
          </p:cNvSpPr>
          <p:nvPr>
            <p:ph type="title"/>
          </p:nvPr>
        </p:nvSpPr>
        <p:spPr/>
        <p:txBody>
          <a:bodyPr/>
          <a:lstStyle/>
          <a:p>
            <a:endParaRPr lang="zh-CN" altLang="en-US"/>
          </a:p>
        </p:txBody>
      </p:sp>
      <p:sp>
        <p:nvSpPr>
          <p:cNvPr id="545794" name="内容占位符 2"/>
          <p:cNvSpPr>
            <a:spLocks noGrp="1"/>
          </p:cNvSpPr>
          <p:nvPr>
            <p:ph idx="1"/>
          </p:nvPr>
        </p:nvSpPr>
        <p:spPr/>
        <p:txBody>
          <a:bodyPr/>
          <a:lstStyle/>
          <a:p>
            <a:r>
              <a:rPr lang="zh-CN" altLang="en-US" dirty="0"/>
              <a:t>（</a:t>
            </a:r>
            <a:r>
              <a:rPr lang="en-US" altLang="zh-CN" dirty="0"/>
              <a:t>3</a:t>
            </a:r>
            <a:r>
              <a:rPr lang="zh-CN" altLang="en-US" dirty="0"/>
              <a:t>）相对人享有求偿权</a:t>
            </a:r>
            <a:endParaRPr lang="en-US" altLang="zh-CN" dirty="0"/>
          </a:p>
          <a:p>
            <a:r>
              <a:rPr lang="en-US" altLang="zh-CN" dirty="0"/>
              <a:t>《</a:t>
            </a:r>
            <a:r>
              <a:rPr lang="zh-CN" altLang="en-US" dirty="0"/>
              <a:t>民法总则</a:t>
            </a:r>
            <a:r>
              <a:rPr lang="en-US" altLang="zh-CN" dirty="0"/>
              <a:t>》</a:t>
            </a:r>
            <a:r>
              <a:rPr lang="zh-CN" altLang="en-US" dirty="0"/>
              <a:t>第</a:t>
            </a:r>
            <a:r>
              <a:rPr lang="en-US" altLang="zh-CN" dirty="0"/>
              <a:t>171</a:t>
            </a:r>
            <a:r>
              <a:rPr lang="zh-CN" altLang="en-US" dirty="0"/>
              <a:t>条（</a:t>
            </a:r>
            <a:r>
              <a:rPr lang="en-US" altLang="zh-CN" dirty="0"/>
              <a:t>3</a:t>
            </a:r>
            <a:r>
              <a:rPr lang="zh-CN" altLang="en-US" dirty="0"/>
              <a:t>）</a:t>
            </a:r>
            <a:r>
              <a:rPr lang="zh-CN" altLang="zh-CN" dirty="0"/>
              <a:t>行为人实施的行为未被追认的，善意相对人有权请求行为人</a:t>
            </a:r>
            <a:r>
              <a:rPr lang="zh-CN" altLang="zh-CN" b="1" dirty="0"/>
              <a:t>履行债务</a:t>
            </a:r>
            <a:r>
              <a:rPr lang="zh-CN" altLang="zh-CN" dirty="0"/>
              <a:t>或者就其受到的损害</a:t>
            </a:r>
            <a:r>
              <a:rPr lang="zh-CN" altLang="zh-CN" b="1" dirty="0"/>
              <a:t>请求行为人赔偿</a:t>
            </a:r>
            <a:r>
              <a:rPr lang="zh-CN" altLang="zh-CN" dirty="0"/>
              <a:t>，但是赔偿的范围</a:t>
            </a:r>
            <a:r>
              <a:rPr lang="zh-CN" altLang="zh-CN" b="1" dirty="0"/>
              <a:t>不得超过被代理人追认时相对人所能获得的利益。</a:t>
            </a:r>
          </a:p>
          <a:p>
            <a:endParaRPr lang="en-US" altLang="zh-CN" dirty="0"/>
          </a:p>
          <a:p>
            <a:endParaRPr lang="zh-CN" altLang="en-US" dirty="0"/>
          </a:p>
        </p:txBody>
      </p:sp>
    </p:spTree>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7" name="Rectangle 2"/>
          <p:cNvSpPr>
            <a:spLocks noGrp="1" noChangeArrowheads="1"/>
          </p:cNvSpPr>
          <p:nvPr>
            <p:ph type="title"/>
          </p:nvPr>
        </p:nvSpPr>
        <p:spPr/>
        <p:txBody>
          <a:bodyPr/>
          <a:lstStyle/>
          <a:p>
            <a:endParaRPr lang="zh-CN" altLang="en-US"/>
          </a:p>
        </p:txBody>
      </p:sp>
      <p:sp>
        <p:nvSpPr>
          <p:cNvPr id="546818" name="Rectangle 3"/>
          <p:cNvSpPr>
            <a:spLocks noGrp="1" noChangeArrowheads="1"/>
          </p:cNvSpPr>
          <p:nvPr>
            <p:ph type="body" idx="1"/>
          </p:nvPr>
        </p:nvSpPr>
        <p:spPr/>
        <p:txBody>
          <a:bodyPr/>
          <a:lstStyle/>
          <a:p>
            <a:pPr eaLnBrk="1" hangingPunct="1">
              <a:lnSpc>
                <a:spcPct val="90000"/>
              </a:lnSpc>
            </a:pPr>
            <a:r>
              <a:rPr lang="en-US" altLang="zh-CN" sz="2800"/>
              <a:t>【</a:t>
            </a:r>
            <a:r>
              <a:rPr lang="zh-CN" altLang="en-US" sz="2800"/>
              <a:t>例</a:t>
            </a:r>
            <a:r>
              <a:rPr lang="en-US" altLang="zh-CN" sz="2800"/>
              <a:t>3】</a:t>
            </a:r>
            <a:r>
              <a:rPr lang="zh-CN" altLang="en-US" sz="2800"/>
              <a:t>在前述案例中，如丙未能在授权期限内完成代理事项。之后，丙以甲的名义，约定以甲的名义与乙签订互易合同，以甲的价值</a:t>
            </a:r>
            <a:r>
              <a:rPr lang="en-US" altLang="zh-CN" sz="2800"/>
              <a:t>120</a:t>
            </a:r>
            <a:r>
              <a:rPr lang="zh-CN" altLang="en-US" sz="2800"/>
              <a:t>万房屋与乙的价值</a:t>
            </a:r>
            <a:r>
              <a:rPr lang="en-US" altLang="zh-CN" sz="2800"/>
              <a:t>110</a:t>
            </a:r>
            <a:r>
              <a:rPr lang="zh-CN" altLang="en-US" sz="2800"/>
              <a:t>万的小轿车互易。</a:t>
            </a:r>
            <a:endParaRPr lang="en-US" altLang="zh-CN" sz="2800"/>
          </a:p>
          <a:p>
            <a:pPr eaLnBrk="1" hangingPunct="1">
              <a:lnSpc>
                <a:spcPct val="90000"/>
              </a:lnSpc>
            </a:pPr>
            <a:r>
              <a:rPr lang="zh-CN" altLang="en-US" sz="2800"/>
              <a:t>问：丙的代理为有权代理还是无权代理？</a:t>
            </a:r>
            <a:endParaRPr lang="en-US" altLang="zh-CN" sz="2800"/>
          </a:p>
          <a:p>
            <a:pPr eaLnBrk="1" hangingPunct="1">
              <a:lnSpc>
                <a:spcPct val="90000"/>
              </a:lnSpc>
            </a:pPr>
            <a:r>
              <a:rPr lang="zh-CN" altLang="en-US" sz="2800"/>
              <a:t>如甲拒绝追认，互易合同的后果由谁承担？</a:t>
            </a:r>
            <a:endParaRPr lang="en-US" altLang="zh-CN" sz="2800"/>
          </a:p>
          <a:p>
            <a:pPr eaLnBrk="1" hangingPunct="1">
              <a:lnSpc>
                <a:spcPct val="90000"/>
              </a:lnSpc>
            </a:pPr>
            <a:r>
              <a:rPr lang="zh-CN" altLang="en-US" sz="2800"/>
              <a:t>如乙主张损害赔偿，</a:t>
            </a:r>
            <a:r>
              <a:rPr lang="zh-CN" altLang="zh-CN" sz="2800"/>
              <a:t>赔偿的范围</a:t>
            </a:r>
            <a:r>
              <a:rPr lang="zh-CN" altLang="en-US" sz="2800"/>
              <a:t>是多大？</a:t>
            </a:r>
          </a:p>
          <a:p>
            <a:pPr eaLnBrk="1" hangingPunct="1">
              <a:lnSpc>
                <a:spcPct val="90000"/>
              </a:lnSpc>
            </a:pPr>
            <a:endParaRPr lang="zh-CN" altLang="en-US" sz="2800"/>
          </a:p>
        </p:txBody>
      </p:sp>
    </p:spTree>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1" name="Rectangle 2"/>
          <p:cNvSpPr>
            <a:spLocks noGrp="1" noChangeArrowheads="1"/>
          </p:cNvSpPr>
          <p:nvPr>
            <p:ph type="title"/>
          </p:nvPr>
        </p:nvSpPr>
        <p:spPr/>
        <p:txBody>
          <a:bodyPr/>
          <a:lstStyle/>
          <a:p>
            <a:pPr eaLnBrk="1" hangingPunct="1"/>
            <a:endParaRPr lang="zh-CN" altLang="en-US"/>
          </a:p>
        </p:txBody>
      </p:sp>
      <p:sp>
        <p:nvSpPr>
          <p:cNvPr id="547842" name="Rectangle 3"/>
          <p:cNvSpPr>
            <a:spLocks noGrp="1" noChangeArrowheads="1"/>
          </p:cNvSpPr>
          <p:nvPr>
            <p:ph type="body" idx="1"/>
          </p:nvPr>
        </p:nvSpPr>
        <p:spPr/>
        <p:txBody>
          <a:bodyPr/>
          <a:lstStyle/>
          <a:p>
            <a:pPr algn="just" eaLnBrk="1" hangingPunct="1">
              <a:lnSpc>
                <a:spcPct val="90000"/>
              </a:lnSpc>
            </a:pPr>
            <a:r>
              <a:rPr lang="zh-CN" altLang="en-US" sz="2800" b="1" dirty="0">
                <a:latin typeface="Times New Roman" pitchFamily="18" charset="0"/>
              </a:rPr>
              <a:t>（三）表见代理及其后果</a:t>
            </a:r>
            <a:endParaRPr lang="zh-CN" altLang="en-US" sz="2800" dirty="0"/>
          </a:p>
          <a:p>
            <a:pPr algn="just" eaLnBrk="1" hangingPunct="1">
              <a:lnSpc>
                <a:spcPct val="90000"/>
              </a:lnSpc>
            </a:pPr>
            <a:r>
              <a:rPr lang="en-US" altLang="zh-CN" sz="2800" dirty="0"/>
              <a:t>1</a:t>
            </a:r>
            <a:r>
              <a:rPr lang="zh-CN" altLang="en-US" sz="2800" dirty="0">
                <a:latin typeface="Times New Roman" pitchFamily="18" charset="0"/>
              </a:rPr>
              <a:t>、界定</a:t>
            </a:r>
            <a:endParaRPr lang="zh-CN" altLang="en-US" sz="2800" dirty="0"/>
          </a:p>
          <a:p>
            <a:pPr algn="just" eaLnBrk="1" hangingPunct="1">
              <a:lnSpc>
                <a:spcPct val="90000"/>
              </a:lnSpc>
            </a:pPr>
            <a:r>
              <a:rPr lang="en-US" altLang="zh-CN" sz="2800" dirty="0">
                <a:latin typeface="Times New Roman" pitchFamily="18" charset="0"/>
              </a:rPr>
              <a:t>——</a:t>
            </a:r>
            <a:r>
              <a:rPr lang="zh-CN" altLang="en-US" sz="2800" dirty="0">
                <a:latin typeface="Times New Roman" pitchFamily="18" charset="0"/>
              </a:rPr>
              <a:t>是指行为人没有代理权，但交易相对人有理由相信行为人有代理权的</a:t>
            </a:r>
            <a:r>
              <a:rPr lang="zh-CN" altLang="en-US" sz="2800" b="1" dirty="0">
                <a:latin typeface="Times New Roman" pitchFamily="18" charset="0"/>
              </a:rPr>
              <a:t>无权代理</a:t>
            </a:r>
            <a:r>
              <a:rPr lang="zh-CN" altLang="en-US" sz="2800" dirty="0">
                <a:latin typeface="Times New Roman" pitchFamily="18" charset="0"/>
              </a:rPr>
              <a:t>。</a:t>
            </a:r>
            <a:endParaRPr lang="zh-CN" altLang="en-US" sz="2800" dirty="0"/>
          </a:p>
          <a:p>
            <a:pPr eaLnBrk="1" hangingPunct="1">
              <a:lnSpc>
                <a:spcPct val="90000"/>
              </a:lnSpc>
            </a:pPr>
            <a:r>
              <a:rPr lang="en-US" altLang="zh-CN" sz="2800" dirty="0"/>
              <a:t>《</a:t>
            </a:r>
            <a:r>
              <a:rPr lang="zh-CN" altLang="en-US" sz="2800" dirty="0"/>
              <a:t>民法总则</a:t>
            </a:r>
            <a:r>
              <a:rPr lang="en-US" altLang="zh-CN" sz="2800" dirty="0"/>
              <a:t>》</a:t>
            </a:r>
            <a:r>
              <a:rPr lang="zh-CN" altLang="en-US" sz="2800" dirty="0"/>
              <a:t>第</a:t>
            </a:r>
            <a:r>
              <a:rPr lang="en-US" altLang="zh-CN" sz="2800" dirty="0"/>
              <a:t>172</a:t>
            </a:r>
            <a:r>
              <a:rPr lang="zh-CN" altLang="en-US" sz="2800" dirty="0"/>
              <a:t>条</a:t>
            </a:r>
            <a:r>
              <a:rPr lang="zh-CN" altLang="en-US" sz="2800" dirty="0">
                <a:latin typeface="宋体" charset="-122"/>
              </a:rPr>
              <a:t>：</a:t>
            </a:r>
            <a:r>
              <a:rPr lang="zh-CN" altLang="en-US" sz="2800" dirty="0"/>
              <a:t>行为人没有代理权、超越代理权或者代理权终止后，仍然实施代理行为，相对人有理由相信行为人有代理权的，</a:t>
            </a:r>
            <a:r>
              <a:rPr lang="zh-CN" altLang="en-US" sz="2800" b="1" dirty="0"/>
              <a:t>代理行为有效</a:t>
            </a:r>
            <a:r>
              <a:rPr lang="zh-CN" altLang="en-US" sz="2800" dirty="0"/>
              <a:t>。 </a:t>
            </a:r>
          </a:p>
          <a:p>
            <a:pPr eaLnBrk="1" hangingPunct="1">
              <a:lnSpc>
                <a:spcPct val="90000"/>
              </a:lnSpc>
            </a:pPr>
            <a:r>
              <a:rPr lang="zh-CN" altLang="zh-CN" sz="2800" dirty="0"/>
              <a:t>《合同法》第</a:t>
            </a:r>
            <a:r>
              <a:rPr lang="en-US" altLang="zh-CN" sz="2800" dirty="0"/>
              <a:t>49</a:t>
            </a:r>
            <a:r>
              <a:rPr lang="zh-CN" altLang="zh-CN" sz="2800" dirty="0"/>
              <a:t>条</a:t>
            </a:r>
            <a:r>
              <a:rPr lang="zh-CN" altLang="en-US" sz="2800" dirty="0"/>
              <a:t>也有类似规定。</a:t>
            </a:r>
          </a:p>
          <a:p>
            <a:pPr eaLnBrk="1" hangingPunct="1">
              <a:lnSpc>
                <a:spcPct val="90000"/>
              </a:lnSpc>
            </a:pPr>
            <a:endParaRPr lang="zh-CN" altLang="en-US" sz="2800" dirty="0"/>
          </a:p>
        </p:txBody>
      </p:sp>
    </p:spTree>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5" name="Rectangle 2"/>
          <p:cNvSpPr>
            <a:spLocks noGrp="1" noChangeArrowheads="1"/>
          </p:cNvSpPr>
          <p:nvPr>
            <p:ph type="title"/>
          </p:nvPr>
        </p:nvSpPr>
        <p:spPr/>
        <p:txBody>
          <a:bodyPr/>
          <a:lstStyle/>
          <a:p>
            <a:pPr eaLnBrk="1" hangingPunct="1"/>
            <a:endParaRPr lang="zh-CN" altLang="en-US"/>
          </a:p>
        </p:txBody>
      </p:sp>
      <p:sp>
        <p:nvSpPr>
          <p:cNvPr id="548866" name="Rectangle 3"/>
          <p:cNvSpPr>
            <a:spLocks noGrp="1" noChangeArrowheads="1"/>
          </p:cNvSpPr>
          <p:nvPr>
            <p:ph type="body" idx="1"/>
          </p:nvPr>
        </p:nvSpPr>
        <p:spPr/>
        <p:txBody>
          <a:bodyPr/>
          <a:lstStyle/>
          <a:p>
            <a:pPr algn="just" eaLnBrk="1" hangingPunct="1"/>
            <a:r>
              <a:rPr lang="en-US" altLang="zh-CN"/>
              <a:t>2</a:t>
            </a:r>
            <a:r>
              <a:rPr lang="zh-CN" altLang="en-US">
                <a:latin typeface="Times New Roman" pitchFamily="18" charset="0"/>
              </a:rPr>
              <a:t>、表见代理的构成要件</a:t>
            </a:r>
          </a:p>
          <a:p>
            <a:pPr eaLnBrk="1" hangingPunct="1"/>
            <a:r>
              <a:rPr lang="zh-CN" altLang="en-US"/>
              <a:t>（</a:t>
            </a:r>
            <a:r>
              <a:rPr lang="en-US" altLang="zh-CN"/>
              <a:t>1</a:t>
            </a:r>
            <a:r>
              <a:rPr lang="zh-CN" altLang="en-US"/>
              <a:t>）行为人无代理权</a:t>
            </a:r>
            <a:endParaRPr lang="en-US" altLang="zh-CN"/>
          </a:p>
          <a:p>
            <a:pPr eaLnBrk="1" hangingPunct="1"/>
            <a:r>
              <a:rPr lang="en-US" altLang="zh-CN"/>
              <a:t>《</a:t>
            </a:r>
            <a:r>
              <a:rPr lang="zh-CN" altLang="en-US"/>
              <a:t>民法总则</a:t>
            </a:r>
            <a:r>
              <a:rPr lang="en-US" altLang="zh-CN"/>
              <a:t>》</a:t>
            </a:r>
            <a:r>
              <a:rPr lang="zh-CN" altLang="en-US"/>
              <a:t>第</a:t>
            </a:r>
            <a:r>
              <a:rPr lang="en-US" altLang="zh-CN"/>
              <a:t>172</a:t>
            </a:r>
            <a:r>
              <a:rPr lang="zh-CN" altLang="en-US"/>
              <a:t>条</a:t>
            </a:r>
            <a:r>
              <a:rPr lang="zh-CN" altLang="en-US">
                <a:latin typeface="宋体" charset="-122"/>
              </a:rPr>
              <a:t>：</a:t>
            </a:r>
            <a:endParaRPr lang="en-US" altLang="zh-CN">
              <a:latin typeface="宋体" charset="-122"/>
            </a:endParaRPr>
          </a:p>
          <a:p>
            <a:pPr eaLnBrk="1" hangingPunct="1"/>
            <a:r>
              <a:rPr lang="en-US" altLang="zh-CN"/>
              <a:t>——</a:t>
            </a:r>
            <a:r>
              <a:rPr lang="zh-CN" altLang="en-US"/>
              <a:t>行为人没有代理权</a:t>
            </a:r>
            <a:endParaRPr lang="en-US" altLang="zh-CN"/>
          </a:p>
          <a:p>
            <a:pPr eaLnBrk="1" hangingPunct="1"/>
            <a:r>
              <a:rPr lang="en-US" altLang="zh-CN"/>
              <a:t>——</a:t>
            </a:r>
            <a:r>
              <a:rPr lang="zh-CN" altLang="en-US"/>
              <a:t>超越代理权</a:t>
            </a:r>
            <a:endParaRPr lang="en-US" altLang="zh-CN"/>
          </a:p>
          <a:p>
            <a:pPr eaLnBrk="1" hangingPunct="1"/>
            <a:r>
              <a:rPr lang="en-US" altLang="zh-CN"/>
              <a:t>——</a:t>
            </a:r>
            <a:r>
              <a:rPr lang="zh-CN" altLang="en-US"/>
              <a:t>代理权终止后</a:t>
            </a:r>
          </a:p>
        </p:txBody>
      </p:sp>
    </p:spTree>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89" name="标题 1"/>
          <p:cNvSpPr>
            <a:spLocks noGrp="1"/>
          </p:cNvSpPr>
          <p:nvPr>
            <p:ph type="title"/>
          </p:nvPr>
        </p:nvSpPr>
        <p:spPr/>
        <p:txBody>
          <a:bodyPr/>
          <a:lstStyle/>
          <a:p>
            <a:endParaRPr lang="zh-CN" altLang="en-US"/>
          </a:p>
        </p:txBody>
      </p:sp>
      <p:sp>
        <p:nvSpPr>
          <p:cNvPr id="549890" name="内容占位符 2"/>
          <p:cNvSpPr>
            <a:spLocks noGrp="1"/>
          </p:cNvSpPr>
          <p:nvPr>
            <p:ph idx="1"/>
          </p:nvPr>
        </p:nvSpPr>
        <p:spPr/>
        <p:txBody>
          <a:bodyPr/>
          <a:lstStyle/>
          <a:p>
            <a:r>
              <a:rPr lang="zh-CN" altLang="en-US" dirty="0"/>
              <a:t>（</a:t>
            </a:r>
            <a:r>
              <a:rPr lang="en-US" altLang="zh-CN" dirty="0"/>
              <a:t>2</a:t>
            </a:r>
            <a:r>
              <a:rPr lang="zh-CN" altLang="en-US" dirty="0"/>
              <a:t>）相对人有理由相信行为人有代理权</a:t>
            </a:r>
            <a:r>
              <a:rPr lang="en-US" altLang="zh-CN" sz="2800" dirty="0"/>
              <a:t>——</a:t>
            </a:r>
            <a:r>
              <a:rPr lang="zh-CN" altLang="en-US" sz="2800" dirty="0"/>
              <a:t>行为人持有本人的</a:t>
            </a:r>
            <a:r>
              <a:rPr lang="zh-CN" altLang="en-US" sz="2800" b="1" dirty="0"/>
              <a:t>介绍信</a:t>
            </a:r>
            <a:r>
              <a:rPr lang="zh-CN" altLang="en-US" sz="2800" dirty="0"/>
              <a:t>、盖有本人公章的</a:t>
            </a:r>
            <a:r>
              <a:rPr lang="zh-CN" altLang="en-US" sz="2800" b="1" dirty="0"/>
              <a:t>空白合同书</a:t>
            </a:r>
            <a:r>
              <a:rPr lang="zh-CN" altLang="en-US" sz="2800" dirty="0"/>
              <a:t>；持有本人的</a:t>
            </a:r>
            <a:r>
              <a:rPr lang="zh-CN" altLang="en-US" sz="2800" b="1" dirty="0"/>
              <a:t>印章</a:t>
            </a:r>
            <a:r>
              <a:rPr lang="zh-CN" altLang="en-US" sz="2800" dirty="0"/>
              <a:t>；持有本人授予</a:t>
            </a:r>
            <a:r>
              <a:rPr lang="zh-CN" altLang="en-US" sz="2800" b="1" dirty="0"/>
              <a:t>代理权的通知</a:t>
            </a:r>
            <a:r>
              <a:rPr lang="zh-CN" altLang="en-US" sz="2800" dirty="0"/>
              <a:t>、公告或声明。</a:t>
            </a:r>
            <a:endParaRPr lang="en-US" altLang="zh-CN" sz="2800" dirty="0"/>
          </a:p>
          <a:p>
            <a:r>
              <a:rPr lang="en-US" altLang="zh-CN" sz="2800" dirty="0"/>
              <a:t>——</a:t>
            </a:r>
            <a:r>
              <a:rPr lang="zh-CN" altLang="en-US" sz="2800" dirty="0"/>
              <a:t>代理权终止后，本人</a:t>
            </a:r>
            <a:r>
              <a:rPr lang="zh-CN" altLang="en-US" sz="2800" b="1" dirty="0"/>
              <a:t>未收回授权证明</a:t>
            </a:r>
            <a:r>
              <a:rPr lang="zh-CN" altLang="en-US" sz="2800" dirty="0"/>
              <a:t>或代理证书，且代理证书中</a:t>
            </a:r>
            <a:r>
              <a:rPr lang="zh-CN" altLang="en-US" sz="2800" b="1" dirty="0"/>
              <a:t>没有明确的代理期限</a:t>
            </a:r>
            <a:endParaRPr lang="en-US" altLang="zh-CN" sz="2800" b="1" dirty="0"/>
          </a:p>
          <a:p>
            <a:r>
              <a:rPr lang="en-US" altLang="zh-CN" sz="2800" dirty="0"/>
              <a:t>——</a:t>
            </a:r>
            <a:r>
              <a:rPr lang="zh-CN" altLang="en-US" sz="2800" dirty="0"/>
              <a:t>行为与本人具有夫妻关系、合伙关系、雇用关系等，在</a:t>
            </a:r>
            <a:r>
              <a:rPr lang="zh-CN" altLang="en-US" sz="2800" b="1" dirty="0"/>
              <a:t>特定情形</a:t>
            </a:r>
            <a:r>
              <a:rPr lang="zh-CN" altLang="en-US" sz="2800" dirty="0"/>
              <a:t>下可产生</a:t>
            </a:r>
            <a:r>
              <a:rPr lang="zh-CN" altLang="en-US" sz="2800" b="1" dirty="0"/>
              <a:t>代理权外观</a:t>
            </a:r>
            <a:r>
              <a:rPr lang="zh-CN" altLang="en-US" sz="2800" dirty="0"/>
              <a:t>。</a:t>
            </a:r>
          </a:p>
        </p:txBody>
      </p:sp>
    </p:spTree>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3" name="标题 1"/>
          <p:cNvSpPr>
            <a:spLocks noGrp="1"/>
          </p:cNvSpPr>
          <p:nvPr>
            <p:ph type="title"/>
          </p:nvPr>
        </p:nvSpPr>
        <p:spPr/>
        <p:txBody>
          <a:bodyPr/>
          <a:lstStyle/>
          <a:p>
            <a:endParaRPr lang="zh-CN" altLang="en-US"/>
          </a:p>
        </p:txBody>
      </p:sp>
      <p:sp>
        <p:nvSpPr>
          <p:cNvPr id="550914" name="内容占位符 2"/>
          <p:cNvSpPr>
            <a:spLocks noGrp="1"/>
          </p:cNvSpPr>
          <p:nvPr>
            <p:ph idx="1"/>
          </p:nvPr>
        </p:nvSpPr>
        <p:spPr/>
        <p:txBody>
          <a:bodyPr/>
          <a:lstStyle/>
          <a:p>
            <a:r>
              <a:rPr lang="zh-CN" altLang="en-US"/>
              <a:t>（</a:t>
            </a:r>
            <a:r>
              <a:rPr lang="en-US" altLang="zh-CN"/>
              <a:t>3</a:t>
            </a:r>
            <a:r>
              <a:rPr lang="zh-CN" altLang="en-US"/>
              <a:t>）相对人善意且无过失</a:t>
            </a:r>
            <a:endParaRPr lang="en-US" altLang="zh-CN"/>
          </a:p>
          <a:p>
            <a:r>
              <a:rPr lang="zh-CN" altLang="en-US" sz="2800"/>
              <a:t>有些情形，即使形成了权利外观，如相对人对行为人是否具有代理权未履行必要审核义务（特别是在相对人履行审核义务的成本较低），不能构成表见代理。</a:t>
            </a:r>
          </a:p>
        </p:txBody>
      </p:sp>
    </p:spTree>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内容占位符 2"/>
          <p:cNvSpPr>
            <a:spLocks noGrp="1"/>
          </p:cNvSpPr>
          <p:nvPr>
            <p:ph idx="1"/>
          </p:nvPr>
        </p:nvSpPr>
        <p:spPr>
          <a:xfrm>
            <a:off x="215516" y="1268760"/>
            <a:ext cx="8712968" cy="4114800"/>
          </a:xfrm>
        </p:spPr>
        <p:txBody>
          <a:bodyPr/>
          <a:lstStyle/>
          <a:p>
            <a:pPr algn="just"/>
            <a:r>
              <a:rPr lang="zh-CN" altLang="en-US" dirty="0"/>
              <a:t>（</a:t>
            </a:r>
            <a:r>
              <a:rPr lang="en-US" altLang="zh-CN" dirty="0"/>
              <a:t>4</a:t>
            </a:r>
            <a:r>
              <a:rPr lang="zh-CN" altLang="en-US" dirty="0"/>
              <a:t>）本人行为与权利外观的形成具有牵连性</a:t>
            </a:r>
            <a:endParaRPr lang="en-US" altLang="zh-CN" dirty="0"/>
          </a:p>
          <a:p>
            <a:pPr algn="just"/>
            <a:r>
              <a:rPr lang="zh-CN" altLang="en-US" sz="2400" dirty="0"/>
              <a:t>一方面，如本人行为足以使相对人相信行为人有代理权，则具有牵连性。如本人曾公开表明或者以通知的方式告知相对人将委托行为人为其代理人，但实际上并未授权，亦没有采取措施使相对人知悉。</a:t>
            </a:r>
            <a:endParaRPr lang="en-US" altLang="zh-CN" sz="2400" dirty="0"/>
          </a:p>
          <a:p>
            <a:pPr algn="just"/>
            <a:r>
              <a:rPr lang="zh-CN" altLang="en-US" sz="2400" dirty="0"/>
              <a:t>另一方面，如权利外观的形成与本人毫无关系，甚至是本人虽尽最大努力也难以防范的，则不能认定为构成表见代理。如：（</a:t>
            </a:r>
            <a:r>
              <a:rPr lang="en-US" altLang="zh-CN" sz="2400" dirty="0"/>
              <a:t>a</a:t>
            </a:r>
            <a:r>
              <a:rPr lang="zh-CN" altLang="en-US" sz="2400" dirty="0"/>
              <a:t>）行为人私刻本人的公章、伪造本人的介绍信、合同书、授权委托书，并以此与相对人签订合同。（</a:t>
            </a:r>
            <a:r>
              <a:rPr lang="en-US" altLang="zh-CN" sz="2400" dirty="0"/>
              <a:t>b</a:t>
            </a:r>
            <a:r>
              <a:rPr lang="zh-CN" altLang="en-US" sz="2400" dirty="0"/>
              <a:t>）行为人凭空捏造了一个单位，伪造该单位的企业名称并私刻该企业的公章与相对人订约，而事实上又真的存在这样一个企业。等等</a:t>
            </a:r>
          </a:p>
        </p:txBody>
      </p:sp>
    </p:spTree>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1" name="Rectangle 2"/>
          <p:cNvSpPr>
            <a:spLocks noGrp="1" noChangeArrowheads="1"/>
          </p:cNvSpPr>
          <p:nvPr>
            <p:ph type="title"/>
          </p:nvPr>
        </p:nvSpPr>
        <p:spPr/>
        <p:txBody>
          <a:bodyPr/>
          <a:lstStyle/>
          <a:p>
            <a:pPr eaLnBrk="1" hangingPunct="1"/>
            <a:endParaRPr lang="zh-CN" altLang="en-US"/>
          </a:p>
        </p:txBody>
      </p:sp>
      <p:sp>
        <p:nvSpPr>
          <p:cNvPr id="552962" name="Rectangle 3"/>
          <p:cNvSpPr>
            <a:spLocks noGrp="1" noChangeArrowheads="1"/>
          </p:cNvSpPr>
          <p:nvPr>
            <p:ph type="body" idx="1"/>
          </p:nvPr>
        </p:nvSpPr>
        <p:spPr>
          <a:xfrm>
            <a:off x="107504" y="2017713"/>
            <a:ext cx="8847584" cy="4114800"/>
          </a:xfrm>
        </p:spPr>
        <p:txBody>
          <a:bodyPr/>
          <a:lstStyle/>
          <a:p>
            <a:pPr algn="just" eaLnBrk="1" hangingPunct="1"/>
            <a:r>
              <a:rPr lang="en-US" altLang="zh-CN" dirty="0">
                <a:latin typeface="宋体" charset="-122"/>
              </a:rPr>
              <a:t>3</a:t>
            </a:r>
            <a:r>
              <a:rPr lang="zh-CN" altLang="en-US" dirty="0">
                <a:latin typeface="宋体" charset="-122"/>
              </a:rPr>
              <a:t>、表见代理的法律后果</a:t>
            </a:r>
            <a:endParaRPr lang="en-US" altLang="zh-CN" dirty="0">
              <a:latin typeface="宋体" charset="-122"/>
            </a:endParaRPr>
          </a:p>
          <a:p>
            <a:r>
              <a:rPr lang="zh-CN" altLang="en-US" b="1" dirty="0"/>
              <a:t>（</a:t>
            </a:r>
            <a:r>
              <a:rPr lang="en-US" altLang="zh-CN" b="1" dirty="0"/>
              <a:t>1</a:t>
            </a:r>
            <a:r>
              <a:rPr lang="zh-CN" altLang="en-US" b="1" dirty="0"/>
              <a:t>）</a:t>
            </a:r>
            <a:r>
              <a:rPr lang="zh-CN" altLang="zh-CN" dirty="0"/>
              <a:t>对本人的效力。表见代理发生与有权代理同样的法律效果</a:t>
            </a:r>
            <a:r>
              <a:rPr lang="zh-CN" altLang="en-US" b="1" dirty="0"/>
              <a:t>。</a:t>
            </a:r>
            <a:endParaRPr lang="zh-CN" altLang="en-US" dirty="0"/>
          </a:p>
          <a:p>
            <a:pPr algn="just"/>
            <a:r>
              <a:rPr lang="zh-CN" altLang="en-US" b="1" dirty="0"/>
              <a:t>（</a:t>
            </a:r>
            <a:r>
              <a:rPr lang="en-US" altLang="zh-CN" b="1" dirty="0"/>
              <a:t>2</a:t>
            </a:r>
            <a:r>
              <a:rPr lang="zh-CN" altLang="en-US" b="1" dirty="0"/>
              <a:t>）</a:t>
            </a:r>
            <a:r>
              <a:rPr lang="zh-CN" altLang="zh-CN" dirty="0"/>
              <a:t>对相对人的效力。相对人享有选择权，相对人既可以主张</a:t>
            </a:r>
            <a:r>
              <a:rPr lang="zh-CN" altLang="zh-CN" b="1" dirty="0"/>
              <a:t>有权代理的效果</a:t>
            </a:r>
            <a:r>
              <a:rPr lang="zh-CN" altLang="zh-CN" dirty="0"/>
              <a:t>，亦可行使</a:t>
            </a:r>
            <a:r>
              <a:rPr lang="zh-CN" altLang="zh-CN" b="1" dirty="0"/>
              <a:t>撤销权</a:t>
            </a:r>
            <a:r>
              <a:rPr lang="zh-CN" altLang="zh-CN" dirty="0"/>
              <a:t>，撤销与本人之间合同。</a:t>
            </a:r>
            <a:endParaRPr lang="zh-CN" altLang="en-US" dirty="0"/>
          </a:p>
          <a:p>
            <a:pPr algn="just" eaLnBrk="1" hangingPunct="1"/>
            <a:endParaRPr lang="zh-CN" altLang="en-US" dirty="0"/>
          </a:p>
        </p:txBody>
      </p:sp>
    </p:spTree>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5" name="标题 1"/>
          <p:cNvSpPr>
            <a:spLocks noGrp="1"/>
          </p:cNvSpPr>
          <p:nvPr>
            <p:ph type="title"/>
          </p:nvPr>
        </p:nvSpPr>
        <p:spPr/>
        <p:txBody>
          <a:bodyPr/>
          <a:lstStyle/>
          <a:p>
            <a:endParaRPr lang="zh-CN" altLang="en-US"/>
          </a:p>
        </p:txBody>
      </p:sp>
      <p:sp>
        <p:nvSpPr>
          <p:cNvPr id="553986" name="内容占位符 2"/>
          <p:cNvSpPr>
            <a:spLocks noGrp="1"/>
          </p:cNvSpPr>
          <p:nvPr>
            <p:ph idx="1"/>
          </p:nvPr>
        </p:nvSpPr>
        <p:spPr/>
        <p:txBody>
          <a:bodyPr/>
          <a:lstStyle/>
          <a:p>
            <a:r>
              <a:rPr lang="en-US" altLang="zh-CN" sz="2800">
                <a:latin typeface="宋体" charset="-122"/>
                <a:cs typeface="Times New Roman" pitchFamily="18" charset="0"/>
              </a:rPr>
              <a:t>【</a:t>
            </a:r>
            <a:r>
              <a:rPr lang="zh-CN" altLang="en-US" sz="2800">
                <a:latin typeface="宋体" charset="-122"/>
                <a:cs typeface="Times New Roman" pitchFamily="18" charset="0"/>
              </a:rPr>
              <a:t>例</a:t>
            </a:r>
            <a:r>
              <a:rPr lang="en-US" altLang="zh-CN" sz="2800">
                <a:latin typeface="宋体" charset="-122"/>
                <a:cs typeface="Times New Roman" pitchFamily="18" charset="0"/>
              </a:rPr>
              <a:t>4】</a:t>
            </a:r>
            <a:r>
              <a:rPr lang="zh-CN" altLang="en-US" sz="2800">
                <a:latin typeface="宋体" charset="-122"/>
                <a:cs typeface="Times New Roman" pitchFamily="18" charset="0"/>
              </a:rPr>
              <a:t>物资公司董事长</a:t>
            </a:r>
            <a:r>
              <a:rPr lang="zh-CN" altLang="en-US" sz="2800"/>
              <a:t>王某交给张某一式两份加盖公司公章的空白合同书，授权其向供销公司购买</a:t>
            </a:r>
            <a:r>
              <a:rPr lang="en-US" altLang="zh-CN" sz="2800"/>
              <a:t>200</a:t>
            </a:r>
            <a:r>
              <a:rPr lang="zh-CN" altLang="en-US" sz="2800"/>
              <a:t>万元以内的煤炭。张某却擅自以加盖公章的空白合同书与供销公司签订合同，购买了</a:t>
            </a:r>
            <a:r>
              <a:rPr lang="en-US" altLang="zh-CN" sz="2800"/>
              <a:t>180</a:t>
            </a:r>
            <a:r>
              <a:rPr lang="zh-CN" altLang="en-US" sz="2800"/>
              <a:t>万元的钢铁。货到后，</a:t>
            </a:r>
            <a:r>
              <a:rPr lang="zh-CN" altLang="en-US" sz="2800">
                <a:latin typeface="宋体" charset="-122"/>
                <a:cs typeface="Times New Roman" pitchFamily="18" charset="0"/>
              </a:rPr>
              <a:t>物资公司</a:t>
            </a:r>
            <a:r>
              <a:rPr lang="zh-CN" altLang="en-US" sz="2800"/>
              <a:t>不承认买卖钢铁合同的效力，拒绝收货。</a:t>
            </a:r>
            <a:endParaRPr lang="en-US" altLang="zh-CN" sz="2800"/>
          </a:p>
          <a:p>
            <a:r>
              <a:rPr lang="zh-CN" altLang="en-US" sz="2800">
                <a:latin typeface="宋体" charset="-122"/>
              </a:rPr>
              <a:t>问：</a:t>
            </a:r>
            <a:r>
              <a:rPr lang="zh-CN" altLang="en-US" sz="2800">
                <a:latin typeface="宋体" charset="-122"/>
                <a:cs typeface="Times New Roman" pitchFamily="18" charset="0"/>
              </a:rPr>
              <a:t>物资公司是否有权</a:t>
            </a:r>
            <a:r>
              <a:rPr lang="zh-CN" altLang="en-US" sz="2800"/>
              <a:t>拒绝收货？为什么？</a:t>
            </a:r>
            <a:endParaRPr lang="en-US" altLang="zh-CN" sz="2800"/>
          </a:p>
          <a:p>
            <a:r>
              <a:rPr lang="zh-CN" altLang="en-US" sz="2800">
                <a:latin typeface="宋体" charset="-122"/>
              </a:rPr>
              <a:t>如公章是张某伪造的，</a:t>
            </a:r>
            <a:r>
              <a:rPr lang="zh-CN" altLang="en-US" sz="2800">
                <a:latin typeface="宋体" charset="-122"/>
                <a:cs typeface="Times New Roman" pitchFamily="18" charset="0"/>
              </a:rPr>
              <a:t>物资公司是否有权</a:t>
            </a:r>
            <a:r>
              <a:rPr lang="zh-CN" altLang="en-US" sz="2800"/>
              <a:t>拒绝收货？为什么？</a:t>
            </a:r>
            <a:endParaRPr lang="zh-CN" altLang="en-US" sz="2800">
              <a:latin typeface="宋体" charset="-122"/>
            </a:endParaRPr>
          </a:p>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pPr eaLnBrk="1" hangingPunct="1"/>
            <a:endParaRPr lang="zh-CN" altLang="en-US"/>
          </a:p>
        </p:txBody>
      </p:sp>
      <p:sp>
        <p:nvSpPr>
          <p:cNvPr id="68610" name="Rectangle 3"/>
          <p:cNvSpPr>
            <a:spLocks noGrp="1" noChangeArrowheads="1"/>
          </p:cNvSpPr>
          <p:nvPr>
            <p:ph type="body" idx="1"/>
          </p:nvPr>
        </p:nvSpPr>
        <p:spPr/>
        <p:txBody>
          <a:bodyPr/>
          <a:lstStyle/>
          <a:p>
            <a:pPr eaLnBrk="1" hangingPunct="1"/>
            <a:r>
              <a:rPr lang="en-US" altLang="zh-CN">
                <a:latin typeface="Times New Roman" pitchFamily="18" charset="0"/>
              </a:rPr>
              <a:t>——</a:t>
            </a:r>
            <a:r>
              <a:rPr lang="zh-CN" altLang="en-US"/>
              <a:t>两种平等观</a:t>
            </a:r>
          </a:p>
          <a:p>
            <a:pPr eaLnBrk="1" hangingPunct="1"/>
            <a:r>
              <a:rPr lang="zh-CN" altLang="en-US"/>
              <a:t>机会平等</a:t>
            </a:r>
          </a:p>
          <a:p>
            <a:pPr eaLnBrk="1" hangingPunct="1"/>
            <a:r>
              <a:rPr lang="zh-CN" altLang="en-US"/>
              <a:t>结果平等</a:t>
            </a:r>
          </a:p>
        </p:txBody>
      </p:sp>
    </p:spTree>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09" name="Rectangle 2"/>
          <p:cNvSpPr>
            <a:spLocks noGrp="1" noChangeArrowheads="1"/>
          </p:cNvSpPr>
          <p:nvPr>
            <p:ph type="title"/>
          </p:nvPr>
        </p:nvSpPr>
        <p:spPr/>
        <p:txBody>
          <a:bodyPr/>
          <a:lstStyle/>
          <a:p>
            <a:pPr eaLnBrk="1" hangingPunct="1"/>
            <a:br>
              <a:rPr lang="zh-CN" altLang="en-US" b="1"/>
            </a:br>
            <a:endParaRPr lang="zh-CN" altLang="en-US" b="1"/>
          </a:p>
        </p:txBody>
      </p:sp>
      <p:sp>
        <p:nvSpPr>
          <p:cNvPr id="555010" name="Rectangle 3"/>
          <p:cNvSpPr>
            <a:spLocks noGrp="1" noChangeArrowheads="1"/>
          </p:cNvSpPr>
          <p:nvPr>
            <p:ph type="body" idx="1"/>
          </p:nvPr>
        </p:nvSpPr>
        <p:spPr/>
        <p:txBody>
          <a:bodyPr/>
          <a:lstStyle/>
          <a:p>
            <a:pPr eaLnBrk="1" hangingPunct="1">
              <a:lnSpc>
                <a:spcPct val="80000"/>
              </a:lnSpc>
            </a:pPr>
            <a:r>
              <a:rPr lang="zh-CN" altLang="en-US" sz="2800" b="1" dirty="0"/>
              <a:t>五、代理终止的原因及其后果</a:t>
            </a:r>
          </a:p>
          <a:p>
            <a:pPr eaLnBrk="1" hangingPunct="1"/>
            <a:r>
              <a:rPr lang="zh-CN" altLang="zh-CN" sz="2800" b="1" dirty="0"/>
              <a:t>（一）代理终止的原因</a:t>
            </a:r>
            <a:endParaRPr lang="zh-CN" altLang="zh-CN" sz="2800" dirty="0"/>
          </a:p>
          <a:p>
            <a:pPr eaLnBrk="1" hangingPunct="1"/>
            <a:r>
              <a:rPr lang="en-US" altLang="zh-CN" sz="2800" dirty="0"/>
              <a:t>1</a:t>
            </a:r>
            <a:r>
              <a:rPr lang="zh-CN" altLang="zh-CN" sz="2800" dirty="0"/>
              <a:t>、委托代理终止原因</a:t>
            </a:r>
            <a:r>
              <a:rPr lang="zh-CN" altLang="en-US" sz="2800" dirty="0"/>
              <a:t>（</a:t>
            </a:r>
            <a:r>
              <a:rPr lang="en-US" altLang="zh-CN" sz="2800" dirty="0"/>
              <a:t>《</a:t>
            </a:r>
            <a:r>
              <a:rPr lang="zh-CN" altLang="en-US" sz="2800" dirty="0"/>
              <a:t>民法总则</a:t>
            </a:r>
            <a:r>
              <a:rPr lang="en-US" altLang="zh-CN" sz="2800" dirty="0"/>
              <a:t>》173</a:t>
            </a:r>
            <a:r>
              <a:rPr lang="zh-CN" altLang="en-US" sz="2800" dirty="0"/>
              <a:t>条）</a:t>
            </a:r>
            <a:endParaRPr lang="zh-CN" altLang="zh-CN" sz="2800" dirty="0"/>
          </a:p>
          <a:p>
            <a:pPr eaLnBrk="1" hangingPunct="1">
              <a:lnSpc>
                <a:spcPct val="80000"/>
              </a:lnSpc>
            </a:pPr>
            <a:r>
              <a:rPr lang="zh-CN" altLang="en-US" sz="2800" dirty="0"/>
              <a:t>（</a:t>
            </a:r>
            <a:r>
              <a:rPr lang="en-US" altLang="zh-CN" sz="2800" dirty="0"/>
              <a:t>1</a:t>
            </a:r>
            <a:r>
              <a:rPr lang="zh-CN" altLang="en-US" sz="2800" dirty="0"/>
              <a:t>）</a:t>
            </a:r>
            <a:r>
              <a:rPr lang="zh-CN" altLang="zh-CN" sz="2800" dirty="0"/>
              <a:t>代理期间届满或者代理事务完成；</a:t>
            </a:r>
            <a:endParaRPr lang="en-US" altLang="zh-CN" sz="2800" dirty="0"/>
          </a:p>
          <a:p>
            <a:pPr eaLnBrk="1" hangingPunct="1">
              <a:lnSpc>
                <a:spcPct val="80000"/>
              </a:lnSpc>
            </a:pPr>
            <a:r>
              <a:rPr lang="zh-CN" altLang="en-US" sz="2800" dirty="0"/>
              <a:t>（</a:t>
            </a:r>
            <a:r>
              <a:rPr lang="en-US" altLang="zh-CN" sz="2800" dirty="0"/>
              <a:t>2</a:t>
            </a:r>
            <a:r>
              <a:rPr lang="zh-CN" altLang="en-US" sz="2800" dirty="0"/>
              <a:t>）</a:t>
            </a:r>
            <a:r>
              <a:rPr lang="zh-CN" altLang="zh-CN" sz="2800" dirty="0"/>
              <a:t>被代理人取消委托或者代理人辞去委托；</a:t>
            </a:r>
            <a:endParaRPr lang="en-US" altLang="zh-CN" sz="2800" dirty="0"/>
          </a:p>
          <a:p>
            <a:pPr eaLnBrk="1" hangingPunct="1">
              <a:lnSpc>
                <a:spcPct val="80000"/>
              </a:lnSpc>
            </a:pPr>
            <a:r>
              <a:rPr lang="zh-CN" altLang="en-US" sz="2800" dirty="0"/>
              <a:t>（</a:t>
            </a:r>
            <a:r>
              <a:rPr lang="en-US" altLang="zh-CN" sz="2800" dirty="0"/>
              <a:t>3</a:t>
            </a:r>
            <a:r>
              <a:rPr lang="zh-CN" altLang="en-US" sz="2800" dirty="0"/>
              <a:t>）</a:t>
            </a:r>
            <a:r>
              <a:rPr lang="zh-CN" altLang="zh-CN" sz="2800" dirty="0"/>
              <a:t>代理人丧失民事行为能力；</a:t>
            </a:r>
            <a:endParaRPr lang="en-US" altLang="zh-CN" sz="2800" dirty="0"/>
          </a:p>
          <a:p>
            <a:pPr eaLnBrk="1" hangingPunct="1">
              <a:lnSpc>
                <a:spcPct val="80000"/>
              </a:lnSpc>
            </a:pPr>
            <a:r>
              <a:rPr lang="zh-CN" altLang="en-US" sz="2800" dirty="0"/>
              <a:t>（</a:t>
            </a:r>
            <a:r>
              <a:rPr lang="en-US" altLang="zh-CN" sz="2800" dirty="0"/>
              <a:t>4</a:t>
            </a:r>
            <a:r>
              <a:rPr lang="zh-CN" altLang="en-US" sz="2800" dirty="0"/>
              <a:t>）</a:t>
            </a:r>
            <a:r>
              <a:rPr lang="zh-CN" altLang="zh-CN" sz="2800" b="1" dirty="0"/>
              <a:t>代理人或者被代理人死亡</a:t>
            </a:r>
            <a:r>
              <a:rPr lang="zh-CN" altLang="zh-CN" sz="2800" dirty="0"/>
              <a:t>；</a:t>
            </a:r>
            <a:endParaRPr lang="en-US" altLang="zh-CN" sz="2800" dirty="0"/>
          </a:p>
          <a:p>
            <a:pPr eaLnBrk="1" hangingPunct="1">
              <a:lnSpc>
                <a:spcPct val="80000"/>
              </a:lnSpc>
            </a:pPr>
            <a:r>
              <a:rPr lang="zh-CN" altLang="en-US" sz="2800" dirty="0"/>
              <a:t>（</a:t>
            </a:r>
            <a:r>
              <a:rPr lang="en-US" altLang="zh-CN" sz="2800" dirty="0"/>
              <a:t>5</a:t>
            </a:r>
            <a:r>
              <a:rPr lang="zh-CN" altLang="en-US" sz="2800" dirty="0"/>
              <a:t>）</a:t>
            </a:r>
            <a:r>
              <a:rPr lang="zh-CN" altLang="zh-CN" sz="2800" dirty="0"/>
              <a:t>作为代理人或者被代理人的法人、非法人组织终止。</a:t>
            </a:r>
            <a:br>
              <a:rPr lang="zh-CN" altLang="en-US" sz="2800" dirty="0"/>
            </a:br>
            <a:br>
              <a:rPr lang="zh-CN" altLang="en-US" sz="2400" dirty="0"/>
            </a:br>
            <a:endParaRPr lang="zh-CN" altLang="en-US" sz="2400" dirty="0"/>
          </a:p>
        </p:txBody>
      </p:sp>
    </p:spTree>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3" name="Rectangle 2"/>
          <p:cNvSpPr>
            <a:spLocks noGrp="1" noChangeArrowheads="1"/>
          </p:cNvSpPr>
          <p:nvPr>
            <p:ph type="title"/>
          </p:nvPr>
        </p:nvSpPr>
        <p:spPr/>
        <p:txBody>
          <a:bodyPr/>
          <a:lstStyle/>
          <a:p>
            <a:pPr eaLnBrk="1" hangingPunct="1"/>
            <a:endParaRPr lang="zh-CN" altLang="en-US"/>
          </a:p>
        </p:txBody>
      </p:sp>
      <p:sp>
        <p:nvSpPr>
          <p:cNvPr id="556034" name="Rectangle 3"/>
          <p:cNvSpPr>
            <a:spLocks noGrp="1" noChangeArrowheads="1"/>
          </p:cNvSpPr>
          <p:nvPr>
            <p:ph type="body" idx="1"/>
          </p:nvPr>
        </p:nvSpPr>
        <p:spPr/>
        <p:txBody>
          <a:bodyPr/>
          <a:lstStyle/>
          <a:p>
            <a:pPr eaLnBrk="1" hangingPunct="1">
              <a:lnSpc>
                <a:spcPct val="90000"/>
              </a:lnSpc>
            </a:pPr>
            <a:r>
              <a:rPr lang="en-US" altLang="zh-CN"/>
              <a:t>2</a:t>
            </a:r>
            <a:r>
              <a:rPr lang="zh-CN" altLang="en-US"/>
              <a:t>、法定代理终止的原因（</a:t>
            </a:r>
            <a:r>
              <a:rPr lang="en-US" altLang="zh-CN"/>
              <a:t>《</a:t>
            </a:r>
            <a:r>
              <a:rPr lang="zh-CN" altLang="en-US"/>
              <a:t>民法总则</a:t>
            </a:r>
            <a:r>
              <a:rPr lang="en-US" altLang="zh-CN"/>
              <a:t>》175</a:t>
            </a:r>
            <a:r>
              <a:rPr lang="zh-CN" altLang="en-US"/>
              <a:t>条）</a:t>
            </a:r>
            <a:endParaRPr lang="en-US" altLang="zh-CN"/>
          </a:p>
          <a:p>
            <a:pPr eaLnBrk="1" hangingPunct="1">
              <a:lnSpc>
                <a:spcPct val="90000"/>
              </a:lnSpc>
            </a:pPr>
            <a:r>
              <a:rPr lang="zh-CN" altLang="en-US"/>
              <a:t>（</a:t>
            </a:r>
            <a:r>
              <a:rPr lang="en-US" altLang="zh-CN"/>
              <a:t>1</a:t>
            </a:r>
            <a:r>
              <a:rPr lang="zh-CN" altLang="en-US"/>
              <a:t>）</a:t>
            </a:r>
            <a:r>
              <a:rPr lang="zh-CN" altLang="zh-CN"/>
              <a:t>被代理人取得或者恢复完全民事行为能力；</a:t>
            </a:r>
            <a:endParaRPr lang="en-US" altLang="zh-CN"/>
          </a:p>
          <a:p>
            <a:pPr eaLnBrk="1" hangingPunct="1">
              <a:lnSpc>
                <a:spcPct val="90000"/>
              </a:lnSpc>
            </a:pPr>
            <a:r>
              <a:rPr lang="zh-CN" altLang="en-US"/>
              <a:t>（</a:t>
            </a:r>
            <a:r>
              <a:rPr lang="en-US" altLang="zh-CN"/>
              <a:t>2</a:t>
            </a:r>
            <a:r>
              <a:rPr lang="zh-CN" altLang="en-US"/>
              <a:t>）</a:t>
            </a:r>
            <a:r>
              <a:rPr lang="zh-CN" altLang="zh-CN"/>
              <a:t>代理人丧失民事行为能力；</a:t>
            </a:r>
            <a:endParaRPr lang="en-US" altLang="zh-CN"/>
          </a:p>
          <a:p>
            <a:pPr eaLnBrk="1" hangingPunct="1">
              <a:lnSpc>
                <a:spcPct val="90000"/>
              </a:lnSpc>
            </a:pPr>
            <a:r>
              <a:rPr lang="zh-CN" altLang="en-US"/>
              <a:t>（</a:t>
            </a:r>
            <a:r>
              <a:rPr lang="en-US" altLang="zh-CN"/>
              <a:t>3</a:t>
            </a:r>
            <a:r>
              <a:rPr lang="zh-CN" altLang="en-US"/>
              <a:t>）</a:t>
            </a:r>
            <a:r>
              <a:rPr lang="zh-CN" altLang="zh-CN"/>
              <a:t>代理人或者被代理人死亡；</a:t>
            </a:r>
            <a:endParaRPr lang="en-US" altLang="zh-CN"/>
          </a:p>
          <a:p>
            <a:pPr eaLnBrk="1" hangingPunct="1">
              <a:lnSpc>
                <a:spcPct val="90000"/>
              </a:lnSpc>
            </a:pPr>
            <a:r>
              <a:rPr lang="zh-CN" altLang="en-US"/>
              <a:t>（</a:t>
            </a:r>
            <a:r>
              <a:rPr lang="en-US" altLang="zh-CN"/>
              <a:t>4</a:t>
            </a:r>
            <a:r>
              <a:rPr lang="zh-CN" altLang="en-US"/>
              <a:t>）</a:t>
            </a:r>
            <a:r>
              <a:rPr lang="zh-CN" altLang="zh-CN"/>
              <a:t>法律规定的其他情形。</a:t>
            </a:r>
          </a:p>
          <a:p>
            <a:pPr eaLnBrk="1" hangingPunct="1">
              <a:lnSpc>
                <a:spcPct val="90000"/>
              </a:lnSpc>
            </a:pPr>
            <a:endParaRPr lang="zh-CN" altLang="en-US"/>
          </a:p>
        </p:txBody>
      </p:sp>
    </p:spTree>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7" name="标题 1"/>
          <p:cNvSpPr>
            <a:spLocks noGrp="1"/>
          </p:cNvSpPr>
          <p:nvPr>
            <p:ph type="title"/>
          </p:nvPr>
        </p:nvSpPr>
        <p:spPr/>
        <p:txBody>
          <a:bodyPr/>
          <a:lstStyle/>
          <a:p>
            <a:pPr eaLnBrk="1" hangingPunct="1"/>
            <a:endParaRPr lang="zh-CN" altLang="en-US"/>
          </a:p>
        </p:txBody>
      </p:sp>
      <p:sp>
        <p:nvSpPr>
          <p:cNvPr id="557058" name="内容占位符 2"/>
          <p:cNvSpPr>
            <a:spLocks noGrp="1"/>
          </p:cNvSpPr>
          <p:nvPr>
            <p:ph idx="1"/>
          </p:nvPr>
        </p:nvSpPr>
        <p:spPr/>
        <p:txBody>
          <a:bodyPr/>
          <a:lstStyle/>
          <a:p>
            <a:pPr eaLnBrk="1" hangingPunct="1"/>
            <a:r>
              <a:rPr lang="zh-CN" altLang="zh-CN" dirty="0"/>
              <a:t>（二）</a:t>
            </a:r>
            <a:r>
              <a:rPr lang="zh-CN" altLang="zh-CN" b="1" dirty="0"/>
              <a:t>代理终止的后果</a:t>
            </a:r>
            <a:endParaRPr lang="en-US" altLang="zh-CN" b="1" dirty="0"/>
          </a:p>
          <a:p>
            <a:pPr eaLnBrk="1" hangingPunct="1">
              <a:lnSpc>
                <a:spcPct val="90000"/>
              </a:lnSpc>
            </a:pPr>
            <a:r>
              <a:rPr lang="en-US" altLang="zh-CN" sz="2800" dirty="0"/>
              <a:t>【</a:t>
            </a:r>
            <a:r>
              <a:rPr lang="zh-CN" altLang="en-US" sz="2800" dirty="0"/>
              <a:t>例</a:t>
            </a:r>
            <a:r>
              <a:rPr lang="en-US" altLang="zh-CN" sz="2800" dirty="0"/>
              <a:t>5】</a:t>
            </a:r>
            <a:r>
              <a:rPr lang="zh-CN" altLang="en-US" sz="2800" dirty="0"/>
              <a:t>甲是纸莎草画爱好者。乙前往埃及旅游，甲委托乙为自己代购两幅纸莎草画，价款在</a:t>
            </a:r>
            <a:r>
              <a:rPr lang="en-US" altLang="zh-CN" sz="2800" dirty="0"/>
              <a:t>1</a:t>
            </a:r>
            <a:r>
              <a:rPr lang="zh-CN" altLang="en-US" sz="2800" dirty="0"/>
              <a:t>万元以内。乙出国不久，</a:t>
            </a:r>
            <a:r>
              <a:rPr lang="zh-CN" altLang="en-US" sz="2800" b="1" dirty="0"/>
              <a:t>甲因病去世，乙不知甲已经去世</a:t>
            </a:r>
            <a:r>
              <a:rPr lang="zh-CN" altLang="en-US" sz="2800" dirty="0"/>
              <a:t>，为甲精心挑选了两幅纸莎草画，价格合计为</a:t>
            </a:r>
            <a:r>
              <a:rPr lang="en-US" altLang="zh-CN" sz="2800" dirty="0"/>
              <a:t>9600</a:t>
            </a:r>
            <a:r>
              <a:rPr lang="zh-CN" altLang="en-US" sz="2800" dirty="0"/>
              <a:t>元。乙回国后，甲的儿子丙以父亲已去世，自己不需要为由拒绝支付价款。</a:t>
            </a:r>
            <a:endParaRPr lang="en-US" altLang="zh-CN" sz="2800" dirty="0"/>
          </a:p>
          <a:p>
            <a:pPr eaLnBrk="1" hangingPunct="1">
              <a:lnSpc>
                <a:spcPct val="90000"/>
              </a:lnSpc>
            </a:pPr>
            <a:r>
              <a:rPr lang="zh-CN" altLang="en-US" sz="2800" dirty="0">
                <a:latin typeface="宋体" charset="-122"/>
              </a:rPr>
              <a:t>问：</a:t>
            </a:r>
            <a:r>
              <a:rPr lang="zh-CN" altLang="en-US" sz="2800" dirty="0"/>
              <a:t>丙是否有权拒绝支付价款？为什么？</a:t>
            </a:r>
            <a:endParaRPr lang="en-US" altLang="zh-CN" sz="2800" dirty="0"/>
          </a:p>
          <a:p>
            <a:pPr eaLnBrk="1" hangingPunct="1">
              <a:lnSpc>
                <a:spcPct val="90000"/>
              </a:lnSpc>
            </a:pPr>
            <a:endParaRPr lang="zh-CN" altLang="en-US" sz="2800" dirty="0"/>
          </a:p>
        </p:txBody>
      </p:sp>
    </p:spTree>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1" name="标题 1"/>
          <p:cNvSpPr>
            <a:spLocks noGrp="1"/>
          </p:cNvSpPr>
          <p:nvPr>
            <p:ph type="title"/>
          </p:nvPr>
        </p:nvSpPr>
        <p:spPr/>
        <p:txBody>
          <a:bodyPr/>
          <a:lstStyle/>
          <a:p>
            <a:pPr eaLnBrk="1" hangingPunct="1"/>
            <a:endParaRPr lang="zh-CN" altLang="en-US"/>
          </a:p>
        </p:txBody>
      </p:sp>
      <p:sp>
        <p:nvSpPr>
          <p:cNvPr id="558082" name="内容占位符 2"/>
          <p:cNvSpPr>
            <a:spLocks noGrp="1"/>
          </p:cNvSpPr>
          <p:nvPr>
            <p:ph idx="1"/>
          </p:nvPr>
        </p:nvSpPr>
        <p:spPr/>
        <p:txBody>
          <a:bodyPr/>
          <a:lstStyle/>
          <a:p>
            <a:pPr eaLnBrk="1" hangingPunct="1"/>
            <a:r>
              <a:rPr lang="zh-CN" altLang="zh-CN" dirty="0"/>
              <a:t>《民法总则》第</a:t>
            </a:r>
            <a:r>
              <a:rPr lang="en-US" altLang="zh-CN" dirty="0"/>
              <a:t>174</a:t>
            </a:r>
            <a:r>
              <a:rPr lang="zh-CN" altLang="zh-CN" dirty="0"/>
              <a:t>条　被代理人死亡后，有下列情形之一的，委托代理人实施的</a:t>
            </a:r>
            <a:r>
              <a:rPr lang="zh-CN" altLang="zh-CN" b="1" dirty="0"/>
              <a:t>代理行为有效</a:t>
            </a:r>
            <a:r>
              <a:rPr lang="zh-CN" altLang="zh-CN" dirty="0"/>
              <a:t>：（一）代理</a:t>
            </a:r>
            <a:r>
              <a:rPr lang="zh-CN" altLang="zh-CN" b="1" dirty="0"/>
              <a:t>人不知道并且不应当知道</a:t>
            </a:r>
            <a:r>
              <a:rPr lang="zh-CN" altLang="zh-CN" dirty="0"/>
              <a:t>被代理人死亡；（二）被代理人的继承人</a:t>
            </a:r>
            <a:r>
              <a:rPr lang="zh-CN" altLang="zh-CN" b="1" dirty="0"/>
              <a:t>予以承认</a:t>
            </a:r>
            <a:r>
              <a:rPr lang="zh-CN" altLang="zh-CN" dirty="0"/>
              <a:t>；（三）授权中明确代理权在代理事务完成时终止；（四）被代理人死亡前已经实施，为了被代理人的继承人的利益继续代理。</a:t>
            </a:r>
          </a:p>
          <a:p>
            <a:pPr eaLnBrk="1" hangingPunct="1"/>
            <a:endParaRPr lang="zh-CN" altLang="en-US" dirty="0"/>
          </a:p>
        </p:txBody>
      </p:sp>
    </p:spTree>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5" name="Rectangle 2"/>
          <p:cNvSpPr>
            <a:spLocks noGrp="1" noChangeArrowheads="1"/>
          </p:cNvSpPr>
          <p:nvPr>
            <p:ph type="title"/>
          </p:nvPr>
        </p:nvSpPr>
        <p:spPr/>
        <p:txBody>
          <a:bodyPr/>
          <a:lstStyle/>
          <a:p>
            <a:pPr eaLnBrk="1" hangingPunct="1"/>
            <a:r>
              <a:rPr lang="zh-CN" altLang="en-US" b="1" dirty="0">
                <a:latin typeface="Times New Roman" pitchFamily="18" charset="0"/>
              </a:rPr>
              <a:t>第十一讲</a:t>
            </a:r>
            <a:r>
              <a:rPr lang="zh-CN" altLang="en-US" b="1" dirty="0"/>
              <a:t> </a:t>
            </a:r>
            <a:r>
              <a:rPr lang="zh-CN" altLang="en-US" b="1" dirty="0">
                <a:latin typeface="Times New Roman" pitchFamily="18" charset="0"/>
              </a:rPr>
              <a:t>诉讼时效和期限</a:t>
            </a:r>
          </a:p>
        </p:txBody>
      </p:sp>
      <p:sp>
        <p:nvSpPr>
          <p:cNvPr id="559106" name="Rectangle 3"/>
          <p:cNvSpPr>
            <a:spLocks noGrp="1" noChangeArrowheads="1"/>
          </p:cNvSpPr>
          <p:nvPr>
            <p:ph type="body" idx="1"/>
          </p:nvPr>
        </p:nvSpPr>
        <p:spPr/>
        <p:txBody>
          <a:bodyPr/>
          <a:lstStyle/>
          <a:p>
            <a:pPr eaLnBrk="1" hangingPunct="1">
              <a:lnSpc>
                <a:spcPct val="90000"/>
              </a:lnSpc>
            </a:pPr>
            <a:r>
              <a:rPr lang="zh-CN" altLang="en-US" dirty="0"/>
              <a:t>参考文献</a:t>
            </a:r>
            <a:r>
              <a:rPr lang="en-US" altLang="zh-CN" dirty="0"/>
              <a:t>:</a:t>
            </a:r>
          </a:p>
          <a:p>
            <a:pPr eaLnBrk="1" hangingPunct="1">
              <a:lnSpc>
                <a:spcPct val="90000"/>
              </a:lnSpc>
            </a:pPr>
            <a:r>
              <a:rPr lang="zh-CN" altLang="en-US" dirty="0"/>
              <a:t>冯恺 ：</a:t>
            </a:r>
            <a:r>
              <a:rPr lang="en-US" altLang="zh-CN" dirty="0"/>
              <a:t>《</a:t>
            </a:r>
            <a:r>
              <a:rPr lang="zh-CN" altLang="en-US" dirty="0"/>
              <a:t>诉讼时效制度研究</a:t>
            </a:r>
            <a:r>
              <a:rPr lang="en-US" altLang="zh-CN" dirty="0"/>
              <a:t>》</a:t>
            </a:r>
            <a:r>
              <a:rPr lang="zh-CN" altLang="en-US" dirty="0"/>
              <a:t>，山东人民出版社 ，</a:t>
            </a:r>
            <a:r>
              <a:rPr lang="en-US" altLang="zh-CN" dirty="0"/>
              <a:t>2007</a:t>
            </a:r>
            <a:r>
              <a:rPr lang="zh-CN" altLang="en-US" dirty="0"/>
              <a:t>，</a:t>
            </a:r>
          </a:p>
          <a:p>
            <a:pPr eaLnBrk="1" hangingPunct="1">
              <a:lnSpc>
                <a:spcPct val="90000"/>
              </a:lnSpc>
            </a:pPr>
            <a:r>
              <a:rPr lang="zh-CN" altLang="en-US" dirty="0"/>
              <a:t>最高人民法院关于审理民事案件适用诉讼时效制度若干问题的规定 </a:t>
            </a:r>
          </a:p>
          <a:p>
            <a:pPr eaLnBrk="1" hangingPunct="1">
              <a:lnSpc>
                <a:spcPct val="90000"/>
              </a:lnSpc>
            </a:pPr>
            <a:r>
              <a:rPr lang="zh-CN" altLang="en-US" dirty="0"/>
              <a:t>奚晓明：</a:t>
            </a:r>
            <a:r>
              <a:rPr lang="en-US" altLang="zh-CN" dirty="0"/>
              <a:t>《</a:t>
            </a:r>
            <a:r>
              <a:rPr lang="zh-CN" altLang="en-US" dirty="0"/>
              <a:t>最高人民法院关于民事案件诉讼时效司法解释理解与适用</a:t>
            </a:r>
            <a:r>
              <a:rPr lang="en-US" altLang="zh-CN" dirty="0"/>
              <a:t>》</a:t>
            </a:r>
            <a:r>
              <a:rPr lang="zh-CN" altLang="en-US" dirty="0"/>
              <a:t>，人民法院出版社，</a:t>
            </a:r>
            <a:r>
              <a:rPr lang="en-US" altLang="zh-CN" dirty="0"/>
              <a:t>2008</a:t>
            </a:r>
          </a:p>
        </p:txBody>
      </p:sp>
    </p:spTree>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29" name="Rectangle 2"/>
          <p:cNvSpPr>
            <a:spLocks noGrp="1" noChangeArrowheads="1"/>
          </p:cNvSpPr>
          <p:nvPr>
            <p:ph type="title"/>
          </p:nvPr>
        </p:nvSpPr>
        <p:spPr/>
        <p:txBody>
          <a:bodyPr/>
          <a:lstStyle/>
          <a:p>
            <a:pPr eaLnBrk="1" hangingPunct="1"/>
            <a:br>
              <a:rPr lang="zh-CN" altLang="en-US"/>
            </a:br>
            <a:endParaRPr lang="zh-CN" altLang="en-US" b="1">
              <a:latin typeface="Times New Roman" pitchFamily="18" charset="0"/>
            </a:endParaRPr>
          </a:p>
        </p:txBody>
      </p:sp>
      <p:sp>
        <p:nvSpPr>
          <p:cNvPr id="560130" name="Rectangle 3"/>
          <p:cNvSpPr>
            <a:spLocks noGrp="1" noChangeArrowheads="1"/>
          </p:cNvSpPr>
          <p:nvPr>
            <p:ph type="body" idx="1"/>
          </p:nvPr>
        </p:nvSpPr>
        <p:spPr/>
        <p:txBody>
          <a:bodyPr/>
          <a:lstStyle/>
          <a:p>
            <a:pPr algn="just" eaLnBrk="1" hangingPunct="1"/>
            <a:r>
              <a:rPr lang="zh-CN" altLang="en-US" dirty="0">
                <a:latin typeface="Times New Roman" pitchFamily="18" charset="0"/>
              </a:rPr>
              <a:t>重点问题</a:t>
            </a:r>
          </a:p>
          <a:p>
            <a:pPr algn="just" eaLnBrk="1" hangingPunct="1">
              <a:buFont typeface="Wingdings" pitchFamily="2" charset="2"/>
              <a:buNone/>
            </a:pPr>
            <a:r>
              <a:rPr lang="en-US" altLang="zh-CN" dirty="0">
                <a:latin typeface="Times New Roman" pitchFamily="18" charset="0"/>
              </a:rPr>
              <a:t>1</a:t>
            </a:r>
            <a:r>
              <a:rPr lang="zh-CN" altLang="en-US" dirty="0">
                <a:latin typeface="Times New Roman" pitchFamily="18" charset="0"/>
              </a:rPr>
              <a:t>、诉讼时效的概念、特征与分类</a:t>
            </a:r>
            <a:endParaRPr lang="en-US" altLang="zh-CN" dirty="0">
              <a:latin typeface="Times New Roman" pitchFamily="18" charset="0"/>
            </a:endParaRPr>
          </a:p>
          <a:p>
            <a:pPr algn="just" eaLnBrk="1" hangingPunct="1">
              <a:buFont typeface="Wingdings" pitchFamily="2" charset="2"/>
              <a:buNone/>
            </a:pPr>
            <a:r>
              <a:rPr lang="en-US" altLang="zh-CN" dirty="0">
                <a:latin typeface="Times New Roman" pitchFamily="18" charset="0"/>
              </a:rPr>
              <a:t>2</a:t>
            </a:r>
            <a:r>
              <a:rPr lang="zh-CN" altLang="en-US" dirty="0">
                <a:latin typeface="Times New Roman" pitchFamily="18" charset="0"/>
              </a:rPr>
              <a:t>、</a:t>
            </a:r>
            <a:r>
              <a:rPr lang="zh-CN" altLang="en-US" b="1" dirty="0">
                <a:latin typeface="Times New Roman" pitchFamily="18" charset="0"/>
              </a:rPr>
              <a:t>诉讼时效制度与除斥期间制度的区别</a:t>
            </a:r>
          </a:p>
          <a:p>
            <a:pPr algn="just" eaLnBrk="1" hangingPunct="1">
              <a:buFont typeface="Wingdings" pitchFamily="2" charset="2"/>
              <a:buNone/>
            </a:pPr>
            <a:r>
              <a:rPr lang="en-US" altLang="zh-CN" dirty="0">
                <a:latin typeface="Times New Roman" pitchFamily="18" charset="0"/>
              </a:rPr>
              <a:t>3</a:t>
            </a:r>
            <a:r>
              <a:rPr lang="zh-CN" altLang="en-US" dirty="0">
                <a:latin typeface="Times New Roman" pitchFamily="18" charset="0"/>
              </a:rPr>
              <a:t>、诉讼时效起算</a:t>
            </a:r>
            <a:endParaRPr lang="zh-CN" altLang="en-US" dirty="0"/>
          </a:p>
          <a:p>
            <a:pPr algn="just" eaLnBrk="1" hangingPunct="1">
              <a:buFont typeface="Wingdings" pitchFamily="2" charset="2"/>
              <a:buNone/>
            </a:pPr>
            <a:r>
              <a:rPr lang="en-US" altLang="zh-CN" dirty="0">
                <a:latin typeface="Times New Roman" pitchFamily="18" charset="0"/>
              </a:rPr>
              <a:t>4</a:t>
            </a:r>
            <a:r>
              <a:rPr lang="zh-CN" altLang="en-US" dirty="0">
                <a:latin typeface="Times New Roman" pitchFamily="18" charset="0"/>
              </a:rPr>
              <a:t>、诉讼时效的中止和中断</a:t>
            </a:r>
          </a:p>
          <a:p>
            <a:pPr algn="just" eaLnBrk="1" hangingPunct="1">
              <a:buFont typeface="Wingdings" pitchFamily="2" charset="2"/>
              <a:buNone/>
            </a:pPr>
            <a:r>
              <a:rPr lang="en-US" altLang="zh-CN" dirty="0">
                <a:latin typeface="Times New Roman" pitchFamily="18" charset="0"/>
              </a:rPr>
              <a:t>5</a:t>
            </a:r>
            <a:r>
              <a:rPr lang="zh-CN" altLang="en-US" dirty="0">
                <a:latin typeface="Times New Roman" pitchFamily="18" charset="0"/>
              </a:rPr>
              <a:t>、诉讼时效期间届满的法律效果</a:t>
            </a:r>
          </a:p>
          <a:p>
            <a:pPr algn="just" eaLnBrk="1" hangingPunct="1">
              <a:buFont typeface="Wingdings" pitchFamily="2" charset="2"/>
              <a:buNone/>
            </a:pPr>
            <a:r>
              <a:rPr lang="en-US" altLang="zh-CN" dirty="0">
                <a:latin typeface="Times New Roman" pitchFamily="18" charset="0"/>
              </a:rPr>
              <a:t>6</a:t>
            </a:r>
            <a:r>
              <a:rPr lang="zh-CN" altLang="en-US" dirty="0">
                <a:latin typeface="Times New Roman" pitchFamily="18" charset="0"/>
              </a:rPr>
              <a:t>、期间与期日</a:t>
            </a:r>
            <a:endParaRPr lang="zh-CN" altLang="en-US" dirty="0"/>
          </a:p>
        </p:txBody>
      </p:sp>
    </p:spTree>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3" name="Rectangle 2"/>
          <p:cNvSpPr>
            <a:spLocks noGrp="1" noChangeArrowheads="1"/>
          </p:cNvSpPr>
          <p:nvPr>
            <p:ph type="title"/>
          </p:nvPr>
        </p:nvSpPr>
        <p:spPr/>
        <p:txBody>
          <a:bodyPr/>
          <a:lstStyle/>
          <a:p>
            <a:pPr eaLnBrk="1" hangingPunct="1"/>
            <a:endParaRPr lang="zh-CN" altLang="en-US"/>
          </a:p>
        </p:txBody>
      </p:sp>
      <p:sp>
        <p:nvSpPr>
          <p:cNvPr id="561154" name="Rectangle 3"/>
          <p:cNvSpPr>
            <a:spLocks noGrp="1" noChangeArrowheads="1"/>
          </p:cNvSpPr>
          <p:nvPr>
            <p:ph type="body" idx="1"/>
          </p:nvPr>
        </p:nvSpPr>
        <p:spPr/>
        <p:txBody>
          <a:bodyPr/>
          <a:lstStyle/>
          <a:p>
            <a:pPr eaLnBrk="1" hangingPunct="1"/>
            <a:r>
              <a:rPr lang="zh-CN" altLang="en-US" b="1" dirty="0">
                <a:latin typeface="Times New Roman" pitchFamily="18" charset="0"/>
              </a:rPr>
              <a:t>一、时效的概念和种类</a:t>
            </a:r>
          </a:p>
          <a:p>
            <a:pPr eaLnBrk="1" hangingPunct="1"/>
            <a:r>
              <a:rPr lang="zh-CN" altLang="en-US" dirty="0">
                <a:latin typeface="Times New Roman" pitchFamily="18" charset="0"/>
              </a:rPr>
              <a:t>（一）时效的概念</a:t>
            </a:r>
            <a:endParaRPr lang="en-US" altLang="zh-CN" dirty="0">
              <a:latin typeface="Times New Roman" pitchFamily="18" charset="0"/>
            </a:endParaRPr>
          </a:p>
          <a:p>
            <a:pPr eaLnBrk="1" hangingPunct="1"/>
            <a:r>
              <a:rPr lang="zh-CN" altLang="en-US" dirty="0">
                <a:latin typeface="Times New Roman" pitchFamily="18" charset="0"/>
              </a:rPr>
              <a:t>时效，指当事人对财产的占有或不行使权利的行为，经过一定的时间，发生当事人取得权利或权利</a:t>
            </a:r>
            <a:r>
              <a:rPr lang="zh-CN" altLang="en-US" b="1" dirty="0">
                <a:latin typeface="Times New Roman" pitchFamily="18" charset="0"/>
              </a:rPr>
              <a:t>效力减损、消灭</a:t>
            </a:r>
            <a:r>
              <a:rPr lang="zh-CN" altLang="en-US" dirty="0">
                <a:latin typeface="Times New Roman" pitchFamily="18" charset="0"/>
              </a:rPr>
              <a:t>的效果的制度。</a:t>
            </a:r>
            <a:br>
              <a:rPr lang="zh-CN" altLang="en-US" dirty="0"/>
            </a:br>
            <a:br>
              <a:rPr lang="zh-CN" altLang="en-US" dirty="0"/>
            </a:br>
            <a:endParaRPr lang="zh-CN" altLang="en-US" dirty="0"/>
          </a:p>
        </p:txBody>
      </p:sp>
    </p:spTree>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7" name="Rectangle 2"/>
          <p:cNvSpPr>
            <a:spLocks noGrp="1" noChangeArrowheads="1"/>
          </p:cNvSpPr>
          <p:nvPr>
            <p:ph type="title"/>
          </p:nvPr>
        </p:nvSpPr>
        <p:spPr/>
        <p:txBody>
          <a:bodyPr/>
          <a:lstStyle/>
          <a:p>
            <a:pPr eaLnBrk="1" hangingPunct="1"/>
            <a:endParaRPr lang="zh-CN" altLang="en-US"/>
          </a:p>
        </p:txBody>
      </p:sp>
      <p:sp>
        <p:nvSpPr>
          <p:cNvPr id="562178" name="Rectangle 3"/>
          <p:cNvSpPr>
            <a:spLocks noGrp="1" noChangeArrowheads="1"/>
          </p:cNvSpPr>
          <p:nvPr>
            <p:ph type="body" idx="1"/>
          </p:nvPr>
        </p:nvSpPr>
        <p:spPr/>
        <p:txBody>
          <a:bodyPr/>
          <a:lstStyle/>
          <a:p>
            <a:pPr eaLnBrk="1" hangingPunct="1"/>
            <a:r>
              <a:rPr lang="zh-CN" altLang="en-US" sz="2800" dirty="0">
                <a:latin typeface="Times New Roman" pitchFamily="18" charset="0"/>
              </a:rPr>
              <a:t>（二）时效的种类</a:t>
            </a:r>
          </a:p>
          <a:p>
            <a:pPr eaLnBrk="1" hangingPunct="1"/>
            <a:r>
              <a:rPr lang="zh-CN" altLang="en-US" sz="2800" dirty="0"/>
              <a:t>取得时效，又称为占有实效，是指</a:t>
            </a:r>
            <a:r>
              <a:rPr lang="zh-CN" altLang="en-US" sz="2800" b="1" dirty="0"/>
              <a:t>自主的、和平的、公然</a:t>
            </a:r>
            <a:r>
              <a:rPr lang="zh-CN" altLang="en-US" sz="2800" dirty="0"/>
              <a:t>的占有他人的动产、不动产或其他财产权的事实状态经过一定的期限以后，将取得该动产的所有权或其他财产权。</a:t>
            </a:r>
          </a:p>
          <a:p>
            <a:pPr eaLnBrk="1" hangingPunct="1"/>
            <a:r>
              <a:rPr lang="zh-CN" altLang="en-US" sz="2800" dirty="0"/>
              <a:t>消灭时效，权利人在法定期间内不行使权利，其权利即归于消灭的一种制度，包括诉讼时效和除斥期间。  </a:t>
            </a:r>
          </a:p>
        </p:txBody>
      </p:sp>
    </p:spTree>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1" name="标题 1"/>
          <p:cNvSpPr>
            <a:spLocks noGrp="1"/>
          </p:cNvSpPr>
          <p:nvPr>
            <p:ph type="title"/>
          </p:nvPr>
        </p:nvSpPr>
        <p:spPr/>
        <p:txBody>
          <a:bodyPr/>
          <a:lstStyle/>
          <a:p>
            <a:pPr eaLnBrk="1" hangingPunct="1"/>
            <a:endParaRPr lang="zh-CN" altLang="en-US"/>
          </a:p>
        </p:txBody>
      </p:sp>
      <p:sp>
        <p:nvSpPr>
          <p:cNvPr id="563202" name="内容占位符 2"/>
          <p:cNvSpPr>
            <a:spLocks noGrp="1"/>
          </p:cNvSpPr>
          <p:nvPr>
            <p:ph idx="1"/>
          </p:nvPr>
        </p:nvSpPr>
        <p:spPr/>
        <p:txBody>
          <a:bodyPr/>
          <a:lstStyle/>
          <a:p>
            <a:pPr eaLnBrk="1" hangingPunct="1"/>
            <a:r>
              <a:rPr lang="zh-CN" altLang="zh-CN" b="1" dirty="0"/>
              <a:t>（三）除斥期间</a:t>
            </a:r>
            <a:r>
              <a:rPr lang="zh-CN" altLang="en-US" b="1" dirty="0"/>
              <a:t>（权力消灭）</a:t>
            </a:r>
            <a:endParaRPr lang="zh-CN" altLang="zh-CN" dirty="0"/>
          </a:p>
          <a:p>
            <a:pPr eaLnBrk="1" hangingPunct="1"/>
            <a:r>
              <a:rPr lang="en-US" altLang="zh-CN" b="1" dirty="0"/>
              <a:t>1</a:t>
            </a:r>
            <a:r>
              <a:rPr lang="zh-CN" altLang="zh-CN" b="1" dirty="0"/>
              <a:t>、界定</a:t>
            </a:r>
            <a:endParaRPr lang="zh-CN" altLang="zh-CN" dirty="0"/>
          </a:p>
          <a:p>
            <a:pPr eaLnBrk="1" hangingPunct="1"/>
            <a:r>
              <a:rPr lang="zh-CN" altLang="zh-CN" dirty="0"/>
              <a:t>除斥期间，又称为</a:t>
            </a:r>
            <a:r>
              <a:rPr lang="zh-CN" altLang="zh-CN" u="sng" dirty="0"/>
              <a:t>预定期间</a:t>
            </a:r>
            <a:r>
              <a:rPr lang="zh-CN" altLang="zh-CN" dirty="0"/>
              <a:t>或不变期间，指法律规定某种民事实体权利存在的期间，权利人</a:t>
            </a:r>
            <a:r>
              <a:rPr lang="zh-CN" altLang="zh-CN" b="1" u="sng" dirty="0"/>
              <a:t>在此期间内不行使</a:t>
            </a:r>
            <a:r>
              <a:rPr lang="zh-CN" altLang="zh-CN" dirty="0"/>
              <a:t>相应的民事权利，则在该法定期间届满时导致该</a:t>
            </a:r>
            <a:r>
              <a:rPr lang="zh-CN" altLang="zh-CN" b="1" u="sng" dirty="0"/>
              <a:t>民事权利的消灭</a:t>
            </a:r>
            <a:r>
              <a:rPr lang="zh-CN" altLang="zh-CN" dirty="0"/>
              <a:t>。</a:t>
            </a:r>
            <a:endParaRPr lang="zh-CN" altLang="en-US" dirty="0"/>
          </a:p>
        </p:txBody>
      </p:sp>
    </p:spTree>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5" name="标题 1"/>
          <p:cNvSpPr>
            <a:spLocks noGrp="1"/>
          </p:cNvSpPr>
          <p:nvPr>
            <p:ph type="title"/>
          </p:nvPr>
        </p:nvSpPr>
        <p:spPr/>
        <p:txBody>
          <a:bodyPr/>
          <a:lstStyle/>
          <a:p>
            <a:pPr eaLnBrk="1" hangingPunct="1"/>
            <a:endParaRPr lang="zh-CN" altLang="en-US"/>
          </a:p>
        </p:txBody>
      </p:sp>
      <p:sp>
        <p:nvSpPr>
          <p:cNvPr id="564226" name="内容占位符 2"/>
          <p:cNvSpPr>
            <a:spLocks noGrp="1"/>
          </p:cNvSpPr>
          <p:nvPr>
            <p:ph idx="1"/>
          </p:nvPr>
        </p:nvSpPr>
        <p:spPr/>
        <p:txBody>
          <a:bodyPr/>
          <a:lstStyle/>
          <a:p>
            <a:pPr eaLnBrk="1" hangingPunct="1"/>
            <a:r>
              <a:rPr lang="en-US" altLang="zh-CN" b="1" dirty="0"/>
              <a:t>2</a:t>
            </a:r>
            <a:r>
              <a:rPr lang="zh-CN" altLang="zh-CN" b="1" dirty="0"/>
              <a:t>、除斥期间的适用范围</a:t>
            </a:r>
            <a:endParaRPr lang="zh-CN" altLang="zh-CN" dirty="0"/>
          </a:p>
          <a:p>
            <a:pPr eaLnBrk="1" hangingPunct="1"/>
            <a:r>
              <a:rPr lang="zh-CN" altLang="zh-CN" dirty="0"/>
              <a:t>《民法总则》第</a:t>
            </a:r>
            <a:r>
              <a:rPr lang="zh-CN" altLang="en-US" dirty="0"/>
              <a:t>1</a:t>
            </a:r>
            <a:r>
              <a:rPr lang="en-US" altLang="zh-CN" dirty="0"/>
              <a:t>99</a:t>
            </a:r>
            <a:r>
              <a:rPr lang="zh-CN" altLang="zh-CN" dirty="0"/>
              <a:t>条　法律规定或者当事人约定的撤销权、解除权等权利的存续期间，除法律另有规定外，自</a:t>
            </a:r>
            <a:r>
              <a:rPr lang="zh-CN" altLang="zh-CN" b="1" u="sng" dirty="0"/>
              <a:t>权利人知道或者应当知道</a:t>
            </a:r>
            <a:r>
              <a:rPr lang="zh-CN" altLang="zh-CN" dirty="0"/>
              <a:t>权利产生之日起计算，</a:t>
            </a:r>
            <a:r>
              <a:rPr lang="zh-CN" altLang="zh-CN" b="1" u="sng" dirty="0"/>
              <a:t>不适用有关诉讼时效中止、中断和延长的规定</a:t>
            </a:r>
            <a:r>
              <a:rPr lang="zh-CN" altLang="zh-CN" dirty="0"/>
              <a:t>。存续期间届满，撤销权、解除权等权利消灭。</a:t>
            </a:r>
          </a:p>
          <a:p>
            <a:pPr eaLnBrk="1" hangingPunct="1"/>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pPr eaLnBrk="1" hangingPunct="1"/>
            <a:endParaRPr lang="zh-CN" altLang="en-US"/>
          </a:p>
        </p:txBody>
      </p:sp>
      <p:sp>
        <p:nvSpPr>
          <p:cNvPr id="69634" name="Rectangle 3"/>
          <p:cNvSpPr>
            <a:spLocks noGrp="1" noChangeArrowheads="1"/>
          </p:cNvSpPr>
          <p:nvPr>
            <p:ph type="body" idx="1"/>
          </p:nvPr>
        </p:nvSpPr>
        <p:spPr/>
        <p:txBody>
          <a:bodyPr/>
          <a:lstStyle/>
          <a:p>
            <a:pPr eaLnBrk="1" hangingPunct="1"/>
            <a:r>
              <a:rPr lang="en-US" altLang="zh-CN" b="1">
                <a:solidFill>
                  <a:srgbClr val="000000"/>
                </a:solidFill>
                <a:latin typeface="宋体" charset="-122"/>
              </a:rPr>
              <a:t>2</a:t>
            </a:r>
            <a:r>
              <a:rPr lang="zh-CN" altLang="en-US" b="1">
                <a:solidFill>
                  <a:srgbClr val="000000"/>
                </a:solidFill>
                <a:latin typeface="宋体" charset="-122"/>
              </a:rPr>
              <a:t>、意思自治原则（自愿原则）</a:t>
            </a:r>
          </a:p>
          <a:p>
            <a:pPr eaLnBrk="1" hangingPunct="1"/>
            <a:r>
              <a:rPr lang="en-US" altLang="zh-CN" b="1">
                <a:latin typeface="Times New Roman" pitchFamily="18" charset="0"/>
              </a:rPr>
              <a:t>——</a:t>
            </a:r>
            <a:r>
              <a:rPr lang="zh-CN" altLang="en-US" b="1"/>
              <a:t>界定：民事主体意思形成的自由、意思决定的自由、意思表达的自由。</a:t>
            </a:r>
          </a:p>
          <a:p>
            <a:pPr eaLnBrk="1" hangingPunct="1"/>
            <a:r>
              <a:rPr lang="zh-CN" altLang="en-US" b="1">
                <a:latin typeface="Times New Roman" pitchFamily="18" charset="0"/>
              </a:rPr>
              <a:t>“</a:t>
            </a:r>
            <a:r>
              <a:rPr lang="zh-CN" altLang="en-US" b="1"/>
              <a:t>三自</a:t>
            </a:r>
            <a:r>
              <a:rPr lang="zh-CN" altLang="en-US" b="1">
                <a:latin typeface="Times New Roman" pitchFamily="18" charset="0"/>
              </a:rPr>
              <a:t>”</a:t>
            </a:r>
            <a:r>
              <a:rPr lang="zh-CN" altLang="en-US" b="1"/>
              <a:t>：自己选择、自己判断、自己责任。</a:t>
            </a:r>
          </a:p>
          <a:p>
            <a:pPr eaLnBrk="1" hangingPunct="1"/>
            <a:endParaRPr lang="zh-CN" altLang="en-US"/>
          </a:p>
        </p:txBody>
      </p:sp>
    </p:spTree>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49" name="标题 1"/>
          <p:cNvSpPr>
            <a:spLocks noGrp="1"/>
          </p:cNvSpPr>
          <p:nvPr>
            <p:ph type="title"/>
          </p:nvPr>
        </p:nvSpPr>
        <p:spPr/>
        <p:txBody>
          <a:bodyPr/>
          <a:lstStyle/>
          <a:p>
            <a:pPr eaLnBrk="1" hangingPunct="1"/>
            <a:endParaRPr lang="zh-CN" altLang="en-US"/>
          </a:p>
        </p:txBody>
      </p:sp>
      <p:sp>
        <p:nvSpPr>
          <p:cNvPr id="565250" name="内容占位符 2"/>
          <p:cNvSpPr>
            <a:spLocks noGrp="1"/>
          </p:cNvSpPr>
          <p:nvPr>
            <p:ph idx="1"/>
          </p:nvPr>
        </p:nvSpPr>
        <p:spPr/>
        <p:txBody>
          <a:bodyPr/>
          <a:lstStyle/>
          <a:p>
            <a:pPr eaLnBrk="1" hangingPunct="1"/>
            <a:r>
              <a:rPr lang="en-US" altLang="zh-CN" b="1" dirty="0"/>
              <a:t>3</a:t>
            </a:r>
            <a:r>
              <a:rPr lang="zh-CN" altLang="zh-CN" b="1" dirty="0"/>
              <a:t>、除斥期间与</a:t>
            </a:r>
            <a:r>
              <a:rPr lang="zh-CN" altLang="en-US" b="1" dirty="0"/>
              <a:t>诉讼</a:t>
            </a:r>
            <a:r>
              <a:rPr lang="zh-CN" altLang="zh-CN" b="1" dirty="0"/>
              <a:t>时效的区别</a:t>
            </a:r>
            <a:endParaRPr lang="zh-CN" altLang="zh-CN" dirty="0"/>
          </a:p>
          <a:p>
            <a:pPr eaLnBrk="1" hangingPunct="1"/>
            <a:r>
              <a:rPr lang="zh-CN" altLang="zh-CN" b="1" dirty="0"/>
              <a:t>（</a:t>
            </a:r>
            <a:r>
              <a:rPr lang="en-US" altLang="zh-CN" b="1" dirty="0"/>
              <a:t>1</a:t>
            </a:r>
            <a:r>
              <a:rPr lang="zh-CN" altLang="zh-CN" b="1" dirty="0"/>
              <a:t>）弹力性不同</a:t>
            </a:r>
            <a:endParaRPr lang="zh-CN" altLang="zh-CN" dirty="0"/>
          </a:p>
          <a:p>
            <a:pPr eaLnBrk="1" hangingPunct="1"/>
            <a:r>
              <a:rPr lang="zh-CN" altLang="zh-CN" b="1" dirty="0"/>
              <a:t>（</a:t>
            </a:r>
            <a:r>
              <a:rPr lang="en-US" altLang="zh-CN" b="1" dirty="0"/>
              <a:t>2</a:t>
            </a:r>
            <a:r>
              <a:rPr lang="zh-CN" altLang="zh-CN" b="1" dirty="0"/>
              <a:t>）法律后果不同</a:t>
            </a:r>
            <a:endParaRPr lang="zh-CN" altLang="zh-CN" dirty="0"/>
          </a:p>
          <a:p>
            <a:pPr eaLnBrk="1" hangingPunct="1"/>
            <a:r>
              <a:rPr lang="zh-CN" altLang="zh-CN" b="1" dirty="0"/>
              <a:t>（</a:t>
            </a:r>
            <a:r>
              <a:rPr lang="en-US" altLang="zh-CN" b="1" dirty="0"/>
              <a:t>3</a:t>
            </a:r>
            <a:r>
              <a:rPr lang="zh-CN" altLang="zh-CN" b="1" dirty="0"/>
              <a:t>）起算点不同</a:t>
            </a:r>
            <a:endParaRPr lang="en-US" altLang="zh-CN" b="1" dirty="0"/>
          </a:p>
          <a:p>
            <a:pPr eaLnBrk="1" hangingPunct="1"/>
            <a:r>
              <a:rPr lang="zh-CN" altLang="zh-CN" b="1" dirty="0"/>
              <a:t>（</a:t>
            </a:r>
            <a:r>
              <a:rPr lang="en-US" altLang="zh-CN" b="1" dirty="0"/>
              <a:t>4</a:t>
            </a:r>
            <a:r>
              <a:rPr lang="zh-CN" altLang="zh-CN" b="1" dirty="0"/>
              <a:t>）适用范围不同</a:t>
            </a:r>
            <a:endParaRPr lang="zh-CN" altLang="zh-CN" dirty="0"/>
          </a:p>
          <a:p>
            <a:pPr eaLnBrk="1" hangingPunct="1"/>
            <a:endParaRPr lang="zh-CN" altLang="en-US" dirty="0"/>
          </a:p>
        </p:txBody>
      </p:sp>
    </p:spTree>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3" name="标题 1"/>
          <p:cNvSpPr>
            <a:spLocks noGrp="1"/>
          </p:cNvSpPr>
          <p:nvPr>
            <p:ph type="title"/>
          </p:nvPr>
        </p:nvSpPr>
        <p:spPr/>
        <p:txBody>
          <a:bodyPr/>
          <a:lstStyle/>
          <a:p>
            <a:pPr eaLnBrk="1" hangingPunct="1"/>
            <a:endParaRPr lang="zh-CN" altLang="en-US"/>
          </a:p>
        </p:txBody>
      </p:sp>
      <p:sp>
        <p:nvSpPr>
          <p:cNvPr id="566274" name="内容占位符 2"/>
          <p:cNvSpPr>
            <a:spLocks noGrp="1"/>
          </p:cNvSpPr>
          <p:nvPr>
            <p:ph idx="1"/>
          </p:nvPr>
        </p:nvSpPr>
        <p:spPr/>
        <p:txBody>
          <a:bodyPr/>
          <a:lstStyle/>
          <a:p>
            <a:pPr eaLnBrk="1" hangingPunct="1">
              <a:lnSpc>
                <a:spcPct val="80000"/>
              </a:lnSpc>
            </a:pPr>
            <a:r>
              <a:rPr lang="en-US" altLang="zh-CN"/>
              <a:t>【</a:t>
            </a:r>
            <a:r>
              <a:rPr lang="zh-CN" altLang="en-US"/>
              <a:t>例</a:t>
            </a:r>
            <a:r>
              <a:rPr lang="en-US" altLang="zh-CN"/>
              <a:t>】</a:t>
            </a:r>
            <a:r>
              <a:rPr lang="zh-CN" altLang="en-US"/>
              <a:t>甲向首饰店购买钻石戒指一枚，标签标明该钻石为</a:t>
            </a:r>
            <a:r>
              <a:rPr lang="en-US" altLang="zh-CN">
                <a:latin typeface="Times New Roman" pitchFamily="18" charset="0"/>
              </a:rPr>
              <a:t>“</a:t>
            </a:r>
            <a:r>
              <a:rPr lang="zh-CN" altLang="en-US"/>
              <a:t>天然钻石</a:t>
            </a:r>
            <a:r>
              <a:rPr lang="en-US" altLang="zh-CN">
                <a:latin typeface="Times New Roman" pitchFamily="18" charset="0"/>
              </a:rPr>
              <a:t>”</a:t>
            </a:r>
            <a:r>
              <a:rPr lang="zh-CN" altLang="en-US"/>
              <a:t>，买回后被人告知实是人造钻石。甲遂多次与首饰店交涉，历时</a:t>
            </a:r>
            <a:r>
              <a:rPr lang="en-US" altLang="zh-CN"/>
              <a:t>1</a:t>
            </a:r>
            <a:r>
              <a:rPr lang="zh-CN" altLang="en-US"/>
              <a:t>年零</a:t>
            </a:r>
            <a:r>
              <a:rPr lang="en-US" altLang="zh-CN"/>
              <a:t>6</a:t>
            </a:r>
            <a:r>
              <a:rPr lang="zh-CN" altLang="en-US"/>
              <a:t>个月，未果。现甲主张何种请求能得到支持</a:t>
            </a:r>
            <a:r>
              <a:rPr lang="en-US" altLang="zh-CN"/>
              <a:t>?</a:t>
            </a:r>
            <a:r>
              <a:rPr lang="zh-CN" altLang="en-US"/>
              <a:t>（  ）</a:t>
            </a:r>
          </a:p>
          <a:p>
            <a:pPr eaLnBrk="1" hangingPunct="1">
              <a:lnSpc>
                <a:spcPct val="80000"/>
              </a:lnSpc>
            </a:pPr>
            <a:r>
              <a:rPr lang="en-US" altLang="zh-CN"/>
              <a:t>A</a:t>
            </a:r>
            <a:r>
              <a:rPr lang="zh-CN" altLang="en-US"/>
              <a:t>．请求撤销合同</a:t>
            </a:r>
            <a:br>
              <a:rPr lang="zh-CN" altLang="en-US"/>
            </a:br>
            <a:r>
              <a:rPr lang="en-US" altLang="zh-CN"/>
              <a:t>B</a:t>
            </a:r>
            <a:r>
              <a:rPr lang="zh-CN" altLang="en-US"/>
              <a:t>．主张合同无效</a:t>
            </a:r>
            <a:br>
              <a:rPr lang="zh-CN" altLang="en-US"/>
            </a:br>
            <a:r>
              <a:rPr lang="en-US" altLang="zh-CN"/>
              <a:t>C</a:t>
            </a:r>
            <a:r>
              <a:rPr lang="zh-CN" altLang="en-US"/>
              <a:t>．主张违约责任</a:t>
            </a:r>
            <a:br>
              <a:rPr lang="zh-CN" altLang="en-US"/>
            </a:br>
            <a:r>
              <a:rPr lang="en-US" altLang="zh-CN"/>
              <a:t>D</a:t>
            </a:r>
            <a:r>
              <a:rPr lang="zh-CN" altLang="en-US"/>
              <a:t>．主张撤销合同或者违约责任</a:t>
            </a:r>
            <a:r>
              <a:rPr lang="zh-CN" altLang="en-US">
                <a:latin typeface="Times New Roman" pitchFamily="18" charset="0"/>
              </a:rPr>
              <a:t> </a:t>
            </a:r>
            <a:br>
              <a:rPr lang="zh-CN" altLang="en-US"/>
            </a:br>
            <a:endParaRPr lang="zh-CN" altLang="en-US"/>
          </a:p>
        </p:txBody>
      </p:sp>
    </p:spTree>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7" name="Rectangle 2"/>
          <p:cNvSpPr>
            <a:spLocks noGrp="1" noChangeArrowheads="1"/>
          </p:cNvSpPr>
          <p:nvPr>
            <p:ph type="title"/>
          </p:nvPr>
        </p:nvSpPr>
        <p:spPr/>
        <p:txBody>
          <a:bodyPr/>
          <a:lstStyle/>
          <a:p>
            <a:pPr eaLnBrk="1" hangingPunct="1"/>
            <a:br>
              <a:rPr lang="zh-CN" altLang="en-US" b="1"/>
            </a:br>
            <a:br>
              <a:rPr lang="zh-CN" altLang="en-US" b="1"/>
            </a:br>
            <a:endParaRPr lang="zh-CN" altLang="en-US" b="1">
              <a:latin typeface="Times New Roman" pitchFamily="18" charset="0"/>
            </a:endParaRPr>
          </a:p>
        </p:txBody>
      </p:sp>
      <p:sp>
        <p:nvSpPr>
          <p:cNvPr id="567298" name="Rectangle 3"/>
          <p:cNvSpPr>
            <a:spLocks noGrp="1" noChangeArrowheads="1"/>
          </p:cNvSpPr>
          <p:nvPr>
            <p:ph type="body" idx="1"/>
          </p:nvPr>
        </p:nvSpPr>
        <p:spPr/>
        <p:txBody>
          <a:bodyPr/>
          <a:lstStyle/>
          <a:p>
            <a:pPr eaLnBrk="1" hangingPunct="1">
              <a:lnSpc>
                <a:spcPct val="90000"/>
              </a:lnSpc>
            </a:pPr>
            <a:r>
              <a:rPr lang="zh-CN" altLang="en-US" b="1">
                <a:latin typeface="Times New Roman" pitchFamily="18" charset="0"/>
              </a:rPr>
              <a:t>二、诉讼时效的概念和种类</a:t>
            </a:r>
          </a:p>
          <a:p>
            <a:pPr eaLnBrk="1" hangingPunct="1">
              <a:lnSpc>
                <a:spcPct val="90000"/>
              </a:lnSpc>
            </a:pPr>
            <a:r>
              <a:rPr lang="zh-CN" altLang="en-US" b="1"/>
              <a:t>（</a:t>
            </a:r>
            <a:r>
              <a:rPr lang="zh-CN" altLang="en-US" b="1">
                <a:latin typeface="Times New Roman" pitchFamily="18" charset="0"/>
              </a:rPr>
              <a:t>一）诉讼时效的概念</a:t>
            </a:r>
          </a:p>
          <a:p>
            <a:pPr eaLnBrk="1" hangingPunct="1">
              <a:lnSpc>
                <a:spcPct val="90000"/>
              </a:lnSpc>
            </a:pPr>
            <a:r>
              <a:rPr lang="zh-CN" altLang="en-US"/>
              <a:t>诉讼时效，是指民事权利受到侵害的权利人在法定的时效期间内不行使权利，当时效期间届满时，债务人取得抗辩权的法律制度。 </a:t>
            </a:r>
            <a:br>
              <a:rPr lang="zh-CN" altLang="en-US"/>
            </a:br>
            <a:br>
              <a:rPr lang="zh-CN" altLang="en-US"/>
            </a:br>
            <a:endParaRPr lang="zh-CN" altLang="en-US"/>
          </a:p>
        </p:txBody>
      </p:sp>
    </p:spTree>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1" name="Rectangle 2"/>
          <p:cNvSpPr>
            <a:spLocks noGrp="1" noChangeArrowheads="1"/>
          </p:cNvSpPr>
          <p:nvPr>
            <p:ph type="title"/>
          </p:nvPr>
        </p:nvSpPr>
        <p:spPr/>
        <p:txBody>
          <a:bodyPr/>
          <a:lstStyle/>
          <a:p>
            <a:pPr eaLnBrk="1" hangingPunct="1"/>
            <a:endParaRPr lang="zh-CN" altLang="en-US"/>
          </a:p>
        </p:txBody>
      </p:sp>
      <p:sp>
        <p:nvSpPr>
          <p:cNvPr id="568322" name="Rectangle 3"/>
          <p:cNvSpPr>
            <a:spLocks noGrp="1" noChangeArrowheads="1"/>
          </p:cNvSpPr>
          <p:nvPr>
            <p:ph type="body" idx="1"/>
          </p:nvPr>
        </p:nvSpPr>
        <p:spPr/>
        <p:txBody>
          <a:bodyPr/>
          <a:lstStyle/>
          <a:p>
            <a:pPr eaLnBrk="1" hangingPunct="1"/>
            <a:r>
              <a:rPr lang="zh-CN" altLang="en-US" sz="2800" dirty="0"/>
              <a:t> </a:t>
            </a:r>
            <a:r>
              <a:rPr lang="zh-CN" altLang="en-US" sz="2800" b="1" dirty="0"/>
              <a:t>（二）诉讼时效的特征</a:t>
            </a:r>
            <a:endParaRPr lang="zh-CN" altLang="en-US" sz="2800" dirty="0"/>
          </a:p>
          <a:p>
            <a:pPr eaLnBrk="1" hangingPunct="1"/>
            <a:r>
              <a:rPr lang="en-US" altLang="zh-CN" sz="2800" dirty="0"/>
              <a:t>1</a:t>
            </a:r>
            <a:r>
              <a:rPr lang="zh-CN" altLang="en-US" sz="2800" dirty="0"/>
              <a:t>、诉讼时效是法定期间。</a:t>
            </a:r>
          </a:p>
          <a:p>
            <a:r>
              <a:rPr lang="en-US" altLang="zh-CN" sz="2800" dirty="0"/>
              <a:t>《</a:t>
            </a:r>
            <a:r>
              <a:rPr lang="zh-CN" altLang="en-US" sz="2800" dirty="0"/>
              <a:t>民法总则</a:t>
            </a:r>
            <a:r>
              <a:rPr lang="en-US" altLang="zh-CN" sz="2800" dirty="0"/>
              <a:t>》</a:t>
            </a:r>
            <a:r>
              <a:rPr lang="zh-CN" altLang="en-US" sz="2800" dirty="0"/>
              <a:t>第</a:t>
            </a:r>
            <a:r>
              <a:rPr lang="en-US" altLang="zh-CN" sz="2800" dirty="0"/>
              <a:t>197</a:t>
            </a:r>
            <a:r>
              <a:rPr lang="zh-CN" altLang="en-US" sz="2800" dirty="0"/>
              <a:t>条  诉讼时效的期间、计算方法以及中止、中断的事由由法律规定，当事人约定无效。</a:t>
            </a:r>
          </a:p>
          <a:p>
            <a:r>
              <a:rPr lang="zh-CN" altLang="en-US" sz="2800" dirty="0"/>
              <a:t> 当事人对诉讼时效利益的预先放弃无效。</a:t>
            </a:r>
            <a:endParaRPr lang="en-US" altLang="zh-CN" sz="2800" dirty="0"/>
          </a:p>
          <a:p>
            <a:pPr eaLnBrk="1" hangingPunct="1"/>
            <a:r>
              <a:rPr lang="en-US" altLang="zh-CN" sz="2800" dirty="0"/>
              <a:t>2</a:t>
            </a:r>
            <a:r>
              <a:rPr lang="zh-CN" altLang="en-US" sz="2800" dirty="0"/>
              <a:t>、诉讼时效是</a:t>
            </a:r>
            <a:r>
              <a:rPr lang="zh-CN" altLang="en-US" sz="2800" b="1" dirty="0"/>
              <a:t>可变期间</a:t>
            </a:r>
            <a:r>
              <a:rPr lang="zh-CN" altLang="en-US" sz="2800" dirty="0"/>
              <a:t>。</a:t>
            </a:r>
          </a:p>
          <a:p>
            <a:pPr eaLnBrk="1" hangingPunct="1"/>
            <a:r>
              <a:rPr lang="en-US" altLang="zh-CN" sz="2800" dirty="0"/>
              <a:t>3</a:t>
            </a:r>
            <a:r>
              <a:rPr lang="zh-CN" altLang="en-US" sz="2800" dirty="0"/>
              <a:t>、是通过</a:t>
            </a:r>
            <a:r>
              <a:rPr lang="zh-CN" altLang="en-US" sz="2800" b="1" dirty="0"/>
              <a:t>强制力保护民事权利的期间</a:t>
            </a:r>
            <a:r>
              <a:rPr lang="zh-CN" altLang="en-US" sz="2800" dirty="0"/>
              <a:t>。 </a:t>
            </a:r>
          </a:p>
        </p:txBody>
      </p:sp>
    </p:spTree>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5" name="Rectangle 2"/>
          <p:cNvSpPr>
            <a:spLocks noGrp="1" noChangeArrowheads="1"/>
          </p:cNvSpPr>
          <p:nvPr>
            <p:ph type="title"/>
          </p:nvPr>
        </p:nvSpPr>
        <p:spPr/>
        <p:txBody>
          <a:bodyPr/>
          <a:lstStyle/>
          <a:p>
            <a:pPr eaLnBrk="1" hangingPunct="1"/>
            <a:endParaRPr lang="zh-CN" altLang="en-US"/>
          </a:p>
        </p:txBody>
      </p:sp>
      <p:sp>
        <p:nvSpPr>
          <p:cNvPr id="569346" name="Rectangle 3"/>
          <p:cNvSpPr>
            <a:spLocks noGrp="1" noChangeArrowheads="1"/>
          </p:cNvSpPr>
          <p:nvPr>
            <p:ph type="body" idx="1"/>
          </p:nvPr>
        </p:nvSpPr>
        <p:spPr>
          <a:xfrm>
            <a:off x="755650" y="2133600"/>
            <a:ext cx="7772400" cy="4114800"/>
          </a:xfrm>
        </p:spPr>
        <p:txBody>
          <a:bodyPr/>
          <a:lstStyle/>
          <a:p>
            <a:pPr eaLnBrk="1" hangingPunct="1">
              <a:lnSpc>
                <a:spcPct val="80000"/>
              </a:lnSpc>
            </a:pPr>
            <a:r>
              <a:rPr lang="zh-CN" altLang="en-US" sz="2800" b="1" dirty="0"/>
              <a:t> </a:t>
            </a:r>
            <a:r>
              <a:rPr lang="zh-CN" altLang="en-US" b="1" dirty="0"/>
              <a:t>（三</a:t>
            </a:r>
            <a:r>
              <a:rPr lang="zh-CN" altLang="en-US" b="1" dirty="0">
                <a:latin typeface="Times New Roman" pitchFamily="18" charset="0"/>
              </a:rPr>
              <a:t>）时效的种类</a:t>
            </a:r>
          </a:p>
          <a:p>
            <a:pPr eaLnBrk="1" hangingPunct="1">
              <a:lnSpc>
                <a:spcPct val="80000"/>
              </a:lnSpc>
            </a:pPr>
            <a:r>
              <a:rPr lang="en-US" altLang="zh-CN" b="1" dirty="0"/>
              <a:t>1</a:t>
            </a:r>
            <a:r>
              <a:rPr lang="zh-CN" altLang="en-US" b="1" dirty="0">
                <a:latin typeface="Times New Roman" pitchFamily="18" charset="0"/>
              </a:rPr>
              <a:t>、普通诉讼时效</a:t>
            </a:r>
          </a:p>
          <a:p>
            <a:pPr eaLnBrk="1" hangingPunct="1">
              <a:lnSpc>
                <a:spcPct val="80000"/>
              </a:lnSpc>
            </a:pPr>
            <a:r>
              <a:rPr lang="zh-CN" altLang="en-US" b="1" dirty="0"/>
              <a:t>指由民事基本法统一规定的，普遍适用于法律没有作特殊诉讼时效规定的各种民事法律关系的时效。</a:t>
            </a:r>
          </a:p>
          <a:p>
            <a:pPr eaLnBrk="1" hangingPunct="1">
              <a:lnSpc>
                <a:spcPct val="80000"/>
              </a:lnSpc>
            </a:pPr>
            <a:r>
              <a:rPr lang="en-US" altLang="zh-CN" b="1" dirty="0"/>
              <a:t>《</a:t>
            </a:r>
            <a:r>
              <a:rPr lang="zh-CN" altLang="en-US" b="1" dirty="0"/>
              <a:t>民法通则</a:t>
            </a:r>
            <a:r>
              <a:rPr lang="en-US" altLang="zh-CN" b="1" dirty="0"/>
              <a:t>》</a:t>
            </a:r>
            <a:r>
              <a:rPr lang="zh-CN" altLang="en-US" b="1" dirty="0"/>
              <a:t>第</a:t>
            </a:r>
            <a:r>
              <a:rPr lang="en-US" altLang="zh-CN" b="1" dirty="0"/>
              <a:t>135</a:t>
            </a:r>
            <a:r>
              <a:rPr lang="zh-CN" altLang="en-US" b="1" dirty="0"/>
              <a:t>条：</a:t>
            </a:r>
            <a:r>
              <a:rPr lang="en-US" altLang="zh-CN" b="1" dirty="0"/>
              <a:t>2</a:t>
            </a:r>
            <a:r>
              <a:rPr lang="zh-CN" altLang="en-US" b="1" dirty="0"/>
              <a:t>年。</a:t>
            </a:r>
            <a:endParaRPr lang="en-US" altLang="zh-CN" b="1" dirty="0"/>
          </a:p>
          <a:p>
            <a:pPr eaLnBrk="1" hangingPunct="1">
              <a:lnSpc>
                <a:spcPct val="80000"/>
              </a:lnSpc>
            </a:pPr>
            <a:r>
              <a:rPr lang="en-US" altLang="zh-CN" b="1" dirty="0">
                <a:solidFill>
                  <a:srgbClr val="FF0000"/>
                </a:solidFill>
              </a:rPr>
              <a:t>《</a:t>
            </a:r>
            <a:r>
              <a:rPr lang="zh-CN" altLang="en-US" b="1" dirty="0">
                <a:solidFill>
                  <a:srgbClr val="FF0000"/>
                </a:solidFill>
              </a:rPr>
              <a:t>民法总则</a:t>
            </a:r>
            <a:r>
              <a:rPr lang="en-US" altLang="zh-CN" b="1" dirty="0">
                <a:solidFill>
                  <a:srgbClr val="FF0000"/>
                </a:solidFill>
              </a:rPr>
              <a:t>》</a:t>
            </a:r>
            <a:r>
              <a:rPr lang="zh-CN" altLang="en-US" b="1" dirty="0">
                <a:solidFill>
                  <a:srgbClr val="FF0000"/>
                </a:solidFill>
              </a:rPr>
              <a:t>第</a:t>
            </a:r>
            <a:r>
              <a:rPr lang="en-US" altLang="zh-CN" b="1" dirty="0">
                <a:solidFill>
                  <a:srgbClr val="FF0000"/>
                </a:solidFill>
              </a:rPr>
              <a:t>188</a:t>
            </a:r>
            <a:r>
              <a:rPr lang="zh-CN" altLang="en-US" b="1" dirty="0">
                <a:solidFill>
                  <a:srgbClr val="FF0000"/>
                </a:solidFill>
              </a:rPr>
              <a:t>条：</a:t>
            </a:r>
            <a:r>
              <a:rPr lang="en-US" altLang="zh-CN" b="1" dirty="0">
                <a:solidFill>
                  <a:srgbClr val="FF0000"/>
                </a:solidFill>
              </a:rPr>
              <a:t>3</a:t>
            </a:r>
            <a:r>
              <a:rPr lang="zh-CN" altLang="en-US" b="1" dirty="0">
                <a:solidFill>
                  <a:srgbClr val="FF0000"/>
                </a:solidFill>
              </a:rPr>
              <a:t>年</a:t>
            </a:r>
            <a:r>
              <a:rPr lang="zh-CN" altLang="en-US" b="1" dirty="0"/>
              <a:t>。</a:t>
            </a:r>
            <a:br>
              <a:rPr lang="zh-CN" altLang="en-US" b="1" dirty="0"/>
            </a:br>
            <a:br>
              <a:rPr lang="zh-CN" altLang="en-US" sz="2800" b="1" dirty="0"/>
            </a:br>
            <a:endParaRPr lang="zh-CN" altLang="en-US" sz="2800" b="1" dirty="0"/>
          </a:p>
        </p:txBody>
      </p:sp>
    </p:spTree>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69" name="Rectangle 2"/>
          <p:cNvSpPr>
            <a:spLocks noGrp="1" noChangeArrowheads="1"/>
          </p:cNvSpPr>
          <p:nvPr>
            <p:ph type="title"/>
          </p:nvPr>
        </p:nvSpPr>
        <p:spPr/>
        <p:txBody>
          <a:bodyPr/>
          <a:lstStyle/>
          <a:p>
            <a:pPr eaLnBrk="1" hangingPunct="1"/>
            <a:endParaRPr lang="zh-CN" altLang="en-US"/>
          </a:p>
        </p:txBody>
      </p:sp>
      <p:sp>
        <p:nvSpPr>
          <p:cNvPr id="570370" name="Rectangle 3"/>
          <p:cNvSpPr>
            <a:spLocks noGrp="1" noChangeArrowheads="1"/>
          </p:cNvSpPr>
          <p:nvPr>
            <p:ph type="body" idx="1"/>
          </p:nvPr>
        </p:nvSpPr>
        <p:spPr/>
        <p:txBody>
          <a:bodyPr/>
          <a:lstStyle/>
          <a:p>
            <a:pPr eaLnBrk="1" hangingPunct="1">
              <a:lnSpc>
                <a:spcPct val="80000"/>
              </a:lnSpc>
            </a:pPr>
            <a:r>
              <a:rPr lang="en-US" altLang="zh-CN" dirty="0"/>
              <a:t>《</a:t>
            </a:r>
            <a:r>
              <a:rPr lang="zh-CN" altLang="en-US" dirty="0"/>
              <a:t>民法通则</a:t>
            </a:r>
            <a:r>
              <a:rPr lang="en-US" altLang="zh-CN" dirty="0"/>
              <a:t>》</a:t>
            </a:r>
            <a:r>
              <a:rPr lang="zh-CN" altLang="en-US" dirty="0"/>
              <a:t>第</a:t>
            </a:r>
            <a:r>
              <a:rPr lang="en-US" altLang="zh-CN" dirty="0"/>
              <a:t>136</a:t>
            </a:r>
            <a:r>
              <a:rPr lang="zh-CN" altLang="en-US" dirty="0"/>
              <a:t>条 下列的诉讼时效期间为一年：（一）身体受到伤害要求赔偿的；（二）出售质量不合格的商品未声明的；（三）延付或者拒付租金的；（四）寄存财物被丢失或者损毁的。</a:t>
            </a:r>
          </a:p>
          <a:p>
            <a:pPr eaLnBrk="1" hangingPunct="1">
              <a:lnSpc>
                <a:spcPct val="80000"/>
              </a:lnSpc>
            </a:pPr>
            <a:r>
              <a:rPr lang="zh-CN" altLang="en-US" sz="2400" dirty="0"/>
              <a:t>沈德咏</a:t>
            </a:r>
            <a:r>
              <a:rPr lang="en-US" altLang="zh-CN" sz="2400" dirty="0"/>
              <a:t>《&lt;</a:t>
            </a:r>
            <a:r>
              <a:rPr lang="zh-CN" altLang="en-US" sz="2400" dirty="0"/>
              <a:t>中华人民共和国民法总则</a:t>
            </a:r>
            <a:r>
              <a:rPr lang="en-US" altLang="zh-CN" sz="2400" dirty="0"/>
              <a:t>&gt;</a:t>
            </a:r>
            <a:r>
              <a:rPr lang="zh-CN" altLang="en-US" sz="2400" dirty="0"/>
              <a:t>条文理解与适用</a:t>
            </a:r>
            <a:r>
              <a:rPr lang="en-US" altLang="zh-CN" sz="2400" dirty="0"/>
              <a:t>》</a:t>
            </a:r>
            <a:r>
              <a:rPr lang="zh-CN" altLang="en-US" sz="2400" dirty="0"/>
              <a:t>（人民法院出版社</a:t>
            </a:r>
            <a:r>
              <a:rPr lang="en-US" altLang="zh-CN" sz="2400" dirty="0"/>
              <a:t>2017</a:t>
            </a:r>
            <a:r>
              <a:rPr lang="zh-CN" altLang="en-US" sz="2400" dirty="0"/>
              <a:t>年版），</a:t>
            </a:r>
            <a:r>
              <a:rPr lang="en-US" altLang="zh-CN" sz="2400" dirty="0"/>
              <a:t>《</a:t>
            </a:r>
            <a:r>
              <a:rPr lang="zh-CN" altLang="en-US" sz="2400" dirty="0"/>
              <a:t>民总</a:t>
            </a:r>
            <a:r>
              <a:rPr lang="en-US" altLang="zh-CN" sz="2400" dirty="0"/>
              <a:t>》</a:t>
            </a:r>
            <a:r>
              <a:rPr lang="zh-CN" altLang="en-US" sz="2400" dirty="0"/>
              <a:t>删除了</a:t>
            </a:r>
            <a:r>
              <a:rPr lang="en-US" altLang="zh-CN" sz="2400" dirty="0"/>
              <a:t>《</a:t>
            </a:r>
            <a:r>
              <a:rPr lang="zh-CN" altLang="en-US" sz="2400" dirty="0"/>
              <a:t>民通</a:t>
            </a:r>
            <a:r>
              <a:rPr lang="en-US" altLang="zh-CN" sz="2400" dirty="0"/>
              <a:t>》</a:t>
            </a:r>
            <a:r>
              <a:rPr lang="zh-CN" altLang="en-US" sz="2400" dirty="0"/>
              <a:t>第</a:t>
            </a:r>
            <a:r>
              <a:rPr lang="en-US" altLang="zh-CN" sz="2400" dirty="0"/>
              <a:t>136</a:t>
            </a:r>
            <a:r>
              <a:rPr lang="zh-CN" altLang="en-US" sz="2400" dirty="0"/>
              <a:t>条短期诉讼时效期间的规定。杜万华</a:t>
            </a:r>
            <a:r>
              <a:rPr lang="en-US" altLang="zh-CN" sz="2400" dirty="0"/>
              <a:t>《</a:t>
            </a:r>
            <a:r>
              <a:rPr lang="zh-CN" altLang="en-US" sz="2400" dirty="0"/>
              <a:t>中华人民共和国民法总则实务指南</a:t>
            </a:r>
            <a:r>
              <a:rPr lang="en-US" altLang="zh-CN" sz="2400" dirty="0"/>
              <a:t>》</a:t>
            </a:r>
            <a:r>
              <a:rPr lang="zh-CN" altLang="en-US" sz="2400" dirty="0"/>
              <a:t>（中国法制出版社</a:t>
            </a:r>
            <a:r>
              <a:rPr lang="en-US" altLang="zh-CN" sz="2400" dirty="0"/>
              <a:t>2017</a:t>
            </a:r>
            <a:r>
              <a:rPr lang="zh-CN" altLang="en-US" sz="2400" dirty="0"/>
              <a:t>年版）：</a:t>
            </a:r>
            <a:r>
              <a:rPr lang="en-US" altLang="zh-CN" sz="2400" dirty="0"/>
              <a:t>《</a:t>
            </a:r>
            <a:r>
              <a:rPr lang="zh-CN" altLang="en-US" sz="2400" dirty="0"/>
              <a:t>民法通则</a:t>
            </a:r>
            <a:r>
              <a:rPr lang="en-US" altLang="zh-CN" sz="2400" dirty="0"/>
              <a:t>》</a:t>
            </a:r>
            <a:r>
              <a:rPr lang="zh-CN" altLang="en-US" sz="2400" dirty="0"/>
              <a:t>第</a:t>
            </a:r>
            <a:r>
              <a:rPr lang="en-US" altLang="zh-CN" sz="2400" dirty="0"/>
              <a:t>136</a:t>
            </a:r>
            <a:r>
              <a:rPr lang="zh-CN" altLang="en-US" sz="2400" dirty="0"/>
              <a:t>条规定的</a:t>
            </a:r>
            <a:r>
              <a:rPr lang="en-US" altLang="zh-CN" sz="2400" dirty="0"/>
              <a:t>1</a:t>
            </a:r>
            <a:r>
              <a:rPr lang="zh-CN" altLang="en-US" sz="2400" dirty="0"/>
              <a:t>年特殊诉讼时效期间的</a:t>
            </a:r>
            <a:r>
              <a:rPr lang="zh-CN" altLang="en-US" sz="2400" b="1" dirty="0">
                <a:solidFill>
                  <a:srgbClr val="FF0000"/>
                </a:solidFill>
              </a:rPr>
              <a:t>规定废止，不再适用，统一变为三年。 </a:t>
            </a:r>
          </a:p>
        </p:txBody>
      </p:sp>
    </p:spTree>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3" name="Rectangle 2"/>
          <p:cNvSpPr>
            <a:spLocks noGrp="1" noChangeArrowheads="1"/>
          </p:cNvSpPr>
          <p:nvPr>
            <p:ph type="title"/>
          </p:nvPr>
        </p:nvSpPr>
        <p:spPr/>
        <p:txBody>
          <a:bodyPr/>
          <a:lstStyle/>
          <a:p>
            <a:pPr eaLnBrk="1" hangingPunct="1"/>
            <a:endParaRPr lang="zh-CN" altLang="en-US"/>
          </a:p>
        </p:txBody>
      </p:sp>
      <p:sp>
        <p:nvSpPr>
          <p:cNvPr id="571394" name="Rectangle 3"/>
          <p:cNvSpPr>
            <a:spLocks noGrp="1" noChangeArrowheads="1"/>
          </p:cNvSpPr>
          <p:nvPr>
            <p:ph type="body" idx="1"/>
          </p:nvPr>
        </p:nvSpPr>
        <p:spPr/>
        <p:txBody>
          <a:bodyPr/>
          <a:lstStyle/>
          <a:p>
            <a:pPr eaLnBrk="1" hangingPunct="1"/>
            <a:r>
              <a:rPr lang="en-US" altLang="zh-CN" b="1" dirty="0"/>
              <a:t>3</a:t>
            </a:r>
            <a:r>
              <a:rPr lang="zh-CN" altLang="en-US" b="1" dirty="0"/>
              <a:t>、权利的</a:t>
            </a:r>
            <a:r>
              <a:rPr lang="zh-CN" altLang="en-US" b="1" dirty="0">
                <a:solidFill>
                  <a:srgbClr val="FF0000"/>
                </a:solidFill>
              </a:rPr>
              <a:t>最长保护期限</a:t>
            </a:r>
            <a:endParaRPr lang="en-US" altLang="zh-CN" b="1" dirty="0">
              <a:solidFill>
                <a:srgbClr val="FF0000"/>
              </a:solidFill>
            </a:endParaRPr>
          </a:p>
          <a:p>
            <a:pPr eaLnBrk="1" hangingPunct="1"/>
            <a:r>
              <a:rPr lang="zh-CN" altLang="zh-CN" dirty="0"/>
              <a:t>《民法总则》第</a:t>
            </a:r>
            <a:r>
              <a:rPr lang="zh-CN" altLang="en-US" dirty="0"/>
              <a:t>1</a:t>
            </a:r>
            <a:r>
              <a:rPr lang="en-US" altLang="zh-CN" dirty="0"/>
              <a:t>88</a:t>
            </a:r>
            <a:r>
              <a:rPr lang="zh-CN" altLang="zh-CN" dirty="0"/>
              <a:t>条（</a:t>
            </a:r>
            <a:r>
              <a:rPr lang="en-US" altLang="zh-CN" dirty="0"/>
              <a:t>2</a:t>
            </a:r>
            <a:r>
              <a:rPr lang="zh-CN" altLang="zh-CN" dirty="0"/>
              <a:t>）诉讼时效期间自权利人知道或者应当知道权利受到损害以及义务人之日起计算。法律另有规定的，依照其规定。但是自权利受到损害之日起超过二十年的，人民法院不予保护；有特殊情况的，人民法院可以根据权利人的申请决定延长。</a:t>
            </a:r>
          </a:p>
          <a:p>
            <a:pPr eaLnBrk="1" hangingPunct="1"/>
            <a:endParaRPr lang="zh-CN" altLang="en-US" b="1" dirty="0"/>
          </a:p>
        </p:txBody>
      </p:sp>
    </p:spTree>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7" name="Rectangle 2"/>
          <p:cNvSpPr>
            <a:spLocks noGrp="1" noChangeArrowheads="1"/>
          </p:cNvSpPr>
          <p:nvPr>
            <p:ph type="title"/>
          </p:nvPr>
        </p:nvSpPr>
        <p:spPr/>
        <p:txBody>
          <a:bodyPr/>
          <a:lstStyle/>
          <a:p>
            <a:pPr eaLnBrk="1" hangingPunct="1"/>
            <a:endParaRPr lang="zh-CN" altLang="en-US"/>
          </a:p>
        </p:txBody>
      </p:sp>
      <p:sp>
        <p:nvSpPr>
          <p:cNvPr id="572418" name="Rectangle 3"/>
          <p:cNvSpPr>
            <a:spLocks noGrp="1" noChangeArrowheads="1"/>
          </p:cNvSpPr>
          <p:nvPr>
            <p:ph type="body" idx="1"/>
          </p:nvPr>
        </p:nvSpPr>
        <p:spPr/>
        <p:txBody>
          <a:bodyPr/>
          <a:lstStyle/>
          <a:p>
            <a:pPr eaLnBrk="1" hangingPunct="1"/>
            <a:r>
              <a:rPr lang="zh-CN" altLang="en-US" b="1" dirty="0">
                <a:latin typeface="Times New Roman" pitchFamily="18" charset="0"/>
              </a:rPr>
              <a:t>三、诉讼时效的客体（诉讼时效的范围）</a:t>
            </a:r>
          </a:p>
          <a:p>
            <a:pPr eaLnBrk="1" hangingPunct="1"/>
            <a:r>
              <a:rPr lang="zh-CN" altLang="en-US" dirty="0"/>
              <a:t> </a:t>
            </a:r>
            <a:r>
              <a:rPr lang="zh-CN" altLang="en-US" b="1" dirty="0"/>
              <a:t>（一）界定</a:t>
            </a:r>
          </a:p>
          <a:p>
            <a:pPr eaLnBrk="1" hangingPunct="1"/>
            <a:r>
              <a:rPr lang="zh-CN" altLang="en-US" b="1" dirty="0"/>
              <a:t>诉讼时效的客体，又称诉讼时效的范围，是指哪些权利才应当适用诉讼时效。</a:t>
            </a:r>
          </a:p>
          <a:p>
            <a:pPr eaLnBrk="1" hangingPunct="1"/>
            <a:r>
              <a:rPr lang="zh-CN" altLang="en-US" b="1" dirty="0"/>
              <a:t>世界各国的民法典对诉讼时效的适用范围的规定不尽一致。</a:t>
            </a:r>
            <a:r>
              <a:rPr lang="zh-CN" altLang="en-US" dirty="0"/>
              <a:t> </a:t>
            </a:r>
          </a:p>
        </p:txBody>
      </p:sp>
    </p:spTree>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1" name="Rectangle 2"/>
          <p:cNvSpPr>
            <a:spLocks noGrp="1" noChangeArrowheads="1"/>
          </p:cNvSpPr>
          <p:nvPr>
            <p:ph type="title"/>
          </p:nvPr>
        </p:nvSpPr>
        <p:spPr/>
        <p:txBody>
          <a:bodyPr/>
          <a:lstStyle/>
          <a:p>
            <a:pPr eaLnBrk="1" hangingPunct="1"/>
            <a:endParaRPr lang="zh-CN" altLang="en-US"/>
          </a:p>
        </p:txBody>
      </p:sp>
      <p:sp>
        <p:nvSpPr>
          <p:cNvPr id="573442" name="Rectangle 3"/>
          <p:cNvSpPr>
            <a:spLocks noGrp="1" noChangeArrowheads="1"/>
          </p:cNvSpPr>
          <p:nvPr>
            <p:ph type="body" idx="1"/>
          </p:nvPr>
        </p:nvSpPr>
        <p:spPr/>
        <p:txBody>
          <a:bodyPr/>
          <a:lstStyle/>
          <a:p>
            <a:pPr eaLnBrk="1" hangingPunct="1"/>
            <a:r>
              <a:rPr lang="zh-CN" altLang="en-US" b="1" dirty="0"/>
              <a:t>（二）诉讼时效的具体范围</a:t>
            </a:r>
            <a:endParaRPr lang="zh-CN" altLang="en-US" dirty="0"/>
          </a:p>
          <a:p>
            <a:pPr eaLnBrk="1" hangingPunct="1"/>
            <a:r>
              <a:rPr lang="en-US" altLang="zh-CN" b="1" dirty="0"/>
              <a:t>1</a:t>
            </a:r>
            <a:r>
              <a:rPr lang="zh-CN" altLang="en-US" b="1" dirty="0"/>
              <a:t>、</a:t>
            </a:r>
            <a:r>
              <a:rPr lang="zh-CN" altLang="zh-CN" b="1" dirty="0"/>
              <a:t>债权请求权</a:t>
            </a:r>
            <a:r>
              <a:rPr lang="zh-CN" altLang="en-US" b="1" dirty="0"/>
              <a:t>可适用</a:t>
            </a:r>
            <a:endParaRPr lang="zh-CN" altLang="zh-CN" dirty="0"/>
          </a:p>
          <a:p>
            <a:pPr eaLnBrk="1" hangingPunct="1"/>
            <a:r>
              <a:rPr lang="zh-CN" altLang="zh-CN" dirty="0"/>
              <a:t>《诉讼时效规定》第</a:t>
            </a:r>
            <a:r>
              <a:rPr lang="en-US" altLang="zh-CN" dirty="0"/>
              <a:t>1</a:t>
            </a:r>
            <a:r>
              <a:rPr lang="zh-CN" altLang="zh-CN" dirty="0"/>
              <a:t>条 </a:t>
            </a:r>
            <a:r>
              <a:rPr lang="en-US" altLang="zh-CN" dirty="0"/>
              <a:t> </a:t>
            </a:r>
            <a:r>
              <a:rPr lang="zh-CN" altLang="zh-CN" dirty="0"/>
              <a:t>当事人可以对债权请求权提出诉讼时效抗辩。</a:t>
            </a:r>
            <a:endParaRPr lang="zh-CN" altLang="en-US" dirty="0"/>
          </a:p>
        </p:txBody>
      </p:sp>
    </p:spTree>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89" name="标题 1"/>
          <p:cNvSpPr>
            <a:spLocks noGrp="1"/>
          </p:cNvSpPr>
          <p:nvPr>
            <p:ph type="title"/>
          </p:nvPr>
        </p:nvSpPr>
        <p:spPr/>
        <p:txBody>
          <a:bodyPr/>
          <a:lstStyle/>
          <a:p>
            <a:pPr eaLnBrk="1" hangingPunct="1"/>
            <a:endParaRPr lang="zh-CN" altLang="en-US"/>
          </a:p>
        </p:txBody>
      </p:sp>
      <p:sp>
        <p:nvSpPr>
          <p:cNvPr id="575490" name="内容占位符 2"/>
          <p:cNvSpPr>
            <a:spLocks noGrp="1"/>
          </p:cNvSpPr>
          <p:nvPr>
            <p:ph idx="1"/>
          </p:nvPr>
        </p:nvSpPr>
        <p:spPr/>
        <p:txBody>
          <a:bodyPr/>
          <a:lstStyle/>
          <a:p>
            <a:pPr eaLnBrk="1" hangingPunct="1"/>
            <a:r>
              <a:rPr lang="en-US" altLang="zh-CN" b="1" dirty="0"/>
              <a:t>2</a:t>
            </a:r>
            <a:r>
              <a:rPr lang="zh-CN" altLang="zh-CN" b="1" dirty="0"/>
              <a:t>、不适用诉讼时效的权利</a:t>
            </a:r>
            <a:endParaRPr lang="zh-CN" altLang="zh-CN" dirty="0"/>
          </a:p>
          <a:p>
            <a:r>
              <a:rPr lang="zh-CN" altLang="zh-CN" dirty="0"/>
              <a:t>《民法总则》第</a:t>
            </a:r>
            <a:r>
              <a:rPr lang="zh-CN" altLang="en-US" dirty="0"/>
              <a:t>1</a:t>
            </a:r>
            <a:r>
              <a:rPr lang="en-US" altLang="zh-CN" dirty="0"/>
              <a:t>96</a:t>
            </a:r>
            <a:r>
              <a:rPr lang="zh-CN" altLang="zh-CN" dirty="0"/>
              <a:t>条　下列请求权不适用诉讼时效的规定：</a:t>
            </a:r>
            <a:r>
              <a:rPr lang="zh-CN" altLang="en-US" dirty="0"/>
              <a:t>（一）请求停止侵害、排除妨碍、消除危险；（二）</a:t>
            </a:r>
            <a:r>
              <a:rPr lang="zh-CN" altLang="en-US" dirty="0">
                <a:solidFill>
                  <a:schemeClr val="tx2"/>
                </a:solidFill>
              </a:rPr>
              <a:t>不动产物权和登记的动产物权的权利人请求返还财产</a:t>
            </a:r>
            <a:r>
              <a:rPr lang="zh-CN" altLang="en-US" dirty="0"/>
              <a:t>；</a:t>
            </a:r>
            <a:r>
              <a:rPr lang="zh-CN" altLang="zh-CN" dirty="0"/>
              <a:t>（三）请求支付抚养费、赡养费或者扶养费；（四）依法不适用诉讼时效的其他请求权。</a:t>
            </a:r>
          </a:p>
          <a:p>
            <a:pPr eaLnBrk="1" hangingPunct="1"/>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pPr eaLnBrk="1" hangingPunct="1"/>
            <a:endParaRPr lang="zh-CN" altLang="en-US"/>
          </a:p>
        </p:txBody>
      </p:sp>
      <p:sp>
        <p:nvSpPr>
          <p:cNvPr id="70658" name="Rectangle 3"/>
          <p:cNvSpPr>
            <a:spLocks noGrp="1" noChangeArrowheads="1"/>
          </p:cNvSpPr>
          <p:nvPr>
            <p:ph type="body" idx="1"/>
          </p:nvPr>
        </p:nvSpPr>
        <p:spPr/>
        <p:txBody>
          <a:bodyPr/>
          <a:lstStyle/>
          <a:p>
            <a:pPr eaLnBrk="1" hangingPunct="1"/>
            <a:r>
              <a:rPr lang="en-US" altLang="zh-CN" b="1">
                <a:latin typeface="Times New Roman" pitchFamily="18" charset="0"/>
              </a:rPr>
              <a:t>——</a:t>
            </a:r>
            <a:r>
              <a:rPr lang="zh-CN" altLang="en-US" b="1"/>
              <a:t>意思自治原则的核心：合同自由原则。</a:t>
            </a:r>
            <a:r>
              <a:rPr lang="zh-CN" altLang="en-US"/>
              <a:t> </a:t>
            </a:r>
          </a:p>
          <a:p>
            <a:pPr eaLnBrk="1" hangingPunct="1"/>
            <a:endParaRPr lang="zh-CN" altLang="en-US" sz="2800" b="1">
              <a:solidFill>
                <a:srgbClr val="000000"/>
              </a:solidFill>
              <a:latin typeface="宋体" charset="-122"/>
            </a:endParaRPr>
          </a:p>
        </p:txBody>
      </p:sp>
    </p:spTree>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a:t>问题：</a:t>
            </a:r>
            <a:r>
              <a:rPr lang="zh-CN" altLang="zh-CN" sz="2800" dirty="0"/>
              <a:t>依法</a:t>
            </a:r>
            <a:r>
              <a:rPr lang="zh-CN" altLang="zh-CN" sz="2800" b="1" u="sng" dirty="0"/>
              <a:t>不适用诉讼时效</a:t>
            </a:r>
            <a:r>
              <a:rPr lang="zh-CN" altLang="zh-CN" sz="2800" dirty="0"/>
              <a:t>的其他请求权</a:t>
            </a:r>
            <a:r>
              <a:rPr lang="zh-CN" altLang="en-US" sz="2800" dirty="0"/>
              <a:t>的范围</a:t>
            </a:r>
            <a:endParaRPr lang="en-US" altLang="zh-CN" sz="2800" dirty="0"/>
          </a:p>
          <a:p>
            <a:r>
              <a:rPr lang="zh-CN" altLang="zh-CN" sz="2800" dirty="0"/>
              <a:t>《诉讼时效规定》第</a:t>
            </a:r>
            <a:r>
              <a:rPr lang="en-US" altLang="zh-CN" sz="2800" dirty="0"/>
              <a:t>1</a:t>
            </a:r>
            <a:r>
              <a:rPr lang="zh-CN" altLang="zh-CN" sz="2800" dirty="0"/>
              <a:t>条 对下列债权请求权提出诉讼时效抗辩的，人民法院不予支持：（一）支付存款本金及利息请求权；（二）兑付国债、金融债券以及向不特定对象发行的企业债券本息请求权；（三）基于投资关系产生的缴付出资请求权；（四）其他依法不适用诉讼时效规定的债权请求权。</a:t>
            </a:r>
            <a:endParaRPr lang="zh-CN" altLang="en-US" sz="2800" dirty="0"/>
          </a:p>
          <a:p>
            <a:endParaRPr lang="zh-CN" altLang="en-US" sz="2800" dirty="0"/>
          </a:p>
        </p:txBody>
      </p:sp>
    </p:spTree>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3" name="Rectangle 2"/>
          <p:cNvSpPr>
            <a:spLocks noGrp="1" noChangeArrowheads="1"/>
          </p:cNvSpPr>
          <p:nvPr>
            <p:ph type="title"/>
          </p:nvPr>
        </p:nvSpPr>
        <p:spPr/>
        <p:txBody>
          <a:bodyPr/>
          <a:lstStyle/>
          <a:p>
            <a:pPr eaLnBrk="1" hangingPunct="1"/>
            <a:endParaRPr lang="zh-CN" altLang="en-US" b="1">
              <a:latin typeface="Times New Roman" pitchFamily="18" charset="0"/>
            </a:endParaRPr>
          </a:p>
        </p:txBody>
      </p:sp>
      <p:sp>
        <p:nvSpPr>
          <p:cNvPr id="576514" name="Rectangle 3"/>
          <p:cNvSpPr>
            <a:spLocks noGrp="1" noChangeArrowheads="1"/>
          </p:cNvSpPr>
          <p:nvPr>
            <p:ph type="body" idx="1"/>
          </p:nvPr>
        </p:nvSpPr>
        <p:spPr/>
        <p:txBody>
          <a:bodyPr/>
          <a:lstStyle/>
          <a:p>
            <a:pPr eaLnBrk="1" hangingPunct="1"/>
            <a:r>
              <a:rPr lang="zh-CN" altLang="en-US" b="1" dirty="0">
                <a:latin typeface="Times New Roman" pitchFamily="18" charset="0"/>
              </a:rPr>
              <a:t>四、诉讼时效期间的起算</a:t>
            </a:r>
          </a:p>
          <a:p>
            <a:pPr eaLnBrk="1" hangingPunct="1"/>
            <a:r>
              <a:rPr lang="zh-CN" altLang="en-US" b="1" dirty="0"/>
              <a:t>（一）诉讼时效期间起算的一般规定</a:t>
            </a:r>
            <a:endParaRPr lang="zh-CN" altLang="en-US" dirty="0"/>
          </a:p>
          <a:p>
            <a:pPr eaLnBrk="1" hangingPunct="1"/>
            <a:r>
              <a:rPr lang="zh-CN" altLang="zh-CN" dirty="0"/>
              <a:t>《民法总则》第</a:t>
            </a:r>
            <a:r>
              <a:rPr lang="zh-CN" altLang="en-US" dirty="0"/>
              <a:t>1</a:t>
            </a:r>
            <a:r>
              <a:rPr lang="en-US" altLang="zh-CN" dirty="0"/>
              <a:t>88</a:t>
            </a:r>
            <a:r>
              <a:rPr lang="zh-CN" altLang="zh-CN" dirty="0"/>
              <a:t>条　向人民法院请求保护民事权利的诉讼时效期间为三年。法律另有规定的，依照其规定。诉讼时效期间自</a:t>
            </a:r>
            <a:r>
              <a:rPr lang="zh-CN" altLang="zh-CN" b="1" dirty="0"/>
              <a:t>权利人知道或者应当知道</a:t>
            </a:r>
            <a:r>
              <a:rPr lang="zh-CN" altLang="zh-CN" dirty="0"/>
              <a:t>权利受到损害以及义务人之日起计算。法律另有规定的，依照其规定。</a:t>
            </a:r>
            <a:endParaRPr lang="zh-CN" altLang="en-US" dirty="0"/>
          </a:p>
        </p:txBody>
      </p:sp>
    </p:spTree>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7" name="Rectangle 2"/>
          <p:cNvSpPr>
            <a:spLocks noGrp="1" noChangeArrowheads="1"/>
          </p:cNvSpPr>
          <p:nvPr>
            <p:ph type="title"/>
          </p:nvPr>
        </p:nvSpPr>
        <p:spPr/>
        <p:txBody>
          <a:bodyPr/>
          <a:lstStyle/>
          <a:p>
            <a:pPr eaLnBrk="1" hangingPunct="1"/>
            <a:br>
              <a:rPr lang="zh-CN" altLang="en-US"/>
            </a:br>
            <a:endParaRPr lang="zh-CN" altLang="en-US"/>
          </a:p>
        </p:txBody>
      </p:sp>
      <p:sp>
        <p:nvSpPr>
          <p:cNvPr id="577538" name="Rectangle 3"/>
          <p:cNvSpPr>
            <a:spLocks noGrp="1" noChangeArrowheads="1"/>
          </p:cNvSpPr>
          <p:nvPr>
            <p:ph type="body" idx="1"/>
          </p:nvPr>
        </p:nvSpPr>
        <p:spPr/>
        <p:txBody>
          <a:bodyPr/>
          <a:lstStyle/>
          <a:p>
            <a:pPr eaLnBrk="1" hangingPunct="1"/>
            <a:r>
              <a:rPr lang="zh-CN" altLang="en-US" dirty="0"/>
              <a:t> </a:t>
            </a:r>
            <a:r>
              <a:rPr lang="zh-CN" altLang="en-US" b="1" dirty="0"/>
              <a:t>（二）诉讼时效期间起算的特殊情形</a:t>
            </a:r>
          </a:p>
          <a:p>
            <a:pPr eaLnBrk="1" hangingPunct="1"/>
            <a:r>
              <a:rPr lang="en-US" altLang="zh-CN" b="1" dirty="0"/>
              <a:t>1</a:t>
            </a:r>
            <a:r>
              <a:rPr lang="zh-CN" altLang="zh-CN" b="1" dirty="0"/>
              <a:t>、未定清偿期债权诉讼时效期间的起算</a:t>
            </a:r>
            <a:endParaRPr lang="en-US" altLang="zh-CN" b="1" dirty="0"/>
          </a:p>
          <a:p>
            <a:pPr eaLnBrk="1" hangingPunct="1"/>
            <a:r>
              <a:rPr lang="zh-CN" altLang="en-US" dirty="0"/>
              <a:t>没有履行期限的债权请求权，以债权人主张权利时作为起算点；债权人给予对方必要的准备时间的，则以该期限届满之日作为诉讼时效的起算点。</a:t>
            </a:r>
          </a:p>
          <a:p>
            <a:pPr eaLnBrk="1" hangingPunct="1"/>
            <a:br>
              <a:rPr lang="en-US" altLang="zh-CN" b="1" dirty="0"/>
            </a:br>
            <a:br>
              <a:rPr lang="zh-CN" altLang="en-US" b="1" dirty="0"/>
            </a:br>
            <a:br>
              <a:rPr lang="zh-CN" altLang="en-US" b="1" dirty="0"/>
            </a:br>
            <a:endParaRPr lang="zh-CN" altLang="en-US" b="1" dirty="0"/>
          </a:p>
        </p:txBody>
      </p:sp>
    </p:spTree>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1" name="Rectangle 2"/>
          <p:cNvSpPr>
            <a:spLocks noGrp="1" noChangeArrowheads="1"/>
          </p:cNvSpPr>
          <p:nvPr>
            <p:ph type="title"/>
          </p:nvPr>
        </p:nvSpPr>
        <p:spPr/>
        <p:txBody>
          <a:bodyPr/>
          <a:lstStyle/>
          <a:p>
            <a:pPr eaLnBrk="1" hangingPunct="1"/>
            <a:endParaRPr lang="zh-CN" altLang="en-US"/>
          </a:p>
        </p:txBody>
      </p:sp>
      <p:sp>
        <p:nvSpPr>
          <p:cNvPr id="578562" name="Rectangle 3"/>
          <p:cNvSpPr>
            <a:spLocks noGrp="1" noChangeArrowheads="1"/>
          </p:cNvSpPr>
          <p:nvPr>
            <p:ph type="body" idx="1"/>
          </p:nvPr>
        </p:nvSpPr>
        <p:spPr/>
        <p:txBody>
          <a:bodyPr/>
          <a:lstStyle/>
          <a:p>
            <a:pPr eaLnBrk="1" hangingPunct="1">
              <a:lnSpc>
                <a:spcPct val="80000"/>
              </a:lnSpc>
            </a:pPr>
            <a:r>
              <a:rPr lang="en-US" altLang="zh-CN" b="1" dirty="0"/>
              <a:t>2</a:t>
            </a:r>
            <a:r>
              <a:rPr lang="zh-CN" altLang="en-US" b="1" dirty="0"/>
              <a:t>、同一债务分期履行的起算</a:t>
            </a:r>
          </a:p>
          <a:p>
            <a:pPr eaLnBrk="1" hangingPunct="1"/>
            <a:r>
              <a:rPr lang="en-US" altLang="zh-CN" dirty="0"/>
              <a:t> </a:t>
            </a:r>
            <a:r>
              <a:rPr lang="zh-CN" altLang="zh-CN" dirty="0"/>
              <a:t>《民法总则》第</a:t>
            </a:r>
            <a:r>
              <a:rPr lang="zh-CN" altLang="en-US" dirty="0"/>
              <a:t>1</a:t>
            </a:r>
            <a:r>
              <a:rPr lang="en-US" altLang="zh-CN" dirty="0"/>
              <a:t>89</a:t>
            </a:r>
            <a:r>
              <a:rPr lang="zh-CN" altLang="zh-CN" dirty="0"/>
              <a:t>条　当事人约定同一债务分期履行的，诉讼时效期间自最后一期履行期限届满之日起计算。</a:t>
            </a:r>
            <a:endParaRPr lang="en-US" altLang="zh-CN" dirty="0"/>
          </a:p>
          <a:p>
            <a:pPr eaLnBrk="1" hangingPunct="1">
              <a:lnSpc>
                <a:spcPct val="80000"/>
              </a:lnSpc>
            </a:pPr>
            <a:br>
              <a:rPr lang="en-US" altLang="zh-CN" sz="1600" dirty="0"/>
            </a:br>
            <a:endParaRPr lang="zh-CN" altLang="en-US" sz="1600" dirty="0"/>
          </a:p>
        </p:txBody>
      </p:sp>
    </p:spTree>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5" name="标题 1"/>
          <p:cNvSpPr>
            <a:spLocks noGrp="1"/>
          </p:cNvSpPr>
          <p:nvPr>
            <p:ph type="title"/>
          </p:nvPr>
        </p:nvSpPr>
        <p:spPr/>
        <p:txBody>
          <a:bodyPr/>
          <a:lstStyle/>
          <a:p>
            <a:pPr eaLnBrk="1" hangingPunct="1"/>
            <a:endParaRPr lang="zh-CN" altLang="en-US"/>
          </a:p>
        </p:txBody>
      </p:sp>
      <p:sp>
        <p:nvSpPr>
          <p:cNvPr id="579586" name="内容占位符 2"/>
          <p:cNvSpPr>
            <a:spLocks noGrp="1"/>
          </p:cNvSpPr>
          <p:nvPr>
            <p:ph idx="1"/>
          </p:nvPr>
        </p:nvSpPr>
        <p:spPr/>
        <p:txBody>
          <a:bodyPr/>
          <a:lstStyle/>
          <a:p>
            <a:pPr eaLnBrk="1" hangingPunct="1"/>
            <a:r>
              <a:rPr lang="en-US" altLang="zh-CN" sz="2800" dirty="0"/>
              <a:t>【</a:t>
            </a:r>
            <a:r>
              <a:rPr lang="zh-CN" altLang="en-US" sz="2800" dirty="0"/>
              <a:t>例</a:t>
            </a:r>
            <a:r>
              <a:rPr lang="en-US" altLang="zh-CN" sz="2800" dirty="0"/>
              <a:t>】</a:t>
            </a:r>
            <a:r>
              <a:rPr lang="zh-CN" altLang="en-US" sz="2800" dirty="0"/>
              <a:t>甲向乙借款</a:t>
            </a:r>
            <a:r>
              <a:rPr lang="en-US" altLang="zh-CN" sz="2800" dirty="0"/>
              <a:t>10</a:t>
            </a:r>
            <a:r>
              <a:rPr lang="zh-CN" altLang="en-US" sz="2800" dirty="0"/>
              <a:t>万元，合同约定分三期偿还，第一期还款</a:t>
            </a:r>
            <a:r>
              <a:rPr lang="en-US" altLang="zh-CN" sz="2800" dirty="0"/>
              <a:t>3</a:t>
            </a:r>
            <a:r>
              <a:rPr lang="zh-CN" altLang="en-US" sz="2800" dirty="0"/>
              <a:t>万元，期限为</a:t>
            </a:r>
            <a:r>
              <a:rPr lang="en-US" altLang="zh-CN" sz="2800" dirty="0"/>
              <a:t>2005</a:t>
            </a:r>
            <a:r>
              <a:rPr lang="zh-CN" altLang="en-US" sz="2800" dirty="0"/>
              <a:t>年</a:t>
            </a:r>
            <a:r>
              <a:rPr lang="en-US" altLang="zh-CN" sz="2800" dirty="0"/>
              <a:t>5</a:t>
            </a:r>
            <a:r>
              <a:rPr lang="zh-CN" altLang="en-US" sz="2800" dirty="0"/>
              <a:t>月</a:t>
            </a:r>
            <a:r>
              <a:rPr lang="en-US" altLang="zh-CN" sz="2800" dirty="0"/>
              <a:t>3</a:t>
            </a:r>
            <a:r>
              <a:rPr lang="zh-CN" altLang="en-US" sz="2800" dirty="0"/>
              <a:t>日，第二期还款</a:t>
            </a:r>
            <a:r>
              <a:rPr lang="en-US" altLang="zh-CN" sz="2800" dirty="0"/>
              <a:t>3</a:t>
            </a:r>
            <a:r>
              <a:rPr lang="zh-CN" altLang="en-US" sz="2800" dirty="0"/>
              <a:t>万元，期限为</a:t>
            </a:r>
            <a:r>
              <a:rPr lang="en-US" altLang="zh-CN" sz="2800" dirty="0"/>
              <a:t>2006</a:t>
            </a:r>
            <a:r>
              <a:rPr lang="zh-CN" altLang="en-US" sz="2800" dirty="0"/>
              <a:t>年</a:t>
            </a:r>
            <a:r>
              <a:rPr lang="en-US" altLang="zh-CN" sz="2800" dirty="0"/>
              <a:t>5</a:t>
            </a:r>
            <a:r>
              <a:rPr lang="zh-CN" altLang="en-US" sz="2800" dirty="0"/>
              <a:t>月</a:t>
            </a:r>
            <a:r>
              <a:rPr lang="en-US" altLang="zh-CN" sz="2800" dirty="0"/>
              <a:t>3</a:t>
            </a:r>
            <a:r>
              <a:rPr lang="zh-CN" altLang="en-US" sz="2800" dirty="0"/>
              <a:t>日，第三期还款</a:t>
            </a:r>
            <a:r>
              <a:rPr lang="en-US" altLang="zh-CN" sz="2800" dirty="0"/>
              <a:t>4</a:t>
            </a:r>
            <a:r>
              <a:rPr lang="zh-CN" altLang="en-US" sz="2800" dirty="0"/>
              <a:t>万元，期限为</a:t>
            </a:r>
            <a:r>
              <a:rPr lang="en-US" altLang="zh-CN" sz="2800" dirty="0"/>
              <a:t>2006</a:t>
            </a:r>
            <a:r>
              <a:rPr lang="zh-CN" altLang="en-US" sz="2800" dirty="0"/>
              <a:t>年</a:t>
            </a:r>
            <a:r>
              <a:rPr lang="en-US" altLang="zh-CN" sz="2800" dirty="0"/>
              <a:t>10</a:t>
            </a:r>
            <a:r>
              <a:rPr lang="zh-CN" altLang="en-US" sz="2800" dirty="0"/>
              <a:t>月</a:t>
            </a:r>
            <a:r>
              <a:rPr lang="en-US" altLang="zh-CN" sz="2800" dirty="0"/>
              <a:t>8</a:t>
            </a:r>
            <a:r>
              <a:rPr lang="zh-CN" altLang="en-US" sz="2800" dirty="0"/>
              <a:t>日。时至</a:t>
            </a:r>
            <a:r>
              <a:rPr lang="en-US" altLang="zh-CN" sz="2800" dirty="0"/>
              <a:t>2008</a:t>
            </a:r>
            <a:r>
              <a:rPr lang="zh-CN" altLang="en-US" sz="2800" dirty="0"/>
              <a:t>年</a:t>
            </a:r>
            <a:r>
              <a:rPr lang="en-US" altLang="zh-CN" sz="2800" dirty="0"/>
              <a:t>9</a:t>
            </a:r>
            <a:r>
              <a:rPr lang="zh-CN" altLang="en-US" sz="2800" dirty="0"/>
              <a:t>月</a:t>
            </a:r>
            <a:r>
              <a:rPr lang="en-US" altLang="zh-CN" sz="2800" dirty="0"/>
              <a:t>5</a:t>
            </a:r>
            <a:r>
              <a:rPr lang="zh-CN" altLang="en-US" sz="2800" dirty="0"/>
              <a:t>日，甲要求乙还款，乙以第一期和第二期诉讼时效已过为由拒绝归还，甲无奈，便于</a:t>
            </a:r>
            <a:r>
              <a:rPr lang="en-US" altLang="zh-CN" sz="2800" dirty="0"/>
              <a:t>2008</a:t>
            </a:r>
            <a:r>
              <a:rPr lang="zh-CN" altLang="en-US" sz="2800" dirty="0"/>
              <a:t>年</a:t>
            </a:r>
            <a:r>
              <a:rPr lang="en-US" altLang="zh-CN" sz="2800" dirty="0"/>
              <a:t>9</a:t>
            </a:r>
            <a:r>
              <a:rPr lang="zh-CN" altLang="en-US" sz="2800" dirty="0"/>
              <a:t>月</a:t>
            </a:r>
            <a:r>
              <a:rPr lang="en-US" altLang="zh-CN" sz="2800" dirty="0"/>
              <a:t>10</a:t>
            </a:r>
            <a:r>
              <a:rPr lang="zh-CN" altLang="en-US" sz="2800" dirty="0"/>
              <a:t>日向人民法院起诉。下列表述正确的有：</a:t>
            </a:r>
            <a:r>
              <a:rPr lang="en-US" altLang="zh-CN" sz="2800" dirty="0"/>
              <a:t>(</a:t>
            </a:r>
            <a:r>
              <a:rPr lang="en-US" altLang="zh-CN" sz="2800" dirty="0">
                <a:latin typeface="Times New Roman" pitchFamily="18" charset="0"/>
              </a:rPr>
              <a:t> </a:t>
            </a:r>
            <a:r>
              <a:rPr lang="en-US" altLang="zh-CN" sz="2800" dirty="0"/>
              <a:t> )</a:t>
            </a:r>
            <a:r>
              <a:rPr lang="en-US" altLang="zh-CN" sz="2800" dirty="0">
                <a:latin typeface="Times New Roman" pitchFamily="18" charset="0"/>
              </a:rPr>
              <a:t> </a:t>
            </a:r>
            <a:br>
              <a:rPr lang="en-US" altLang="zh-CN" sz="2800" dirty="0"/>
            </a:br>
            <a:endParaRPr lang="zh-CN" altLang="en-US" sz="2800" dirty="0"/>
          </a:p>
        </p:txBody>
      </p:sp>
    </p:spTree>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09" name="标题 1"/>
          <p:cNvSpPr>
            <a:spLocks noGrp="1"/>
          </p:cNvSpPr>
          <p:nvPr>
            <p:ph type="title"/>
          </p:nvPr>
        </p:nvSpPr>
        <p:spPr/>
        <p:txBody>
          <a:bodyPr/>
          <a:lstStyle/>
          <a:p>
            <a:pPr eaLnBrk="1" hangingPunct="1"/>
            <a:endParaRPr lang="zh-CN" altLang="en-US"/>
          </a:p>
        </p:txBody>
      </p:sp>
      <p:sp>
        <p:nvSpPr>
          <p:cNvPr id="580610" name="内容占位符 2"/>
          <p:cNvSpPr>
            <a:spLocks noGrp="1"/>
          </p:cNvSpPr>
          <p:nvPr>
            <p:ph idx="1"/>
          </p:nvPr>
        </p:nvSpPr>
        <p:spPr/>
        <p:txBody>
          <a:bodyPr/>
          <a:lstStyle/>
          <a:p>
            <a:pPr eaLnBrk="1" hangingPunct="1"/>
            <a:r>
              <a:rPr lang="en-US" altLang="zh-CN" b="1" dirty="0"/>
              <a:t>3</a:t>
            </a:r>
            <a:r>
              <a:rPr lang="zh-CN" altLang="zh-CN" b="1" dirty="0"/>
              <a:t>、行为能力</a:t>
            </a:r>
            <a:r>
              <a:rPr lang="zh-CN" altLang="en-US" b="1" dirty="0"/>
              <a:t>瑕疵</a:t>
            </a:r>
            <a:r>
              <a:rPr lang="zh-CN" altLang="zh-CN" b="1" dirty="0"/>
              <a:t>人对法定代理人的诉讼时效</a:t>
            </a:r>
            <a:endParaRPr lang="zh-CN" altLang="zh-CN" dirty="0"/>
          </a:p>
          <a:p>
            <a:pPr eaLnBrk="1" hangingPunct="1"/>
            <a:r>
              <a:rPr lang="zh-CN" altLang="zh-CN" dirty="0"/>
              <a:t>《民法总则》第</a:t>
            </a:r>
            <a:r>
              <a:rPr lang="zh-CN" altLang="en-US" dirty="0"/>
              <a:t>1</a:t>
            </a:r>
            <a:r>
              <a:rPr lang="en-US" altLang="zh-CN" dirty="0"/>
              <a:t>90</a:t>
            </a:r>
            <a:r>
              <a:rPr lang="zh-CN" altLang="zh-CN" dirty="0"/>
              <a:t>条　无民事行为能力人或者限制民事行为能力人对其法定代理人的请求权的诉讼时效期间，自该法定代理终止之日起计算。</a:t>
            </a:r>
          </a:p>
          <a:p>
            <a:pPr eaLnBrk="1" hangingPunct="1"/>
            <a:endParaRPr lang="zh-CN" altLang="en-US" dirty="0"/>
          </a:p>
        </p:txBody>
      </p:sp>
    </p:spTree>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3" name="标题 1"/>
          <p:cNvSpPr>
            <a:spLocks noGrp="1"/>
          </p:cNvSpPr>
          <p:nvPr>
            <p:ph type="title"/>
          </p:nvPr>
        </p:nvSpPr>
        <p:spPr/>
        <p:txBody>
          <a:bodyPr/>
          <a:lstStyle/>
          <a:p>
            <a:pPr eaLnBrk="1" hangingPunct="1"/>
            <a:endParaRPr lang="zh-CN" altLang="en-US"/>
          </a:p>
        </p:txBody>
      </p:sp>
      <p:sp>
        <p:nvSpPr>
          <p:cNvPr id="581634" name="内容占位符 2"/>
          <p:cNvSpPr>
            <a:spLocks noGrp="1"/>
          </p:cNvSpPr>
          <p:nvPr>
            <p:ph idx="1"/>
          </p:nvPr>
        </p:nvSpPr>
        <p:spPr/>
        <p:txBody>
          <a:bodyPr/>
          <a:lstStyle/>
          <a:p>
            <a:pPr eaLnBrk="1" hangingPunct="1"/>
            <a:r>
              <a:rPr lang="en-US" altLang="zh-CN" b="1"/>
              <a:t>4</a:t>
            </a:r>
            <a:r>
              <a:rPr lang="zh-CN" altLang="en-US" b="1"/>
              <a:t>、</a:t>
            </a:r>
            <a:r>
              <a:rPr lang="zh-CN" altLang="zh-CN" b="1"/>
              <a:t>未成年人遭受性侵害的诉讼时效</a:t>
            </a:r>
            <a:endParaRPr lang="en-US" altLang="zh-CN" b="1"/>
          </a:p>
          <a:p>
            <a:pPr eaLnBrk="1" hangingPunct="1"/>
            <a:r>
              <a:rPr lang="en-US" altLang="zh-CN" b="1"/>
              <a:t>《</a:t>
            </a:r>
            <a:r>
              <a:rPr lang="zh-CN" altLang="en-US" b="1"/>
              <a:t>民法总则</a:t>
            </a:r>
            <a:r>
              <a:rPr lang="en-US" altLang="zh-CN" b="1"/>
              <a:t>》</a:t>
            </a:r>
            <a:r>
              <a:rPr lang="zh-CN" altLang="zh-CN" b="1"/>
              <a:t>第</a:t>
            </a:r>
            <a:r>
              <a:rPr lang="en-US" altLang="zh-CN" b="1"/>
              <a:t>191</a:t>
            </a:r>
            <a:r>
              <a:rPr lang="zh-CN" altLang="zh-CN" b="1"/>
              <a:t>条 </a:t>
            </a:r>
            <a:r>
              <a:rPr lang="en-US" altLang="zh-CN" b="1"/>
              <a:t> </a:t>
            </a:r>
            <a:r>
              <a:rPr lang="zh-CN" altLang="zh-CN" b="1"/>
              <a:t>未成年人遭受性侵害的损害赔偿请求权的诉讼时效期间，自受害人年满十八周岁之日起计算。</a:t>
            </a:r>
            <a:endParaRPr lang="zh-CN" altLang="zh-CN"/>
          </a:p>
          <a:p>
            <a:pPr eaLnBrk="1" hangingPunct="1"/>
            <a:endParaRPr lang="zh-CN" altLang="en-US"/>
          </a:p>
        </p:txBody>
      </p:sp>
    </p:spTree>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7" name="Rectangle 2"/>
          <p:cNvSpPr>
            <a:spLocks noGrp="1" noChangeArrowheads="1"/>
          </p:cNvSpPr>
          <p:nvPr>
            <p:ph type="title"/>
          </p:nvPr>
        </p:nvSpPr>
        <p:spPr/>
        <p:txBody>
          <a:bodyPr/>
          <a:lstStyle/>
          <a:p>
            <a:pPr eaLnBrk="1" hangingPunct="1"/>
            <a:endParaRPr lang="zh-CN" altLang="en-US"/>
          </a:p>
        </p:txBody>
      </p:sp>
      <p:sp>
        <p:nvSpPr>
          <p:cNvPr id="582658" name="Rectangle 3"/>
          <p:cNvSpPr>
            <a:spLocks noGrp="1" noChangeArrowheads="1"/>
          </p:cNvSpPr>
          <p:nvPr>
            <p:ph type="body" idx="1"/>
          </p:nvPr>
        </p:nvSpPr>
        <p:spPr/>
        <p:txBody>
          <a:bodyPr/>
          <a:lstStyle/>
          <a:p>
            <a:pPr eaLnBrk="1" hangingPunct="1"/>
            <a:r>
              <a:rPr lang="en-US" altLang="zh-CN" b="1"/>
              <a:t>5</a:t>
            </a:r>
            <a:r>
              <a:rPr lang="zh-CN" altLang="en-US" b="1"/>
              <a:t>、继续性债权诉讼时效的起算</a:t>
            </a:r>
          </a:p>
          <a:p>
            <a:pPr eaLnBrk="1" hangingPunct="1"/>
            <a:r>
              <a:rPr lang="zh-CN" altLang="en-US" b="1"/>
              <a:t>一时性债权的内容在合同订立时就已经确定，时间因素对其内容和范围不再起作用。</a:t>
            </a:r>
            <a:r>
              <a:rPr lang="zh-CN" altLang="en-US"/>
              <a:t> </a:t>
            </a:r>
          </a:p>
          <a:p>
            <a:pPr eaLnBrk="1" hangingPunct="1"/>
            <a:r>
              <a:rPr lang="zh-CN" altLang="en-US" b="1"/>
              <a:t>继续性债权是指随着时间推移、由若干个相继发生的个别债权组成的债权。</a:t>
            </a:r>
          </a:p>
        </p:txBody>
      </p:sp>
    </p:spTree>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1" name="Rectangle 2"/>
          <p:cNvSpPr>
            <a:spLocks noGrp="1" noChangeArrowheads="1"/>
          </p:cNvSpPr>
          <p:nvPr>
            <p:ph type="title"/>
          </p:nvPr>
        </p:nvSpPr>
        <p:spPr/>
        <p:txBody>
          <a:bodyPr/>
          <a:lstStyle/>
          <a:p>
            <a:pPr eaLnBrk="1" hangingPunct="1"/>
            <a:endParaRPr lang="zh-CN" altLang="en-US"/>
          </a:p>
        </p:txBody>
      </p:sp>
      <p:sp>
        <p:nvSpPr>
          <p:cNvPr id="583682" name="Rectangle 3"/>
          <p:cNvSpPr>
            <a:spLocks noGrp="1" noChangeArrowheads="1"/>
          </p:cNvSpPr>
          <p:nvPr>
            <p:ph type="body" idx="1"/>
          </p:nvPr>
        </p:nvSpPr>
        <p:spPr/>
        <p:txBody>
          <a:bodyPr/>
          <a:lstStyle/>
          <a:p>
            <a:pPr eaLnBrk="1" hangingPunct="1">
              <a:lnSpc>
                <a:spcPct val="90000"/>
              </a:lnSpc>
            </a:pPr>
            <a:r>
              <a:rPr lang="en-US" altLang="zh-CN" sz="2800"/>
              <a:t>2006</a:t>
            </a:r>
            <a:r>
              <a:rPr lang="zh-CN" altLang="en-US" sz="2800"/>
              <a:t>年</a:t>
            </a:r>
            <a:r>
              <a:rPr lang="en-US" altLang="zh-CN" sz="2800"/>
              <a:t>8</a:t>
            </a:r>
            <a:r>
              <a:rPr lang="zh-CN" altLang="en-US" sz="2800"/>
              <a:t>月</a:t>
            </a:r>
            <a:r>
              <a:rPr lang="en-US" altLang="zh-CN" sz="2800"/>
              <a:t>18</a:t>
            </a:r>
            <a:r>
              <a:rPr lang="zh-CN" altLang="en-US" sz="2800"/>
              <a:t>日，罗某与开发商签订</a:t>
            </a:r>
            <a:r>
              <a:rPr lang="en-US" altLang="zh-CN" sz="2800"/>
              <a:t>《</a:t>
            </a:r>
            <a:r>
              <a:rPr lang="zh-CN" altLang="en-US" sz="2800"/>
              <a:t>某市房地产买卖合同（预售）</a:t>
            </a:r>
            <a:r>
              <a:rPr lang="en-US" altLang="zh-CN" sz="2800"/>
              <a:t>》</a:t>
            </a:r>
            <a:r>
              <a:rPr lang="zh-CN" altLang="en-US" sz="2800"/>
              <a:t>，约定：买受人购买的标的物为</a:t>
            </a:r>
            <a:r>
              <a:rPr lang="en-US" altLang="zh-CN" sz="2800"/>
              <a:t>XX</a:t>
            </a:r>
            <a:r>
              <a:rPr lang="zh-CN" altLang="en-US" sz="2800"/>
              <a:t>园６栋６０１房，总价款为</a:t>
            </a:r>
            <a:r>
              <a:rPr lang="en-US" altLang="zh-CN" sz="2800"/>
              <a:t>230</a:t>
            </a:r>
            <a:r>
              <a:rPr lang="zh-CN" altLang="en-US" sz="2800"/>
              <a:t>万元；</a:t>
            </a:r>
            <a:r>
              <a:rPr lang="en-US" altLang="zh-CN" sz="2800"/>
              <a:t>2007</a:t>
            </a:r>
            <a:r>
              <a:rPr lang="zh-CN" altLang="en-US" sz="2800"/>
              <a:t>年</a:t>
            </a:r>
            <a:r>
              <a:rPr lang="en-US" altLang="zh-CN" sz="2800"/>
              <a:t>5</a:t>
            </a:r>
            <a:r>
              <a:rPr lang="zh-CN" altLang="en-US" sz="2800"/>
              <a:t>月</a:t>
            </a:r>
            <a:r>
              <a:rPr lang="en-US" altLang="zh-CN" sz="2800"/>
              <a:t>3</a:t>
            </a:r>
            <a:r>
              <a:rPr lang="zh-CN" altLang="en-US" sz="2800"/>
              <a:t>日交付使用，</a:t>
            </a:r>
            <a:r>
              <a:rPr lang="en-US" altLang="zh-CN" sz="2800"/>
              <a:t>2008</a:t>
            </a:r>
            <a:r>
              <a:rPr lang="zh-CN" altLang="en-US" sz="2800"/>
              <a:t>年</a:t>
            </a:r>
            <a:r>
              <a:rPr lang="en-US" altLang="zh-CN" sz="2800"/>
              <a:t>10</a:t>
            </a:r>
            <a:r>
              <a:rPr lang="zh-CN" altLang="en-US" sz="2800"/>
              <a:t>月</a:t>
            </a:r>
            <a:r>
              <a:rPr lang="en-US" altLang="zh-CN" sz="2800"/>
              <a:t>30</a:t>
            </a:r>
            <a:r>
              <a:rPr lang="zh-CN" altLang="en-US" sz="2800"/>
              <a:t>日办妥房地产权证；逾期交楼或者逾期办证，每逾期一天，开放商须按房款总金额万分之五向对方支付违约金。办证开发商实际办证时间为</a:t>
            </a:r>
            <a:r>
              <a:rPr lang="en-US" altLang="zh-CN" sz="2800"/>
              <a:t>2012</a:t>
            </a:r>
            <a:r>
              <a:rPr lang="zh-CN" altLang="en-US" sz="2800"/>
              <a:t>年</a:t>
            </a:r>
            <a:r>
              <a:rPr lang="en-US" altLang="zh-CN" sz="2800"/>
              <a:t>5</a:t>
            </a:r>
            <a:r>
              <a:rPr lang="zh-CN" altLang="en-US" sz="2800"/>
              <a:t>月</a:t>
            </a:r>
            <a:r>
              <a:rPr lang="en-US" altLang="zh-CN" sz="2800"/>
              <a:t>28</a:t>
            </a:r>
            <a:r>
              <a:rPr lang="zh-CN" altLang="en-US" sz="2800"/>
              <a:t>日。</a:t>
            </a:r>
            <a:r>
              <a:rPr lang="en-US" altLang="zh-CN" sz="2800"/>
              <a:t>2013</a:t>
            </a:r>
            <a:r>
              <a:rPr lang="zh-CN" altLang="en-US" sz="2800"/>
              <a:t>年</a:t>
            </a:r>
            <a:r>
              <a:rPr lang="en-US" altLang="zh-CN" sz="2800"/>
              <a:t>2</a:t>
            </a:r>
            <a:r>
              <a:rPr lang="zh-CN" altLang="en-US" sz="2800"/>
              <a:t>月</a:t>
            </a:r>
            <a:r>
              <a:rPr lang="en-US" altLang="zh-CN" sz="2800"/>
              <a:t>20</a:t>
            </a:r>
            <a:r>
              <a:rPr lang="zh-CN" altLang="en-US" sz="2800"/>
              <a:t>日，罗某将开发商起诉至当地法院，要求对方支付违约金。</a:t>
            </a:r>
          </a:p>
        </p:txBody>
      </p:sp>
    </p:spTree>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5" name="Rectangle 2"/>
          <p:cNvSpPr>
            <a:spLocks noGrp="1" noChangeArrowheads="1"/>
          </p:cNvSpPr>
          <p:nvPr>
            <p:ph type="title"/>
          </p:nvPr>
        </p:nvSpPr>
        <p:spPr/>
        <p:txBody>
          <a:bodyPr/>
          <a:lstStyle/>
          <a:p>
            <a:pPr eaLnBrk="1" hangingPunct="1"/>
            <a:br>
              <a:rPr lang="zh-CN" altLang="en-US" sz="4000"/>
            </a:br>
            <a:endParaRPr lang="zh-CN" altLang="en-US" sz="4000" b="1">
              <a:latin typeface="Times New Roman" pitchFamily="18" charset="0"/>
            </a:endParaRPr>
          </a:p>
        </p:txBody>
      </p:sp>
      <p:sp>
        <p:nvSpPr>
          <p:cNvPr id="584706" name="Rectangle 3"/>
          <p:cNvSpPr>
            <a:spLocks noGrp="1" noChangeArrowheads="1"/>
          </p:cNvSpPr>
          <p:nvPr>
            <p:ph type="body" idx="1"/>
          </p:nvPr>
        </p:nvSpPr>
        <p:spPr/>
        <p:txBody>
          <a:bodyPr/>
          <a:lstStyle/>
          <a:p>
            <a:pPr algn="just" eaLnBrk="1" hangingPunct="1"/>
            <a:r>
              <a:rPr lang="zh-CN" altLang="en-US" sz="2800" b="1" dirty="0">
                <a:latin typeface="Times New Roman" pitchFamily="18" charset="0"/>
              </a:rPr>
              <a:t>五、诉讼时效期间的中止、中断和延长</a:t>
            </a:r>
          </a:p>
          <a:p>
            <a:pPr eaLnBrk="1" hangingPunct="1"/>
            <a:r>
              <a:rPr lang="zh-CN" altLang="en-US" sz="2800" b="1" dirty="0">
                <a:latin typeface="Times New Roman" pitchFamily="18" charset="0"/>
              </a:rPr>
              <a:t>（一）诉讼时效期间的中止</a:t>
            </a:r>
          </a:p>
          <a:p>
            <a:pPr eaLnBrk="1" hangingPunct="1"/>
            <a:r>
              <a:rPr lang="en-US" altLang="zh-CN" sz="2800" dirty="0">
                <a:latin typeface="Times New Roman" pitchFamily="18" charset="0"/>
              </a:rPr>
              <a:t>1</a:t>
            </a:r>
            <a:r>
              <a:rPr lang="zh-CN" altLang="en-US" sz="2800" dirty="0">
                <a:latin typeface="Times New Roman" pitchFamily="18" charset="0"/>
              </a:rPr>
              <a:t>、界定</a:t>
            </a:r>
          </a:p>
          <a:p>
            <a:pPr algn="just" eaLnBrk="1" hangingPunct="1"/>
            <a:r>
              <a:rPr lang="zh-CN" altLang="en-US" sz="2800" dirty="0">
                <a:latin typeface="Times New Roman" pitchFamily="18" charset="0"/>
              </a:rPr>
              <a:t>诉讼时效期间的中止，又称诉讼时效期间不完成，指在诉讼时效期间进行中，因发生一定的</a:t>
            </a:r>
            <a:r>
              <a:rPr lang="zh-CN" altLang="en-US" sz="2800" dirty="0"/>
              <a:t> </a:t>
            </a:r>
            <a:r>
              <a:rPr lang="zh-CN" altLang="en-US" sz="2800" dirty="0">
                <a:latin typeface="Times New Roman" pitchFamily="18" charset="0"/>
              </a:rPr>
              <a:t>法定事由使权利人不能行使请求权，暂时停止计算诉讼时效期间，待阻碍时效期间进行的法定事由消除后，继续进行诉讼时效期间的计算。</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pPr eaLnBrk="1" hangingPunct="1"/>
            <a:endParaRPr lang="zh-CN" altLang="en-US"/>
          </a:p>
        </p:txBody>
      </p:sp>
      <p:sp>
        <p:nvSpPr>
          <p:cNvPr id="71682" name="Rectangle 3"/>
          <p:cNvSpPr>
            <a:spLocks noGrp="1" noChangeArrowheads="1"/>
          </p:cNvSpPr>
          <p:nvPr>
            <p:ph type="body" idx="1"/>
          </p:nvPr>
        </p:nvSpPr>
        <p:spPr/>
        <p:txBody>
          <a:bodyPr/>
          <a:lstStyle/>
          <a:p>
            <a:pPr eaLnBrk="1" hangingPunct="1"/>
            <a:r>
              <a:rPr lang="en-US" altLang="zh-CN">
                <a:latin typeface="Times New Roman" pitchFamily="18" charset="0"/>
              </a:rPr>
              <a:t>——</a:t>
            </a:r>
            <a:r>
              <a:rPr lang="zh-CN" altLang="en-US"/>
              <a:t>对过度意思自治引发的危机的补救</a:t>
            </a:r>
          </a:p>
          <a:p>
            <a:pPr eaLnBrk="1" hangingPunct="1"/>
            <a:r>
              <a:rPr lang="zh-CN" altLang="en-US"/>
              <a:t>限制自治权的边界</a:t>
            </a:r>
          </a:p>
          <a:p>
            <a:pPr eaLnBrk="1" hangingPunct="1"/>
            <a:r>
              <a:rPr lang="zh-CN" altLang="en-US"/>
              <a:t>否定过度自治的结果</a:t>
            </a:r>
          </a:p>
          <a:p>
            <a:pPr eaLnBrk="1" hangingPunct="1"/>
            <a:endParaRPr lang="zh-CN" altLang="en-US"/>
          </a:p>
        </p:txBody>
      </p:sp>
    </p:spTree>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29" name="Rectangle 2"/>
          <p:cNvSpPr>
            <a:spLocks noGrp="1" noChangeArrowheads="1"/>
          </p:cNvSpPr>
          <p:nvPr>
            <p:ph type="title"/>
          </p:nvPr>
        </p:nvSpPr>
        <p:spPr/>
        <p:txBody>
          <a:bodyPr/>
          <a:lstStyle/>
          <a:p>
            <a:pPr eaLnBrk="1" hangingPunct="1"/>
            <a:endParaRPr lang="zh-CN" altLang="en-US"/>
          </a:p>
        </p:txBody>
      </p:sp>
      <p:sp>
        <p:nvSpPr>
          <p:cNvPr id="585730" name="Rectangle 3"/>
          <p:cNvSpPr>
            <a:spLocks noGrp="1" noChangeArrowheads="1"/>
          </p:cNvSpPr>
          <p:nvPr>
            <p:ph type="body" idx="1"/>
          </p:nvPr>
        </p:nvSpPr>
        <p:spPr/>
        <p:txBody>
          <a:bodyPr/>
          <a:lstStyle/>
          <a:p>
            <a:pPr eaLnBrk="1" hangingPunct="1">
              <a:lnSpc>
                <a:spcPct val="80000"/>
              </a:lnSpc>
            </a:pPr>
            <a:r>
              <a:rPr lang="en-US" altLang="zh-CN" sz="2400"/>
              <a:t>2</a:t>
            </a:r>
            <a:r>
              <a:rPr lang="zh-CN" altLang="en-US" sz="2400"/>
              <a:t>、</a:t>
            </a:r>
            <a:r>
              <a:rPr lang="zh-CN" altLang="en-US" sz="2400">
                <a:latin typeface="Times New Roman" pitchFamily="18" charset="0"/>
              </a:rPr>
              <a:t>中止的法定事由</a:t>
            </a:r>
          </a:p>
          <a:p>
            <a:pPr eaLnBrk="1" hangingPunct="1">
              <a:lnSpc>
                <a:spcPct val="80000"/>
              </a:lnSpc>
            </a:pPr>
            <a:r>
              <a:rPr lang="zh-CN" altLang="zh-CN" sz="2400"/>
              <a:t>《民法总则》第</a:t>
            </a:r>
            <a:r>
              <a:rPr lang="zh-CN" altLang="en-US" sz="2400"/>
              <a:t>1</a:t>
            </a:r>
            <a:r>
              <a:rPr lang="en-US" altLang="zh-CN" sz="2400"/>
              <a:t>94</a:t>
            </a:r>
            <a:r>
              <a:rPr lang="zh-CN" altLang="zh-CN" sz="2400"/>
              <a:t>条　在诉讼时效期间的最后六个月内，因下列障碍，不能行使请求权的，诉讼时效中止：（一）不可抗力；（二）无民事行为能力人或者限制民事行为能力人没有法定代理人，或者法定代理人死亡、丧失民事行为能力、丧失代理权；（三）继承开始后未确定继承人或者遗产管理人；（四）权利人被义务人或者其他人控制；（五）其他导致权利人不能行使请求权的障碍。</a:t>
            </a:r>
          </a:p>
          <a:p>
            <a:pPr eaLnBrk="1" hangingPunct="1">
              <a:lnSpc>
                <a:spcPct val="80000"/>
              </a:lnSpc>
            </a:pPr>
            <a:br>
              <a:rPr lang="zh-CN" altLang="en-US" sz="2400">
                <a:latin typeface="Times New Roman" pitchFamily="18" charset="0"/>
              </a:rPr>
            </a:br>
            <a:r>
              <a:rPr lang="zh-CN" altLang="en-US" sz="2000"/>
              <a:t> </a:t>
            </a:r>
          </a:p>
        </p:txBody>
      </p:sp>
    </p:spTree>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3" name="Rectangle 2"/>
          <p:cNvSpPr>
            <a:spLocks noGrp="1" noChangeArrowheads="1"/>
          </p:cNvSpPr>
          <p:nvPr>
            <p:ph type="title"/>
          </p:nvPr>
        </p:nvSpPr>
        <p:spPr/>
        <p:txBody>
          <a:bodyPr/>
          <a:lstStyle/>
          <a:p>
            <a:pPr eaLnBrk="1" hangingPunct="1"/>
            <a:endParaRPr lang="zh-CN" altLang="en-US"/>
          </a:p>
        </p:txBody>
      </p:sp>
      <p:sp>
        <p:nvSpPr>
          <p:cNvPr id="586754" name="Rectangle 3"/>
          <p:cNvSpPr>
            <a:spLocks noGrp="1" noChangeArrowheads="1"/>
          </p:cNvSpPr>
          <p:nvPr>
            <p:ph type="body" idx="1"/>
          </p:nvPr>
        </p:nvSpPr>
        <p:spPr/>
        <p:txBody>
          <a:bodyPr/>
          <a:lstStyle/>
          <a:p>
            <a:pPr eaLnBrk="1" hangingPunct="1"/>
            <a:r>
              <a:rPr lang="zh-CN" altLang="en-US" dirty="0"/>
              <a:t> </a:t>
            </a:r>
            <a:r>
              <a:rPr lang="en-US" altLang="zh-CN" b="1" dirty="0"/>
              <a:t>3</a:t>
            </a:r>
            <a:r>
              <a:rPr lang="zh-CN" altLang="en-US" b="1" dirty="0"/>
              <a:t>、诉讼时效期间可以中止的时间</a:t>
            </a:r>
            <a:endParaRPr lang="zh-CN" altLang="en-US" dirty="0"/>
          </a:p>
          <a:p>
            <a:pPr eaLnBrk="1" hangingPunct="1"/>
            <a:r>
              <a:rPr lang="en-US" altLang="zh-CN" dirty="0"/>
              <a:t>《</a:t>
            </a:r>
            <a:r>
              <a:rPr lang="zh-CN" altLang="en-US" dirty="0"/>
              <a:t>民法总则</a:t>
            </a:r>
            <a:r>
              <a:rPr lang="en-US" altLang="zh-CN" dirty="0"/>
              <a:t>》</a:t>
            </a:r>
            <a:r>
              <a:rPr lang="zh-CN" altLang="en-US" dirty="0"/>
              <a:t>第</a:t>
            </a:r>
            <a:r>
              <a:rPr lang="en-US" altLang="zh-CN" dirty="0"/>
              <a:t>194</a:t>
            </a:r>
            <a:r>
              <a:rPr lang="zh-CN" altLang="en-US" dirty="0"/>
              <a:t>条　在诉讼时效期间的最后六个月内，因下列障碍，不能行使请求权的，诉讼时效中止。</a:t>
            </a:r>
            <a:endParaRPr lang="en-US" altLang="zh-CN" dirty="0"/>
          </a:p>
          <a:p>
            <a:pPr eaLnBrk="1" hangingPunct="1"/>
            <a:endParaRPr lang="en-US" altLang="zh-CN" dirty="0"/>
          </a:p>
        </p:txBody>
      </p:sp>
    </p:spTree>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7" name="Rectangle 2"/>
          <p:cNvSpPr>
            <a:spLocks noGrp="1" noChangeArrowheads="1"/>
          </p:cNvSpPr>
          <p:nvPr>
            <p:ph type="title"/>
          </p:nvPr>
        </p:nvSpPr>
        <p:spPr/>
        <p:txBody>
          <a:bodyPr/>
          <a:lstStyle/>
          <a:p>
            <a:pPr eaLnBrk="1" hangingPunct="1"/>
            <a:endParaRPr lang="zh-CN" altLang="en-US"/>
          </a:p>
        </p:txBody>
      </p:sp>
      <p:sp>
        <p:nvSpPr>
          <p:cNvPr id="587778" name="Rectangle 3"/>
          <p:cNvSpPr>
            <a:spLocks noGrp="1" noChangeArrowheads="1"/>
          </p:cNvSpPr>
          <p:nvPr>
            <p:ph type="body" idx="1"/>
          </p:nvPr>
        </p:nvSpPr>
        <p:spPr/>
        <p:txBody>
          <a:bodyPr/>
          <a:lstStyle/>
          <a:p>
            <a:pPr eaLnBrk="1" hangingPunct="1">
              <a:lnSpc>
                <a:spcPct val="90000"/>
              </a:lnSpc>
            </a:pPr>
            <a:r>
              <a:rPr lang="en-US" altLang="zh-CN" sz="2400" dirty="0"/>
              <a:t>4</a:t>
            </a:r>
            <a:r>
              <a:rPr lang="zh-CN" altLang="en-US" sz="2400" dirty="0"/>
              <a:t>、</a:t>
            </a:r>
            <a:r>
              <a:rPr lang="zh-CN" altLang="en-US" sz="2400" dirty="0">
                <a:latin typeface="Times New Roman" pitchFamily="18" charset="0"/>
              </a:rPr>
              <a:t>诉讼时效期间中止的法律效果</a:t>
            </a:r>
          </a:p>
          <a:p>
            <a:pPr eaLnBrk="1" hangingPunct="1">
              <a:lnSpc>
                <a:spcPct val="90000"/>
              </a:lnSpc>
            </a:pPr>
            <a:r>
              <a:rPr lang="zh-CN" altLang="zh-CN" sz="2400" dirty="0"/>
              <a:t>《民法总则》第</a:t>
            </a:r>
            <a:r>
              <a:rPr lang="en-US" altLang="zh-CN" sz="2400" dirty="0"/>
              <a:t>194</a:t>
            </a:r>
            <a:r>
              <a:rPr lang="zh-CN" altLang="zh-CN" sz="2400" dirty="0"/>
              <a:t>条</a:t>
            </a:r>
            <a:r>
              <a:rPr lang="en-US" altLang="zh-CN" sz="2400" dirty="0"/>
              <a:t>  </a:t>
            </a:r>
            <a:r>
              <a:rPr lang="zh-CN" altLang="zh-CN" sz="2400" dirty="0"/>
              <a:t>诉讼时效期间中止的法律效果。自中止时效的原因</a:t>
            </a:r>
            <a:r>
              <a:rPr lang="zh-CN" altLang="zh-CN" sz="2400" b="1" dirty="0">
                <a:solidFill>
                  <a:schemeClr val="hlink"/>
                </a:solidFill>
              </a:rPr>
              <a:t>消除之日起满六个月</a:t>
            </a:r>
            <a:r>
              <a:rPr lang="zh-CN" altLang="zh-CN" sz="2400" dirty="0"/>
              <a:t>，诉讼时效期间届满。</a:t>
            </a:r>
            <a:br>
              <a:rPr lang="en-US" altLang="zh-CN" sz="2400" dirty="0"/>
            </a:br>
            <a:r>
              <a:rPr lang="en-US" altLang="zh-CN" sz="2400" dirty="0"/>
              <a:t>【</a:t>
            </a:r>
            <a:r>
              <a:rPr lang="zh-CN" altLang="en-US" sz="2400" dirty="0"/>
              <a:t>例</a:t>
            </a:r>
            <a:r>
              <a:rPr lang="en-US" altLang="zh-CN" sz="2400" dirty="0"/>
              <a:t>】</a:t>
            </a:r>
            <a:r>
              <a:rPr lang="zh-CN" altLang="en-US" sz="2400" dirty="0"/>
              <a:t>甲为男青年，乙为女青年，甲向乙借款</a:t>
            </a:r>
            <a:r>
              <a:rPr lang="en-US" altLang="zh-CN" sz="2400" dirty="0"/>
              <a:t>5</a:t>
            </a:r>
            <a:r>
              <a:rPr lang="zh-CN" altLang="en-US" sz="2400" dirty="0"/>
              <a:t>万元，还款期限为。</a:t>
            </a:r>
            <a:r>
              <a:rPr lang="en-US" altLang="zh-CN" sz="2400" dirty="0"/>
              <a:t>1997</a:t>
            </a:r>
            <a:r>
              <a:rPr lang="zh-CN" altLang="en-US" sz="2400" dirty="0"/>
              <a:t>年</a:t>
            </a:r>
            <a:r>
              <a:rPr lang="en-US" altLang="zh-CN" sz="2400" dirty="0"/>
              <a:t>12</a:t>
            </a:r>
            <a:r>
              <a:rPr lang="zh-CN" altLang="en-US" sz="2400" dirty="0"/>
              <a:t>月</a:t>
            </a:r>
            <a:r>
              <a:rPr lang="en-US" altLang="zh-CN" sz="2400" dirty="0"/>
              <a:t>1</a:t>
            </a:r>
            <a:r>
              <a:rPr lang="zh-CN" altLang="en-US" sz="2400" dirty="0"/>
              <a:t>日，</a:t>
            </a:r>
            <a:r>
              <a:rPr lang="en-US" altLang="zh-CN" sz="2400" dirty="0"/>
              <a:t>1998</a:t>
            </a:r>
            <a:r>
              <a:rPr lang="zh-CN" altLang="en-US" sz="2400" dirty="0"/>
              <a:t>年</a:t>
            </a:r>
            <a:r>
              <a:rPr lang="en-US" altLang="zh-CN" sz="2400" dirty="0"/>
              <a:t>12</a:t>
            </a:r>
            <a:r>
              <a:rPr lang="zh-CN" altLang="en-US" sz="2400" dirty="0"/>
              <a:t>月</a:t>
            </a:r>
            <a:r>
              <a:rPr lang="en-US" altLang="zh-CN" sz="2400" dirty="0"/>
              <a:t>1</a:t>
            </a:r>
            <a:r>
              <a:rPr lang="zh-CN" altLang="en-US" sz="2400" dirty="0"/>
              <a:t>日，他们结婚，</a:t>
            </a:r>
            <a:r>
              <a:rPr lang="en-US" altLang="zh-CN" sz="2400" dirty="0"/>
              <a:t>2001</a:t>
            </a:r>
            <a:r>
              <a:rPr lang="zh-CN" altLang="en-US" sz="2400" dirty="0"/>
              <a:t>年</a:t>
            </a:r>
            <a:r>
              <a:rPr lang="en-US" altLang="zh-CN" sz="2400" dirty="0"/>
              <a:t>12</a:t>
            </a:r>
            <a:r>
              <a:rPr lang="zh-CN" altLang="en-US" sz="2400" dirty="0"/>
              <a:t>月</a:t>
            </a:r>
            <a:r>
              <a:rPr lang="en-US" altLang="zh-CN" sz="2400" dirty="0"/>
              <a:t>1</a:t>
            </a:r>
            <a:r>
              <a:rPr lang="zh-CN" altLang="en-US" sz="2400" dirty="0"/>
              <a:t>日，他们离婚。离婚后</a:t>
            </a:r>
            <a:r>
              <a:rPr lang="en-US" altLang="zh-CN" sz="2400" dirty="0"/>
              <a:t>3</a:t>
            </a:r>
            <a:r>
              <a:rPr lang="zh-CN" altLang="en-US" sz="2400" dirty="0"/>
              <a:t>个月，他们之间的债务如何</a:t>
            </a:r>
            <a:r>
              <a:rPr lang="en-US" altLang="zh-CN" sz="2400" dirty="0"/>
              <a:t>?</a:t>
            </a:r>
            <a:r>
              <a:rPr lang="zh-CN" altLang="en-US" sz="2400" dirty="0"/>
              <a:t>（    ）</a:t>
            </a:r>
            <a:br>
              <a:rPr lang="en-US" altLang="zh-CN" sz="2400" dirty="0"/>
            </a:br>
            <a:r>
              <a:rPr lang="en-US" altLang="zh-CN" sz="2400" dirty="0"/>
              <a:t>A</a:t>
            </a:r>
            <a:r>
              <a:rPr lang="zh-CN" altLang="en-US" sz="2400" dirty="0"/>
              <a:t>．不受保护，债务因混同消灭</a:t>
            </a:r>
            <a:br>
              <a:rPr lang="zh-CN" altLang="en-US" sz="2400" dirty="0"/>
            </a:br>
            <a:r>
              <a:rPr lang="en-US" altLang="zh-CN" sz="2400" dirty="0"/>
              <a:t>B</a:t>
            </a:r>
            <a:r>
              <a:rPr lang="zh-CN" altLang="en-US" sz="2400" dirty="0"/>
              <a:t>．不受保护，诉讼时效期间已过</a:t>
            </a:r>
            <a:br>
              <a:rPr lang="zh-CN" altLang="en-US" sz="2400" dirty="0"/>
            </a:br>
            <a:r>
              <a:rPr lang="en-US" altLang="zh-CN" sz="2400" dirty="0"/>
              <a:t>C</a:t>
            </a:r>
            <a:r>
              <a:rPr lang="zh-CN" altLang="en-US" sz="2400" dirty="0"/>
              <a:t>．仍受保护，诉讼时效期间仍有</a:t>
            </a:r>
            <a:r>
              <a:rPr lang="en-US" altLang="zh-CN" sz="2400" dirty="0"/>
              <a:t>1</a:t>
            </a:r>
            <a:r>
              <a:rPr lang="zh-CN" altLang="en-US" sz="2400" dirty="0"/>
              <a:t>年</a:t>
            </a:r>
            <a:br>
              <a:rPr lang="zh-CN" altLang="en-US" sz="2400" dirty="0"/>
            </a:br>
            <a:r>
              <a:rPr lang="en-US" altLang="zh-CN" sz="2400" dirty="0"/>
              <a:t>D</a:t>
            </a:r>
            <a:r>
              <a:rPr lang="zh-CN" altLang="en-US" sz="2400" dirty="0"/>
              <a:t>．仍受保护，诉讼时效期间仍有</a:t>
            </a:r>
            <a:r>
              <a:rPr lang="en-US" altLang="zh-CN" sz="2400" dirty="0"/>
              <a:t>3</a:t>
            </a:r>
            <a:r>
              <a:rPr lang="zh-CN" altLang="en-US" sz="2400" dirty="0"/>
              <a:t>个月</a:t>
            </a:r>
            <a:r>
              <a:rPr lang="zh-CN" altLang="en-US" sz="2400" dirty="0">
                <a:latin typeface="Times New Roman" pitchFamily="18" charset="0"/>
              </a:rPr>
              <a:t> </a:t>
            </a:r>
            <a:br>
              <a:rPr lang="zh-CN" altLang="en-US" sz="2400" dirty="0"/>
            </a:br>
            <a:br>
              <a:rPr lang="zh-CN" altLang="en-US" sz="2400" dirty="0"/>
            </a:br>
            <a:endParaRPr lang="zh-CN" altLang="en-US" sz="2400" dirty="0"/>
          </a:p>
        </p:txBody>
      </p:sp>
    </p:spTree>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1" name="Rectangle 2"/>
          <p:cNvSpPr>
            <a:spLocks noGrp="1" noChangeArrowheads="1"/>
          </p:cNvSpPr>
          <p:nvPr>
            <p:ph type="title"/>
          </p:nvPr>
        </p:nvSpPr>
        <p:spPr/>
        <p:txBody>
          <a:bodyPr/>
          <a:lstStyle/>
          <a:p>
            <a:pPr eaLnBrk="1" hangingPunct="1"/>
            <a:endParaRPr lang="zh-CN" altLang="en-US"/>
          </a:p>
        </p:txBody>
      </p:sp>
      <p:sp>
        <p:nvSpPr>
          <p:cNvPr id="588802" name="Rectangle 3"/>
          <p:cNvSpPr>
            <a:spLocks noGrp="1" noChangeArrowheads="1"/>
          </p:cNvSpPr>
          <p:nvPr>
            <p:ph type="body" idx="1"/>
          </p:nvPr>
        </p:nvSpPr>
        <p:spPr/>
        <p:txBody>
          <a:bodyPr/>
          <a:lstStyle/>
          <a:p>
            <a:pPr eaLnBrk="1" hangingPunct="1">
              <a:lnSpc>
                <a:spcPct val="90000"/>
              </a:lnSpc>
            </a:pPr>
            <a:r>
              <a:rPr lang="zh-CN" altLang="en-US" b="1" i="1" dirty="0"/>
              <a:t> （二）</a:t>
            </a:r>
            <a:r>
              <a:rPr lang="zh-CN" altLang="en-US" b="1" i="1" dirty="0">
                <a:latin typeface="Times New Roman" pitchFamily="18" charset="0"/>
              </a:rPr>
              <a:t>诉讼时效期间的中断</a:t>
            </a:r>
            <a:r>
              <a:rPr lang="zh-CN" altLang="en-US" dirty="0"/>
              <a:t> </a:t>
            </a:r>
          </a:p>
          <a:p>
            <a:pPr eaLnBrk="1" hangingPunct="1">
              <a:lnSpc>
                <a:spcPct val="90000"/>
              </a:lnSpc>
            </a:pPr>
            <a:r>
              <a:rPr lang="en-US" altLang="zh-CN" dirty="0"/>
              <a:t>1</a:t>
            </a:r>
            <a:r>
              <a:rPr lang="zh-CN" altLang="en-US" dirty="0"/>
              <a:t>、界定</a:t>
            </a:r>
          </a:p>
          <a:p>
            <a:pPr eaLnBrk="1" hangingPunct="1">
              <a:lnSpc>
                <a:spcPct val="90000"/>
              </a:lnSpc>
            </a:pPr>
            <a:r>
              <a:rPr lang="en-US" altLang="zh-CN" dirty="0">
                <a:latin typeface="Times New Roman" pitchFamily="18" charset="0"/>
              </a:rPr>
              <a:t>——</a:t>
            </a:r>
            <a:r>
              <a:rPr lang="zh-CN" altLang="en-US" dirty="0">
                <a:latin typeface="Times New Roman" pitchFamily="18" charset="0"/>
              </a:rPr>
              <a:t>指在诉讼时效进行期间，因发生一定的法定事由，使已经经过的时效期间统归无效，待时效期间中断的事由消除后，诉讼时效期间重新计算。</a:t>
            </a:r>
            <a:r>
              <a:rPr lang="zh-CN" altLang="en-US" dirty="0"/>
              <a:t> </a:t>
            </a:r>
            <a:br>
              <a:rPr lang="zh-CN" altLang="en-US" dirty="0"/>
            </a:br>
            <a:br>
              <a:rPr lang="zh-CN" altLang="en-US" dirty="0"/>
            </a:br>
            <a:endParaRPr lang="zh-CN" altLang="en-US" dirty="0"/>
          </a:p>
        </p:txBody>
      </p:sp>
    </p:spTree>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5" name="Rectangle 2"/>
          <p:cNvSpPr>
            <a:spLocks noGrp="1" noChangeArrowheads="1"/>
          </p:cNvSpPr>
          <p:nvPr>
            <p:ph type="title"/>
          </p:nvPr>
        </p:nvSpPr>
        <p:spPr/>
        <p:txBody>
          <a:bodyPr/>
          <a:lstStyle/>
          <a:p>
            <a:pPr eaLnBrk="1" hangingPunct="1"/>
            <a:endParaRPr lang="zh-CN" altLang="en-US"/>
          </a:p>
        </p:txBody>
      </p:sp>
      <p:sp>
        <p:nvSpPr>
          <p:cNvPr id="589826" name="Rectangle 3"/>
          <p:cNvSpPr>
            <a:spLocks noGrp="1" noChangeArrowheads="1"/>
          </p:cNvSpPr>
          <p:nvPr>
            <p:ph type="body" idx="1"/>
          </p:nvPr>
        </p:nvSpPr>
        <p:spPr/>
        <p:txBody>
          <a:bodyPr/>
          <a:lstStyle/>
          <a:p>
            <a:pPr eaLnBrk="1" hangingPunct="1">
              <a:lnSpc>
                <a:spcPct val="80000"/>
              </a:lnSpc>
            </a:pPr>
            <a:r>
              <a:rPr lang="en-US" altLang="zh-CN" sz="2800"/>
              <a:t>2</a:t>
            </a:r>
            <a:r>
              <a:rPr lang="zh-CN" altLang="en-US" sz="2800"/>
              <a:t>、</a:t>
            </a:r>
            <a:r>
              <a:rPr lang="zh-CN" altLang="en-US" sz="2800">
                <a:latin typeface="Times New Roman" pitchFamily="18" charset="0"/>
              </a:rPr>
              <a:t>中断的法定事由</a:t>
            </a:r>
            <a:r>
              <a:rPr lang="zh-CN" altLang="en-US" sz="2800"/>
              <a:t> </a:t>
            </a:r>
          </a:p>
          <a:p>
            <a:pPr eaLnBrk="1" hangingPunct="1">
              <a:lnSpc>
                <a:spcPct val="80000"/>
              </a:lnSpc>
            </a:pPr>
            <a:r>
              <a:rPr lang="zh-CN" altLang="en-US" sz="2800">
                <a:latin typeface="Times New Roman" pitchFamily="18" charset="0"/>
              </a:rPr>
              <a:t> </a:t>
            </a:r>
            <a:r>
              <a:rPr lang="zh-CN" altLang="zh-CN" sz="2800"/>
              <a:t>《民法总则》第</a:t>
            </a:r>
            <a:r>
              <a:rPr lang="zh-CN" altLang="en-US" sz="2800"/>
              <a:t>1</a:t>
            </a:r>
            <a:r>
              <a:rPr lang="en-US" altLang="zh-CN" sz="2800"/>
              <a:t>95</a:t>
            </a:r>
            <a:r>
              <a:rPr lang="zh-CN" altLang="zh-CN" sz="2800"/>
              <a:t>条　有下列情形之一的，诉讼时效中断，从中断、有关程序终结时起，诉讼时效期间重新计算：（一）权利人向义务人提出履行请求；（二）义务人同意履行义务；（三）权利人提起诉讼或者申请仲裁；（四）与提起诉讼或者申请仲裁具有同等效力的其他情形。</a:t>
            </a:r>
          </a:p>
          <a:p>
            <a:pPr eaLnBrk="1" hangingPunct="1">
              <a:lnSpc>
                <a:spcPct val="80000"/>
              </a:lnSpc>
            </a:pPr>
            <a:endParaRPr lang="zh-CN" altLang="en-US" sz="2800"/>
          </a:p>
        </p:txBody>
      </p:sp>
    </p:spTree>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内容占位符 2"/>
          <p:cNvSpPr>
            <a:spLocks noGrp="1"/>
          </p:cNvSpPr>
          <p:nvPr>
            <p:ph idx="1"/>
          </p:nvPr>
        </p:nvSpPr>
        <p:spPr>
          <a:xfrm>
            <a:off x="395536" y="764704"/>
            <a:ext cx="8559552" cy="5367809"/>
          </a:xfrm>
        </p:spPr>
        <p:txBody>
          <a:bodyPr/>
          <a:lstStyle/>
          <a:p>
            <a:pPr eaLnBrk="1" hangingPunct="1"/>
            <a:r>
              <a:rPr lang="zh-CN" altLang="en-US" sz="2400" dirty="0"/>
              <a:t>（</a:t>
            </a:r>
            <a:r>
              <a:rPr lang="en-US" altLang="zh-CN" sz="2400" dirty="0"/>
              <a:t>1</a:t>
            </a:r>
            <a:r>
              <a:rPr lang="zh-CN" altLang="en-US" sz="2400" dirty="0"/>
              <a:t>）</a:t>
            </a:r>
            <a:r>
              <a:rPr lang="zh-CN" altLang="zh-CN" sz="2400" dirty="0"/>
              <a:t>权利人向义务人提出履行请求</a:t>
            </a:r>
          </a:p>
          <a:p>
            <a:pPr eaLnBrk="1" hangingPunct="1"/>
            <a:r>
              <a:rPr lang="zh-CN" altLang="zh-CN" sz="2400" dirty="0"/>
              <a:t>《最高人民法院关于审理民事案件适用诉讼时效制度若干问题的规定》第</a:t>
            </a:r>
            <a:r>
              <a:rPr lang="en-US" altLang="zh-CN" sz="2400" dirty="0"/>
              <a:t>10</a:t>
            </a:r>
            <a:r>
              <a:rPr lang="zh-CN" altLang="zh-CN" sz="2400" dirty="0"/>
              <a:t>条：具有下列情形之一的，应当认定为民法通则第一百四十条规定的“当事人一方提出要求”，产生诉讼时效中断的效力：（一）当事人一方直接向对方当事人送交主张权利文书，对方当事人在文书上签字、盖章或者虽未签字、盖章但能够以其他方式证明该文书到达对方当事人的；（二）当事人一方以发送信件或者数据电文方式主张权利，信件或者数据电文到达或者应当到达对方当事人的；（三）当事人一方为金融机构，依照法律规定或者当事人约定从对方当事人账户中扣收欠款本息的；（四）当事人一方下落不明，对方当事人在国家级或者下落不明的当事人一方住所地的省级有影响的媒体上刊登具有主张权利内容的公告的，但法律和司法解释另有特别规定的，适用其规定。</a:t>
            </a:r>
          </a:p>
          <a:p>
            <a:pPr eaLnBrk="1" hangingPunct="1"/>
            <a:endParaRPr lang="zh-CN" altLang="en-US" sz="3600" dirty="0"/>
          </a:p>
        </p:txBody>
      </p:sp>
    </p:spTree>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3" name="Rectangle 2"/>
          <p:cNvSpPr>
            <a:spLocks noGrp="1" noChangeArrowheads="1"/>
          </p:cNvSpPr>
          <p:nvPr>
            <p:ph type="title"/>
          </p:nvPr>
        </p:nvSpPr>
        <p:spPr/>
        <p:txBody>
          <a:bodyPr/>
          <a:lstStyle/>
          <a:p>
            <a:pPr eaLnBrk="1" hangingPunct="1"/>
            <a:endParaRPr lang="zh-CN" altLang="en-US"/>
          </a:p>
        </p:txBody>
      </p:sp>
      <p:sp>
        <p:nvSpPr>
          <p:cNvPr id="591874" name="Rectangle 3"/>
          <p:cNvSpPr>
            <a:spLocks noGrp="1" noChangeArrowheads="1"/>
          </p:cNvSpPr>
          <p:nvPr>
            <p:ph type="body" idx="1"/>
          </p:nvPr>
        </p:nvSpPr>
        <p:spPr/>
        <p:txBody>
          <a:bodyPr/>
          <a:lstStyle/>
          <a:p>
            <a:pPr eaLnBrk="1" hangingPunct="1"/>
            <a:r>
              <a:rPr lang="zh-CN" altLang="en-US" sz="2400"/>
              <a:t>（</a:t>
            </a:r>
            <a:r>
              <a:rPr lang="en-US" altLang="zh-CN" sz="2400"/>
              <a:t>2</a:t>
            </a:r>
            <a:r>
              <a:rPr lang="zh-CN" altLang="en-US" sz="2400"/>
              <a:t>）</a:t>
            </a:r>
            <a:r>
              <a:rPr lang="zh-CN" altLang="zh-CN" sz="2400"/>
              <a:t>义务人同意履行义务</a:t>
            </a:r>
          </a:p>
          <a:p>
            <a:pPr eaLnBrk="1" hangingPunct="1"/>
            <a:r>
              <a:rPr lang="zh-CN" altLang="zh-CN" sz="2400"/>
              <a:t>指权利人向义务人、保证人、义务人的代理人或财产代管人主张权利或向清算人申报破产债权等。</a:t>
            </a:r>
          </a:p>
          <a:p>
            <a:pPr eaLnBrk="1" hangingPunct="1"/>
            <a:r>
              <a:rPr lang="zh-CN" altLang="zh-CN" sz="2400"/>
              <a:t>《最高人民法院关于审理民事案件适用诉讼时效制度若干问题的规定》第</a:t>
            </a:r>
            <a:r>
              <a:rPr lang="en-US" altLang="zh-CN" sz="2400"/>
              <a:t>16</a:t>
            </a:r>
            <a:r>
              <a:rPr lang="zh-CN" altLang="zh-CN" sz="2400"/>
              <a:t>条 义务人作出分期履行、部分履行、提供担保、请求延期履行、制定清偿债务计划等承诺或者行为的，应当认定为民法通则第一百四十条规定的当事人一方“同意履行义务。”</a:t>
            </a:r>
          </a:p>
        </p:txBody>
      </p:sp>
    </p:spTree>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7" name="Rectangle 2"/>
          <p:cNvSpPr>
            <a:spLocks noGrp="1" noChangeArrowheads="1"/>
          </p:cNvSpPr>
          <p:nvPr>
            <p:ph type="title"/>
          </p:nvPr>
        </p:nvSpPr>
        <p:spPr/>
        <p:txBody>
          <a:bodyPr/>
          <a:lstStyle/>
          <a:p>
            <a:pPr eaLnBrk="1" hangingPunct="1"/>
            <a:endParaRPr lang="zh-CN" altLang="en-US"/>
          </a:p>
        </p:txBody>
      </p:sp>
      <p:sp>
        <p:nvSpPr>
          <p:cNvPr id="592898" name="Rectangle 3"/>
          <p:cNvSpPr>
            <a:spLocks noGrp="1" noChangeArrowheads="1"/>
          </p:cNvSpPr>
          <p:nvPr>
            <p:ph type="body" idx="1"/>
          </p:nvPr>
        </p:nvSpPr>
        <p:spPr/>
        <p:txBody>
          <a:bodyPr/>
          <a:lstStyle/>
          <a:p>
            <a:pPr eaLnBrk="1" hangingPunct="1"/>
            <a:r>
              <a:rPr lang="zh-CN" altLang="en-US" sz="2800"/>
              <a:t>（</a:t>
            </a:r>
            <a:r>
              <a:rPr lang="en-US" altLang="zh-CN" sz="2800"/>
              <a:t>3</a:t>
            </a:r>
            <a:r>
              <a:rPr lang="zh-CN" altLang="en-US" sz="2800"/>
              <a:t>）</a:t>
            </a:r>
            <a:r>
              <a:rPr lang="zh-CN" altLang="zh-CN" sz="2800"/>
              <a:t>权利人提起诉讼或者申请仲裁</a:t>
            </a:r>
          </a:p>
          <a:p>
            <a:pPr eaLnBrk="1" hangingPunct="1"/>
            <a:r>
              <a:rPr lang="zh-CN" altLang="zh-CN" sz="2800"/>
              <a:t>以口头或书面方式对权利人或其代理人作出通知 、请求延期给付、提供担保、支付利息或租金、清偿部分债务等义务人的行为，在法律上都构成认诺。</a:t>
            </a:r>
            <a:r>
              <a:rPr lang="en-US" altLang="zh-CN" sz="2800"/>
              <a:t> </a:t>
            </a:r>
            <a:br>
              <a:rPr lang="en-US" altLang="zh-CN" sz="2800"/>
            </a:br>
            <a:r>
              <a:rPr lang="en-US" altLang="zh-CN" sz="2800"/>
              <a:t>    </a:t>
            </a:r>
            <a:r>
              <a:rPr lang="zh-CN" altLang="zh-CN" sz="2800"/>
              <a:t>《最高人民法院诉讼时效制度若干问题的规定》第十二条 当事人一方向人民法院提交起诉状或者口头起诉的，诉讼时效从提交起诉状或者口头起诉之日起中断。</a:t>
            </a:r>
            <a:r>
              <a:rPr lang="en-US" altLang="zh-CN" sz="2800"/>
              <a:t> </a:t>
            </a:r>
            <a:endParaRPr lang="zh-CN" altLang="zh-CN" sz="2800"/>
          </a:p>
          <a:p>
            <a:pPr eaLnBrk="1" hangingPunct="1"/>
            <a:endParaRPr lang="zh-CN" altLang="en-US"/>
          </a:p>
        </p:txBody>
      </p:sp>
    </p:spTree>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1" name="标题 1"/>
          <p:cNvSpPr>
            <a:spLocks noGrp="1"/>
          </p:cNvSpPr>
          <p:nvPr>
            <p:ph type="title"/>
          </p:nvPr>
        </p:nvSpPr>
        <p:spPr/>
        <p:txBody>
          <a:bodyPr/>
          <a:lstStyle/>
          <a:p>
            <a:pPr eaLnBrk="1" hangingPunct="1"/>
            <a:endParaRPr lang="zh-CN" altLang="en-US"/>
          </a:p>
        </p:txBody>
      </p:sp>
      <p:sp>
        <p:nvSpPr>
          <p:cNvPr id="593922" name="内容占位符 2"/>
          <p:cNvSpPr>
            <a:spLocks noGrp="1"/>
          </p:cNvSpPr>
          <p:nvPr>
            <p:ph idx="1"/>
          </p:nvPr>
        </p:nvSpPr>
        <p:spPr/>
        <p:txBody>
          <a:bodyPr/>
          <a:lstStyle/>
          <a:p>
            <a:pPr eaLnBrk="1" hangingPunct="1"/>
            <a:r>
              <a:rPr lang="zh-CN" altLang="en-US" sz="2400"/>
              <a:t>（</a:t>
            </a:r>
            <a:r>
              <a:rPr lang="en-US" altLang="zh-CN" sz="2400"/>
              <a:t>4</a:t>
            </a:r>
            <a:r>
              <a:rPr lang="zh-CN" altLang="en-US" sz="2400"/>
              <a:t>）</a:t>
            </a:r>
            <a:r>
              <a:rPr lang="zh-CN" altLang="zh-CN" sz="2400"/>
              <a:t>与起诉或者申请仲裁具有同等效力的其他情形</a:t>
            </a:r>
          </a:p>
          <a:p>
            <a:pPr eaLnBrk="1" hangingPunct="1"/>
            <a:r>
              <a:rPr lang="zh-CN" altLang="zh-CN" sz="2400"/>
              <a:t>《最高人民法院关于审理民事案件适用诉讼时效制度若干问题的规定》第十三条 下列事项之一，人民法院应当认定与提起诉讼具有同等诉讼时效中断的效力：（一）申请仲裁；（二）申请支付令；（三）申请破产、申报破产债权；（四）为主张权利而申请宣告义务人失踪或死亡；（五）申请诉前财产保全、诉前临时禁令等诉前措施；（六）申请强制执行；（七）申请追加当事人或者被通知参加诉讼；（八）在诉讼中主张抵销；（九）其他与提起诉讼具有同等诉讼时效中断效力的事项。</a:t>
            </a:r>
          </a:p>
          <a:p>
            <a:pPr eaLnBrk="1" hangingPunct="1"/>
            <a:endParaRPr lang="zh-CN" altLang="en-US" sz="2400"/>
          </a:p>
        </p:txBody>
      </p:sp>
    </p:spTree>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5" name="Rectangle 2"/>
          <p:cNvSpPr>
            <a:spLocks noGrp="1" noChangeArrowheads="1"/>
          </p:cNvSpPr>
          <p:nvPr>
            <p:ph type="title"/>
          </p:nvPr>
        </p:nvSpPr>
        <p:spPr/>
        <p:txBody>
          <a:bodyPr/>
          <a:lstStyle/>
          <a:p>
            <a:pPr eaLnBrk="1" hangingPunct="1"/>
            <a:endParaRPr lang="zh-CN" altLang="en-US"/>
          </a:p>
        </p:txBody>
      </p:sp>
      <p:sp>
        <p:nvSpPr>
          <p:cNvPr id="594946" name="Rectangle 3"/>
          <p:cNvSpPr>
            <a:spLocks noGrp="1" noChangeArrowheads="1"/>
          </p:cNvSpPr>
          <p:nvPr>
            <p:ph type="body" idx="1"/>
          </p:nvPr>
        </p:nvSpPr>
        <p:spPr/>
        <p:txBody>
          <a:bodyPr/>
          <a:lstStyle/>
          <a:p>
            <a:pPr eaLnBrk="1" hangingPunct="1"/>
            <a:r>
              <a:rPr lang="en-US" altLang="zh-CN" dirty="0"/>
              <a:t>3</a:t>
            </a:r>
            <a:r>
              <a:rPr lang="zh-CN" altLang="en-US" dirty="0"/>
              <a:t>、</a:t>
            </a:r>
            <a:r>
              <a:rPr lang="zh-CN" altLang="en-US" dirty="0">
                <a:latin typeface="Times New Roman" pitchFamily="18" charset="0"/>
              </a:rPr>
              <a:t>诉讼时效期间中止与中断的区别</a:t>
            </a:r>
            <a:r>
              <a:rPr lang="zh-CN" altLang="en-US" dirty="0"/>
              <a:t> </a:t>
            </a:r>
          </a:p>
          <a:p>
            <a:pPr algn="just" eaLnBrk="1" hangingPunct="1"/>
            <a:r>
              <a:rPr lang="zh-CN" altLang="en-US" dirty="0">
                <a:latin typeface="Times New Roman" pitchFamily="18" charset="0"/>
              </a:rPr>
              <a:t>（</a:t>
            </a:r>
            <a:r>
              <a:rPr lang="en-US" altLang="zh-CN" dirty="0">
                <a:latin typeface="Times New Roman" pitchFamily="18" charset="0"/>
              </a:rPr>
              <a:t>1</a:t>
            </a:r>
            <a:r>
              <a:rPr lang="zh-CN" altLang="en-US" dirty="0">
                <a:latin typeface="Times New Roman" pitchFamily="18" charset="0"/>
              </a:rPr>
              <a:t>）发生的事由不同</a:t>
            </a:r>
          </a:p>
          <a:p>
            <a:pPr algn="just" eaLnBrk="1" hangingPunct="1"/>
            <a:r>
              <a:rPr lang="zh-CN" altLang="en-US" dirty="0">
                <a:latin typeface="Times New Roman" pitchFamily="18" charset="0"/>
              </a:rPr>
              <a:t>（</a:t>
            </a:r>
            <a:r>
              <a:rPr lang="en-US" altLang="zh-CN" dirty="0">
                <a:latin typeface="Times New Roman" pitchFamily="18" charset="0"/>
              </a:rPr>
              <a:t>2</a:t>
            </a:r>
            <a:r>
              <a:rPr lang="zh-CN" altLang="en-US" dirty="0">
                <a:latin typeface="Times New Roman" pitchFamily="18" charset="0"/>
              </a:rPr>
              <a:t>）发生的时间不同</a:t>
            </a:r>
          </a:p>
          <a:p>
            <a:pPr algn="just" eaLnBrk="1" hangingPunct="1"/>
            <a:r>
              <a:rPr lang="zh-CN" altLang="en-US" dirty="0">
                <a:latin typeface="Times New Roman" pitchFamily="18" charset="0"/>
              </a:rPr>
              <a:t>（</a:t>
            </a:r>
            <a:r>
              <a:rPr lang="en-US" altLang="zh-CN" dirty="0">
                <a:latin typeface="Times New Roman" pitchFamily="18" charset="0"/>
              </a:rPr>
              <a:t>3</a:t>
            </a:r>
            <a:r>
              <a:rPr lang="zh-CN" altLang="en-US" dirty="0">
                <a:latin typeface="Times New Roman" pitchFamily="18" charset="0"/>
              </a:rPr>
              <a:t>）法律效果不同</a:t>
            </a:r>
            <a:endParaRPr lang="zh-CN" altLang="en-US" dirty="0"/>
          </a:p>
          <a:p>
            <a:pPr eaLnBrk="1" hangingPunct="1"/>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eaLnBrk="1" hangingPunct="1"/>
            <a:endParaRPr lang="zh-CN" altLang="en-US"/>
          </a:p>
        </p:txBody>
      </p:sp>
      <p:sp>
        <p:nvSpPr>
          <p:cNvPr id="72706" name="Rectangle 3"/>
          <p:cNvSpPr>
            <a:spLocks noGrp="1" noChangeArrowheads="1"/>
          </p:cNvSpPr>
          <p:nvPr>
            <p:ph type="body" idx="1"/>
          </p:nvPr>
        </p:nvSpPr>
        <p:spPr/>
        <p:txBody>
          <a:bodyPr/>
          <a:lstStyle/>
          <a:p>
            <a:pPr eaLnBrk="1" hangingPunct="1"/>
            <a:r>
              <a:rPr lang="en-US" altLang="zh-CN" sz="2800" b="1">
                <a:solidFill>
                  <a:srgbClr val="000000"/>
                </a:solidFill>
                <a:latin typeface="宋体" charset="-122"/>
              </a:rPr>
              <a:t>3</a:t>
            </a:r>
            <a:r>
              <a:rPr lang="zh-CN" altLang="en-US" sz="2800" b="1">
                <a:solidFill>
                  <a:srgbClr val="000000"/>
                </a:solidFill>
                <a:latin typeface="宋体" charset="-122"/>
              </a:rPr>
              <a:t>、诚实信用原则</a:t>
            </a:r>
          </a:p>
          <a:p>
            <a:pPr eaLnBrk="1" hangingPunct="1"/>
            <a:r>
              <a:rPr lang="en-US" altLang="zh-CN">
                <a:latin typeface="Times New Roman" pitchFamily="18" charset="0"/>
              </a:rPr>
              <a:t>——</a:t>
            </a:r>
            <a:r>
              <a:rPr lang="zh-CN" altLang="en-US"/>
              <a:t>民事主体在民事活动中应诚实不欺、恪守诺言，在不损害他人利益的前提下追求自己的利益。</a:t>
            </a:r>
          </a:p>
          <a:p>
            <a:pPr eaLnBrk="1" hangingPunct="1"/>
            <a:r>
              <a:rPr lang="zh-CN" altLang="en-US"/>
              <a:t>从道德准则到法律原则</a:t>
            </a:r>
          </a:p>
        </p:txBody>
      </p:sp>
    </p:spTree>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69" name="Rectangle 2"/>
          <p:cNvSpPr>
            <a:spLocks noGrp="1" noChangeArrowheads="1"/>
          </p:cNvSpPr>
          <p:nvPr>
            <p:ph type="title"/>
          </p:nvPr>
        </p:nvSpPr>
        <p:spPr/>
        <p:txBody>
          <a:bodyPr/>
          <a:lstStyle/>
          <a:p>
            <a:pPr eaLnBrk="1" hangingPunct="1"/>
            <a:br>
              <a:rPr lang="zh-CN" altLang="en-US" b="1"/>
            </a:br>
            <a:br>
              <a:rPr lang="zh-CN" altLang="en-US" b="1"/>
            </a:br>
            <a:endParaRPr lang="zh-CN" altLang="en-US" b="1">
              <a:latin typeface="Times New Roman" pitchFamily="18" charset="0"/>
            </a:endParaRPr>
          </a:p>
        </p:txBody>
      </p:sp>
      <p:sp>
        <p:nvSpPr>
          <p:cNvPr id="595970" name="Rectangle 3"/>
          <p:cNvSpPr>
            <a:spLocks noGrp="1" noChangeArrowheads="1"/>
          </p:cNvSpPr>
          <p:nvPr>
            <p:ph type="body" idx="1"/>
          </p:nvPr>
        </p:nvSpPr>
        <p:spPr/>
        <p:txBody>
          <a:bodyPr/>
          <a:lstStyle/>
          <a:p>
            <a:pPr algn="just" eaLnBrk="1" hangingPunct="1"/>
            <a:r>
              <a:rPr lang="zh-CN" altLang="en-US" b="1">
                <a:latin typeface="Times New Roman" pitchFamily="18" charset="0"/>
              </a:rPr>
              <a:t>六、诉讼时效期间完成后的法律效果</a:t>
            </a:r>
          </a:p>
          <a:p>
            <a:pPr algn="just" eaLnBrk="1" hangingPunct="1"/>
            <a:r>
              <a:rPr lang="zh-CN" altLang="en-US" b="1">
                <a:latin typeface="Times New Roman" pitchFamily="18" charset="0"/>
              </a:rPr>
              <a:t>（一）不同立法例</a:t>
            </a:r>
            <a:endParaRPr lang="zh-CN" altLang="en-US"/>
          </a:p>
          <a:p>
            <a:pPr eaLnBrk="1" hangingPunct="1"/>
            <a:r>
              <a:rPr lang="en-US" altLang="zh-CN"/>
              <a:t>1</a:t>
            </a:r>
            <a:r>
              <a:rPr lang="zh-CN" altLang="en-US"/>
              <a:t>、实体权利消灭说。</a:t>
            </a:r>
            <a:r>
              <a:rPr lang="en-US" altLang="zh-CN"/>
              <a:t>《</a:t>
            </a:r>
            <a:r>
              <a:rPr lang="zh-CN" altLang="en-US"/>
              <a:t>日本民法典</a:t>
            </a:r>
            <a:r>
              <a:rPr lang="en-US" altLang="zh-CN"/>
              <a:t>》</a:t>
            </a:r>
            <a:r>
              <a:rPr lang="zh-CN" altLang="en-US"/>
              <a:t>第</a:t>
            </a:r>
            <a:r>
              <a:rPr lang="en-US" altLang="zh-CN"/>
              <a:t>167</a:t>
            </a:r>
            <a:r>
              <a:rPr lang="zh-CN" altLang="en-US"/>
              <a:t>条规定：</a:t>
            </a:r>
            <a:r>
              <a:rPr lang="zh-CN" altLang="en-US">
                <a:latin typeface="Times New Roman" pitchFamily="18" charset="0"/>
              </a:rPr>
              <a:t>“</a:t>
            </a:r>
            <a:r>
              <a:rPr lang="en-US" altLang="zh-CN"/>
              <a:t>(</a:t>
            </a:r>
            <a:r>
              <a:rPr lang="zh-CN" altLang="en-US"/>
              <a:t>一</a:t>
            </a:r>
            <a:r>
              <a:rPr lang="en-US" altLang="zh-CN"/>
              <a:t>)</a:t>
            </a:r>
            <a:r>
              <a:rPr lang="zh-CN" altLang="en-US"/>
              <a:t>债权，因十年间不行使而消灭。</a:t>
            </a:r>
            <a:r>
              <a:rPr lang="en-US" altLang="zh-CN"/>
              <a:t>(</a:t>
            </a:r>
            <a:r>
              <a:rPr lang="zh-CN" altLang="en-US"/>
              <a:t>二</a:t>
            </a:r>
            <a:r>
              <a:rPr lang="en-US" altLang="zh-CN"/>
              <a:t>)</a:t>
            </a:r>
            <a:r>
              <a:rPr lang="zh-CN" altLang="en-US"/>
              <a:t>债权或所有权以外的财产权，因二十年间不行使而消灭。</a:t>
            </a:r>
            <a:r>
              <a:rPr lang="zh-CN" altLang="en-US">
                <a:latin typeface="Times New Roman" pitchFamily="18" charset="0"/>
              </a:rPr>
              <a:t>”</a:t>
            </a:r>
            <a:r>
              <a:rPr lang="zh-CN" altLang="en-US"/>
              <a:t> </a:t>
            </a:r>
          </a:p>
        </p:txBody>
      </p:sp>
    </p:spTree>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3" name="Rectangle 2"/>
          <p:cNvSpPr>
            <a:spLocks noGrp="1" noChangeArrowheads="1"/>
          </p:cNvSpPr>
          <p:nvPr>
            <p:ph type="title"/>
          </p:nvPr>
        </p:nvSpPr>
        <p:spPr/>
        <p:txBody>
          <a:bodyPr/>
          <a:lstStyle/>
          <a:p>
            <a:pPr eaLnBrk="1" hangingPunct="1"/>
            <a:endParaRPr lang="zh-CN" altLang="en-US"/>
          </a:p>
        </p:txBody>
      </p:sp>
      <p:sp>
        <p:nvSpPr>
          <p:cNvPr id="596994" name="Rectangle 3"/>
          <p:cNvSpPr>
            <a:spLocks noGrp="1" noChangeArrowheads="1"/>
          </p:cNvSpPr>
          <p:nvPr>
            <p:ph type="body" idx="1"/>
          </p:nvPr>
        </p:nvSpPr>
        <p:spPr/>
        <p:txBody>
          <a:bodyPr/>
          <a:lstStyle/>
          <a:p>
            <a:pPr eaLnBrk="1" hangingPunct="1"/>
            <a:r>
              <a:rPr lang="en-US" altLang="zh-CN"/>
              <a:t>2</a:t>
            </a:r>
            <a:r>
              <a:rPr lang="zh-CN" altLang="en-US"/>
              <a:t>、抗辩权发生说</a:t>
            </a:r>
          </a:p>
          <a:p>
            <a:pPr eaLnBrk="1" hangingPunct="1"/>
            <a:r>
              <a:rPr lang="en-US" altLang="zh-CN"/>
              <a:t>《</a:t>
            </a:r>
            <a:r>
              <a:rPr lang="zh-CN" altLang="en-US"/>
              <a:t>德国民法典</a:t>
            </a:r>
            <a:r>
              <a:rPr lang="en-US" altLang="zh-CN"/>
              <a:t>》</a:t>
            </a:r>
            <a:r>
              <a:rPr lang="zh-CN" altLang="en-US"/>
              <a:t>第</a:t>
            </a:r>
            <a:r>
              <a:rPr lang="en-US" altLang="zh-CN"/>
              <a:t>222</a:t>
            </a:r>
            <a:r>
              <a:rPr lang="zh-CN" altLang="en-US"/>
              <a:t>条第</a:t>
            </a:r>
            <a:r>
              <a:rPr lang="en-US" altLang="zh-CN"/>
              <a:t>1</a:t>
            </a:r>
            <a:r>
              <a:rPr lang="zh-CN" altLang="en-US"/>
              <a:t>款规定：</a:t>
            </a:r>
            <a:r>
              <a:rPr lang="zh-CN" altLang="en-US">
                <a:latin typeface="Times New Roman" pitchFamily="18" charset="0"/>
              </a:rPr>
              <a:t>“</a:t>
            </a:r>
            <a:r>
              <a:rPr lang="zh-CN" altLang="en-US"/>
              <a:t>时效完成后，义务人有权拒绝给付。</a:t>
            </a:r>
            <a:r>
              <a:rPr lang="zh-CN" altLang="en-US">
                <a:latin typeface="Times New Roman" pitchFamily="18" charset="0"/>
              </a:rPr>
              <a:t>”</a:t>
            </a:r>
            <a:r>
              <a:rPr lang="zh-CN" altLang="en-US"/>
              <a:t>依 </a:t>
            </a:r>
          </a:p>
        </p:txBody>
      </p:sp>
    </p:spTree>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7" name="Rectangle 2"/>
          <p:cNvSpPr>
            <a:spLocks noGrp="1" noChangeArrowheads="1"/>
          </p:cNvSpPr>
          <p:nvPr>
            <p:ph type="title"/>
          </p:nvPr>
        </p:nvSpPr>
        <p:spPr/>
        <p:txBody>
          <a:bodyPr/>
          <a:lstStyle/>
          <a:p>
            <a:pPr eaLnBrk="1" hangingPunct="1"/>
            <a:endParaRPr lang="zh-CN" altLang="en-US"/>
          </a:p>
        </p:txBody>
      </p:sp>
      <p:sp>
        <p:nvSpPr>
          <p:cNvPr id="598018" name="Rectangle 3"/>
          <p:cNvSpPr>
            <a:spLocks noGrp="1" noChangeArrowheads="1"/>
          </p:cNvSpPr>
          <p:nvPr>
            <p:ph type="body" idx="1"/>
          </p:nvPr>
        </p:nvSpPr>
        <p:spPr/>
        <p:txBody>
          <a:bodyPr/>
          <a:lstStyle/>
          <a:p>
            <a:pPr eaLnBrk="1" hangingPunct="1"/>
            <a:r>
              <a:rPr lang="en-US" altLang="zh-CN"/>
              <a:t>3</a:t>
            </a:r>
            <a:r>
              <a:rPr lang="zh-CN" altLang="en-US"/>
              <a:t>、诉权消灭说</a:t>
            </a:r>
          </a:p>
          <a:p>
            <a:pPr eaLnBrk="1" hangingPunct="1"/>
            <a:r>
              <a:rPr lang="en-US" altLang="zh-CN"/>
              <a:t>《</a:t>
            </a:r>
            <a:r>
              <a:rPr lang="zh-CN" altLang="en-US"/>
              <a:t>法国民法典</a:t>
            </a:r>
            <a:r>
              <a:rPr lang="en-US" altLang="zh-CN"/>
              <a:t>》</a:t>
            </a:r>
            <a:r>
              <a:rPr lang="zh-CN" altLang="en-US"/>
              <a:t>第</a:t>
            </a:r>
            <a:r>
              <a:rPr lang="en-US" altLang="zh-CN"/>
              <a:t>2262</a:t>
            </a:r>
            <a:r>
              <a:rPr lang="zh-CN" altLang="en-US"/>
              <a:t>条规定：</a:t>
            </a:r>
            <a:r>
              <a:rPr lang="zh-CN" altLang="en-US">
                <a:latin typeface="Times New Roman" pitchFamily="18" charset="0"/>
              </a:rPr>
              <a:t>“</a:t>
            </a:r>
            <a:r>
              <a:rPr lang="zh-CN" altLang="en-US"/>
              <a:t>一切诉讼，无论是对物诉讼还是对人诉讼，时效期间均为</a:t>
            </a:r>
            <a:r>
              <a:rPr lang="en-US" altLang="zh-CN"/>
              <a:t>30</a:t>
            </a:r>
            <a:r>
              <a:rPr lang="zh-CN" altLang="en-US"/>
              <a:t>年</a:t>
            </a:r>
            <a:r>
              <a:rPr lang="en-US" altLang="zh-CN">
                <a:latin typeface="Times New Roman" pitchFamily="18" charset="0"/>
              </a:rPr>
              <a:t>……</a:t>
            </a:r>
            <a:r>
              <a:rPr lang="zh-CN" altLang="en-US"/>
              <a:t>。</a:t>
            </a:r>
            <a:r>
              <a:rPr lang="zh-CN" altLang="en-US">
                <a:latin typeface="Times New Roman" pitchFamily="18" charset="0"/>
              </a:rPr>
              <a:t>”</a:t>
            </a:r>
            <a:r>
              <a:rPr lang="zh-CN" altLang="en-US"/>
              <a:t> </a:t>
            </a:r>
          </a:p>
        </p:txBody>
      </p:sp>
    </p:spTree>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1" name="Rectangle 2"/>
          <p:cNvSpPr>
            <a:spLocks noGrp="1" noChangeArrowheads="1"/>
          </p:cNvSpPr>
          <p:nvPr>
            <p:ph type="title"/>
          </p:nvPr>
        </p:nvSpPr>
        <p:spPr/>
        <p:txBody>
          <a:bodyPr/>
          <a:lstStyle/>
          <a:p>
            <a:pPr eaLnBrk="1" hangingPunct="1"/>
            <a:endParaRPr lang="zh-CN" altLang="en-US"/>
          </a:p>
        </p:txBody>
      </p:sp>
      <p:sp>
        <p:nvSpPr>
          <p:cNvPr id="599042" name="Rectangle 3"/>
          <p:cNvSpPr>
            <a:spLocks noGrp="1" noChangeArrowheads="1"/>
          </p:cNvSpPr>
          <p:nvPr>
            <p:ph type="body" idx="1"/>
          </p:nvPr>
        </p:nvSpPr>
        <p:spPr/>
        <p:txBody>
          <a:bodyPr/>
          <a:lstStyle/>
          <a:p>
            <a:pPr eaLnBrk="1" hangingPunct="1">
              <a:lnSpc>
                <a:spcPct val="90000"/>
              </a:lnSpc>
            </a:pPr>
            <a:r>
              <a:rPr lang="zh-CN" altLang="en-US" b="1" dirty="0">
                <a:latin typeface="Times New Roman" pitchFamily="18" charset="0"/>
              </a:rPr>
              <a:t>（二）我国现行法的规定</a:t>
            </a:r>
          </a:p>
          <a:p>
            <a:pPr eaLnBrk="1" hangingPunct="1">
              <a:lnSpc>
                <a:spcPct val="90000"/>
              </a:lnSpc>
            </a:pPr>
            <a:r>
              <a:rPr lang="zh-CN" altLang="en-US" b="1" dirty="0">
                <a:latin typeface="Times New Roman" pitchFamily="18" charset="0"/>
              </a:rPr>
              <a:t>  </a:t>
            </a:r>
            <a:r>
              <a:rPr lang="en-US" altLang="zh-CN" b="1" dirty="0"/>
              <a:t>1</a:t>
            </a:r>
            <a:r>
              <a:rPr lang="zh-CN" altLang="en-US" b="1" dirty="0"/>
              <a:t>、抗辩权发生主义</a:t>
            </a:r>
            <a:r>
              <a:rPr lang="zh-CN" altLang="en-US" dirty="0"/>
              <a:t> </a:t>
            </a:r>
            <a:endParaRPr lang="zh-CN" altLang="en-US" b="1" dirty="0"/>
          </a:p>
          <a:p>
            <a:pPr eaLnBrk="1" hangingPunct="1">
              <a:lnSpc>
                <a:spcPct val="90000"/>
              </a:lnSpc>
            </a:pPr>
            <a:r>
              <a:rPr lang="zh-CN" altLang="en-US" b="1" dirty="0">
                <a:latin typeface="Times New Roman" pitchFamily="18" charset="0"/>
              </a:rPr>
              <a:t> </a:t>
            </a:r>
            <a:r>
              <a:rPr lang="en-US" altLang="zh-CN" dirty="0"/>
              <a:t>《</a:t>
            </a:r>
            <a:r>
              <a:rPr lang="zh-CN" altLang="en-US" dirty="0"/>
              <a:t>民法总则</a:t>
            </a:r>
            <a:r>
              <a:rPr lang="en-US" altLang="zh-CN" dirty="0"/>
              <a:t>》</a:t>
            </a:r>
            <a:r>
              <a:rPr lang="zh-CN" altLang="en-US" b="1" dirty="0"/>
              <a:t>第</a:t>
            </a:r>
            <a:r>
              <a:rPr lang="en-US" altLang="zh-CN" b="1" dirty="0"/>
              <a:t>192</a:t>
            </a:r>
            <a:r>
              <a:rPr lang="zh-CN" altLang="en-US" b="1" dirty="0"/>
              <a:t>条（</a:t>
            </a:r>
            <a:r>
              <a:rPr lang="en-US" altLang="zh-CN" b="1" dirty="0"/>
              <a:t>1</a:t>
            </a:r>
            <a:r>
              <a:rPr lang="zh-CN" altLang="en-US" b="1" dirty="0"/>
              <a:t>）</a:t>
            </a:r>
            <a:r>
              <a:rPr lang="zh-CN" altLang="en-US" dirty="0"/>
              <a:t>　诉讼时效期间届满的，义务人可以提出不履行义务的抗辩。</a:t>
            </a:r>
          </a:p>
          <a:p>
            <a:pPr eaLnBrk="1" hangingPunct="1">
              <a:lnSpc>
                <a:spcPct val="90000"/>
              </a:lnSpc>
            </a:pPr>
            <a:r>
              <a:rPr lang="en-US" altLang="zh-CN" dirty="0"/>
              <a:t>《</a:t>
            </a:r>
            <a:r>
              <a:rPr lang="zh-CN" altLang="en-US" dirty="0"/>
              <a:t>民法总则</a:t>
            </a:r>
            <a:r>
              <a:rPr lang="en-US" altLang="zh-CN" dirty="0"/>
              <a:t>》</a:t>
            </a:r>
            <a:r>
              <a:rPr lang="zh-CN" altLang="en-US" dirty="0"/>
              <a:t>  第</a:t>
            </a:r>
            <a:r>
              <a:rPr lang="en-US" altLang="zh-CN" dirty="0"/>
              <a:t>193</a:t>
            </a:r>
            <a:r>
              <a:rPr lang="zh-CN" altLang="en-US" dirty="0"/>
              <a:t>条　</a:t>
            </a:r>
            <a:r>
              <a:rPr lang="zh-CN" altLang="en-US" dirty="0">
                <a:solidFill>
                  <a:srgbClr val="C00000"/>
                </a:solidFill>
              </a:rPr>
              <a:t>人民法院不得主动适用诉讼时效的规定。 </a:t>
            </a:r>
            <a:br>
              <a:rPr lang="zh-CN" altLang="en-US" b="1" dirty="0">
                <a:solidFill>
                  <a:srgbClr val="C00000"/>
                </a:solidFill>
              </a:rPr>
            </a:br>
            <a:br>
              <a:rPr lang="zh-CN" altLang="en-US" b="1" dirty="0"/>
            </a:br>
            <a:endParaRPr lang="zh-CN" altLang="en-US" b="1" dirty="0"/>
          </a:p>
        </p:txBody>
      </p:sp>
    </p:spTree>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5" name="Rectangle 2"/>
          <p:cNvSpPr>
            <a:spLocks noGrp="1" noChangeArrowheads="1"/>
          </p:cNvSpPr>
          <p:nvPr>
            <p:ph type="title"/>
          </p:nvPr>
        </p:nvSpPr>
        <p:spPr/>
        <p:txBody>
          <a:bodyPr/>
          <a:lstStyle/>
          <a:p>
            <a:pPr eaLnBrk="1" hangingPunct="1"/>
            <a:endParaRPr lang="zh-CN" altLang="en-US"/>
          </a:p>
        </p:txBody>
      </p:sp>
      <p:sp>
        <p:nvSpPr>
          <p:cNvPr id="600066" name="Rectangle 3"/>
          <p:cNvSpPr>
            <a:spLocks noGrp="1" noChangeArrowheads="1"/>
          </p:cNvSpPr>
          <p:nvPr>
            <p:ph type="body" idx="1"/>
          </p:nvPr>
        </p:nvSpPr>
        <p:spPr/>
        <p:txBody>
          <a:bodyPr/>
          <a:lstStyle/>
          <a:p>
            <a:pPr eaLnBrk="1" hangingPunct="1">
              <a:lnSpc>
                <a:spcPct val="80000"/>
              </a:lnSpc>
            </a:pPr>
            <a:r>
              <a:rPr lang="zh-CN" altLang="en-US" sz="2800" dirty="0">
                <a:latin typeface="Times New Roman" pitchFamily="18" charset="0"/>
              </a:rPr>
              <a:t> </a:t>
            </a:r>
            <a:r>
              <a:rPr lang="en-US" altLang="zh-CN" sz="2400" dirty="0"/>
              <a:t>【</a:t>
            </a:r>
            <a:r>
              <a:rPr lang="zh-CN" altLang="en-US" sz="2400" dirty="0"/>
              <a:t>例</a:t>
            </a:r>
            <a:r>
              <a:rPr lang="en-US" altLang="zh-CN" sz="2400" dirty="0"/>
              <a:t>】</a:t>
            </a:r>
            <a:r>
              <a:rPr lang="zh-CN" altLang="en-US" sz="2400" dirty="0"/>
              <a:t>甲向乙借款</a:t>
            </a:r>
            <a:r>
              <a:rPr lang="en-US" altLang="zh-CN" sz="2400" dirty="0"/>
              <a:t>3</a:t>
            </a:r>
            <a:r>
              <a:rPr lang="zh-CN" altLang="en-US" sz="2400" dirty="0"/>
              <a:t>万元，还款期限为</a:t>
            </a:r>
            <a:r>
              <a:rPr lang="en-US" altLang="zh-CN" sz="2400" dirty="0"/>
              <a:t>2005</a:t>
            </a:r>
            <a:r>
              <a:rPr lang="zh-CN" altLang="en-US" sz="2400" dirty="0"/>
              <a:t>年</a:t>
            </a:r>
            <a:r>
              <a:rPr lang="en-US" altLang="zh-CN" sz="2400" dirty="0"/>
              <a:t>12</a:t>
            </a:r>
            <a:r>
              <a:rPr lang="zh-CN" altLang="en-US" sz="2400" dirty="0"/>
              <a:t>月</a:t>
            </a:r>
            <a:r>
              <a:rPr lang="en-US" altLang="zh-CN" sz="2400" dirty="0"/>
              <a:t>1</a:t>
            </a:r>
            <a:r>
              <a:rPr lang="zh-CN" altLang="en-US" sz="2400" dirty="0"/>
              <a:t>日，时至</a:t>
            </a:r>
            <a:r>
              <a:rPr lang="en-US" altLang="zh-CN" sz="2400" dirty="0"/>
              <a:t>2008</a:t>
            </a:r>
            <a:r>
              <a:rPr lang="zh-CN" altLang="en-US" sz="2400" dirty="0"/>
              <a:t>年</a:t>
            </a:r>
            <a:r>
              <a:rPr lang="en-US" altLang="zh-CN" sz="2400" dirty="0"/>
              <a:t>3</a:t>
            </a:r>
            <a:r>
              <a:rPr lang="zh-CN" altLang="en-US" sz="2400" dirty="0"/>
              <a:t>月</a:t>
            </a:r>
            <a:r>
              <a:rPr lang="en-US" altLang="zh-CN" sz="2400" dirty="0"/>
              <a:t>5</a:t>
            </a:r>
            <a:r>
              <a:rPr lang="zh-CN" altLang="en-US" sz="2400" dirty="0"/>
              <a:t>日，甲未还款，乙碍于朋友情面也未要求甲还款。</a:t>
            </a:r>
            <a:r>
              <a:rPr lang="en-US" altLang="zh-CN" sz="2400" dirty="0"/>
              <a:t>2008</a:t>
            </a:r>
            <a:r>
              <a:rPr lang="zh-CN" altLang="en-US" sz="2400" dirty="0"/>
              <a:t>年</a:t>
            </a:r>
            <a:r>
              <a:rPr lang="en-US" altLang="zh-CN" sz="2400" dirty="0"/>
              <a:t>5</a:t>
            </a:r>
            <a:r>
              <a:rPr lang="zh-CN" altLang="en-US" sz="2400" dirty="0"/>
              <a:t>月</a:t>
            </a:r>
            <a:r>
              <a:rPr lang="en-US" altLang="zh-CN" sz="2400" dirty="0"/>
              <a:t>10</a:t>
            </a:r>
            <a:r>
              <a:rPr lang="zh-CN" altLang="en-US" sz="2400" dirty="0"/>
              <a:t>日，乙因买房要求甲还款，甲以诉讼时效已过拒绝返还，乙为此向人民法院起诉。下列表述正确的有（   ）</a:t>
            </a:r>
            <a:br>
              <a:rPr lang="en-US" altLang="zh-CN" sz="2400" dirty="0"/>
            </a:br>
            <a:r>
              <a:rPr lang="en-US" altLang="zh-CN" sz="2400" dirty="0"/>
              <a:t>A</a:t>
            </a:r>
            <a:r>
              <a:rPr lang="zh-CN" altLang="en-US" sz="2400" dirty="0"/>
              <a:t>、法院可以拒绝受理，因为已过诉讼时效</a:t>
            </a:r>
            <a:br>
              <a:rPr lang="zh-CN" altLang="en-US" sz="2400" dirty="0"/>
            </a:br>
            <a:r>
              <a:rPr lang="en-US" altLang="zh-CN" sz="2400" dirty="0"/>
              <a:t>B</a:t>
            </a:r>
            <a:r>
              <a:rPr lang="zh-CN" altLang="en-US" sz="2400" dirty="0"/>
              <a:t>、法院应主动适用诉讼时效的规定，判决驳回乙的诉讼请求</a:t>
            </a:r>
            <a:br>
              <a:rPr lang="zh-CN" altLang="en-US" sz="2400" dirty="0"/>
            </a:br>
            <a:r>
              <a:rPr lang="en-US" altLang="zh-CN" sz="2400" dirty="0"/>
              <a:t>C</a:t>
            </a:r>
            <a:r>
              <a:rPr lang="zh-CN" altLang="en-US" sz="2400" dirty="0"/>
              <a:t>、只有甲在诉讼中以诉讼时效抗辩，法院才能判决驳回乙的诉讼请求</a:t>
            </a:r>
            <a:br>
              <a:rPr lang="zh-CN" altLang="en-US" sz="2400" dirty="0"/>
            </a:br>
            <a:r>
              <a:rPr lang="en-US" altLang="zh-CN" sz="2400" dirty="0"/>
              <a:t>D</a:t>
            </a:r>
            <a:r>
              <a:rPr lang="zh-CN" altLang="en-US" sz="2400" dirty="0"/>
              <a:t>、无论甲在诉讼中是否以诉讼时效抗辩，法院均可判决驳回乙的诉讼请求</a:t>
            </a:r>
            <a:r>
              <a:rPr lang="zh-CN" altLang="en-US" sz="2400" dirty="0">
                <a:latin typeface="Times New Roman" pitchFamily="18" charset="0"/>
              </a:rPr>
              <a:t> </a:t>
            </a:r>
            <a:br>
              <a:rPr lang="zh-CN" altLang="en-US" sz="2400" dirty="0"/>
            </a:br>
            <a:br>
              <a:rPr lang="zh-CN" altLang="en-US" sz="2800" dirty="0"/>
            </a:br>
            <a:endParaRPr lang="zh-CN" altLang="en-US" sz="2800" dirty="0"/>
          </a:p>
        </p:txBody>
      </p:sp>
    </p:spTree>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89" name="Rectangle 2"/>
          <p:cNvSpPr>
            <a:spLocks noGrp="1" noChangeArrowheads="1"/>
          </p:cNvSpPr>
          <p:nvPr>
            <p:ph type="title"/>
          </p:nvPr>
        </p:nvSpPr>
        <p:spPr/>
        <p:txBody>
          <a:bodyPr/>
          <a:lstStyle/>
          <a:p>
            <a:pPr eaLnBrk="1" hangingPunct="1"/>
            <a:endParaRPr lang="zh-CN" altLang="en-US"/>
          </a:p>
        </p:txBody>
      </p:sp>
      <p:sp>
        <p:nvSpPr>
          <p:cNvPr id="601090" name="Rectangle 3"/>
          <p:cNvSpPr>
            <a:spLocks noGrp="1" noChangeArrowheads="1"/>
          </p:cNvSpPr>
          <p:nvPr>
            <p:ph type="body" idx="1"/>
          </p:nvPr>
        </p:nvSpPr>
        <p:spPr/>
        <p:txBody>
          <a:bodyPr/>
          <a:lstStyle/>
          <a:p>
            <a:pPr eaLnBrk="1" hangingPunct="1"/>
            <a:r>
              <a:rPr lang="en-US" altLang="zh-CN" dirty="0"/>
              <a:t>2</a:t>
            </a:r>
            <a:r>
              <a:rPr lang="zh-CN" altLang="en-US" dirty="0"/>
              <a:t>、义务人自愿履行受法律保护</a:t>
            </a:r>
          </a:p>
          <a:p>
            <a:pPr eaLnBrk="1" hangingPunct="1"/>
            <a:r>
              <a:rPr lang="en-US" altLang="zh-CN" dirty="0"/>
              <a:t>《</a:t>
            </a:r>
            <a:r>
              <a:rPr lang="zh-CN" altLang="en-US" dirty="0"/>
              <a:t>民法总则</a:t>
            </a:r>
            <a:r>
              <a:rPr lang="en-US" altLang="zh-CN" dirty="0"/>
              <a:t>》</a:t>
            </a:r>
            <a:r>
              <a:rPr lang="zh-CN" altLang="en-US" b="1" dirty="0"/>
              <a:t>第</a:t>
            </a:r>
            <a:r>
              <a:rPr lang="en-US" altLang="zh-CN" b="1" dirty="0"/>
              <a:t>192</a:t>
            </a:r>
            <a:r>
              <a:rPr lang="zh-CN" altLang="en-US" b="1" dirty="0"/>
              <a:t>条（</a:t>
            </a:r>
            <a:r>
              <a:rPr lang="en-US" altLang="zh-CN" b="1" dirty="0"/>
              <a:t>2</a:t>
            </a:r>
            <a:r>
              <a:rPr lang="zh-CN" altLang="en-US" b="1" dirty="0"/>
              <a:t>）</a:t>
            </a:r>
            <a:r>
              <a:rPr lang="zh-CN" altLang="en-US" dirty="0"/>
              <a:t>诉讼时效期间届满后，义务人同意履行的，不得以诉讼时效期间届满为由抗辩；义务人已自愿履行的，不得请求返还。</a:t>
            </a:r>
            <a:endParaRPr lang="en-US" altLang="zh-CN" dirty="0"/>
          </a:p>
          <a:p>
            <a:pPr eaLnBrk="1" hangingPunct="1"/>
            <a:r>
              <a:rPr lang="en-US" altLang="zh-CN" dirty="0"/>
              <a:t>《</a:t>
            </a:r>
            <a:r>
              <a:rPr lang="zh-CN" altLang="en-US" dirty="0"/>
              <a:t>民通意见</a:t>
            </a:r>
            <a:r>
              <a:rPr lang="en-US" altLang="zh-CN" dirty="0"/>
              <a:t>》</a:t>
            </a:r>
            <a:r>
              <a:rPr lang="zh-CN" altLang="en-US" dirty="0"/>
              <a:t>第</a:t>
            </a:r>
            <a:r>
              <a:rPr lang="en-US" altLang="zh-CN" dirty="0"/>
              <a:t>171</a:t>
            </a:r>
            <a:r>
              <a:rPr lang="zh-CN" altLang="en-US" dirty="0"/>
              <a:t>条：过了诉讼时效期间，义务人履行义务后，又以超过诉讼时效为由翻悔的，不与支持。 </a:t>
            </a:r>
          </a:p>
        </p:txBody>
      </p:sp>
    </p:spTree>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3" name="Rectangle 2"/>
          <p:cNvSpPr>
            <a:spLocks noGrp="1" noChangeArrowheads="1"/>
          </p:cNvSpPr>
          <p:nvPr>
            <p:ph type="title"/>
          </p:nvPr>
        </p:nvSpPr>
        <p:spPr/>
        <p:txBody>
          <a:bodyPr/>
          <a:lstStyle/>
          <a:p>
            <a:pPr eaLnBrk="1" hangingPunct="1"/>
            <a:endParaRPr lang="zh-CN" altLang="en-US"/>
          </a:p>
        </p:txBody>
      </p:sp>
      <p:sp>
        <p:nvSpPr>
          <p:cNvPr id="602114" name="Rectangle 3"/>
          <p:cNvSpPr>
            <a:spLocks noGrp="1" noChangeArrowheads="1"/>
          </p:cNvSpPr>
          <p:nvPr>
            <p:ph type="body" idx="1"/>
          </p:nvPr>
        </p:nvSpPr>
        <p:spPr/>
        <p:txBody>
          <a:bodyPr/>
          <a:lstStyle/>
          <a:p>
            <a:pPr eaLnBrk="1" hangingPunct="1">
              <a:lnSpc>
                <a:spcPct val="90000"/>
              </a:lnSpc>
            </a:pPr>
            <a:r>
              <a:rPr lang="zh-CN" altLang="en-US" sz="2800" dirty="0"/>
              <a:t>（三）</a:t>
            </a:r>
            <a:r>
              <a:rPr lang="zh-CN" altLang="en-US" sz="2800" b="1" dirty="0"/>
              <a:t>诉讼时效届满后义务人对时效利益的放弃</a:t>
            </a:r>
            <a:endParaRPr lang="zh-CN" altLang="en-US" sz="2800" dirty="0"/>
          </a:p>
          <a:p>
            <a:pPr eaLnBrk="1" hangingPunct="1">
              <a:lnSpc>
                <a:spcPct val="90000"/>
              </a:lnSpc>
            </a:pPr>
            <a:r>
              <a:rPr lang="en-US" altLang="zh-CN" sz="2800" dirty="0"/>
              <a:t>1</a:t>
            </a:r>
            <a:r>
              <a:rPr lang="zh-CN" altLang="en-US" sz="2800" dirty="0"/>
              <a:t>、诉讼时效期间届满后，义务人对原债务人作出承认</a:t>
            </a:r>
          </a:p>
          <a:p>
            <a:pPr eaLnBrk="1" hangingPunct="1">
              <a:lnSpc>
                <a:spcPct val="90000"/>
              </a:lnSpc>
            </a:pPr>
            <a:r>
              <a:rPr lang="zh-CN" altLang="en-US" sz="2800" dirty="0"/>
              <a:t>最高院在</a:t>
            </a:r>
            <a:r>
              <a:rPr lang="en-US" altLang="zh-CN" sz="2800" dirty="0"/>
              <a:t>1999</a:t>
            </a:r>
            <a:r>
              <a:rPr lang="zh-CN" altLang="en-US" sz="2800" dirty="0"/>
              <a:t>年</a:t>
            </a:r>
            <a:r>
              <a:rPr lang="en-US" altLang="zh-CN" sz="2800" dirty="0"/>
              <a:t>7</a:t>
            </a:r>
            <a:r>
              <a:rPr lang="zh-CN" altLang="en-US" sz="2800" dirty="0"/>
              <a:t>月</a:t>
            </a:r>
            <a:r>
              <a:rPr lang="en-US" altLang="zh-CN" sz="2800" dirty="0"/>
              <a:t>21</a:t>
            </a:r>
            <a:r>
              <a:rPr lang="zh-CN" altLang="en-US" sz="2800" dirty="0"/>
              <a:t>日（</a:t>
            </a:r>
            <a:r>
              <a:rPr lang="en-US" altLang="zh-CN" sz="2800" dirty="0"/>
              <a:t>1999</a:t>
            </a:r>
            <a:r>
              <a:rPr lang="zh-CN" altLang="en-US" sz="2800" dirty="0"/>
              <a:t>）</a:t>
            </a:r>
            <a:r>
              <a:rPr lang="en-US" altLang="zh-CN" sz="2800" dirty="0"/>
              <a:t>7</a:t>
            </a:r>
            <a:r>
              <a:rPr lang="zh-CN" altLang="en-US" sz="2800" dirty="0"/>
              <a:t>号批复</a:t>
            </a:r>
            <a:r>
              <a:rPr lang="en-US" altLang="zh-CN" sz="2800" dirty="0"/>
              <a:t>:</a:t>
            </a:r>
          </a:p>
          <a:p>
            <a:pPr eaLnBrk="1" hangingPunct="1">
              <a:lnSpc>
                <a:spcPct val="90000"/>
              </a:lnSpc>
            </a:pPr>
            <a:r>
              <a:rPr lang="zh-CN" altLang="en-US" sz="2800" dirty="0"/>
              <a:t>对于超过诉讼时效期间，</a:t>
            </a:r>
            <a:r>
              <a:rPr lang="zh-CN" altLang="en-US" sz="2800" b="1" dirty="0"/>
              <a:t>信用社向借款人发出催收到期贷款通知单</a:t>
            </a:r>
            <a:r>
              <a:rPr lang="zh-CN" altLang="en-US" sz="2800" dirty="0"/>
              <a:t>，债务人在该通知单上签字或盖章的，应当</a:t>
            </a:r>
            <a:r>
              <a:rPr lang="zh-CN" altLang="en-US" sz="2800" b="1" dirty="0"/>
              <a:t>视为对原债务的重新确认</a:t>
            </a:r>
            <a:r>
              <a:rPr lang="zh-CN" altLang="en-US" sz="2800" dirty="0"/>
              <a:t>，该债权债务关系应受保护。 </a:t>
            </a:r>
          </a:p>
        </p:txBody>
      </p:sp>
    </p:spTree>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ChangeArrowheads="1"/>
          </p:cNvSpPr>
          <p:nvPr>
            <p:ph type="title"/>
          </p:nvPr>
        </p:nvSpPr>
        <p:spPr/>
        <p:txBody>
          <a:bodyPr/>
          <a:lstStyle/>
          <a:p>
            <a:pPr eaLnBrk="1" hangingPunct="1"/>
            <a:endParaRPr lang="zh-CN" altLang="en-US"/>
          </a:p>
        </p:txBody>
      </p:sp>
      <p:sp>
        <p:nvSpPr>
          <p:cNvPr id="603138" name="Rectangle 3"/>
          <p:cNvSpPr>
            <a:spLocks noGrp="1" noChangeArrowheads="1"/>
          </p:cNvSpPr>
          <p:nvPr>
            <p:ph type="body" idx="1"/>
          </p:nvPr>
        </p:nvSpPr>
        <p:spPr/>
        <p:txBody>
          <a:bodyPr/>
          <a:lstStyle/>
          <a:p>
            <a:pPr eaLnBrk="1" hangingPunct="1"/>
            <a:r>
              <a:rPr lang="en-US" altLang="zh-CN" dirty="0"/>
              <a:t>2</a:t>
            </a:r>
            <a:r>
              <a:rPr lang="zh-CN" altLang="en-US" dirty="0"/>
              <a:t>、诉讼时效期间届满后，义务人与权利人重新达成还款协议</a:t>
            </a:r>
          </a:p>
          <a:p>
            <a:pPr eaLnBrk="1" hangingPunct="1"/>
            <a:r>
              <a:rPr lang="zh-CN" altLang="en-US" dirty="0"/>
              <a:t>最高人民法院</a:t>
            </a:r>
            <a:r>
              <a:rPr lang="en-US" altLang="zh-CN" dirty="0"/>
              <a:t>1997</a:t>
            </a:r>
            <a:r>
              <a:rPr lang="zh-CN" altLang="en-US" dirty="0"/>
              <a:t>年</a:t>
            </a:r>
            <a:r>
              <a:rPr lang="en-US" altLang="zh-CN" dirty="0"/>
              <a:t>4</a:t>
            </a:r>
            <a:r>
              <a:rPr lang="zh-CN" altLang="en-US" dirty="0"/>
              <a:t>月</a:t>
            </a:r>
            <a:r>
              <a:rPr lang="en-US" altLang="zh-CN" dirty="0"/>
              <a:t>16</a:t>
            </a:r>
            <a:r>
              <a:rPr lang="zh-CN" altLang="en-US" dirty="0"/>
              <a:t>日（</a:t>
            </a:r>
            <a:r>
              <a:rPr lang="en-US" altLang="zh-CN" dirty="0"/>
              <a:t>1997</a:t>
            </a:r>
            <a:r>
              <a:rPr lang="zh-CN" altLang="en-US" dirty="0"/>
              <a:t>）</a:t>
            </a:r>
            <a:r>
              <a:rPr lang="en-US" altLang="zh-CN" dirty="0"/>
              <a:t>4</a:t>
            </a:r>
            <a:r>
              <a:rPr lang="zh-CN" altLang="en-US" dirty="0"/>
              <a:t>号批复 </a:t>
            </a:r>
          </a:p>
          <a:p>
            <a:pPr eaLnBrk="1" hangingPunct="1"/>
            <a:r>
              <a:rPr lang="zh-CN" altLang="en-US" dirty="0"/>
              <a:t>对超过诉讼时效期间，</a:t>
            </a:r>
            <a:r>
              <a:rPr lang="zh-CN" altLang="en-US" b="1" dirty="0"/>
              <a:t>当事人就原债务达成还款协议时，应当依法予以保护。 </a:t>
            </a:r>
          </a:p>
        </p:txBody>
      </p:sp>
    </p:spTree>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1" name="Rectangle 2"/>
          <p:cNvSpPr>
            <a:spLocks noGrp="1" noChangeArrowheads="1"/>
          </p:cNvSpPr>
          <p:nvPr>
            <p:ph type="title"/>
          </p:nvPr>
        </p:nvSpPr>
        <p:spPr/>
        <p:txBody>
          <a:bodyPr/>
          <a:lstStyle/>
          <a:p>
            <a:pPr eaLnBrk="1" hangingPunct="1"/>
            <a:br>
              <a:rPr lang="zh-CN" altLang="en-US"/>
            </a:br>
            <a:endParaRPr lang="zh-CN" altLang="en-US" b="1">
              <a:latin typeface="Times New Roman" pitchFamily="18" charset="0"/>
            </a:endParaRPr>
          </a:p>
        </p:txBody>
      </p:sp>
      <p:sp>
        <p:nvSpPr>
          <p:cNvPr id="604162" name="Rectangle 3"/>
          <p:cNvSpPr>
            <a:spLocks noGrp="1" noChangeArrowheads="1"/>
          </p:cNvSpPr>
          <p:nvPr>
            <p:ph type="body" idx="1"/>
          </p:nvPr>
        </p:nvSpPr>
        <p:spPr/>
        <p:txBody>
          <a:bodyPr/>
          <a:lstStyle/>
          <a:p>
            <a:pPr eaLnBrk="1" hangingPunct="1">
              <a:lnSpc>
                <a:spcPct val="80000"/>
              </a:lnSpc>
            </a:pPr>
            <a:r>
              <a:rPr lang="zh-CN" altLang="en-US" b="1" dirty="0"/>
              <a:t>七、</a:t>
            </a:r>
            <a:r>
              <a:rPr lang="zh-CN" altLang="en-US" dirty="0"/>
              <a:t> </a:t>
            </a:r>
            <a:r>
              <a:rPr lang="zh-CN" altLang="en-US" b="1" dirty="0"/>
              <a:t>期间</a:t>
            </a:r>
          </a:p>
          <a:p>
            <a:pPr eaLnBrk="1" hangingPunct="1"/>
            <a:r>
              <a:rPr lang="zh-CN" altLang="zh-CN" b="1" dirty="0"/>
              <a:t>（一）期间的界定</a:t>
            </a:r>
            <a:endParaRPr lang="zh-CN" altLang="zh-CN" dirty="0"/>
          </a:p>
          <a:p>
            <a:pPr eaLnBrk="1" hangingPunct="1"/>
            <a:r>
              <a:rPr lang="zh-CN" altLang="zh-CN" dirty="0"/>
              <a:t>期间是指民事法律关系产生、变更和中止的时间。</a:t>
            </a:r>
            <a:endParaRPr lang="en-US" altLang="zh-CN" dirty="0"/>
          </a:p>
          <a:p>
            <a:pPr eaLnBrk="1" hangingPunct="1"/>
            <a:r>
              <a:rPr lang="zh-CN" altLang="zh-CN" dirty="0"/>
              <a:t>期间属于法律事实中的事件，是民事法律关系产生、变更和终止的根据。</a:t>
            </a:r>
            <a:br>
              <a:rPr lang="en-US" altLang="zh-CN" dirty="0"/>
            </a:br>
            <a:br>
              <a:rPr lang="zh-CN" altLang="en-US" dirty="0"/>
            </a:br>
            <a:endParaRPr lang="zh-CN" altLang="en-US" dirty="0"/>
          </a:p>
        </p:txBody>
      </p:sp>
    </p:spTree>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5" name="Rectangle 2"/>
          <p:cNvSpPr>
            <a:spLocks noGrp="1" noChangeArrowheads="1"/>
          </p:cNvSpPr>
          <p:nvPr>
            <p:ph type="title"/>
          </p:nvPr>
        </p:nvSpPr>
        <p:spPr/>
        <p:txBody>
          <a:bodyPr/>
          <a:lstStyle/>
          <a:p>
            <a:pPr eaLnBrk="1" hangingPunct="1"/>
            <a:endParaRPr lang="zh-CN" altLang="en-US"/>
          </a:p>
        </p:txBody>
      </p:sp>
      <p:sp>
        <p:nvSpPr>
          <p:cNvPr id="605186" name="Rectangle 3"/>
          <p:cNvSpPr>
            <a:spLocks noGrp="1" noChangeArrowheads="1"/>
          </p:cNvSpPr>
          <p:nvPr>
            <p:ph type="body" idx="1"/>
          </p:nvPr>
        </p:nvSpPr>
        <p:spPr/>
        <p:txBody>
          <a:bodyPr/>
          <a:lstStyle/>
          <a:p>
            <a:pPr eaLnBrk="1" hangingPunct="1"/>
            <a:r>
              <a:rPr lang="zh-CN" altLang="zh-CN" b="1"/>
              <a:t>（二）期间的分类</a:t>
            </a:r>
            <a:endParaRPr lang="zh-CN" altLang="zh-CN"/>
          </a:p>
          <a:p>
            <a:pPr eaLnBrk="1" hangingPunct="1"/>
            <a:r>
              <a:rPr lang="en-US" altLang="zh-CN"/>
              <a:t>1</a:t>
            </a:r>
            <a:r>
              <a:rPr lang="zh-CN" altLang="zh-CN"/>
              <a:t>、法定期间和意定期间</a:t>
            </a:r>
          </a:p>
          <a:p>
            <a:pPr eaLnBrk="1" hangingPunct="1"/>
            <a:r>
              <a:rPr lang="en-US" altLang="zh-CN"/>
              <a:t>2</a:t>
            </a:r>
            <a:r>
              <a:rPr lang="zh-CN" altLang="zh-CN"/>
              <a:t>、一般期间和特殊期间</a:t>
            </a:r>
          </a:p>
          <a:p>
            <a:pPr eaLnBrk="1" hangingPunct="1"/>
            <a:r>
              <a:rPr lang="en-US" altLang="zh-CN"/>
              <a:t>3</a:t>
            </a:r>
            <a:r>
              <a:rPr lang="zh-CN" altLang="zh-CN"/>
              <a:t>、民事权利的行使期间和民事义务的履行期间。</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pPr eaLnBrk="1" hangingPunct="1"/>
            <a:endParaRPr lang="zh-CN" altLang="en-US"/>
          </a:p>
        </p:txBody>
      </p:sp>
      <p:sp>
        <p:nvSpPr>
          <p:cNvPr id="73730" name="Rectangle 3"/>
          <p:cNvSpPr>
            <a:spLocks noGrp="1" noChangeArrowheads="1"/>
          </p:cNvSpPr>
          <p:nvPr>
            <p:ph type="body" idx="1"/>
          </p:nvPr>
        </p:nvSpPr>
        <p:spPr/>
        <p:txBody>
          <a:bodyPr/>
          <a:lstStyle/>
          <a:p>
            <a:pPr eaLnBrk="1" hangingPunct="1"/>
            <a:r>
              <a:rPr lang="en-US" altLang="zh-CN" b="1">
                <a:latin typeface="Times New Roman" pitchFamily="18" charset="0"/>
              </a:rPr>
              <a:t>——</a:t>
            </a:r>
            <a:r>
              <a:rPr lang="zh-CN" altLang="en-US" sz="2800" b="1">
                <a:solidFill>
                  <a:srgbClr val="000000"/>
                </a:solidFill>
                <a:latin typeface="宋体" charset="-122"/>
              </a:rPr>
              <a:t>诚实信用原则的适用：源于司法实践的经验 </a:t>
            </a:r>
          </a:p>
          <a:p>
            <a:pPr eaLnBrk="1" hangingPunct="1"/>
            <a:endParaRPr lang="zh-CN" altLang="en-US"/>
          </a:p>
        </p:txBody>
      </p:sp>
    </p:spTree>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09" name="Rectangle 2"/>
          <p:cNvSpPr>
            <a:spLocks noGrp="1" noChangeArrowheads="1"/>
          </p:cNvSpPr>
          <p:nvPr>
            <p:ph type="title"/>
          </p:nvPr>
        </p:nvSpPr>
        <p:spPr/>
        <p:txBody>
          <a:bodyPr/>
          <a:lstStyle/>
          <a:p>
            <a:pPr eaLnBrk="1" hangingPunct="1"/>
            <a:endParaRPr lang="zh-CN" altLang="en-US"/>
          </a:p>
        </p:txBody>
      </p:sp>
      <p:sp>
        <p:nvSpPr>
          <p:cNvPr id="606210" name="Rectangle 3"/>
          <p:cNvSpPr>
            <a:spLocks noGrp="1" noChangeArrowheads="1"/>
          </p:cNvSpPr>
          <p:nvPr>
            <p:ph type="body" idx="1"/>
          </p:nvPr>
        </p:nvSpPr>
        <p:spPr/>
        <p:txBody>
          <a:bodyPr/>
          <a:lstStyle/>
          <a:p>
            <a:pPr eaLnBrk="1" hangingPunct="1"/>
            <a:r>
              <a:rPr lang="zh-CN" altLang="zh-CN" b="1" dirty="0"/>
              <a:t>（三）期间的计算</a:t>
            </a:r>
            <a:endParaRPr lang="zh-CN" altLang="zh-CN" dirty="0"/>
          </a:p>
          <a:p>
            <a:pPr eaLnBrk="1" hangingPunct="1"/>
            <a:r>
              <a:rPr lang="zh-CN" altLang="zh-CN" dirty="0"/>
              <a:t>民法所称的期间，一律按照公历年、月、日、小时计算。</a:t>
            </a:r>
          </a:p>
          <a:p>
            <a:pPr eaLnBrk="1" hangingPunct="1"/>
            <a:r>
              <a:rPr lang="zh-CN" altLang="zh-CN" dirty="0"/>
              <a:t>按小时计算期间的，从法律规定或者当事人约定的时间开始计算；按照年、月、日计算期间的，</a:t>
            </a:r>
            <a:r>
              <a:rPr lang="zh-CN" altLang="zh-CN" b="1" dirty="0"/>
              <a:t>开始的当日不计入，自下一日开始计算。</a:t>
            </a:r>
          </a:p>
        </p:txBody>
      </p:sp>
    </p:spTree>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3" name="Rectangle 2"/>
          <p:cNvSpPr>
            <a:spLocks noGrp="1" noChangeArrowheads="1"/>
          </p:cNvSpPr>
          <p:nvPr>
            <p:ph type="title"/>
          </p:nvPr>
        </p:nvSpPr>
        <p:spPr/>
        <p:txBody>
          <a:bodyPr/>
          <a:lstStyle/>
          <a:p>
            <a:pPr eaLnBrk="1" hangingPunct="1"/>
            <a:br>
              <a:rPr lang="zh-CN" altLang="en-US"/>
            </a:br>
            <a:endParaRPr lang="zh-CN" altLang="en-US"/>
          </a:p>
        </p:txBody>
      </p:sp>
      <p:sp>
        <p:nvSpPr>
          <p:cNvPr id="607234" name="Rectangle 3"/>
          <p:cNvSpPr>
            <a:spLocks noGrp="1" noChangeArrowheads="1"/>
          </p:cNvSpPr>
          <p:nvPr>
            <p:ph type="body" idx="1"/>
          </p:nvPr>
        </p:nvSpPr>
        <p:spPr/>
        <p:txBody>
          <a:bodyPr/>
          <a:lstStyle/>
          <a:p>
            <a:pPr eaLnBrk="1" hangingPunct="1"/>
            <a:r>
              <a:rPr lang="zh-CN" altLang="zh-CN"/>
              <a:t>按照年、月计算期间的，到期月的对应日为期间的最后一日；没有对应日的，月末日为期间的最后一日。</a:t>
            </a:r>
          </a:p>
          <a:p>
            <a:pPr eaLnBrk="1" hangingPunct="1"/>
            <a:r>
              <a:rPr lang="zh-CN" altLang="zh-CN"/>
              <a:t>期间的最后一天是法定休假日的，以休假日结束后的次日为期间的最后一天。期间的最后一日的截止时间为二十四时；有业务时间的，停止业务活动的时间为截止时间。</a:t>
            </a:r>
          </a:p>
        </p:txBody>
      </p:sp>
    </p:spTree>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7" name="Rectangle 2"/>
          <p:cNvSpPr>
            <a:spLocks noGrp="1" noChangeArrowheads="1"/>
          </p:cNvSpPr>
          <p:nvPr>
            <p:ph type="title"/>
          </p:nvPr>
        </p:nvSpPr>
        <p:spPr/>
        <p:txBody>
          <a:bodyPr/>
          <a:lstStyle/>
          <a:p>
            <a:pPr eaLnBrk="1" hangingPunct="1"/>
            <a:endParaRPr lang="zh-CN" altLang="en-US"/>
          </a:p>
        </p:txBody>
      </p:sp>
      <p:sp>
        <p:nvSpPr>
          <p:cNvPr id="608258" name="Rectangle 3"/>
          <p:cNvSpPr>
            <a:spLocks noGrp="1" noChangeArrowheads="1"/>
          </p:cNvSpPr>
          <p:nvPr>
            <p:ph type="body" idx="1"/>
          </p:nvPr>
        </p:nvSpPr>
        <p:spPr/>
        <p:txBody>
          <a:bodyPr/>
          <a:lstStyle/>
          <a:p>
            <a:pPr eaLnBrk="1" hangingPunct="1"/>
            <a:r>
              <a:rPr lang="zh-CN" altLang="en-US" sz="9600">
                <a:latin typeface="华文彩云"/>
                <a:ea typeface="华文彩云"/>
                <a:cs typeface="华文彩云"/>
              </a:rPr>
              <a:t>谢谢！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zh-CN" altLang="en-US" sz="4000" b="1">
                <a:solidFill>
                  <a:srgbClr val="000000"/>
                </a:solidFill>
                <a:latin typeface="Times New Roman" pitchFamily="18" charset="0"/>
              </a:rPr>
              <a:t>第一讲</a:t>
            </a:r>
            <a:r>
              <a:rPr lang="zh-CN" altLang="en-US" sz="4000" b="1">
                <a:solidFill>
                  <a:srgbClr val="000000"/>
                </a:solidFill>
              </a:rPr>
              <a:t> </a:t>
            </a:r>
            <a:r>
              <a:rPr lang="zh-CN" altLang="en-US" sz="4000" b="1">
                <a:solidFill>
                  <a:srgbClr val="000000"/>
                </a:solidFill>
                <a:latin typeface="Times New Roman" pitchFamily="18" charset="0"/>
              </a:rPr>
              <a:t>民法学习的方法论</a:t>
            </a:r>
          </a:p>
        </p:txBody>
      </p:sp>
      <p:sp>
        <p:nvSpPr>
          <p:cNvPr id="19458" name="Rectangle 3"/>
          <p:cNvSpPr>
            <a:spLocks noGrp="1" noChangeArrowheads="1"/>
          </p:cNvSpPr>
          <p:nvPr>
            <p:ph type="body" idx="1"/>
          </p:nvPr>
        </p:nvSpPr>
        <p:spPr/>
        <p:txBody>
          <a:bodyPr/>
          <a:lstStyle/>
          <a:p>
            <a:pPr eaLnBrk="1" hangingPunct="1">
              <a:lnSpc>
                <a:spcPct val="90000"/>
              </a:lnSpc>
            </a:pPr>
            <a:r>
              <a:rPr lang="zh-CN" altLang="en-US" dirty="0"/>
              <a:t>本讲参考文献</a:t>
            </a:r>
          </a:p>
          <a:p>
            <a:pPr eaLnBrk="1" hangingPunct="1">
              <a:lnSpc>
                <a:spcPct val="90000"/>
              </a:lnSpc>
            </a:pPr>
            <a:r>
              <a:rPr lang="en-US" altLang="zh-CN" dirty="0"/>
              <a:t>1</a:t>
            </a:r>
            <a:r>
              <a:rPr lang="zh-CN" altLang="en-US" dirty="0"/>
              <a:t>、谢怀栻</a:t>
            </a:r>
            <a:r>
              <a:rPr lang="zh-CN" altLang="en-US" dirty="0">
                <a:latin typeface="Times New Roman" pitchFamily="18" charset="0"/>
              </a:rPr>
              <a:t> </a:t>
            </a:r>
            <a:r>
              <a:rPr lang="zh-CN" altLang="en-US" dirty="0"/>
              <a:t>：</a:t>
            </a:r>
            <a:r>
              <a:rPr lang="en-US" altLang="zh-CN" dirty="0"/>
              <a:t>《</a:t>
            </a:r>
            <a:r>
              <a:rPr lang="zh-CN" altLang="en-US" dirty="0"/>
              <a:t>民法学习当中的方法问题</a:t>
            </a:r>
            <a:r>
              <a:rPr lang="en-US" altLang="zh-CN" dirty="0"/>
              <a:t>》</a:t>
            </a:r>
            <a:r>
              <a:rPr lang="zh-CN" altLang="en-US" dirty="0"/>
              <a:t>，</a:t>
            </a:r>
            <a:r>
              <a:rPr lang="en-US" altLang="zh-CN" dirty="0"/>
              <a:t>http://www.civillaw.com.cn/article/default.asp?id=8120</a:t>
            </a:r>
          </a:p>
          <a:p>
            <a:pPr eaLnBrk="1" hangingPunct="1">
              <a:lnSpc>
                <a:spcPct val="90000"/>
              </a:lnSpc>
            </a:pPr>
            <a:r>
              <a:rPr lang="en-US" altLang="zh-CN" dirty="0"/>
              <a:t>2</a:t>
            </a:r>
            <a:r>
              <a:rPr lang="zh-CN" altLang="en-US" dirty="0"/>
              <a:t>、王泽鉴：</a:t>
            </a:r>
            <a:r>
              <a:rPr lang="en-US" altLang="zh-CN" dirty="0"/>
              <a:t>《</a:t>
            </a:r>
            <a:r>
              <a:rPr lang="zh-CN" altLang="en-US" dirty="0"/>
              <a:t>法律思维与民法实例</a:t>
            </a:r>
            <a:r>
              <a:rPr lang="en-US" altLang="zh-CN" dirty="0">
                <a:latin typeface="Times New Roman" pitchFamily="18" charset="0"/>
              </a:rPr>
              <a:t>——</a:t>
            </a:r>
            <a:r>
              <a:rPr lang="zh-CN" altLang="en-US" dirty="0"/>
              <a:t>请求权基础理论体系</a:t>
            </a:r>
            <a:r>
              <a:rPr lang="en-US" altLang="zh-CN" dirty="0"/>
              <a:t>》</a:t>
            </a:r>
            <a:r>
              <a:rPr lang="zh-CN" altLang="en-US" dirty="0"/>
              <a:t>，中国政法大学出版社，</a:t>
            </a:r>
            <a:r>
              <a:rPr lang="en-US" altLang="zh-CN" dirty="0"/>
              <a:t>2001</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endParaRPr lang="zh-CN" altLang="en-US"/>
          </a:p>
        </p:txBody>
      </p:sp>
      <p:sp>
        <p:nvSpPr>
          <p:cNvPr id="74754" name="Rectangle 3"/>
          <p:cNvSpPr>
            <a:spLocks noGrp="1" noChangeArrowheads="1"/>
          </p:cNvSpPr>
          <p:nvPr>
            <p:ph type="body" idx="1"/>
          </p:nvPr>
        </p:nvSpPr>
        <p:spPr/>
        <p:txBody>
          <a:bodyPr/>
          <a:lstStyle/>
          <a:p>
            <a:pPr eaLnBrk="1" hangingPunct="1"/>
            <a:r>
              <a:rPr lang="en-US" altLang="zh-CN" b="1"/>
              <a:t>4</a:t>
            </a:r>
            <a:r>
              <a:rPr lang="zh-CN" altLang="en-US" b="1"/>
              <a:t>、公平原则</a:t>
            </a:r>
            <a:endParaRPr lang="zh-CN" altLang="en-US"/>
          </a:p>
          <a:p>
            <a:pPr eaLnBrk="1" hangingPunct="1"/>
            <a:r>
              <a:rPr lang="en-US" altLang="zh-CN">
                <a:latin typeface="Times New Roman" pitchFamily="18" charset="0"/>
              </a:rPr>
              <a:t>——</a:t>
            </a:r>
            <a:r>
              <a:rPr lang="zh-CN" altLang="en-US"/>
              <a:t>民事主体应依据社会公认的公平观念从事民事活动，以维持当事人之间的利益均衡。</a:t>
            </a:r>
          </a:p>
          <a:p>
            <a:pPr eaLnBrk="1" hangingPunct="1"/>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pPr eaLnBrk="1" hangingPunct="1"/>
            <a:endParaRPr lang="zh-CN" altLang="en-US"/>
          </a:p>
        </p:txBody>
      </p:sp>
      <p:sp>
        <p:nvSpPr>
          <p:cNvPr id="75778" name="Rectangle 3"/>
          <p:cNvSpPr>
            <a:spLocks noGrp="1" noChangeArrowheads="1"/>
          </p:cNvSpPr>
          <p:nvPr>
            <p:ph type="body" idx="1"/>
          </p:nvPr>
        </p:nvSpPr>
        <p:spPr/>
        <p:txBody>
          <a:bodyPr/>
          <a:lstStyle/>
          <a:p>
            <a:pPr eaLnBrk="1" hangingPunct="1"/>
            <a:r>
              <a:rPr lang="zh-CN" altLang="en-US">
                <a:latin typeface="Times New Roman" pitchFamily="18" charset="0"/>
              </a:rPr>
              <a:t>“</a:t>
            </a:r>
            <a:r>
              <a:rPr lang="zh-CN" altLang="en-US"/>
              <a:t>公平</a:t>
            </a:r>
            <a:r>
              <a:rPr lang="zh-CN" altLang="en-US">
                <a:latin typeface="Times New Roman" pitchFamily="18" charset="0"/>
              </a:rPr>
              <a:t>”</a:t>
            </a:r>
            <a:r>
              <a:rPr lang="zh-CN" altLang="en-US"/>
              <a:t>的判断</a:t>
            </a:r>
          </a:p>
          <a:p>
            <a:pPr eaLnBrk="1" hangingPunct="1"/>
            <a:r>
              <a:rPr lang="zh-CN" altLang="en-US"/>
              <a:t>学理分析：学者眼中的公平</a:t>
            </a:r>
          </a:p>
          <a:p>
            <a:pPr eaLnBrk="1" hangingPunct="1"/>
            <a:r>
              <a:rPr lang="zh-CN" altLang="en-US"/>
              <a:t>实践验证：法官眼中的公平</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pPr eaLnBrk="1" hangingPunct="1"/>
            <a:endParaRPr lang="zh-CN" altLang="en-US"/>
          </a:p>
        </p:txBody>
      </p:sp>
      <p:sp>
        <p:nvSpPr>
          <p:cNvPr id="76802" name="Rectangle 3"/>
          <p:cNvSpPr>
            <a:spLocks noGrp="1" noChangeArrowheads="1"/>
          </p:cNvSpPr>
          <p:nvPr>
            <p:ph type="body" idx="1"/>
          </p:nvPr>
        </p:nvSpPr>
        <p:spPr/>
        <p:txBody>
          <a:bodyPr/>
          <a:lstStyle/>
          <a:p>
            <a:pPr eaLnBrk="1" hangingPunct="1"/>
            <a:r>
              <a:rPr lang="en-US" altLang="zh-CN" b="1"/>
              <a:t>5</a:t>
            </a:r>
            <a:r>
              <a:rPr lang="zh-CN" altLang="en-US" b="1"/>
              <a:t>、权利不得滥用原则</a:t>
            </a:r>
            <a:endParaRPr lang="zh-CN" altLang="en-US"/>
          </a:p>
          <a:p>
            <a:pPr eaLnBrk="1" hangingPunct="1"/>
            <a:r>
              <a:rPr lang="en-US" altLang="zh-CN">
                <a:latin typeface="Times New Roman" pitchFamily="18" charset="0"/>
              </a:rPr>
              <a:t>——</a:t>
            </a:r>
            <a:r>
              <a:rPr lang="zh-CN" altLang="en-US"/>
              <a:t>民事主体在行使权利过程中，不得侵犯或者妨碍他人合法权益，应注意自身权益与他人权益的平衡。</a:t>
            </a:r>
          </a:p>
          <a:p>
            <a:pPr eaLnBrk="1" hangingPunct="1"/>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pPr eaLnBrk="1" hangingPunct="1"/>
            <a:endParaRPr lang="zh-CN" altLang="en-US"/>
          </a:p>
        </p:txBody>
      </p:sp>
      <p:sp>
        <p:nvSpPr>
          <p:cNvPr id="77826" name="Rectangle 3"/>
          <p:cNvSpPr>
            <a:spLocks noGrp="1" noChangeArrowheads="1"/>
          </p:cNvSpPr>
          <p:nvPr>
            <p:ph type="body" idx="1"/>
          </p:nvPr>
        </p:nvSpPr>
        <p:spPr/>
        <p:txBody>
          <a:bodyPr/>
          <a:lstStyle/>
          <a:p>
            <a:pPr eaLnBrk="1" hangingPunct="1"/>
            <a:r>
              <a:rPr lang="en-US" altLang="zh-CN">
                <a:latin typeface="Times New Roman" pitchFamily="18" charset="0"/>
              </a:rPr>
              <a:t>——</a:t>
            </a:r>
            <a:r>
              <a:rPr lang="zh-CN" altLang="en-US"/>
              <a:t>行使权利与滥用权利的识别</a:t>
            </a:r>
          </a:p>
          <a:p>
            <a:pPr eaLnBrk="1" hangingPunct="1"/>
            <a:r>
              <a:rPr lang="zh-CN" altLang="en-US"/>
              <a:t>主客观统一标准</a:t>
            </a:r>
          </a:p>
          <a:p>
            <a:pPr eaLnBrk="1" hangingPunct="1"/>
            <a:r>
              <a:rPr lang="zh-CN" altLang="en-US"/>
              <a:t>（</a:t>
            </a:r>
            <a:r>
              <a:rPr lang="en-US" altLang="zh-CN"/>
              <a:t>1</a:t>
            </a:r>
            <a:r>
              <a:rPr lang="zh-CN" altLang="en-US"/>
              <a:t>）主观上是否有过错；</a:t>
            </a:r>
          </a:p>
          <a:p>
            <a:pPr eaLnBrk="1" hangingPunct="1"/>
            <a:r>
              <a:rPr lang="zh-CN" altLang="en-US"/>
              <a:t>（</a:t>
            </a:r>
            <a:r>
              <a:rPr lang="en-US" altLang="zh-CN"/>
              <a:t>2</a:t>
            </a:r>
            <a:r>
              <a:rPr lang="zh-CN" altLang="en-US"/>
              <a:t>）权利人是否依法享有某种权利；</a:t>
            </a:r>
          </a:p>
          <a:p>
            <a:pPr eaLnBrk="1" hangingPunct="1"/>
            <a:r>
              <a:rPr lang="zh-CN" altLang="en-US"/>
              <a:t>（</a:t>
            </a:r>
            <a:r>
              <a:rPr lang="en-US" altLang="zh-CN"/>
              <a:t>3</a:t>
            </a:r>
            <a:r>
              <a:rPr lang="zh-CN" altLang="en-US"/>
              <a:t>）权利人的行为是否已造成或者可能造成他人损害。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pPr eaLnBrk="1" hangingPunct="1"/>
            <a:endParaRPr lang="zh-CN" altLang="en-US"/>
          </a:p>
        </p:txBody>
      </p:sp>
      <p:sp>
        <p:nvSpPr>
          <p:cNvPr id="78850" name="Rectangle 3"/>
          <p:cNvSpPr>
            <a:spLocks noGrp="1" noChangeArrowheads="1"/>
          </p:cNvSpPr>
          <p:nvPr>
            <p:ph type="body" idx="1"/>
          </p:nvPr>
        </p:nvSpPr>
        <p:spPr/>
        <p:txBody>
          <a:bodyPr/>
          <a:lstStyle/>
          <a:p>
            <a:pPr eaLnBrk="1" hangingPunct="1"/>
            <a:r>
              <a:rPr lang="en-US" altLang="zh-CN">
                <a:latin typeface="Times New Roman" pitchFamily="18" charset="0"/>
              </a:rPr>
              <a:t>——</a:t>
            </a:r>
            <a:r>
              <a:rPr lang="zh-CN" altLang="en-US"/>
              <a:t>权力滥用的后果</a:t>
            </a:r>
          </a:p>
          <a:p>
            <a:pPr eaLnBrk="1" hangingPunct="1"/>
            <a:r>
              <a:rPr lang="zh-CN" altLang="en-US"/>
              <a:t>剥夺权利</a:t>
            </a:r>
          </a:p>
          <a:p>
            <a:pPr eaLnBrk="1" hangingPunct="1"/>
            <a:r>
              <a:rPr lang="zh-CN" altLang="en-US"/>
              <a:t>滥用权利行为无效</a:t>
            </a:r>
          </a:p>
          <a:p>
            <a:pPr eaLnBrk="1" hangingPunct="1"/>
            <a:r>
              <a:rPr lang="zh-CN" altLang="en-US"/>
              <a:t>受害人可要求行为人承担相应责任</a:t>
            </a:r>
          </a:p>
          <a:p>
            <a:pPr eaLnBrk="1" hangingPunct="1"/>
            <a:r>
              <a:rPr lang="zh-CN" altLang="en-US"/>
              <a:t>返还或者没收因权利滥用行为得到的利益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pPr eaLnBrk="1" hangingPunct="1"/>
            <a:endParaRPr lang="zh-CN" altLang="en-US"/>
          </a:p>
        </p:txBody>
      </p:sp>
      <p:sp>
        <p:nvSpPr>
          <p:cNvPr id="79874" name="Rectangle 3"/>
          <p:cNvSpPr>
            <a:spLocks noGrp="1" noChangeArrowheads="1"/>
          </p:cNvSpPr>
          <p:nvPr>
            <p:ph type="body" idx="1"/>
          </p:nvPr>
        </p:nvSpPr>
        <p:spPr/>
        <p:txBody>
          <a:bodyPr/>
          <a:lstStyle/>
          <a:p>
            <a:pPr eaLnBrk="1" hangingPunct="1"/>
            <a:r>
              <a:rPr lang="en-US" altLang="zh-CN" b="1">
                <a:solidFill>
                  <a:srgbClr val="000000"/>
                </a:solidFill>
                <a:latin typeface="宋体" charset="-122"/>
              </a:rPr>
              <a:t>6</a:t>
            </a:r>
            <a:r>
              <a:rPr lang="zh-CN" altLang="en-US" b="1">
                <a:solidFill>
                  <a:srgbClr val="000000"/>
                </a:solidFill>
                <a:latin typeface="宋体" charset="-122"/>
              </a:rPr>
              <a:t>、公序良俗原则</a:t>
            </a:r>
          </a:p>
          <a:p>
            <a:pPr eaLnBrk="1" hangingPunct="1"/>
            <a:r>
              <a:rPr lang="zh-CN" altLang="en-US" b="1"/>
              <a:t>公序良俗原则，是指</a:t>
            </a:r>
            <a:r>
              <a:rPr lang="zh-CN" altLang="en-US"/>
              <a:t>民事活动不得损害国家的一般利益、不得损害社会的一般道德，有的国家称之为</a:t>
            </a:r>
            <a:r>
              <a:rPr lang="zh-CN" altLang="en-US">
                <a:latin typeface="Times New Roman" pitchFamily="18" charset="0"/>
              </a:rPr>
              <a:t>“</a:t>
            </a:r>
            <a:r>
              <a:rPr lang="zh-CN" altLang="en-US"/>
              <a:t>公共秩序</a:t>
            </a:r>
            <a:r>
              <a:rPr lang="zh-CN" altLang="en-US">
                <a:latin typeface="Times New Roman" pitchFamily="18" charset="0"/>
              </a:rPr>
              <a:t>”</a:t>
            </a:r>
            <a:r>
              <a:rPr lang="zh-CN" altLang="en-US"/>
              <a:t>、</a:t>
            </a:r>
            <a:r>
              <a:rPr lang="zh-CN" altLang="en-US">
                <a:latin typeface="Times New Roman" pitchFamily="18" charset="0"/>
              </a:rPr>
              <a:t>“</a:t>
            </a:r>
            <a:r>
              <a:rPr lang="zh-CN" altLang="en-US"/>
              <a:t>公共福利</a:t>
            </a:r>
            <a:r>
              <a:rPr lang="zh-CN" altLang="en-US">
                <a:latin typeface="Times New Roman" pitchFamily="18" charset="0"/>
              </a:rPr>
              <a:t>”</a:t>
            </a:r>
            <a:r>
              <a:rPr lang="zh-CN" altLang="en-US"/>
              <a:t>、</a:t>
            </a:r>
            <a:r>
              <a:rPr lang="zh-CN" altLang="en-US">
                <a:latin typeface="Times New Roman" pitchFamily="18" charset="0"/>
              </a:rPr>
              <a:t>“</a:t>
            </a:r>
            <a:r>
              <a:rPr lang="zh-CN" altLang="en-US"/>
              <a:t>公共政策</a:t>
            </a:r>
            <a:r>
              <a:rPr lang="zh-CN" altLang="en-US">
                <a:latin typeface="Times New Roman" pitchFamily="18" charset="0"/>
              </a:rPr>
              <a:t>”</a:t>
            </a:r>
            <a:r>
              <a:rPr lang="zh-CN" altLang="en-US"/>
              <a:t>等。</a:t>
            </a:r>
          </a:p>
          <a:p>
            <a:pPr eaLnBrk="1" hangingPunct="1"/>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pPr eaLnBrk="1" hangingPunct="1"/>
            <a:br>
              <a:rPr lang="zh-CN" altLang="en-US" sz="3200"/>
            </a:br>
            <a:endParaRPr lang="zh-CN" altLang="en-US" sz="3200"/>
          </a:p>
        </p:txBody>
      </p:sp>
      <p:sp>
        <p:nvSpPr>
          <p:cNvPr id="80898" name="Rectangle 3"/>
          <p:cNvSpPr>
            <a:spLocks noGrp="1" noChangeArrowheads="1"/>
          </p:cNvSpPr>
          <p:nvPr>
            <p:ph type="body" idx="1"/>
          </p:nvPr>
        </p:nvSpPr>
        <p:spPr/>
        <p:txBody>
          <a:bodyPr/>
          <a:lstStyle/>
          <a:p>
            <a:pPr eaLnBrk="1" hangingPunct="1"/>
            <a:r>
              <a:rPr lang="zh-CN" altLang="en-US" b="1">
                <a:solidFill>
                  <a:srgbClr val="000000"/>
                </a:solidFill>
                <a:latin typeface="宋体" charset="-122"/>
              </a:rPr>
              <a:t>公序良俗的识别</a:t>
            </a:r>
          </a:p>
          <a:p>
            <a:pPr eaLnBrk="1" hangingPunct="1"/>
            <a:r>
              <a:rPr lang="zh-CN" altLang="en-US"/>
              <a:t>（</a:t>
            </a:r>
            <a:r>
              <a:rPr lang="en-US" altLang="zh-CN"/>
              <a:t>1</a:t>
            </a:r>
            <a:r>
              <a:rPr lang="zh-CN" altLang="en-US"/>
              <a:t>）危害国家公共秩序的行为；（</a:t>
            </a:r>
            <a:r>
              <a:rPr lang="en-US" altLang="zh-CN"/>
              <a:t>2</a:t>
            </a:r>
            <a:r>
              <a:rPr lang="zh-CN" altLang="en-US"/>
              <a:t>）危害家庭关系的行为；（</a:t>
            </a:r>
            <a:r>
              <a:rPr lang="en-US" altLang="zh-CN"/>
              <a:t>3</a:t>
            </a:r>
            <a:r>
              <a:rPr lang="zh-CN" altLang="en-US"/>
              <a:t>）违反性道德的行为；（</a:t>
            </a:r>
            <a:r>
              <a:rPr lang="en-US" altLang="zh-CN"/>
              <a:t>4</a:t>
            </a:r>
            <a:r>
              <a:rPr lang="zh-CN" altLang="en-US"/>
              <a:t>）违反人权与人格尊严的行为；（</a:t>
            </a:r>
            <a:r>
              <a:rPr lang="en-US" altLang="zh-CN"/>
              <a:t>5</a:t>
            </a:r>
            <a:r>
              <a:rPr lang="zh-CN" altLang="en-US"/>
              <a:t>）限制经济自由的行为；（</a:t>
            </a:r>
            <a:r>
              <a:rPr lang="en-US" altLang="zh-CN"/>
              <a:t>6</a:t>
            </a:r>
            <a:r>
              <a:rPr lang="zh-CN" altLang="en-US"/>
              <a:t>）违反公平竞争的行为；（</a:t>
            </a:r>
            <a:r>
              <a:rPr lang="en-US" altLang="zh-CN"/>
              <a:t>7</a:t>
            </a:r>
            <a:r>
              <a:rPr lang="zh-CN" altLang="en-US"/>
              <a:t>）违反消费者保护的行为；（</a:t>
            </a:r>
            <a:r>
              <a:rPr lang="en-US" altLang="zh-CN"/>
              <a:t>8</a:t>
            </a:r>
            <a:r>
              <a:rPr lang="zh-CN" altLang="en-US"/>
              <a:t>）违反劳动者保护的行为；（</a:t>
            </a:r>
            <a:r>
              <a:rPr lang="en-US" altLang="zh-CN"/>
              <a:t>9</a:t>
            </a:r>
            <a:r>
              <a:rPr lang="zh-CN" altLang="en-US"/>
              <a:t>）暴利行为；（</a:t>
            </a:r>
            <a:r>
              <a:rPr lang="en-US" altLang="zh-CN"/>
              <a:t>10</a:t>
            </a:r>
            <a:r>
              <a:rPr lang="zh-CN" altLang="en-US"/>
              <a:t>）射悻行为。</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pPr eaLnBrk="1" hangingPunct="1"/>
            <a:endParaRPr lang="zh-CN" altLang="en-US" sz="3600"/>
          </a:p>
        </p:txBody>
      </p:sp>
      <p:sp>
        <p:nvSpPr>
          <p:cNvPr id="81922" name="Rectangle 3"/>
          <p:cNvSpPr>
            <a:spLocks noGrp="1" noChangeArrowheads="1"/>
          </p:cNvSpPr>
          <p:nvPr>
            <p:ph type="body" idx="1"/>
          </p:nvPr>
        </p:nvSpPr>
        <p:spPr/>
        <p:txBody>
          <a:bodyPr/>
          <a:lstStyle/>
          <a:p>
            <a:pPr eaLnBrk="1" hangingPunct="1"/>
            <a:r>
              <a:rPr lang="en-US" altLang="zh-CN">
                <a:latin typeface="Times New Roman" pitchFamily="18" charset="0"/>
              </a:rPr>
              <a:t>——</a:t>
            </a:r>
            <a:r>
              <a:rPr lang="zh-CN" altLang="en-US">
                <a:latin typeface="宋体" charset="-122"/>
              </a:rPr>
              <a:t>“</a:t>
            </a:r>
            <a:r>
              <a:rPr lang="zh-CN" altLang="en-US"/>
              <a:t>善良风俗</a:t>
            </a:r>
            <a:r>
              <a:rPr lang="zh-CN" altLang="en-US">
                <a:latin typeface="宋体" charset="-122"/>
              </a:rPr>
              <a:t>”</a:t>
            </a:r>
            <a:r>
              <a:rPr lang="zh-CN" altLang="en-US"/>
              <a:t>的实务认定</a:t>
            </a:r>
            <a:endParaRPr lang="en-US" altLang="zh-CN"/>
          </a:p>
          <a:p>
            <a:pPr eaLnBrk="1" hangingPunct="1"/>
            <a:r>
              <a:rPr lang="zh-CN" altLang="en-US"/>
              <a:t>国内判例：</a:t>
            </a:r>
          </a:p>
          <a:p>
            <a:pPr eaLnBrk="1" hangingPunct="1"/>
            <a:r>
              <a:rPr lang="en-US" altLang="zh-CN" b="1"/>
              <a:t>[</a:t>
            </a:r>
            <a:r>
              <a:rPr lang="zh-CN" altLang="en-US" b="1"/>
              <a:t>例</a:t>
            </a:r>
            <a:r>
              <a:rPr lang="en-US" altLang="zh-CN" b="1"/>
              <a:t>] </a:t>
            </a:r>
            <a:r>
              <a:rPr lang="zh-CN" altLang="en-US"/>
              <a:t>公序良俗第一案的思考</a:t>
            </a:r>
          </a:p>
          <a:p>
            <a:pPr eaLnBrk="1" hangingPunct="1"/>
            <a:r>
              <a:rPr lang="en-US" altLang="zh-CN" b="1"/>
              <a:t>[</a:t>
            </a:r>
            <a:r>
              <a:rPr lang="zh-CN" altLang="en-US" b="1"/>
              <a:t>例</a:t>
            </a:r>
            <a:r>
              <a:rPr lang="en-US" altLang="zh-CN" b="1"/>
              <a:t>] </a:t>
            </a:r>
            <a:r>
              <a:rPr lang="zh-CN" altLang="en-US"/>
              <a:t>某装饰公司雇员在装修屋内自杀案 </a:t>
            </a:r>
          </a:p>
          <a:p>
            <a:pPr eaLnBrk="1" hangingPunct="1"/>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endParaRPr lang="zh-CN" altLang="en-US"/>
          </a:p>
        </p:txBody>
      </p:sp>
      <p:sp>
        <p:nvSpPr>
          <p:cNvPr id="82946" name="Rectangle 3"/>
          <p:cNvSpPr>
            <a:spLocks noGrp="1" noChangeArrowheads="1"/>
          </p:cNvSpPr>
          <p:nvPr>
            <p:ph type="body" idx="1"/>
          </p:nvPr>
        </p:nvSpPr>
        <p:spPr/>
        <p:txBody>
          <a:bodyPr/>
          <a:lstStyle/>
          <a:p>
            <a:r>
              <a:rPr lang="en-US" altLang="zh-CN" dirty="0"/>
              <a:t>7</a:t>
            </a:r>
            <a:r>
              <a:rPr lang="zh-CN" altLang="en-US" dirty="0"/>
              <a:t>、绿色原则</a:t>
            </a:r>
          </a:p>
          <a:p>
            <a:r>
              <a:rPr lang="en-US" altLang="zh-CN" b="1" dirty="0"/>
              <a:t>《</a:t>
            </a:r>
            <a:r>
              <a:rPr lang="zh-CN" altLang="en-US" b="1" dirty="0"/>
              <a:t>民法总则</a:t>
            </a:r>
            <a:r>
              <a:rPr lang="en-US" altLang="zh-CN" b="1" dirty="0"/>
              <a:t>》</a:t>
            </a:r>
            <a:r>
              <a:rPr lang="zh-CN" altLang="en-US" b="1" dirty="0"/>
              <a:t>第九条　</a:t>
            </a:r>
            <a:r>
              <a:rPr lang="zh-CN" altLang="en-US" dirty="0"/>
              <a:t>民事主体从事民事活动，应当有利于节约资源、保护生态环境。 </a:t>
            </a:r>
          </a:p>
          <a:p>
            <a:endParaRPr lang="zh-CN" altLang="en-US" dirty="0"/>
          </a:p>
          <a:p>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lstStyle/>
          <a:p>
            <a:endParaRPr lang="zh-CN" altLang="en-US"/>
          </a:p>
        </p:txBody>
      </p:sp>
      <p:sp>
        <p:nvSpPr>
          <p:cNvPr id="83970" name="Rectangle 3"/>
          <p:cNvSpPr>
            <a:spLocks noGrp="1" noChangeArrowheads="1"/>
          </p:cNvSpPr>
          <p:nvPr>
            <p:ph type="body" idx="1"/>
          </p:nvPr>
        </p:nvSpPr>
        <p:spPr/>
        <p:txBody>
          <a:bodyPr/>
          <a:lstStyle/>
          <a:p>
            <a:r>
              <a:rPr lang="zh-CN" altLang="en-US"/>
              <a:t>绿色原则的要求：</a:t>
            </a:r>
          </a:p>
          <a:p>
            <a:r>
              <a:rPr lang="zh-CN" altLang="en-US"/>
              <a:t>有效利用资源：物权法：物尽其用</a:t>
            </a:r>
          </a:p>
          <a:p>
            <a:r>
              <a:rPr lang="zh-CN" altLang="en-US"/>
              <a:t>保护环境与生态：侵权责任法，环境保护法</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lstStyle/>
          <a:p>
            <a:pPr eaLnBrk="1" hangingPunct="1"/>
            <a:endParaRPr lang="zh-CN" altLang="en-US"/>
          </a:p>
        </p:txBody>
      </p:sp>
      <p:sp>
        <p:nvSpPr>
          <p:cNvPr id="20482" name="内容占位符 2"/>
          <p:cNvSpPr>
            <a:spLocks noGrp="1"/>
          </p:cNvSpPr>
          <p:nvPr>
            <p:ph idx="1"/>
          </p:nvPr>
        </p:nvSpPr>
        <p:spPr/>
        <p:txBody>
          <a:bodyPr/>
          <a:lstStyle/>
          <a:p>
            <a:pPr eaLnBrk="1" hangingPunct="1"/>
            <a:r>
              <a:rPr lang="zh-CN" altLang="en-US"/>
              <a:t>本讲主要问题</a:t>
            </a:r>
          </a:p>
          <a:p>
            <a:pPr eaLnBrk="1" hangingPunct="1"/>
            <a:r>
              <a:rPr lang="en-US" altLang="zh-CN"/>
              <a:t>1</a:t>
            </a:r>
            <a:r>
              <a:rPr lang="zh-CN" altLang="en-US"/>
              <a:t>、为什么需要学习民法</a:t>
            </a:r>
          </a:p>
          <a:p>
            <a:pPr eaLnBrk="1" hangingPunct="1"/>
            <a:r>
              <a:rPr lang="en-US" altLang="zh-CN"/>
              <a:t>2</a:t>
            </a:r>
            <a:r>
              <a:rPr lang="zh-CN" altLang="en-US"/>
              <a:t>、如何学习民法</a:t>
            </a:r>
          </a:p>
          <a:p>
            <a:pPr eaLnBrk="1" hangingPunct="1"/>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pPr eaLnBrk="1" hangingPunct="1"/>
            <a:endParaRPr lang="zh-CN" altLang="en-US" sz="3600"/>
          </a:p>
        </p:txBody>
      </p:sp>
      <p:sp>
        <p:nvSpPr>
          <p:cNvPr id="84994" name="Rectangle 3"/>
          <p:cNvSpPr>
            <a:spLocks noGrp="1" noChangeArrowheads="1"/>
          </p:cNvSpPr>
          <p:nvPr>
            <p:ph type="body" idx="1"/>
          </p:nvPr>
        </p:nvSpPr>
        <p:spPr/>
        <p:txBody>
          <a:bodyPr/>
          <a:lstStyle/>
          <a:p>
            <a:pPr eaLnBrk="1" hangingPunct="1"/>
            <a:r>
              <a:rPr lang="zh-CN" altLang="en-US" b="1"/>
              <a:t>五、民法的渊源</a:t>
            </a:r>
          </a:p>
          <a:p>
            <a:pPr eaLnBrk="1" hangingPunct="1"/>
            <a:r>
              <a:rPr lang="zh-CN" altLang="en-US" b="1"/>
              <a:t>民法的渊源可以从不同的角度理解：可以说民法的渊源是指民法产生的根源，这是从民法与它所调整的社会关系讲的；也可以说民法的渊源是民事法律规范的表现形式，即法的效力渊源，</a:t>
            </a:r>
            <a:r>
              <a:rPr lang="zh-CN" altLang="en-US"/>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pPr eaLnBrk="1" hangingPunct="1"/>
            <a:endParaRPr lang="zh-CN" altLang="en-US"/>
          </a:p>
        </p:txBody>
      </p:sp>
      <p:sp>
        <p:nvSpPr>
          <p:cNvPr id="86018" name="Rectangle 3"/>
          <p:cNvSpPr>
            <a:spLocks noGrp="1" noChangeArrowheads="1"/>
          </p:cNvSpPr>
          <p:nvPr>
            <p:ph type="body" idx="1"/>
          </p:nvPr>
        </p:nvSpPr>
        <p:spPr/>
        <p:txBody>
          <a:bodyPr/>
          <a:lstStyle/>
          <a:p>
            <a:pPr eaLnBrk="1" hangingPunct="1">
              <a:lnSpc>
                <a:spcPct val="80000"/>
              </a:lnSpc>
            </a:pPr>
            <a:r>
              <a:rPr lang="zh-CN" altLang="en-US" sz="2800" dirty="0"/>
              <a:t>（一）制定法</a:t>
            </a:r>
          </a:p>
          <a:p>
            <a:pPr eaLnBrk="1" hangingPunct="1">
              <a:lnSpc>
                <a:spcPct val="80000"/>
              </a:lnSpc>
            </a:pPr>
            <a:r>
              <a:rPr lang="en-US" altLang="zh-CN" sz="2800" dirty="0"/>
              <a:t>1</a:t>
            </a:r>
            <a:r>
              <a:rPr lang="zh-CN" altLang="en-US" sz="2800" dirty="0"/>
              <a:t>、宪法中的民法规范</a:t>
            </a:r>
          </a:p>
          <a:p>
            <a:pPr eaLnBrk="1" hangingPunct="1">
              <a:lnSpc>
                <a:spcPct val="80000"/>
              </a:lnSpc>
            </a:pPr>
            <a:r>
              <a:rPr lang="en-US" altLang="zh-CN" sz="2800" dirty="0"/>
              <a:t>2</a:t>
            </a:r>
            <a:r>
              <a:rPr lang="zh-CN" altLang="en-US" sz="2800" dirty="0"/>
              <a:t>、民法通则以及民事单行法</a:t>
            </a:r>
          </a:p>
          <a:p>
            <a:pPr eaLnBrk="1" hangingPunct="1">
              <a:lnSpc>
                <a:spcPct val="80000"/>
              </a:lnSpc>
            </a:pPr>
            <a:r>
              <a:rPr lang="en-US" altLang="zh-CN" sz="2800" dirty="0"/>
              <a:t>3</a:t>
            </a:r>
            <a:r>
              <a:rPr lang="zh-CN" altLang="en-US" sz="2800" dirty="0"/>
              <a:t>、国务院制定的民事法规</a:t>
            </a:r>
          </a:p>
          <a:p>
            <a:pPr eaLnBrk="1" hangingPunct="1">
              <a:lnSpc>
                <a:spcPct val="80000"/>
              </a:lnSpc>
            </a:pPr>
            <a:r>
              <a:rPr lang="en-US" altLang="zh-CN" sz="2800" dirty="0"/>
              <a:t>4</a:t>
            </a:r>
            <a:r>
              <a:rPr lang="zh-CN" altLang="en-US" sz="2800" dirty="0"/>
              <a:t>、地方制定的民事法规</a:t>
            </a:r>
          </a:p>
          <a:p>
            <a:pPr eaLnBrk="1" hangingPunct="1">
              <a:lnSpc>
                <a:spcPct val="80000"/>
              </a:lnSpc>
            </a:pPr>
            <a:r>
              <a:rPr lang="en-US" altLang="zh-CN" sz="2800" dirty="0"/>
              <a:t>5</a:t>
            </a:r>
            <a:r>
              <a:rPr lang="zh-CN" altLang="en-US" sz="2800" dirty="0"/>
              <a:t>、规章</a:t>
            </a:r>
          </a:p>
          <a:p>
            <a:pPr eaLnBrk="1" hangingPunct="1">
              <a:lnSpc>
                <a:spcPct val="80000"/>
              </a:lnSpc>
            </a:pPr>
            <a:r>
              <a:rPr lang="en-US" altLang="zh-CN" sz="2800" dirty="0"/>
              <a:t>6</a:t>
            </a:r>
            <a:r>
              <a:rPr lang="zh-CN" altLang="en-US" sz="2800" dirty="0"/>
              <a:t>、最高人民法院民事解释规范性文件</a:t>
            </a:r>
          </a:p>
          <a:p>
            <a:pPr eaLnBrk="1" hangingPunct="1">
              <a:lnSpc>
                <a:spcPct val="80000"/>
              </a:lnSpc>
            </a:pPr>
            <a:r>
              <a:rPr lang="en-US" altLang="zh-CN" sz="2800" dirty="0"/>
              <a:t>7</a:t>
            </a:r>
            <a:r>
              <a:rPr lang="zh-CN" altLang="en-US" sz="2800" dirty="0"/>
              <a:t>、国际条约中的民法规范  </a:t>
            </a:r>
            <a:br>
              <a:rPr lang="zh-CN" altLang="en-US" sz="2800" dirty="0"/>
            </a:br>
            <a:br>
              <a:rPr lang="zh-CN" altLang="en-US" sz="2800" dirty="0"/>
            </a:br>
            <a:r>
              <a:rPr lang="zh-CN" altLang="en-US" sz="2800" dirty="0"/>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eaLnBrk="1" hangingPunct="1"/>
            <a:endParaRPr lang="zh-CN" altLang="en-US"/>
          </a:p>
        </p:txBody>
      </p:sp>
      <p:sp>
        <p:nvSpPr>
          <p:cNvPr id="87042" name="Rectangle 3"/>
          <p:cNvSpPr>
            <a:spLocks noGrp="1" noChangeArrowheads="1"/>
          </p:cNvSpPr>
          <p:nvPr>
            <p:ph type="body" idx="1"/>
          </p:nvPr>
        </p:nvSpPr>
        <p:spPr/>
        <p:txBody>
          <a:bodyPr/>
          <a:lstStyle/>
          <a:p>
            <a:pPr eaLnBrk="1" hangingPunct="1"/>
            <a:r>
              <a:rPr lang="zh-CN" altLang="en-US"/>
              <a:t>（二）习惯 </a:t>
            </a:r>
          </a:p>
          <a:p>
            <a:pPr eaLnBrk="1" hangingPunct="1"/>
            <a:r>
              <a:rPr lang="zh-CN" altLang="en-US"/>
              <a:t>习惯：区域性习惯和行业性习惯、生活习惯和交易习惯 </a:t>
            </a:r>
          </a:p>
          <a:p>
            <a:pPr eaLnBrk="1" hangingPunct="1"/>
            <a:r>
              <a:rPr lang="en-US" altLang="zh-CN" b="1"/>
              <a:t>《</a:t>
            </a:r>
            <a:r>
              <a:rPr lang="zh-CN" altLang="en-US" b="1"/>
              <a:t>民法总则</a:t>
            </a:r>
            <a:r>
              <a:rPr lang="en-US" altLang="zh-CN" b="1"/>
              <a:t>》</a:t>
            </a:r>
            <a:r>
              <a:rPr lang="zh-CN" altLang="en-US" b="1"/>
              <a:t>第十条　</a:t>
            </a:r>
            <a:r>
              <a:rPr lang="zh-CN" altLang="en-US"/>
              <a:t>处理民事纠纷，应当依照法律；法律没有规定的，可以适用习惯，但是不得违背公序良俗。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pPr eaLnBrk="1" hangingPunct="1"/>
            <a:endParaRPr lang="zh-CN" altLang="en-US"/>
          </a:p>
        </p:txBody>
      </p:sp>
      <p:sp>
        <p:nvSpPr>
          <p:cNvPr id="88066" name="Rectangle 3"/>
          <p:cNvSpPr>
            <a:spLocks noGrp="1" noChangeArrowheads="1"/>
          </p:cNvSpPr>
          <p:nvPr>
            <p:ph type="body" idx="1"/>
          </p:nvPr>
        </p:nvSpPr>
        <p:spPr/>
        <p:txBody>
          <a:bodyPr/>
          <a:lstStyle/>
          <a:p>
            <a:pPr eaLnBrk="1" hangingPunct="1"/>
            <a:r>
              <a:rPr lang="zh-CN" altLang="en-US"/>
              <a:t>（三）判例</a:t>
            </a:r>
          </a:p>
          <a:p>
            <a:pPr eaLnBrk="1" hangingPunct="1"/>
            <a:r>
              <a:rPr lang="zh-CN" altLang="en-US"/>
              <a:t>判例法国家的判例</a:t>
            </a:r>
          </a:p>
          <a:p>
            <a:pPr eaLnBrk="1" hangingPunct="1"/>
            <a:r>
              <a:rPr lang="zh-CN" altLang="en-US"/>
              <a:t>中国的判例</a:t>
            </a:r>
          </a:p>
          <a:p>
            <a:pPr eaLnBrk="1" hangingPunct="1"/>
            <a:r>
              <a:rPr lang="en-US" altLang="zh-CN">
                <a:latin typeface="Times New Roman" pitchFamily="18" charset="0"/>
              </a:rPr>
              <a:t>——</a:t>
            </a:r>
            <a:r>
              <a:rPr lang="zh-CN" altLang="en-US"/>
              <a:t>一般判例</a:t>
            </a:r>
          </a:p>
          <a:p>
            <a:pPr eaLnBrk="1" hangingPunct="1"/>
            <a:r>
              <a:rPr lang="en-US" altLang="zh-CN">
                <a:latin typeface="Times New Roman" pitchFamily="18" charset="0"/>
              </a:rPr>
              <a:t>——</a:t>
            </a:r>
            <a:r>
              <a:rPr lang="zh-CN" altLang="en-US"/>
              <a:t>指导判例</a:t>
            </a:r>
          </a:p>
          <a:p>
            <a:pPr eaLnBrk="1" hangingPunct="1"/>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pPr eaLnBrk="1" hangingPunct="1"/>
            <a:endParaRPr lang="zh-CN" altLang="en-US"/>
          </a:p>
        </p:txBody>
      </p:sp>
      <p:sp>
        <p:nvSpPr>
          <p:cNvPr id="89090" name="Rectangle 3"/>
          <p:cNvSpPr>
            <a:spLocks noGrp="1" noChangeArrowheads="1"/>
          </p:cNvSpPr>
          <p:nvPr>
            <p:ph type="body" idx="1"/>
          </p:nvPr>
        </p:nvSpPr>
        <p:spPr/>
        <p:txBody>
          <a:bodyPr/>
          <a:lstStyle/>
          <a:p>
            <a:pPr eaLnBrk="1" hangingPunct="1"/>
            <a:r>
              <a:rPr lang="zh-CN" altLang="en-US" sz="2800"/>
              <a:t>（四）法理</a:t>
            </a:r>
          </a:p>
          <a:p>
            <a:pPr eaLnBrk="1" hangingPunct="1"/>
            <a:r>
              <a:rPr lang="en-US" altLang="zh-CN" sz="2800"/>
              <a:t>《</a:t>
            </a:r>
            <a:r>
              <a:rPr lang="zh-CN" altLang="en-US" sz="2800"/>
              <a:t>瑞士民法典</a:t>
            </a:r>
            <a:r>
              <a:rPr lang="en-US" altLang="zh-CN" sz="2800"/>
              <a:t>》</a:t>
            </a:r>
            <a:r>
              <a:rPr lang="zh-CN" altLang="en-US" sz="2800"/>
              <a:t>第</a:t>
            </a:r>
            <a:r>
              <a:rPr lang="en-US" altLang="zh-CN" sz="2800"/>
              <a:t>1</a:t>
            </a:r>
            <a:r>
              <a:rPr lang="zh-CN" altLang="en-US" sz="2800"/>
              <a:t>条第</a:t>
            </a:r>
            <a:r>
              <a:rPr lang="en-US" altLang="zh-CN" sz="2800"/>
              <a:t>2</a:t>
            </a:r>
            <a:r>
              <a:rPr lang="zh-CN" altLang="en-US" sz="2800"/>
              <a:t>款规定：</a:t>
            </a:r>
            <a:r>
              <a:rPr lang="zh-CN" altLang="en-US" sz="2800">
                <a:latin typeface="Times New Roman" pitchFamily="18" charset="0"/>
              </a:rPr>
              <a:t>“</a:t>
            </a:r>
            <a:r>
              <a:rPr lang="zh-CN" altLang="en-US" sz="2800"/>
              <a:t>如本法无相应规定时，法官应该根据惯例；如无惯例时，应依据自己作为立法者所提出的规则裁判</a:t>
            </a:r>
            <a:r>
              <a:rPr lang="zh-CN" altLang="en-US" sz="2800">
                <a:latin typeface="Times New Roman" pitchFamily="18" charset="0"/>
              </a:rPr>
              <a:t>”</a:t>
            </a:r>
            <a:r>
              <a:rPr lang="zh-CN" altLang="en-US" sz="2800"/>
              <a:t>。第</a:t>
            </a:r>
            <a:r>
              <a:rPr lang="en-US" altLang="zh-CN" sz="2800"/>
              <a:t>3</a:t>
            </a:r>
            <a:r>
              <a:rPr lang="zh-CN" altLang="en-US" sz="2800"/>
              <a:t>款规定：</a:t>
            </a:r>
            <a:r>
              <a:rPr lang="zh-CN" altLang="en-US" sz="2800">
                <a:latin typeface="Times New Roman" pitchFamily="18" charset="0"/>
              </a:rPr>
              <a:t>“</a:t>
            </a:r>
            <a:r>
              <a:rPr lang="zh-CN" altLang="en-US" sz="2800"/>
              <a:t>在前款情况下，法官应依据经过实践确定的学理和惯例。</a:t>
            </a:r>
            <a:r>
              <a:rPr lang="zh-CN" altLang="en-US" sz="2800">
                <a:latin typeface="Times New Roman" pitchFamily="18" charset="0"/>
              </a:rPr>
              <a:t>”</a:t>
            </a:r>
            <a:endParaRPr lang="zh-CN" altLang="en-US" sz="2800"/>
          </a:p>
          <a:p>
            <a:pPr eaLnBrk="1" hangingPunct="1"/>
            <a:r>
              <a:rPr lang="zh-CN" altLang="en-US" sz="2800"/>
              <a:t>我国民国时期民法典第</a:t>
            </a:r>
            <a:r>
              <a:rPr lang="en-US" altLang="zh-CN" sz="2800"/>
              <a:t>1</a:t>
            </a:r>
            <a:r>
              <a:rPr lang="zh-CN" altLang="en-US" sz="2800"/>
              <a:t>条：</a:t>
            </a:r>
            <a:r>
              <a:rPr lang="zh-CN" altLang="en-US" sz="2800">
                <a:latin typeface="Times New Roman" pitchFamily="18" charset="0"/>
              </a:rPr>
              <a:t>“</a:t>
            </a:r>
            <a:r>
              <a:rPr lang="zh-CN" altLang="en-US" sz="2800"/>
              <a:t>民事，法律所未规定者，依习惯；无习惯者，依法理。</a:t>
            </a:r>
            <a:r>
              <a:rPr lang="zh-CN" altLang="en-US" sz="2800">
                <a:latin typeface="Times New Roman" pitchFamily="18" charset="0"/>
              </a:rPr>
              <a:t>”</a:t>
            </a:r>
            <a:endParaRPr lang="zh-CN" altLang="en-US" sz="2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p:txBody>
          <a:bodyPr/>
          <a:lstStyle/>
          <a:p>
            <a:pPr eaLnBrk="1" hangingPunct="1"/>
            <a:endParaRPr lang="zh-CN" altLang="en-US"/>
          </a:p>
        </p:txBody>
      </p:sp>
      <p:sp>
        <p:nvSpPr>
          <p:cNvPr id="90114" name="Rectangle 3"/>
          <p:cNvSpPr>
            <a:spLocks noGrp="1" noChangeArrowheads="1"/>
          </p:cNvSpPr>
          <p:nvPr>
            <p:ph type="body" idx="1"/>
          </p:nvPr>
        </p:nvSpPr>
        <p:spPr/>
        <p:txBody>
          <a:bodyPr/>
          <a:lstStyle/>
          <a:p>
            <a:pPr eaLnBrk="1" hangingPunct="1"/>
            <a:r>
              <a:rPr lang="zh-CN" altLang="en-US" b="1"/>
              <a:t>六、民法的效力</a:t>
            </a:r>
            <a:endParaRPr lang="zh-CN" altLang="en-US"/>
          </a:p>
          <a:p>
            <a:pPr eaLnBrk="1" hangingPunct="1"/>
            <a:r>
              <a:rPr lang="zh-CN" altLang="en-US"/>
              <a:t>民法发生效力的时间、空间和主体范围，即民法的适用范围。分为对人的效力、地域效力和时间效力。</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pPr eaLnBrk="1" hangingPunct="1"/>
            <a:endParaRPr lang="zh-CN" altLang="en-US"/>
          </a:p>
        </p:txBody>
      </p:sp>
      <p:sp>
        <p:nvSpPr>
          <p:cNvPr id="91138" name="Rectangle 3"/>
          <p:cNvSpPr>
            <a:spLocks noGrp="1" noChangeArrowheads="1"/>
          </p:cNvSpPr>
          <p:nvPr>
            <p:ph type="body" idx="1"/>
          </p:nvPr>
        </p:nvSpPr>
        <p:spPr/>
        <p:txBody>
          <a:bodyPr/>
          <a:lstStyle/>
          <a:p>
            <a:pPr eaLnBrk="1" hangingPunct="1"/>
            <a:r>
              <a:rPr lang="zh-CN" altLang="en-US"/>
              <a:t>（一）民法对人的效力</a:t>
            </a:r>
          </a:p>
          <a:p>
            <a:pPr eaLnBrk="1" hangingPunct="1"/>
            <a:r>
              <a:rPr lang="zh-CN" altLang="en-US"/>
              <a:t>两种立法例：属地主义和属人主义</a:t>
            </a:r>
          </a:p>
          <a:p>
            <a:pPr eaLnBrk="1" hangingPunct="1"/>
            <a:r>
              <a:rPr lang="zh-CN" altLang="en-US"/>
              <a:t>我国立法选择：以属地主义为主、与属人主义、保护主义相结合的原则。</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pPr eaLnBrk="1" hangingPunct="1"/>
            <a:endParaRPr lang="zh-CN" altLang="en-US"/>
          </a:p>
        </p:txBody>
      </p:sp>
      <p:sp>
        <p:nvSpPr>
          <p:cNvPr id="92162" name="Rectangle 3"/>
          <p:cNvSpPr>
            <a:spLocks noGrp="1" noChangeArrowheads="1"/>
          </p:cNvSpPr>
          <p:nvPr>
            <p:ph type="body" idx="1"/>
          </p:nvPr>
        </p:nvSpPr>
        <p:spPr/>
        <p:txBody>
          <a:bodyPr/>
          <a:lstStyle/>
          <a:p>
            <a:pPr eaLnBrk="1" hangingPunct="1"/>
            <a:r>
              <a:rPr lang="zh-CN" altLang="en-US"/>
              <a:t>（二）民法在空间上的效力</a:t>
            </a:r>
          </a:p>
          <a:p>
            <a:pPr eaLnBrk="1" hangingPunct="1"/>
            <a:r>
              <a:rPr lang="zh-CN" altLang="en-US"/>
              <a:t>民法在空间上的适用范围是指民法在什么地域内具有法律效力 </a:t>
            </a:r>
          </a:p>
          <a:p>
            <a:pPr eaLnBrk="1" hangingPunct="1"/>
            <a:r>
              <a:rPr lang="en-US" altLang="zh-CN">
                <a:latin typeface="Times New Roman" pitchFamily="18" charset="0"/>
              </a:rPr>
              <a:t>——</a:t>
            </a:r>
            <a:r>
              <a:rPr lang="zh-CN" altLang="en-US"/>
              <a:t>一般原则</a:t>
            </a:r>
          </a:p>
          <a:p>
            <a:pPr eaLnBrk="1" hangingPunct="1"/>
            <a:r>
              <a:rPr lang="en-US" altLang="zh-CN">
                <a:latin typeface="Times New Roman" pitchFamily="18" charset="0"/>
              </a:rPr>
              <a:t>——</a:t>
            </a:r>
            <a:r>
              <a:rPr lang="zh-CN" altLang="en-US"/>
              <a:t>例外</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pPr eaLnBrk="1" hangingPunct="1"/>
            <a:endParaRPr lang="zh-CN" altLang="en-US"/>
          </a:p>
        </p:txBody>
      </p:sp>
      <p:sp>
        <p:nvSpPr>
          <p:cNvPr id="93186" name="Rectangle 3"/>
          <p:cNvSpPr>
            <a:spLocks noGrp="1" noChangeArrowheads="1"/>
          </p:cNvSpPr>
          <p:nvPr>
            <p:ph type="body" idx="1"/>
          </p:nvPr>
        </p:nvSpPr>
        <p:spPr/>
        <p:txBody>
          <a:bodyPr/>
          <a:lstStyle/>
          <a:p>
            <a:pPr eaLnBrk="1" hangingPunct="1"/>
            <a:r>
              <a:rPr lang="zh-CN" altLang="en-US"/>
              <a:t>（三）民法在时间上的效力</a:t>
            </a:r>
          </a:p>
          <a:p>
            <a:pPr eaLnBrk="1" hangingPunct="1"/>
            <a:r>
              <a:rPr lang="en-US" altLang="zh-CN"/>
              <a:t>1</a:t>
            </a:r>
            <a:r>
              <a:rPr lang="zh-CN" altLang="en-US"/>
              <a:t>、民法的生效时间</a:t>
            </a:r>
          </a:p>
          <a:p>
            <a:pPr eaLnBrk="1" hangingPunct="1"/>
            <a:r>
              <a:rPr lang="en-US" altLang="zh-CN"/>
              <a:t>2</a:t>
            </a:r>
            <a:r>
              <a:rPr lang="zh-CN" altLang="en-US"/>
              <a:t>、民法失效时间</a:t>
            </a:r>
          </a:p>
          <a:p>
            <a:pPr eaLnBrk="1" hangingPunct="1"/>
            <a:r>
              <a:rPr lang="en-US" altLang="zh-CN"/>
              <a:t>3</a:t>
            </a:r>
            <a:r>
              <a:rPr lang="zh-CN" altLang="en-US"/>
              <a:t>、民法的溯及力</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pPr eaLnBrk="1" hangingPunct="1"/>
            <a:r>
              <a:rPr lang="zh-CN" altLang="en-US" b="1" dirty="0"/>
              <a:t>第三讲  民事法律关系</a:t>
            </a:r>
          </a:p>
        </p:txBody>
      </p:sp>
      <p:sp>
        <p:nvSpPr>
          <p:cNvPr id="94210" name="Rectangle 3"/>
          <p:cNvSpPr>
            <a:spLocks noGrp="1" noChangeArrowheads="1"/>
          </p:cNvSpPr>
          <p:nvPr>
            <p:ph type="body" idx="1"/>
          </p:nvPr>
        </p:nvSpPr>
        <p:spPr/>
        <p:txBody>
          <a:bodyPr/>
          <a:lstStyle/>
          <a:p>
            <a:pPr eaLnBrk="1" hangingPunct="1">
              <a:lnSpc>
                <a:spcPct val="90000"/>
              </a:lnSpc>
            </a:pPr>
            <a:r>
              <a:rPr lang="zh-CN" altLang="en-US" b="1"/>
              <a:t>参考文献</a:t>
            </a:r>
          </a:p>
          <a:p>
            <a:pPr eaLnBrk="1" hangingPunct="1">
              <a:lnSpc>
                <a:spcPct val="90000"/>
              </a:lnSpc>
            </a:pPr>
            <a:r>
              <a:rPr lang="zh-CN" altLang="en-US" b="1"/>
              <a:t>王泽鉴：</a:t>
            </a:r>
            <a:r>
              <a:rPr lang="en-US" altLang="zh-CN" b="1"/>
              <a:t>《</a:t>
            </a:r>
            <a:r>
              <a:rPr lang="zh-CN" altLang="en-US" b="1"/>
              <a:t>法律思维与民法实例</a:t>
            </a:r>
            <a:r>
              <a:rPr lang="en-US" altLang="zh-CN" b="1">
                <a:latin typeface="Times New Roman" pitchFamily="18" charset="0"/>
              </a:rPr>
              <a:t>——</a:t>
            </a:r>
            <a:r>
              <a:rPr lang="zh-CN" altLang="en-US" b="1"/>
              <a:t>请求权基础理论体系</a:t>
            </a:r>
            <a:r>
              <a:rPr lang="en-US" altLang="zh-CN" b="1"/>
              <a:t>》</a:t>
            </a:r>
            <a:r>
              <a:rPr lang="zh-CN" altLang="en-US" b="1"/>
              <a:t>，中国政法大学出版社，</a:t>
            </a:r>
            <a:r>
              <a:rPr lang="en-US" altLang="zh-CN" b="1"/>
              <a:t>2001</a:t>
            </a:r>
          </a:p>
          <a:p>
            <a:pPr eaLnBrk="1" hangingPunct="1">
              <a:lnSpc>
                <a:spcPct val="90000"/>
              </a:lnSpc>
            </a:pPr>
            <a:r>
              <a:rPr lang="zh-CN" altLang="en-US" b="1"/>
              <a:t>谢怀栻</a:t>
            </a:r>
            <a:r>
              <a:rPr lang="zh-CN" altLang="en-US" b="1">
                <a:latin typeface="Times New Roman" pitchFamily="18" charset="0"/>
              </a:rPr>
              <a:t> </a:t>
            </a:r>
            <a:r>
              <a:rPr lang="zh-CN" altLang="en-US" b="1"/>
              <a:t>：</a:t>
            </a:r>
            <a:r>
              <a:rPr lang="en-US" altLang="zh-CN" b="1"/>
              <a:t>《</a:t>
            </a:r>
            <a:r>
              <a:rPr lang="zh-CN" altLang="en-US"/>
              <a:t>论民事权利体系</a:t>
            </a:r>
            <a:r>
              <a:rPr lang="en-US" altLang="zh-CN"/>
              <a:t>》</a:t>
            </a:r>
            <a:r>
              <a:rPr lang="zh-CN" altLang="en-US" b="1"/>
              <a:t>，</a:t>
            </a:r>
            <a:r>
              <a:rPr lang="en-US" altLang="zh-CN" b="1"/>
              <a:t>《</a:t>
            </a:r>
            <a:r>
              <a:rPr lang="zh-CN" altLang="en-US" b="1"/>
              <a:t>法学研究</a:t>
            </a:r>
            <a:r>
              <a:rPr lang="en-US" altLang="zh-CN" b="1"/>
              <a:t>》</a:t>
            </a:r>
            <a:r>
              <a:rPr lang="zh-CN" altLang="en-US" b="1"/>
              <a:t>，</a:t>
            </a:r>
            <a:r>
              <a:rPr lang="en-US" altLang="zh-CN" b="1"/>
              <a:t>1996</a:t>
            </a:r>
            <a:r>
              <a:rPr lang="zh-CN" altLang="en-US" b="1"/>
              <a:t>（</a:t>
            </a:r>
            <a:r>
              <a:rPr lang="en-US" altLang="zh-CN" b="1"/>
              <a:t>2</a:t>
            </a:r>
            <a:r>
              <a:rPr lang="zh-CN" altLang="en-US" b="1"/>
              <a:t>）</a:t>
            </a:r>
          </a:p>
          <a:p>
            <a:pPr eaLnBrk="1" hangingPunct="1">
              <a:lnSpc>
                <a:spcPct val="90000"/>
              </a:lnSpc>
            </a:pPr>
            <a:r>
              <a:rPr lang="zh-CN" altLang="en-US" b="1"/>
              <a:t>龙著华：</a:t>
            </a:r>
            <a:r>
              <a:rPr lang="en-US" altLang="zh-CN" b="1"/>
              <a:t>《</a:t>
            </a:r>
            <a:r>
              <a:rPr lang="zh-CN" altLang="en-US" b="1"/>
              <a:t>论侵权法保护的利益</a:t>
            </a:r>
            <a:r>
              <a:rPr lang="en-US" altLang="zh-CN" b="1"/>
              <a:t>》</a:t>
            </a:r>
            <a:r>
              <a:rPr lang="zh-CN" altLang="en-US" b="1"/>
              <a:t>，</a:t>
            </a:r>
            <a:r>
              <a:rPr lang="en-US" altLang="zh-CN" b="1"/>
              <a:t>《</a:t>
            </a:r>
            <a:r>
              <a:rPr lang="zh-CN" altLang="en-US" b="1"/>
              <a:t>法商研究</a:t>
            </a:r>
            <a:r>
              <a:rPr lang="en-US" altLang="zh-CN" b="1"/>
              <a:t>》</a:t>
            </a:r>
            <a:r>
              <a:rPr lang="zh-CN" altLang="en-US" b="1"/>
              <a:t>，</a:t>
            </a:r>
            <a:r>
              <a:rPr lang="en-US" altLang="zh-CN" b="1"/>
              <a:t>2007</a:t>
            </a:r>
            <a:r>
              <a:rPr lang="zh-CN" altLang="en-US" b="1"/>
              <a:t>（</a:t>
            </a:r>
            <a:r>
              <a:rPr lang="en-US" altLang="zh-CN" b="1"/>
              <a:t>4</a:t>
            </a:r>
            <a:r>
              <a:rPr lang="zh-CN" altLang="en-US" b="1"/>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endParaRPr lang="zh-CN" altLang="en-US"/>
          </a:p>
        </p:txBody>
      </p:sp>
      <p:sp>
        <p:nvSpPr>
          <p:cNvPr id="21506" name="Rectangle 3"/>
          <p:cNvSpPr>
            <a:spLocks noGrp="1" noChangeArrowheads="1"/>
          </p:cNvSpPr>
          <p:nvPr>
            <p:ph type="body" idx="1"/>
          </p:nvPr>
        </p:nvSpPr>
        <p:spPr/>
        <p:txBody>
          <a:bodyPr/>
          <a:lstStyle/>
          <a:p>
            <a:pPr eaLnBrk="1" hangingPunct="1"/>
            <a:r>
              <a:rPr lang="zh-CN" altLang="en-US" sz="2800" b="1"/>
              <a:t>一、为什么需要学习民法</a:t>
            </a:r>
            <a:endParaRPr lang="en-US" altLang="zh-CN" sz="2800" b="1"/>
          </a:p>
          <a:p>
            <a:pPr eaLnBrk="1" hangingPunct="1"/>
            <a:r>
              <a:rPr lang="en-US" altLang="zh-CN" sz="2800">
                <a:latin typeface="宋体" charset="-122"/>
              </a:rPr>
              <a:t>——</a:t>
            </a:r>
            <a:r>
              <a:rPr lang="zh-CN" altLang="en-US" sz="2800">
                <a:latin typeface="宋体" charset="-122"/>
              </a:rPr>
              <a:t>来自几组数据的思考</a:t>
            </a:r>
            <a:endParaRPr lang="en-US" altLang="zh-CN" sz="2800" b="1">
              <a:ea typeface="黑体" pitchFamily="2" charset="-122"/>
            </a:endParaRPr>
          </a:p>
          <a:p>
            <a:pPr eaLnBrk="1" hangingPunct="1"/>
            <a:endParaRPr lang="zh-CN" altLang="en-US" sz="2800" b="1"/>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eaLnBrk="1" hangingPunct="1"/>
            <a:endParaRPr lang="zh-CN" altLang="en-US" sz="3200" b="1"/>
          </a:p>
        </p:txBody>
      </p:sp>
      <p:sp>
        <p:nvSpPr>
          <p:cNvPr id="95234" name="Rectangle 3"/>
          <p:cNvSpPr>
            <a:spLocks noGrp="1" noChangeArrowheads="1"/>
          </p:cNvSpPr>
          <p:nvPr>
            <p:ph type="body" idx="1"/>
          </p:nvPr>
        </p:nvSpPr>
        <p:spPr/>
        <p:txBody>
          <a:bodyPr/>
          <a:lstStyle/>
          <a:p>
            <a:pPr eaLnBrk="1" hangingPunct="1"/>
            <a:r>
              <a:rPr lang="zh-CN" altLang="en-US" b="1" dirty="0"/>
              <a:t>重点问题：</a:t>
            </a:r>
          </a:p>
          <a:p>
            <a:pPr eaLnBrk="1" hangingPunct="1"/>
            <a:r>
              <a:rPr lang="en-US" altLang="zh-CN" b="1" dirty="0"/>
              <a:t>1</a:t>
            </a:r>
            <a:r>
              <a:rPr lang="zh-CN" altLang="en-US" b="1" dirty="0"/>
              <a:t>、民事法律关系意义与构成</a:t>
            </a:r>
          </a:p>
          <a:p>
            <a:pPr eaLnBrk="1" hangingPunct="1"/>
            <a:r>
              <a:rPr lang="en-US" altLang="zh-CN" b="1" dirty="0"/>
              <a:t>2</a:t>
            </a:r>
            <a:r>
              <a:rPr lang="zh-CN" altLang="en-US" b="1" dirty="0"/>
              <a:t>、民事法律事实及其类型化</a:t>
            </a:r>
          </a:p>
          <a:p>
            <a:pPr eaLnBrk="1" hangingPunct="1"/>
            <a:r>
              <a:rPr lang="en-US" altLang="zh-CN" b="1" dirty="0"/>
              <a:t>3</a:t>
            </a:r>
            <a:r>
              <a:rPr lang="zh-CN" altLang="en-US" b="1" dirty="0"/>
              <a:t>、民事权利体系</a:t>
            </a:r>
          </a:p>
          <a:p>
            <a:pPr eaLnBrk="1" hangingPunct="1"/>
            <a:r>
              <a:rPr lang="en-US" altLang="zh-CN" b="1" dirty="0"/>
              <a:t>4</a:t>
            </a:r>
            <a:r>
              <a:rPr lang="zh-CN" altLang="en-US" b="1" dirty="0"/>
              <a:t>、民事利益的保护</a:t>
            </a:r>
          </a:p>
          <a:p>
            <a:pPr eaLnBrk="1" hangingPunct="1"/>
            <a:r>
              <a:rPr lang="en-US" altLang="zh-CN" b="1" dirty="0"/>
              <a:t>5</a:t>
            </a:r>
            <a:r>
              <a:rPr lang="zh-CN" altLang="en-US" b="1" dirty="0"/>
              <a:t>、民事义务体系</a:t>
            </a:r>
          </a:p>
          <a:p>
            <a:pPr eaLnBrk="1" hangingPunct="1"/>
            <a:r>
              <a:rPr lang="en-US" altLang="zh-CN" b="1" dirty="0"/>
              <a:t>6</a:t>
            </a:r>
            <a:r>
              <a:rPr lang="zh-CN" altLang="en-US" b="1" dirty="0"/>
              <a:t>、民事责任的类型化及其承担</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pPr eaLnBrk="1" hangingPunct="1"/>
            <a:endParaRPr lang="zh-CN" altLang="en-US" sz="3200" b="1"/>
          </a:p>
        </p:txBody>
      </p:sp>
      <p:sp>
        <p:nvSpPr>
          <p:cNvPr id="96258" name="Rectangle 3"/>
          <p:cNvSpPr>
            <a:spLocks noGrp="1" noChangeArrowheads="1"/>
          </p:cNvSpPr>
          <p:nvPr>
            <p:ph type="body" idx="1"/>
          </p:nvPr>
        </p:nvSpPr>
        <p:spPr/>
        <p:txBody>
          <a:bodyPr/>
          <a:lstStyle/>
          <a:p>
            <a:pPr algn="just" eaLnBrk="1" hangingPunct="1">
              <a:lnSpc>
                <a:spcPct val="90000"/>
              </a:lnSpc>
            </a:pPr>
            <a:r>
              <a:rPr lang="zh-CN" altLang="en-US" b="1"/>
              <a:t>一、民事法律关系意义与构成</a:t>
            </a:r>
          </a:p>
          <a:p>
            <a:pPr eaLnBrk="1" hangingPunct="1">
              <a:lnSpc>
                <a:spcPct val="90000"/>
              </a:lnSpc>
            </a:pPr>
            <a:r>
              <a:rPr lang="zh-CN" altLang="en-US" b="1">
                <a:latin typeface="宋体" charset="-122"/>
              </a:rPr>
              <a:t>（一）民事法律关系界定</a:t>
            </a:r>
            <a:r>
              <a:rPr lang="zh-CN" altLang="en-US"/>
              <a:t> </a:t>
            </a:r>
          </a:p>
          <a:p>
            <a:pPr eaLnBrk="1" hangingPunct="1">
              <a:lnSpc>
                <a:spcPct val="90000"/>
              </a:lnSpc>
            </a:pPr>
            <a:r>
              <a:rPr lang="en-US" altLang="zh-CN">
                <a:latin typeface="Times New Roman" pitchFamily="18" charset="0"/>
              </a:rPr>
              <a:t>——</a:t>
            </a:r>
            <a:r>
              <a:rPr lang="zh-CN" altLang="en-US">
                <a:latin typeface="宋体" charset="-122"/>
              </a:rPr>
              <a:t>是基于一定民事法律事实、由民法调整所形成的、以民事权利和民事义务为核心内容的社会关系，是最重要的一类社会关系。</a:t>
            </a:r>
            <a:r>
              <a:rPr lang="zh-CN" altLang="en-US"/>
              <a:t> </a:t>
            </a:r>
          </a:p>
          <a:p>
            <a:pPr eaLnBrk="1" hangingPunct="1">
              <a:lnSpc>
                <a:spcPct val="90000"/>
              </a:lnSpc>
            </a:pPr>
            <a:r>
              <a:rPr lang="zh-CN" altLang="en-US" b="1"/>
              <a:t>民事法律关系的产生与变动条件：</a:t>
            </a:r>
          </a:p>
          <a:p>
            <a:pPr eaLnBrk="1" hangingPunct="1">
              <a:lnSpc>
                <a:spcPct val="90000"/>
              </a:lnSpc>
            </a:pPr>
            <a:r>
              <a:rPr lang="zh-CN" altLang="en-US" b="1"/>
              <a:t>民事主体</a:t>
            </a:r>
            <a:r>
              <a:rPr lang="en-US" altLang="zh-CN" b="1"/>
              <a:t>+</a:t>
            </a:r>
            <a:r>
              <a:rPr lang="zh-CN" altLang="en-US" b="1"/>
              <a:t>民法规范</a:t>
            </a:r>
            <a:r>
              <a:rPr lang="en-US" altLang="zh-CN" b="1"/>
              <a:t>+</a:t>
            </a:r>
            <a:r>
              <a:rPr lang="zh-CN" altLang="en-US" b="1"/>
              <a:t>民事法律事实</a:t>
            </a:r>
            <a:endParaRPr lang="zh-CN" altLang="en-US"/>
          </a:p>
          <a:p>
            <a:pPr eaLnBrk="1" hangingPunct="1">
              <a:lnSpc>
                <a:spcPct val="90000"/>
              </a:lnSpc>
            </a:pPr>
            <a:endParaRPr lang="zh-CN" altLang="en-US" b="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pPr eaLnBrk="1" hangingPunct="1"/>
            <a:endParaRPr lang="zh-CN" altLang="en-US"/>
          </a:p>
        </p:txBody>
      </p:sp>
      <p:sp>
        <p:nvSpPr>
          <p:cNvPr id="97282" name="Rectangle 3"/>
          <p:cNvSpPr>
            <a:spLocks noGrp="1" noChangeArrowheads="1"/>
          </p:cNvSpPr>
          <p:nvPr>
            <p:ph type="body" idx="1"/>
          </p:nvPr>
        </p:nvSpPr>
        <p:spPr/>
        <p:txBody>
          <a:bodyPr/>
          <a:lstStyle/>
          <a:p>
            <a:pPr algn="just" eaLnBrk="1" hangingPunct="1"/>
            <a:r>
              <a:rPr lang="zh-CN" altLang="en-US" b="1"/>
              <a:t>（二）民事法律关系构成（要素）</a:t>
            </a:r>
            <a:endParaRPr lang="zh-CN" altLang="en-US"/>
          </a:p>
          <a:p>
            <a:pPr algn="just" eaLnBrk="1" hangingPunct="1"/>
            <a:r>
              <a:rPr lang="zh-CN" altLang="en-US">
                <a:latin typeface="Times New Roman" pitchFamily="18" charset="0"/>
              </a:rPr>
              <a:t>“</a:t>
            </a:r>
            <a:r>
              <a:rPr lang="zh-CN" altLang="en-US"/>
              <a:t>五要素</a:t>
            </a:r>
            <a:r>
              <a:rPr lang="zh-CN" altLang="en-US">
                <a:latin typeface="Times New Roman" pitchFamily="18" charset="0"/>
              </a:rPr>
              <a:t>”</a:t>
            </a:r>
            <a:r>
              <a:rPr lang="zh-CN" altLang="en-US"/>
              <a:t>说：主体、客体、内容、变动及变动的原因 </a:t>
            </a:r>
          </a:p>
          <a:p>
            <a:pPr algn="just" eaLnBrk="1" hangingPunct="1"/>
            <a:r>
              <a:rPr lang="zh-CN" altLang="en-US">
                <a:latin typeface="Times New Roman" pitchFamily="18" charset="0"/>
              </a:rPr>
              <a:t>“</a:t>
            </a:r>
            <a:r>
              <a:rPr lang="zh-CN" altLang="en-US"/>
              <a:t>四要素说</a:t>
            </a:r>
            <a:r>
              <a:rPr lang="zh-CN" altLang="en-US">
                <a:latin typeface="Times New Roman" pitchFamily="18" charset="0"/>
              </a:rPr>
              <a:t>”</a:t>
            </a:r>
            <a:r>
              <a:rPr lang="zh-CN" altLang="en-US"/>
              <a:t>：主体、客体、内容与责任 </a:t>
            </a:r>
          </a:p>
          <a:p>
            <a:pPr algn="just" eaLnBrk="1" hangingPunct="1"/>
            <a:r>
              <a:rPr lang="zh-CN" altLang="en-US">
                <a:latin typeface="Times New Roman" pitchFamily="18" charset="0"/>
              </a:rPr>
              <a:t>“</a:t>
            </a:r>
            <a:r>
              <a:rPr lang="zh-CN" altLang="en-US"/>
              <a:t>三要素说</a:t>
            </a:r>
            <a:r>
              <a:rPr lang="zh-CN" altLang="en-US">
                <a:latin typeface="Times New Roman" pitchFamily="18" charset="0"/>
              </a:rPr>
              <a:t>”</a:t>
            </a:r>
            <a:r>
              <a:rPr lang="zh-CN" altLang="en-US"/>
              <a:t>：主体、客体、内容</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pPr eaLnBrk="1" hangingPunct="1"/>
            <a:endParaRPr lang="zh-CN" altLang="en-US"/>
          </a:p>
        </p:txBody>
      </p:sp>
      <p:sp>
        <p:nvSpPr>
          <p:cNvPr id="98306" name="Rectangle 3"/>
          <p:cNvSpPr>
            <a:spLocks noGrp="1" noChangeArrowheads="1"/>
          </p:cNvSpPr>
          <p:nvPr>
            <p:ph type="body" idx="1"/>
          </p:nvPr>
        </p:nvSpPr>
        <p:spPr/>
        <p:txBody>
          <a:bodyPr/>
          <a:lstStyle/>
          <a:p>
            <a:pPr algn="just" eaLnBrk="1" hangingPunct="1"/>
            <a:r>
              <a:rPr lang="en-US" altLang="zh-CN" sz="2800" dirty="0"/>
              <a:t>1</a:t>
            </a:r>
            <a:r>
              <a:rPr lang="zh-CN" altLang="en-US" sz="2800" dirty="0"/>
              <a:t>、民事主体</a:t>
            </a:r>
          </a:p>
          <a:p>
            <a:pPr algn="just" eaLnBrk="1" hangingPunct="1"/>
            <a:r>
              <a:rPr lang="en-US" altLang="zh-CN" sz="2800" dirty="0">
                <a:latin typeface="Times New Roman" pitchFamily="18" charset="0"/>
              </a:rPr>
              <a:t>——</a:t>
            </a:r>
            <a:r>
              <a:rPr lang="zh-CN" altLang="en-US" sz="2800" dirty="0"/>
              <a:t>参与民事法律关系，享有民事权利、承担民事义务的人 。</a:t>
            </a:r>
          </a:p>
          <a:p>
            <a:pPr algn="just" eaLnBrk="1" hangingPunct="1"/>
            <a:r>
              <a:rPr lang="zh-CN" altLang="en-US" sz="2800" dirty="0"/>
              <a:t>（</a:t>
            </a:r>
            <a:r>
              <a:rPr lang="en-US" altLang="zh-CN" sz="2800" dirty="0"/>
              <a:t>1</a:t>
            </a:r>
            <a:r>
              <a:rPr lang="zh-CN" altLang="en-US" sz="2800" dirty="0"/>
              <a:t>）自然人</a:t>
            </a:r>
          </a:p>
          <a:p>
            <a:pPr algn="just" eaLnBrk="1" hangingPunct="1"/>
            <a:r>
              <a:rPr lang="zh-CN" altLang="en-US" sz="2800" dirty="0"/>
              <a:t>（</a:t>
            </a:r>
            <a:r>
              <a:rPr lang="en-US" altLang="zh-CN" sz="2800" dirty="0"/>
              <a:t>2</a:t>
            </a:r>
            <a:r>
              <a:rPr lang="zh-CN" altLang="en-US" sz="2800" dirty="0"/>
              <a:t>）法人</a:t>
            </a:r>
          </a:p>
          <a:p>
            <a:pPr algn="just" eaLnBrk="1" hangingPunct="1"/>
            <a:r>
              <a:rPr lang="zh-CN" altLang="en-US" sz="2800" dirty="0"/>
              <a:t>（</a:t>
            </a:r>
            <a:r>
              <a:rPr lang="en-US" altLang="zh-CN" sz="2800" dirty="0"/>
              <a:t>3</a:t>
            </a:r>
            <a:r>
              <a:rPr lang="zh-CN" altLang="en-US" sz="2800" dirty="0"/>
              <a:t>）非法人组织</a:t>
            </a:r>
          </a:p>
          <a:p>
            <a:pPr algn="just" eaLnBrk="1" hangingPunct="1"/>
            <a:r>
              <a:rPr lang="zh-CN" altLang="en-US" sz="2800" dirty="0"/>
              <a:t>（</a:t>
            </a:r>
            <a:r>
              <a:rPr lang="en-US" altLang="zh-CN" sz="2800" dirty="0"/>
              <a:t>4</a:t>
            </a:r>
            <a:r>
              <a:rPr lang="zh-CN" altLang="en-US" sz="2800" dirty="0"/>
              <a:t>）国家</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pPr eaLnBrk="1" hangingPunct="1"/>
            <a:endParaRPr lang="zh-CN" altLang="en-US"/>
          </a:p>
        </p:txBody>
      </p:sp>
      <p:sp>
        <p:nvSpPr>
          <p:cNvPr id="99330" name="Rectangle 3"/>
          <p:cNvSpPr>
            <a:spLocks noGrp="1" noChangeArrowheads="1"/>
          </p:cNvSpPr>
          <p:nvPr>
            <p:ph type="body" idx="1"/>
          </p:nvPr>
        </p:nvSpPr>
        <p:spPr/>
        <p:txBody>
          <a:bodyPr/>
          <a:lstStyle/>
          <a:p>
            <a:pPr eaLnBrk="1" hangingPunct="1"/>
            <a:r>
              <a:rPr lang="en-US" altLang="zh-CN"/>
              <a:t>2</a:t>
            </a:r>
            <a:r>
              <a:rPr lang="zh-CN" altLang="en-US"/>
              <a:t>、民事法律关系的内容</a:t>
            </a:r>
          </a:p>
          <a:p>
            <a:pPr eaLnBrk="1" hangingPunct="1"/>
            <a:r>
              <a:rPr lang="en-US" altLang="zh-CN">
                <a:latin typeface="Times New Roman" pitchFamily="18" charset="0"/>
              </a:rPr>
              <a:t>——</a:t>
            </a:r>
            <a:r>
              <a:rPr lang="zh-CN" altLang="en-US"/>
              <a:t>民事主体的权利与义务关系。民事法律关系的内容是核心要素。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a:lstStyle/>
          <a:p>
            <a:pPr eaLnBrk="1" hangingPunct="1"/>
            <a:endParaRPr lang="zh-CN" altLang="en-US"/>
          </a:p>
        </p:txBody>
      </p:sp>
      <p:sp>
        <p:nvSpPr>
          <p:cNvPr id="100354" name="Rectangle 3"/>
          <p:cNvSpPr>
            <a:spLocks noGrp="1" noChangeArrowheads="1"/>
          </p:cNvSpPr>
          <p:nvPr>
            <p:ph type="body" idx="1"/>
          </p:nvPr>
        </p:nvSpPr>
        <p:spPr/>
        <p:txBody>
          <a:bodyPr/>
          <a:lstStyle/>
          <a:p>
            <a:pPr eaLnBrk="1" hangingPunct="1">
              <a:lnSpc>
                <a:spcPct val="90000"/>
              </a:lnSpc>
            </a:pPr>
            <a:r>
              <a:rPr lang="en-US" altLang="zh-CN" sz="2800" dirty="0"/>
              <a:t>3</a:t>
            </a:r>
            <a:r>
              <a:rPr lang="zh-CN" altLang="en-US" sz="2800" dirty="0"/>
              <a:t>、民事客体</a:t>
            </a:r>
          </a:p>
          <a:p>
            <a:pPr eaLnBrk="1" hangingPunct="1">
              <a:lnSpc>
                <a:spcPct val="90000"/>
              </a:lnSpc>
            </a:pPr>
            <a:r>
              <a:rPr lang="en-US" altLang="zh-CN" sz="2800" dirty="0">
                <a:latin typeface="Times New Roman" pitchFamily="18" charset="0"/>
              </a:rPr>
              <a:t>——</a:t>
            </a:r>
            <a:r>
              <a:rPr lang="zh-CN" altLang="en-US" sz="2800" dirty="0"/>
              <a:t>又称标的，民事法律关系中权利义务所共同指向的对象，是主体之间得以形成权利义务关系的目标性事物，包括</a:t>
            </a:r>
          </a:p>
          <a:p>
            <a:pPr eaLnBrk="1" hangingPunct="1">
              <a:lnSpc>
                <a:spcPct val="90000"/>
              </a:lnSpc>
            </a:pPr>
            <a:r>
              <a:rPr lang="zh-CN" altLang="en-US" sz="2800" dirty="0"/>
              <a:t>（</a:t>
            </a:r>
            <a:r>
              <a:rPr lang="en-US" altLang="zh-CN" sz="2800" dirty="0"/>
              <a:t>1</a:t>
            </a:r>
            <a:r>
              <a:rPr lang="zh-CN" altLang="en-US" sz="2800" dirty="0"/>
              <a:t>）物</a:t>
            </a:r>
          </a:p>
          <a:p>
            <a:pPr eaLnBrk="1" hangingPunct="1">
              <a:lnSpc>
                <a:spcPct val="90000"/>
              </a:lnSpc>
            </a:pPr>
            <a:r>
              <a:rPr lang="zh-CN" altLang="en-US" sz="2800" dirty="0"/>
              <a:t>民法上的物虽具有物理属性，但与物理学意义上的物不同。物在民法中具有重要意义，大多数民事法律关系与物有密切联系，有的以物为客体，如所有权、担保物权等。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pPr eaLnBrk="1" hangingPunct="1"/>
            <a:endParaRPr lang="zh-CN" altLang="en-US"/>
          </a:p>
        </p:txBody>
      </p:sp>
      <p:sp>
        <p:nvSpPr>
          <p:cNvPr id="101378" name="Rectangle 3"/>
          <p:cNvSpPr>
            <a:spLocks noGrp="1" noChangeArrowheads="1"/>
          </p:cNvSpPr>
          <p:nvPr>
            <p:ph type="body" idx="1"/>
          </p:nvPr>
        </p:nvSpPr>
        <p:spPr/>
        <p:txBody>
          <a:bodyPr/>
          <a:lstStyle/>
          <a:p>
            <a:pPr eaLnBrk="1" hangingPunct="1"/>
            <a:r>
              <a:rPr lang="zh-CN" altLang="en-US"/>
              <a:t>（</a:t>
            </a:r>
            <a:r>
              <a:rPr lang="en-US" altLang="zh-CN"/>
              <a:t>2</a:t>
            </a:r>
            <a:r>
              <a:rPr lang="zh-CN" altLang="en-US"/>
              <a:t>）行为</a:t>
            </a:r>
          </a:p>
          <a:p>
            <a:pPr eaLnBrk="1" hangingPunct="1"/>
            <a:r>
              <a:rPr lang="zh-CN" altLang="en-US"/>
              <a:t>作为客体的行为特指能满足债权人利益的行为，通常也称给付。行为主要是债这一民事法律关系的客体，因为债权是请求权，债权人只能就自己的利益请求债务人为给付，如交付物、完成工作，而不能对债务人的物或其他财产直接加以支配。</a:t>
            </a:r>
            <a:r>
              <a:rPr lang="zh-CN" altLang="en-US">
                <a:latin typeface="Times New Roman" pitchFamily="18" charset="0"/>
              </a:rPr>
              <a:t> </a:t>
            </a:r>
            <a:r>
              <a:rPr lang="zh-CN" altLang="en-US"/>
              <a:t> </a:t>
            </a:r>
          </a:p>
          <a:p>
            <a:pPr eaLnBrk="1" hangingPunct="1"/>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p:txBody>
          <a:bodyPr/>
          <a:lstStyle/>
          <a:p>
            <a:pPr eaLnBrk="1" hangingPunct="1"/>
            <a:endParaRPr lang="zh-CN" altLang="en-US"/>
          </a:p>
        </p:txBody>
      </p:sp>
      <p:sp>
        <p:nvSpPr>
          <p:cNvPr id="102402" name="Rectangle 3"/>
          <p:cNvSpPr>
            <a:spLocks noGrp="1" noChangeArrowheads="1"/>
          </p:cNvSpPr>
          <p:nvPr>
            <p:ph type="body" idx="1"/>
          </p:nvPr>
        </p:nvSpPr>
        <p:spPr/>
        <p:txBody>
          <a:bodyPr/>
          <a:lstStyle/>
          <a:p>
            <a:pPr eaLnBrk="1" hangingPunct="1"/>
            <a:r>
              <a:rPr lang="zh-CN" altLang="en-US"/>
              <a:t>（</a:t>
            </a:r>
            <a:r>
              <a:rPr lang="en-US" altLang="zh-CN"/>
              <a:t>3</a:t>
            </a:r>
            <a:r>
              <a:rPr lang="zh-CN" altLang="en-US"/>
              <a:t>）智力成果</a:t>
            </a:r>
          </a:p>
          <a:p>
            <a:pPr eaLnBrk="1" hangingPunct="1"/>
            <a:r>
              <a:rPr lang="zh-CN" altLang="en-US"/>
              <a:t>智力成果是人脑力劳动创造的精神财富，是知识产权的客体，包括文学、艺术、科技作品、发明、实用新型、外观设计以及商标等。</a:t>
            </a:r>
            <a:endParaRPr lang="en-US" altLang="zh-CN"/>
          </a:p>
          <a:p>
            <a:pPr eaLnBrk="1" hangingPunct="1"/>
            <a:r>
              <a:rPr lang="zh-CN" altLang="en-US">
                <a:latin typeface="Times New Roman" pitchFamily="18" charset="0"/>
              </a:rPr>
              <a:t> </a:t>
            </a:r>
            <a:r>
              <a:rPr lang="zh-CN" altLang="en-US"/>
              <a:t>　 </a:t>
            </a:r>
          </a:p>
          <a:p>
            <a:pPr eaLnBrk="1" hangingPunct="1"/>
            <a:endParaRPr lang="zh-CN" altLang="en-US"/>
          </a:p>
          <a:p>
            <a:pPr eaLnBrk="1" hangingPunct="1"/>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pPr eaLnBrk="1" hangingPunct="1"/>
            <a:endParaRPr lang="zh-CN" altLang="en-US"/>
          </a:p>
        </p:txBody>
      </p:sp>
      <p:sp>
        <p:nvSpPr>
          <p:cNvPr id="103426" name="Rectangle 3"/>
          <p:cNvSpPr>
            <a:spLocks noGrp="1" noChangeArrowheads="1"/>
          </p:cNvSpPr>
          <p:nvPr>
            <p:ph type="body" idx="1"/>
          </p:nvPr>
        </p:nvSpPr>
        <p:spPr/>
        <p:txBody>
          <a:bodyPr/>
          <a:lstStyle/>
          <a:p>
            <a:pPr eaLnBrk="1" hangingPunct="1"/>
            <a:r>
              <a:rPr lang="zh-CN" altLang="en-US"/>
              <a:t>（</a:t>
            </a:r>
            <a:r>
              <a:rPr lang="en-US" altLang="zh-CN"/>
              <a:t>4</a:t>
            </a:r>
            <a:r>
              <a:rPr lang="zh-CN" altLang="en-US"/>
              <a:t>）人身利益</a:t>
            </a:r>
          </a:p>
          <a:p>
            <a:pPr eaLnBrk="1" hangingPunct="1"/>
            <a:r>
              <a:rPr lang="zh-CN" altLang="en-US"/>
              <a:t>人身利益包括生命健康、姓名、肖像、名誉、尊严、荣誉、身份等等。人身利益虽然与主体人身不能分离，但并非主体本身，而只是能够满足主体人身需求的客观事物，因此它是人身权关系的客体。</a:t>
            </a:r>
            <a:br>
              <a:rPr lang="zh-CN" altLang="en-US"/>
            </a:br>
            <a:endParaRPr lang="zh-CN" altLang="en-US"/>
          </a:p>
          <a:p>
            <a:pPr eaLnBrk="1" hangingPunct="1"/>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p:cNvSpPr>
          <p:nvPr>
            <p:ph type="title"/>
          </p:nvPr>
        </p:nvSpPr>
        <p:spPr/>
        <p:txBody>
          <a:bodyPr/>
          <a:lstStyle/>
          <a:p>
            <a:pPr eaLnBrk="1" hangingPunct="1"/>
            <a:endParaRPr lang="zh-CN" altLang="en-US"/>
          </a:p>
        </p:txBody>
      </p:sp>
      <p:sp>
        <p:nvSpPr>
          <p:cNvPr id="104450" name="内容占位符 2"/>
          <p:cNvSpPr>
            <a:spLocks noGrp="1"/>
          </p:cNvSpPr>
          <p:nvPr>
            <p:ph idx="1"/>
          </p:nvPr>
        </p:nvSpPr>
        <p:spPr/>
        <p:txBody>
          <a:bodyPr/>
          <a:lstStyle/>
          <a:p>
            <a:pPr eaLnBrk="1" hangingPunct="1"/>
            <a:r>
              <a:rPr lang="zh-CN" altLang="en-US"/>
              <a:t>（</a:t>
            </a:r>
            <a:r>
              <a:rPr lang="en-US" altLang="zh-CN"/>
              <a:t>5</a:t>
            </a:r>
            <a:r>
              <a:rPr lang="zh-CN" altLang="en-US"/>
              <a:t>）数据、虚拟财产</a:t>
            </a:r>
            <a:endParaRPr lang="en-US" altLang="zh-CN"/>
          </a:p>
          <a:p>
            <a:pPr eaLnBrk="1" hangingPunct="1"/>
            <a:r>
              <a:rPr lang="en-US" altLang="zh-CN" b="1"/>
              <a:t>《</a:t>
            </a:r>
            <a:r>
              <a:rPr lang="zh-CN" altLang="en-US" b="1"/>
              <a:t>民法总则</a:t>
            </a:r>
            <a:r>
              <a:rPr lang="en-US" altLang="zh-CN" b="1"/>
              <a:t>》</a:t>
            </a:r>
            <a:r>
              <a:rPr lang="zh-CN" altLang="en-US" b="1"/>
              <a:t>第</a:t>
            </a:r>
            <a:r>
              <a:rPr lang="en-US" altLang="zh-CN" b="1"/>
              <a:t>127</a:t>
            </a:r>
            <a:r>
              <a:rPr lang="zh-CN" altLang="en-US" b="1"/>
              <a:t>条</a:t>
            </a:r>
            <a:r>
              <a:rPr lang="zh-CN" altLang="en-US"/>
              <a:t>　</a:t>
            </a:r>
            <a:r>
              <a:rPr lang="zh-CN" altLang="en-US" b="1"/>
              <a:t>法律对数据、网络虚拟财产的保护有规定的，依照其规定。</a:t>
            </a:r>
            <a:endParaRPr lang="en-US" altLang="zh-CN" b="1"/>
          </a:p>
          <a:p>
            <a:pPr eaLnBrk="1" hangingPunct="1"/>
            <a:r>
              <a:rPr lang="zh-CN" altLang="en-US"/>
              <a:t>将数据信息、网络虚拟财产纳入到民事权利的框架当中，是互联网时代特点在法律中的体现，对于互联网产业的发展有着重要意义。</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pPr eaLnBrk="1" hangingPunct="1"/>
            <a:endParaRPr lang="zh-CN" altLang="en-US"/>
          </a:p>
        </p:txBody>
      </p:sp>
      <p:sp>
        <p:nvSpPr>
          <p:cNvPr id="22530" name="内容占位符 2"/>
          <p:cNvSpPr>
            <a:spLocks noGrp="1"/>
          </p:cNvSpPr>
          <p:nvPr>
            <p:ph idx="1"/>
          </p:nvPr>
        </p:nvSpPr>
        <p:spPr/>
        <p:txBody>
          <a:bodyPr/>
          <a:lstStyle/>
          <a:p>
            <a:pPr eaLnBrk="1" hangingPunct="1"/>
            <a:r>
              <a:rPr lang="zh-CN" altLang="en-US"/>
              <a:t>（一）民商事案件数量与比例</a:t>
            </a:r>
            <a:endParaRPr lang="en-US" altLang="zh-CN"/>
          </a:p>
          <a:p>
            <a:pPr eaLnBrk="1" hangingPunct="1"/>
            <a:endParaRPr lang="zh-CN" altLang="en-US"/>
          </a:p>
        </p:txBody>
      </p:sp>
      <p:pic>
        <p:nvPicPr>
          <p:cNvPr id="22531" name="图片 476166" descr="f"/>
          <p:cNvPicPr>
            <a:picLocks noChangeAspect="1" noChangeArrowheads="1"/>
          </p:cNvPicPr>
          <p:nvPr/>
        </p:nvPicPr>
        <p:blipFill>
          <a:blip r:embed="rId2" cstate="print"/>
          <a:srcRect/>
          <a:stretch>
            <a:fillRect/>
          </a:stretch>
        </p:blipFill>
        <p:spPr bwMode="auto">
          <a:xfrm>
            <a:off x="2268538" y="2924175"/>
            <a:ext cx="3810000" cy="2076450"/>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pPr eaLnBrk="1" hangingPunct="1"/>
            <a:endParaRPr lang="zh-CN" altLang="en-US"/>
          </a:p>
        </p:txBody>
      </p:sp>
      <p:sp>
        <p:nvSpPr>
          <p:cNvPr id="105474" name="Rectangle 3"/>
          <p:cNvSpPr>
            <a:spLocks noGrp="1" noChangeArrowheads="1"/>
          </p:cNvSpPr>
          <p:nvPr>
            <p:ph type="body" idx="1"/>
          </p:nvPr>
        </p:nvSpPr>
        <p:spPr/>
        <p:txBody>
          <a:bodyPr/>
          <a:lstStyle/>
          <a:p>
            <a:pPr eaLnBrk="1" hangingPunct="1"/>
            <a:r>
              <a:rPr lang="zh-CN" altLang="en-US" b="1"/>
              <a:t>（三）民事法律关系的特征</a:t>
            </a:r>
            <a:endParaRPr lang="zh-CN" altLang="en-US"/>
          </a:p>
          <a:p>
            <a:pPr eaLnBrk="1" hangingPunct="1"/>
            <a:r>
              <a:rPr lang="en-US" altLang="zh-CN"/>
              <a:t>1</a:t>
            </a:r>
            <a:r>
              <a:rPr lang="zh-CN" altLang="en-US"/>
              <a:t>、主体的平等性</a:t>
            </a:r>
          </a:p>
          <a:p>
            <a:pPr eaLnBrk="1" hangingPunct="1"/>
            <a:r>
              <a:rPr lang="en-US" altLang="zh-CN"/>
              <a:t>2</a:t>
            </a:r>
            <a:r>
              <a:rPr lang="zh-CN" altLang="en-US"/>
              <a:t>、内容为私权利和私义务</a:t>
            </a:r>
          </a:p>
          <a:p>
            <a:pPr eaLnBrk="1" hangingPunct="1"/>
            <a:r>
              <a:rPr lang="en-US" altLang="zh-CN"/>
              <a:t>3</a:t>
            </a:r>
            <a:r>
              <a:rPr lang="zh-CN" altLang="en-US"/>
              <a:t>、产生的自治性</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pPr eaLnBrk="1" hangingPunct="1"/>
            <a:endParaRPr lang="zh-CN" altLang="en-US"/>
          </a:p>
        </p:txBody>
      </p:sp>
      <p:sp>
        <p:nvSpPr>
          <p:cNvPr id="106498" name="Rectangle 3"/>
          <p:cNvSpPr>
            <a:spLocks noGrp="1" noChangeArrowheads="1"/>
          </p:cNvSpPr>
          <p:nvPr>
            <p:ph type="body" idx="1"/>
          </p:nvPr>
        </p:nvSpPr>
        <p:spPr/>
        <p:txBody>
          <a:bodyPr/>
          <a:lstStyle/>
          <a:p>
            <a:pPr eaLnBrk="1" hangingPunct="1">
              <a:lnSpc>
                <a:spcPct val="80000"/>
              </a:lnSpc>
            </a:pPr>
            <a:r>
              <a:rPr lang="zh-CN" altLang="en-US" sz="2400" b="1"/>
              <a:t>（四）民事法律关系的识别</a:t>
            </a:r>
          </a:p>
          <a:p>
            <a:pPr eaLnBrk="1" hangingPunct="1">
              <a:lnSpc>
                <a:spcPct val="80000"/>
              </a:lnSpc>
            </a:pPr>
            <a:r>
              <a:rPr lang="zh-CN" altLang="en-US" sz="2400" b="1"/>
              <a:t>第一步：是否是法律关系</a:t>
            </a:r>
          </a:p>
          <a:p>
            <a:pPr eaLnBrk="1" hangingPunct="1">
              <a:lnSpc>
                <a:spcPct val="80000"/>
              </a:lnSpc>
            </a:pPr>
            <a:r>
              <a:rPr lang="en-US" altLang="zh-CN" sz="2400"/>
              <a:t>【</a:t>
            </a:r>
            <a:r>
              <a:rPr lang="zh-CN" altLang="en-US" sz="2400"/>
              <a:t>例</a:t>
            </a:r>
            <a:r>
              <a:rPr lang="en-US" altLang="zh-CN" sz="2400"/>
              <a:t>1】</a:t>
            </a:r>
            <a:r>
              <a:rPr lang="zh-CN" altLang="en-US" sz="2400"/>
              <a:t>甲、乙为同年级同学，甲想让乙关注自己，花费巨资购买大量化妆品、衣服打扮自己，乙果然天天夸甲的服饰漂亮，但一月之后，乙另有关注对象了，不再理睬甲，甲伤心欲绝，几经交涉、未果。甲要求乙赔偿自己包括购买化妆品等在内的损失。对此，应如何处理？</a:t>
            </a:r>
            <a:r>
              <a:rPr lang="zh-CN" altLang="en-US" sz="2400">
                <a:latin typeface="Times New Roman" pitchFamily="18" charset="0"/>
              </a:rPr>
              <a:t> </a:t>
            </a:r>
            <a:endParaRPr lang="zh-CN" altLang="en-US" sz="2400"/>
          </a:p>
          <a:p>
            <a:pPr eaLnBrk="1" hangingPunct="1">
              <a:lnSpc>
                <a:spcPct val="80000"/>
              </a:lnSpc>
            </a:pPr>
            <a:r>
              <a:rPr lang="en-US" altLang="zh-CN" sz="2400"/>
              <a:t>A</a:t>
            </a:r>
            <a:r>
              <a:rPr lang="zh-CN" altLang="en-US" sz="2400"/>
              <a:t>、由乙承担违约责任</a:t>
            </a:r>
            <a:r>
              <a:rPr lang="zh-CN" altLang="en-US" sz="2400">
                <a:latin typeface="Times New Roman" pitchFamily="18" charset="0"/>
              </a:rPr>
              <a:t> </a:t>
            </a:r>
            <a:endParaRPr lang="zh-CN" altLang="en-US" sz="2400"/>
          </a:p>
          <a:p>
            <a:pPr eaLnBrk="1" hangingPunct="1">
              <a:lnSpc>
                <a:spcPct val="80000"/>
              </a:lnSpc>
            </a:pPr>
            <a:r>
              <a:rPr lang="en-US" altLang="zh-CN" sz="2400"/>
              <a:t>B</a:t>
            </a:r>
            <a:r>
              <a:rPr lang="zh-CN" altLang="en-US" sz="2400"/>
              <a:t>、由乙承担侵权责任</a:t>
            </a:r>
          </a:p>
          <a:p>
            <a:pPr eaLnBrk="1" hangingPunct="1">
              <a:lnSpc>
                <a:spcPct val="80000"/>
              </a:lnSpc>
            </a:pPr>
            <a:r>
              <a:rPr lang="en-US" altLang="zh-CN" sz="2400"/>
              <a:t>C</a:t>
            </a:r>
            <a:r>
              <a:rPr lang="zh-CN" altLang="en-US" sz="2400"/>
              <a:t>、由乙承担缔约过失责任</a:t>
            </a:r>
          </a:p>
          <a:p>
            <a:pPr eaLnBrk="1" hangingPunct="1">
              <a:lnSpc>
                <a:spcPct val="80000"/>
              </a:lnSpc>
            </a:pPr>
            <a:r>
              <a:rPr lang="en-US" altLang="zh-CN" sz="2400"/>
              <a:t>D</a:t>
            </a:r>
            <a:r>
              <a:rPr lang="zh-CN" altLang="en-US" sz="2400"/>
              <a:t>、由甲自己承担损失</a:t>
            </a:r>
          </a:p>
          <a:p>
            <a:pPr eaLnBrk="1" hangingPunct="1">
              <a:lnSpc>
                <a:spcPct val="80000"/>
              </a:lnSpc>
            </a:pPr>
            <a:r>
              <a:rPr lang="zh-CN" altLang="en-US" sz="2400" b="1"/>
              <a:t>    </a:t>
            </a:r>
          </a:p>
          <a:p>
            <a:pPr eaLnBrk="1" hangingPunct="1">
              <a:lnSpc>
                <a:spcPct val="80000"/>
              </a:lnSpc>
            </a:pPr>
            <a:endParaRPr lang="zh-CN" altLang="en-US" sz="2400" b="1"/>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p:txBody>
          <a:bodyPr/>
          <a:lstStyle/>
          <a:p>
            <a:pPr eaLnBrk="1" hangingPunct="1"/>
            <a:endParaRPr lang="zh-CN" altLang="en-US"/>
          </a:p>
        </p:txBody>
      </p:sp>
      <p:sp>
        <p:nvSpPr>
          <p:cNvPr id="107522" name="Rectangle 3"/>
          <p:cNvSpPr>
            <a:spLocks noGrp="1" noChangeArrowheads="1"/>
          </p:cNvSpPr>
          <p:nvPr>
            <p:ph type="body" idx="1"/>
          </p:nvPr>
        </p:nvSpPr>
        <p:spPr/>
        <p:txBody>
          <a:bodyPr/>
          <a:lstStyle/>
          <a:p>
            <a:pPr eaLnBrk="1" hangingPunct="1"/>
            <a:r>
              <a:rPr lang="zh-CN" altLang="en-US" b="1"/>
              <a:t>第二步：是否为民事法律关系</a:t>
            </a:r>
          </a:p>
          <a:p>
            <a:pPr eaLnBrk="1" hangingPunct="1"/>
            <a:r>
              <a:rPr lang="zh-CN" altLang="en-US"/>
              <a:t>甲税务机关与乙工厂约定，甲向乙购买某型号计算机</a:t>
            </a:r>
            <a:r>
              <a:rPr lang="en-US" altLang="zh-CN"/>
              <a:t>20</a:t>
            </a:r>
            <a:r>
              <a:rPr lang="zh-CN" altLang="en-US"/>
              <a:t>台，因经办人员疏忽约定价格偏高，甲多次提出调低价格遭拒绝。甲向乙送达处罚决定书，决定对乙一年前的违法行为进行处罚。</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p:txBody>
          <a:bodyPr/>
          <a:lstStyle/>
          <a:p>
            <a:pPr eaLnBrk="1" hangingPunct="1"/>
            <a:endParaRPr lang="zh-CN" altLang="en-US"/>
          </a:p>
        </p:txBody>
      </p:sp>
      <p:sp>
        <p:nvSpPr>
          <p:cNvPr id="108546" name="Rectangle 3"/>
          <p:cNvSpPr>
            <a:spLocks noGrp="1" noChangeArrowheads="1"/>
          </p:cNvSpPr>
          <p:nvPr>
            <p:ph type="body" idx="1"/>
          </p:nvPr>
        </p:nvSpPr>
        <p:spPr/>
        <p:txBody>
          <a:bodyPr/>
          <a:lstStyle/>
          <a:p>
            <a:pPr eaLnBrk="1" hangingPunct="1">
              <a:lnSpc>
                <a:spcPct val="90000"/>
              </a:lnSpc>
            </a:pPr>
            <a:r>
              <a:rPr lang="zh-CN" altLang="en-US" sz="2400" b="1"/>
              <a:t>第三步：为何种民事法律关系</a:t>
            </a:r>
            <a:endParaRPr lang="en-US" altLang="zh-CN" sz="2400" b="1"/>
          </a:p>
          <a:p>
            <a:pPr eaLnBrk="1" hangingPunct="1">
              <a:lnSpc>
                <a:spcPct val="90000"/>
              </a:lnSpc>
            </a:pPr>
            <a:r>
              <a:rPr lang="en-US" altLang="zh-CN" sz="2400" b="1"/>
              <a:t>【</a:t>
            </a:r>
            <a:r>
              <a:rPr lang="zh-CN" altLang="en-US" sz="2400" b="1"/>
              <a:t>例</a:t>
            </a:r>
            <a:r>
              <a:rPr lang="en-US" altLang="zh-CN" sz="2400" b="1"/>
              <a:t>】</a:t>
            </a:r>
            <a:r>
              <a:rPr lang="zh-CN" altLang="en-US" sz="2400" b="1"/>
              <a:t>合作经营黄麻案纠纷。甲公司与乙公司于</a:t>
            </a:r>
            <a:r>
              <a:rPr lang="en-US" altLang="zh-CN" sz="2400" b="1"/>
              <a:t>1999</a:t>
            </a:r>
            <a:r>
              <a:rPr lang="zh-CN" altLang="en-US" sz="2400" b="1"/>
              <a:t>年</a:t>
            </a:r>
            <a:r>
              <a:rPr lang="en-US" altLang="zh-CN" sz="2400" b="1"/>
              <a:t>9</a:t>
            </a:r>
            <a:r>
              <a:rPr lang="zh-CN" altLang="en-US" sz="2400" b="1"/>
              <a:t>月订立合作经营黄麻协议书，约定：</a:t>
            </a:r>
            <a:r>
              <a:rPr lang="en-US" altLang="zh-CN" sz="2400" b="1"/>
              <a:t>1</a:t>
            </a:r>
            <a:r>
              <a:rPr lang="zh-CN" altLang="en-US" sz="2400" b="1"/>
              <a:t>、乙方出资</a:t>
            </a:r>
            <a:r>
              <a:rPr lang="en-US" altLang="zh-CN" sz="2400" b="1"/>
              <a:t>907</a:t>
            </a:r>
            <a:r>
              <a:rPr lang="zh-CN" altLang="en-US" sz="2400" b="1"/>
              <a:t>万元，甲方负责将黄麻从广州运至加工地；</a:t>
            </a:r>
            <a:r>
              <a:rPr lang="en-US" altLang="zh-CN" sz="2400" b="1"/>
              <a:t>2</a:t>
            </a:r>
            <a:r>
              <a:rPr lang="zh-CN" altLang="en-US" sz="2400" b="1"/>
              <a:t>、甲方须在年底之前找到加工方，负责控制加工费用；</a:t>
            </a:r>
            <a:r>
              <a:rPr lang="en-US" altLang="zh-CN" sz="2400" b="1"/>
              <a:t>3</a:t>
            </a:r>
            <a:r>
              <a:rPr lang="zh-CN" altLang="en-US" sz="2400" b="1"/>
              <a:t>、加工后的麻袋由乙方销售，利润归乙方所有，乙方视情形给甲方适当利润。后甲方如约找到加工厂家将黄麻加工成麻袋，后由于粮食流通领域政策调整，麻袋价格大幅度减少，乙方销售约</a:t>
            </a:r>
            <a:r>
              <a:rPr lang="en-US" altLang="zh-CN" sz="2400" b="1"/>
              <a:t>30</a:t>
            </a:r>
            <a:r>
              <a:rPr lang="zh-CN" altLang="en-US" sz="2400" b="1"/>
              <a:t>余万元麻袋之后，麻袋一直堆放在加工厂。之后，乙方向法院提起诉讼，要求法院判令甲方承担还本付息的责任。</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p:txBody>
          <a:bodyPr/>
          <a:lstStyle/>
          <a:p>
            <a:pPr eaLnBrk="1" hangingPunct="1"/>
            <a:endParaRPr lang="zh-CN" altLang="en-US" sz="4000"/>
          </a:p>
        </p:txBody>
      </p:sp>
      <p:sp>
        <p:nvSpPr>
          <p:cNvPr id="109570" name="Rectangle 3"/>
          <p:cNvSpPr>
            <a:spLocks noGrp="1" noChangeArrowheads="1"/>
          </p:cNvSpPr>
          <p:nvPr>
            <p:ph type="body" idx="1"/>
          </p:nvPr>
        </p:nvSpPr>
        <p:spPr/>
        <p:txBody>
          <a:bodyPr/>
          <a:lstStyle/>
          <a:p>
            <a:pPr algn="just" eaLnBrk="1" hangingPunct="1"/>
            <a:r>
              <a:rPr lang="zh-CN" altLang="en-US" sz="2800" b="1">
                <a:latin typeface="宋体" charset="-122"/>
              </a:rPr>
              <a:t>二、民事法律关系的分类</a:t>
            </a:r>
            <a:r>
              <a:rPr lang="zh-CN" altLang="en-US" sz="2800"/>
              <a:t> </a:t>
            </a:r>
          </a:p>
          <a:p>
            <a:pPr algn="just" eaLnBrk="1" hangingPunct="1"/>
            <a:r>
              <a:rPr lang="zh-CN" altLang="en-US" sz="2800" b="1"/>
              <a:t>（一）人身关系和财产关系</a:t>
            </a:r>
            <a:endParaRPr lang="zh-CN" altLang="en-US" sz="2800"/>
          </a:p>
          <a:p>
            <a:pPr eaLnBrk="1" hangingPunct="1"/>
            <a:r>
              <a:rPr lang="en-US" altLang="zh-CN" sz="2800">
                <a:latin typeface="Times New Roman" pitchFamily="18" charset="0"/>
              </a:rPr>
              <a:t>——</a:t>
            </a:r>
            <a:r>
              <a:rPr lang="zh-CN" altLang="en-US" sz="2800"/>
              <a:t>以人身利益为内容的民事关系，为人身关系；</a:t>
            </a:r>
          </a:p>
          <a:p>
            <a:pPr eaLnBrk="1" hangingPunct="1"/>
            <a:r>
              <a:rPr lang="en-US" altLang="zh-CN" sz="2800">
                <a:latin typeface="Times New Roman" pitchFamily="18" charset="0"/>
              </a:rPr>
              <a:t>——</a:t>
            </a:r>
            <a:r>
              <a:rPr lang="zh-CN" altLang="en-US" sz="2800"/>
              <a:t>以财产利益为内容的民事关系，为财产关系。</a:t>
            </a:r>
          </a:p>
          <a:p>
            <a:pPr eaLnBrk="1" hangingPunct="1"/>
            <a:r>
              <a:rPr lang="zh-CN" altLang="en-US" sz="2800"/>
              <a:t>分类意义：财产关系的主体可转让其权利，而人身关系的主体一般不可出让其权利。</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p:txBody>
          <a:bodyPr/>
          <a:lstStyle/>
          <a:p>
            <a:pPr eaLnBrk="1" hangingPunct="1"/>
            <a:endParaRPr lang="zh-CN" altLang="en-US"/>
          </a:p>
        </p:txBody>
      </p:sp>
      <p:sp>
        <p:nvSpPr>
          <p:cNvPr id="110594" name="Rectangle 3"/>
          <p:cNvSpPr>
            <a:spLocks noGrp="1" noChangeArrowheads="1"/>
          </p:cNvSpPr>
          <p:nvPr>
            <p:ph type="body" idx="1"/>
          </p:nvPr>
        </p:nvSpPr>
        <p:spPr/>
        <p:txBody>
          <a:bodyPr/>
          <a:lstStyle/>
          <a:p>
            <a:pPr eaLnBrk="1" hangingPunct="1"/>
            <a:r>
              <a:rPr lang="zh-CN" altLang="en-US" b="1"/>
              <a:t>（二）单一民事法律关系和复合民事法律关系</a:t>
            </a:r>
            <a:endParaRPr lang="zh-CN" altLang="en-US"/>
          </a:p>
          <a:p>
            <a:pPr eaLnBrk="1" hangingPunct="1"/>
            <a:r>
              <a:rPr lang="en-US" altLang="zh-CN">
                <a:latin typeface="Times New Roman" pitchFamily="18" charset="0"/>
              </a:rPr>
              <a:t>——</a:t>
            </a:r>
            <a:r>
              <a:rPr lang="zh-CN" altLang="en-US"/>
              <a:t>单一民事法律关系，只以一组对应的权利义务为构成的法律关系，如所有权关系、地役权关系。</a:t>
            </a:r>
          </a:p>
          <a:p>
            <a:pPr eaLnBrk="1" hangingPunct="1"/>
            <a:r>
              <a:rPr lang="en-US" altLang="zh-CN">
                <a:latin typeface="Times New Roman" pitchFamily="18" charset="0"/>
              </a:rPr>
              <a:t>——</a:t>
            </a:r>
            <a:r>
              <a:rPr lang="zh-CN" altLang="en-US"/>
              <a:t>复合民事法律关系，以两组以上对应的权利义务为构成的法律关系，如买卖合同、租赁合同等关系。</a:t>
            </a:r>
          </a:p>
          <a:p>
            <a:pPr eaLnBrk="1" hangingPunct="1"/>
            <a:r>
              <a:rPr lang="zh-CN" altLang="en-US"/>
              <a:t>分类意义：正确适用法律。</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pPr eaLnBrk="1" hangingPunct="1"/>
            <a:endParaRPr lang="zh-CN" altLang="en-US"/>
          </a:p>
        </p:txBody>
      </p:sp>
      <p:sp>
        <p:nvSpPr>
          <p:cNvPr id="111618" name="Rectangle 3"/>
          <p:cNvSpPr>
            <a:spLocks noGrp="1" noChangeArrowheads="1"/>
          </p:cNvSpPr>
          <p:nvPr>
            <p:ph type="body" idx="1"/>
          </p:nvPr>
        </p:nvSpPr>
        <p:spPr/>
        <p:txBody>
          <a:bodyPr/>
          <a:lstStyle/>
          <a:p>
            <a:pPr eaLnBrk="1" hangingPunct="1"/>
            <a:r>
              <a:rPr lang="zh-CN" altLang="en-US" sz="2800" b="1"/>
              <a:t>（三）基础民事法律关系和救济民事法律关系</a:t>
            </a:r>
            <a:endParaRPr lang="zh-CN" altLang="en-US" sz="2800"/>
          </a:p>
          <a:p>
            <a:pPr eaLnBrk="1" hangingPunct="1"/>
            <a:r>
              <a:rPr lang="en-US" altLang="zh-CN" sz="2800">
                <a:latin typeface="Times New Roman" pitchFamily="18" charset="0"/>
              </a:rPr>
              <a:t>——</a:t>
            </a:r>
            <a:r>
              <a:rPr lang="zh-CN" altLang="en-US" sz="2800"/>
              <a:t>基础民事法律关系，为实现自身内容为目的地关系，如各种正常合同关系。</a:t>
            </a:r>
          </a:p>
          <a:p>
            <a:pPr eaLnBrk="1" hangingPunct="1"/>
            <a:r>
              <a:rPr lang="en-US" altLang="zh-CN" sz="2800">
                <a:latin typeface="Times New Roman" pitchFamily="18" charset="0"/>
              </a:rPr>
              <a:t>——</a:t>
            </a:r>
            <a:r>
              <a:rPr lang="zh-CN" altLang="en-US" sz="2800"/>
              <a:t>救济民事法律关系，为救助被侵害的基础法律关系或者其他受法律保护的利益而发身的关系，如损害赔偿关系。</a:t>
            </a:r>
          </a:p>
          <a:p>
            <a:pPr eaLnBrk="1" hangingPunct="1"/>
            <a:r>
              <a:rPr lang="zh-CN" altLang="en-US" sz="2800"/>
              <a:t>分类意义：区分法律关系的性质以及正确适用法律。</a:t>
            </a:r>
          </a:p>
          <a:p>
            <a:pPr eaLnBrk="1" hangingPunct="1"/>
            <a:endParaRPr lang="zh-CN" altLang="en-US" sz="28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p:txBody>
          <a:bodyPr/>
          <a:lstStyle/>
          <a:p>
            <a:pPr eaLnBrk="1" hangingPunct="1"/>
            <a:endParaRPr lang="zh-CN" altLang="en-US"/>
          </a:p>
        </p:txBody>
      </p:sp>
      <p:sp>
        <p:nvSpPr>
          <p:cNvPr id="112642" name="Rectangle 3"/>
          <p:cNvSpPr>
            <a:spLocks noGrp="1" noChangeArrowheads="1"/>
          </p:cNvSpPr>
          <p:nvPr>
            <p:ph type="body" idx="1"/>
          </p:nvPr>
        </p:nvSpPr>
        <p:spPr/>
        <p:txBody>
          <a:bodyPr/>
          <a:lstStyle/>
          <a:p>
            <a:pPr eaLnBrk="1" hangingPunct="1">
              <a:lnSpc>
                <a:spcPct val="90000"/>
              </a:lnSpc>
            </a:pPr>
            <a:r>
              <a:rPr lang="zh-CN" altLang="en-US" b="1"/>
              <a:t>（四）绝对民事法律关系和相对民事法律关系</a:t>
            </a:r>
            <a:endParaRPr lang="zh-CN" altLang="en-US"/>
          </a:p>
          <a:p>
            <a:pPr eaLnBrk="1" hangingPunct="1">
              <a:lnSpc>
                <a:spcPct val="90000"/>
              </a:lnSpc>
            </a:pPr>
            <a:r>
              <a:rPr lang="en-US" altLang="zh-CN">
                <a:latin typeface="Times New Roman" pitchFamily="18" charset="0"/>
              </a:rPr>
              <a:t>——</a:t>
            </a:r>
            <a:r>
              <a:rPr lang="zh-CN" altLang="en-US"/>
              <a:t>绝对民事法律关系，即无相对人的民事法律关系，其效力及于一切人。</a:t>
            </a:r>
          </a:p>
          <a:p>
            <a:pPr eaLnBrk="1" hangingPunct="1">
              <a:lnSpc>
                <a:spcPct val="90000"/>
              </a:lnSpc>
            </a:pPr>
            <a:r>
              <a:rPr lang="en-US" altLang="zh-CN">
                <a:latin typeface="Times New Roman" pitchFamily="18" charset="0"/>
              </a:rPr>
              <a:t>——</a:t>
            </a:r>
            <a:r>
              <a:rPr lang="zh-CN" altLang="en-US"/>
              <a:t>相对民事法律关系，即效力仅及于相对人的民事法律关系。 </a:t>
            </a:r>
          </a:p>
          <a:p>
            <a:pPr eaLnBrk="1" hangingPunct="1">
              <a:lnSpc>
                <a:spcPct val="90000"/>
              </a:lnSpc>
            </a:pPr>
            <a:r>
              <a:rPr lang="zh-CN" altLang="en-US"/>
              <a:t>分类意义：区分法律关系的性质以及正确适用法律。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p:txBody>
          <a:bodyPr/>
          <a:lstStyle/>
          <a:p>
            <a:pPr eaLnBrk="1" hangingPunct="1"/>
            <a:endParaRPr lang="zh-CN" altLang="en-US"/>
          </a:p>
        </p:txBody>
      </p:sp>
      <p:sp>
        <p:nvSpPr>
          <p:cNvPr id="113666" name="Rectangle 3"/>
          <p:cNvSpPr>
            <a:spLocks noGrp="1" noChangeArrowheads="1"/>
          </p:cNvSpPr>
          <p:nvPr>
            <p:ph type="body" idx="1"/>
          </p:nvPr>
        </p:nvSpPr>
        <p:spPr/>
        <p:txBody>
          <a:bodyPr/>
          <a:lstStyle/>
          <a:p>
            <a:pPr algn="just" eaLnBrk="1" hangingPunct="1"/>
            <a:r>
              <a:rPr lang="zh-CN" altLang="en-US" b="1">
                <a:latin typeface="宋体" charset="-122"/>
              </a:rPr>
              <a:t>三、民事法律事实</a:t>
            </a:r>
            <a:r>
              <a:rPr lang="zh-CN" altLang="en-US"/>
              <a:t> </a:t>
            </a:r>
          </a:p>
          <a:p>
            <a:pPr algn="just" eaLnBrk="1" hangingPunct="1"/>
            <a:r>
              <a:rPr lang="zh-CN" altLang="en-US" b="1"/>
              <a:t>（一）界定</a:t>
            </a:r>
          </a:p>
          <a:p>
            <a:pPr algn="just" eaLnBrk="1" hangingPunct="1"/>
            <a:r>
              <a:rPr lang="en-US" altLang="zh-CN" b="1">
                <a:latin typeface="Times New Roman" pitchFamily="18" charset="0"/>
              </a:rPr>
              <a:t>——</a:t>
            </a:r>
            <a:r>
              <a:rPr lang="zh-CN" altLang="en-US" b="1"/>
              <a:t>民事法律事实，是法律所规定的、能够引起民事法律关系产生、变更和消灭的客观事实或者现象。</a:t>
            </a:r>
          </a:p>
          <a:p>
            <a:pPr algn="just" eaLnBrk="1" hangingPunct="1"/>
            <a:endParaRPr lang="zh-CN" altLang="en-US"/>
          </a:p>
          <a:p>
            <a:pPr algn="just" eaLnBrk="1" hangingPunct="1">
              <a:buFont typeface="Wingdings" pitchFamily="2" charset="2"/>
              <a:buNone/>
            </a:pPr>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p:txBody>
          <a:bodyPr/>
          <a:lstStyle/>
          <a:p>
            <a:pPr eaLnBrk="1" hangingPunct="1"/>
            <a:endParaRPr lang="zh-CN" altLang="en-US"/>
          </a:p>
        </p:txBody>
      </p:sp>
      <p:sp>
        <p:nvSpPr>
          <p:cNvPr id="114690" name="Rectangle 3"/>
          <p:cNvSpPr>
            <a:spLocks noGrp="1" noChangeArrowheads="1"/>
          </p:cNvSpPr>
          <p:nvPr>
            <p:ph type="body" idx="1"/>
          </p:nvPr>
        </p:nvSpPr>
        <p:spPr/>
        <p:txBody>
          <a:bodyPr/>
          <a:lstStyle/>
          <a:p>
            <a:pPr eaLnBrk="1" hangingPunct="1">
              <a:lnSpc>
                <a:spcPct val="90000"/>
              </a:lnSpc>
            </a:pPr>
            <a:r>
              <a:rPr lang="zh-CN" altLang="en-US" b="1" dirty="0"/>
              <a:t>（二）民事法律事实的的分类</a:t>
            </a:r>
          </a:p>
          <a:p>
            <a:pPr eaLnBrk="1" hangingPunct="1">
              <a:lnSpc>
                <a:spcPct val="90000"/>
              </a:lnSpc>
            </a:pPr>
            <a:r>
              <a:rPr lang="zh-CN" altLang="en-US" b="1" dirty="0"/>
              <a:t>不是任何事实都能成为法律事实，只有为法律规定或承认的并能产生民事后果的那些事实，才能成为民事法律事实。</a:t>
            </a:r>
            <a:r>
              <a:rPr lang="zh-CN" altLang="en-US" dirty="0"/>
              <a:t> </a:t>
            </a:r>
          </a:p>
          <a:p>
            <a:pPr eaLnBrk="1" hangingPunct="1">
              <a:lnSpc>
                <a:spcPct val="90000"/>
              </a:lnSpc>
            </a:pPr>
            <a:r>
              <a:rPr lang="en-US" altLang="zh-CN" dirty="0">
                <a:latin typeface="Times New Roman" pitchFamily="18" charset="0"/>
              </a:rPr>
              <a:t>——</a:t>
            </a:r>
            <a:r>
              <a:rPr lang="zh-CN" altLang="en-US" dirty="0"/>
              <a:t>事件</a:t>
            </a:r>
          </a:p>
          <a:p>
            <a:pPr eaLnBrk="1" hangingPunct="1">
              <a:lnSpc>
                <a:spcPct val="90000"/>
              </a:lnSpc>
            </a:pPr>
            <a:r>
              <a:rPr lang="en-US" altLang="zh-CN" dirty="0">
                <a:latin typeface="Times New Roman" pitchFamily="18" charset="0"/>
              </a:rPr>
              <a:t>——</a:t>
            </a:r>
            <a:r>
              <a:rPr lang="zh-CN" altLang="en-US" dirty="0"/>
              <a:t>行为</a:t>
            </a: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13202</TotalTime>
  <Pages>0</Pages>
  <Words>34635</Words>
  <Characters>0</Characters>
  <Application>Microsoft Office PowerPoint</Application>
  <DocSecurity>0</DocSecurity>
  <PresentationFormat>全屏显示(4:3)</PresentationFormat>
  <Lines>0</Lines>
  <Paragraphs>2684</Paragraphs>
  <Slides>592</Slides>
  <Notes>123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592</vt:i4>
      </vt:variant>
    </vt:vector>
  </HeadingPairs>
  <TitlesOfParts>
    <vt:vector size="600" baseType="lpstr">
      <vt:lpstr>华文彩云</vt:lpstr>
      <vt:lpstr>宋体</vt:lpstr>
      <vt:lpstr>Arial</vt:lpstr>
      <vt:lpstr>Calibri</vt:lpstr>
      <vt:lpstr>Tahoma</vt:lpstr>
      <vt:lpstr>Times New Roman</vt:lpstr>
      <vt:lpstr>Wingdings</vt:lpstr>
      <vt:lpstr>Blends</vt:lpstr>
      <vt:lpstr>第一编 民法总论</vt:lpstr>
      <vt:lpstr>PowerPoint 演示文稿</vt:lpstr>
      <vt:lpstr> 主要法律法规</vt:lpstr>
      <vt:lpstr>专题</vt:lpstr>
      <vt:lpstr>PowerPoint 演示文稿</vt:lpstr>
      <vt:lpstr>第一讲 民法学习的方法论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第二讲  民法概述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第三讲  民事法律关系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第四讲 民事主体之一 ——自然人（1）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第五讲 民事主体之一——自然人(2) ——自然人的人身权</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第六讲 民事主体之二——法人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第七讲  第三民事主体之三 —非法人组织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第八讲  民事客体之一——物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第九讲  民事法律行为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（2）体系解释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第十讲   代理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第十一讲 诉讼时效和期限</vt:lpstr>
      <vt:lpstr> </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 </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dc:creator>
  <cp:lastModifiedBy>siyan huang</cp:lastModifiedBy>
  <cp:revision>660</cp:revision>
  <dcterms:created xsi:type="dcterms:W3CDTF">2014-05-21T01:34:10Z</dcterms:created>
  <dcterms:modified xsi:type="dcterms:W3CDTF">2019-06-26T16:43:32Z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