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8" d="100"/>
          <a:sy n="88" d="100"/>
        </p:scale>
        <p:origin x="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64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051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85230" y="1905175"/>
            <a:ext cx="5544741" cy="8788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971"/>
              </a:lnSpc>
              <a:buNone/>
            </a:pPr>
            <a:r>
              <a:rPr lang="en-US" sz="5577" b="1" kern="0" spc="-11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BLDC </a:t>
            </a:r>
            <a:r>
              <a:rPr lang="en-US" sz="5577" b="1" kern="0" spc="-112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모터</a:t>
            </a:r>
            <a:r>
              <a:rPr lang="en-US" sz="5577" b="1" kern="0" spc="-11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ko-KR" altLang="en-US" sz="5577" b="1" kern="0" spc="-11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제어기</a:t>
            </a:r>
            <a:endParaRPr lang="en-US" sz="5577" dirty="0"/>
          </a:p>
        </p:txBody>
      </p:sp>
      <p:sp>
        <p:nvSpPr>
          <p:cNvPr id="5" name="Text 2"/>
          <p:cNvSpPr/>
          <p:nvPr/>
        </p:nvSpPr>
        <p:spPr>
          <a:xfrm>
            <a:off x="885230" y="3018261"/>
            <a:ext cx="5544741" cy="1757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971"/>
              </a:lnSpc>
              <a:buNone/>
            </a:pPr>
            <a:r>
              <a:rPr lang="en-US" sz="4800" b="1" kern="0" spc="-11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전자부품 </a:t>
            </a:r>
            <a:r>
              <a:rPr lang="en-US" sz="4800" b="1" kern="0" spc="-112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기능</a:t>
            </a:r>
            <a:r>
              <a:rPr lang="en-US" sz="4800" b="1" kern="0" spc="-11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요</a:t>
            </a:r>
            <a:r>
              <a:rPr lang="ko-KR" altLang="en-US" sz="4800" b="1" kern="0" spc="-11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약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389640" y="5350789"/>
            <a:ext cx="5544741" cy="421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HL Mando S/W</a:t>
            </a:r>
            <a:endParaRPr lang="en-US" sz="1859" dirty="0"/>
          </a:p>
        </p:txBody>
      </p:sp>
      <p:sp>
        <p:nvSpPr>
          <p:cNvPr id="7" name="Text 4"/>
          <p:cNvSpPr/>
          <p:nvPr/>
        </p:nvSpPr>
        <p:spPr>
          <a:xfrm>
            <a:off x="438501" y="5842104"/>
            <a:ext cx="5544741" cy="421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r>
              <a:rPr lang="ko-KR" alt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기 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황세윤</a:t>
            </a:r>
            <a:endParaRPr lang="en-US" sz="1859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192" y="0"/>
            <a:ext cx="73152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788789" y="763016"/>
            <a:ext cx="4207431" cy="652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77"/>
              </a:lnSpc>
              <a:buNone/>
            </a:pPr>
            <a:r>
              <a:rPr lang="en-US" altLang="ko-KR" sz="4400" b="1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Resistor</a:t>
            </a:r>
            <a:endParaRPr lang="en-US" sz="4141" b="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34" y="1609673"/>
            <a:ext cx="6612053" cy="3695613"/>
          </a:xfrm>
          <a:prstGeom prst="rect">
            <a:avLst/>
          </a:prstGeom>
        </p:spPr>
      </p:pic>
      <p:sp>
        <p:nvSpPr>
          <p:cNvPr id="7" name="Shape 2">
            <a:extLst>
              <a:ext uri="{FF2B5EF4-FFF2-40B4-BE49-F238E27FC236}">
                <a16:creationId xmlns:a16="http://schemas.microsoft.com/office/drawing/2014/main" id="{53538429-527D-7DD2-8FEF-D969FED69B6D}"/>
              </a:ext>
            </a:extLst>
          </p:cNvPr>
          <p:cNvSpPr/>
          <p:nvPr/>
        </p:nvSpPr>
        <p:spPr>
          <a:xfrm>
            <a:off x="2280502" y="5715140"/>
            <a:ext cx="10301358" cy="1177232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2447468" y="5927921"/>
            <a:ext cx="13052822" cy="375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2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Resistor</a:t>
            </a:r>
            <a:r>
              <a:rPr lang="en-US" sz="1656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:  전기 회로에서 전류의 흐름을 제한하는 전자 부품으로 전압과 전류 간에 일정한 관계를 유지하며, </a:t>
            </a:r>
          </a:p>
          <a:p>
            <a:pPr marL="0" indent="0" algn="l">
              <a:lnSpc>
                <a:spcPts val="2982"/>
              </a:lnSpc>
              <a:buNone/>
            </a:pPr>
            <a:r>
              <a:rPr lang="en-US" sz="1656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	        </a:t>
            </a:r>
            <a:r>
              <a:rPr lang="en-US" sz="1656" kern="0" spc="-33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전압을</a:t>
            </a:r>
            <a:r>
              <a:rPr lang="en-US" sz="1656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조절하거나 전류를 제어하는 데 </a:t>
            </a:r>
            <a:r>
              <a:rPr lang="en-US" sz="1656" kern="0" spc="-33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</a:t>
            </a:r>
            <a:r>
              <a:rPr lang="ko-KR" altLang="en-US" sz="1656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됩니다</a:t>
            </a:r>
            <a:r>
              <a:rPr lang="en-US" sz="1656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5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707112" y="514705"/>
            <a:ext cx="3771781" cy="5850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41"/>
              </a:lnSpc>
              <a:buNone/>
            </a:pPr>
            <a:r>
              <a:rPr lang="en-US" sz="3712" b="1" kern="0" spc="-7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Potentiometer</a:t>
            </a:r>
            <a:endParaRPr lang="en-US" sz="371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02" y="1487910"/>
            <a:ext cx="7850029" cy="4387458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707112" y="6132844"/>
            <a:ext cx="4279702" cy="1524140"/>
          </a:xfrm>
          <a:prstGeom prst="roundRect">
            <a:avLst>
              <a:gd name="adj" fmla="val 3600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903208" y="6327498"/>
            <a:ext cx="1885831" cy="292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0"/>
              </a:lnSpc>
              <a:buNone/>
            </a:pPr>
            <a:r>
              <a:rPr lang="en-US" sz="1856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용도</a:t>
            </a:r>
            <a:endParaRPr lang="en-US" sz="1856" dirty="0"/>
          </a:p>
        </p:txBody>
      </p:sp>
      <p:sp>
        <p:nvSpPr>
          <p:cNvPr id="8" name="Text 4"/>
          <p:cNvSpPr/>
          <p:nvPr/>
        </p:nvSpPr>
        <p:spPr>
          <a:xfrm>
            <a:off x="903208" y="6788427"/>
            <a:ext cx="3887510" cy="6739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3"/>
              </a:lnSpc>
              <a:buNone/>
            </a:pPr>
            <a:r>
              <a:rPr lang="en-US" sz="1485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저항의 크기를 조정하여 전압 변화를 제공하는 가변 저항입니다.</a:t>
            </a:r>
            <a:endParaRPr lang="en-US" sz="1485" dirty="0"/>
          </a:p>
        </p:txBody>
      </p:sp>
      <p:sp>
        <p:nvSpPr>
          <p:cNvPr id="9" name="Shape 5"/>
          <p:cNvSpPr/>
          <p:nvPr/>
        </p:nvSpPr>
        <p:spPr>
          <a:xfrm>
            <a:off x="5175290" y="6132844"/>
            <a:ext cx="4279702" cy="1524140"/>
          </a:xfrm>
          <a:prstGeom prst="roundRect">
            <a:avLst>
              <a:gd name="adj" fmla="val 3600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5371386" y="6327498"/>
            <a:ext cx="1885831" cy="292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0"/>
              </a:lnSpc>
              <a:buNone/>
            </a:pPr>
            <a:r>
              <a:rPr lang="en-US" sz="1856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역할</a:t>
            </a:r>
            <a:endParaRPr lang="en-US" sz="1856" dirty="0"/>
          </a:p>
        </p:txBody>
      </p:sp>
      <p:sp>
        <p:nvSpPr>
          <p:cNvPr id="11" name="Text 7"/>
          <p:cNvSpPr/>
          <p:nvPr/>
        </p:nvSpPr>
        <p:spPr>
          <a:xfrm>
            <a:off x="5371386" y="6788427"/>
            <a:ext cx="3887510" cy="6739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3"/>
              </a:lnSpc>
              <a:buNone/>
            </a:pPr>
            <a:r>
              <a:rPr lang="en-US" sz="1485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전류의 크기 조절, 기기와 인터페이스 대상의 회전 후퇴 및 조절 등에 사용됩니다.</a:t>
            </a:r>
            <a:endParaRPr lang="en-US" sz="1485" dirty="0"/>
          </a:p>
        </p:txBody>
      </p:sp>
      <p:sp>
        <p:nvSpPr>
          <p:cNvPr id="12" name="Shape 8"/>
          <p:cNvSpPr/>
          <p:nvPr/>
        </p:nvSpPr>
        <p:spPr>
          <a:xfrm>
            <a:off x="9643467" y="6132844"/>
            <a:ext cx="4279702" cy="1524140"/>
          </a:xfrm>
          <a:prstGeom prst="roundRect">
            <a:avLst>
              <a:gd name="adj" fmla="val 3600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9839563" y="6327498"/>
            <a:ext cx="1885831" cy="292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0"/>
              </a:lnSpc>
              <a:buNone/>
            </a:pPr>
            <a:r>
              <a:rPr lang="en-US" sz="1856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특징</a:t>
            </a:r>
            <a:endParaRPr lang="en-US" sz="1856" dirty="0"/>
          </a:p>
        </p:txBody>
      </p:sp>
      <p:sp>
        <p:nvSpPr>
          <p:cNvPr id="14" name="Text 10"/>
          <p:cNvSpPr/>
          <p:nvPr/>
        </p:nvSpPr>
        <p:spPr>
          <a:xfrm>
            <a:off x="9839563" y="6788427"/>
            <a:ext cx="3887510" cy="3369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3"/>
              </a:lnSpc>
              <a:buNone/>
            </a:pPr>
            <a:r>
              <a:rPr lang="en-US" sz="1485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저항 값 조절 / 회전식 및 슬라이딩식 / 정확성</a:t>
            </a:r>
            <a:endParaRPr lang="en-US" sz="148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02719" y="585144"/>
            <a:ext cx="4281607" cy="6639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8"/>
              </a:lnSpc>
              <a:buNone/>
            </a:pPr>
            <a:r>
              <a:rPr lang="en-US" sz="4214" b="1" kern="0" spc="-8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Crystal Oscillator</a:t>
            </a:r>
            <a:endParaRPr lang="en-US" sz="421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921" y="655667"/>
            <a:ext cx="8902576" cy="497571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802719" y="5473124"/>
            <a:ext cx="4198977" cy="2110821"/>
          </a:xfrm>
          <a:prstGeom prst="roundRect">
            <a:avLst>
              <a:gd name="adj" fmla="val 2599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1024414" y="5693188"/>
            <a:ext cx="2140744" cy="3321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4"/>
              </a:lnSpc>
              <a:buNone/>
            </a:pPr>
            <a:r>
              <a:rPr lang="en-US" sz="2107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용도</a:t>
            </a:r>
            <a:endParaRPr lang="en-US" sz="2107" dirty="0"/>
          </a:p>
        </p:txBody>
      </p:sp>
      <p:sp>
        <p:nvSpPr>
          <p:cNvPr id="8" name="Text 4"/>
          <p:cNvSpPr/>
          <p:nvPr/>
        </p:nvSpPr>
        <p:spPr>
          <a:xfrm>
            <a:off x="1024414" y="6216520"/>
            <a:ext cx="3755588" cy="114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4"/>
              </a:lnSpc>
              <a:buNone/>
            </a:pPr>
            <a:r>
              <a:rPr lang="en-US" sz="1686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정확한 주파수 변동을 제공하기 위해 크리스탈과 고집적 회로를 이용한 </a:t>
            </a:r>
            <a:r>
              <a:rPr lang="en-US" sz="1686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방식을</a:t>
            </a:r>
            <a:r>
              <a:rPr lang="en-US" sz="1686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86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사용하는</a:t>
            </a:r>
            <a:r>
              <a:rPr lang="en-US" sz="1686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Oscillator.</a:t>
            </a:r>
            <a:endParaRPr lang="en-US" sz="1686" dirty="0"/>
          </a:p>
        </p:txBody>
      </p:sp>
      <p:sp>
        <p:nvSpPr>
          <p:cNvPr id="9" name="Shape 5"/>
          <p:cNvSpPr/>
          <p:nvPr/>
        </p:nvSpPr>
        <p:spPr>
          <a:xfrm>
            <a:off x="5215771" y="5473124"/>
            <a:ext cx="4198977" cy="2110821"/>
          </a:xfrm>
          <a:prstGeom prst="roundRect">
            <a:avLst>
              <a:gd name="adj" fmla="val 2599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5437465" y="5693188"/>
            <a:ext cx="2140744" cy="3321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4"/>
              </a:lnSpc>
              <a:buNone/>
            </a:pPr>
            <a:r>
              <a:rPr lang="en-US" sz="2107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역할</a:t>
            </a:r>
            <a:endParaRPr lang="en-US" sz="2107" dirty="0"/>
          </a:p>
        </p:txBody>
      </p:sp>
      <p:sp>
        <p:nvSpPr>
          <p:cNvPr id="11" name="Text 7"/>
          <p:cNvSpPr/>
          <p:nvPr/>
        </p:nvSpPr>
        <p:spPr>
          <a:xfrm>
            <a:off x="5437465" y="6216520"/>
            <a:ext cx="3755588" cy="114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4"/>
              </a:lnSpc>
              <a:buNone/>
            </a:pPr>
            <a:r>
              <a:rPr lang="en-US" sz="1686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전자 부품 제어, 디지털 카메라, 다이나믹 라이트 펄스 제어등과 같은  영역에서 작동합니다.</a:t>
            </a:r>
            <a:endParaRPr lang="en-US" sz="1686" dirty="0"/>
          </a:p>
        </p:txBody>
      </p:sp>
      <p:sp>
        <p:nvSpPr>
          <p:cNvPr id="12" name="Shape 8"/>
          <p:cNvSpPr/>
          <p:nvPr/>
        </p:nvSpPr>
        <p:spPr>
          <a:xfrm>
            <a:off x="9628823" y="5473124"/>
            <a:ext cx="4198977" cy="2110821"/>
          </a:xfrm>
          <a:prstGeom prst="roundRect">
            <a:avLst>
              <a:gd name="adj" fmla="val 2599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9850517" y="5693188"/>
            <a:ext cx="2140744" cy="3321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4"/>
              </a:lnSpc>
              <a:buNone/>
            </a:pPr>
            <a:r>
              <a:rPr lang="en-US" sz="2107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적용 대상</a:t>
            </a:r>
            <a:endParaRPr lang="en-US" sz="2107" dirty="0"/>
          </a:p>
        </p:txBody>
      </p:sp>
      <p:sp>
        <p:nvSpPr>
          <p:cNvPr id="14" name="Text 10"/>
          <p:cNvSpPr/>
          <p:nvPr/>
        </p:nvSpPr>
        <p:spPr>
          <a:xfrm>
            <a:off x="9850517" y="6216520"/>
            <a:ext cx="3755588" cy="764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4"/>
              </a:lnSpc>
              <a:buNone/>
            </a:pPr>
            <a:r>
              <a:rPr lang="en-US" sz="1686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RF 송수신기, 타이머, 클락, 데이터 수집장치, 무선 기기 등에 사용됩니다.</a:t>
            </a:r>
            <a:endParaRPr lang="en-US" sz="16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BD7B0021-096C-C96F-76CC-A14288A0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21" y="1355008"/>
            <a:ext cx="4062767" cy="453700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9203114-A2BB-1AFB-0D20-C5C8097268DB}"/>
              </a:ext>
            </a:extLst>
          </p:cNvPr>
          <p:cNvCxnSpPr/>
          <p:nvPr/>
        </p:nvCxnSpPr>
        <p:spPr>
          <a:xfrm flipV="1">
            <a:off x="9310688" y="2649688"/>
            <a:ext cx="1445027" cy="711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83254D6-7D3B-6E57-428D-F6C7467D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64" y="3846528"/>
            <a:ext cx="6394925" cy="3574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E51616-E2B1-C968-0108-09748F5C2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0221">
            <a:off x="9826329" y="-867755"/>
            <a:ext cx="3861487" cy="6858000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B8E75C5-F02B-3E8C-9E0A-239DB03E29E3}"/>
              </a:ext>
            </a:extLst>
          </p:cNvPr>
          <p:cNvCxnSpPr>
            <a:cxnSpLocks/>
          </p:cNvCxnSpPr>
          <p:nvPr/>
        </p:nvCxnSpPr>
        <p:spPr>
          <a:xfrm>
            <a:off x="9274219" y="4589719"/>
            <a:ext cx="1574674" cy="1123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B08B06-58FE-B001-89A1-06295AED1C58}"/>
              </a:ext>
            </a:extLst>
          </p:cNvPr>
          <p:cNvCxnSpPr>
            <a:cxnSpLocks/>
          </p:cNvCxnSpPr>
          <p:nvPr/>
        </p:nvCxnSpPr>
        <p:spPr>
          <a:xfrm rot="10800000">
            <a:off x="3478014" y="2197873"/>
            <a:ext cx="1892597" cy="1163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C57F829-59BB-C89D-A964-2EB011D9F1D0}"/>
              </a:ext>
            </a:extLst>
          </p:cNvPr>
          <p:cNvCxnSpPr/>
          <p:nvPr/>
        </p:nvCxnSpPr>
        <p:spPr>
          <a:xfrm rot="5400000">
            <a:off x="5689586" y="5394727"/>
            <a:ext cx="1155405" cy="730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7A828F-5DD4-1C89-783D-76959F8130DB}"/>
              </a:ext>
            </a:extLst>
          </p:cNvPr>
          <p:cNvCxnSpPr>
            <a:cxnSpLocks/>
          </p:cNvCxnSpPr>
          <p:nvPr/>
        </p:nvCxnSpPr>
        <p:spPr>
          <a:xfrm flipV="1">
            <a:off x="8142162" y="1437507"/>
            <a:ext cx="0" cy="14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A08245-3A36-76BF-6D1A-0131C0D43A85}"/>
              </a:ext>
            </a:extLst>
          </p:cNvPr>
          <p:cNvCxnSpPr>
            <a:cxnSpLocks/>
          </p:cNvCxnSpPr>
          <p:nvPr/>
        </p:nvCxnSpPr>
        <p:spPr>
          <a:xfrm flipH="1">
            <a:off x="3073976" y="3902625"/>
            <a:ext cx="347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F0D16D4-350D-0C74-9466-A763D9C13C2C}"/>
              </a:ext>
            </a:extLst>
          </p:cNvPr>
          <p:cNvCxnSpPr/>
          <p:nvPr/>
        </p:nvCxnSpPr>
        <p:spPr>
          <a:xfrm rot="10800000" flipV="1">
            <a:off x="3073977" y="4742596"/>
            <a:ext cx="2509283" cy="1091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A8745E-FB0C-9AAA-8C78-B4FCC976CFB8}"/>
              </a:ext>
            </a:extLst>
          </p:cNvPr>
          <p:cNvCxnSpPr/>
          <p:nvPr/>
        </p:nvCxnSpPr>
        <p:spPr>
          <a:xfrm>
            <a:off x="7511297" y="4742596"/>
            <a:ext cx="0" cy="15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빛이(가) 표시된 사진&#10;&#10;낮은 신뢰도로 자동 생성된 설명">
            <a:extLst>
              <a:ext uri="{FF2B5EF4-FFF2-40B4-BE49-F238E27FC236}">
                <a16:creationId xmlns:a16="http://schemas.microsoft.com/office/drawing/2014/main" id="{AE9816D5-61C0-DD1E-66A2-D7D248A3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290" y="4951998"/>
            <a:ext cx="2660879" cy="1498243"/>
          </a:xfrm>
          <a:prstGeom prst="rect">
            <a:avLst/>
          </a:prstGeom>
        </p:spPr>
      </p:pic>
      <p:pic>
        <p:nvPicPr>
          <p:cNvPr id="33" name="Image 1" descr="preencoded.png">
            <a:extLst>
              <a:ext uri="{FF2B5EF4-FFF2-40B4-BE49-F238E27FC236}">
                <a16:creationId xmlns:a16="http://schemas.microsoft.com/office/drawing/2014/main" id="{B4B851DD-ED14-3F7D-9B7A-FEEEB9EF4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648" y="6174513"/>
            <a:ext cx="3473301" cy="1941262"/>
          </a:xfrm>
          <a:prstGeom prst="rect">
            <a:avLst/>
          </a:prstGeom>
        </p:spPr>
      </p:pic>
      <p:pic>
        <p:nvPicPr>
          <p:cNvPr id="36" name="Image 1" descr="preencoded.png">
            <a:extLst>
              <a:ext uri="{FF2B5EF4-FFF2-40B4-BE49-F238E27FC236}">
                <a16:creationId xmlns:a16="http://schemas.microsoft.com/office/drawing/2014/main" id="{C91CC4C3-DED7-3B83-C301-CA9D11B73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89879" y="2206701"/>
            <a:ext cx="6068606" cy="339184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2DED6AE-865E-B0C0-303C-EEB57944A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1805" y="5248051"/>
            <a:ext cx="5099862" cy="2871544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D106B08-781F-F6C5-2EE8-4C617369D2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371" y="4927765"/>
            <a:ext cx="1474472" cy="7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96A9D15-B6FC-05D2-E283-3BBD5A3D3424}"/>
              </a:ext>
            </a:extLst>
          </p:cNvPr>
          <p:cNvCxnSpPr/>
          <p:nvPr/>
        </p:nvCxnSpPr>
        <p:spPr>
          <a:xfrm rot="16200000" flipV="1">
            <a:off x="5381667" y="1682311"/>
            <a:ext cx="1787902" cy="858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0B12172-5651-0EF2-CB3E-EFA66C81FF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017" y="6393111"/>
            <a:ext cx="1909442" cy="1067227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D02489D-6731-5E6E-BBE9-7573AD1F37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3105" y="106902"/>
            <a:ext cx="1771212" cy="989966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CFEA9232-DF28-0CF9-BC80-7173F9ED3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2343" y="21489"/>
            <a:ext cx="1819421" cy="1016871"/>
          </a:xfrm>
          <a:prstGeom prst="rect">
            <a:avLst/>
          </a:prstGeom>
        </p:spPr>
      </p:pic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86F8DB4-CED0-7529-8AA0-806AEF019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2903" y="1252859"/>
            <a:ext cx="2569965" cy="143637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9C41FCEC-D6E5-23EC-C29D-75D3B7587FDB}"/>
              </a:ext>
            </a:extLst>
          </p:cNvPr>
          <p:cNvSpPr/>
          <p:nvPr/>
        </p:nvSpPr>
        <p:spPr>
          <a:xfrm>
            <a:off x="11118668" y="5759778"/>
            <a:ext cx="1099515" cy="2912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Connector</a:t>
            </a:r>
            <a:endParaRPr lang="en-US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3FC0381A-1801-18E9-F6D5-B940BAC70BDF}"/>
              </a:ext>
            </a:extLst>
          </p:cNvPr>
          <p:cNvSpPr/>
          <p:nvPr/>
        </p:nvSpPr>
        <p:spPr>
          <a:xfrm>
            <a:off x="11172820" y="2561245"/>
            <a:ext cx="1099515" cy="2912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Connector</a:t>
            </a:r>
            <a:endParaRPr lang="en-US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A5488E0-28FD-3E8B-BABE-DC3F63FF24EC}"/>
              </a:ext>
            </a:extLst>
          </p:cNvPr>
          <p:cNvSpPr/>
          <p:nvPr/>
        </p:nvSpPr>
        <p:spPr>
          <a:xfrm>
            <a:off x="2109836" y="6319788"/>
            <a:ext cx="1383227" cy="232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6"/>
              </a:lnSpc>
              <a:buNone/>
            </a:pPr>
            <a:r>
              <a:rPr lang="en-US" b="1" kern="0" spc="-7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Capacitor</a:t>
            </a:r>
            <a:endParaRPr lang="en-US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3DE2069B-35A7-BA52-40C9-FA5FBB320730}"/>
              </a:ext>
            </a:extLst>
          </p:cNvPr>
          <p:cNvSpPr/>
          <p:nvPr/>
        </p:nvSpPr>
        <p:spPr>
          <a:xfrm>
            <a:off x="5527022" y="612449"/>
            <a:ext cx="904835" cy="554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97"/>
              </a:lnSpc>
              <a:buNone/>
            </a:pPr>
            <a:r>
              <a:rPr lang="en-US" b="1" kern="0" spc="-70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Diode</a:t>
            </a:r>
            <a:endParaRPr lang="en-US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6097DBCC-5DFA-45BE-33F0-A70F877FA8BF}"/>
              </a:ext>
            </a:extLst>
          </p:cNvPr>
          <p:cNvSpPr/>
          <p:nvPr/>
        </p:nvSpPr>
        <p:spPr>
          <a:xfrm>
            <a:off x="1981840" y="3855566"/>
            <a:ext cx="1224606" cy="241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IR2104</a:t>
            </a:r>
            <a:endParaRPr lang="en-US" dirty="0"/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6BC2FF1E-CFCE-5FA6-126C-121CB6328041}"/>
              </a:ext>
            </a:extLst>
          </p:cNvPr>
          <p:cNvSpPr/>
          <p:nvPr/>
        </p:nvSpPr>
        <p:spPr>
          <a:xfrm>
            <a:off x="2658508" y="2206701"/>
            <a:ext cx="1001627" cy="1630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IR2104</a:t>
            </a:r>
            <a:endParaRPr lang="en-US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639D8442-3705-A205-5FC6-65144E756334}"/>
              </a:ext>
            </a:extLst>
          </p:cNvPr>
          <p:cNvSpPr/>
          <p:nvPr/>
        </p:nvSpPr>
        <p:spPr>
          <a:xfrm>
            <a:off x="7749314" y="740303"/>
            <a:ext cx="1380269" cy="315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34"/>
              </a:lnSpc>
              <a:buNone/>
            </a:pPr>
            <a:r>
              <a:rPr lang="en-US" b="1" kern="0" spc="-8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IRFZ44N</a:t>
            </a:r>
            <a:endParaRPr lang="en-US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65A994A1-06B8-5110-33FC-E3DD7E314879}"/>
              </a:ext>
            </a:extLst>
          </p:cNvPr>
          <p:cNvSpPr/>
          <p:nvPr/>
        </p:nvSpPr>
        <p:spPr>
          <a:xfrm>
            <a:off x="5167221" y="7360415"/>
            <a:ext cx="1470031" cy="1998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41"/>
              </a:lnSpc>
              <a:buNone/>
            </a:pPr>
            <a:r>
              <a:rPr lang="en-US" b="1" kern="0" spc="-7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Potentiometer</a:t>
            </a:r>
            <a:endParaRPr lang="en-US" dirty="0"/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CCEF66C0-FE01-1E5F-DA46-DCADCEFE603A}"/>
              </a:ext>
            </a:extLst>
          </p:cNvPr>
          <p:cNvSpPr/>
          <p:nvPr/>
        </p:nvSpPr>
        <p:spPr>
          <a:xfrm>
            <a:off x="8511810" y="7009038"/>
            <a:ext cx="1671327" cy="231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8"/>
              </a:lnSpc>
              <a:buNone/>
            </a:pPr>
            <a:r>
              <a:rPr lang="en-US" b="1" kern="0" spc="-8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Crystal Oscillator</a:t>
            </a:r>
            <a:endParaRPr lang="en-US" dirty="0"/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0466E5DF-53CA-E7F5-C002-5C43BB01E865}"/>
              </a:ext>
            </a:extLst>
          </p:cNvPr>
          <p:cNvSpPr/>
          <p:nvPr/>
        </p:nvSpPr>
        <p:spPr>
          <a:xfrm>
            <a:off x="7147988" y="7124996"/>
            <a:ext cx="1533497" cy="309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77"/>
              </a:lnSpc>
              <a:buNone/>
            </a:pPr>
            <a:r>
              <a:rPr lang="en-US" altLang="ko-KR" b="1" kern="0" spc="-33" dirty="0">
                <a:solidFill>
                  <a:srgbClr val="272525"/>
                </a:solidFill>
                <a:latin typeface="adonis-web"/>
                <a:ea typeface="Source Sans Pro" pitchFamily="34" charset="-122"/>
                <a:cs typeface="Source Sans Pro" pitchFamily="34" charset="-120"/>
              </a:rPr>
              <a:t>Resistor</a:t>
            </a:r>
            <a:endParaRPr lang="en-US" b="1" dirty="0">
              <a:latin typeface="adonis-web"/>
            </a:endParaRPr>
          </a:p>
        </p:txBody>
      </p:sp>
    </p:spTree>
    <p:extLst>
      <p:ext uri="{BB962C8B-B14F-4D97-AF65-F5344CB8AC3E}">
        <p14:creationId xmlns:p14="http://schemas.microsoft.com/office/powerpoint/2010/main" val="41001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719010" y="619427"/>
            <a:ext cx="4721662" cy="732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sz="4647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PCB Board</a:t>
            </a:r>
            <a:endParaRPr lang="en-US" sz="464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655" y="1598933"/>
            <a:ext cx="3777377" cy="37496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34814" y="6230230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5"/>
              </a:lnSpc>
              <a:buNone/>
            </a:pPr>
            <a:endParaRPr lang="en-US" sz="2324" dirty="0"/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963A6BC7-CC05-8DEF-1F6C-A9115338DD78}"/>
              </a:ext>
            </a:extLst>
          </p:cNvPr>
          <p:cNvSpPr/>
          <p:nvPr/>
        </p:nvSpPr>
        <p:spPr>
          <a:xfrm>
            <a:off x="1584495" y="5849368"/>
            <a:ext cx="11335768" cy="1326229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885230" y="6048762"/>
            <a:ext cx="12859941" cy="421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46"/>
              </a:lnSpc>
              <a:buNone/>
            </a:pPr>
            <a:r>
              <a:rPr lang="en-US" sz="20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Printed Circuit Board 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의 </a:t>
            </a:r>
            <a:r>
              <a:rPr lang="en-US" sz="1859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준말</a:t>
            </a:r>
            <a:r>
              <a:rPr lang="ko-KR" alt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2000" dirty="0"/>
              <a:t>전자 기기에서 회로 및 부품을 연결하고 지지하기 위해 사용되는 기판</a:t>
            </a:r>
            <a:r>
              <a:rPr lang="en-US" altLang="ko-KR" sz="2000" dirty="0"/>
              <a:t>.</a:t>
            </a:r>
          </a:p>
          <a:p>
            <a:pPr marL="0" indent="0" algn="ctr">
              <a:lnSpc>
                <a:spcPts val="3346"/>
              </a:lnSpc>
              <a:buNone/>
            </a:pPr>
            <a:r>
              <a:rPr lang="en-US" sz="1859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레이아웃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디자인 및 실제 제어회로 layout을 제작하는데 꼭 필요.</a:t>
            </a:r>
            <a:endParaRPr lang="en-US" sz="1859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4A3AF-8784-D5C9-005B-9129A907B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381" y="2017294"/>
            <a:ext cx="4604030" cy="3206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025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700932" y="463811"/>
            <a:ext cx="4721662" cy="732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sz="4647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Connector</a:t>
            </a:r>
            <a:endParaRPr lang="en-US" sz="4647" dirty="0"/>
          </a:p>
        </p:txBody>
      </p:sp>
      <p:sp>
        <p:nvSpPr>
          <p:cNvPr id="7" name="Text 4"/>
          <p:cNvSpPr/>
          <p:nvPr/>
        </p:nvSpPr>
        <p:spPr>
          <a:xfrm>
            <a:off x="7478134" y="2878216"/>
            <a:ext cx="10656" cy="105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864"/>
              </a:lnSpc>
              <a:buNone/>
            </a:pPr>
            <a:endParaRPr lang="en-US" sz="72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0393" y="569646"/>
            <a:ext cx="6394925" cy="3574250"/>
          </a:xfrm>
          <a:prstGeom prst="rect">
            <a:avLst/>
          </a:prstGeom>
        </p:spPr>
      </p:pic>
      <p:sp>
        <p:nvSpPr>
          <p:cNvPr id="15" name="Shape 2">
            <a:extLst>
              <a:ext uri="{FF2B5EF4-FFF2-40B4-BE49-F238E27FC236}">
                <a16:creationId xmlns:a16="http://schemas.microsoft.com/office/drawing/2014/main" id="{D0E27B55-7E21-E99E-504E-58DA130C5366}"/>
              </a:ext>
            </a:extLst>
          </p:cNvPr>
          <p:cNvSpPr/>
          <p:nvPr/>
        </p:nvSpPr>
        <p:spPr>
          <a:xfrm>
            <a:off x="4655107" y="1895936"/>
            <a:ext cx="9378029" cy="1177232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5"/>
          <p:cNvSpPr/>
          <p:nvPr/>
        </p:nvSpPr>
        <p:spPr>
          <a:xfrm>
            <a:off x="5073322" y="2007403"/>
            <a:ext cx="9557078" cy="421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24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Connector Head 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전기 신호, 데이터 신호 또는 전원 신호를 전송하고 </a:t>
            </a:r>
            <a:r>
              <a:rPr lang="en-US" sz="1859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연결하는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데</a:t>
            </a:r>
          </a:p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	                 	         </a:t>
            </a:r>
            <a:r>
              <a:rPr lang="en-US" sz="1859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사용되는</a:t>
            </a: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부품</a:t>
            </a:r>
            <a:endParaRPr lang="en-US" sz="1859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DF1FA1A3-E0FC-A05D-ADC1-1C217978C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9386" y="3735168"/>
            <a:ext cx="5135166" cy="2870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F2E4A7-0323-9B67-9335-3A534E762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3051820"/>
            <a:ext cx="7485110" cy="42145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27DABC-626F-7731-5884-D9EF991FE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0221">
            <a:off x="886327" y="3334874"/>
            <a:ext cx="3861487" cy="6858000"/>
          </a:xfrm>
          <a:prstGeom prst="rect">
            <a:avLst/>
          </a:prstGeom>
        </p:spPr>
      </p:pic>
      <p:sp>
        <p:nvSpPr>
          <p:cNvPr id="16" name="Shape 2">
            <a:extLst>
              <a:ext uri="{FF2B5EF4-FFF2-40B4-BE49-F238E27FC236}">
                <a16:creationId xmlns:a16="http://schemas.microsoft.com/office/drawing/2014/main" id="{DA89B87F-FEBF-8D98-BE9C-86065C4C4D84}"/>
              </a:ext>
            </a:extLst>
          </p:cNvPr>
          <p:cNvSpPr/>
          <p:nvPr/>
        </p:nvSpPr>
        <p:spPr>
          <a:xfrm>
            <a:off x="4655106" y="4784712"/>
            <a:ext cx="9378029" cy="1177232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594C5-CD59-D1D5-09E2-964CFA9D88C4}"/>
              </a:ext>
            </a:extLst>
          </p:cNvPr>
          <p:cNvSpPr txBox="1"/>
          <p:nvPr/>
        </p:nvSpPr>
        <p:spPr>
          <a:xfrm>
            <a:off x="5157366" y="4865497"/>
            <a:ext cx="7708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Terminal Block 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전기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및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전자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회로에서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전선이나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케이블을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연결하는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데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사용되는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기계적인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연결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부품으로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여러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개의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터미널이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하나의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공통된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기반에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장착된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형태로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구성되어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altLang="ko-KR" sz="180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있다</a:t>
            </a:r>
            <a:r>
              <a:rPr lang="en-US" altLang="ko-KR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679013" y="655229"/>
            <a:ext cx="3621762" cy="5616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6"/>
              </a:lnSpc>
              <a:buNone/>
            </a:pPr>
            <a:r>
              <a:rPr lang="en-US" sz="3565" b="1" kern="0" spc="-7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Capacitor</a:t>
            </a:r>
            <a:endParaRPr lang="en-US" sz="356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4712" y="647917"/>
            <a:ext cx="7537728" cy="421289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79013" y="6049876"/>
            <a:ext cx="4303514" cy="1782775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867608" y="6237085"/>
            <a:ext cx="1810822" cy="280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용도</a:t>
            </a:r>
            <a:endParaRPr lang="en-US" sz="1782" dirty="0"/>
          </a:p>
        </p:txBody>
      </p:sp>
      <p:sp>
        <p:nvSpPr>
          <p:cNvPr id="8" name="Text 4"/>
          <p:cNvSpPr/>
          <p:nvPr/>
        </p:nvSpPr>
        <p:spPr>
          <a:xfrm>
            <a:off x="867608" y="6679577"/>
            <a:ext cx="3926324" cy="646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7"/>
              </a:lnSpc>
              <a:buNone/>
            </a:pPr>
            <a:r>
              <a:rPr lang="en-US" sz="1426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전기 에너지를 저장하고, 전기 신호를 필터링하거나 전기 회로에서 전압을 보정하는 데 사용되는 전자 부품.</a:t>
            </a:r>
            <a:endParaRPr lang="en-US" sz="1426" dirty="0"/>
          </a:p>
        </p:txBody>
      </p:sp>
      <p:sp>
        <p:nvSpPr>
          <p:cNvPr id="9" name="Shape 5"/>
          <p:cNvSpPr/>
          <p:nvPr/>
        </p:nvSpPr>
        <p:spPr>
          <a:xfrm>
            <a:off x="5163503" y="6049876"/>
            <a:ext cx="4303514" cy="1782775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5352098" y="6237085"/>
            <a:ext cx="1810822" cy="280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기능</a:t>
            </a:r>
            <a:endParaRPr lang="en-US" sz="1782" dirty="0"/>
          </a:p>
        </p:txBody>
      </p:sp>
      <p:sp>
        <p:nvSpPr>
          <p:cNvPr id="11" name="Text 7"/>
          <p:cNvSpPr/>
          <p:nvPr/>
        </p:nvSpPr>
        <p:spPr>
          <a:xfrm>
            <a:off x="5352098" y="6679577"/>
            <a:ext cx="3926324" cy="646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7"/>
              </a:lnSpc>
              <a:buNone/>
            </a:pPr>
            <a:r>
              <a:rPr lang="en-US" sz="1426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고전압 트리거링, 전원 공급 및 벨렛 블로킹 등의 모터 제어 시 필요합니다.</a:t>
            </a:r>
            <a:endParaRPr lang="en-US" sz="1426" dirty="0"/>
          </a:p>
        </p:txBody>
      </p:sp>
      <p:sp>
        <p:nvSpPr>
          <p:cNvPr id="12" name="Shape 8"/>
          <p:cNvSpPr/>
          <p:nvPr/>
        </p:nvSpPr>
        <p:spPr>
          <a:xfrm>
            <a:off x="9645664" y="6049876"/>
            <a:ext cx="4303514" cy="1782775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9836587" y="6237085"/>
            <a:ext cx="1810822" cy="280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주요 특징</a:t>
            </a:r>
            <a:endParaRPr lang="en-US" sz="1782" dirty="0"/>
          </a:p>
        </p:txBody>
      </p:sp>
      <p:sp>
        <p:nvSpPr>
          <p:cNvPr id="14" name="Text 10"/>
          <p:cNvSpPr/>
          <p:nvPr/>
        </p:nvSpPr>
        <p:spPr>
          <a:xfrm>
            <a:off x="9836587" y="6679577"/>
            <a:ext cx="3926324" cy="323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7"/>
              </a:lnSpc>
              <a:buNone/>
            </a:pPr>
            <a:r>
              <a:rPr lang="en-US" sz="1426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전압 정격, 빠른 충전 및 방전 속도,  주파수 응답</a:t>
            </a:r>
            <a:endParaRPr lang="en-US" sz="1426" dirty="0"/>
          </a:p>
        </p:txBody>
      </p:sp>
      <p:pic>
        <p:nvPicPr>
          <p:cNvPr id="16" name="그림 15" descr="빛이(가) 표시된 사진&#10;&#10;낮은 신뢰도로 자동 생성된 설명">
            <a:extLst>
              <a:ext uri="{FF2B5EF4-FFF2-40B4-BE49-F238E27FC236}">
                <a16:creationId xmlns:a16="http://schemas.microsoft.com/office/drawing/2014/main" id="{73DEDA2E-FA7F-AE62-458D-7AB972B3F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943" y="1396778"/>
            <a:ext cx="5464055" cy="3076608"/>
          </a:xfrm>
          <a:prstGeom prst="rect">
            <a:avLst/>
          </a:prstGeom>
        </p:spPr>
      </p:pic>
      <p:pic>
        <p:nvPicPr>
          <p:cNvPr id="18" name="그림 17" descr="다크이(가) 표시된 사진&#10;&#10;낮은 신뢰도로 자동 생성된 설명">
            <a:extLst>
              <a:ext uri="{FF2B5EF4-FFF2-40B4-BE49-F238E27FC236}">
                <a16:creationId xmlns:a16="http://schemas.microsoft.com/office/drawing/2014/main" id="{D8B78697-7ED1-F0E0-BC16-AD3126E7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67017" y="-226294"/>
            <a:ext cx="3356599" cy="5961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669965" y="626628"/>
            <a:ext cx="3573542" cy="554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97"/>
              </a:lnSpc>
              <a:buNone/>
            </a:pPr>
            <a:r>
              <a:rPr lang="en-US" sz="3517" b="1" kern="0" spc="-70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Diode</a:t>
            </a:r>
            <a:endParaRPr lang="en-US" sz="351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518" y="1328103"/>
            <a:ext cx="5363142" cy="2997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48065" y="6036674"/>
            <a:ext cx="6555938" cy="3192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2"/>
              </a:lnSpc>
              <a:buNone/>
            </a:pPr>
            <a:r>
              <a:rPr lang="en-US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전기의 단자점 제공, 정류기 구성의 역할, 펄스 발생 등 모터 조작 시 필수적입니다.</a:t>
            </a:r>
            <a:endParaRPr lang="en-US" dirty="0"/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47111AD0-4647-2E81-D984-2061FDE062C8}"/>
              </a:ext>
            </a:extLst>
          </p:cNvPr>
          <p:cNvSpPr/>
          <p:nvPr/>
        </p:nvSpPr>
        <p:spPr>
          <a:xfrm>
            <a:off x="1803156" y="4602773"/>
            <a:ext cx="10381522" cy="2101765"/>
          </a:xfrm>
          <a:prstGeom prst="roundRect">
            <a:avLst>
              <a:gd name="adj" fmla="val 3748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3"/>
          <p:cNvSpPr/>
          <p:nvPr/>
        </p:nvSpPr>
        <p:spPr>
          <a:xfrm>
            <a:off x="1803156" y="5015361"/>
            <a:ext cx="10370230" cy="831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98"/>
              </a:lnSpc>
              <a:buNone/>
            </a:pPr>
            <a:r>
              <a:rPr lang="en-US" sz="1759" kern="0" spc="-3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전류가</a:t>
            </a:r>
            <a:r>
              <a:rPr lang="en-US" sz="1759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한 방향으로만 흐를 수 있도록 허용하는 반도체 소자로, 양방향 전류 흐름을 차단하고, 전류의 방향을 제어하여 전기 회로에서 다양한 </a:t>
            </a:r>
            <a:r>
              <a:rPr lang="en-US" sz="1759" kern="0" spc="-3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기능을</a:t>
            </a:r>
            <a:r>
              <a:rPr lang="en-US" sz="1759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1759" kern="0" spc="-3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수행</a:t>
            </a:r>
            <a:r>
              <a:rPr lang="en-US" sz="1759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.</a:t>
            </a:r>
            <a:endParaRPr lang="en-US" sz="175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85230" y="916186"/>
            <a:ext cx="4721662" cy="732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sz="4647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IR2104</a:t>
            </a:r>
            <a:endParaRPr lang="en-US" sz="464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15" y="191500"/>
            <a:ext cx="10267803" cy="5738852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885230" y="4926863"/>
            <a:ext cx="4129326" cy="2326039"/>
          </a:xfrm>
          <a:prstGeom prst="roundRect">
            <a:avLst>
              <a:gd name="adj" fmla="val 2359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1128832" y="5168674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용도</a:t>
            </a:r>
            <a:endParaRPr lang="en-US" sz="2324" dirty="0"/>
          </a:p>
        </p:txBody>
      </p:sp>
      <p:sp>
        <p:nvSpPr>
          <p:cNvPr id="8" name="Text 4"/>
          <p:cNvSpPr/>
          <p:nvPr/>
        </p:nvSpPr>
        <p:spPr>
          <a:xfrm>
            <a:off x="1128832" y="5745663"/>
            <a:ext cx="3642122" cy="843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모터 드라이브에 사용되며, 보호 및 신호감지 기능이 내장된 드라이버 IC입니다.</a:t>
            </a:r>
            <a:endParaRPr lang="en-US" sz="1859" dirty="0"/>
          </a:p>
        </p:txBody>
      </p:sp>
      <p:sp>
        <p:nvSpPr>
          <p:cNvPr id="9" name="Shape 5"/>
          <p:cNvSpPr/>
          <p:nvPr/>
        </p:nvSpPr>
        <p:spPr>
          <a:xfrm>
            <a:off x="5250537" y="4926863"/>
            <a:ext cx="4129326" cy="2326039"/>
          </a:xfrm>
          <a:prstGeom prst="roundRect">
            <a:avLst>
              <a:gd name="adj" fmla="val 2359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5494139" y="5168674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기능</a:t>
            </a:r>
            <a:endParaRPr lang="en-US" sz="2324" dirty="0"/>
          </a:p>
        </p:txBody>
      </p:sp>
      <p:sp>
        <p:nvSpPr>
          <p:cNvPr id="11" name="Text 7"/>
          <p:cNvSpPr/>
          <p:nvPr/>
        </p:nvSpPr>
        <p:spPr>
          <a:xfrm>
            <a:off x="5494139" y="5745663"/>
            <a:ext cx="3642122" cy="1265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높은 드라이빙 전압과 높은 드라이빙 파워를 가지고 있어 강력한 동작을 할 수 있습니다.</a:t>
            </a:r>
            <a:endParaRPr lang="en-US" sz="1859" dirty="0"/>
          </a:p>
        </p:txBody>
      </p:sp>
      <p:sp>
        <p:nvSpPr>
          <p:cNvPr id="12" name="Shape 8"/>
          <p:cNvSpPr/>
          <p:nvPr/>
        </p:nvSpPr>
        <p:spPr>
          <a:xfrm>
            <a:off x="9615845" y="4926863"/>
            <a:ext cx="4129326" cy="2326039"/>
          </a:xfrm>
          <a:prstGeom prst="roundRect">
            <a:avLst>
              <a:gd name="adj" fmla="val 2359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9859447" y="5168674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특징</a:t>
            </a:r>
            <a:endParaRPr lang="en-US" sz="2324" dirty="0"/>
          </a:p>
        </p:txBody>
      </p:sp>
      <p:sp>
        <p:nvSpPr>
          <p:cNvPr id="14" name="Text 10"/>
          <p:cNvSpPr/>
          <p:nvPr/>
        </p:nvSpPr>
        <p:spPr>
          <a:xfrm>
            <a:off x="9859447" y="5745663"/>
            <a:ext cx="3642122" cy="1265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모터 제어에서 버츄얼 단자와 IGBT 모듈을 보호하는 기능,  듀얼 출력 , 로직 수준 입력, 고속 스위칭</a:t>
            </a:r>
            <a:endParaRPr lang="en-US" sz="185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885230" y="664802"/>
            <a:ext cx="4721662" cy="732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sz="4647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LM2576HVT</a:t>
            </a:r>
            <a:endParaRPr lang="en-US" sz="464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26" y="1446275"/>
            <a:ext cx="6073378" cy="339445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885230" y="5599937"/>
            <a:ext cx="4129326" cy="2231793"/>
          </a:xfrm>
          <a:prstGeom prst="roundRect">
            <a:avLst>
              <a:gd name="adj" fmla="val 2881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1128832" y="5841749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용도</a:t>
            </a:r>
            <a:endParaRPr lang="en-US" sz="2324" dirty="0"/>
          </a:p>
        </p:txBody>
      </p:sp>
      <p:sp>
        <p:nvSpPr>
          <p:cNvPr id="8" name="Text 4"/>
          <p:cNvSpPr/>
          <p:nvPr/>
        </p:nvSpPr>
        <p:spPr>
          <a:xfrm>
            <a:off x="1128832" y="6418738"/>
            <a:ext cx="3642122" cy="843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고효율, 스탭다운 전압초를 위한 고성능 스텝다운 스위칭 레귤레이터입니다.</a:t>
            </a:r>
            <a:endParaRPr lang="en-US" sz="1859" dirty="0"/>
          </a:p>
        </p:txBody>
      </p:sp>
      <p:sp>
        <p:nvSpPr>
          <p:cNvPr id="9" name="Shape 5"/>
          <p:cNvSpPr/>
          <p:nvPr/>
        </p:nvSpPr>
        <p:spPr>
          <a:xfrm>
            <a:off x="5250537" y="5599938"/>
            <a:ext cx="4129326" cy="2231792"/>
          </a:xfrm>
          <a:prstGeom prst="roundRect">
            <a:avLst>
              <a:gd name="adj" fmla="val 2881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5494139" y="5841749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기능</a:t>
            </a:r>
            <a:endParaRPr lang="en-US" sz="2324" dirty="0"/>
          </a:p>
        </p:txBody>
      </p:sp>
      <p:sp>
        <p:nvSpPr>
          <p:cNvPr id="11" name="Text 7"/>
          <p:cNvSpPr/>
          <p:nvPr/>
        </p:nvSpPr>
        <p:spPr>
          <a:xfrm>
            <a:off x="5494139" y="6418738"/>
            <a:ext cx="3642122" cy="843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DCDC 전원 변환, AC-DC 변환, 전류 차단, 전류 제한 등의 작업에서 사용됩니다.</a:t>
            </a:r>
            <a:endParaRPr lang="en-US" sz="1859" dirty="0"/>
          </a:p>
        </p:txBody>
      </p:sp>
      <p:sp>
        <p:nvSpPr>
          <p:cNvPr id="12" name="Shape 8"/>
          <p:cNvSpPr/>
          <p:nvPr/>
        </p:nvSpPr>
        <p:spPr>
          <a:xfrm>
            <a:off x="9615845" y="5599938"/>
            <a:ext cx="4129326" cy="2231792"/>
          </a:xfrm>
          <a:prstGeom prst="roundRect">
            <a:avLst>
              <a:gd name="adj" fmla="val 2881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9859447" y="5841749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특징</a:t>
            </a:r>
            <a:endParaRPr lang="en-US" sz="2324" dirty="0"/>
          </a:p>
        </p:txBody>
      </p:sp>
      <p:sp>
        <p:nvSpPr>
          <p:cNvPr id="14" name="Text 10"/>
          <p:cNvSpPr/>
          <p:nvPr/>
        </p:nvSpPr>
        <p:spPr>
          <a:xfrm>
            <a:off x="9859447" y="6418738"/>
            <a:ext cx="3642122" cy="843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고전압 운전 , 내부 보호 기능, 조정 가능한 출력 전압</a:t>
            </a:r>
            <a:endParaRPr lang="en-US" sz="185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782360" y="569543"/>
            <a:ext cx="4173022" cy="6471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34"/>
              </a:lnSpc>
              <a:buNone/>
            </a:pPr>
            <a:r>
              <a:rPr lang="en-US" sz="4107" b="1" kern="0" spc="-8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IRFZ44N</a:t>
            </a:r>
            <a:endParaRPr lang="en-US" sz="410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02" y="1216735"/>
            <a:ext cx="6469499" cy="3615933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782360" y="5547109"/>
            <a:ext cx="4216122" cy="2235760"/>
          </a:xfrm>
          <a:prstGeom prst="roundRect">
            <a:avLst>
              <a:gd name="adj" fmla="val 2667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998577" y="5761736"/>
            <a:ext cx="2086451" cy="323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7"/>
              </a:lnSpc>
              <a:buNone/>
            </a:pPr>
            <a:r>
              <a:rPr lang="en-US" sz="2054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용도</a:t>
            </a:r>
            <a:endParaRPr lang="en-US" sz="2054" dirty="0"/>
          </a:p>
        </p:txBody>
      </p:sp>
      <p:sp>
        <p:nvSpPr>
          <p:cNvPr id="8" name="Text 4"/>
          <p:cNvSpPr/>
          <p:nvPr/>
        </p:nvSpPr>
        <p:spPr>
          <a:xfrm>
            <a:off x="998577" y="6271713"/>
            <a:ext cx="3783687" cy="1117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57"/>
              </a:lnSpc>
              <a:buNone/>
            </a:pPr>
            <a:r>
              <a:rPr lang="en-US" sz="1643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N-채널 MOSFET(금속 산화물 반도체 필드 효과 트랜지스터)로 고전압 및 고전류 스위칭 응용 </a:t>
            </a:r>
            <a:r>
              <a:rPr lang="en-US" sz="1643" kern="0" spc="-33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분야에서</a:t>
            </a:r>
            <a:r>
              <a:rPr lang="en-US" sz="1643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43" kern="0" spc="-33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</a:t>
            </a:r>
            <a:r>
              <a:rPr lang="ko-KR" altLang="en-US" sz="1643" kern="0" spc="-33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됩니</a:t>
            </a:r>
            <a:r>
              <a:rPr lang="en-US" sz="1643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643" dirty="0"/>
          </a:p>
        </p:txBody>
      </p:sp>
      <p:sp>
        <p:nvSpPr>
          <p:cNvPr id="9" name="Shape 5"/>
          <p:cNvSpPr/>
          <p:nvPr/>
        </p:nvSpPr>
        <p:spPr>
          <a:xfrm>
            <a:off x="5207079" y="5547108"/>
            <a:ext cx="4216122" cy="2235761"/>
          </a:xfrm>
          <a:prstGeom prst="roundRect">
            <a:avLst>
              <a:gd name="adj" fmla="val 2667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6"/>
          <p:cNvSpPr/>
          <p:nvPr/>
        </p:nvSpPr>
        <p:spPr>
          <a:xfrm>
            <a:off x="5423297" y="5761736"/>
            <a:ext cx="2086451" cy="323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7"/>
              </a:lnSpc>
              <a:buNone/>
            </a:pPr>
            <a:r>
              <a:rPr lang="en-US" sz="2054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역할</a:t>
            </a:r>
            <a:endParaRPr lang="en-US" sz="2054" dirty="0"/>
          </a:p>
        </p:txBody>
      </p:sp>
      <p:sp>
        <p:nvSpPr>
          <p:cNvPr id="11" name="Text 7"/>
          <p:cNvSpPr/>
          <p:nvPr/>
        </p:nvSpPr>
        <p:spPr>
          <a:xfrm>
            <a:off x="5423297" y="6271713"/>
            <a:ext cx="3783687" cy="1117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57"/>
              </a:lnSpc>
              <a:buNone/>
            </a:pPr>
            <a:r>
              <a:rPr lang="en-US" sz="1643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비선형 스위칭 및 선형 패시브 화웨이터의 전원 제어와 다른 초저잡음, 주파수 이득 및 기타 응용 분야에 사용됩니다.</a:t>
            </a:r>
            <a:endParaRPr lang="en-US" sz="1643" dirty="0"/>
          </a:p>
        </p:txBody>
      </p:sp>
      <p:sp>
        <p:nvSpPr>
          <p:cNvPr id="12" name="Shape 8"/>
          <p:cNvSpPr/>
          <p:nvPr/>
        </p:nvSpPr>
        <p:spPr>
          <a:xfrm>
            <a:off x="9631799" y="5547109"/>
            <a:ext cx="4216122" cy="2235760"/>
          </a:xfrm>
          <a:prstGeom prst="roundRect">
            <a:avLst>
              <a:gd name="adj" fmla="val 2667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9848017" y="5761736"/>
            <a:ext cx="2086451" cy="323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7"/>
              </a:lnSpc>
              <a:buNone/>
            </a:pPr>
            <a:r>
              <a:rPr lang="en-US" sz="2054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특징</a:t>
            </a:r>
            <a:endParaRPr lang="en-US" sz="2054" dirty="0"/>
          </a:p>
        </p:txBody>
      </p:sp>
      <p:sp>
        <p:nvSpPr>
          <p:cNvPr id="14" name="Text 10"/>
          <p:cNvSpPr/>
          <p:nvPr/>
        </p:nvSpPr>
        <p:spPr>
          <a:xfrm>
            <a:off x="9848017" y="6271713"/>
            <a:ext cx="3783687" cy="7452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57"/>
              </a:lnSpc>
              <a:buNone/>
            </a:pPr>
            <a:r>
              <a:rPr lang="en-US" sz="1643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N-채널 MOSFET , 고전압 운전저 RDS(on) , 고효율 및 저발열</a:t>
            </a:r>
            <a:endParaRPr lang="en-US" sz="164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462</Words>
  <Application>Microsoft Office PowerPoint</Application>
  <PresentationFormat>사용자 지정</PresentationFormat>
  <Paragraphs>80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adonis-web</vt:lpstr>
      <vt:lpstr>맑은 고딕</vt:lpstr>
      <vt:lpstr>Arial</vt:lpstr>
      <vt:lpstr>Calibri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황세윤</cp:lastModifiedBy>
  <cp:revision>5</cp:revision>
  <dcterms:created xsi:type="dcterms:W3CDTF">2023-07-11T04:36:14Z</dcterms:created>
  <dcterms:modified xsi:type="dcterms:W3CDTF">2023-11-21T23:20:35Z</dcterms:modified>
</cp:coreProperties>
</file>