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54"/>
  </p:notesMasterIdLst>
  <p:sldIdLst>
    <p:sldId id="313" r:id="rId2"/>
    <p:sldId id="257" r:id="rId3"/>
    <p:sldId id="340" r:id="rId4"/>
    <p:sldId id="334" r:id="rId5"/>
    <p:sldId id="342" r:id="rId6"/>
    <p:sldId id="336" r:id="rId7"/>
    <p:sldId id="337" r:id="rId8"/>
    <p:sldId id="339" r:id="rId9"/>
    <p:sldId id="264" r:id="rId10"/>
    <p:sldId id="325" r:id="rId11"/>
    <p:sldId id="315" r:id="rId12"/>
    <p:sldId id="373" r:id="rId13"/>
    <p:sldId id="377" r:id="rId14"/>
    <p:sldId id="378" r:id="rId15"/>
    <p:sldId id="379" r:id="rId16"/>
    <p:sldId id="284" r:id="rId17"/>
    <p:sldId id="380" r:id="rId18"/>
    <p:sldId id="343" r:id="rId19"/>
    <p:sldId id="347" r:id="rId20"/>
    <p:sldId id="349" r:id="rId21"/>
    <p:sldId id="350" r:id="rId22"/>
    <p:sldId id="346" r:id="rId23"/>
    <p:sldId id="348" r:id="rId24"/>
    <p:sldId id="351" r:id="rId25"/>
    <p:sldId id="352" r:id="rId26"/>
    <p:sldId id="354" r:id="rId27"/>
    <p:sldId id="355" r:id="rId28"/>
    <p:sldId id="353" r:id="rId29"/>
    <p:sldId id="384" r:id="rId30"/>
    <p:sldId id="383" r:id="rId31"/>
    <p:sldId id="285" r:id="rId32"/>
    <p:sldId id="356" r:id="rId33"/>
    <p:sldId id="359" r:id="rId34"/>
    <p:sldId id="357" r:id="rId35"/>
    <p:sldId id="358" r:id="rId36"/>
    <p:sldId id="361" r:id="rId37"/>
    <p:sldId id="344" r:id="rId38"/>
    <p:sldId id="362" r:id="rId39"/>
    <p:sldId id="363" r:id="rId40"/>
    <p:sldId id="288" r:id="rId41"/>
    <p:sldId id="290" r:id="rId42"/>
    <p:sldId id="306" r:id="rId43"/>
    <p:sldId id="307" r:id="rId44"/>
    <p:sldId id="310" r:id="rId45"/>
    <p:sldId id="311" r:id="rId46"/>
    <p:sldId id="308" r:id="rId47"/>
    <p:sldId id="309" r:id="rId48"/>
    <p:sldId id="267" r:id="rId49"/>
    <p:sldId id="374" r:id="rId50"/>
    <p:sldId id="375" r:id="rId51"/>
    <p:sldId id="376" r:id="rId52"/>
    <p:sldId id="382" r:id="rId53"/>
  </p:sldIdLst>
  <p:sldSz cx="12192000" cy="6858000"/>
  <p:notesSz cx="6858000" cy="9144000"/>
  <p:embeddedFontLst>
    <p:embeddedFont>
      <p:font typeface="210 콤퓨타세탁 L" panose="02020603020101020101" pitchFamily="18" charset="-127"/>
      <p:regular r:id="rId55"/>
    </p:embeddedFont>
    <p:embeddedFont>
      <p:font typeface="210 맨발의청춘 R" panose="02020603020101020101" pitchFamily="18" charset="-127"/>
      <p:regular r:id="rId56"/>
    </p:embeddedFont>
    <p:embeddedFont>
      <p:font typeface="맑은 고딕" panose="020B0503020000020004" pitchFamily="50" charset="-127"/>
      <p:regular r:id="rId57"/>
      <p:bold r:id="rId58"/>
    </p:embeddedFont>
    <p:embeddedFont>
      <p:font typeface="10X10" panose="020D0604000000000000" pitchFamily="50" charset="-127"/>
      <p:regular r:id="rId59"/>
    </p:embeddedFont>
    <p:embeddedFont>
      <p:font typeface="Yoon 윤고딕 520_TT" panose="020B0600000101010101" charset="-127"/>
      <p:regular r:id="rId60"/>
    </p:embeddedFont>
    <p:embeddedFont>
      <p:font typeface="HY울릉도B" panose="02030600000101010101" pitchFamily="18" charset="-127"/>
      <p:regular r:id="rId61"/>
    </p:embeddedFont>
    <p:embeddedFont>
      <p:font typeface="210 콤퓨타세탁 R" panose="02020603020101020101" pitchFamily="18" charset="-127"/>
      <p:regular r:id="rId62"/>
    </p:embeddedFont>
    <p:embeddedFont>
      <p:font typeface="210 맨발의청춘 L" panose="02020603020101020101" pitchFamily="18" charset="-127"/>
      <p:regular r:id="rId6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5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3" autoAdjust="0"/>
    <p:restoredTop sz="99416" autoAdjust="0"/>
  </p:normalViewPr>
  <p:slideViewPr>
    <p:cSldViewPr snapToGrid="0">
      <p:cViewPr>
        <p:scale>
          <a:sx n="60" d="100"/>
          <a:sy n="60" d="100"/>
        </p:scale>
        <p:origin x="-144" y="-1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E1BB0-F87D-43CC-BA8D-F68E4FF7CE49}" type="datetimeFigureOut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0106D-1AE8-43C2-BB3F-FF3F38B68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8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7C5D7F9-0206-4CDB-AE42-C95B24CD1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EAC9F1A-178B-4A50-8C3F-E2F0AE4D1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2E8F1D-CBBE-461B-A928-6FF7D87D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6546-3980-411E-B69F-70C9E00FB684}" type="datetime1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73E4732-EF29-4D26-B339-80C58B1C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3AB86F5-DB0D-4EDB-9EB0-753D41C5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30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EE150C5-3610-4B8C-B8F2-CDF8881C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27F4159-EBED-4BEF-89BE-407F68781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ADD572B-9779-4966-A512-AC3D7150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17D5-E27C-4808-80B5-51F423C26D92}" type="datetime1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3487FFD-1DE6-48F1-8BA1-7720DC87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0A4181E-A74D-4AA7-8775-D7E300A3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2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C8CD1F4-A88A-46A6-9A51-762443E34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1693650-4479-4904-A340-3B4F98061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DCB0645-67CB-4D57-A8B4-A82B8268F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2626-ED5C-4C8F-BFAB-E6649D815B4F}" type="datetime1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F38A677-4B31-46B3-B391-40DFD25D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8532F20-B79B-4A1D-920A-DE13CDC2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31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08503F-289A-4EBC-A80D-34D23EB7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9A0530C-CA4F-4344-88DA-859FB9CAD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4D2A6F9-4F73-4BED-B4E9-72AAF3D18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BA30-58CB-488C-AA62-7FEB9055E10B}" type="datetime1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35572B-E241-4C97-B683-CE9D416D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D83BCA5-6B76-4643-B95C-ADA49102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2FA088-C93A-42D1-B743-76EC5684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3E5916F-C7FB-4AD2-9489-3D110CB60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D8BAE5-AEB6-47E6-8A16-C9C7DFFE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C9ED-F137-4324-9ECC-CF7960BA8D7D}" type="datetime1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D0263D9-47B5-41E2-A1DA-E86B74AE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F01B40E-03CA-42F7-B7AC-42C36205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49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AAA5F1B-D4BB-4D32-B4E4-4F63735D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3F98B6F-3E16-4128-A905-6397ADF2D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D1F2D3A-58AC-429A-858C-1DCB08DA6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E94CF05-D66C-477E-A736-21673227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ACC8-BEE5-4060-BEB3-A09378767A44}" type="datetime1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128460A-7919-44DF-8843-0682737B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7D4B266-8CA8-4C98-AA43-22800ECA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63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D1AD596-9890-4D4B-B98B-D28A1CDE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FDAF69E-63DD-45A4-98FB-572DFA8F0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4699FE1-1044-4AC7-B723-373B3FF41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B6F9392-EDBF-4DBB-8FA5-F84657621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BF165E2C-63C7-4E11-8591-DEBF38680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C6EA49F-616F-4D29-9709-8286FDD4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08CB-711D-464A-AC7C-BED2382D7893}" type="datetime1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6E1A3B7-B455-4CB7-B93B-286DB84E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D861672-E9B7-4602-848A-215EEB08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59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6B78F8C-16A7-453B-934B-C75A983F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462E3820-87C8-4AB3-BD2C-79521829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1BDF-D639-42FB-B58E-98B554E1ED66}" type="datetime1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383F8FCB-0DB2-4F07-80EF-C1F42FC69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65A9539-097C-404E-B5A0-C64D818B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14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3406DC7-38FF-4DA6-AE72-D8E6F256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F87C-9AA1-4B37-98CF-355B8100D542}" type="datetime1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A5BBFD1-81AE-4B96-B441-6C792E14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EC00B2E-4355-48DE-8FE9-A2996F88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46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DEB887-5393-4D73-AD5C-6B7F8CF7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768C667-29D4-4021-BB08-A755B1569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31A0E9A-EE7B-4D57-BA34-28DEE7F77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97120CA-F57B-4E65-BBF3-AC21BD0E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ADA7-5173-465F-9912-C748284117D5}" type="datetime1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AABB53E-0E35-45E0-88E5-B928FD19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64F431D-88EC-4F48-8A84-DCE6AABF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92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A2B23C3-DF88-401D-ABFF-552E4B49A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BE53CBD1-FC6F-4B58-BD78-8B3A7149E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04BF15B-AC7F-44AF-8F35-671DB49A8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1BB2E1E-C417-45F8-BABA-1AED1CD08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B00A-278B-4406-852F-E4AD849DFA3A}" type="datetime1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A159911-0895-4775-9633-1F62DF36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686948C-DB1D-44CC-9B0B-0E7FCD82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77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6F2BAD8-BB50-4E6B-9AF6-1B23DCDD6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789A7FC-C4DA-4BFA-8C70-0DE2B7785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B50D4A0-5824-4BD7-90F6-59B962BE4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3BE06-AA1C-4E78-A7DB-B9F957458E4B}" type="datetime1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A541B3F-AF02-4ABC-A61F-1946A0072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66775BE-F09C-4C62-ABB5-A550ABA03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48485-D522-4C2E-9FA8-085D349F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65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13" Type="http://schemas.openxmlformats.org/officeDocument/2006/relationships/image" Target="../media/image26.png"/><Relationship Id="rId3" Type="http://schemas.openxmlformats.org/officeDocument/2006/relationships/image" Target="../media/image19.jpeg"/><Relationship Id="rId7" Type="http://schemas.openxmlformats.org/officeDocument/2006/relationships/hyperlink" Target="http://www.google.co.kr/url?sa=i&amp;rct=j&amp;q=&amp;esrc=s&amp;source=images&amp;cd=&amp;cad=rja&amp;uact=8&amp;ved=0ahUKEwjO5bafjOHXAhWLf7wKHY4wCjIQjRwIBw&amp;url=http://blog.naver.com/PostView.nhn?blogId=creative_song&amp;logNo=220693671706&amp;parentCategoryNo=&amp;categoryNo=9&amp;viewDate=&amp;isShowPopularPosts=true&amp;from=search&amp;psig=AOvVaw1g9cK06lhUHD5ArpjYOvE3&amp;ust=1511952519674638" TargetMode="External"/><Relationship Id="rId12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11" Type="http://schemas.openxmlformats.org/officeDocument/2006/relationships/image" Target="../media/image25.png"/><Relationship Id="rId5" Type="http://schemas.openxmlformats.org/officeDocument/2006/relationships/hyperlink" Target="http://www.google.co.kr/url?sa=i&amp;rct=j&amp;q=&amp;esrc=s&amp;source=images&amp;cd=&amp;cad=rja&amp;uact=8&amp;ved=0ahUKEwj_4f6MjeHXAhVRObwKHRKPCQMQjRwIBw&amp;url=http://blog.naver.com/PostView.nhn?blogId=octoberrecord&amp;logNo=220544598176&amp;parentCategoryNo=9&amp;categoryNo=&amp;viewDate=&amp;isShowPopularPosts=true&amp;from=search&amp;psig=AOvVaw2in2DPtd-7hPHWVjRZ7Kfg&amp;ust=1511952736350897" TargetMode="External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png"/><Relationship Id="rId7" Type="http://schemas.microsoft.com/office/2007/relationships/hdphoto" Target="../media/hdphoto2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0.png"/><Relationship Id="rId5" Type="http://schemas.openxmlformats.org/officeDocument/2006/relationships/image" Target="../media/image28.png"/><Relationship Id="rId10" Type="http://schemas.openxmlformats.org/officeDocument/2006/relationships/image" Target="../media/image39.png"/><Relationship Id="rId4" Type="http://schemas.openxmlformats.org/officeDocument/2006/relationships/image" Target="../media/image35.png"/><Relationship Id="rId9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2.png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6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1EC33D2-1755-4FEB-AC61-820267DCC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4614" y="1692499"/>
            <a:ext cx="9502067" cy="1287261"/>
          </a:xfrm>
        </p:spPr>
        <p:txBody>
          <a:bodyPr>
            <a:noAutofit/>
          </a:bodyPr>
          <a:lstStyle/>
          <a:p>
            <a:r>
              <a:rPr lang="ko-KR" altLang="en-US" sz="4400" b="1" dirty="0" err="1">
                <a:solidFill>
                  <a:srgbClr val="FF5552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아두이노</a:t>
            </a:r>
            <a:r>
              <a:rPr lang="ko-KR" altLang="en-US" sz="4400" b="1" dirty="0" err="1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와</a:t>
            </a:r>
            <a:r>
              <a:rPr lang="ko-KR" altLang="en-US" sz="4400" b="1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 </a:t>
            </a:r>
            <a:r>
              <a:rPr lang="en-US" altLang="ko-KR" sz="4400" b="1" dirty="0">
                <a:solidFill>
                  <a:srgbClr val="FF5552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AR</a:t>
            </a:r>
            <a:r>
              <a:rPr lang="ko-KR" altLang="en-US" sz="4400" b="1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을 이용한</a:t>
            </a:r>
            <a:r>
              <a:rPr lang="en-US" altLang="ko-KR" sz="4400" b="1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/>
            </a:r>
            <a:br>
              <a:rPr lang="en-US" altLang="ko-KR" sz="4400" b="1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</a:br>
            <a:r>
              <a:rPr lang="ko-KR" altLang="en-US" sz="4400" b="1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FDF220B-9651-4CDE-AC87-95BF29DB9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8161" y="4546878"/>
            <a:ext cx="3655109" cy="988341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2014150021 </a:t>
            </a:r>
            <a:r>
              <a:rPr lang="ko-KR" altLang="en-US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오지수</a:t>
            </a:r>
            <a:endParaRPr lang="en-US" altLang="ko-KR" sz="1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2014154039 </a:t>
            </a:r>
            <a:r>
              <a:rPr lang="ko-KR" altLang="en-US" sz="14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홍소연</a:t>
            </a:r>
            <a:endParaRPr lang="en-US" altLang="ko-KR" sz="1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sz="1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2013154020 </a:t>
            </a:r>
            <a:r>
              <a:rPr lang="ko-KR" altLang="en-US" sz="14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이도빈</a:t>
            </a:r>
            <a:endParaRPr lang="ko-KR" altLang="en-US" sz="1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9FBBC9D-D991-4D75-9C0C-A1742D11D44B}"/>
              </a:ext>
            </a:extLst>
          </p:cNvPr>
          <p:cNvSpPr/>
          <p:nvPr/>
        </p:nvSpPr>
        <p:spPr>
          <a:xfrm>
            <a:off x="5125063" y="2514508"/>
            <a:ext cx="21980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b="1" dirty="0" smtClean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음악교육</a:t>
            </a:r>
            <a:endParaRPr lang="ko-KR" altLang="en-US" sz="4000" b="1" dirty="0">
              <a:solidFill>
                <a:srgbClr val="FF5552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F03EE60-A365-4D58-A36D-D105C6A01B91}"/>
              </a:ext>
            </a:extLst>
          </p:cNvPr>
          <p:cNvSpPr txBox="1"/>
          <p:nvPr/>
        </p:nvSpPr>
        <p:spPr>
          <a:xfrm>
            <a:off x="5308847" y="4367095"/>
            <a:ext cx="1677879" cy="45719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A65A0C6-4CC7-4B74-BB0A-6691D1E41A91}"/>
              </a:ext>
            </a:extLst>
          </p:cNvPr>
          <p:cNvSpPr txBox="1"/>
          <p:nvPr/>
        </p:nvSpPr>
        <p:spPr>
          <a:xfrm>
            <a:off x="133166" y="131833"/>
            <a:ext cx="11860567" cy="45719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1D530E8-3090-4DA6-B597-19BA44358390}"/>
              </a:ext>
            </a:extLst>
          </p:cNvPr>
          <p:cNvSpPr txBox="1"/>
          <p:nvPr/>
        </p:nvSpPr>
        <p:spPr>
          <a:xfrm>
            <a:off x="142043" y="6679074"/>
            <a:ext cx="11860567" cy="45719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1474F6E-4179-4CF6-AA92-BC0BDD11DFCF}"/>
              </a:ext>
            </a:extLst>
          </p:cNvPr>
          <p:cNvSpPr txBox="1"/>
          <p:nvPr/>
        </p:nvSpPr>
        <p:spPr>
          <a:xfrm>
            <a:off x="5308847" y="5524068"/>
            <a:ext cx="1677879" cy="45719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xmlns="" id="{4FDF220B-9651-4CDE-AC87-95BF29DB9CB7}"/>
              </a:ext>
            </a:extLst>
          </p:cNvPr>
          <p:cNvSpPr txBox="1">
            <a:spLocks/>
          </p:cNvSpPr>
          <p:nvPr/>
        </p:nvSpPr>
        <p:spPr>
          <a:xfrm>
            <a:off x="4320231" y="6174276"/>
            <a:ext cx="3655109" cy="39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지도교수님 </a:t>
            </a:r>
            <a:r>
              <a:rPr lang="en-US" altLang="ko-KR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</a:t>
            </a:r>
            <a:r>
              <a:rPr lang="ko-KR" altLang="en-US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정의훈 교수님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2E04034-2551-4575-81A4-B11A171CD666}"/>
              </a:ext>
            </a:extLst>
          </p:cNvPr>
          <p:cNvSpPr txBox="1"/>
          <p:nvPr/>
        </p:nvSpPr>
        <p:spPr>
          <a:xfrm>
            <a:off x="2267160" y="3370304"/>
            <a:ext cx="776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Music Education using </a:t>
            </a:r>
            <a:r>
              <a:rPr lang="en-US" altLang="ko-KR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Arduino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and AR -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43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1819563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841088A-C313-48A2-9A45-C9B56FAEB4F5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F09E33A-6F0B-48D0-9F2C-BBD6816FF132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B99EA94-8601-42DE-B95D-D55D508B4435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F461B06-CAEE-4EDD-842F-0336B8F5AE6C}"/>
              </a:ext>
            </a:extLst>
          </p:cNvPr>
          <p:cNvSpPr txBox="1"/>
          <p:nvPr/>
        </p:nvSpPr>
        <p:spPr>
          <a:xfrm>
            <a:off x="1117053" y="985665"/>
            <a:ext cx="339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작동 순서</a:t>
            </a:r>
            <a:endParaRPr lang="ko-KR" altLang="en-US" sz="24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CD24279-6171-481B-96FA-3338C1C49F5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1B32B39-3512-41D8-8271-DAAF4E47A051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10CC0B8-8E73-44BB-8E76-A91A20408E28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68D51F0-56E5-44D4-BA20-31787B9A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319748" y="1578616"/>
            <a:ext cx="1724295" cy="1961021"/>
            <a:chOff x="1319748" y="1749094"/>
            <a:chExt cx="1724295" cy="196102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5954" y="1749094"/>
              <a:ext cx="1437081" cy="1437081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487C3AE2-E80C-4A21-BAFA-37CAED94137B}"/>
                </a:ext>
              </a:extLst>
            </p:cNvPr>
            <p:cNvSpPr txBox="1"/>
            <p:nvPr/>
          </p:nvSpPr>
          <p:spPr>
            <a:xfrm>
              <a:off x="1319748" y="3202284"/>
              <a:ext cx="172429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dirty="0" err="1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유아ㆍ아동</a:t>
              </a:r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cxnSp>
        <p:nvCxnSpPr>
          <p:cNvPr id="5" name="직선 화살표 연결선 4"/>
          <p:cNvCxnSpPr/>
          <p:nvPr/>
        </p:nvCxnSpPr>
        <p:spPr>
          <a:xfrm>
            <a:off x="3066329" y="2298358"/>
            <a:ext cx="1890612" cy="1283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5150670" y="1231855"/>
            <a:ext cx="2001431" cy="2217299"/>
            <a:chOff x="4927370" y="1563952"/>
            <a:chExt cx="2001431" cy="221729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7370" y="1563952"/>
              <a:ext cx="1974571" cy="1974571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87C3AE2-E80C-4A21-BAFA-37CAED94137B}"/>
                </a:ext>
              </a:extLst>
            </p:cNvPr>
            <p:cNvSpPr txBox="1"/>
            <p:nvPr/>
          </p:nvSpPr>
          <p:spPr>
            <a:xfrm>
              <a:off x="4966686" y="3273420"/>
              <a:ext cx="196211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블록 조작 및 연주</a:t>
              </a:r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068236" y="4021241"/>
            <a:ext cx="2088140" cy="1865620"/>
            <a:chOff x="3915387" y="6965321"/>
            <a:chExt cx="2402532" cy="2146509"/>
          </a:xfrm>
        </p:grpSpPr>
        <p:grpSp>
          <p:nvGrpSpPr>
            <p:cNvPr id="7" name="그룹 6"/>
            <p:cNvGrpSpPr/>
            <p:nvPr/>
          </p:nvGrpSpPr>
          <p:grpSpPr>
            <a:xfrm>
              <a:off x="4030580" y="6965321"/>
              <a:ext cx="2287339" cy="1475603"/>
              <a:chOff x="5674360" y="1334964"/>
              <a:chExt cx="4401429" cy="2839438"/>
            </a:xfrm>
          </p:grpSpPr>
          <p:pic>
            <p:nvPicPr>
              <p:cNvPr id="39" name="Picture 3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674360" y="1334964"/>
                <a:ext cx="4401429" cy="2839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6147" name="Picture 3" descr="C:\한국산업기술대학교\3-2\종합설게기획_정의훈교수님\졸업작품_제안서\KakaoTalk_20171128_151437042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6001" y="1673519"/>
                <a:ext cx="3413759" cy="20868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7955" y="8001147"/>
              <a:ext cx="1269964" cy="932607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5387" y="7823073"/>
              <a:ext cx="1288757" cy="1288757"/>
            </a:xfrm>
            <a:prstGeom prst="rect">
              <a:avLst/>
            </a:prstGeom>
          </p:spPr>
        </p:pic>
      </p:grpSp>
      <p:cxnSp>
        <p:nvCxnSpPr>
          <p:cNvPr id="76" name="꺾인 연결선 75"/>
          <p:cNvCxnSpPr>
            <a:stCxn id="53" idx="2"/>
            <a:endCxn id="63" idx="0"/>
          </p:cNvCxnSpPr>
          <p:nvPr/>
        </p:nvCxnSpPr>
        <p:spPr>
          <a:xfrm rot="5400000">
            <a:off x="5434629" y="3284825"/>
            <a:ext cx="572087" cy="900744"/>
          </a:xfrm>
          <a:prstGeom prst="bentConnector3">
            <a:avLst>
              <a:gd name="adj1" fmla="val 50000"/>
            </a:avLst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H="1">
            <a:off x="3417570" y="5067142"/>
            <a:ext cx="1095867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97" name="그룹 96"/>
          <p:cNvGrpSpPr/>
          <p:nvPr/>
        </p:nvGrpSpPr>
        <p:grpSpPr>
          <a:xfrm>
            <a:off x="4005202" y="3908645"/>
            <a:ext cx="7988385" cy="2487644"/>
            <a:chOff x="2233552" y="3908645"/>
            <a:chExt cx="7988385" cy="2487644"/>
          </a:xfrm>
        </p:grpSpPr>
        <p:grpSp>
          <p:nvGrpSpPr>
            <p:cNvPr id="52" name="그룹 51"/>
            <p:cNvGrpSpPr/>
            <p:nvPr/>
          </p:nvGrpSpPr>
          <p:grpSpPr>
            <a:xfrm>
              <a:off x="5491796" y="4023479"/>
              <a:ext cx="1962115" cy="1784115"/>
              <a:chOff x="8365761" y="1504913"/>
              <a:chExt cx="1962115" cy="1784115"/>
            </a:xfrm>
          </p:grpSpPr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4703" y="1984795"/>
                <a:ext cx="1304233" cy="130423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487C3AE2-E80C-4A21-BAFA-37CAED94137B}"/>
                  </a:ext>
                </a:extLst>
              </p:cNvPr>
              <p:cNvSpPr txBox="1"/>
              <p:nvPr/>
            </p:nvSpPr>
            <p:spPr>
              <a:xfrm>
                <a:off x="8365761" y="1504913"/>
                <a:ext cx="1962115" cy="482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HY울릉도B" panose="02030600000101010101" pitchFamily="18" charset="-127"/>
                    <a:ea typeface="HY울릉도B" panose="02030600000101010101" pitchFamily="18" charset="-127"/>
                  </a:rPr>
                  <a:t>Server</a:t>
                </a:r>
                <a:endParaRPr lang="en-US" altLang="ko-KR" sz="2000" b="1" dirty="0">
                  <a:solidFill>
                    <a:schemeClr val="accent2">
                      <a:lumMod val="75000"/>
                    </a:schemeClr>
                  </a:solidFill>
                  <a:latin typeface="HY울릉도B" panose="02030600000101010101" pitchFamily="18" charset="-127"/>
                  <a:ea typeface="HY울릉도B" panose="02030600000101010101" pitchFamily="18" charset="-127"/>
                </a:endParaRP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487C3AE2-E80C-4A21-BAFA-37CAED94137B}"/>
                </a:ext>
              </a:extLst>
            </p:cNvPr>
            <p:cNvSpPr txBox="1"/>
            <p:nvPr/>
          </p:nvSpPr>
          <p:spPr>
            <a:xfrm>
              <a:off x="4305031" y="4458780"/>
              <a:ext cx="132944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데이터 요청</a:t>
              </a:r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8762294" y="3908645"/>
              <a:ext cx="1459643" cy="1932437"/>
              <a:chOff x="3783614" y="4124776"/>
              <a:chExt cx="1459643" cy="1932437"/>
            </a:xfrm>
          </p:grpSpPr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9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3614" y="4597570"/>
                <a:ext cx="1459643" cy="1459643"/>
              </a:xfrm>
              <a:prstGeom prst="rect">
                <a:avLst/>
              </a:prstGeom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id="{487C3AE2-E80C-4A21-BAFA-37CAED94137B}"/>
                  </a:ext>
                </a:extLst>
              </p:cNvPr>
              <p:cNvSpPr txBox="1"/>
              <p:nvPr/>
            </p:nvSpPr>
            <p:spPr>
              <a:xfrm>
                <a:off x="4022907" y="4124776"/>
                <a:ext cx="98105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HY울릉도B" panose="02030600000101010101" pitchFamily="18" charset="-127"/>
                    <a:ea typeface="HY울릉도B" panose="02030600000101010101" pitchFamily="18" charset="-127"/>
                  </a:rPr>
                  <a:t>DB</a:t>
                </a:r>
                <a:endParaRPr lang="en-US" altLang="ko-KR" sz="2000" b="1" dirty="0">
                  <a:solidFill>
                    <a:schemeClr val="accent2">
                      <a:lumMod val="75000"/>
                    </a:schemeClr>
                  </a:solidFill>
                  <a:latin typeface="HY울릉도B" panose="02030600000101010101" pitchFamily="18" charset="-127"/>
                  <a:ea typeface="HY울릉도B" panose="02030600000101010101" pitchFamily="18" charset="-127"/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2517592" y="4021241"/>
              <a:ext cx="1962115" cy="1786353"/>
              <a:chOff x="3701638" y="4167462"/>
              <a:chExt cx="1962115" cy="1786353"/>
            </a:xfrm>
          </p:grpSpPr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0580" y="4649582"/>
                <a:ext cx="1304233" cy="130423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id="{487C3AE2-E80C-4A21-BAFA-37CAED94137B}"/>
                  </a:ext>
                </a:extLst>
              </p:cNvPr>
              <p:cNvSpPr txBox="1"/>
              <p:nvPr/>
            </p:nvSpPr>
            <p:spPr>
              <a:xfrm>
                <a:off x="3701638" y="4167462"/>
                <a:ext cx="1962115" cy="482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HY울릉도B" panose="02030600000101010101" pitchFamily="18" charset="-127"/>
                    <a:ea typeface="HY울릉도B" panose="02030600000101010101" pitchFamily="18" charset="-127"/>
                  </a:rPr>
                  <a:t>Client</a:t>
                </a:r>
                <a:endParaRPr lang="en-US" altLang="ko-KR" sz="2000" b="1" dirty="0">
                  <a:solidFill>
                    <a:schemeClr val="accent2">
                      <a:lumMod val="75000"/>
                    </a:schemeClr>
                  </a:solidFill>
                  <a:latin typeface="HY울릉도B" panose="02030600000101010101" pitchFamily="18" charset="-127"/>
                  <a:ea typeface="HY울릉도B" panose="02030600000101010101" pitchFamily="18" charset="-127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487C3AE2-E80C-4A21-BAFA-37CAED94137B}"/>
                </a:ext>
              </a:extLst>
            </p:cNvPr>
            <p:cNvSpPr txBox="1"/>
            <p:nvPr/>
          </p:nvSpPr>
          <p:spPr>
            <a:xfrm>
              <a:off x="6720865" y="4049192"/>
              <a:ext cx="25301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저장된 데이터 </a:t>
              </a:r>
              <a:endPara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불</a:t>
              </a:r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러오기</a:t>
              </a:r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cxnSp>
          <p:nvCxnSpPr>
            <p:cNvPr id="82" name="직선 화살표 연결선 81"/>
            <p:cNvCxnSpPr/>
            <p:nvPr/>
          </p:nvCxnSpPr>
          <p:spPr>
            <a:xfrm>
              <a:off x="4366305" y="4975330"/>
              <a:ext cx="1225817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/>
            <p:nvPr/>
          </p:nvCxnSpPr>
          <p:spPr>
            <a:xfrm flipH="1">
              <a:off x="4318788" y="5277816"/>
              <a:ext cx="1270482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487C3AE2-E80C-4A21-BAFA-37CAED94137B}"/>
                </a:ext>
              </a:extLst>
            </p:cNvPr>
            <p:cNvSpPr txBox="1"/>
            <p:nvPr/>
          </p:nvSpPr>
          <p:spPr>
            <a:xfrm>
              <a:off x="2233552" y="5888458"/>
              <a:ext cx="253019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전송된 데이터 비교</a:t>
              </a:r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487C3AE2-E80C-4A21-BAFA-37CAED94137B}"/>
              </a:ext>
            </a:extLst>
          </p:cNvPr>
          <p:cNvSpPr txBox="1"/>
          <p:nvPr/>
        </p:nvSpPr>
        <p:spPr>
          <a:xfrm>
            <a:off x="719334" y="5898702"/>
            <a:ext cx="28860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정보에 기반하여 동작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9165016" y="4982420"/>
            <a:ext cx="1225817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H="1">
            <a:off x="9117499" y="5284906"/>
            <a:ext cx="1270482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487C3AE2-E80C-4A21-BAFA-37CAED94137B}"/>
              </a:ext>
            </a:extLst>
          </p:cNvPr>
          <p:cNvSpPr txBox="1"/>
          <p:nvPr/>
        </p:nvSpPr>
        <p:spPr>
          <a:xfrm>
            <a:off x="6113016" y="5367541"/>
            <a:ext cx="132944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응답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7C3AE2-E80C-4A21-BAFA-37CAED94137B}"/>
              </a:ext>
            </a:extLst>
          </p:cNvPr>
          <p:cNvSpPr txBox="1"/>
          <p:nvPr/>
        </p:nvSpPr>
        <p:spPr>
          <a:xfrm>
            <a:off x="9117499" y="5379417"/>
            <a:ext cx="132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값 리턴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58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1819563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79006" y="616189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E0DDBA8-AC48-4F20-93D2-51B09448F2E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6A80534-7BAC-43E4-95E9-E36F70897F10}"/>
              </a:ext>
            </a:extLst>
          </p:cNvPr>
          <p:cNvSpPr txBox="1"/>
          <p:nvPr/>
        </p:nvSpPr>
        <p:spPr>
          <a:xfrm>
            <a:off x="967070" y="877944"/>
            <a:ext cx="339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컨텐츠</a:t>
            </a:r>
            <a:endParaRPr lang="ko-KR" altLang="en-US" sz="24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5FAFD89-C088-4A89-87FC-B05F6263232C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F29DA6B-0D49-4FCA-9B5A-A64405DD3017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BE22414-F644-4AFC-A453-6B91DB9AEBCE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1038BE2-2CB6-4F74-93D6-236D74BCFC75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3A310D2-1499-4219-ADB6-38F6C456048E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D9309C9C-17AB-4D4D-B48D-18EC3438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7303756" y="1702352"/>
            <a:ext cx="3641731" cy="3583389"/>
            <a:chOff x="1319834" y="1216498"/>
            <a:chExt cx="3641731" cy="3583389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1319834" y="4151815"/>
              <a:ext cx="1518480" cy="64807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메인 블록</a:t>
              </a:r>
              <a:endPara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411333" y="1216498"/>
              <a:ext cx="1518480" cy="64807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계이름</a:t>
              </a:r>
              <a:endPara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3443085" y="2621881"/>
              <a:ext cx="1518480" cy="64807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박</a:t>
              </a:r>
              <a:r>
                <a:rPr lang="ko-KR" altLang="en-US" sz="2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자</a:t>
              </a: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319834" y="1864570"/>
              <a:ext cx="1518480" cy="64807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서브 블록</a:t>
              </a:r>
              <a:endPara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cxnSp>
          <p:nvCxnSpPr>
            <p:cNvPr id="23" name="꺾인 연결선 22"/>
            <p:cNvCxnSpPr>
              <a:stCxn id="72" idx="3"/>
              <a:endCxn id="10" idx="1"/>
            </p:cNvCxnSpPr>
            <p:nvPr/>
          </p:nvCxnSpPr>
          <p:spPr>
            <a:xfrm flipV="1">
              <a:off x="2838314" y="1540534"/>
              <a:ext cx="573019" cy="648072"/>
            </a:xfrm>
            <a:prstGeom prst="bent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>
              <a:stCxn id="72" idx="3"/>
              <a:endCxn id="71" idx="1"/>
            </p:cNvCxnSpPr>
            <p:nvPr/>
          </p:nvCxnSpPr>
          <p:spPr>
            <a:xfrm>
              <a:off x="2838314" y="2188606"/>
              <a:ext cx="604771" cy="757311"/>
            </a:xfrm>
            <a:prstGeom prst="bent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3" name="그룹 82"/>
          <p:cNvGrpSpPr/>
          <p:nvPr/>
        </p:nvGrpSpPr>
        <p:grpSpPr>
          <a:xfrm>
            <a:off x="1250931" y="1626298"/>
            <a:ext cx="5049269" cy="3690421"/>
            <a:chOff x="7396731" y="1572641"/>
            <a:chExt cx="5049269" cy="3690421"/>
          </a:xfrm>
        </p:grpSpPr>
        <p:sp>
          <p:nvSpPr>
            <p:cNvPr id="75" name="타원 74"/>
            <p:cNvSpPr/>
            <p:nvPr/>
          </p:nvSpPr>
          <p:spPr>
            <a:xfrm>
              <a:off x="7396731" y="1572641"/>
              <a:ext cx="684279" cy="65387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dirty="0" smtClean="0"/>
                <a:t>01</a:t>
              </a:r>
              <a:endParaRPr lang="ko-KR" altLang="en-US" sz="2100" dirty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7422681" y="2567261"/>
              <a:ext cx="684279" cy="65387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dirty="0" smtClean="0"/>
                <a:t>02</a:t>
              </a:r>
              <a:endParaRPr lang="ko-KR" altLang="en-US" sz="2100" dirty="0"/>
            </a:p>
          </p:txBody>
        </p:sp>
        <p:sp>
          <p:nvSpPr>
            <p:cNvPr id="77" name="타원 76"/>
            <p:cNvSpPr/>
            <p:nvPr/>
          </p:nvSpPr>
          <p:spPr>
            <a:xfrm>
              <a:off x="7401560" y="3607416"/>
              <a:ext cx="684279" cy="65387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dirty="0" smtClean="0"/>
                <a:t>03</a:t>
              </a:r>
              <a:endParaRPr lang="ko-KR" altLang="en-US" sz="2100" dirty="0"/>
            </a:p>
          </p:txBody>
        </p:sp>
        <p:sp>
          <p:nvSpPr>
            <p:cNvPr id="78" name="타원 77"/>
            <p:cNvSpPr/>
            <p:nvPr/>
          </p:nvSpPr>
          <p:spPr>
            <a:xfrm>
              <a:off x="7405586" y="4609186"/>
              <a:ext cx="684279" cy="65387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dirty="0" smtClean="0"/>
                <a:t>04</a:t>
              </a:r>
              <a:endParaRPr lang="ko-KR" altLang="en-US" sz="21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487C3AE2-E80C-4A21-BAFA-37CAED94137B}"/>
                </a:ext>
              </a:extLst>
            </p:cNvPr>
            <p:cNvSpPr txBox="1"/>
            <p:nvPr/>
          </p:nvSpPr>
          <p:spPr>
            <a:xfrm>
              <a:off x="8188240" y="1603716"/>
              <a:ext cx="4257760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 err="1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튜토리얼</a:t>
              </a:r>
              <a:r>
                <a:rPr lang="ko-KR" altLang="en-US" sz="2000" b="1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</a:t>
              </a:r>
              <a:r>
                <a:rPr lang="en-US" altLang="ko-KR" sz="2000" b="1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: </a:t>
              </a:r>
              <a:r>
                <a:rPr lang="ko-KR" altLang="en-US" sz="20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게임 진행 방법</a:t>
              </a:r>
              <a:endPara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487C3AE2-E80C-4A21-BAFA-37CAED94137B}"/>
                </a:ext>
              </a:extLst>
            </p:cNvPr>
            <p:cNvSpPr txBox="1"/>
            <p:nvPr/>
          </p:nvSpPr>
          <p:spPr>
            <a:xfrm>
              <a:off x="8246870" y="2607360"/>
              <a:ext cx="3335530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배움 모드 </a:t>
              </a:r>
              <a:r>
                <a:rPr lang="en-US" altLang="ko-KR" sz="2000" b="1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: </a:t>
              </a:r>
              <a:r>
                <a:rPr lang="ko-KR" altLang="en-US" sz="20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음악 이론 공부</a:t>
              </a:r>
              <a:endPara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487C3AE2-E80C-4A21-BAFA-37CAED94137B}"/>
                </a:ext>
              </a:extLst>
            </p:cNvPr>
            <p:cNvSpPr txBox="1"/>
            <p:nvPr/>
          </p:nvSpPr>
          <p:spPr>
            <a:xfrm>
              <a:off x="8246449" y="3680213"/>
              <a:ext cx="3602651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TEST</a:t>
              </a:r>
              <a:r>
                <a:rPr lang="ko-KR" altLang="en-US" sz="2000" b="1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모드 </a:t>
              </a:r>
              <a:r>
                <a:rPr lang="en-US" altLang="ko-KR" sz="2000" b="1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: </a:t>
              </a:r>
              <a:r>
                <a:rPr lang="ko-KR" altLang="en-US" sz="20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동요를 따라 연주</a:t>
              </a:r>
              <a:endPara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487C3AE2-E80C-4A21-BAFA-37CAED94137B}"/>
                </a:ext>
              </a:extLst>
            </p:cNvPr>
            <p:cNvSpPr txBox="1"/>
            <p:nvPr/>
          </p:nvSpPr>
          <p:spPr>
            <a:xfrm>
              <a:off x="8247420" y="4665661"/>
              <a:ext cx="3754080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자</a:t>
              </a:r>
              <a:r>
                <a:rPr lang="ko-KR" altLang="en-US" sz="2000" b="1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유</a:t>
              </a:r>
              <a:r>
                <a:rPr lang="ko-KR" altLang="en-US" sz="2000" b="1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모드 </a:t>
              </a:r>
              <a:r>
                <a:rPr lang="en-US" altLang="ko-KR" sz="2000" b="1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: </a:t>
              </a:r>
              <a:r>
                <a:rPr lang="ko-KR" altLang="en-US" sz="20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블록을 누르면서 작곡</a:t>
              </a:r>
              <a:endPara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cxnSp>
        <p:nvCxnSpPr>
          <p:cNvPr id="85" name="직선 연결선 84"/>
          <p:cNvCxnSpPr/>
          <p:nvPr/>
        </p:nvCxnSpPr>
        <p:spPr>
          <a:xfrm>
            <a:off x="6430407" y="1108776"/>
            <a:ext cx="0" cy="5307084"/>
          </a:xfrm>
          <a:prstGeom prst="line">
            <a:avLst/>
          </a:prstGeom>
          <a:ln w="19050">
            <a:solidFill>
              <a:srgbClr val="FF555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85"/>
          <p:cNvSpPr/>
          <p:nvPr/>
        </p:nvSpPr>
        <p:spPr>
          <a:xfrm>
            <a:off x="9454491" y="4640345"/>
            <a:ext cx="1518480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블루투스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91" name="직선 화살표 연결선 90"/>
          <p:cNvCxnSpPr>
            <a:stCxn id="73" idx="3"/>
            <a:endCxn id="86" idx="1"/>
          </p:cNvCxnSpPr>
          <p:nvPr/>
        </p:nvCxnSpPr>
        <p:spPr>
          <a:xfrm>
            <a:off x="8822236" y="4961705"/>
            <a:ext cx="632255" cy="2676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58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1819563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직각 삼각형 67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xmlns="" id="{7FE26A58-9A3F-4C20-8974-01FABA7F9A8F}"/>
              </a:ext>
            </a:extLst>
          </p:cNvPr>
          <p:cNvGrpSpPr/>
          <p:nvPr/>
        </p:nvGrpSpPr>
        <p:grpSpPr>
          <a:xfrm>
            <a:off x="8320166" y="3111167"/>
            <a:ext cx="3453872" cy="1941676"/>
            <a:chOff x="2987850" y="2040217"/>
            <a:chExt cx="7106026" cy="3937425"/>
          </a:xfrm>
        </p:grpSpPr>
        <p:pic>
          <p:nvPicPr>
            <p:cNvPr id="115" name="Picture 3">
              <a:extLst>
                <a:ext uri="{FF2B5EF4-FFF2-40B4-BE49-F238E27FC236}">
                  <a16:creationId xmlns:a16="http://schemas.microsoft.com/office/drawing/2014/main" xmlns="" id="{3D99433C-50BC-47ED-8875-12D6B07E75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87850" y="2158117"/>
              <a:ext cx="6248400" cy="3819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6" name="Picture 9" descr="비행기 동요에 대한 이미지 검색결과">
              <a:extLst>
                <a:ext uri="{FF2B5EF4-FFF2-40B4-BE49-F238E27FC236}">
                  <a16:creationId xmlns:a16="http://schemas.microsoft.com/office/drawing/2014/main" xmlns="" id="{A0D9FB41-9E33-4B28-980E-3E442219C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9340" y="3567620"/>
              <a:ext cx="1553320" cy="1559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3C161DC5-9B1F-419A-9A4C-E902F572C405}"/>
                </a:ext>
              </a:extLst>
            </p:cNvPr>
            <p:cNvSpPr txBox="1"/>
            <p:nvPr/>
          </p:nvSpPr>
          <p:spPr>
            <a:xfrm>
              <a:off x="3612374" y="2716338"/>
              <a:ext cx="1916816" cy="561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TEST </a:t>
              </a:r>
              <a:r>
                <a:rPr lang="ko-KR" altLang="en-US" sz="1200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모드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E0F7AA31-E9D2-41F1-B7B4-4DBBEDB67A58}"/>
                </a:ext>
              </a:extLst>
            </p:cNvPr>
            <p:cNvSpPr txBox="1"/>
            <p:nvPr/>
          </p:nvSpPr>
          <p:spPr>
            <a:xfrm>
              <a:off x="4758948" y="3084916"/>
              <a:ext cx="2091613" cy="561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정답입니다♬</a:t>
              </a:r>
            </a:p>
          </p:txBody>
        </p:sp>
        <p:pic>
          <p:nvPicPr>
            <p:cNvPr id="119" name="Picture 2" descr="C:\Users\dlehq\Desktop\3.png">
              <a:extLst>
                <a:ext uri="{FF2B5EF4-FFF2-40B4-BE49-F238E27FC236}">
                  <a16:creationId xmlns:a16="http://schemas.microsoft.com/office/drawing/2014/main" xmlns="" id="{AFD3071E-04D0-46FF-830D-F263B41448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433054" y="2040217"/>
              <a:ext cx="2660822" cy="2660822"/>
            </a:xfrm>
            <a:prstGeom prst="rect">
              <a:avLst/>
            </a:prstGeom>
            <a:noFill/>
          </p:spPr>
        </p:pic>
      </p:grpSp>
      <p:grpSp>
        <p:nvGrpSpPr>
          <p:cNvPr id="20" name="그룹 19"/>
          <p:cNvGrpSpPr/>
          <p:nvPr/>
        </p:nvGrpSpPr>
        <p:grpSpPr>
          <a:xfrm>
            <a:off x="806609" y="3110600"/>
            <a:ext cx="4401429" cy="2839438"/>
            <a:chOff x="806609" y="3110600"/>
            <a:chExt cx="4401429" cy="2839438"/>
          </a:xfrm>
        </p:grpSpPr>
        <p:pic>
          <p:nvPicPr>
            <p:cNvPr id="5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06609" y="3110600"/>
              <a:ext cx="4401429" cy="283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7" name="TextBox 56"/>
            <p:cNvSpPr txBox="1"/>
            <p:nvPr/>
          </p:nvSpPr>
          <p:spPr>
            <a:xfrm>
              <a:off x="2224508" y="3561743"/>
              <a:ext cx="1305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TEST </a:t>
              </a:r>
              <a:r>
                <a:rPr lang="ko-KR" altLang="en-US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모드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971950" y="3868062"/>
              <a:ext cx="1914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동요를 선택하세요</a:t>
              </a: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1232403" y="4098915"/>
              <a:ext cx="3314088" cy="1116693"/>
              <a:chOff x="1232403" y="4098915"/>
              <a:chExt cx="3314088" cy="1116693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699172" y="4275899"/>
                <a:ext cx="2355836" cy="735365"/>
                <a:chOff x="1609056" y="4275899"/>
                <a:chExt cx="2355836" cy="735365"/>
              </a:xfrm>
            </p:grpSpPr>
            <p:pic>
              <p:nvPicPr>
                <p:cNvPr id="56" name="Picture 9" descr="비행기 동요에 대한 이미지 검색결과">
                  <a:extLst>
                    <a:ext uri="{FF2B5EF4-FFF2-40B4-BE49-F238E27FC236}">
                      <a16:creationId xmlns:a16="http://schemas.microsoft.com/office/drawing/2014/main" xmlns="" id="{E57C56B3-892F-4983-ACC0-8883B87192E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09056" y="4286785"/>
                  <a:ext cx="683554" cy="7244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" name="Picture 13" descr="학교종 동요에 대한 이미지 검색결과">
                  <a:hlinkClick r:id="rId5"/>
                  <a:extLst>
                    <a:ext uri="{FF2B5EF4-FFF2-40B4-BE49-F238E27FC236}">
                      <a16:creationId xmlns:a16="http://schemas.microsoft.com/office/drawing/2014/main" xmlns="" id="{FDAF6481-721E-4693-8E02-C4B64DED226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57556" y="4275899"/>
                  <a:ext cx="683554" cy="7221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" name="Picture 7" descr="관련 이미지">
                  <a:hlinkClick r:id="rId7"/>
                  <a:extLst>
                    <a:ext uri="{FF2B5EF4-FFF2-40B4-BE49-F238E27FC236}">
                      <a16:creationId xmlns:a16="http://schemas.microsoft.com/office/drawing/2014/main" xmlns="" id="{76D2B79E-1F49-4B63-9C11-4E0BF4B6A0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89266" y="4275899"/>
                  <a:ext cx="675626" cy="7221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DD70D187-41CE-4C9C-B734-C9865AB06D1D}"/>
                  </a:ext>
                </a:extLst>
              </p:cNvPr>
              <p:cNvSpPr txBox="1"/>
              <p:nvPr/>
            </p:nvSpPr>
            <p:spPr>
              <a:xfrm>
                <a:off x="4005580" y="4098915"/>
                <a:ext cx="540911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800" dirty="0"/>
                  <a:t>&gt;</a:t>
                </a:r>
                <a:endParaRPr lang="ko-KR" altLang="en-US" sz="58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DD70D187-41CE-4C9C-B734-C9865AB06D1D}"/>
                  </a:ext>
                </a:extLst>
              </p:cNvPr>
              <p:cNvSpPr txBox="1"/>
              <p:nvPr/>
            </p:nvSpPr>
            <p:spPr>
              <a:xfrm rot="10800000">
                <a:off x="1232403" y="4230723"/>
                <a:ext cx="540911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800" dirty="0"/>
                  <a:t>&gt;</a:t>
                </a:r>
                <a:endParaRPr lang="ko-KR" altLang="en-US" sz="5800" dirty="0"/>
              </a:p>
            </p:txBody>
          </p:sp>
        </p:grp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xmlns="" id="{E9682346-0121-434A-8551-3DD39403B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87178">
              <a:off x="1738289" y="4519030"/>
              <a:ext cx="1067626" cy="1067626"/>
            </a:xfrm>
            <a:prstGeom prst="rect">
              <a:avLst/>
            </a:prstGeom>
          </p:spPr>
        </p:pic>
      </p:grpSp>
      <p:grpSp>
        <p:nvGrpSpPr>
          <p:cNvPr id="21" name="그룹 20"/>
          <p:cNvGrpSpPr/>
          <p:nvPr/>
        </p:nvGrpSpPr>
        <p:grpSpPr>
          <a:xfrm>
            <a:off x="4900625" y="3142411"/>
            <a:ext cx="3427829" cy="2075378"/>
            <a:chOff x="6342247" y="3715084"/>
            <a:chExt cx="3822171" cy="2314132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xmlns="" id="{8A2BCE89-EFC2-4B47-9BD1-209929B20B55}"/>
                </a:ext>
              </a:extLst>
            </p:cNvPr>
            <p:cNvGrpSpPr/>
            <p:nvPr/>
          </p:nvGrpSpPr>
          <p:grpSpPr>
            <a:xfrm>
              <a:off x="6342247" y="3715084"/>
              <a:ext cx="3822171" cy="2314132"/>
              <a:chOff x="1480095" y="2080917"/>
              <a:chExt cx="5142737" cy="3143655"/>
            </a:xfrm>
          </p:grpSpPr>
          <p:pic>
            <p:nvPicPr>
              <p:cNvPr id="64" name="Picture 3">
                <a:extLst>
                  <a:ext uri="{FF2B5EF4-FFF2-40B4-BE49-F238E27FC236}">
                    <a16:creationId xmlns:a16="http://schemas.microsoft.com/office/drawing/2014/main" xmlns="" id="{9C6447C6-74E6-4A49-BE2D-964260316A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480095" y="2080917"/>
                <a:ext cx="5142737" cy="31436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xmlns="" id="{233FE2BD-8826-4E81-9420-A3942D368C63}"/>
                  </a:ext>
                </a:extLst>
              </p:cNvPr>
              <p:cNvSpPr txBox="1"/>
              <p:nvPr/>
            </p:nvSpPr>
            <p:spPr>
              <a:xfrm>
                <a:off x="3258635" y="2621909"/>
                <a:ext cx="1419635" cy="418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rgbClr val="FF5552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TEST </a:t>
                </a:r>
                <a:r>
                  <a:rPr lang="ko-KR" altLang="en-US" sz="1400" dirty="0">
                    <a:solidFill>
                      <a:srgbClr val="FF5552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모드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id="{7C849D6A-B169-4D67-95C1-A39259FDED35}"/>
                  </a:ext>
                </a:extLst>
              </p:cNvPr>
              <p:cNvSpPr txBox="1"/>
              <p:nvPr/>
            </p:nvSpPr>
            <p:spPr>
              <a:xfrm>
                <a:off x="2760406" y="3014014"/>
                <a:ext cx="2416095" cy="418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한 소절을 입력하세요</a:t>
                </a:r>
                <a:r>
                  <a:rPr lang="en-US" altLang="ko-KR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.</a:t>
                </a:r>
                <a:endParaRPr lang="ko-KR" altLang="en-US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</p:grpSp>
        <p:pic>
          <p:nvPicPr>
            <p:cNvPr id="62" name="Picture 3">
              <a:extLst>
                <a:ext uri="{FF2B5EF4-FFF2-40B4-BE49-F238E27FC236}">
                  <a16:creationId xmlns:a16="http://schemas.microsoft.com/office/drawing/2014/main" xmlns="" id="{01FF8C9C-2A47-4BED-8ECC-96902262E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5263" y="4775833"/>
              <a:ext cx="2444913" cy="547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841088A-C313-48A2-9A45-C9B56FAEB4F5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F09E33A-6F0B-48D0-9F2C-BBD6816FF132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B99EA94-8601-42DE-B95D-D55D508B4435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F461B06-CAEE-4EDD-842F-0336B8F5AE6C}"/>
              </a:ext>
            </a:extLst>
          </p:cNvPr>
          <p:cNvSpPr txBox="1"/>
          <p:nvPr/>
        </p:nvSpPr>
        <p:spPr>
          <a:xfrm>
            <a:off x="967070" y="941444"/>
            <a:ext cx="339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TEST</a:t>
            </a: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모드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D852FFE-CE55-41B2-91DA-CAB9AF9B471E}"/>
              </a:ext>
            </a:extLst>
          </p:cNvPr>
          <p:cNvSpPr txBox="1"/>
          <p:nvPr/>
        </p:nvSpPr>
        <p:spPr>
          <a:xfrm>
            <a:off x="922196" y="1428853"/>
            <a:ext cx="11146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아두이노로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연주할 동요선택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후 동요를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 소절씩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완성시키는 스테이지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동요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선택 후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동요에 맞춰 알맞은 아두이노 </a:t>
            </a:r>
            <a:r>
              <a:rPr lang="ko-KR" altLang="en-US" dirty="0">
                <a:solidFill>
                  <a:srgbClr val="0070C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블록을 차곡차곡 순서대로 붙인 후 </a:t>
            </a:r>
            <a:r>
              <a:rPr lang="ko-KR" altLang="en-US" dirty="0" smtClean="0">
                <a:solidFill>
                  <a:srgbClr val="0070C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 블록에 </a:t>
            </a:r>
            <a:r>
              <a:rPr lang="ko-KR" altLang="en-US" dirty="0">
                <a:solidFill>
                  <a:srgbClr val="0070C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연결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순서대로 붙인 서브블록들이 정답일 경우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다음 소절로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넘어가고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오답 일 경우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재시도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하도록 유도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CD24279-6171-481B-96FA-3338C1C49F5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1B32B39-3512-41D8-8271-DAAF4E47A051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10CC0B8-8E73-44BB-8E76-A91A20408E28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68D51F0-56E5-44D4-BA20-31787B9A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447624" y="3494050"/>
            <a:ext cx="5734472" cy="3109587"/>
            <a:chOff x="4447624" y="3494050"/>
            <a:chExt cx="5734472" cy="3109587"/>
          </a:xfrm>
        </p:grpSpPr>
        <p:cxnSp>
          <p:nvCxnSpPr>
            <p:cNvPr id="107" name="직선 화살표 연결선 106"/>
            <p:cNvCxnSpPr/>
            <p:nvPr/>
          </p:nvCxnSpPr>
          <p:spPr>
            <a:xfrm flipH="1">
              <a:off x="7085158" y="5551483"/>
              <a:ext cx="956034" cy="28649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540" b="90746" l="15667" r="941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356479" y="3939126"/>
              <a:ext cx="2531238" cy="1641086"/>
            </a:xfrm>
            <a:prstGeom prst="rect">
              <a:avLst/>
            </a:prstGeom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xmlns="" id="{2D2DA102-6823-4C6F-A8CF-F3C179250778}"/>
                </a:ext>
              </a:extLst>
            </p:cNvPr>
            <p:cNvGrpSpPr/>
            <p:nvPr/>
          </p:nvGrpSpPr>
          <p:grpSpPr>
            <a:xfrm>
              <a:off x="4986727" y="5246017"/>
              <a:ext cx="2289340" cy="1026746"/>
              <a:chOff x="2263997" y="2531011"/>
              <a:chExt cx="4201767" cy="1873730"/>
            </a:xfrm>
          </p:grpSpPr>
          <p:pic>
            <p:nvPicPr>
              <p:cNvPr id="108" name="Picture 2" descr="C:\Users\dlehq\Desktop\빈 블럭.png">
                <a:extLst>
                  <a:ext uri="{FF2B5EF4-FFF2-40B4-BE49-F238E27FC236}">
                    <a16:creationId xmlns:a16="http://schemas.microsoft.com/office/drawing/2014/main" xmlns="" id="{6E598AF6-A5C2-4142-8A23-30381D7949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2263997" y="2540016"/>
                <a:ext cx="1871886" cy="1863640"/>
              </a:xfrm>
              <a:prstGeom prst="rect">
                <a:avLst/>
              </a:prstGeom>
              <a:noFill/>
            </p:spPr>
          </p:pic>
          <p:pic>
            <p:nvPicPr>
              <p:cNvPr id="109" name="Picture 2" descr="C:\Users\dlehq\Desktop\빈 블럭.png">
                <a:extLst>
                  <a:ext uri="{FF2B5EF4-FFF2-40B4-BE49-F238E27FC236}">
                    <a16:creationId xmlns:a16="http://schemas.microsoft.com/office/drawing/2014/main" xmlns="" id="{53E24FD6-DCA0-4598-9F6D-3CA2A27FC3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4593878" y="2531011"/>
                <a:ext cx="1871886" cy="1863640"/>
              </a:xfrm>
              <a:prstGeom prst="rect">
                <a:avLst/>
              </a:prstGeom>
              <a:noFill/>
            </p:spPr>
          </p:pic>
          <p:pic>
            <p:nvPicPr>
              <p:cNvPr id="110" name="Picture 2" descr="C:\Users\dlehq\Desktop\빈 블럭.png">
                <a:extLst>
                  <a:ext uri="{FF2B5EF4-FFF2-40B4-BE49-F238E27FC236}">
                    <a16:creationId xmlns:a16="http://schemas.microsoft.com/office/drawing/2014/main" xmlns="" id="{1EBBF182-C5FB-4902-B340-2D381B9956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3421193" y="2541101"/>
                <a:ext cx="1871886" cy="1863640"/>
              </a:xfrm>
              <a:prstGeom prst="rect">
                <a:avLst/>
              </a:prstGeom>
              <a:noFill/>
            </p:spPr>
          </p:pic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4B0AC54B-0FA2-4459-B829-3D214A2725E4}"/>
                </a:ext>
              </a:extLst>
            </p:cNvPr>
            <p:cNvSpPr txBox="1"/>
            <p:nvPr/>
          </p:nvSpPr>
          <p:spPr>
            <a:xfrm>
              <a:off x="4447624" y="5804704"/>
              <a:ext cx="174844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도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52D738E2-0F84-49DD-B4D2-0BF8131524F4}"/>
                </a:ext>
              </a:extLst>
            </p:cNvPr>
            <p:cNvSpPr txBox="1"/>
            <p:nvPr/>
          </p:nvSpPr>
          <p:spPr>
            <a:xfrm>
              <a:off x="5069626" y="5807460"/>
              <a:ext cx="174844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시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40A64AA4-83B1-41F9-879D-0364F5F1A875}"/>
                </a:ext>
              </a:extLst>
            </p:cNvPr>
            <p:cNvSpPr txBox="1"/>
            <p:nvPr/>
          </p:nvSpPr>
          <p:spPr>
            <a:xfrm>
              <a:off x="5749939" y="5805393"/>
              <a:ext cx="174844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레</a:t>
              </a:r>
            </a:p>
          </p:txBody>
        </p: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xmlns="" id="{FC09E83C-A25D-456E-AA40-4B286F78422D}"/>
                </a:ext>
              </a:extLst>
            </p:cNvPr>
            <p:cNvGrpSpPr/>
            <p:nvPr/>
          </p:nvGrpSpPr>
          <p:grpSpPr>
            <a:xfrm>
              <a:off x="7868964" y="5157833"/>
              <a:ext cx="2124064" cy="1445804"/>
              <a:chOff x="2736790" y="2339387"/>
              <a:chExt cx="4542467" cy="2831695"/>
            </a:xfrm>
          </p:grpSpPr>
          <p:pic>
            <p:nvPicPr>
              <p:cNvPr id="123" name="Picture 2" descr="C:\Users\dlehq\Desktop\빈 블럭.png">
                <a:extLst>
                  <a:ext uri="{FF2B5EF4-FFF2-40B4-BE49-F238E27FC236}">
                    <a16:creationId xmlns:a16="http://schemas.microsoft.com/office/drawing/2014/main" xmlns="" id="{C4167EB9-000D-4691-9C9F-164A8B2D9C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5407372" y="3198831"/>
                <a:ext cx="1871885" cy="1863639"/>
              </a:xfrm>
              <a:prstGeom prst="rect">
                <a:avLst/>
              </a:prstGeom>
              <a:noFill/>
            </p:spPr>
          </p:pic>
          <p:pic>
            <p:nvPicPr>
              <p:cNvPr id="124" name="Picture 2" descr="C:\Users\dlehq\Desktop\빈 블럭.png">
                <a:extLst>
                  <a:ext uri="{FF2B5EF4-FFF2-40B4-BE49-F238E27FC236}">
                    <a16:creationId xmlns:a16="http://schemas.microsoft.com/office/drawing/2014/main" xmlns="" id="{25E48587-15FF-4899-B4EB-81590B9894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4181822" y="2339387"/>
                <a:ext cx="1871887" cy="1863641"/>
              </a:xfrm>
              <a:prstGeom prst="rect">
                <a:avLst/>
              </a:prstGeom>
              <a:noFill/>
            </p:spPr>
          </p:pic>
          <p:pic>
            <p:nvPicPr>
              <p:cNvPr id="125" name="Picture 2" descr="C:\Users\dlehq\Desktop\빈 블럭.png">
                <a:extLst>
                  <a:ext uri="{FF2B5EF4-FFF2-40B4-BE49-F238E27FC236}">
                    <a16:creationId xmlns:a16="http://schemas.microsoft.com/office/drawing/2014/main" xmlns="" id="{200ED84F-17A8-4F36-B05F-E8F8FEBEF3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2736790" y="3307441"/>
                <a:ext cx="1871887" cy="1863641"/>
              </a:xfrm>
              <a:prstGeom prst="rect">
                <a:avLst/>
              </a:prstGeom>
              <a:noFill/>
            </p:spPr>
          </p:pic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2E38F792-45D8-435A-94FE-146B73B32D60}"/>
                </a:ext>
              </a:extLst>
            </p:cNvPr>
            <p:cNvSpPr txBox="1"/>
            <p:nvPr/>
          </p:nvSpPr>
          <p:spPr>
            <a:xfrm>
              <a:off x="7462326" y="6148778"/>
              <a:ext cx="149232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시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xmlns="" id="{480910B4-9DDE-4154-95C0-711232B65067}"/>
                </a:ext>
              </a:extLst>
            </p:cNvPr>
            <p:cNvSpPr txBox="1"/>
            <p:nvPr/>
          </p:nvSpPr>
          <p:spPr>
            <a:xfrm>
              <a:off x="8192442" y="5673427"/>
              <a:ext cx="149232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도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xmlns="" id="{4AB5101B-E3B0-47C9-AD0D-743B026BEC77}"/>
                </a:ext>
              </a:extLst>
            </p:cNvPr>
            <p:cNvSpPr txBox="1"/>
            <p:nvPr/>
          </p:nvSpPr>
          <p:spPr>
            <a:xfrm>
              <a:off x="8689767" y="6090982"/>
              <a:ext cx="149232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도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675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1819563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각 삼각형 35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79006" y="616189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E0DDBA8-AC48-4F20-93D2-51B09448F2E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5FAFD89-C088-4A89-87FC-B05F6263232C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F29DA6B-0D49-4FCA-9B5A-A64405DD3017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BE22414-F644-4AFC-A453-6B91DB9AEBCE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1038BE2-2CB6-4F74-93D6-236D74BCFC75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3A310D2-1499-4219-ADB6-38F6C456048E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9C5D7515-F02B-4ABB-A83B-E5ACFBF4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8B1C318-D01B-4C82-81B1-758132A76D0C}"/>
              </a:ext>
            </a:extLst>
          </p:cNvPr>
          <p:cNvSpPr/>
          <p:nvPr/>
        </p:nvSpPr>
        <p:spPr>
          <a:xfrm>
            <a:off x="967070" y="1363824"/>
            <a:ext cx="8755421" cy="498016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낮은 도부터 높은 도까지의 음을 나타내는 서브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블럭을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물리적으로 연결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BBE4087-AB72-41BB-8EC4-86F7C901A266}"/>
              </a:ext>
            </a:extLst>
          </p:cNvPr>
          <p:cNvSpPr txBox="1"/>
          <p:nvPr/>
        </p:nvSpPr>
        <p:spPr>
          <a:xfrm>
            <a:off x="967070" y="877944"/>
            <a:ext cx="5507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자유</a:t>
            </a:r>
            <a:r>
              <a:rPr lang="en-US" altLang="ko-KR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모드 </a:t>
            </a:r>
            <a:r>
              <a:rPr lang="en-US" altLang="ko-KR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서브 블록 조립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448980" y="2467635"/>
            <a:ext cx="9881908" cy="2723956"/>
            <a:chOff x="1136614" y="1867843"/>
            <a:chExt cx="10895085" cy="3003239"/>
          </a:xfrm>
        </p:grpSpPr>
        <p:sp>
          <p:nvSpPr>
            <p:cNvPr id="37" name="TextBox 36"/>
            <p:cNvSpPr txBox="1"/>
            <p:nvPr/>
          </p:nvSpPr>
          <p:spPr>
            <a:xfrm>
              <a:off x="2962529" y="2932669"/>
              <a:ext cx="6880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+</a:t>
              </a:r>
              <a:endParaRPr lang="ko-KR" altLang="en-US" sz="48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69596" y="2912074"/>
              <a:ext cx="24016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+ …  +</a:t>
              </a:r>
              <a:endParaRPr lang="ko-KR" altLang="en-US" sz="48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87853" y="2875004"/>
              <a:ext cx="6880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+</a:t>
              </a:r>
              <a:endParaRPr lang="ko-KR" altLang="en-US" sz="48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98382" y="4146720"/>
              <a:ext cx="6383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>
                  <a:solidFill>
                    <a:schemeClr val="accent4">
                      <a:lumMod val="75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도</a:t>
              </a:r>
              <a:endParaRPr lang="ko-KR" altLang="en-US" sz="40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70425" y="4134364"/>
              <a:ext cx="6383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>
                  <a:solidFill>
                    <a:schemeClr val="accent4">
                      <a:lumMod val="75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레</a:t>
              </a:r>
              <a:endParaRPr lang="ko-KR" altLang="en-US" sz="40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91291" y="4163196"/>
              <a:ext cx="6383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>
                  <a:solidFill>
                    <a:schemeClr val="accent4">
                      <a:lumMod val="75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시</a:t>
              </a:r>
              <a:endParaRPr lang="ko-KR" altLang="en-US" sz="40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355553" y="4135586"/>
              <a:ext cx="6383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>
                  <a:solidFill>
                    <a:schemeClr val="accent4">
                      <a:lumMod val="75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도</a:t>
              </a:r>
              <a:endParaRPr lang="ko-KR" altLang="en-US" sz="40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pic>
          <p:nvPicPr>
            <p:cNvPr id="1026" name="Picture 2" descr="C:\Users\dlehq\Desktop\빈 블럭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36614" y="2271755"/>
              <a:ext cx="1871886" cy="1863640"/>
            </a:xfrm>
            <a:prstGeom prst="rect">
              <a:avLst/>
            </a:prstGeom>
            <a:noFill/>
          </p:spPr>
        </p:pic>
        <p:pic>
          <p:nvPicPr>
            <p:cNvPr id="44" name="Picture 2" descr="C:\Users\dlehq\Desktop\빈 블럭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12438" y="2256752"/>
              <a:ext cx="1871886" cy="1863640"/>
            </a:xfrm>
            <a:prstGeom prst="rect">
              <a:avLst/>
            </a:prstGeom>
            <a:noFill/>
          </p:spPr>
        </p:pic>
        <p:pic>
          <p:nvPicPr>
            <p:cNvPr id="45" name="Picture 2" descr="C:\Users\dlehq\Desktop\빈 블럭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87764" y="2312945"/>
              <a:ext cx="1871886" cy="1863640"/>
            </a:xfrm>
            <a:prstGeom prst="rect">
              <a:avLst/>
            </a:prstGeom>
            <a:noFill/>
          </p:spPr>
        </p:pic>
        <p:pic>
          <p:nvPicPr>
            <p:cNvPr id="46" name="Picture 2" descr="C:\Users\dlehq\Desktop\빈 블럭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159813" y="2267634"/>
              <a:ext cx="1871886" cy="1863640"/>
            </a:xfrm>
            <a:prstGeom prst="rect">
              <a:avLst/>
            </a:prstGeom>
            <a:noFill/>
          </p:spPr>
        </p:pic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D8B1C318-D01B-4C82-81B1-758132A76D0C}"/>
                </a:ext>
              </a:extLst>
            </p:cNvPr>
            <p:cNvSpPr/>
            <p:nvPr/>
          </p:nvSpPr>
          <p:spPr>
            <a:xfrm>
              <a:off x="1904346" y="1867843"/>
              <a:ext cx="1402187" cy="498177"/>
            </a:xfrm>
            <a:prstGeom prst="rect">
              <a:avLst/>
            </a:prstGeom>
          </p:spPr>
          <p:txBody>
            <a:bodyPr wrap="square" bIns="36000" spcCol="180000">
              <a:spAutoFit/>
            </a:bodyPr>
            <a:lstStyle/>
            <a:p>
              <a:pPr marL="342900" indent="-342900">
                <a:lnSpc>
                  <a:spcPct val="150000"/>
                </a:lnSpc>
              </a:pPr>
              <a:r>
                <a:rPr lang="ko-KR" altLang="en-US" sz="16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서브 블록</a:t>
              </a:r>
              <a:endPara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9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1819563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79006" y="616189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E0DDBA8-AC48-4F20-93D2-51B09448F2E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5FAFD89-C088-4A89-87FC-B05F6263232C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F29DA6B-0D49-4FCA-9B5A-A64405DD3017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8B1C318-D01B-4C82-81B1-758132A76D0C}"/>
              </a:ext>
            </a:extLst>
          </p:cNvPr>
          <p:cNvSpPr/>
          <p:nvPr/>
        </p:nvSpPr>
        <p:spPr>
          <a:xfrm>
            <a:off x="967070" y="1399110"/>
            <a:ext cx="8108310" cy="498016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서브 블록 덩어리를 메인 블록에 연결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BE22414-F644-4AFC-A453-6B91DB9AEBCE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1038BE2-2CB6-4F74-93D6-236D74BCFC75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3A310D2-1499-4219-ADB6-38F6C456048E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9C5D7515-F02B-4ABB-A83B-E5ACFBF4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7BBE4087-AB72-41BB-8EC4-86F7C901A266}"/>
              </a:ext>
            </a:extLst>
          </p:cNvPr>
          <p:cNvSpPr txBox="1"/>
          <p:nvPr/>
        </p:nvSpPr>
        <p:spPr>
          <a:xfrm>
            <a:off x="967070" y="877944"/>
            <a:ext cx="6570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자유</a:t>
            </a:r>
            <a:r>
              <a:rPr lang="en-US" altLang="ko-KR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모드 </a:t>
            </a:r>
            <a:r>
              <a:rPr lang="en-US" altLang="ko-KR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서브 블록</a:t>
            </a:r>
            <a:r>
              <a:rPr lang="en-US" altLang="ko-KR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 블록 조립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613772" y="2356601"/>
            <a:ext cx="9441832" cy="2775534"/>
            <a:chOff x="1920490" y="2366363"/>
            <a:chExt cx="8165984" cy="2400484"/>
          </a:xfrm>
        </p:grpSpPr>
        <p:sp>
          <p:nvSpPr>
            <p:cNvPr id="48" name="TextBox 47"/>
            <p:cNvSpPr txBox="1"/>
            <p:nvPr/>
          </p:nvSpPr>
          <p:spPr>
            <a:xfrm>
              <a:off x="3908341" y="3343783"/>
              <a:ext cx="6880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+</a:t>
              </a:r>
              <a:endParaRPr lang="ko-KR" altLang="en-US" sz="4800" b="1" dirty="0"/>
            </a:p>
          </p:txBody>
        </p:sp>
        <p:pic>
          <p:nvPicPr>
            <p:cNvPr id="2050" name="Picture 2" descr="C:\Users\dlehq\Desktop\빈블럭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20490" y="2745679"/>
              <a:ext cx="1895119" cy="1886770"/>
            </a:xfrm>
            <a:prstGeom prst="rect">
              <a:avLst/>
            </a:prstGeom>
            <a:noFill/>
          </p:spPr>
        </p:pic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D8B1C318-D01B-4C82-81B1-758132A76D0C}"/>
                </a:ext>
              </a:extLst>
            </p:cNvPr>
            <p:cNvSpPr/>
            <p:nvPr/>
          </p:nvSpPr>
          <p:spPr>
            <a:xfrm>
              <a:off x="2705590" y="2366363"/>
              <a:ext cx="1287819" cy="421072"/>
            </a:xfrm>
            <a:prstGeom prst="rect">
              <a:avLst/>
            </a:prstGeom>
          </p:spPr>
          <p:txBody>
            <a:bodyPr wrap="square" bIns="36000" spcCol="180000">
              <a:spAutoFit/>
            </a:bodyPr>
            <a:lstStyle/>
            <a:p>
              <a:pPr marL="342900" indent="-342900">
                <a:lnSpc>
                  <a:spcPct val="150000"/>
                </a:lnSpc>
              </a:pPr>
              <a:r>
                <a:rPr lang="ko-KR" altLang="en-US" sz="16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메인 블록</a:t>
              </a:r>
              <a:endPara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4564584" y="2693521"/>
              <a:ext cx="5521890" cy="2073326"/>
              <a:chOff x="5403834" y="2820869"/>
              <a:chExt cx="5521890" cy="2073326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5403834" y="4284704"/>
                <a:ext cx="5256618" cy="609491"/>
                <a:chOff x="5321455" y="4251753"/>
                <a:chExt cx="5256618" cy="609491"/>
              </a:xfrm>
            </p:grpSpPr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xmlns="" id="{06A80534-7BAC-43E4-95E9-E36F70897F10}"/>
                    </a:ext>
                  </a:extLst>
                </p:cNvPr>
                <p:cNvSpPr txBox="1"/>
                <p:nvPr/>
              </p:nvSpPr>
              <p:spPr>
                <a:xfrm>
                  <a:off x="5321455" y="4264111"/>
                  <a:ext cx="63519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200" b="1" dirty="0">
                      <a:solidFill>
                        <a:schemeClr val="accent4">
                          <a:lumMod val="75000"/>
                        </a:schemeClr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도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xmlns="" id="{06A80534-7BAC-43E4-95E9-E36F70897F10}"/>
                    </a:ext>
                  </a:extLst>
                </p:cNvPr>
                <p:cNvSpPr txBox="1"/>
                <p:nvPr/>
              </p:nvSpPr>
              <p:spPr>
                <a:xfrm>
                  <a:off x="7953445" y="4251753"/>
                  <a:ext cx="63519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200" b="1" dirty="0">
                      <a:solidFill>
                        <a:schemeClr val="accent4">
                          <a:lumMod val="75000"/>
                        </a:schemeClr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솔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xmlns="" id="{06A80534-7BAC-43E4-95E9-E36F70897F10}"/>
                    </a:ext>
                  </a:extLst>
                </p:cNvPr>
                <p:cNvSpPr txBox="1"/>
                <p:nvPr/>
              </p:nvSpPr>
              <p:spPr>
                <a:xfrm>
                  <a:off x="6005196" y="4264112"/>
                  <a:ext cx="63519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200" b="1" dirty="0">
                      <a:solidFill>
                        <a:schemeClr val="accent4">
                          <a:lumMod val="75000"/>
                        </a:schemeClr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레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xmlns="" id="{06A80534-7BAC-43E4-95E9-E36F70897F10}"/>
                    </a:ext>
                  </a:extLst>
                </p:cNvPr>
                <p:cNvSpPr txBox="1"/>
                <p:nvPr/>
              </p:nvSpPr>
              <p:spPr>
                <a:xfrm>
                  <a:off x="7302655" y="4259993"/>
                  <a:ext cx="63519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200" b="1" dirty="0">
                      <a:solidFill>
                        <a:schemeClr val="accent4">
                          <a:lumMod val="75000"/>
                        </a:schemeClr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파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xmlns="" id="{06A80534-7BAC-43E4-95E9-E36F70897F10}"/>
                    </a:ext>
                  </a:extLst>
                </p:cNvPr>
                <p:cNvSpPr txBox="1"/>
                <p:nvPr/>
              </p:nvSpPr>
              <p:spPr>
                <a:xfrm>
                  <a:off x="6643629" y="4276469"/>
                  <a:ext cx="63519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200" b="1" dirty="0">
                      <a:solidFill>
                        <a:schemeClr val="accent4">
                          <a:lumMod val="75000"/>
                        </a:schemeClr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미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xmlns="" id="{06A80534-7BAC-43E4-95E9-E36F70897F10}"/>
                    </a:ext>
                  </a:extLst>
                </p:cNvPr>
                <p:cNvSpPr txBox="1"/>
                <p:nvPr/>
              </p:nvSpPr>
              <p:spPr>
                <a:xfrm>
                  <a:off x="8641304" y="4256560"/>
                  <a:ext cx="63519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200" b="1" dirty="0">
                      <a:solidFill>
                        <a:schemeClr val="accent4">
                          <a:lumMod val="75000"/>
                        </a:schemeClr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라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xmlns="" id="{06A80534-7BAC-43E4-95E9-E36F70897F10}"/>
                    </a:ext>
                  </a:extLst>
                </p:cNvPr>
                <p:cNvSpPr txBox="1"/>
                <p:nvPr/>
              </p:nvSpPr>
              <p:spPr>
                <a:xfrm>
                  <a:off x="9271499" y="4252440"/>
                  <a:ext cx="63519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200" b="1" dirty="0">
                      <a:solidFill>
                        <a:schemeClr val="accent4">
                          <a:lumMod val="75000"/>
                        </a:schemeClr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시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xmlns="" id="{06A80534-7BAC-43E4-95E9-E36F70897F10}"/>
                    </a:ext>
                  </a:extLst>
                </p:cNvPr>
                <p:cNvSpPr txBox="1"/>
                <p:nvPr/>
              </p:nvSpPr>
              <p:spPr>
                <a:xfrm>
                  <a:off x="9942883" y="4269946"/>
                  <a:ext cx="63519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200" b="1" dirty="0">
                      <a:solidFill>
                        <a:schemeClr val="accent4">
                          <a:lumMod val="75000"/>
                        </a:schemeClr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도</a:t>
                  </a:r>
                </a:p>
              </p:txBody>
            </p:sp>
          </p:grpSp>
          <p:grpSp>
            <p:nvGrpSpPr>
              <p:cNvPr id="66" name="그룹 65"/>
              <p:cNvGrpSpPr/>
              <p:nvPr/>
            </p:nvGrpSpPr>
            <p:grpSpPr>
              <a:xfrm>
                <a:off x="5440877" y="3253946"/>
                <a:ext cx="5484847" cy="1017373"/>
                <a:chOff x="234564" y="2485940"/>
                <a:chExt cx="10113842" cy="1875996"/>
              </a:xfrm>
            </p:grpSpPr>
            <p:pic>
              <p:nvPicPr>
                <p:cNvPr id="58" name="Picture 2" descr="C:\Users\dlehq\Desktop\빈 블럭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4942489" y="2494177"/>
                  <a:ext cx="1871886" cy="1863640"/>
                </a:xfrm>
                <a:prstGeom prst="rect">
                  <a:avLst/>
                </a:prstGeom>
                <a:noFill/>
              </p:spPr>
            </p:pic>
            <p:pic>
              <p:nvPicPr>
                <p:cNvPr id="59" name="Picture 2" descr="C:\Users\dlehq\Desktop\빈 블럭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6124618" y="2490058"/>
                  <a:ext cx="1871886" cy="1863640"/>
                </a:xfrm>
                <a:prstGeom prst="rect">
                  <a:avLst/>
                </a:prstGeom>
                <a:noFill/>
              </p:spPr>
            </p:pic>
            <p:pic>
              <p:nvPicPr>
                <p:cNvPr id="60" name="Picture 2" descr="C:\Users\dlehq\Desktop\빈 블럭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7294391" y="2490059"/>
                  <a:ext cx="1871886" cy="1863640"/>
                </a:xfrm>
                <a:prstGeom prst="rect">
                  <a:avLst/>
                </a:prstGeom>
                <a:noFill/>
              </p:spPr>
            </p:pic>
            <p:pic>
              <p:nvPicPr>
                <p:cNvPr id="61" name="Picture 2" descr="C:\Users\dlehq\Desktop\빈 블럭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8476520" y="2485940"/>
                  <a:ext cx="1871886" cy="1863640"/>
                </a:xfrm>
                <a:prstGeom prst="rect">
                  <a:avLst/>
                </a:prstGeom>
                <a:noFill/>
              </p:spPr>
            </p:pic>
            <p:pic>
              <p:nvPicPr>
                <p:cNvPr id="62" name="Picture 2" descr="C:\Users\dlehq\Desktop\빈 블럭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234564" y="2498296"/>
                  <a:ext cx="1871886" cy="1863640"/>
                </a:xfrm>
                <a:prstGeom prst="rect">
                  <a:avLst/>
                </a:prstGeom>
                <a:noFill/>
              </p:spPr>
            </p:pic>
            <p:pic>
              <p:nvPicPr>
                <p:cNvPr id="63" name="Picture 2" descr="C:\Users\dlehq\Desktop\빈 블럭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416693" y="2494177"/>
                  <a:ext cx="1871886" cy="1863640"/>
                </a:xfrm>
                <a:prstGeom prst="rect">
                  <a:avLst/>
                </a:prstGeom>
                <a:noFill/>
              </p:spPr>
            </p:pic>
            <p:pic>
              <p:nvPicPr>
                <p:cNvPr id="64" name="Picture 2" descr="C:\Users\dlehq\Desktop\빈 블럭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2586466" y="2494178"/>
                  <a:ext cx="1871886" cy="1863640"/>
                </a:xfrm>
                <a:prstGeom prst="rect">
                  <a:avLst/>
                </a:prstGeom>
                <a:noFill/>
              </p:spPr>
            </p:pic>
            <p:pic>
              <p:nvPicPr>
                <p:cNvPr id="65" name="Picture 2" descr="C:\Users\dlehq\Desktop\빈 블럭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768595" y="2490059"/>
                  <a:ext cx="1871886" cy="1863640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xmlns="" id="{D8B1C318-D01B-4C82-81B1-758132A76D0C}"/>
                  </a:ext>
                </a:extLst>
              </p:cNvPr>
              <p:cNvSpPr/>
              <p:nvPr/>
            </p:nvSpPr>
            <p:spPr>
              <a:xfrm>
                <a:off x="7357421" y="2820869"/>
                <a:ext cx="1912077" cy="451850"/>
              </a:xfrm>
              <a:prstGeom prst="rect">
                <a:avLst/>
              </a:prstGeom>
            </p:spPr>
            <p:txBody>
              <a:bodyPr wrap="square" bIns="36000" spcCol="18000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</a:pPr>
                <a:r>
                  <a:rPr lang="ko-KR" altLang="en-US" sz="16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서브 블록 덩어리</a:t>
                </a:r>
                <a:endParaRPr lang="en-US" altLang="ko-KR" sz="16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</p:grpSp>
      </p:grp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632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1819563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각 삼각형 35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79006" y="616189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E0DDBA8-AC48-4F20-93D2-51B09448F2E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5FAFD89-C088-4A89-87FC-B05F6263232C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F29DA6B-0D49-4FCA-9B5A-A64405DD3017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8B1C318-D01B-4C82-81B1-758132A76D0C}"/>
              </a:ext>
            </a:extLst>
          </p:cNvPr>
          <p:cNvSpPr/>
          <p:nvPr/>
        </p:nvSpPr>
        <p:spPr>
          <a:xfrm>
            <a:off x="967070" y="1366611"/>
            <a:ext cx="8108310" cy="913515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서브 블록의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빨간 버튼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상단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을 눌러 연주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 블록은 버튼이 눌린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서브 블록정보를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스마트폰으로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블루투스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전송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BE22414-F644-4AFC-A453-6B91DB9AEBCE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1038BE2-2CB6-4F74-93D6-236D74BCFC75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3A310D2-1499-4219-ADB6-38F6C456048E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9C5D7515-F02B-4ABB-A83B-E5ACFBF4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7BBE4087-AB72-41BB-8EC4-86F7C901A266}"/>
              </a:ext>
            </a:extLst>
          </p:cNvPr>
          <p:cNvSpPr txBox="1"/>
          <p:nvPr/>
        </p:nvSpPr>
        <p:spPr>
          <a:xfrm>
            <a:off x="967070" y="877944"/>
            <a:ext cx="6570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자유</a:t>
            </a:r>
            <a:r>
              <a:rPr lang="en-US" altLang="ko-KR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모드 </a:t>
            </a:r>
            <a:r>
              <a:rPr lang="en-US" altLang="ko-KR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연주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044860" y="2279366"/>
            <a:ext cx="6245744" cy="2740941"/>
            <a:chOff x="1588039" y="3234308"/>
            <a:chExt cx="9773334" cy="4289023"/>
          </a:xfrm>
        </p:grpSpPr>
        <p:grpSp>
          <p:nvGrpSpPr>
            <p:cNvPr id="2" name="그룹 1"/>
            <p:cNvGrpSpPr/>
            <p:nvPr/>
          </p:nvGrpSpPr>
          <p:grpSpPr>
            <a:xfrm>
              <a:off x="3580979" y="3234308"/>
              <a:ext cx="7780394" cy="864275"/>
              <a:chOff x="4785278" y="4347926"/>
              <a:chExt cx="6154482" cy="864275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06A80534-7BAC-43E4-95E9-E36F70897F10}"/>
                  </a:ext>
                </a:extLst>
              </p:cNvPr>
              <p:cNvSpPr txBox="1"/>
              <p:nvPr/>
            </p:nvSpPr>
            <p:spPr>
              <a:xfrm>
                <a:off x="4785278" y="4362216"/>
                <a:ext cx="734432" cy="835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accent4">
                        <a:lumMod val="75000"/>
                      </a:schemeClr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도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06A80534-7BAC-43E4-95E9-E36F70897F10}"/>
                  </a:ext>
                </a:extLst>
              </p:cNvPr>
              <p:cNvSpPr txBox="1"/>
              <p:nvPr/>
            </p:nvSpPr>
            <p:spPr>
              <a:xfrm>
                <a:off x="7905061" y="4347926"/>
                <a:ext cx="734432" cy="835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accent4">
                        <a:lumMod val="75000"/>
                      </a:schemeClr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솔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06A80534-7BAC-43E4-95E9-E36F70897F10}"/>
                  </a:ext>
                </a:extLst>
              </p:cNvPr>
              <p:cNvSpPr txBox="1"/>
              <p:nvPr/>
            </p:nvSpPr>
            <p:spPr>
              <a:xfrm>
                <a:off x="5521823" y="4362216"/>
                <a:ext cx="734432" cy="835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accent4">
                        <a:lumMod val="75000"/>
                      </a:schemeClr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레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06A80534-7BAC-43E4-95E9-E36F70897F10}"/>
                  </a:ext>
                </a:extLst>
              </p:cNvPr>
              <p:cNvSpPr txBox="1"/>
              <p:nvPr/>
            </p:nvSpPr>
            <p:spPr>
              <a:xfrm>
                <a:off x="7112409" y="4357453"/>
                <a:ext cx="734432" cy="835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accent4">
                        <a:lumMod val="75000"/>
                      </a:schemeClr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파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06A80534-7BAC-43E4-95E9-E36F70897F10}"/>
                  </a:ext>
                </a:extLst>
              </p:cNvPr>
              <p:cNvSpPr txBox="1"/>
              <p:nvPr/>
            </p:nvSpPr>
            <p:spPr>
              <a:xfrm>
                <a:off x="6320279" y="4376502"/>
                <a:ext cx="734432" cy="835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accent4">
                        <a:lumMod val="75000"/>
                      </a:schemeClr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미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06A80534-7BAC-43E4-95E9-E36F70897F10}"/>
                  </a:ext>
                </a:extLst>
              </p:cNvPr>
              <p:cNvSpPr txBox="1"/>
              <p:nvPr/>
            </p:nvSpPr>
            <p:spPr>
              <a:xfrm>
                <a:off x="8690346" y="4353483"/>
                <a:ext cx="734432" cy="835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accent4">
                        <a:lumMod val="75000"/>
                      </a:schemeClr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라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06A80534-7BAC-43E4-95E9-E36F70897F10}"/>
                  </a:ext>
                </a:extLst>
              </p:cNvPr>
              <p:cNvSpPr txBox="1"/>
              <p:nvPr/>
            </p:nvSpPr>
            <p:spPr>
              <a:xfrm>
                <a:off x="9449141" y="4348721"/>
                <a:ext cx="734432" cy="835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accent4">
                        <a:lumMod val="75000"/>
                      </a:schemeClr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시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06A80534-7BAC-43E4-95E9-E36F70897F10}"/>
                  </a:ext>
                </a:extLst>
              </p:cNvPr>
              <p:cNvSpPr txBox="1"/>
              <p:nvPr/>
            </p:nvSpPr>
            <p:spPr>
              <a:xfrm>
                <a:off x="10205328" y="4368960"/>
                <a:ext cx="734432" cy="835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accent4">
                        <a:lumMod val="75000"/>
                      </a:schemeClr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도</a:t>
                </a: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1588039" y="3470647"/>
              <a:ext cx="9648451" cy="4052684"/>
              <a:chOff x="1588039" y="3470647"/>
              <a:chExt cx="9648451" cy="4052684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1588039" y="3470647"/>
                <a:ext cx="9648451" cy="2045996"/>
                <a:chOff x="3522407" y="2101284"/>
                <a:chExt cx="6274732" cy="1261176"/>
              </a:xfrm>
            </p:grpSpPr>
            <p:pic>
              <p:nvPicPr>
                <p:cNvPr id="2050" name="Picture 2" descr="C:\Users\dlehq\Desktop\빈블럭2.png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3522407" y="2101284"/>
                  <a:ext cx="1266757" cy="1261176"/>
                </a:xfrm>
                <a:prstGeom prst="rect">
                  <a:avLst/>
                </a:prstGeom>
                <a:noFill/>
              </p:spPr>
            </p:pic>
            <p:grpSp>
              <p:nvGrpSpPr>
                <p:cNvPr id="5" name="그룹 65"/>
                <p:cNvGrpSpPr/>
                <p:nvPr/>
              </p:nvGrpSpPr>
              <p:grpSpPr>
                <a:xfrm>
                  <a:off x="4312292" y="2323071"/>
                  <a:ext cx="5484847" cy="1017373"/>
                  <a:chOff x="234564" y="2485940"/>
                  <a:chExt cx="10113842" cy="1875996"/>
                </a:xfrm>
              </p:grpSpPr>
              <p:pic>
                <p:nvPicPr>
                  <p:cNvPr id="58" name="Picture 2" descr="C:\Users\dlehq\Desktop\빈 블럭.png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4942489" y="2494177"/>
                    <a:ext cx="1871886" cy="186364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9" name="Picture 2" descr="C:\Users\dlehq\Desktop\빈 블럭.png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6124618" y="2490058"/>
                    <a:ext cx="1871886" cy="186364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60" name="Picture 2" descr="C:\Users\dlehq\Desktop\빈 블럭.png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7294391" y="2490059"/>
                    <a:ext cx="1871886" cy="186364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61" name="Picture 2" descr="C:\Users\dlehq\Desktop\빈 블럭.png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8476520" y="2485940"/>
                    <a:ext cx="1871886" cy="186364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62" name="Picture 2" descr="C:\Users\dlehq\Desktop\빈 블럭.png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234564" y="2498296"/>
                    <a:ext cx="1871886" cy="186364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63" name="Picture 2" descr="C:\Users\dlehq\Desktop\빈 블럭.png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1416693" y="2494177"/>
                    <a:ext cx="1871886" cy="186364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64" name="Picture 2" descr="C:\Users\dlehq\Desktop\빈 블럭.png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2586466" y="2494178"/>
                    <a:ext cx="1871886" cy="186364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65" name="Picture 2" descr="C:\Users\dlehq\Desktop\빈 블럭.png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3768595" y="2490059"/>
                    <a:ext cx="1871886" cy="1863640"/>
                  </a:xfrm>
                  <a:prstGeom prst="rect">
                    <a:avLst/>
                  </a:prstGeom>
                  <a:noFill/>
                </p:spPr>
              </p:pic>
            </p:grpSp>
          </p:grpSp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400000">
                <a:off x="5303700" y="5084932"/>
                <a:ext cx="2438399" cy="2438400"/>
              </a:xfrm>
              <a:prstGeom prst="rect">
                <a:avLst/>
              </a:prstGeom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100000" flipV="1">
                <a:off x="2199739" y="3828564"/>
                <a:ext cx="2438399" cy="2511720"/>
              </a:xfrm>
              <a:prstGeom prst="rect">
                <a:avLst/>
              </a:prstGeom>
            </p:spPr>
          </p:pic>
        </p:grpSp>
      </p:grpSp>
      <p:grpSp>
        <p:nvGrpSpPr>
          <p:cNvPr id="21" name="그룹 20"/>
          <p:cNvGrpSpPr/>
          <p:nvPr/>
        </p:nvGrpSpPr>
        <p:grpSpPr>
          <a:xfrm>
            <a:off x="2069928" y="2372730"/>
            <a:ext cx="594774" cy="399316"/>
            <a:chOff x="2057400" y="5318194"/>
            <a:chExt cx="594774" cy="399316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057400" y="5468823"/>
              <a:ext cx="157514" cy="210536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2367314" y="5318194"/>
              <a:ext cx="1" cy="36116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flipH="1">
              <a:off x="2556752" y="5459842"/>
              <a:ext cx="95422" cy="25766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6485767" y="2240964"/>
            <a:ext cx="5497031" cy="3934995"/>
            <a:chOff x="6066667" y="2279064"/>
            <a:chExt cx="5497031" cy="3934995"/>
          </a:xfrm>
        </p:grpSpPr>
        <p:grpSp>
          <p:nvGrpSpPr>
            <p:cNvPr id="22" name="그룹 21"/>
            <p:cNvGrpSpPr/>
            <p:nvPr/>
          </p:nvGrpSpPr>
          <p:grpSpPr>
            <a:xfrm>
              <a:off x="6066667" y="2279064"/>
              <a:ext cx="5497031" cy="3934995"/>
              <a:chOff x="6066667" y="2279064"/>
              <a:chExt cx="5497031" cy="3934995"/>
            </a:xfrm>
          </p:grpSpPr>
          <p:pic>
            <p:nvPicPr>
              <p:cNvPr id="56" name="Picture 2">
                <a:extLst>
                  <a:ext uri="{FF2B5EF4-FFF2-40B4-BE49-F238E27FC236}">
                    <a16:creationId xmlns:a16="http://schemas.microsoft.com/office/drawing/2014/main" xmlns="" id="{E60F08BB-71A6-469C-A298-3524C2C8E4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6066667" y="3410808"/>
                <a:ext cx="4340040" cy="250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66" name="Picture 2" descr="C:\Users\dlehq\Desktop\3.png">
                <a:extLst>
                  <a:ext uri="{FF2B5EF4-FFF2-40B4-BE49-F238E27FC236}">
                    <a16:creationId xmlns:a16="http://schemas.microsoft.com/office/drawing/2014/main" xmlns="" id="{AFD3071E-04D0-46FF-830D-F263B41448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9623604" y="2279064"/>
                <a:ext cx="1940094" cy="2233988"/>
              </a:xfrm>
              <a:prstGeom prst="rect">
                <a:avLst/>
              </a:prstGeom>
              <a:noFill/>
            </p:spPr>
          </p:pic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xmlns="" id="{D8B1C318-D01B-4C82-81B1-758132A76D0C}"/>
                  </a:ext>
                </a:extLst>
              </p:cNvPr>
              <p:cNvSpPr/>
              <p:nvPr/>
            </p:nvSpPr>
            <p:spPr>
              <a:xfrm>
                <a:off x="6274943" y="5750667"/>
                <a:ext cx="3923488" cy="463392"/>
              </a:xfrm>
              <a:prstGeom prst="rect">
                <a:avLst/>
              </a:prstGeom>
            </p:spPr>
            <p:txBody>
              <a:bodyPr wrap="square" bIns="36000" spcCol="18000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도가 눌린 피아노 </a:t>
                </a:r>
                <a:r>
                  <a:rPr lang="en-US" altLang="ko-KR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3D </a:t>
                </a:r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모델</a:t>
                </a:r>
                <a:endPara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6690091" y="4606940"/>
              <a:ext cx="547063" cy="367284"/>
              <a:chOff x="2057400" y="5318194"/>
              <a:chExt cx="594774" cy="399316"/>
            </a:xfrm>
          </p:grpSpPr>
          <p:cxnSp>
            <p:nvCxnSpPr>
              <p:cNvPr id="71" name="직선 연결선 70"/>
              <p:cNvCxnSpPr/>
              <p:nvPr/>
            </p:nvCxnSpPr>
            <p:spPr>
              <a:xfrm>
                <a:off x="2057400" y="5468823"/>
                <a:ext cx="157514" cy="210536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2367314" y="5318194"/>
                <a:ext cx="1" cy="361165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H="1">
                <a:off x="2556752" y="5459842"/>
                <a:ext cx="95422" cy="257668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D8B1C318-D01B-4C82-81B1-758132A76D0C}"/>
              </a:ext>
            </a:extLst>
          </p:cNvPr>
          <p:cNvSpPr/>
          <p:nvPr/>
        </p:nvSpPr>
        <p:spPr>
          <a:xfrm>
            <a:off x="1668659" y="5163403"/>
            <a:ext cx="4420847" cy="913515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스마트폰을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통해 전송 받은 데이터에 해당하는 </a:t>
            </a:r>
            <a:endParaRPr lang="en-US" altLang="ko-KR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악기의 음과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해당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악기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변화를 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AR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 출력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82825" y="5148585"/>
            <a:ext cx="535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  <a:sym typeface="Wingdings" panose="05000000000000000000" pitchFamily="2" charset="2"/>
              </a:rPr>
              <a:t>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6208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6DAA8E-AD41-4727-999B-ACE09E691F96}"/>
              </a:ext>
            </a:extLst>
          </p:cNvPr>
          <p:cNvSpPr txBox="1"/>
          <p:nvPr/>
        </p:nvSpPr>
        <p:spPr>
          <a:xfrm>
            <a:off x="4529537" y="3124570"/>
            <a:ext cx="340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구성도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C6995F5-41B7-43AD-BB0F-F43CA201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5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-27716" y="2290150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구성도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51480F-F917-4C98-8B86-7E80A950B009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C6E77D1-56C3-4F7B-B3B0-E2A65C75CF69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CE8B604-20F0-413A-B01B-78C05CB0A25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D8AA14-AB51-40F5-84A9-A93F041FE37D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E6167AD-C0BB-4537-B5D3-86D1416BDA83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65B69D8D-99FC-4342-A537-325561B8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764949"/>
              </p:ext>
            </p:extLst>
          </p:nvPr>
        </p:nvGraphicFramePr>
        <p:xfrm>
          <a:off x="1443305" y="1484044"/>
          <a:ext cx="2148573" cy="2299213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148573"/>
              </a:tblGrid>
              <a:tr h="6952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아두이노</a:t>
                      </a:r>
                      <a:endParaRPr lang="ko-KR" altLang="en-US" dirty="0"/>
                    </a:p>
                  </a:txBody>
                  <a:tcPr/>
                </a:tc>
              </a:tr>
              <a:tr h="16039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560146" y="2296288"/>
            <a:ext cx="1885950" cy="574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 Block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560146" y="3020188"/>
            <a:ext cx="1885950" cy="574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Main Block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66153"/>
              </p:ext>
            </p:extLst>
          </p:nvPr>
        </p:nvGraphicFramePr>
        <p:xfrm>
          <a:off x="5085214" y="1504241"/>
          <a:ext cx="2148573" cy="2499349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148573"/>
              </a:tblGrid>
              <a:tr h="6674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클라이언트</a:t>
                      </a:r>
                      <a:endParaRPr lang="ko-KR" altLang="en-US" dirty="0"/>
                    </a:p>
                  </a:txBody>
                  <a:tcPr/>
                </a:tc>
              </a:tr>
              <a:tr h="18318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5216526" y="2298358"/>
            <a:ext cx="1885950" cy="574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216526" y="3020187"/>
            <a:ext cx="1885950" cy="8338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Compare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588" y="4790435"/>
            <a:ext cx="2220032" cy="1459643"/>
          </a:xfrm>
          <a:prstGeom prst="rect">
            <a:avLst/>
          </a:prstGeom>
        </p:spPr>
      </p:pic>
      <p:cxnSp>
        <p:nvCxnSpPr>
          <p:cNvPr id="59" name="직선 화살표 연결선 58"/>
          <p:cNvCxnSpPr/>
          <p:nvPr/>
        </p:nvCxnSpPr>
        <p:spPr>
          <a:xfrm>
            <a:off x="3764829" y="2765627"/>
            <a:ext cx="1188171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7438305" y="2629373"/>
            <a:ext cx="1035771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130496"/>
              </p:ext>
            </p:extLst>
          </p:nvPr>
        </p:nvGraphicFramePr>
        <p:xfrm>
          <a:off x="8755514" y="1484044"/>
          <a:ext cx="2148573" cy="2299213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148573"/>
              </a:tblGrid>
              <a:tr h="6952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서버</a:t>
                      </a:r>
                      <a:endParaRPr lang="ko-KR" altLang="en-US" dirty="0"/>
                    </a:p>
                  </a:txBody>
                  <a:tcPr/>
                </a:tc>
              </a:tr>
              <a:tr h="16039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487C3AE2-E80C-4A21-BAFA-37CAED94137B}"/>
              </a:ext>
            </a:extLst>
          </p:cNvPr>
          <p:cNvSpPr txBox="1"/>
          <p:nvPr/>
        </p:nvSpPr>
        <p:spPr>
          <a:xfrm>
            <a:off x="6708431" y="4684525"/>
            <a:ext cx="981057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DB</a:t>
            </a:r>
            <a:endParaRPr lang="en-US" altLang="ko-KR" sz="2000" b="1" dirty="0">
              <a:solidFill>
                <a:schemeClr val="bg1"/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864" y="2305523"/>
            <a:ext cx="673100" cy="673100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A4AD32F3-99B3-4E6B-809F-E49C2CC36030}"/>
              </a:ext>
            </a:extLst>
          </p:cNvPr>
          <p:cNvSpPr/>
          <p:nvPr/>
        </p:nvSpPr>
        <p:spPr>
          <a:xfrm>
            <a:off x="3796775" y="1911397"/>
            <a:ext cx="1313021" cy="367981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bg1">
                    <a:lumMod val="50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bluetooth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899526" y="2361378"/>
            <a:ext cx="1885950" cy="1218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Connect</a:t>
            </a:r>
          </a:p>
          <a:p>
            <a:pPr algn="ctr"/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8255003" y="3879486"/>
            <a:ext cx="1714497" cy="1792321"/>
            <a:chOff x="8026403" y="3854086"/>
            <a:chExt cx="1714497" cy="1792321"/>
          </a:xfrm>
        </p:grpSpPr>
        <p:cxnSp>
          <p:nvCxnSpPr>
            <p:cNvPr id="61" name="꺾인 연결선 60"/>
            <p:cNvCxnSpPr/>
            <p:nvPr/>
          </p:nvCxnSpPr>
          <p:spPr>
            <a:xfrm rot="5400000">
              <a:off x="8002281" y="3907787"/>
              <a:ext cx="1762742" cy="1714497"/>
            </a:xfrm>
            <a:prstGeom prst="bentConnector3">
              <a:avLst>
                <a:gd name="adj1" fmla="val 100433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꺾인 연결선 67"/>
            <p:cNvCxnSpPr/>
            <p:nvPr/>
          </p:nvCxnSpPr>
          <p:spPr>
            <a:xfrm rot="5400000" flipH="1" flipV="1">
              <a:off x="8015265" y="3916022"/>
              <a:ext cx="1546272" cy="1422399"/>
            </a:xfrm>
            <a:prstGeom prst="bentConnector3">
              <a:avLst>
                <a:gd name="adj1" fmla="val -101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88" name="직선 화살표 연결선 87"/>
          <p:cNvCxnSpPr/>
          <p:nvPr/>
        </p:nvCxnSpPr>
        <p:spPr>
          <a:xfrm flipH="1">
            <a:off x="7438305" y="2930518"/>
            <a:ext cx="1035771" cy="554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05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6DAA8E-AD41-4727-999B-ACE09E691F96}"/>
              </a:ext>
            </a:extLst>
          </p:cNvPr>
          <p:cNvSpPr txBox="1"/>
          <p:nvPr/>
        </p:nvSpPr>
        <p:spPr>
          <a:xfrm>
            <a:off x="4393398" y="2923798"/>
            <a:ext cx="34052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</a:t>
            </a:r>
            <a:r>
              <a:rPr lang="ko-KR" altLang="en-US" sz="40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모듈 </a:t>
            </a:r>
            <a:endParaRPr lang="en-US" altLang="ko-KR" sz="4000" dirty="0" smtClean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40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상세설계</a:t>
            </a:r>
            <a:endParaRPr lang="ko-KR" altLang="en-US" sz="40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C6995F5-41B7-43AD-BB0F-F43CA201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93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-17377" y="2745832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</a:t>
            </a:r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모듈 상세설계 </a:t>
            </a:r>
            <a:r>
              <a:rPr lang="en-US" altLang="ko-KR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서브 블록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51480F-F917-4C98-8B86-7E80A950B009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C6E77D1-56C3-4F7B-B3B0-E2A65C75CF69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CE8B604-20F0-413A-B01B-78C05CB0A25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D8AA14-AB51-40F5-84A9-A93F041FE37D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E6167AD-C0BB-4537-B5D3-86D1416BDA83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65B69D8D-99FC-4342-A537-325561B8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557872" y="1000432"/>
            <a:ext cx="10437817" cy="1754326"/>
            <a:chOff x="1573370" y="1217404"/>
            <a:chExt cx="10437817" cy="175432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F0970643-DF2C-4E7F-9429-6145FB85AB51}"/>
                </a:ext>
              </a:extLst>
            </p:cNvPr>
            <p:cNvSpPr txBox="1"/>
            <p:nvPr/>
          </p:nvSpPr>
          <p:spPr>
            <a:xfrm rot="5400000">
              <a:off x="2281413" y="1872155"/>
              <a:ext cx="1322438" cy="45719"/>
            </a:xfrm>
            <a:prstGeom prst="rect">
              <a:avLst/>
            </a:prstGeom>
            <a:solidFill>
              <a:srgbClr val="FF5552"/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FF461B06-CAEE-4EDD-842F-0336B8F5AE6C}"/>
                </a:ext>
              </a:extLst>
            </p:cNvPr>
            <p:cNvSpPr txBox="1"/>
            <p:nvPr/>
          </p:nvSpPr>
          <p:spPr>
            <a:xfrm>
              <a:off x="1573370" y="1696452"/>
              <a:ext cx="944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기능</a:t>
              </a:r>
              <a:endPara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487C3AE2-E80C-4A21-BAFA-37CAED94137B}"/>
                </a:ext>
              </a:extLst>
            </p:cNvPr>
            <p:cNvSpPr txBox="1"/>
            <p:nvPr/>
          </p:nvSpPr>
          <p:spPr>
            <a:xfrm>
              <a:off x="3106695" y="1217404"/>
              <a:ext cx="890449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전면부의 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흰 버튼을 통해서 음을 정하고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, 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초록버튼을 통해 옥타브 선택</a:t>
              </a:r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후면부의 검은 버튼을 통해서 음의 박자를 </a:t>
              </a:r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선택</a:t>
              </a:r>
              <a:endPara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커넥터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(pogo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핀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)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부분을 통해 아두이노 블록간 물리적 연결 및 데이터 전송</a:t>
              </a:r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cxnSp>
        <p:nvCxnSpPr>
          <p:cNvPr id="31" name="직선 연결선 30"/>
          <p:cNvCxnSpPr/>
          <p:nvPr/>
        </p:nvCxnSpPr>
        <p:spPr>
          <a:xfrm flipV="1">
            <a:off x="1101555" y="2592124"/>
            <a:ext cx="10739150" cy="65710"/>
          </a:xfrm>
          <a:prstGeom prst="line">
            <a:avLst/>
          </a:prstGeom>
          <a:ln w="19050">
            <a:solidFill>
              <a:srgbClr val="FF555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1287804" y="2899263"/>
            <a:ext cx="10537273" cy="3649828"/>
            <a:chOff x="1287804" y="2899263"/>
            <a:chExt cx="10537273" cy="3649828"/>
          </a:xfrm>
        </p:grpSpPr>
        <p:grpSp>
          <p:nvGrpSpPr>
            <p:cNvPr id="7" name="그룹 6"/>
            <p:cNvGrpSpPr/>
            <p:nvPr/>
          </p:nvGrpSpPr>
          <p:grpSpPr>
            <a:xfrm>
              <a:off x="1304609" y="4423461"/>
              <a:ext cx="10520468" cy="2125630"/>
              <a:chOff x="1304609" y="4299477"/>
              <a:chExt cx="10520468" cy="2125630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1304609" y="4299477"/>
                <a:ext cx="5234605" cy="2125630"/>
                <a:chOff x="1222090" y="4299477"/>
                <a:chExt cx="5234605" cy="212563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xmlns="" id="{A4AD32F3-99B3-4E6B-809F-E49C2CC36030}"/>
                    </a:ext>
                  </a:extLst>
                </p:cNvPr>
                <p:cNvSpPr/>
                <p:nvPr/>
              </p:nvSpPr>
              <p:spPr>
                <a:xfrm>
                  <a:off x="3463946" y="5561078"/>
                  <a:ext cx="2992749" cy="421072"/>
                </a:xfrm>
                <a:prstGeom prst="rect">
                  <a:avLst/>
                </a:prstGeom>
              </p:spPr>
              <p:txBody>
                <a:bodyPr wrap="square" bIns="36000" spcCol="18000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-&gt; </a:t>
                  </a:r>
                  <a:r>
                    <a:rPr lang="ko-KR" altLang="en-U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서브 아두이노 블록 </a:t>
                  </a:r>
                  <a:r>
                    <a:rPr lang="ko-KR" alt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내부</a:t>
                  </a:r>
                </a:p>
              </p:txBody>
            </p:sp>
            <p:pic>
              <p:nvPicPr>
                <p:cNvPr id="29" name="Picture 2" descr="C:\Users\dlehq\Desktop\아두이노\새 폴더\내부.PNG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1222090" y="4299477"/>
                  <a:ext cx="2241856" cy="2125630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5" name="그룹 4"/>
              <p:cNvGrpSpPr/>
              <p:nvPr/>
            </p:nvGrpSpPr>
            <p:grpSpPr>
              <a:xfrm>
                <a:off x="6456695" y="4299477"/>
                <a:ext cx="5368382" cy="2029248"/>
                <a:chOff x="4054586" y="4367605"/>
                <a:chExt cx="5368382" cy="2029248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xmlns="" id="{9ECFECF9-DE15-4989-85BF-E83A7BCEE842}"/>
                    </a:ext>
                  </a:extLst>
                </p:cNvPr>
                <p:cNvSpPr/>
                <p:nvPr/>
              </p:nvSpPr>
              <p:spPr>
                <a:xfrm>
                  <a:off x="6263847" y="5440109"/>
                  <a:ext cx="3159121" cy="421072"/>
                </a:xfrm>
                <a:prstGeom prst="rect">
                  <a:avLst/>
                </a:prstGeom>
              </p:spPr>
              <p:txBody>
                <a:bodyPr wrap="square" bIns="36000" spcCol="18000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-&gt; </a:t>
                  </a:r>
                  <a:r>
                    <a:rPr lang="ko-KR" altLang="en-U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서브 아두이노 블록 </a:t>
                  </a:r>
                  <a:r>
                    <a:rPr lang="ko-KR" alt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외부</a:t>
                  </a:r>
                </a:p>
              </p:txBody>
            </p:sp>
            <p:pic>
              <p:nvPicPr>
                <p:cNvPr id="30" name="Picture 2" descr="C:\Users\dlehq\Desktop\아두이노\새 폴더\외부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4054586" y="4367605"/>
                  <a:ext cx="2209263" cy="2029248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10" name="그룹 9"/>
            <p:cNvGrpSpPr/>
            <p:nvPr/>
          </p:nvGrpSpPr>
          <p:grpSpPr>
            <a:xfrm>
              <a:off x="1287804" y="2899263"/>
              <a:ext cx="9048646" cy="1322438"/>
              <a:chOff x="1287804" y="2899263"/>
              <a:chExt cx="9048646" cy="1322438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1287804" y="2899263"/>
                <a:ext cx="1649168" cy="1322438"/>
                <a:chOff x="1391233" y="1169224"/>
                <a:chExt cx="1649168" cy="1322438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xmlns="" id="{F0970643-DF2C-4E7F-9429-6145FB85AB51}"/>
                    </a:ext>
                  </a:extLst>
                </p:cNvPr>
                <p:cNvSpPr txBox="1"/>
                <p:nvPr/>
              </p:nvSpPr>
              <p:spPr>
                <a:xfrm rot="5400000">
                  <a:off x="2356323" y="1807583"/>
                  <a:ext cx="1322438" cy="45719"/>
                </a:xfrm>
                <a:prstGeom prst="rect">
                  <a:avLst/>
                </a:prstGeom>
                <a:solidFill>
                  <a:srgbClr val="FF5552"/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xmlns="" id="{FF461B06-CAEE-4EDD-842F-0336B8F5AE6C}"/>
                    </a:ext>
                  </a:extLst>
                </p:cNvPr>
                <p:cNvSpPr txBox="1"/>
                <p:nvPr/>
              </p:nvSpPr>
              <p:spPr>
                <a:xfrm>
                  <a:off x="1391233" y="1446287"/>
                  <a:ext cx="148435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400" dirty="0" smtClean="0">
                      <a:solidFill>
                        <a:srgbClr val="FF5552"/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블록 간 </a:t>
                  </a:r>
                  <a:endParaRPr lang="en-US" altLang="ko-KR" sz="2400" dirty="0" smtClean="0">
                    <a:solidFill>
                      <a:srgbClr val="FF5552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  <a:p>
                  <a:pPr algn="ctr"/>
                  <a:r>
                    <a:rPr lang="ko-KR" altLang="en-US" sz="2400" dirty="0" smtClean="0">
                      <a:solidFill>
                        <a:srgbClr val="FF5552"/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통신 방법</a:t>
                  </a:r>
                  <a:endParaRPr lang="en-US" altLang="ko-KR" sz="2400" dirty="0" smtClean="0">
                    <a:solidFill>
                      <a:srgbClr val="FF5552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487C3AE2-E80C-4A21-BAFA-37CAED94137B}"/>
                  </a:ext>
                </a:extLst>
              </p:cNvPr>
              <p:cNvSpPr txBox="1"/>
              <p:nvPr/>
            </p:nvSpPr>
            <p:spPr>
              <a:xfrm>
                <a:off x="3091197" y="3089333"/>
                <a:ext cx="724525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Inter Integrated Circuit (I2C)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1:N </a:t>
                </a:r>
                <a:r>
                  <a:rPr lang="ko-KR" altLang="en-US" dirty="0" smtClean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의 방식으로 통신</a:t>
                </a:r>
                <a:endPara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792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69F354C-99A6-4428-BEA2-9EF608D96EE5}"/>
              </a:ext>
            </a:extLst>
          </p:cNvPr>
          <p:cNvSpPr txBox="1"/>
          <p:nvPr/>
        </p:nvSpPr>
        <p:spPr>
          <a:xfrm>
            <a:off x="2945112" y="2706922"/>
            <a:ext cx="291583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Computer Engineering Report</a:t>
            </a:r>
          </a:p>
          <a:p>
            <a:endParaRPr lang="en-US" altLang="ko-KR" sz="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5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2728FF9-8D79-4F70-BC68-4EB5EE0E583F}"/>
              </a:ext>
            </a:extLst>
          </p:cNvPr>
          <p:cNvSpPr txBox="1"/>
          <p:nvPr/>
        </p:nvSpPr>
        <p:spPr>
          <a:xfrm>
            <a:off x="5852707" y="1526542"/>
            <a:ext cx="34004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종합설계개요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관련기술 및 정보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수행 시나리오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구성도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모듈 상세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환경 및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방법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데모 환경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업무분담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종합설계수행일정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GIT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필요기술 및 참고문헌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42043" y="6679074"/>
            <a:ext cx="11860567" cy="45719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133166" y="131833"/>
            <a:ext cx="11860567" cy="45719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0970643-DF2C-4E7F-9429-6145FB85AB51}"/>
              </a:ext>
            </a:extLst>
          </p:cNvPr>
          <p:cNvSpPr txBox="1"/>
          <p:nvPr/>
        </p:nvSpPr>
        <p:spPr>
          <a:xfrm rot="5400000">
            <a:off x="4220042" y="3569772"/>
            <a:ext cx="2821958" cy="68524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B9258E0-4C8A-4EDC-B85F-639D8563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37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-17377" y="2745832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51480F-F917-4C98-8B86-7E80A950B009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C6E77D1-56C3-4F7B-B3B0-E2A65C75CF69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CE8B604-20F0-413A-B01B-78C05CB0A25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D8AA14-AB51-40F5-84A9-A93F041FE37D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E6167AD-C0BB-4537-B5D3-86D1416BDA83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65B69D8D-99FC-4342-A537-325561B8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</a:t>
            </a:r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모듈 상세설계 </a:t>
            </a:r>
            <a:r>
              <a:rPr lang="en-US" altLang="ko-KR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서브 블록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557871" y="1216498"/>
            <a:ext cx="10634129" cy="1379732"/>
            <a:chOff x="1557872" y="959530"/>
            <a:chExt cx="10634129" cy="1379732"/>
          </a:xfrm>
        </p:grpSpPr>
        <p:sp>
          <p:nvSpPr>
            <p:cNvPr id="4" name="직사각형 3"/>
            <p:cNvSpPr/>
            <p:nvPr/>
          </p:nvSpPr>
          <p:spPr>
            <a:xfrm>
              <a:off x="3108092" y="959530"/>
              <a:ext cx="9083909" cy="1338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전면의 흰 버튼은 음을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,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초록버튼은 옥타브를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, 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후면의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검은 버튼은 박자를 나타냄</a:t>
              </a:r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상단의 빨간 판은 아두이노의 음을 전송할 때 사용 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(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자유 모드 연주 시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커넥터 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부분을 통해 아두이노 </a:t>
              </a:r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서브 블록간 연결</a:t>
              </a:r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F0970643-DF2C-4E7F-9429-6145FB85AB51}"/>
                </a:ext>
              </a:extLst>
            </p:cNvPr>
            <p:cNvSpPr txBox="1"/>
            <p:nvPr/>
          </p:nvSpPr>
          <p:spPr>
            <a:xfrm rot="5400000">
              <a:off x="2265915" y="1655183"/>
              <a:ext cx="1322438" cy="45719"/>
            </a:xfrm>
            <a:prstGeom prst="rect">
              <a:avLst/>
            </a:prstGeom>
            <a:solidFill>
              <a:srgbClr val="FF5552"/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FF461B06-CAEE-4EDD-842F-0336B8F5AE6C}"/>
                </a:ext>
              </a:extLst>
            </p:cNvPr>
            <p:cNvSpPr txBox="1"/>
            <p:nvPr/>
          </p:nvSpPr>
          <p:spPr>
            <a:xfrm>
              <a:off x="1557872" y="1262543"/>
              <a:ext cx="11388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다루는</a:t>
              </a:r>
              <a:endParaRPr lang="en-US" altLang="ko-KR" sz="24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r>
                <a:rPr lang="ko-KR" altLang="en-US" sz="2400" dirty="0" smtClean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정</a:t>
              </a:r>
              <a:r>
                <a:rPr lang="ko-KR" altLang="en-US" sz="2400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보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477377" y="3830684"/>
            <a:ext cx="4229327" cy="2618767"/>
            <a:chOff x="1190210" y="2636912"/>
            <a:chExt cx="3715493" cy="2300605"/>
          </a:xfrm>
        </p:grpSpPr>
        <p:grpSp>
          <p:nvGrpSpPr>
            <p:cNvPr id="10" name="그룹 9"/>
            <p:cNvGrpSpPr/>
            <p:nvPr/>
          </p:nvGrpSpPr>
          <p:grpSpPr>
            <a:xfrm>
              <a:off x="1190210" y="2636912"/>
              <a:ext cx="1736924" cy="2273582"/>
              <a:chOff x="1119831" y="3253916"/>
              <a:chExt cx="1736924" cy="2273582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C16CEEC2-1AAC-4BC7-8734-671FDE89D094}"/>
                  </a:ext>
                </a:extLst>
              </p:cNvPr>
              <p:cNvSpPr/>
              <p:nvPr/>
            </p:nvSpPr>
            <p:spPr>
              <a:xfrm>
                <a:off x="1493050" y="5064106"/>
                <a:ext cx="990486" cy="463392"/>
              </a:xfrm>
              <a:prstGeom prst="rect">
                <a:avLst/>
              </a:prstGeom>
            </p:spPr>
            <p:txBody>
              <a:bodyPr wrap="square" bIns="36000" spcCol="18000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전면</a:t>
                </a:r>
                <a:endPara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  <p:pic>
            <p:nvPicPr>
              <p:cNvPr id="56" name="Picture 2" descr="C:\Users\dlehq\Desktop\아두이노\새 폴더\외부 정면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119831" y="3253916"/>
                <a:ext cx="1736924" cy="1807888"/>
              </a:xfrm>
              <a:prstGeom prst="rect">
                <a:avLst/>
              </a:prstGeom>
              <a:noFill/>
            </p:spPr>
          </p:pic>
        </p:grpSp>
        <p:grpSp>
          <p:nvGrpSpPr>
            <p:cNvPr id="7" name="그룹 6"/>
            <p:cNvGrpSpPr/>
            <p:nvPr/>
          </p:nvGrpSpPr>
          <p:grpSpPr>
            <a:xfrm>
              <a:off x="3178471" y="2636913"/>
              <a:ext cx="1727232" cy="2300604"/>
              <a:chOff x="3108092" y="3253917"/>
              <a:chExt cx="1727232" cy="2300604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id="{5164D947-93E8-4DD3-94D9-8F756CC9E92A}"/>
                  </a:ext>
                </a:extLst>
              </p:cNvPr>
              <p:cNvSpPr/>
              <p:nvPr/>
            </p:nvSpPr>
            <p:spPr>
              <a:xfrm>
                <a:off x="3523100" y="5091129"/>
                <a:ext cx="897216" cy="463392"/>
              </a:xfrm>
              <a:prstGeom prst="rect">
                <a:avLst/>
              </a:prstGeom>
            </p:spPr>
            <p:txBody>
              <a:bodyPr wrap="square" bIns="36000" spcCol="18000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후면</a:t>
                </a:r>
                <a:endPara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  <p:pic>
            <p:nvPicPr>
              <p:cNvPr id="57" name="Picture 3" descr="C:\Users\dlehq\Desktop\아두이노\새 폴더\외부 후면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108092" y="3253917"/>
                <a:ext cx="1727232" cy="1844126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66" name="그룹 65"/>
          <p:cNvGrpSpPr/>
          <p:nvPr/>
        </p:nvGrpSpPr>
        <p:grpSpPr>
          <a:xfrm>
            <a:off x="6096000" y="2365728"/>
            <a:ext cx="5157955" cy="3668310"/>
            <a:chOff x="6096000" y="2365728"/>
            <a:chExt cx="5157955" cy="3668310"/>
          </a:xfrm>
        </p:grpSpPr>
        <p:pic>
          <p:nvPicPr>
            <p:cNvPr id="4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5393" y="4021162"/>
              <a:ext cx="1896580" cy="18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096000" y="2365728"/>
              <a:ext cx="2095218" cy="2158218"/>
            </a:xfrm>
            <a:prstGeom prst="rect">
              <a:avLst/>
            </a:prstGeom>
          </p:spPr>
        </p:pic>
        <p:grpSp>
          <p:nvGrpSpPr>
            <p:cNvPr id="61" name="그룹 60"/>
            <p:cNvGrpSpPr/>
            <p:nvPr/>
          </p:nvGrpSpPr>
          <p:grpSpPr>
            <a:xfrm>
              <a:off x="9327286" y="4157743"/>
              <a:ext cx="1926669" cy="1876295"/>
              <a:chOff x="955486" y="-1812578"/>
              <a:chExt cx="1926669" cy="1876295"/>
            </a:xfrm>
          </p:grpSpPr>
          <p:pic>
            <p:nvPicPr>
              <p:cNvPr id="60" name="Picture 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541" b="33514" l="9626" r="96791">
                            <a14:backgroundMark x1="74332" y1="20541" x2="74332" y2="20541"/>
                            <a14:backgroundMark x1="75401" y1="15135" x2="75401" y2="15135"/>
                            <a14:backgroundMark x1="78075" y1="18919" x2="78075" y2="1891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5486" y="-1812578"/>
                <a:ext cx="1926669" cy="1876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43" name="Picture 3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3154" y="-1567326"/>
                <a:ext cx="1875537" cy="14530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8489965" y="4605367"/>
              <a:ext cx="7649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-&gt;</a:t>
              </a:r>
              <a:endParaRPr lang="ko-KR" altLang="en-US" sz="4000" b="1" dirty="0"/>
            </a:p>
          </p:txBody>
        </p:sp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8872442" y="2909041"/>
              <a:ext cx="2095218" cy="2158218"/>
            </a:xfrm>
            <a:prstGeom prst="rect">
              <a:avLst/>
            </a:prstGeom>
          </p:spPr>
        </p:pic>
        <p:grpSp>
          <p:nvGrpSpPr>
            <p:cNvPr id="46" name="그룹 45"/>
            <p:cNvGrpSpPr/>
            <p:nvPr/>
          </p:nvGrpSpPr>
          <p:grpSpPr>
            <a:xfrm>
              <a:off x="9920051" y="3760760"/>
              <a:ext cx="694498" cy="466269"/>
              <a:chOff x="4339470" y="5494500"/>
              <a:chExt cx="594773" cy="399316"/>
            </a:xfrm>
          </p:grpSpPr>
          <p:cxnSp>
            <p:nvCxnSpPr>
              <p:cNvPr id="47" name="직선 연결선 46"/>
              <p:cNvCxnSpPr/>
              <p:nvPr/>
            </p:nvCxnSpPr>
            <p:spPr>
              <a:xfrm>
                <a:off x="4339470" y="5645129"/>
                <a:ext cx="157514" cy="210536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4649385" y="5494500"/>
                <a:ext cx="1" cy="361165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 flipH="1">
                <a:off x="4838821" y="5636148"/>
                <a:ext cx="95422" cy="257668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C16CEEC2-1AAC-4BC7-8734-671FDE89D094}"/>
              </a:ext>
            </a:extLst>
          </p:cNvPr>
          <p:cNvSpPr/>
          <p:nvPr/>
        </p:nvSpPr>
        <p:spPr>
          <a:xfrm>
            <a:off x="2292504" y="4630595"/>
            <a:ext cx="408870" cy="378753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C16CEEC2-1AAC-4BC7-8734-671FDE89D094}"/>
              </a:ext>
            </a:extLst>
          </p:cNvPr>
          <p:cNvSpPr/>
          <p:nvPr/>
        </p:nvSpPr>
        <p:spPr>
          <a:xfrm>
            <a:off x="1780409" y="5415835"/>
            <a:ext cx="408870" cy="378753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C16CEEC2-1AAC-4BC7-8734-671FDE89D094}"/>
              </a:ext>
            </a:extLst>
          </p:cNvPr>
          <p:cNvSpPr/>
          <p:nvPr/>
        </p:nvSpPr>
        <p:spPr>
          <a:xfrm>
            <a:off x="2277005" y="5429381"/>
            <a:ext cx="408870" cy="378753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레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C16CEEC2-1AAC-4BC7-8734-671FDE89D094}"/>
              </a:ext>
            </a:extLst>
          </p:cNvPr>
          <p:cNvSpPr/>
          <p:nvPr/>
        </p:nvSpPr>
        <p:spPr>
          <a:xfrm>
            <a:off x="2776554" y="5429380"/>
            <a:ext cx="408870" cy="378753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미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C16CEEC2-1AAC-4BC7-8734-671FDE89D094}"/>
              </a:ext>
            </a:extLst>
          </p:cNvPr>
          <p:cNvSpPr/>
          <p:nvPr/>
        </p:nvSpPr>
        <p:spPr>
          <a:xfrm>
            <a:off x="1780409" y="5037082"/>
            <a:ext cx="408870" cy="378753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파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C16CEEC2-1AAC-4BC7-8734-671FDE89D094}"/>
              </a:ext>
            </a:extLst>
          </p:cNvPr>
          <p:cNvSpPr/>
          <p:nvPr/>
        </p:nvSpPr>
        <p:spPr>
          <a:xfrm>
            <a:off x="2277005" y="5019134"/>
            <a:ext cx="408870" cy="378753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솔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C16CEEC2-1AAC-4BC7-8734-671FDE89D094}"/>
              </a:ext>
            </a:extLst>
          </p:cNvPr>
          <p:cNvSpPr/>
          <p:nvPr/>
        </p:nvSpPr>
        <p:spPr>
          <a:xfrm>
            <a:off x="2804056" y="5018447"/>
            <a:ext cx="408870" cy="378753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라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C16CEEC2-1AAC-4BC7-8734-671FDE89D094}"/>
              </a:ext>
            </a:extLst>
          </p:cNvPr>
          <p:cNvSpPr/>
          <p:nvPr/>
        </p:nvSpPr>
        <p:spPr>
          <a:xfrm>
            <a:off x="1785185" y="4640381"/>
            <a:ext cx="408870" cy="378753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103" y="4423395"/>
            <a:ext cx="348350" cy="348350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323" y="4390112"/>
            <a:ext cx="363959" cy="363959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187" y="4409441"/>
            <a:ext cx="344630" cy="34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2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-17377" y="2745832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</a:t>
            </a:r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모듈 상세설계 </a:t>
            </a:r>
            <a:r>
              <a:rPr lang="en-US" altLang="ko-KR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서브 블</a:t>
            </a:r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51480F-F917-4C98-8B86-7E80A950B009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C6E77D1-56C3-4F7B-B3B0-E2A65C75CF69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CE8B604-20F0-413A-B01B-78C05CB0A25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D8AA14-AB51-40F5-84A9-A93F041FE37D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E6167AD-C0BB-4537-B5D3-86D1416BDA83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65B69D8D-99FC-4342-A537-325561B8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438023"/>
              </p:ext>
            </p:extLst>
          </p:nvPr>
        </p:nvGraphicFramePr>
        <p:xfrm>
          <a:off x="1423261" y="1239627"/>
          <a:ext cx="8928100" cy="2061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461"/>
                <a:gridCol w="228783"/>
                <a:gridCol w="7708856"/>
              </a:tblGrid>
              <a:tr h="4362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함수명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upOctave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()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4362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형식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Function </a:t>
                      </a:r>
                      <a:r>
                        <a:rPr lang="en-US" altLang="ko-KR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</a:t>
                      </a:r>
                      <a:r>
                        <a:rPr lang="ko-KR" altLang="en-US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함수이름 </a:t>
                      </a:r>
                      <a:r>
                        <a:rPr lang="en-US" altLang="ko-KR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(char sound)</a:t>
                      </a:r>
                      <a:endParaRPr lang="ko-KR" altLang="en-US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4362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리턴값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Void</a:t>
                      </a:r>
                      <a:endParaRPr lang="ko-KR" altLang="en-US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752945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설명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</a:t>
                      </a:r>
                      <a:r>
                        <a:rPr lang="ko-KR" altLang="en-US" b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아두이노의</a:t>
                      </a:r>
                      <a:r>
                        <a:rPr lang="ko-KR" altLang="en-US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옥타브 버튼이 눌렀을 경우 음을 나타내는 변수에 </a:t>
                      </a:r>
                      <a:endParaRPr lang="en-US" altLang="ko-KR" b="0" dirty="0" smtClean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  <a:p>
                      <a:pPr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8</a:t>
                      </a:r>
                      <a:r>
                        <a:rPr lang="ko-KR" altLang="en-US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을 더하여 저장한다</a:t>
                      </a:r>
                      <a:endParaRPr lang="en-US" altLang="ko-KR" b="0" dirty="0" smtClean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5775769" y="3346963"/>
            <a:ext cx="4809574" cy="3058026"/>
            <a:chOff x="5140338" y="3346963"/>
            <a:chExt cx="4809574" cy="3058026"/>
          </a:xfrm>
        </p:grpSpPr>
        <p:pic>
          <p:nvPicPr>
            <p:cNvPr id="23" name="Picture 2" descr="C:\Users\dlehq\Desktop\아두이노\새 폴더\외부 정면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40338" y="3346963"/>
              <a:ext cx="2821209" cy="2936473"/>
            </a:xfrm>
            <a:prstGeom prst="rect">
              <a:avLst/>
            </a:prstGeom>
            <a:noFill/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263540" y="3718617"/>
              <a:ext cx="2686372" cy="2686372"/>
            </a:xfrm>
            <a:prstGeom prst="rect">
              <a:avLst/>
            </a:prstGeom>
          </p:spPr>
        </p:pic>
        <p:grpSp>
          <p:nvGrpSpPr>
            <p:cNvPr id="5" name="그룹 4"/>
            <p:cNvGrpSpPr/>
            <p:nvPr/>
          </p:nvGrpSpPr>
          <p:grpSpPr>
            <a:xfrm>
              <a:off x="6916291" y="4239997"/>
              <a:ext cx="694498" cy="466269"/>
              <a:chOff x="9920051" y="3760760"/>
              <a:chExt cx="694498" cy="466269"/>
            </a:xfrm>
          </p:grpSpPr>
          <p:cxnSp>
            <p:nvCxnSpPr>
              <p:cNvPr id="26" name="직선 연결선 25"/>
              <p:cNvCxnSpPr/>
              <p:nvPr/>
            </p:nvCxnSpPr>
            <p:spPr>
              <a:xfrm>
                <a:off x="9920051" y="3936645"/>
                <a:ext cx="183924" cy="245836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10281929" y="3760760"/>
                <a:ext cx="1" cy="421721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 flipH="1">
                <a:off x="10503128" y="3926158"/>
                <a:ext cx="111421" cy="300871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4792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-17377" y="2745832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</a:t>
            </a:r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모듈 상세설계 </a:t>
            </a:r>
            <a:r>
              <a:rPr lang="en-US" altLang="ko-KR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 블록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51480F-F917-4C98-8B86-7E80A950B009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C6E77D1-56C3-4F7B-B3B0-E2A65C75CF69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CE8B604-20F0-413A-B01B-78C05CB0A25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D8AA14-AB51-40F5-84A9-A93F041FE37D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E6167AD-C0BB-4537-B5D3-86D1416BDA83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65B69D8D-99FC-4342-A537-325561B8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1117053" y="1046926"/>
            <a:ext cx="13161118" cy="1657402"/>
            <a:chOff x="1117053" y="1217404"/>
            <a:chExt cx="13161118" cy="165740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F0970643-DF2C-4E7F-9429-6145FB85AB51}"/>
                </a:ext>
              </a:extLst>
            </p:cNvPr>
            <p:cNvSpPr txBox="1"/>
            <p:nvPr/>
          </p:nvSpPr>
          <p:spPr>
            <a:xfrm rot="5400000">
              <a:off x="2281413" y="1872155"/>
              <a:ext cx="1322438" cy="45719"/>
            </a:xfrm>
            <a:prstGeom prst="rect">
              <a:avLst/>
            </a:prstGeom>
            <a:solidFill>
              <a:srgbClr val="FF5552"/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FF461B06-CAEE-4EDD-842F-0336B8F5AE6C}"/>
                </a:ext>
              </a:extLst>
            </p:cNvPr>
            <p:cNvSpPr txBox="1"/>
            <p:nvPr/>
          </p:nvSpPr>
          <p:spPr>
            <a:xfrm>
              <a:off x="1573370" y="1696452"/>
              <a:ext cx="8202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기능</a:t>
              </a:r>
              <a:endPara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487C3AE2-E80C-4A21-BAFA-37CAED94137B}"/>
                </a:ext>
              </a:extLst>
            </p:cNvPr>
            <p:cNvSpPr txBox="1"/>
            <p:nvPr/>
          </p:nvSpPr>
          <p:spPr>
            <a:xfrm>
              <a:off x="3106694" y="1217404"/>
              <a:ext cx="11171477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블록의 우측 커넥터</a:t>
              </a:r>
              <a:r>
                <a:rPr lang="en-US" altLang="ko-KR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(pogo</a:t>
              </a:r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핀</a:t>
              </a:r>
              <a:r>
                <a:rPr lang="en-US" altLang="ko-KR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)</a:t>
              </a:r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를 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통해 서브블록과 </a:t>
              </a:r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연결</a:t>
              </a:r>
              <a:r>
                <a:rPr lang="en-US" altLang="ko-KR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서브 블록들의 음계</a:t>
              </a:r>
              <a:r>
                <a:rPr lang="en-US" altLang="ko-KR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, </a:t>
              </a:r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옥타브</a:t>
              </a:r>
              <a:r>
                <a:rPr lang="en-US" altLang="ko-KR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, </a:t>
              </a:r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박자 데이터를 </a:t>
              </a:r>
              <a:r>
                <a:rPr lang="en-US" altLang="ko-KR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I2C </a:t>
              </a:r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통신을 이용하여 메인 블록에 전송 받는다</a:t>
              </a:r>
              <a:r>
                <a:rPr lang="en-US" altLang="ko-KR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서브 블록으로부터 받은 데이터를 </a:t>
              </a:r>
              <a:r>
                <a:rPr lang="ko-KR" altLang="en-US" dirty="0" err="1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블루투스를</a:t>
              </a:r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통해 클라이언트</a:t>
              </a:r>
              <a:r>
                <a:rPr lang="en-US" altLang="ko-KR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(</a:t>
              </a:r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애플리케이션</a:t>
              </a:r>
              <a:r>
                <a:rPr lang="en-US" altLang="ko-KR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)</a:t>
              </a:r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로 전송</a:t>
              </a:r>
              <a:r>
                <a:rPr lang="en-US" altLang="ko-KR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.</a:t>
              </a:r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 flipV="1">
              <a:off x="1117053" y="2809096"/>
              <a:ext cx="10739150" cy="65710"/>
            </a:xfrm>
            <a:prstGeom prst="line">
              <a:avLst/>
            </a:prstGeom>
            <a:ln w="19050">
              <a:solidFill>
                <a:srgbClr val="FF555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5639246" y="4209738"/>
            <a:ext cx="5692841" cy="2550478"/>
            <a:chOff x="5639246" y="4209738"/>
            <a:chExt cx="5692841" cy="2550478"/>
          </a:xfrm>
        </p:grpSpPr>
        <p:pic>
          <p:nvPicPr>
            <p:cNvPr id="30" name="Picture 4" descr="C:\Users\dlehq\Desktop\아두이노\새 폴더\메인 외부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639246" y="4209738"/>
              <a:ext cx="2715049" cy="2550478"/>
            </a:xfrm>
            <a:prstGeom prst="rect">
              <a:avLst/>
            </a:prstGeom>
            <a:noFill/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A4AD32F3-99B3-4E6B-809F-E49C2CC36030}"/>
                </a:ext>
              </a:extLst>
            </p:cNvPr>
            <p:cNvSpPr/>
            <p:nvPr/>
          </p:nvSpPr>
          <p:spPr>
            <a:xfrm>
              <a:off x="8147530" y="4499786"/>
              <a:ext cx="3184557" cy="636516"/>
            </a:xfrm>
            <a:prstGeom prst="rect">
              <a:avLst/>
            </a:prstGeom>
          </p:spPr>
          <p:txBody>
            <a:bodyPr wrap="square" bIns="36000" spcCol="18000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-&gt; 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메인 아두이노 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    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블록 외부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0970643-DF2C-4E7F-9429-6145FB85AB51}"/>
              </a:ext>
            </a:extLst>
          </p:cNvPr>
          <p:cNvSpPr txBox="1"/>
          <p:nvPr/>
        </p:nvSpPr>
        <p:spPr>
          <a:xfrm rot="5400000">
            <a:off x="2436701" y="3537964"/>
            <a:ext cx="954824" cy="45720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F461B06-CAEE-4EDD-842F-0336B8F5AE6C}"/>
              </a:ext>
            </a:extLst>
          </p:cNvPr>
          <p:cNvSpPr txBox="1"/>
          <p:nvPr/>
        </p:nvSpPr>
        <p:spPr>
          <a:xfrm>
            <a:off x="1287804" y="3176326"/>
            <a:ext cx="1484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수행</a:t>
            </a:r>
            <a:endParaRPr lang="en-US" altLang="ko-KR" sz="2400" dirty="0" smtClean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점</a:t>
            </a:r>
            <a:endParaRPr lang="en-US" altLang="ko-KR" sz="2400" dirty="0" smtClean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487C3AE2-E80C-4A21-BAFA-37CAED94137B}"/>
              </a:ext>
            </a:extLst>
          </p:cNvPr>
          <p:cNvSpPr txBox="1"/>
          <p:nvPr/>
        </p:nvSpPr>
        <p:spPr>
          <a:xfrm>
            <a:off x="3091196" y="3306912"/>
            <a:ext cx="72452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 블록에서 모든 데이터를 전송 받은 후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이벤트 발생 시 수행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117053" y="4213022"/>
            <a:ext cx="5655437" cy="2374669"/>
            <a:chOff x="1287804" y="4278710"/>
            <a:chExt cx="5655437" cy="2374669"/>
          </a:xfrm>
        </p:grpSpPr>
        <p:pic>
          <p:nvPicPr>
            <p:cNvPr id="31" name="Picture 6" descr="C:\Users\dlehq\Desktop\아두이노\새 폴더\메인 내부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7804" y="4278710"/>
              <a:ext cx="2724119" cy="2374669"/>
            </a:xfrm>
            <a:prstGeom prst="rect">
              <a:avLst/>
            </a:prstGeom>
            <a:noFill/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A4AD32F3-99B3-4E6B-809F-E49C2CC36030}"/>
                </a:ext>
              </a:extLst>
            </p:cNvPr>
            <p:cNvSpPr/>
            <p:nvPr/>
          </p:nvSpPr>
          <p:spPr>
            <a:xfrm>
              <a:off x="3815653" y="4720232"/>
              <a:ext cx="3127588" cy="636516"/>
            </a:xfrm>
            <a:prstGeom prst="rect">
              <a:avLst/>
            </a:prstGeom>
          </p:spPr>
          <p:txBody>
            <a:bodyPr wrap="square" bIns="36000" spcCol="18000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-&gt; 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메인 아두이노 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   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블록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내부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885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-17377" y="2745832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</a:t>
            </a:r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모듈 상세설계 </a:t>
            </a:r>
            <a:r>
              <a:rPr lang="en-US" altLang="ko-KR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 블록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51480F-F917-4C98-8B86-7E80A950B009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C6E77D1-56C3-4F7B-B3B0-E2A65C75CF69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CE8B604-20F0-413A-B01B-78C05CB0A25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D8AA14-AB51-40F5-84A9-A93F041FE37D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E6167AD-C0BB-4537-B5D3-86D1416BDA83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65B69D8D-99FC-4342-A537-325561B8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013466" y="1085075"/>
            <a:ext cx="9290019" cy="1073042"/>
            <a:chOff x="1061927" y="3118548"/>
            <a:chExt cx="9290019" cy="1073042"/>
          </a:xfrm>
        </p:grpSpPr>
        <p:grpSp>
          <p:nvGrpSpPr>
            <p:cNvPr id="34" name="그룹 33"/>
            <p:cNvGrpSpPr/>
            <p:nvPr/>
          </p:nvGrpSpPr>
          <p:grpSpPr>
            <a:xfrm>
              <a:off x="1061927" y="3118548"/>
              <a:ext cx="1888841" cy="1073042"/>
              <a:chOff x="1117053" y="3785592"/>
              <a:chExt cx="1888841" cy="1073042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F0970643-DF2C-4E7F-9429-6145FB85AB51}"/>
                  </a:ext>
                </a:extLst>
              </p:cNvPr>
              <p:cNvSpPr txBox="1"/>
              <p:nvPr/>
            </p:nvSpPr>
            <p:spPr>
              <a:xfrm rot="5400000">
                <a:off x="2446514" y="4299253"/>
                <a:ext cx="1073042" cy="45719"/>
              </a:xfrm>
              <a:prstGeom prst="rect">
                <a:avLst/>
              </a:prstGeom>
              <a:solidFill>
                <a:srgbClr val="FF5552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FF461B06-CAEE-4EDD-842F-0336B8F5AE6C}"/>
                  </a:ext>
                </a:extLst>
              </p:cNvPr>
              <p:cNvSpPr txBox="1"/>
              <p:nvPr/>
            </p:nvSpPr>
            <p:spPr>
              <a:xfrm>
                <a:off x="1117053" y="3940570"/>
                <a:ext cx="184312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>
                    <a:solidFill>
                      <a:srgbClr val="FF5552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메인 블록이 </a:t>
                </a:r>
                <a:endParaRPr lang="en-US" altLang="ko-KR" sz="2400" dirty="0" smtClean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  <a:p>
                <a:pPr algn="ctr"/>
                <a:r>
                  <a:rPr lang="ko-KR" altLang="en-US" sz="2400" dirty="0" smtClean="0">
                    <a:solidFill>
                      <a:srgbClr val="FF5552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받는 정보</a:t>
                </a:r>
                <a:endParaRPr lang="ko-KR" altLang="en-US" sz="2400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487C3AE2-E80C-4A21-BAFA-37CAED94137B}"/>
                </a:ext>
              </a:extLst>
            </p:cNvPr>
            <p:cNvSpPr txBox="1"/>
            <p:nvPr/>
          </p:nvSpPr>
          <p:spPr>
            <a:xfrm>
              <a:off x="3106693" y="3180865"/>
              <a:ext cx="72452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서브 블록들을 원하는 순서대로 연결한다</a:t>
              </a:r>
              <a:r>
                <a:rPr lang="en-US" altLang="ko-KR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메인 블록은 연결 되어있는 서브 블록들의 데이터들을 순서대로 받는다</a:t>
              </a:r>
              <a:r>
                <a:rPr lang="en-US" altLang="ko-KR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.</a:t>
              </a:r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075458" y="2275108"/>
            <a:ext cx="10005830" cy="4249678"/>
            <a:chOff x="1013466" y="2275108"/>
            <a:chExt cx="10005830" cy="4249678"/>
          </a:xfrm>
        </p:grpSpPr>
        <p:sp>
          <p:nvSpPr>
            <p:cNvPr id="6" name="직사각형 5"/>
            <p:cNvSpPr/>
            <p:nvPr/>
          </p:nvSpPr>
          <p:spPr>
            <a:xfrm>
              <a:off x="1013466" y="2275108"/>
              <a:ext cx="10005830" cy="42496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555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Picture 2" descr="C:\Users\dlehq\Desktop\아두이노\새 폴더\메인+서브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83947" y="4429206"/>
              <a:ext cx="6827096" cy="1932046"/>
            </a:xfrm>
            <a:prstGeom prst="rect">
              <a:avLst/>
            </a:prstGeom>
            <a:noFill/>
          </p:spPr>
        </p:pic>
        <p:grpSp>
          <p:nvGrpSpPr>
            <p:cNvPr id="4" name="그룹 3"/>
            <p:cNvGrpSpPr/>
            <p:nvPr/>
          </p:nvGrpSpPr>
          <p:grpSpPr>
            <a:xfrm>
              <a:off x="3250821" y="2381863"/>
              <a:ext cx="7328295" cy="2121383"/>
              <a:chOff x="1242268" y="2158117"/>
              <a:chExt cx="8810601" cy="2550478"/>
            </a:xfrm>
          </p:grpSpPr>
          <p:pic>
            <p:nvPicPr>
              <p:cNvPr id="27" name="Picture 4" descr="C:\Users\dlehq\Desktop\아두이노\새 폴더\메인 외부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242268" y="2158117"/>
                <a:ext cx="2715049" cy="2550478"/>
              </a:xfrm>
              <a:prstGeom prst="rect">
                <a:avLst/>
              </a:prstGeom>
              <a:noFill/>
            </p:spPr>
          </p:pic>
          <p:grpSp>
            <p:nvGrpSpPr>
              <p:cNvPr id="3" name="그룹 2"/>
              <p:cNvGrpSpPr/>
              <p:nvPr/>
            </p:nvGrpSpPr>
            <p:grpSpPr>
              <a:xfrm>
                <a:off x="4482401" y="2409645"/>
                <a:ext cx="5570468" cy="2047421"/>
                <a:chOff x="5070384" y="3004227"/>
                <a:chExt cx="5570468" cy="2047421"/>
              </a:xfrm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7121616" y="3655069"/>
                  <a:ext cx="1605780" cy="8510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000" b="1" dirty="0" smtClean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+…+</a:t>
                  </a:r>
                  <a:endParaRPr lang="ko-KR" altLang="en-US" sz="4000" b="1" dirty="0"/>
                </a:p>
              </p:txBody>
            </p:sp>
            <p:pic>
              <p:nvPicPr>
                <p:cNvPr id="9219" name="Picture 3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88070" y="3004227"/>
                  <a:ext cx="1952782" cy="19318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9" name="Picture 2" descr="C:\Users\dlehq\Desktop\아두이노\새 폴더\외부.PNG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5070384" y="3167553"/>
                  <a:ext cx="2051232" cy="1884095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31" name="TextBox 30"/>
              <p:cNvSpPr txBox="1"/>
              <p:nvPr/>
            </p:nvSpPr>
            <p:spPr>
              <a:xfrm>
                <a:off x="3761008" y="2982844"/>
                <a:ext cx="671067" cy="851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b="1" dirty="0" smtClean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+</a:t>
                </a:r>
                <a:endParaRPr lang="ko-KR" altLang="en-US" sz="4000" b="1" dirty="0"/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1183947" y="2467636"/>
              <a:ext cx="1497260" cy="10187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5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rgbClr val="FF5552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메인과</a:t>
              </a:r>
              <a:r>
                <a:rPr lang="ko-KR" altLang="en-US" dirty="0" smtClean="0">
                  <a:solidFill>
                    <a:srgbClr val="FF5552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 서브의</a:t>
              </a:r>
              <a:endParaRPr lang="en-US" altLang="ko-KR" dirty="0" smtClean="0">
                <a:solidFill>
                  <a:srgbClr val="FF5552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FF5552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연결</a:t>
              </a:r>
              <a:endParaRPr lang="ko-KR" altLang="en-US" dirty="0">
                <a:solidFill>
                  <a:srgbClr val="FF5552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792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-17377" y="2745832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</a:t>
            </a:r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모듈 상세설계 </a:t>
            </a:r>
            <a:r>
              <a:rPr lang="en-US" altLang="ko-KR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클라이언트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51480F-F917-4C98-8B86-7E80A950B009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C6E77D1-56C3-4F7B-B3B0-E2A65C75CF69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CE8B604-20F0-413A-B01B-78C05CB0A25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D8AA14-AB51-40F5-84A9-A93F041FE37D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E6167AD-C0BB-4537-B5D3-86D1416BDA83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65B69D8D-99FC-4342-A537-325561B8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252646"/>
              </p:ext>
            </p:extLst>
          </p:nvPr>
        </p:nvGraphicFramePr>
        <p:xfrm>
          <a:off x="1227521" y="1162980"/>
          <a:ext cx="8928100" cy="2061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461"/>
                <a:gridCol w="228783"/>
                <a:gridCol w="7708856"/>
              </a:tblGrid>
              <a:tr h="4362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함수명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splitData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()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4362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형식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Function</a:t>
                      </a:r>
                      <a:r>
                        <a:rPr lang="en-US" altLang="ko-KR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 </a:t>
                      </a:r>
                      <a:r>
                        <a:rPr lang="ko-KR" altLang="en-US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함수이름 </a:t>
                      </a:r>
                      <a:r>
                        <a:rPr lang="en-US" altLang="ko-KR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(String </a:t>
                      </a:r>
                      <a:r>
                        <a:rPr lang="en-US" altLang="ko-KR" b="0" baseline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arduinoData</a:t>
                      </a:r>
                      <a:r>
                        <a:rPr lang="en-US" altLang="ko-KR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)</a:t>
                      </a:r>
                      <a:endParaRPr lang="ko-KR" altLang="en-US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4362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리턴값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String[]</a:t>
                      </a:r>
                      <a:endParaRPr lang="ko-KR" altLang="en-US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752945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설명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</a:t>
                      </a:r>
                      <a:r>
                        <a:rPr lang="ko-KR" altLang="en-US" b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블루투스</a:t>
                      </a:r>
                      <a:r>
                        <a:rPr lang="ko-KR" altLang="en-US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통신으로 전달 받은 서브 </a:t>
                      </a:r>
                      <a:r>
                        <a:rPr lang="ko-KR" altLang="en-US" b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아두이노의</a:t>
                      </a:r>
                      <a:r>
                        <a:rPr lang="ko-KR" altLang="en-US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데이터 덩어리를 </a:t>
                      </a:r>
                      <a:r>
                        <a:rPr lang="ko-KR" altLang="en-US" b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구분자로</a:t>
                      </a:r>
                      <a:r>
                        <a:rPr lang="ko-KR" altLang="en-US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잘라</a:t>
                      </a:r>
                      <a:endParaRPr lang="en-US" altLang="ko-KR" b="0" dirty="0" smtClean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  <a:p>
                      <a:pPr latinLnBrk="1"/>
                      <a:r>
                        <a:rPr lang="en-US" altLang="ko-KR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String </a:t>
                      </a:r>
                      <a:r>
                        <a:rPr lang="ko-KR" altLang="en-US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배열에 저장 후 </a:t>
                      </a:r>
                      <a:r>
                        <a:rPr lang="ko-KR" altLang="en-US" b="0" baseline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리턴한다</a:t>
                      </a:r>
                      <a:r>
                        <a:rPr lang="en-US" altLang="ko-KR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.</a:t>
                      </a:r>
                      <a:endParaRPr lang="en-US" altLang="ko-KR" b="0" dirty="0" smtClean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474572"/>
              </p:ext>
            </p:extLst>
          </p:nvPr>
        </p:nvGraphicFramePr>
        <p:xfrm>
          <a:off x="1287517" y="4126256"/>
          <a:ext cx="8928100" cy="2061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461"/>
                <a:gridCol w="228783"/>
                <a:gridCol w="7708856"/>
              </a:tblGrid>
              <a:tr h="4362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함수명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arduinoUpBtn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()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4362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형식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Function </a:t>
                      </a:r>
                      <a:r>
                        <a:rPr lang="en-US" altLang="ko-KR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</a:t>
                      </a:r>
                      <a:r>
                        <a:rPr lang="ko-KR" altLang="en-US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함수이름 </a:t>
                      </a:r>
                      <a:r>
                        <a:rPr lang="en-US" altLang="ko-KR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(String sound)</a:t>
                      </a:r>
                      <a:endParaRPr lang="ko-KR" altLang="en-US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4362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리턴값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Void</a:t>
                      </a:r>
                      <a:endParaRPr lang="ko-KR" altLang="en-US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752945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설명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</a:t>
                      </a:r>
                      <a:r>
                        <a:rPr lang="ko-KR" altLang="en-US" b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아두이노</a:t>
                      </a:r>
                      <a:r>
                        <a:rPr lang="ko-KR" altLang="en-US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상단버튼이 눌렸을 때 전달되는 전달되는 음의 값에 따라</a:t>
                      </a:r>
                      <a:endParaRPr lang="en-US" altLang="ko-KR" b="0" dirty="0" smtClean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  <a:p>
                      <a:pPr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</a:t>
                      </a:r>
                      <a:r>
                        <a:rPr lang="ko-KR" altLang="en-US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화면의 </a:t>
                      </a:r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3D</a:t>
                      </a:r>
                      <a:r>
                        <a:rPr lang="en-US" altLang="ko-KR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Object </a:t>
                      </a:r>
                      <a:r>
                        <a:rPr lang="ko-KR" altLang="en-US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제어</a:t>
                      </a:r>
                      <a:r>
                        <a:rPr lang="en-US" altLang="ko-KR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, </a:t>
                      </a:r>
                      <a:r>
                        <a:rPr lang="ko-KR" altLang="en-US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음향 파일 재생</a:t>
                      </a:r>
                      <a:endParaRPr lang="en-US" altLang="ko-KR" b="0" dirty="0" smtClean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101555" y="3617744"/>
            <a:ext cx="10739150" cy="65710"/>
          </a:xfrm>
          <a:prstGeom prst="line">
            <a:avLst/>
          </a:prstGeom>
          <a:ln w="19050">
            <a:solidFill>
              <a:srgbClr val="FF555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92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-17377" y="2745832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</a:t>
            </a:r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모듈 상세설계 </a:t>
            </a:r>
            <a:r>
              <a:rPr lang="en-US" altLang="ko-KR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클라이언트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51480F-F917-4C98-8B86-7E80A950B009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C6E77D1-56C3-4F7B-B3B0-E2A65C75CF69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CE8B604-20F0-413A-B01B-78C05CB0A25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D8AA14-AB51-40F5-84A9-A93F041FE37D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E6167AD-C0BB-4537-B5D3-86D1416BDA83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65B69D8D-99FC-4342-A537-325561B8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469600"/>
              </p:ext>
            </p:extLst>
          </p:nvPr>
        </p:nvGraphicFramePr>
        <p:xfrm>
          <a:off x="1243285" y="1163438"/>
          <a:ext cx="8928100" cy="2061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461"/>
                <a:gridCol w="228783"/>
                <a:gridCol w="7708856"/>
              </a:tblGrid>
              <a:tr h="4362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함수명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matchInputDB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()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4362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형식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Function</a:t>
                      </a:r>
                      <a:r>
                        <a:rPr lang="en-US" altLang="ko-KR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 </a:t>
                      </a:r>
                      <a:r>
                        <a:rPr lang="ko-KR" altLang="en-US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함수이름 </a:t>
                      </a:r>
                      <a:r>
                        <a:rPr lang="en-US" altLang="ko-KR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(String measure)</a:t>
                      </a:r>
                      <a:endParaRPr lang="ko-KR" altLang="en-US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4362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리턴값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</a:t>
                      </a:r>
                      <a:r>
                        <a:rPr lang="en-US" altLang="ko-KR" b="0" baseline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boolean</a:t>
                      </a:r>
                      <a:endParaRPr lang="ko-KR" altLang="en-US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752945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설명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</a:t>
                      </a:r>
                      <a:r>
                        <a:rPr lang="ko-KR" altLang="en-US" b="0" baseline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아두이노를</a:t>
                      </a:r>
                      <a:r>
                        <a:rPr lang="ko-KR" altLang="en-US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통해 입력한 동요의 </a:t>
                      </a:r>
                      <a:r>
                        <a:rPr lang="ko-KR" altLang="en-US" b="0" baseline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한소절과</a:t>
                      </a:r>
                      <a:r>
                        <a:rPr lang="ko-KR" altLang="en-US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</a:t>
                      </a:r>
                      <a:r>
                        <a:rPr lang="en-US" altLang="ko-KR" b="0" baseline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DataBase</a:t>
                      </a:r>
                      <a:r>
                        <a:rPr lang="ko-KR" altLang="en-US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의 동요의 한소절을 비교</a:t>
                      </a:r>
                      <a:endParaRPr lang="en-US" altLang="ko-KR" b="0" baseline="0" dirty="0" smtClean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92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-17377" y="2745832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</a:t>
            </a:r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모듈 상세설계 </a:t>
            </a:r>
            <a:r>
              <a:rPr lang="en-US" altLang="ko-KR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DB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51480F-F917-4C98-8B86-7E80A950B009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C6E77D1-56C3-4F7B-B3B0-E2A65C75CF69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CE8B604-20F0-413A-B01B-78C05CB0A25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D8AA14-AB51-40F5-84A9-A93F041FE37D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E6167AD-C0BB-4537-B5D3-86D1416BDA83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65B69D8D-99FC-4342-A537-325561B8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855078"/>
              </p:ext>
            </p:extLst>
          </p:nvPr>
        </p:nvGraphicFramePr>
        <p:xfrm>
          <a:off x="1631951" y="2849885"/>
          <a:ext cx="8928100" cy="2899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720"/>
                <a:gridCol w="208280"/>
                <a:gridCol w="2235200"/>
                <a:gridCol w="2413000"/>
                <a:gridCol w="2501900"/>
              </a:tblGrid>
              <a:tr h="4362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Table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studyMode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62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Field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Type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Key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Extra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62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id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int</a:t>
                      </a:r>
                      <a:endParaRPr lang="ko-KR" altLang="en-US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Primary Key</a:t>
                      </a:r>
                      <a:endParaRPr lang="ko-KR" altLang="en-US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auto_increment</a:t>
                      </a:r>
                      <a:endParaRPr lang="ko-KR" altLang="en-US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62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difficuty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varchar</a:t>
                      </a:r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(20)</a:t>
                      </a:r>
                      <a:endParaRPr lang="ko-KR" altLang="en-US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-</a:t>
                      </a:r>
                      <a:endParaRPr lang="ko-KR" altLang="en-US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-</a:t>
                      </a:r>
                      <a:endParaRPr lang="ko-KR" altLang="en-US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2744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page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int</a:t>
                      </a:r>
                      <a:endParaRPr lang="ko-KR" altLang="en-US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0" dirty="0" err="1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img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varchar</a:t>
                      </a:r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(20)</a:t>
                      </a:r>
                      <a:endParaRPr lang="ko-KR" altLang="en-US" b="0" dirty="0" smtClean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-</a:t>
                      </a:r>
                      <a:endParaRPr lang="en-US" altLang="ko-KR" b="0" dirty="0" smtClean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text</a:t>
                      </a:r>
                      <a:endParaRPr lang="ko-KR" altLang="en-US" b="0" dirty="0" smtClean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varchar</a:t>
                      </a:r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(20)</a:t>
                      </a:r>
                      <a:endParaRPr lang="ko-KR" altLang="en-US" b="0" dirty="0" smtClean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779785"/>
              </p:ext>
            </p:extLst>
          </p:nvPr>
        </p:nvGraphicFramePr>
        <p:xfrm>
          <a:off x="1631951" y="1621601"/>
          <a:ext cx="8928100" cy="87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720"/>
                <a:gridCol w="208280"/>
                <a:gridCol w="2235200"/>
                <a:gridCol w="2413000"/>
                <a:gridCol w="2501900"/>
              </a:tblGrid>
              <a:tr h="4362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DB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MusicEducation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62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Table</a:t>
                      </a:r>
                      <a:r>
                        <a:rPr lang="en-US" altLang="ko-KR" b="0" baseline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 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studyMode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testMode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tutorial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92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-17377" y="2745832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</a:t>
            </a:r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모듈 상세설계 </a:t>
            </a:r>
            <a:r>
              <a:rPr lang="en-US" altLang="ko-KR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DB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51480F-F917-4C98-8B86-7E80A950B009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C6E77D1-56C3-4F7B-B3B0-E2A65C75CF69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CE8B604-20F0-413A-B01B-78C05CB0A25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D8AA14-AB51-40F5-84A9-A93F041FE37D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E6167AD-C0BB-4537-B5D3-86D1416BDA83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65B69D8D-99FC-4342-A537-325561B8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028540"/>
              </p:ext>
            </p:extLst>
          </p:nvPr>
        </p:nvGraphicFramePr>
        <p:xfrm>
          <a:off x="1509109" y="1704406"/>
          <a:ext cx="9574050" cy="3901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290"/>
                <a:gridCol w="223349"/>
                <a:gridCol w="2396918"/>
                <a:gridCol w="2587582"/>
                <a:gridCol w="2682911"/>
              </a:tblGrid>
              <a:tr h="583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Table</a:t>
                      </a:r>
                      <a:endParaRPr lang="ko-KR" altLang="en-US" sz="1900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marL="98721" marR="98721" marT="49361" marB="49361"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/>
                    </a:p>
                  </a:txBody>
                  <a:tcPr marL="98721" marR="98721" marT="49361" marB="49361" anchor="ctr">
                    <a:solidFill>
                      <a:srgbClr val="FF555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err="1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testMode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marL="98721" marR="98721" marT="49361" marB="493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3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Field</a:t>
                      </a:r>
                      <a:endParaRPr lang="ko-KR" altLang="en-US" sz="1900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marL="98721" marR="98721" marT="49361" marB="49361"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/>
                    </a:p>
                  </a:txBody>
                  <a:tcPr marL="98721" marR="98721" marT="49361" marB="49361"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Type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marL="98721" marR="98721" marT="49361" marB="4936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Key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marL="98721" marR="98721" marT="49361" marB="493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Extra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marL="98721" marR="98721" marT="49361" marB="493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8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id</a:t>
                      </a:r>
                      <a:endParaRPr lang="ko-KR" altLang="en-US" sz="1900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marL="98721" marR="98721" marT="49361" marB="49361"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/>
                    </a:p>
                  </a:txBody>
                  <a:tcPr marL="98721" marR="98721" marT="49361" marB="49361"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int</a:t>
                      </a:r>
                      <a:endParaRPr lang="ko-KR" altLang="en-US" sz="1900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marL="98721" marR="98721" marT="49361" marB="4936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Primary Key</a:t>
                      </a:r>
                      <a:endParaRPr lang="ko-KR" altLang="en-US" sz="1900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marL="98721" marR="98721" marT="49361" marB="493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auto_increment</a:t>
                      </a:r>
                      <a:endParaRPr lang="ko-KR" altLang="en-US" sz="1900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marL="98721" marR="98721" marT="49361" marB="493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3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err="1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songName</a:t>
                      </a:r>
                      <a:endParaRPr lang="ko-KR" altLang="en-US" sz="1900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marL="98721" marR="98721" marT="49361" marB="49361"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/>
                    </a:p>
                  </a:txBody>
                  <a:tcPr marL="98721" marR="98721" marT="49361" marB="49361"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varchar</a:t>
                      </a:r>
                      <a:r>
                        <a:rPr lang="en-US" altLang="ko-KR" sz="1900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(20)</a:t>
                      </a:r>
                      <a:endParaRPr lang="ko-KR" altLang="en-US" sz="1900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marL="98721" marR="98721" marT="49361" marB="4936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-</a:t>
                      </a:r>
                      <a:endParaRPr lang="ko-KR" altLang="en-US" sz="1900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marL="98721" marR="98721" marT="49361" marB="493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-</a:t>
                      </a:r>
                      <a:endParaRPr lang="ko-KR" altLang="en-US" sz="1900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marL="98721" marR="98721" marT="49361" marB="493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5156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900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measure1</a:t>
                      </a:r>
                      <a:endParaRPr lang="ko-KR" altLang="en-US" sz="1900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marL="98721" marR="98721" marT="49361" marB="49361"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/>
                    </a:p>
                  </a:txBody>
                  <a:tcPr marL="98721" marR="98721" marT="49361" marB="49361"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varchar</a:t>
                      </a:r>
                      <a:r>
                        <a:rPr lang="en-US" altLang="ko-KR" sz="1900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(20)</a:t>
                      </a:r>
                      <a:endParaRPr lang="ko-KR" altLang="en-US" sz="1900" b="0" dirty="0" smtClean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marL="98721" marR="98721" marT="49361" marB="4936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-</a:t>
                      </a:r>
                    </a:p>
                  </a:txBody>
                  <a:tcPr marL="98721" marR="98721" marT="49361" marB="493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-</a:t>
                      </a:r>
                    </a:p>
                  </a:txBody>
                  <a:tcPr marL="98721" marR="98721" marT="49361" marB="493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8975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900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…</a:t>
                      </a:r>
                      <a:endParaRPr lang="ko-KR" altLang="en-US" sz="1900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marL="98721" marR="98721" marT="49361" marB="49361"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/>
                    </a:p>
                  </a:txBody>
                  <a:tcPr marL="98721" marR="98721" marT="49361" marB="49361"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…</a:t>
                      </a:r>
                      <a:endParaRPr lang="ko-KR" altLang="en-US" sz="1900" b="0" dirty="0" smtClean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marL="98721" marR="98721" marT="49361" marB="4936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…</a:t>
                      </a:r>
                    </a:p>
                  </a:txBody>
                  <a:tcPr marL="98721" marR="98721" marT="49361" marB="493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…</a:t>
                      </a:r>
                      <a:endParaRPr lang="en-US" altLang="ko-KR" sz="1900" b="0" dirty="0" smtClean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marL="98721" marR="98721" marT="49361" marB="493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8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measure8</a:t>
                      </a:r>
                      <a:endParaRPr lang="ko-KR" altLang="en-US" sz="1900" b="0" dirty="0" smtClean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marL="98721" marR="98721" marT="49361" marB="49361"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/>
                    </a:p>
                  </a:txBody>
                  <a:tcPr marL="98721" marR="98721" marT="49361" marB="49361"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varchar</a:t>
                      </a:r>
                      <a:r>
                        <a:rPr lang="en-US" altLang="ko-KR" sz="1900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(20)</a:t>
                      </a:r>
                      <a:endParaRPr lang="ko-KR" altLang="en-US" sz="1900" b="0" dirty="0" smtClean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marL="98721" marR="98721" marT="49361" marB="4936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-</a:t>
                      </a:r>
                    </a:p>
                  </a:txBody>
                  <a:tcPr marL="98721" marR="98721" marT="49361" marB="493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-</a:t>
                      </a:r>
                    </a:p>
                  </a:txBody>
                  <a:tcPr marL="98721" marR="98721" marT="49361" marB="493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92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-17377" y="2745832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</a:t>
            </a:r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모듈 상세설계 </a:t>
            </a:r>
            <a:r>
              <a:rPr lang="en-US" altLang="ko-KR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DB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51480F-F917-4C98-8B86-7E80A950B009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C6E77D1-56C3-4F7B-B3B0-E2A65C75CF69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CE8B604-20F0-413A-B01B-78C05CB0A25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D8AA14-AB51-40F5-84A9-A93F041FE37D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E6167AD-C0BB-4537-B5D3-86D1416BDA83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65B69D8D-99FC-4342-A537-325561B8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781489"/>
              </p:ext>
            </p:extLst>
          </p:nvPr>
        </p:nvGraphicFramePr>
        <p:xfrm>
          <a:off x="1346749" y="1601026"/>
          <a:ext cx="9498504" cy="4167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007"/>
                <a:gridCol w="221587"/>
                <a:gridCol w="2378004"/>
                <a:gridCol w="2567163"/>
                <a:gridCol w="2661743"/>
              </a:tblGrid>
              <a:tr h="627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Table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tutorial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27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Field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Type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Key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Extra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7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id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int</a:t>
                      </a:r>
                      <a:endParaRPr lang="ko-KR" altLang="en-US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Primary Key</a:t>
                      </a:r>
                      <a:endParaRPr lang="ko-KR" altLang="en-US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auto_increment</a:t>
                      </a:r>
                      <a:endParaRPr lang="ko-KR" altLang="en-US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7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mode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varchar</a:t>
                      </a:r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(20)</a:t>
                      </a:r>
                      <a:endParaRPr lang="ko-KR" altLang="en-US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-</a:t>
                      </a:r>
                      <a:endParaRPr lang="ko-KR" altLang="en-US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-</a:t>
                      </a:r>
                      <a:endParaRPr lang="ko-KR" altLang="en-US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7692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page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Int</a:t>
                      </a:r>
                      <a:endParaRPr lang="ko-KR" altLang="en-US" b="0" dirty="0" smtClean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577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0" dirty="0" err="1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iImg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varchar</a:t>
                      </a:r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(20)</a:t>
                      </a:r>
                      <a:endParaRPr lang="ko-KR" altLang="en-US" b="0" dirty="0" smtClean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-</a:t>
                      </a:r>
                      <a:endParaRPr lang="ko-KR" altLang="en-US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-</a:t>
                      </a:r>
                      <a:endParaRPr lang="ko-KR" altLang="en-US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57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text</a:t>
                      </a:r>
                      <a:endParaRPr lang="ko-KR" altLang="en-US" b="0" dirty="0" smtClean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varchar</a:t>
                      </a:r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(255)</a:t>
                      </a:r>
                      <a:endParaRPr lang="ko-KR" altLang="en-US" b="0" dirty="0" smtClean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92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12">
            <a:extLst>
              <a:ext uri="{FF2B5EF4-FFF2-40B4-BE49-F238E27FC236}">
                <a16:creationId xmlns=""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-17377" y="2745832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=""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</a:t>
            </a:r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모듈 상세설계 </a:t>
            </a:r>
            <a:r>
              <a:rPr lang="en-US" altLang="ko-KR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서버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951480F-F917-4C98-8B86-7E80A950B009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C6E77D1-56C3-4F7B-B3B0-E2A65C75CF69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CE8B604-20F0-413A-B01B-78C05CB0A25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6D8AA14-AB51-40F5-84A9-A93F041FE37D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5E6167AD-C0BB-4537-B5D3-86D1416BDA83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65B69D8D-99FC-4342-A537-325561B8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3950" y="2536825"/>
            <a:ext cx="31623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91714" y="2463800"/>
            <a:ext cx="992368" cy="1857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1308100" y="1562100"/>
            <a:ext cx="1996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atin typeface="210 맨발의청춘 L" pitchFamily="18" charset="-127"/>
                <a:ea typeface="210 맨발의청춘 L" pitchFamily="18" charset="-127"/>
              </a:rPr>
              <a:t>웹 서버 구축</a:t>
            </a:r>
            <a:endParaRPr lang="ko-KR" altLang="en-US" sz="28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00600" y="1498600"/>
            <a:ext cx="3291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210 맨발의청춘 L" pitchFamily="18" charset="-127"/>
                <a:ea typeface="210 맨발의청춘 L" pitchFamily="18" charset="-127"/>
              </a:rPr>
              <a:t>웹 애플리케이션 서버</a:t>
            </a:r>
            <a:endParaRPr lang="ko-KR" altLang="en-US" sz="28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563100" y="1460500"/>
            <a:ext cx="157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210 맨발의청춘 L" pitchFamily="18" charset="-127"/>
                <a:ea typeface="210 맨발의청춘 L" pitchFamily="18" charset="-127"/>
              </a:rPr>
              <a:t>사용 언어</a:t>
            </a:r>
            <a:endParaRPr lang="ko-KR" altLang="en-US" sz="28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33800" y="2781300"/>
            <a:ext cx="832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atin typeface="210 맨발의청춘 L" pitchFamily="18" charset="-127"/>
                <a:ea typeface="210 맨발의청춘 L" pitchFamily="18" charset="-127"/>
              </a:rPr>
              <a:t>연동</a:t>
            </a:r>
            <a:endParaRPr lang="ko-KR" altLang="en-US" sz="28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3530600" y="3543300"/>
            <a:ext cx="1244600" cy="1588"/>
          </a:xfrm>
          <a:prstGeom prst="straightConnector1">
            <a:avLst/>
          </a:prstGeom>
          <a:ln w="111125">
            <a:solidFill>
              <a:srgbClr val="FF555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005068" y="5060434"/>
            <a:ext cx="4046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50" dirty="0" smtClean="0">
                <a:latin typeface="210 맨발의청춘 L" pitchFamily="18" charset="-127"/>
                <a:ea typeface="210 맨발의청춘 L" pitchFamily="18" charset="-127"/>
              </a:rPr>
              <a:t>AWS</a:t>
            </a:r>
            <a:r>
              <a:rPr lang="ko-KR" altLang="en-US" spc="-150" dirty="0" smtClean="0">
                <a:latin typeface="210 맨발의청춘 L" pitchFamily="18" charset="-127"/>
                <a:ea typeface="210 맨발의청춘 L" pitchFamily="18" charset="-127"/>
              </a:rPr>
              <a:t>의 </a:t>
            </a:r>
            <a:r>
              <a:rPr lang="en-US" altLang="ko-KR" spc="-150" dirty="0" smtClean="0">
                <a:latin typeface="210 맨발의청춘 L" pitchFamily="18" charset="-127"/>
                <a:ea typeface="210 맨발의청춘 L" pitchFamily="18" charset="-127"/>
              </a:rPr>
              <a:t>EC2 </a:t>
            </a:r>
            <a:r>
              <a:rPr lang="ko-KR" altLang="en-US" spc="-150" dirty="0" smtClean="0">
                <a:latin typeface="210 맨발의청춘 L" pitchFamily="18" charset="-127"/>
                <a:ea typeface="210 맨발의청춘 L" pitchFamily="18" charset="-127"/>
              </a:rPr>
              <a:t>서비스를 사용하여 웹 서버 운영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30468" y="554303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50" dirty="0" smtClean="0">
                <a:latin typeface="210 맨발의청춘 L" pitchFamily="18" charset="-127"/>
                <a:ea typeface="210 맨발의청춘 L" pitchFamily="18" charset="-127"/>
              </a:rPr>
              <a:t>웹 서버와 연동하여 실행할 수 있는 자바 환경을 제공</a:t>
            </a:r>
            <a:endParaRPr lang="en-US" altLang="ko-KR" spc="-150" dirty="0" smtClean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05068" y="6000234"/>
            <a:ext cx="2832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50" dirty="0" smtClean="0">
                <a:latin typeface="210 맨발의청춘 L" pitchFamily="18" charset="-127"/>
                <a:ea typeface="210 맨발의청춘 L" pitchFamily="18" charset="-127"/>
              </a:rPr>
              <a:t>JSP</a:t>
            </a:r>
            <a:r>
              <a:rPr lang="ko-KR" altLang="en-US" spc="-150" dirty="0" smtClean="0">
                <a:latin typeface="210 맨발의청춘 L" pitchFamily="18" charset="-127"/>
                <a:ea typeface="210 맨발의청춘 L" pitchFamily="18" charset="-127"/>
              </a:rPr>
              <a:t>를 이용하여 웹 페이지 구현</a:t>
            </a:r>
            <a:endParaRPr lang="en-US" altLang="ko-KR" spc="-150" dirty="0" smtClean="0">
              <a:latin typeface="210 맨발의청춘 L" pitchFamily="18" charset="-127"/>
              <a:ea typeface="210 맨발의청춘 L" pitchFamily="18" charset="-127"/>
            </a:endParaRPr>
          </a:p>
        </p:txBody>
      </p:sp>
      <p:pic>
        <p:nvPicPr>
          <p:cNvPr id="35" name="Picture 2" descr="Amazon EC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7101" y="2233612"/>
            <a:ext cx="2514600" cy="26861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414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6DAA8E-AD41-4727-999B-ACE09E691F96}"/>
              </a:ext>
            </a:extLst>
          </p:cNvPr>
          <p:cNvSpPr txBox="1"/>
          <p:nvPr/>
        </p:nvSpPr>
        <p:spPr>
          <a:xfrm>
            <a:off x="4667165" y="3075057"/>
            <a:ext cx="3578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종합설계개요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F115959-D49B-4EF4-BD94-C95F31D2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32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-17377" y="2745832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560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</a:t>
            </a:r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모듈 상세설계 </a:t>
            </a:r>
            <a:r>
              <a:rPr lang="en-US" altLang="ko-KR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HW </a:t>
            </a:r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회로도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51480F-F917-4C98-8B86-7E80A950B009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C6E77D1-56C3-4F7B-B3B0-E2A65C75CF69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CE8B604-20F0-413A-B01B-78C05CB0A25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D8AA14-AB51-40F5-84A9-A93F041FE37D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E6167AD-C0BB-4537-B5D3-86D1416BDA83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65B69D8D-99FC-4342-A537-325561B8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46" y="1539653"/>
            <a:ext cx="9347754" cy="4791705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157381"/>
              </p:ext>
            </p:extLst>
          </p:nvPr>
        </p:nvGraphicFramePr>
        <p:xfrm>
          <a:off x="1470973" y="1179167"/>
          <a:ext cx="8940801" cy="150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3255"/>
                <a:gridCol w="1876097"/>
                <a:gridCol w="5281449"/>
              </a:tblGrid>
              <a:tr h="477274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 smtClean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 smtClean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하드웨어 구성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아두이노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메인 블록 </a:t>
                      </a:r>
                      <a:r>
                        <a:rPr lang="en-US" altLang="ko-KR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: </a:t>
                      </a:r>
                      <a:r>
                        <a:rPr lang="ko-KR" altLang="en-US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아두이노 </a:t>
                      </a:r>
                      <a:r>
                        <a:rPr lang="ko-KR" altLang="en-US" dirty="0" err="1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나노</a:t>
                      </a:r>
                      <a:r>
                        <a:rPr lang="en-US" altLang="ko-KR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(</a:t>
                      </a:r>
                      <a:r>
                        <a:rPr lang="en-US" altLang="ko" sz="1800" kern="1200" dirty="0" smtClean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v3.0 328P</a:t>
                      </a:r>
                      <a:r>
                        <a:rPr lang="en-US" altLang="ko-KR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) 1</a:t>
                      </a:r>
                      <a:r>
                        <a:rPr lang="ko-KR" altLang="en-US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개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2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서브 블록 </a:t>
                      </a:r>
                      <a:r>
                        <a:rPr lang="en-US" altLang="ko-KR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: </a:t>
                      </a:r>
                      <a:r>
                        <a:rPr lang="ko-KR" altLang="en-US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아두이노 </a:t>
                      </a:r>
                      <a:r>
                        <a:rPr lang="ko-KR" altLang="en-US" dirty="0" err="1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나노</a:t>
                      </a:r>
                      <a:r>
                        <a:rPr lang="ko-KR" altLang="en-US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(</a:t>
                      </a:r>
                      <a:r>
                        <a:rPr lang="en-US" altLang="ko" sz="1800" kern="1200" dirty="0" smtClean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v3.0 328P</a:t>
                      </a:r>
                      <a:r>
                        <a:rPr lang="en-US" altLang="ko-KR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) 8</a:t>
                      </a:r>
                      <a:r>
                        <a:rPr lang="ko-KR" altLang="en-US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개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0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  </a:t>
                      </a:r>
                      <a:r>
                        <a:rPr lang="ko-KR" altLang="en-US" dirty="0" err="1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블루투스</a:t>
                      </a:r>
                      <a:r>
                        <a:rPr lang="ko-KR" altLang="en-US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모듈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6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6DAA8E-AD41-4727-999B-ACE09E691F96}"/>
              </a:ext>
            </a:extLst>
          </p:cNvPr>
          <p:cNvSpPr txBox="1"/>
          <p:nvPr/>
        </p:nvSpPr>
        <p:spPr>
          <a:xfrm>
            <a:off x="4278384" y="2746781"/>
            <a:ext cx="36352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환경</a:t>
            </a:r>
            <a:endParaRPr lang="en-US" altLang="ko-KR" sz="40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및</a:t>
            </a:r>
            <a:endParaRPr lang="en-US" altLang="ko-KR" sz="40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A5D5B05-C18C-4632-AAA5-2F27ED36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96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에듀이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98" y="1751911"/>
            <a:ext cx="4204348" cy="420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-27715" y="3212109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개발환경 및 개발방법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005502A-C9DE-4534-8D03-63C628EFBFD0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22C804-B784-4EBB-A537-2ABC5008E16E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A7F6D54-2567-4353-87EE-243FCCFD8BA0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531D45C-AF59-48FB-B96F-7B715ABF3868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2248625-3E3A-4576-9AB3-60268F3E888E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A128776-70C7-43ED-A983-474562B2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911" y="1477597"/>
            <a:ext cx="70675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226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블루투스 HC-06모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26" y="1552895"/>
            <a:ext cx="4204348" cy="420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-27715" y="3212109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개발환경 및 개발방법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005502A-C9DE-4534-8D03-63C628EFBFD0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22C804-B784-4EBB-A537-2ABC5008E16E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A7F6D54-2567-4353-87EE-243FCCFD8BA0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531D45C-AF59-48FB-B96F-7B715ABF3868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2248625-3E3A-4576-9AB3-60268F3E888E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A128776-70C7-43ED-A983-474562B2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705" y="2879791"/>
            <a:ext cx="7452990" cy="143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2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-27715" y="3212109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개발환경 및 개발방법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005502A-C9DE-4534-8D03-63C628EFBFD0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22C804-B784-4EBB-A537-2ABC5008E16E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A7F6D54-2567-4353-87EE-243FCCFD8BA0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531D45C-AF59-48FB-B96F-7B715ABF3868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2248625-3E3A-4576-9AB3-60268F3E888E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A128776-70C7-43ED-A983-474562B2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07605B98-0A4A-4077-8D5A-A188B5E7CF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675" y="1619643"/>
            <a:ext cx="2143943" cy="4221439"/>
          </a:xfrm>
          <a:prstGeom prst="rect">
            <a:avLst/>
          </a:prstGeom>
          <a:noFill/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C8EE0FF9-E071-4D86-99EF-2FD24E9EA6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678" y="1358205"/>
            <a:ext cx="8007701" cy="47443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795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에듀이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139" y="2914374"/>
            <a:ext cx="3688265" cy="368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-27715" y="3212109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개발환경 및 개발방법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005502A-C9DE-4534-8D03-63C628EFBFD0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22C804-B784-4EBB-A537-2ABC5008E16E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A7F6D54-2567-4353-87EE-243FCCFD8BA0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531D45C-AF59-48FB-B96F-7B715ABF3868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2248625-3E3A-4576-9AB3-60268F3E888E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A128776-70C7-43ED-A983-474562B2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485CF8A-E2BC-4D44-8AA6-C79F62279B15}"/>
              </a:ext>
            </a:extLst>
          </p:cNvPr>
          <p:cNvSpPr txBox="1"/>
          <p:nvPr/>
        </p:nvSpPr>
        <p:spPr>
          <a:xfrm>
            <a:off x="1216765" y="1141692"/>
            <a:ext cx="3691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버튼</a:t>
            </a:r>
            <a:endParaRPr lang="ko-KR" altLang="en-US" sz="24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6C4B9F4-E7EA-403C-8BF6-52D07A23014B}"/>
              </a:ext>
            </a:extLst>
          </p:cNvPr>
          <p:cNvSpPr txBox="1">
            <a:spLocks/>
          </p:cNvSpPr>
          <p:nvPr/>
        </p:nvSpPr>
        <p:spPr>
          <a:xfrm>
            <a:off x="5653254" y="1141692"/>
            <a:ext cx="4777105" cy="216982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5552"/>
                </a:solidFill>
                <a:latin typeface="210 맨발의청춘 L" charset="0"/>
                <a:ea typeface="210 맨발의청춘 L" charset="0"/>
              </a:rPr>
              <a:t>개발 운영체제 : </a:t>
            </a:r>
            <a:r>
              <a:rPr lang="en-US" altLang="ko-KR" sz="1800" b="0" cap="none" dirty="0">
                <a:solidFill>
                  <a:schemeClr val="tx1"/>
                </a:solidFill>
                <a:latin typeface="210 맨발의청춘 L" charset="0"/>
                <a:ea typeface="210 맨발의청춘 L" charset="0"/>
              </a:rPr>
              <a:t>Window 10</a:t>
            </a:r>
            <a:endParaRPr lang="ko-KR" altLang="en-US" sz="2400" b="0" cap="none" dirty="0">
              <a:solidFill>
                <a:srgbClr val="FF5552"/>
              </a:solidFill>
              <a:latin typeface="210 맨발의청춘 L" charset="0"/>
              <a:ea typeface="210 맨발의청춘 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5552"/>
                </a:solidFill>
                <a:latin typeface="210 맨발의청춘 L" charset="0"/>
                <a:ea typeface="210 맨발의청춘 L" charset="0"/>
              </a:rPr>
              <a:t>개발 언어 : </a:t>
            </a:r>
            <a:r>
              <a:rPr lang="en-US" altLang="ko-KR" sz="1800" b="0" cap="none" dirty="0">
                <a:solidFill>
                  <a:schemeClr val="tx1"/>
                </a:solidFill>
                <a:latin typeface="210 맨발의청춘 L" charset="0"/>
                <a:ea typeface="210 맨발의청춘 L" charset="0"/>
              </a:rPr>
              <a:t>C#/C++, Java</a:t>
            </a:r>
            <a:endParaRPr lang="ko-KR" altLang="en-US" sz="2400" b="0" cap="none" dirty="0">
              <a:solidFill>
                <a:srgbClr val="FF5552"/>
              </a:solidFill>
              <a:latin typeface="210 맨발의청춘 L" charset="0"/>
              <a:ea typeface="210 맨발의청춘 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5552"/>
                </a:solidFill>
                <a:latin typeface="210 맨발의청춘 L" charset="0"/>
                <a:ea typeface="210 맨발의청춘 L" charset="0"/>
              </a:rPr>
              <a:t>개발 프로그램 : </a:t>
            </a:r>
            <a:r>
              <a:rPr lang="en-US" altLang="ko-KR" sz="1800" b="0" cap="none" dirty="0">
                <a:solidFill>
                  <a:schemeClr val="tx1"/>
                </a:solidFill>
                <a:latin typeface="210 맨발의청춘 L" charset="0"/>
                <a:ea typeface="210 맨발의청춘 L" charset="0"/>
              </a:rPr>
              <a:t>Android Studio 3.0,</a:t>
            </a:r>
            <a:endParaRPr lang="ko-KR" altLang="en-US" sz="1800" b="0" cap="none" dirty="0">
              <a:solidFill>
                <a:schemeClr val="tx1"/>
              </a:solidFill>
              <a:latin typeface="210 맨발의청춘 L" charset="0"/>
              <a:ea typeface="210 맨발의청춘 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210 맨발의청춘 L" charset="0"/>
                <a:ea typeface="210 맨발의청춘 L" charset="0"/>
              </a:rPr>
              <a:t>Visual Studio, Arduino 1.6.6</a:t>
            </a:r>
            <a:endParaRPr lang="ko-KR" altLang="en-US" sz="1800" b="0" cap="none" dirty="0">
              <a:solidFill>
                <a:schemeClr val="tx1"/>
              </a:solidFill>
              <a:latin typeface="210 맨발의청춘 L" charset="0"/>
              <a:ea typeface="210 맨발의청춘 L" charset="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764" y="1719268"/>
            <a:ext cx="3691721" cy="197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2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-27715" y="3212109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개발환경 및 개발방법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005502A-C9DE-4534-8D03-63C628EFBFD0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22C804-B784-4EBB-A537-2ABC5008E16E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A7F6D54-2567-4353-87EE-243FCCFD8BA0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531D45C-AF59-48FB-B96F-7B715ABF3868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2248625-3E3A-4576-9AB3-60268F3E888E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A128776-70C7-43ED-A983-474562B2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57D4FDF-14FE-4FFC-BE5F-EABD08183E80}"/>
              </a:ext>
            </a:extLst>
          </p:cNvPr>
          <p:cNvSpPr txBox="1"/>
          <p:nvPr/>
        </p:nvSpPr>
        <p:spPr>
          <a:xfrm>
            <a:off x="967069" y="1068954"/>
            <a:ext cx="339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방법</a:t>
            </a:r>
            <a:endParaRPr lang="ko-KR" altLang="en-US" sz="24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" y="1813516"/>
            <a:ext cx="10227783" cy="4027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CC480F90-D2E7-45E3-9850-BA0A42EFD94A}"/>
              </a:ext>
            </a:extLst>
          </p:cNvPr>
          <p:cNvSpPr>
            <a:spLocks/>
          </p:cNvSpPr>
          <p:nvPr/>
        </p:nvSpPr>
        <p:spPr>
          <a:xfrm>
            <a:off x="3968442" y="1903865"/>
            <a:ext cx="7143844" cy="1190711"/>
          </a:xfrm>
          <a:prstGeom prst="rect">
            <a:avLst/>
          </a:prstGeom>
        </p:spPr>
        <p:txBody>
          <a:bodyPr vert="horz" wrap="square" lIns="91440" tIns="45720" rIns="91440" bIns="36195" numCol="1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600" b="0" cap="none" dirty="0" smtClean="0">
                <a:latin typeface="210 맨발의청춘 L" charset="0"/>
                <a:ea typeface="210 맨발의청춘 L" charset="0"/>
              </a:rPr>
              <a:t>아두이노 </a:t>
            </a:r>
            <a:r>
              <a:rPr lang="ko-KR" altLang="en-US" sz="1600" b="0" cap="none" dirty="0" err="1" smtClean="0">
                <a:latin typeface="210 맨발의청춘 L" charset="0"/>
                <a:ea typeface="210 맨발의청춘 L" charset="0"/>
              </a:rPr>
              <a:t>나노를</a:t>
            </a:r>
            <a:r>
              <a:rPr lang="ko-KR" altLang="en-US" sz="1600" b="0" cap="none" dirty="0" smtClean="0">
                <a:latin typeface="210 맨발의청춘 L" charset="0"/>
                <a:ea typeface="210 맨발의청춘 L" charset="0"/>
              </a:rPr>
              <a:t> 이용하여 각 블록의 데이터 값을 전송하는 하드웨어 구현</a:t>
            </a:r>
            <a:endParaRPr lang="en-US" altLang="ko-KR" sz="1600" b="0" cap="none" dirty="0" smtClean="0">
              <a:latin typeface="210 맨발의청춘 L" charset="0"/>
              <a:ea typeface="210 맨발의청춘 L" charset="0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dirty="0" smtClean="0">
                <a:latin typeface="210 맨발의청춘 L" charset="0"/>
                <a:ea typeface="210 맨발의청춘 L" charset="0"/>
              </a:rPr>
              <a:t>ARDUINO IDE 1.8.5</a:t>
            </a:r>
            <a:r>
              <a:rPr lang="ko-KR" altLang="en-US" sz="1600" dirty="0" smtClean="0">
                <a:latin typeface="210 맨발의청춘 L" charset="0"/>
                <a:ea typeface="210 맨발의청춘 L" charset="0"/>
              </a:rPr>
              <a:t>로 실행</a:t>
            </a:r>
            <a:endParaRPr lang="en-US" altLang="ko-KR" sz="1600" b="0" cap="none" dirty="0" smtClean="0">
              <a:latin typeface="210 맨발의청춘 L" charset="0"/>
              <a:ea typeface="210 맨발의청춘 L" charset="0"/>
            </a:endParaRPr>
          </a:p>
          <a:p>
            <a:pPr eaLnBrk="0">
              <a:lnSpc>
                <a:spcPct val="150000"/>
              </a:lnSpc>
            </a:pPr>
            <a:endParaRPr lang="ko-KR" altLang="en-US" sz="1600" b="0" cap="none" dirty="0">
              <a:latin typeface="210 맨발의청춘 L" charset="0"/>
              <a:ea typeface="210 맨발의청춘 L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CC480F90-D2E7-45E3-9850-BA0A42EFD94A}"/>
              </a:ext>
            </a:extLst>
          </p:cNvPr>
          <p:cNvSpPr>
            <a:spLocks/>
          </p:cNvSpPr>
          <p:nvPr/>
        </p:nvSpPr>
        <p:spPr>
          <a:xfrm>
            <a:off x="3968442" y="3066642"/>
            <a:ext cx="7143844" cy="452047"/>
          </a:xfrm>
          <a:prstGeom prst="rect">
            <a:avLst/>
          </a:prstGeom>
        </p:spPr>
        <p:txBody>
          <a:bodyPr vert="horz" wrap="square" lIns="91440" tIns="45720" rIns="91440" bIns="36195" numCol="1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0" cap="none" dirty="0" smtClean="0">
                <a:latin typeface="210 맨발의청춘 L" charset="0"/>
                <a:ea typeface="210 맨발의청춘 L" charset="0"/>
              </a:rPr>
              <a:t>Amazon Web Service</a:t>
            </a:r>
            <a:r>
              <a:rPr lang="ko-KR" altLang="en-US" sz="1600" b="0" cap="none" dirty="0" smtClean="0">
                <a:latin typeface="210 맨발의청춘 L" charset="0"/>
                <a:ea typeface="210 맨발의청춘 L" charset="0"/>
              </a:rPr>
              <a:t>를 이용하여 서버 구축</a:t>
            </a:r>
            <a:endParaRPr lang="ko-KR" altLang="en-US" sz="1600" b="0" cap="none" dirty="0">
              <a:latin typeface="210 맨발의청춘 L" charset="0"/>
              <a:ea typeface="210 맨발의청춘 L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CC480F90-D2E7-45E3-9850-BA0A42EFD94A}"/>
              </a:ext>
            </a:extLst>
          </p:cNvPr>
          <p:cNvSpPr>
            <a:spLocks/>
          </p:cNvSpPr>
          <p:nvPr/>
        </p:nvSpPr>
        <p:spPr>
          <a:xfrm>
            <a:off x="3968442" y="4027068"/>
            <a:ext cx="7143844" cy="452047"/>
          </a:xfrm>
          <a:prstGeom prst="rect">
            <a:avLst/>
          </a:prstGeom>
        </p:spPr>
        <p:txBody>
          <a:bodyPr vert="horz" wrap="square" lIns="91440" tIns="45720" rIns="91440" bIns="36195" numCol="1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0" cap="none" dirty="0" smtClean="0">
                <a:latin typeface="210 맨발의청춘 L" charset="0"/>
                <a:ea typeface="210 맨발의청춘 L" charset="0"/>
              </a:rPr>
              <a:t>My SQL </a:t>
            </a:r>
            <a:r>
              <a:rPr lang="ko-KR" altLang="en-US" sz="1600" b="0" cap="none" dirty="0" smtClean="0">
                <a:latin typeface="210 맨발의청춘 L" charset="0"/>
                <a:ea typeface="210 맨발의청춘 L" charset="0"/>
              </a:rPr>
              <a:t>사용</a:t>
            </a:r>
            <a:endParaRPr lang="ko-KR" altLang="en-US" sz="1600" b="0" cap="none" dirty="0">
              <a:latin typeface="210 맨발의청춘 L" charset="0"/>
              <a:ea typeface="210 맨발의청춘 L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CC480F90-D2E7-45E3-9850-BA0A42EFD94A}"/>
              </a:ext>
            </a:extLst>
          </p:cNvPr>
          <p:cNvSpPr>
            <a:spLocks/>
          </p:cNvSpPr>
          <p:nvPr/>
        </p:nvSpPr>
        <p:spPr>
          <a:xfrm>
            <a:off x="3968442" y="4866993"/>
            <a:ext cx="7143844" cy="821379"/>
          </a:xfrm>
          <a:prstGeom prst="rect">
            <a:avLst/>
          </a:prstGeom>
        </p:spPr>
        <p:txBody>
          <a:bodyPr vert="horz" wrap="square" lIns="91440" tIns="45720" rIns="91440" bIns="36195" numCol="1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0" cap="none" dirty="0" smtClean="0">
                <a:latin typeface="210 맨발의청춘 L" charset="0"/>
                <a:ea typeface="210 맨발의청춘 L" charset="0"/>
              </a:rPr>
              <a:t>ANDROID STUDIO</a:t>
            </a:r>
            <a:r>
              <a:rPr lang="ko-KR" altLang="en-US" sz="1600" b="0" cap="none" dirty="0" smtClean="0">
                <a:latin typeface="210 맨발의청춘 L" charset="0"/>
                <a:ea typeface="210 맨발의청춘 L" charset="0"/>
              </a:rPr>
              <a:t>를 기반으로 애플리케이션을 개발하여 </a:t>
            </a:r>
            <a:r>
              <a:rPr lang="ko-KR" altLang="en-US" sz="1600" b="0" cap="none" dirty="0" err="1" smtClean="0">
                <a:latin typeface="210 맨발의청춘 L" charset="0"/>
                <a:ea typeface="210 맨발의청춘 L" charset="0"/>
              </a:rPr>
              <a:t>태블릿</a:t>
            </a:r>
            <a:r>
              <a:rPr lang="ko-KR" altLang="en-US" sz="1600" b="0" cap="none" dirty="0" smtClean="0">
                <a:latin typeface="210 맨발의청춘 L" charset="0"/>
                <a:ea typeface="210 맨발의청춘 L" charset="0"/>
              </a:rPr>
              <a:t> 또는 </a:t>
            </a:r>
            <a:endParaRPr lang="en-US" altLang="ko-KR" sz="1600" b="0" cap="none" dirty="0" smtClean="0">
              <a:latin typeface="210 맨발의청춘 L" charset="0"/>
              <a:ea typeface="210 맨발의청춘 L" charset="0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600" b="0" cap="none" dirty="0" err="1" smtClean="0">
                <a:latin typeface="210 맨발의청춘 L" charset="0"/>
                <a:ea typeface="210 맨발의청춘 L" charset="0"/>
              </a:rPr>
              <a:t>스마트폰으로</a:t>
            </a:r>
            <a:r>
              <a:rPr lang="ko-KR" altLang="en-US" sz="1600" b="0" cap="none" dirty="0" smtClean="0">
                <a:latin typeface="210 맨발의청춘 L" charset="0"/>
                <a:ea typeface="210 맨발의청춘 L" charset="0"/>
              </a:rPr>
              <a:t> 이용 가능하게끔 함</a:t>
            </a:r>
            <a:endParaRPr lang="ko-KR" altLang="en-US" sz="1600" b="0" cap="none" dirty="0">
              <a:latin typeface="210 맨발의청춘 L" charset="0"/>
              <a:ea typeface="210 맨발의청춘 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26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6DAA8E-AD41-4727-999B-ACE09E691F96}"/>
              </a:ext>
            </a:extLst>
          </p:cNvPr>
          <p:cNvSpPr txBox="1"/>
          <p:nvPr/>
        </p:nvSpPr>
        <p:spPr>
          <a:xfrm>
            <a:off x="4393398" y="2857896"/>
            <a:ext cx="34052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데모 </a:t>
            </a:r>
            <a:endParaRPr lang="en-US" altLang="ko-KR" sz="4000" dirty="0" smtClean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40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환경 설계</a:t>
            </a:r>
            <a:endParaRPr lang="ko-KR" altLang="en-US" sz="40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C6995F5-41B7-43AD-BB0F-F43CA201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93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79006" y="616189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28803430-C0F9-40E5-952F-F88D8E5B3D80}"/>
              </a:ext>
            </a:extLst>
          </p:cNvPr>
          <p:cNvGrpSpPr/>
          <p:nvPr/>
        </p:nvGrpSpPr>
        <p:grpSpPr>
          <a:xfrm>
            <a:off x="-18908" y="3674559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A0202290-B730-456E-9DFB-D440D7FCF2A2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각 삼각형 32">
              <a:extLst>
                <a:ext uri="{FF2B5EF4-FFF2-40B4-BE49-F238E27FC236}">
                  <a16:creationId xmlns:a16="http://schemas.microsoft.com/office/drawing/2014/main" xmlns="" id="{C1277508-20F5-4222-9AE3-FF0D9787AE4F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E0DDBA8-AC48-4F20-93D2-51B09448F2E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데모 환경 설계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AB50CE5-0290-4FC9-815E-59FDCFA7A87B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9B2F139-75B1-45A8-AA3F-9147120FA5D1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D55D819-C94A-469F-A381-FDC536ECCC4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8F0E96A-09CF-4D68-B74B-EF73F3546276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0E55523-DAAD-40B6-807E-06E5F6C79114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BD52F33F-FD48-4590-8A74-EED5EEBB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57D4FDF-14FE-4FFC-BE5F-EABD08183E80}"/>
              </a:ext>
            </a:extLst>
          </p:cNvPr>
          <p:cNvSpPr txBox="1"/>
          <p:nvPr/>
        </p:nvSpPr>
        <p:spPr>
          <a:xfrm>
            <a:off x="967069" y="1068954"/>
            <a:ext cx="339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데모 환경</a:t>
            </a:r>
            <a:endParaRPr lang="ko-KR" altLang="en-US" sz="24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027741" y="2468016"/>
            <a:ext cx="5847241" cy="2756586"/>
            <a:chOff x="1238967" y="1324949"/>
            <a:chExt cx="6445242" cy="3038504"/>
          </a:xfrm>
        </p:grpSpPr>
        <p:grpSp>
          <p:nvGrpSpPr>
            <p:cNvPr id="4" name="그룹 3"/>
            <p:cNvGrpSpPr/>
            <p:nvPr/>
          </p:nvGrpSpPr>
          <p:grpSpPr>
            <a:xfrm>
              <a:off x="1238967" y="1324949"/>
              <a:ext cx="2635609" cy="2826552"/>
              <a:chOff x="1260845" y="1718647"/>
              <a:chExt cx="3102608" cy="3327383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0845" y="2132380"/>
                <a:ext cx="3102608" cy="2913650"/>
              </a:xfrm>
              <a:prstGeom prst="rect">
                <a:avLst/>
              </a:prstGeom>
              <a:noFill/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487C3AE2-E80C-4A21-BAFA-37CAED94137B}"/>
                  </a:ext>
                </a:extLst>
              </p:cNvPr>
              <p:cNvSpPr txBox="1"/>
              <p:nvPr/>
            </p:nvSpPr>
            <p:spPr>
              <a:xfrm>
                <a:off x="1730696" y="1718647"/>
                <a:ext cx="1962115" cy="625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000" b="1" dirty="0" smtClean="0">
                    <a:solidFill>
                      <a:schemeClr val="accent2">
                        <a:lumMod val="50000"/>
                      </a:schemeClr>
                    </a:solidFill>
                    <a:latin typeface="HY울릉도B" panose="02030600000101010101" pitchFamily="18" charset="-127"/>
                    <a:ea typeface="HY울릉도B" panose="02030600000101010101" pitchFamily="18" charset="-127"/>
                  </a:rPr>
                  <a:t>메인 보드</a:t>
                </a:r>
                <a:endParaRPr lang="en-US" altLang="ko-KR" sz="2000" b="1" dirty="0">
                  <a:solidFill>
                    <a:schemeClr val="accent2">
                      <a:lumMod val="50000"/>
                    </a:schemeClr>
                  </a:solidFill>
                  <a:latin typeface="HY울릉도B" panose="02030600000101010101" pitchFamily="18" charset="-127"/>
                  <a:ea typeface="HY울릉도B" panose="02030600000101010101" pitchFamily="18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3920051" y="1782230"/>
              <a:ext cx="1882080" cy="2542644"/>
              <a:chOff x="3755313" y="1787515"/>
              <a:chExt cx="2006879" cy="2711251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89166" y="1787515"/>
                <a:ext cx="1363851" cy="1363852"/>
              </a:xfrm>
              <a:prstGeom prst="rect">
                <a:avLst/>
              </a:prstGeom>
            </p:spPr>
          </p:pic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CC480F90-D2E7-45E3-9850-BA0A42EFD94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55313" y="4035179"/>
                <a:ext cx="2006879" cy="463587"/>
              </a:xfrm>
              <a:prstGeom prst="rect">
                <a:avLst/>
              </a:prstGeom>
            </p:spPr>
            <p:txBody>
              <a:bodyPr vert="horz" wrap="square" lIns="91440" tIns="45720" rIns="91440" bIns="36195" numCol="1" anchor="t">
                <a:spAutoFit/>
              </a:bodyPr>
              <a:lstStyle/>
              <a:p>
                <a:pPr algn="ctr" eaLnBrk="0">
                  <a:lnSpc>
                    <a:spcPct val="150000"/>
                  </a:lnSpc>
                </a:pPr>
                <a:r>
                  <a:rPr lang="ko-KR" altLang="en-US" sz="1800" b="0" cap="none" dirty="0" smtClean="0">
                    <a:latin typeface="210 맨발의청춘 L" charset="0"/>
                    <a:ea typeface="210 맨발의청춘 L" charset="0"/>
                  </a:rPr>
                  <a:t>서브 블록 </a:t>
                </a:r>
                <a:r>
                  <a:rPr lang="en-US" altLang="ko-KR" sz="1800" b="0" cap="none" dirty="0" smtClean="0">
                    <a:latin typeface="210 맨발의청춘 L" charset="0"/>
                    <a:ea typeface="210 맨발의청춘 L" charset="0"/>
                  </a:rPr>
                  <a:t>N</a:t>
                </a:r>
                <a:r>
                  <a:rPr lang="ko-KR" altLang="en-US" sz="1800" b="0" cap="none" dirty="0" smtClean="0">
                    <a:latin typeface="210 맨발의청춘 L" charset="0"/>
                    <a:ea typeface="210 맨발의청춘 L" charset="0"/>
                  </a:rPr>
                  <a:t>개</a:t>
                </a:r>
                <a:endParaRPr lang="ko-KR" altLang="en-US" sz="1800" b="0" cap="none" dirty="0">
                  <a:latin typeface="210 맨발의청춘 L" charset="0"/>
                  <a:ea typeface="210 맨발의청춘 L" charset="0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5802130" y="1696495"/>
              <a:ext cx="1882079" cy="2666958"/>
              <a:chOff x="5678142" y="1776837"/>
              <a:chExt cx="1882079" cy="2666958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8341" y="1776837"/>
                <a:ext cx="1655919" cy="1655919"/>
              </a:xfrm>
              <a:prstGeom prst="rect">
                <a:avLst/>
              </a:prstGeom>
            </p:spPr>
          </p:pic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xmlns="" id="{CC480F90-D2E7-45E3-9850-BA0A42EFD94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678142" y="3980208"/>
                <a:ext cx="1882079" cy="463587"/>
              </a:xfrm>
              <a:prstGeom prst="rect">
                <a:avLst/>
              </a:prstGeom>
            </p:spPr>
            <p:txBody>
              <a:bodyPr vert="horz" wrap="square" lIns="91440" tIns="45720" rIns="91440" bIns="36195" numCol="1" anchor="t">
                <a:spAutoFit/>
              </a:bodyPr>
              <a:lstStyle/>
              <a:p>
                <a:pPr algn="ctr" eaLnBrk="0">
                  <a:lnSpc>
                    <a:spcPct val="150000"/>
                  </a:lnSpc>
                </a:pPr>
                <a:r>
                  <a:rPr lang="ko-KR" altLang="en-US" sz="1800" b="0" cap="none" dirty="0" err="1" smtClean="0">
                    <a:latin typeface="210 맨발의청춘 L" charset="0"/>
                    <a:ea typeface="210 맨발의청춘 L" charset="0"/>
                  </a:rPr>
                  <a:t>블루투스</a:t>
                </a:r>
                <a:endParaRPr lang="ko-KR" altLang="en-US" sz="1800" b="0" cap="none" dirty="0">
                  <a:latin typeface="210 맨발의청춘 L" charset="0"/>
                  <a:ea typeface="210 맨발의청춘 L" charset="0"/>
                </a:endParaRPr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7709645" y="2467635"/>
            <a:ext cx="4033304" cy="3043647"/>
            <a:chOff x="7709645" y="2467635"/>
            <a:chExt cx="4033304" cy="3043647"/>
          </a:xfrm>
        </p:grpSpPr>
        <p:grpSp>
          <p:nvGrpSpPr>
            <p:cNvPr id="43" name="그룹 42"/>
            <p:cNvGrpSpPr/>
            <p:nvPr/>
          </p:nvGrpSpPr>
          <p:grpSpPr>
            <a:xfrm>
              <a:off x="7709645" y="2467635"/>
              <a:ext cx="4033304" cy="2161695"/>
              <a:chOff x="2610558" y="4084781"/>
              <a:chExt cx="4033304" cy="2161695"/>
            </a:xfrm>
          </p:grpSpPr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9410" y="4318402"/>
                <a:ext cx="1694452" cy="1694452"/>
              </a:xfrm>
              <a:prstGeom prst="rect">
                <a:avLst/>
              </a:prstGeom>
            </p:spPr>
          </p:pic>
          <p:pic>
            <p:nvPicPr>
              <p:cNvPr id="42" name="그림 41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2610558" y="4084781"/>
                <a:ext cx="2161695" cy="2161695"/>
              </a:xfrm>
              <a:prstGeom prst="rect">
                <a:avLst/>
              </a:prstGeom>
            </p:spPr>
          </p:pic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CC480F90-D2E7-45E3-9850-BA0A42EFD94A}"/>
                </a:ext>
              </a:extLst>
            </p:cNvPr>
            <p:cNvSpPr>
              <a:spLocks/>
            </p:cNvSpPr>
            <p:nvPr/>
          </p:nvSpPr>
          <p:spPr>
            <a:xfrm>
              <a:off x="8156965" y="4597570"/>
              <a:ext cx="3056315" cy="913712"/>
            </a:xfrm>
            <a:prstGeom prst="rect">
              <a:avLst/>
            </a:prstGeom>
          </p:spPr>
          <p:txBody>
            <a:bodyPr vert="horz" wrap="square" lIns="91440" tIns="45720" rIns="91440" bIns="36195" numCol="1" anchor="t">
              <a:spAutoFit/>
            </a:bodyPr>
            <a:lstStyle/>
            <a:p>
              <a:pPr algn="ctr" eaLnBrk="0">
                <a:lnSpc>
                  <a:spcPct val="150000"/>
                </a:lnSpc>
              </a:pPr>
              <a:r>
                <a:rPr lang="ko-KR" altLang="en-US" sz="1800" b="0" cap="none" dirty="0" smtClean="0">
                  <a:latin typeface="210 맨발의청춘 L" charset="0"/>
                  <a:ea typeface="210 맨발의청춘 L" charset="0"/>
                </a:rPr>
                <a:t>디스플레이 </a:t>
              </a:r>
              <a:r>
                <a:rPr lang="en-US" altLang="ko-KR" sz="1800" b="0" cap="none" dirty="0" smtClean="0">
                  <a:latin typeface="210 맨발의청춘 L" charset="0"/>
                  <a:ea typeface="210 맨발의청춘 L" charset="0"/>
                </a:rPr>
                <a:t>1</a:t>
              </a:r>
              <a:r>
                <a:rPr lang="ko-KR" altLang="en-US" sz="1800" b="0" cap="none" dirty="0" smtClean="0">
                  <a:latin typeface="210 맨발의청춘 L" charset="0"/>
                  <a:ea typeface="210 맨발의청춘 L" charset="0"/>
                </a:rPr>
                <a:t>대 </a:t>
              </a:r>
              <a:endParaRPr lang="en-US" altLang="ko-KR" sz="1800" b="0" cap="none" dirty="0" smtClean="0">
                <a:latin typeface="210 맨발의청춘 L" charset="0"/>
                <a:ea typeface="210 맨발의청춘 L" charset="0"/>
              </a:endParaRPr>
            </a:p>
            <a:p>
              <a:pPr algn="ctr" eaLnBrk="0">
                <a:lnSpc>
                  <a:spcPct val="150000"/>
                </a:lnSpc>
              </a:pPr>
              <a:r>
                <a:rPr lang="en-US" altLang="ko-KR" dirty="0" smtClean="0">
                  <a:latin typeface="210 맨발의청춘 L" charset="0"/>
                  <a:ea typeface="210 맨발의청춘 L" charset="0"/>
                </a:rPr>
                <a:t>(</a:t>
              </a:r>
              <a:r>
                <a:rPr lang="ko-KR" altLang="en-US" dirty="0" err="1" smtClean="0">
                  <a:latin typeface="210 맨발의청춘 L" charset="0"/>
                  <a:ea typeface="210 맨발의청춘 L" charset="0"/>
                </a:rPr>
                <a:t>태블릿</a:t>
              </a:r>
              <a:r>
                <a:rPr lang="ko-KR" altLang="en-US" dirty="0" smtClean="0">
                  <a:latin typeface="210 맨발의청춘 L" charset="0"/>
                  <a:ea typeface="210 맨발의청춘 L" charset="0"/>
                </a:rPr>
                <a:t> </a:t>
              </a:r>
              <a:r>
                <a:rPr lang="en-US" altLang="ko-KR" dirty="0" smtClean="0">
                  <a:latin typeface="210 맨발의청춘 L" charset="0"/>
                  <a:ea typeface="210 맨발의청춘 L" charset="0"/>
                </a:rPr>
                <a:t>or </a:t>
              </a:r>
              <a:r>
                <a:rPr lang="ko-KR" altLang="en-US" dirty="0" err="1" smtClean="0">
                  <a:latin typeface="210 맨발의청춘 L" charset="0"/>
                  <a:ea typeface="210 맨발의청춘 L" charset="0"/>
                </a:rPr>
                <a:t>스마트폰</a:t>
              </a:r>
              <a:r>
                <a:rPr lang="en-US" altLang="ko-KR" dirty="0" smtClean="0">
                  <a:latin typeface="210 맨발의청춘 L" charset="0"/>
                  <a:ea typeface="210 맨발의청춘 L" charset="0"/>
                </a:rPr>
                <a:t>)</a:t>
              </a:r>
              <a:endParaRPr lang="ko-KR" altLang="en-US" sz="1800" b="0" cap="none" dirty="0">
                <a:latin typeface="210 맨발의청춘 L" charset="0"/>
                <a:ea typeface="210 맨발의청춘 L" charset="0"/>
              </a:endParaRPr>
            </a:p>
          </p:txBody>
        </p:sp>
      </p:grpSp>
      <p:cxnSp>
        <p:nvCxnSpPr>
          <p:cNvPr id="51" name="직선 연결선 50"/>
          <p:cNvCxnSpPr/>
          <p:nvPr/>
        </p:nvCxnSpPr>
        <p:spPr>
          <a:xfrm>
            <a:off x="7098224" y="1047221"/>
            <a:ext cx="0" cy="5307084"/>
          </a:xfrm>
          <a:prstGeom prst="line">
            <a:avLst/>
          </a:prstGeom>
          <a:ln w="19050">
            <a:solidFill>
              <a:srgbClr val="FF555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25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79006" y="616189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28803430-C0F9-40E5-952F-F88D8E5B3D80}"/>
              </a:ext>
            </a:extLst>
          </p:cNvPr>
          <p:cNvGrpSpPr/>
          <p:nvPr/>
        </p:nvGrpSpPr>
        <p:grpSpPr>
          <a:xfrm>
            <a:off x="-18908" y="3674559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A0202290-B730-456E-9DFB-D440D7FCF2A2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각 삼각형 32">
              <a:extLst>
                <a:ext uri="{FF2B5EF4-FFF2-40B4-BE49-F238E27FC236}">
                  <a16:creationId xmlns:a16="http://schemas.microsoft.com/office/drawing/2014/main" xmlns="" id="{C1277508-20F5-4222-9AE3-FF0D9787AE4F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E0DDBA8-AC48-4F20-93D2-51B09448F2E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데모 환경 설계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AB50CE5-0290-4FC9-815E-59FDCFA7A87B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9B2F139-75B1-45A8-AA3F-9147120FA5D1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D55D819-C94A-469F-A381-FDC536ECCC4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8F0E96A-09CF-4D68-B74B-EF73F3546276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0E55523-DAAD-40B6-807E-06E5F6C79114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BD52F33F-FD48-4590-8A74-EED5EEBB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57D4FDF-14FE-4FFC-BE5F-EABD08183E80}"/>
              </a:ext>
            </a:extLst>
          </p:cNvPr>
          <p:cNvSpPr txBox="1"/>
          <p:nvPr/>
        </p:nvSpPr>
        <p:spPr>
          <a:xfrm>
            <a:off x="967069" y="1068954"/>
            <a:ext cx="339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데모 방법</a:t>
            </a:r>
            <a:endParaRPr lang="ko-KR" altLang="en-US" sz="24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504470" y="2032348"/>
            <a:ext cx="9183059" cy="2984136"/>
            <a:chOff x="1027741" y="2468016"/>
            <a:chExt cx="7891099" cy="2564299"/>
          </a:xfrm>
        </p:grpSpPr>
        <p:grpSp>
          <p:nvGrpSpPr>
            <p:cNvPr id="3" name="그룹 2"/>
            <p:cNvGrpSpPr/>
            <p:nvPr/>
          </p:nvGrpSpPr>
          <p:grpSpPr>
            <a:xfrm>
              <a:off x="1027741" y="2468016"/>
              <a:ext cx="2391073" cy="2564299"/>
              <a:chOff x="1027741" y="2468016"/>
              <a:chExt cx="2391073" cy="2564299"/>
            </a:xfrm>
          </p:grpSpPr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7741" y="2786866"/>
                <a:ext cx="2391073" cy="2245449"/>
              </a:xfrm>
              <a:prstGeom prst="rect">
                <a:avLst/>
              </a:prstGeom>
              <a:noFill/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487C3AE2-E80C-4A21-BAFA-37CAED94137B}"/>
                  </a:ext>
                </a:extLst>
              </p:cNvPr>
              <p:cNvSpPr txBox="1"/>
              <p:nvPr/>
            </p:nvSpPr>
            <p:spPr>
              <a:xfrm>
                <a:off x="1389839" y="2468016"/>
                <a:ext cx="1512134" cy="482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000" b="1" dirty="0" smtClean="0">
                    <a:solidFill>
                      <a:schemeClr val="accent2">
                        <a:lumMod val="50000"/>
                      </a:schemeClr>
                    </a:solidFill>
                    <a:latin typeface="HY울릉도B" panose="02030600000101010101" pitchFamily="18" charset="-127"/>
                    <a:ea typeface="HY울릉도B" panose="02030600000101010101" pitchFamily="18" charset="-127"/>
                  </a:rPr>
                  <a:t>메인 보드</a:t>
                </a:r>
                <a:endParaRPr lang="en-US" altLang="ko-KR" sz="2000" b="1" dirty="0">
                  <a:solidFill>
                    <a:schemeClr val="accent2">
                      <a:lumMod val="50000"/>
                    </a:schemeClr>
                  </a:solidFill>
                  <a:latin typeface="HY울릉도B" panose="02030600000101010101" pitchFamily="18" charset="-127"/>
                  <a:ea typeface="HY울릉도B" panose="02030600000101010101" pitchFamily="18" charset="-127"/>
                </a:endParaRPr>
              </a:p>
            </p:txBody>
          </p:sp>
        </p:grp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9869" y="3246306"/>
              <a:ext cx="1160367" cy="1160366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6800" y="3537956"/>
              <a:ext cx="577066" cy="577066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4400" y="3565552"/>
              <a:ext cx="577066" cy="577066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757145" y="2745641"/>
              <a:ext cx="2161695" cy="216169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463" y="3445556"/>
              <a:ext cx="817058" cy="817058"/>
            </a:xfrm>
            <a:prstGeom prst="rect">
              <a:avLst/>
            </a:prstGeom>
          </p:spPr>
        </p:pic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CC480F90-D2E7-45E3-9850-BA0A42EFD94A}"/>
              </a:ext>
            </a:extLst>
          </p:cNvPr>
          <p:cNvSpPr>
            <a:spLocks/>
          </p:cNvSpPr>
          <p:nvPr/>
        </p:nvSpPr>
        <p:spPr>
          <a:xfrm>
            <a:off x="5058899" y="4450637"/>
            <a:ext cx="2369231" cy="544380"/>
          </a:xfrm>
          <a:prstGeom prst="rect">
            <a:avLst/>
          </a:prstGeom>
        </p:spPr>
        <p:txBody>
          <a:bodyPr vert="horz" wrap="square" lIns="91440" tIns="45720" rIns="91440" bIns="36195" numCol="1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2000" b="0" cap="none" dirty="0" smtClean="0">
                <a:solidFill>
                  <a:srgbClr val="0070C0"/>
                </a:solidFill>
                <a:latin typeface="210 맨발의청춘 L" charset="0"/>
                <a:ea typeface="210 맨발의청춘 L" charset="0"/>
              </a:rPr>
              <a:t>도</a:t>
            </a:r>
            <a:r>
              <a:rPr lang="ko-KR" altLang="en-US" sz="2000" b="0" cap="none" dirty="0" smtClean="0">
                <a:latin typeface="210 맨발의청춘 L" charset="0"/>
                <a:ea typeface="210 맨발의청춘 L" charset="0"/>
              </a:rPr>
              <a:t> 블록</a:t>
            </a:r>
            <a:r>
              <a:rPr lang="en-US" altLang="ko-KR" sz="2000" b="0" cap="none" dirty="0" smtClean="0">
                <a:latin typeface="210 맨발의청춘 L" charset="0"/>
                <a:ea typeface="210 맨발의청춘 L" charset="0"/>
              </a:rPr>
              <a:t>, </a:t>
            </a:r>
            <a:r>
              <a:rPr lang="ko-KR" altLang="en-US" sz="2000" b="0" cap="none" dirty="0" err="1" smtClean="0">
                <a:solidFill>
                  <a:srgbClr val="0070C0"/>
                </a:solidFill>
                <a:latin typeface="210 맨발의청춘 L" charset="0"/>
                <a:ea typeface="210 맨발의청춘 L" charset="0"/>
              </a:rPr>
              <a:t>레</a:t>
            </a:r>
            <a:r>
              <a:rPr lang="ko-KR" altLang="en-US" sz="2000" b="0" cap="none" dirty="0" smtClean="0">
                <a:latin typeface="210 맨발의청춘 L" charset="0"/>
                <a:ea typeface="210 맨발의청춘 L" charset="0"/>
              </a:rPr>
              <a:t> 블록</a:t>
            </a:r>
            <a:r>
              <a:rPr lang="en-US" altLang="ko-KR" sz="2000" b="0" cap="none" dirty="0" smtClean="0">
                <a:latin typeface="210 맨발의청춘 L" charset="0"/>
                <a:ea typeface="210 맨발의청춘 L" charset="0"/>
              </a:rPr>
              <a:t> </a:t>
            </a:r>
            <a:endParaRPr lang="ko-KR" altLang="en-US" sz="2000" b="0" cap="none" dirty="0">
              <a:latin typeface="210 맨발의청춘 L" charset="0"/>
              <a:ea typeface="210 맨발의청춘 L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CC480F90-D2E7-45E3-9850-BA0A42EFD94A}"/>
              </a:ext>
            </a:extLst>
          </p:cNvPr>
          <p:cNvSpPr>
            <a:spLocks/>
          </p:cNvSpPr>
          <p:nvPr/>
        </p:nvSpPr>
        <p:spPr>
          <a:xfrm>
            <a:off x="8372105" y="4500660"/>
            <a:ext cx="2369231" cy="1006045"/>
          </a:xfrm>
          <a:prstGeom prst="rect">
            <a:avLst/>
          </a:prstGeom>
        </p:spPr>
        <p:txBody>
          <a:bodyPr vert="horz" wrap="square" lIns="91440" tIns="45720" rIns="91440" bIns="36195" numCol="1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2000" b="0" cap="none" dirty="0" smtClean="0">
                <a:solidFill>
                  <a:srgbClr val="0070C0"/>
                </a:solidFill>
                <a:latin typeface="210 맨발의청춘 L" charset="0"/>
                <a:ea typeface="210 맨발의청춘 L" charset="0"/>
              </a:rPr>
              <a:t>도</a:t>
            </a:r>
            <a:r>
              <a:rPr lang="en-US" altLang="ko-KR" sz="2000" b="0" cap="none" dirty="0" smtClean="0">
                <a:solidFill>
                  <a:srgbClr val="0070C0"/>
                </a:solidFill>
                <a:latin typeface="210 맨발의청춘 L" charset="0"/>
                <a:ea typeface="210 맨발의청춘 L" charset="0"/>
              </a:rPr>
              <a:t>~</a:t>
            </a:r>
          </a:p>
          <a:p>
            <a:pPr algn="ctr" eaLnBrk="0">
              <a:lnSpc>
                <a:spcPct val="150000"/>
              </a:lnSpc>
            </a:pPr>
            <a:r>
              <a:rPr lang="ko-KR" altLang="en-US" sz="2000" dirty="0" err="1" smtClean="0">
                <a:solidFill>
                  <a:srgbClr val="0070C0"/>
                </a:solidFill>
                <a:latin typeface="210 맨발의청춘 L" charset="0"/>
                <a:ea typeface="210 맨발의청춘 L" charset="0"/>
              </a:rPr>
              <a:t>레</a:t>
            </a:r>
            <a:r>
              <a:rPr lang="en-US" altLang="ko-KR" sz="2000" dirty="0" smtClean="0">
                <a:solidFill>
                  <a:srgbClr val="0070C0"/>
                </a:solidFill>
                <a:latin typeface="210 맨발의청춘 L" charset="0"/>
                <a:ea typeface="210 맨발의청춘 L" charset="0"/>
              </a:rPr>
              <a:t>~</a:t>
            </a:r>
            <a:endParaRPr lang="ko-KR" altLang="en-US" sz="2000" b="0" cap="none" dirty="0">
              <a:solidFill>
                <a:srgbClr val="0070C0"/>
              </a:solidFill>
              <a:latin typeface="210 맨발의청춘 L" charset="0"/>
              <a:ea typeface="210 맨발의청춘 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65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 flipH="1">
            <a:off x="642152" y="656760"/>
            <a:ext cx="29580" cy="5915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0" y="877944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=""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9D273A6-F5DF-445A-955B-076C38FA7119}"/>
              </a:ext>
            </a:extLst>
          </p:cNvPr>
          <p:cNvSpPr txBox="1"/>
          <p:nvPr/>
        </p:nvSpPr>
        <p:spPr>
          <a:xfrm>
            <a:off x="671732" y="187292"/>
            <a:ext cx="369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종합설계 개요 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8F81869-01BB-4E92-B99B-8D65BB83B9A5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grpSp>
        <p:nvGrpSpPr>
          <p:cNvPr id="25" name="그룹 18">
            <a:extLst>
              <a:ext uri="{FF2B5EF4-FFF2-40B4-BE49-F238E27FC236}">
                <a16:creationId xmlns:a16="http://schemas.microsoft.com/office/drawing/2014/main" xmlns="" id="{3C1B9FCA-A9D0-4DBD-B023-B094F549714D}"/>
              </a:ext>
            </a:extLst>
          </p:cNvPr>
          <p:cNvGrpSpPr/>
          <p:nvPr/>
        </p:nvGrpSpPr>
        <p:grpSpPr>
          <a:xfrm>
            <a:off x="963342" y="1172626"/>
            <a:ext cx="10743811" cy="2490576"/>
            <a:chOff x="988055" y="3380368"/>
            <a:chExt cx="10743811" cy="2490576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xmlns="" id="{B064DC6F-38F8-49E6-BA36-D681D6BAB5B8}"/>
                </a:ext>
              </a:extLst>
            </p:cNvPr>
            <p:cNvGrpSpPr/>
            <p:nvPr/>
          </p:nvGrpSpPr>
          <p:grpSpPr>
            <a:xfrm>
              <a:off x="988055" y="3380368"/>
              <a:ext cx="10702621" cy="1737480"/>
              <a:chOff x="966722" y="2175247"/>
              <a:chExt cx="10702621" cy="173748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64A2DBCF-B201-4968-BD13-64B6A426EC17}"/>
                  </a:ext>
                </a:extLst>
              </p:cNvPr>
              <p:cNvSpPr txBox="1"/>
              <p:nvPr/>
            </p:nvSpPr>
            <p:spPr>
              <a:xfrm>
                <a:off x="966722" y="2175247"/>
                <a:ext cx="33963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400" dirty="0">
                    <a:solidFill>
                      <a:srgbClr val="FF5552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연구 개발 목표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41A1770B-CA0F-44AF-82BD-29CCC74BE2FC}"/>
                  </a:ext>
                </a:extLst>
              </p:cNvPr>
              <p:cNvSpPr txBox="1"/>
              <p:nvPr/>
            </p:nvSpPr>
            <p:spPr>
              <a:xfrm>
                <a:off x="1193692" y="2573899"/>
                <a:ext cx="10475651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여러 종류의 악기에 대한 쉬운 접근으로 기초적인 음악 이론  및 </a:t>
                </a:r>
                <a:r>
                  <a:rPr lang="ko-KR" altLang="en-US" dirty="0" smtClean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 </a:t>
                </a:r>
                <a:r>
                  <a:rPr lang="en-US" altLang="ko-KR" dirty="0" smtClean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AR</a:t>
                </a:r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을 통해 구현된 악기를 다뤄볼 수 </a:t>
                </a:r>
                <a:r>
                  <a:rPr lang="ko-KR" altLang="en-US" dirty="0" smtClean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있음</a:t>
                </a:r>
                <a:endParaRPr lang="en-US" altLang="ko-KR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</a:pPr>
                <a:endParaRPr lang="en-US" altLang="ko-KR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</p:grpSp>
        <p:grpSp>
          <p:nvGrpSpPr>
            <p:cNvPr id="27" name="그룹 9">
              <a:extLst>
                <a:ext uri="{FF2B5EF4-FFF2-40B4-BE49-F238E27FC236}">
                  <a16:creationId xmlns:a16="http://schemas.microsoft.com/office/drawing/2014/main" xmlns="" id="{39C81D42-8D9F-4B1D-82E8-C19E5A68E58C}"/>
                </a:ext>
              </a:extLst>
            </p:cNvPr>
            <p:cNvGrpSpPr/>
            <p:nvPr/>
          </p:nvGrpSpPr>
          <p:grpSpPr>
            <a:xfrm>
              <a:off x="1021006" y="4597843"/>
              <a:ext cx="10710860" cy="1273101"/>
              <a:chOff x="999673" y="3406938"/>
              <a:chExt cx="10710860" cy="1273101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C083D8AA-9DFF-47FC-BE32-6E34E3EBCA2E}"/>
                  </a:ext>
                </a:extLst>
              </p:cNvPr>
              <p:cNvSpPr txBox="1"/>
              <p:nvPr/>
            </p:nvSpPr>
            <p:spPr>
              <a:xfrm>
                <a:off x="999673" y="3406938"/>
                <a:ext cx="33963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400" dirty="0">
                    <a:solidFill>
                      <a:srgbClr val="FF5552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연구 개발 효과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5AAD196C-B253-4CC8-A3FF-4AB39A193E98}"/>
                  </a:ext>
                </a:extLst>
              </p:cNvPr>
              <p:cNvSpPr txBox="1"/>
              <p:nvPr/>
            </p:nvSpPr>
            <p:spPr>
              <a:xfrm>
                <a:off x="1234882" y="3821342"/>
                <a:ext cx="10475651" cy="858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본 어플리케이션을 통해서 음악적 이론을 배우고 다양한 악기들을 다루는 등의 유아음악 </a:t>
                </a:r>
                <a:r>
                  <a:rPr lang="ko-KR" altLang="en-US" dirty="0" smtClean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조기교육을 가능하게 </a:t>
                </a:r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함으로서 자라나는 아이에게 긍정적 영향을 끼치도록 함</a:t>
                </a:r>
                <a:endPara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</p:grpSp>
      </p:grp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4778A80D-9974-421A-BBA9-7016026BC593}"/>
              </a:ext>
            </a:extLst>
          </p:cNvPr>
          <p:cNvGrpSpPr/>
          <p:nvPr/>
        </p:nvGrpSpPr>
        <p:grpSpPr>
          <a:xfrm>
            <a:off x="1563305" y="4299477"/>
            <a:ext cx="9065389" cy="1948688"/>
            <a:chOff x="1443564" y="4256303"/>
            <a:chExt cx="9065389" cy="1948688"/>
          </a:xfrm>
        </p:grpSpPr>
        <p:pic>
          <p:nvPicPr>
            <p:cNvPr id="33" name="Picture 2" descr="[유아음악교육] 유아음악교육 그게 뭐죠?">
              <a:extLst>
                <a:ext uri="{FF2B5EF4-FFF2-40B4-BE49-F238E27FC236}">
                  <a16:creationId xmlns="" xmlns:a16="http://schemas.microsoft.com/office/drawing/2014/main" id="{F2A59818-11F1-4CC3-943F-E6B9BE0DA9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564" y="4256304"/>
              <a:ext cx="2928203" cy="1948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[유아음악교육]유아음악교육의 효과_유아의 언어발달">
              <a:extLst>
                <a:ext uri="{FF2B5EF4-FFF2-40B4-BE49-F238E27FC236}">
                  <a16:creationId xmlns="" xmlns:a16="http://schemas.microsoft.com/office/drawing/2014/main" id="{62DA6C04-6ED3-44AA-94F1-5CF4FC0265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4625" y="4256303"/>
              <a:ext cx="2932083" cy="194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6" descr="엄마표 영어 홈스쿨링 지도 방법!">
              <a:extLst>
                <a:ext uri="{FF2B5EF4-FFF2-40B4-BE49-F238E27FC236}">
                  <a16:creationId xmlns="" xmlns:a16="http://schemas.microsoft.com/office/drawing/2014/main" id="{45F08F2B-A823-4EF4-9CD8-09E3A4FC7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0750" y="4256304"/>
              <a:ext cx="2928203" cy="1948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37208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1" y="41803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461284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498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6DAA8E-AD41-4727-999B-ACE09E691F96}"/>
              </a:ext>
            </a:extLst>
          </p:cNvPr>
          <p:cNvSpPr txBox="1"/>
          <p:nvPr/>
        </p:nvSpPr>
        <p:spPr>
          <a:xfrm>
            <a:off x="4550171" y="3157435"/>
            <a:ext cx="3091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업무 분담</a:t>
            </a:r>
            <a:endParaRPr lang="ko-KR" altLang="en-US" sz="40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31E9A0F-8032-4020-A527-1A426F05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70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79006" y="616189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28803430-C0F9-40E5-952F-F88D8E5B3D80}"/>
              </a:ext>
            </a:extLst>
          </p:cNvPr>
          <p:cNvGrpSpPr/>
          <p:nvPr/>
        </p:nvGrpSpPr>
        <p:grpSpPr>
          <a:xfrm>
            <a:off x="-24213" y="4087154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A0202290-B730-456E-9DFB-D440D7FCF2A2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각 삼각형 32">
              <a:extLst>
                <a:ext uri="{FF2B5EF4-FFF2-40B4-BE49-F238E27FC236}">
                  <a16:creationId xmlns:a16="http://schemas.microsoft.com/office/drawing/2014/main" xmlns="" id="{C1277508-20F5-4222-9AE3-FF0D9787AE4F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E0DDBA8-AC48-4F20-93D2-51B09448F2E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업무분담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AB50CE5-0290-4FC9-815E-59FDCFA7A87B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9B2F139-75B1-45A8-AA3F-9147120FA5D1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D55D819-C94A-469F-A381-FDC536ECCC4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8F0E96A-09CF-4D68-B74B-EF73F3546276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0E55523-DAAD-40B6-807E-06E5F6C79114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graphicFrame>
        <p:nvGraphicFramePr>
          <p:cNvPr id="21" name="Group 37">
            <a:extLst>
              <a:ext uri="{FF2B5EF4-FFF2-40B4-BE49-F238E27FC236}">
                <a16:creationId xmlns:a16="http://schemas.microsoft.com/office/drawing/2014/main" xmlns="" id="{04E8C181-924A-44E0-8099-EFE72C7849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447223"/>
              </p:ext>
            </p:extLst>
          </p:nvPr>
        </p:nvGraphicFramePr>
        <p:xfrm>
          <a:off x="1688615" y="1571352"/>
          <a:ext cx="8814770" cy="3935152"/>
        </p:xfrm>
        <a:graphic>
          <a:graphicData uri="http://schemas.openxmlformats.org/drawingml/2006/table">
            <a:tbl>
              <a:tblPr/>
              <a:tblGrid>
                <a:gridCol w="12365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043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369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369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23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en-US" sz="1300" b="1" kern="1200" dirty="0">
                        <a:solidFill>
                          <a:schemeClr val="bg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 err="1">
                          <a:solidFill>
                            <a:schemeClr val="bg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이도빈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오지수</a:t>
                      </a: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홍소연</a:t>
                      </a: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5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54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자료수집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55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AR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관련  사례와 아두이노사용 및 환경 조사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4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설      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DB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설계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및 서버 시스템 관리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아두이노 서브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메인 연동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및 설계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AR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설계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및 어플리케이션 검토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56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구      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55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어플리케이션 구축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및 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DB</a:t>
                      </a: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연동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400" kern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249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테스트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55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300" b="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통합테스트</a:t>
                      </a:r>
                      <a:endParaRPr lang="en-US" altLang="ko-KR" sz="1300" b="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algn="ctr"/>
                      <a:r>
                        <a:rPr lang="ko-KR" altLang="en-US" sz="1300" b="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유지보수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BD52F33F-FD48-4590-8A74-EED5EEBB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637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6DAA8E-AD41-4727-999B-ACE09E691F96}"/>
              </a:ext>
            </a:extLst>
          </p:cNvPr>
          <p:cNvSpPr txBox="1"/>
          <p:nvPr/>
        </p:nvSpPr>
        <p:spPr>
          <a:xfrm>
            <a:off x="4278384" y="2828794"/>
            <a:ext cx="3635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종합설계 </a:t>
            </a:r>
            <a:endParaRPr lang="en-US" altLang="ko-KR" sz="40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수행일정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5C7EB75-EF8F-4B27-A49A-54B01CB3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46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-27716" y="4582072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종합설계 수행일정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005502A-C9DE-4534-8D03-63C628EFBFD0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22C804-B784-4EBB-A537-2ABC5008E16E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596806F-A64A-497C-B6DB-602E7A97B5C0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FF5F3FD-320E-4CE8-BD0D-A32B0E996A2A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3AF53CC2-6985-487C-9A49-793309CFFEB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00144" y="955674"/>
          <a:ext cx="10340980" cy="540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9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4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90549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5185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항목</a:t>
                      </a: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추진사항</a:t>
                      </a: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12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2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3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4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5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6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7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8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9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10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요구사항 수집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요구사항 정의 및 분석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요구사항 명세화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3755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설계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전체 시스템 설계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2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UI</a:t>
                      </a: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설계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3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err="1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아두이노</a:t>
                      </a:r>
                      <a:r>
                        <a:rPr lang="en-US" altLang="ko-KR" baseline="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설계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37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AR </a:t>
                      </a: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설계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3755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구현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아두이노</a:t>
                      </a: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통신 구현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2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알고리즘 구현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23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AR </a:t>
                      </a: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구현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237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통합 </a:t>
                      </a:r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S/W </a:t>
                      </a: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구현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75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테스팅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개별 시스템 테스트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통합 </a:t>
                      </a:r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S/W </a:t>
                      </a: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테스트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4950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졸업작품 최종 보고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33959F0-8CAA-4180-91CE-1EC45A8C1EC3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9BCF5B9E-B5A4-485D-AC64-4D4DD399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234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6DAA8E-AD41-4727-999B-ACE09E691F96}"/>
              </a:ext>
            </a:extLst>
          </p:cNvPr>
          <p:cNvSpPr txBox="1"/>
          <p:nvPr/>
        </p:nvSpPr>
        <p:spPr>
          <a:xfrm>
            <a:off x="4278383" y="3183543"/>
            <a:ext cx="3635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GIT</a:t>
            </a:r>
            <a:endParaRPr lang="ko-KR" altLang="en-US" sz="40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0B21A43-D1E4-45BC-A0CF-6F3098F1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22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-51504" y="5052752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GIT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005502A-C9DE-4534-8D03-63C628EFBFD0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22C804-B784-4EBB-A537-2ABC5008E16E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596806F-A64A-497C-B6DB-602E7A97B5C0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FF5F3FD-320E-4CE8-BD0D-A32B0E996A2A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1C31134-0092-495C-9472-C837B995AC9D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15291" y="1141692"/>
            <a:ext cx="10252710" cy="868198"/>
            <a:chOff x="782821" y="878226"/>
            <a:chExt cx="10252710" cy="86819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7485CF8A-E2BC-4D44-8AA6-C79F62279B15}"/>
                </a:ext>
              </a:extLst>
            </p:cNvPr>
            <p:cNvSpPr txBox="1"/>
            <p:nvPr/>
          </p:nvSpPr>
          <p:spPr>
            <a:xfrm>
              <a:off x="782821" y="878226"/>
              <a:ext cx="36917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졸업작품 </a:t>
              </a:r>
              <a:r>
                <a:rPr lang="en-US" altLang="ko-KR" sz="2400" dirty="0" smtClean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GitHub </a:t>
              </a:r>
              <a:r>
                <a:rPr lang="ko-KR" altLang="en-US" sz="2400" dirty="0" smtClean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주소</a:t>
              </a:r>
              <a:endPara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CC480F90-D2E7-45E3-9850-BA0A42EFD94A}"/>
                </a:ext>
              </a:extLst>
            </p:cNvPr>
            <p:cNvSpPr>
              <a:spLocks/>
            </p:cNvSpPr>
            <p:nvPr/>
          </p:nvSpPr>
          <p:spPr>
            <a:xfrm>
              <a:off x="782821" y="1282836"/>
              <a:ext cx="10252710" cy="463588"/>
            </a:xfrm>
            <a:prstGeom prst="rect">
              <a:avLst/>
            </a:prstGeom>
          </p:spPr>
          <p:txBody>
            <a:bodyPr vert="horz" wrap="square" lIns="91440" tIns="45720" rIns="91440" bIns="36195" numCol="1" anchor="t">
              <a:spAutoFit/>
            </a:bodyPr>
            <a:lstStyle/>
            <a:p>
              <a:pPr marL="285750" indent="-285750" eaLnBrk="0">
                <a:lnSpc>
                  <a:spcPct val="150000"/>
                </a:lnSpc>
                <a:buFont typeface="Arial"/>
                <a:buChar char="•"/>
              </a:pPr>
              <a:r>
                <a:rPr lang="en-US" altLang="ko-KR" dirty="0">
                  <a:latin typeface="210 맨발의청춘 L" charset="0"/>
                  <a:ea typeface="210 맨발의청춘 L" charset="0"/>
                </a:rPr>
                <a:t>https://github.com/hsy2306/MusicEducation.git</a:t>
              </a:r>
              <a:endParaRPr lang="ko-KR" altLang="en-US" sz="1800" b="0" cap="none" dirty="0">
                <a:latin typeface="210 맨발의청춘 L" charset="0"/>
                <a:ea typeface="210 맨발의청춘 L" charset="0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F2A4164-B3D9-4764-8CA3-236A57641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528" y="2270601"/>
            <a:ext cx="8125524" cy="3975076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C2C9E325-6DC4-4FB9-9C6D-F015FA59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015291" y="2565677"/>
            <a:ext cx="10252710" cy="2980315"/>
            <a:chOff x="782821" y="878226"/>
            <a:chExt cx="10252710" cy="298031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7485CF8A-E2BC-4D44-8AA6-C79F62279B15}"/>
                </a:ext>
              </a:extLst>
            </p:cNvPr>
            <p:cNvSpPr txBox="1"/>
            <p:nvPr/>
          </p:nvSpPr>
          <p:spPr>
            <a:xfrm>
              <a:off x="782821" y="878226"/>
              <a:ext cx="36917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 smtClean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팀원별</a:t>
              </a:r>
              <a:r>
                <a:rPr lang="ko-KR" altLang="en-US" sz="2400" dirty="0" smtClean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</a:t>
              </a:r>
              <a:r>
                <a:rPr lang="en-US" altLang="ko-KR" sz="2400" dirty="0" smtClean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GitHub ID</a:t>
              </a:r>
              <a:endPara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CC480F90-D2E7-45E3-9850-BA0A42EFD94A}"/>
                </a:ext>
              </a:extLst>
            </p:cNvPr>
            <p:cNvSpPr>
              <a:spLocks/>
            </p:cNvSpPr>
            <p:nvPr/>
          </p:nvSpPr>
          <p:spPr>
            <a:xfrm>
              <a:off x="782821" y="1282836"/>
              <a:ext cx="10252710" cy="2575705"/>
            </a:xfrm>
            <a:prstGeom prst="rect">
              <a:avLst/>
            </a:prstGeom>
          </p:spPr>
          <p:txBody>
            <a:bodyPr vert="horz" wrap="square" lIns="91440" tIns="45720" rIns="91440" bIns="36195" numCol="1" anchor="t">
              <a:spAutoFit/>
            </a:bodyPr>
            <a:lstStyle/>
            <a:p>
              <a:pPr marL="285750" indent="-285750" eaLnBrk="0">
                <a:lnSpc>
                  <a:spcPct val="150000"/>
                </a:lnSpc>
                <a:buFont typeface="Arial"/>
                <a:buChar char="•"/>
              </a:pPr>
              <a:r>
                <a:rPr lang="ko-KR" altLang="en-US" sz="1800" b="0" cap="none" dirty="0" smtClean="0">
                  <a:latin typeface="210 맨발의청춘 L" charset="0"/>
                  <a:ea typeface="210 맨발의청춘 L" charset="0"/>
                </a:rPr>
                <a:t>팀장 </a:t>
              </a:r>
              <a:r>
                <a:rPr lang="en-US" altLang="ko-KR" sz="1800" b="0" cap="none" dirty="0" smtClean="0">
                  <a:latin typeface="210 맨발의청춘 L" charset="0"/>
                  <a:ea typeface="210 맨발의청춘 L" charset="0"/>
                </a:rPr>
                <a:t>: </a:t>
              </a:r>
              <a:r>
                <a:rPr lang="ko-KR" altLang="en-US" sz="1800" b="0" cap="none" dirty="0" err="1" smtClean="0">
                  <a:latin typeface="210 맨발의청춘 L" charset="0"/>
                  <a:ea typeface="210 맨발의청춘 L" charset="0"/>
                </a:rPr>
                <a:t>이</a:t>
              </a:r>
              <a:r>
                <a:rPr lang="ko-KR" altLang="en-US" dirty="0" err="1" smtClean="0">
                  <a:latin typeface="210 맨발의청춘 L" charset="0"/>
                  <a:ea typeface="210 맨발의청춘 L" charset="0"/>
                </a:rPr>
                <a:t>도빈</a:t>
              </a:r>
              <a:endParaRPr lang="en-US" altLang="ko-KR" dirty="0" smtClean="0">
                <a:latin typeface="210 맨발의청춘 L" charset="0"/>
                <a:ea typeface="210 맨발의청춘 L" charset="0"/>
              </a:endParaRPr>
            </a:p>
            <a:p>
              <a:pPr lvl="1" eaLnBrk="0">
                <a:lnSpc>
                  <a:spcPct val="150000"/>
                </a:lnSpc>
              </a:pPr>
              <a:r>
                <a:rPr lang="en-US" altLang="ko-KR" dirty="0" smtClean="0">
                  <a:latin typeface="210 맨발의청춘 L" charset="0"/>
                  <a:ea typeface="210 맨발의청춘 L" charset="0"/>
                </a:rPr>
                <a:t>ID : </a:t>
              </a:r>
              <a:r>
                <a:rPr lang="en-US" altLang="ko-KR" dirty="0" err="1" smtClean="0">
                  <a:latin typeface="210 맨발의청춘 L" charset="0"/>
                  <a:ea typeface="210 맨발의청춘 L" charset="0"/>
                </a:rPr>
                <a:t>leedobin</a:t>
              </a:r>
              <a:endParaRPr lang="en-US" altLang="ko-KR" dirty="0" smtClean="0">
                <a:latin typeface="210 맨발의청춘 L" charset="0"/>
                <a:ea typeface="210 맨발의청춘 L" charset="0"/>
              </a:endParaRPr>
            </a:p>
            <a:p>
              <a:pPr marL="285750" indent="-285750" eaLnBrk="0">
                <a:lnSpc>
                  <a:spcPct val="150000"/>
                </a:lnSpc>
                <a:buFont typeface="Arial"/>
                <a:buChar char="•"/>
              </a:pPr>
              <a:r>
                <a:rPr lang="ko-KR" altLang="en-US" sz="1800" b="0" cap="none" dirty="0" smtClean="0">
                  <a:latin typeface="210 맨발의청춘 L" charset="0"/>
                  <a:ea typeface="210 맨발의청춘 L" charset="0"/>
                </a:rPr>
                <a:t>팀원 </a:t>
              </a:r>
              <a:r>
                <a:rPr lang="en-US" altLang="ko-KR" sz="1800" b="0" cap="none" dirty="0" smtClean="0">
                  <a:latin typeface="210 맨발의청춘 L" charset="0"/>
                  <a:ea typeface="210 맨발의청춘 L" charset="0"/>
                </a:rPr>
                <a:t>: </a:t>
              </a:r>
              <a:r>
                <a:rPr lang="ko-KR" altLang="en-US" sz="1800" b="0" cap="none" dirty="0" smtClean="0">
                  <a:latin typeface="210 맨발의청춘 L" charset="0"/>
                  <a:ea typeface="210 맨발의청춘 L" charset="0"/>
                </a:rPr>
                <a:t>오지수</a:t>
              </a:r>
              <a:endParaRPr lang="en-US" altLang="ko-KR" sz="1800" b="0" cap="none" dirty="0" smtClean="0">
                <a:latin typeface="210 맨발의청춘 L" charset="0"/>
                <a:ea typeface="210 맨발의청춘 L" charset="0"/>
              </a:endParaRPr>
            </a:p>
            <a:p>
              <a:pPr lvl="1" eaLnBrk="0">
                <a:lnSpc>
                  <a:spcPct val="150000"/>
                </a:lnSpc>
              </a:pPr>
              <a:r>
                <a:rPr lang="en-US" altLang="ko-KR" dirty="0">
                  <a:latin typeface="210 맨발의청춘 L" charset="0"/>
                  <a:ea typeface="210 맨발의청춘 L" charset="0"/>
                </a:rPr>
                <a:t>ID </a:t>
              </a:r>
              <a:r>
                <a:rPr lang="en-US" altLang="ko-KR" dirty="0" smtClean="0">
                  <a:latin typeface="210 맨발의청춘 L" charset="0"/>
                  <a:ea typeface="210 맨발의청춘 L" charset="0"/>
                </a:rPr>
                <a:t>: 0hjisoo</a:t>
              </a:r>
              <a:endParaRPr lang="en-US" altLang="ko-KR" b="0" cap="none" dirty="0" smtClean="0">
                <a:latin typeface="210 맨발의청춘 L" charset="0"/>
                <a:ea typeface="210 맨발의청춘 L" charset="0"/>
              </a:endParaRPr>
            </a:p>
            <a:p>
              <a:pPr marL="285750" indent="-285750" eaLnBrk="0">
                <a:lnSpc>
                  <a:spcPct val="150000"/>
                </a:lnSpc>
                <a:buFont typeface="Arial"/>
                <a:buChar char="•"/>
              </a:pPr>
              <a:r>
                <a:rPr lang="ko-KR" altLang="en-US" dirty="0" smtClean="0">
                  <a:latin typeface="210 맨발의청춘 L" charset="0"/>
                  <a:ea typeface="210 맨발의청춘 L" charset="0"/>
                </a:rPr>
                <a:t>팀원 </a:t>
              </a:r>
              <a:r>
                <a:rPr lang="en-US" altLang="ko-KR" dirty="0" smtClean="0">
                  <a:latin typeface="210 맨발의청춘 L" charset="0"/>
                  <a:ea typeface="210 맨발의청춘 L" charset="0"/>
                </a:rPr>
                <a:t>: </a:t>
              </a:r>
              <a:r>
                <a:rPr lang="ko-KR" altLang="en-US" dirty="0" smtClean="0">
                  <a:latin typeface="210 맨발의청춘 L" charset="0"/>
                  <a:ea typeface="210 맨발의청춘 L" charset="0"/>
                </a:rPr>
                <a:t>홍소연</a:t>
              </a:r>
              <a:endParaRPr lang="en-US" altLang="ko-KR" dirty="0" smtClean="0">
                <a:latin typeface="210 맨발의청춘 L" charset="0"/>
                <a:ea typeface="210 맨발의청춘 L" charset="0"/>
              </a:endParaRPr>
            </a:p>
            <a:p>
              <a:pPr lvl="1" eaLnBrk="0">
                <a:lnSpc>
                  <a:spcPct val="150000"/>
                </a:lnSpc>
              </a:pPr>
              <a:r>
                <a:rPr lang="en-US" altLang="ko-KR" dirty="0">
                  <a:latin typeface="210 맨발의청춘 L" charset="0"/>
                  <a:ea typeface="210 맨발의청춘 L" charset="0"/>
                </a:rPr>
                <a:t>ID </a:t>
              </a:r>
              <a:r>
                <a:rPr lang="en-US" altLang="ko-KR" dirty="0" smtClean="0">
                  <a:latin typeface="210 맨발의청춘 L" charset="0"/>
                  <a:ea typeface="210 맨발의청춘 L" charset="0"/>
                </a:rPr>
                <a:t>: hsy2306</a:t>
              </a:r>
              <a:endParaRPr lang="en-US" altLang="ko-KR" b="0" cap="none" dirty="0" smtClean="0">
                <a:latin typeface="210 맨발의청춘 L" charset="0"/>
                <a:ea typeface="210 맨발의청춘 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795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6DAA8E-AD41-4727-999B-ACE09E691F96}"/>
              </a:ext>
            </a:extLst>
          </p:cNvPr>
          <p:cNvSpPr txBox="1"/>
          <p:nvPr/>
        </p:nvSpPr>
        <p:spPr>
          <a:xfrm>
            <a:off x="4278385" y="2636912"/>
            <a:ext cx="36352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필요기술</a:t>
            </a:r>
            <a:endParaRPr lang="en-US" altLang="ko-KR" sz="40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및</a:t>
            </a:r>
            <a:r>
              <a:rPr lang="ko-KR" altLang="en-US" sz="40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sz="40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참고문헌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B60F56F-60EE-4A0B-9376-B2B9DB00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08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-26531" y="5480399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필요기술 및 참고문헌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005502A-C9DE-4534-8D03-63C628EFBFD0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22C804-B784-4EBB-A537-2ABC5008E16E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EE38972-E1A9-4E10-BBC6-CB1191AE4187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723949B-B518-4FA1-BBB3-1D32D151BBCB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13F2F32-30B7-4C13-8960-A5EBFC0423C3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B73452F7-61AE-4C36-B2A1-81C4E0FD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13F2F32-30B7-4C13-8960-A5EBFC0423C3}"/>
              </a:ext>
            </a:extLst>
          </p:cNvPr>
          <p:cNvSpPr txBox="1"/>
          <p:nvPr/>
        </p:nvSpPr>
        <p:spPr>
          <a:xfrm>
            <a:off x="103385" y="498886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111233"/>
              </p:ext>
            </p:extLst>
          </p:nvPr>
        </p:nvGraphicFramePr>
        <p:xfrm>
          <a:off x="1109086" y="1673518"/>
          <a:ext cx="10607632" cy="421859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61406"/>
                <a:gridCol w="7846226"/>
              </a:tblGrid>
              <a:tr h="6197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/>
                        <a:t>필요기술</a:t>
                      </a:r>
                      <a:endParaRPr lang="ko-KR" altLang="en-US" sz="24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/>
                        <a:t>참고문헌</a:t>
                      </a:r>
                      <a:endParaRPr lang="ko-KR" altLang="en-US" sz="24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</a:tr>
              <a:tr h="5112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210 맨발의청춘 L" charset="0"/>
                          <a:ea typeface="210 맨발의청춘 L" charset="0"/>
                        </a:rPr>
                        <a:t>Arduino </a:t>
                      </a:r>
                      <a:endParaRPr lang="ko-KR" altLang="en-US" sz="16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210 맨발의청춘 L" charset="0"/>
                          <a:ea typeface="210 맨발의청춘 L" charset="0"/>
                        </a:rPr>
                        <a:t>https://www.arduino.cc/</a:t>
                      </a:r>
                    </a:p>
                  </a:txBody>
                  <a:tcPr/>
                </a:tc>
              </a:tr>
              <a:tr h="5112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210 맨발의청춘 L" charset="0"/>
                          <a:ea typeface="210 맨발의청춘 L" charset="0"/>
                        </a:rPr>
                        <a:t>Android Studio</a:t>
                      </a:r>
                      <a:endParaRPr lang="ko-KR" altLang="en-US" sz="16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210 맨발의청춘 L" charset="0"/>
                          <a:ea typeface="210 맨발의청춘 L" charset="0"/>
                        </a:rPr>
                        <a:t>https://developer.android.com/studio/index.html?hl=ko</a:t>
                      </a:r>
                      <a:endParaRPr lang="ko-KR" altLang="en-US" sz="16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</a:tr>
              <a:tr h="5112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데이터베이스</a:t>
                      </a:r>
                      <a:endParaRPr lang="ko-KR" altLang="en-US" sz="16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http://codeman77.tistory.com/33</a:t>
                      </a:r>
                      <a:endParaRPr lang="ko-KR" altLang="en-US" sz="1600" dirty="0" smtClean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</a:tr>
              <a:tr h="5112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서버</a:t>
                      </a:r>
                      <a:endParaRPr lang="ko-KR" altLang="en-US" sz="16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https://blog.lael.be/post/858</a:t>
                      </a:r>
                      <a:endParaRPr lang="ko-KR" altLang="en-US" sz="1600" dirty="0" smtClean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</a:tr>
              <a:tr h="5112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AR</a:t>
                      </a:r>
                      <a:endParaRPr lang="ko-KR" altLang="en-US" sz="16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https://github.com/mengdd/min3d</a:t>
                      </a:r>
                      <a:endParaRPr lang="ko-KR" altLang="en-US" sz="1600" dirty="0" smtClean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</a:tr>
              <a:tr h="5112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cap="none" dirty="0" err="1" smtClean="0">
                          <a:latin typeface="210 맨발의청춘 L" charset="0"/>
                          <a:ea typeface="210 맨발의청춘 L" charset="0"/>
                        </a:rPr>
                        <a:t>갤럭시</a:t>
                      </a:r>
                      <a:r>
                        <a:rPr lang="en-US" altLang="ko-KR" sz="1600" b="0" cap="none" dirty="0" smtClean="0">
                          <a:latin typeface="210 맨발의청춘 L" charset="0"/>
                          <a:ea typeface="210 맨발의청춘 L" charset="0"/>
                        </a:rPr>
                        <a:t> A8 </a:t>
                      </a:r>
                      <a:r>
                        <a:rPr lang="en-US" altLang="ko-KR" sz="1600" b="0" cap="none" dirty="0" err="1" smtClean="0">
                          <a:latin typeface="210 맨발의청춘 L" charset="0"/>
                          <a:ea typeface="210 맨발의청춘 L" charset="0"/>
                        </a:rPr>
                        <a:t>사양</a:t>
                      </a:r>
                      <a:r>
                        <a:rPr lang="en-US" altLang="ko-KR" sz="1600" b="0" cap="none" dirty="0" smtClean="0">
                          <a:latin typeface="210 맨발의청춘 L" charset="0"/>
                          <a:ea typeface="210 맨발의청춘 L" charset="0"/>
                        </a:rPr>
                        <a:t> </a:t>
                      </a:r>
                      <a:endParaRPr lang="ko-KR" altLang="en-US" sz="16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cap="none" dirty="0" smtClean="0">
                          <a:latin typeface="210 맨발의청춘 L" charset="0"/>
                          <a:ea typeface="210 맨발의청춘 L" charset="0"/>
                        </a:rPr>
                        <a:t>https://namu.wiki/w/갤럭시%20A8</a:t>
                      </a:r>
                      <a:endParaRPr lang="ko-KR" altLang="en-US" sz="1600" b="0" cap="none" dirty="0" smtClean="0">
                        <a:latin typeface="210 맨발의청춘 L" charset="0"/>
                        <a:ea typeface="210 맨발의청춘 L" charset="0"/>
                      </a:endParaRPr>
                    </a:p>
                  </a:txBody>
                  <a:tcPr/>
                </a:tc>
              </a:tr>
              <a:tr h="5112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cap="none" dirty="0" smtClean="0">
                          <a:latin typeface="210 맨발의청춘 L" charset="0"/>
                          <a:ea typeface="210 맨발의청춘 L" charset="0"/>
                        </a:rPr>
                        <a:t>아두이노 </a:t>
                      </a:r>
                      <a:r>
                        <a:rPr lang="en-US" altLang="ko-KR" sz="1600" b="0" cap="none" dirty="0" err="1" smtClean="0">
                          <a:latin typeface="210 맨발의청춘 L" charset="0"/>
                          <a:ea typeface="210 맨발의청춘 L" charset="0"/>
                        </a:rPr>
                        <a:t>사양</a:t>
                      </a:r>
                      <a:r>
                        <a:rPr lang="en-US" altLang="ko-KR" sz="1600" b="0" cap="none" dirty="0" smtClean="0">
                          <a:latin typeface="210 맨발의청춘 L" charset="0"/>
                          <a:ea typeface="210 맨발의청춘 L" charset="0"/>
                        </a:rPr>
                        <a:t> </a:t>
                      </a:r>
                      <a:endParaRPr lang="ko-KR" altLang="en-US" sz="16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http://www.eduino.kr/index.html</a:t>
                      </a:r>
                      <a:endParaRPr lang="ko-KR" altLang="en-US" sz="16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04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6DAA8E-AD41-4727-999B-ACE09E691F96}"/>
              </a:ext>
            </a:extLst>
          </p:cNvPr>
          <p:cNvSpPr txBox="1"/>
          <p:nvPr/>
        </p:nvSpPr>
        <p:spPr>
          <a:xfrm>
            <a:off x="4670020" y="3097917"/>
            <a:ext cx="2851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감사합니다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E63883B-5DF9-479C-BA7B-1F71C45E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31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1819563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79006" y="616189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E0DDBA8-AC48-4F20-93D2-51B09448F2E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별도 첨부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6A80534-7BAC-43E4-95E9-E36F70897F10}"/>
              </a:ext>
            </a:extLst>
          </p:cNvPr>
          <p:cNvSpPr txBox="1"/>
          <p:nvPr/>
        </p:nvSpPr>
        <p:spPr>
          <a:xfrm>
            <a:off x="967070" y="877944"/>
            <a:ext cx="339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스테이지 선택화면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5FAFD89-C088-4A89-87FC-B05F6263232C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F29DA6B-0D49-4FCA-9B5A-A64405DD3017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BE22414-F644-4AFC-A453-6B91DB9AEBCE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1038BE2-2CB6-4F74-93D6-236D74BCFC75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3A310D2-1499-4219-ADB6-38F6C456048E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B0634CD-44C3-483D-834F-9CC69FD14C0E}"/>
              </a:ext>
            </a:extLst>
          </p:cNvPr>
          <p:cNvSpPr txBox="1"/>
          <p:nvPr/>
        </p:nvSpPr>
        <p:spPr>
          <a:xfrm>
            <a:off x="990182" y="1356447"/>
            <a:ext cx="6746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스테이지 선택 가능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배움 모드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TEST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모드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자유모드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유저가 화면을 누르면 이동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D9309C9C-17AB-4D4D-B48D-18EC3438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49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BD9D30CF-D587-4702-B687-9F66AAD51C8D}"/>
              </a:ext>
            </a:extLst>
          </p:cNvPr>
          <p:cNvGrpSpPr/>
          <p:nvPr/>
        </p:nvGrpSpPr>
        <p:grpSpPr>
          <a:xfrm>
            <a:off x="1656506" y="2565557"/>
            <a:ext cx="9425467" cy="2570097"/>
            <a:chOff x="1043936" y="2542105"/>
            <a:chExt cx="10937772" cy="3235826"/>
          </a:xfrm>
        </p:grpSpPr>
        <p:grpSp>
          <p:nvGrpSpPr>
            <p:cNvPr id="6" name="그룹 5"/>
            <p:cNvGrpSpPr/>
            <p:nvPr/>
          </p:nvGrpSpPr>
          <p:grpSpPr>
            <a:xfrm>
              <a:off x="1043936" y="2542105"/>
              <a:ext cx="10937772" cy="3235826"/>
              <a:chOff x="953263" y="2471064"/>
              <a:chExt cx="10992474" cy="3166413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xmlns="" id="{CBCC15CF-B60A-4174-A69D-3CCCDBB6EC9A}"/>
                  </a:ext>
                </a:extLst>
              </p:cNvPr>
              <p:cNvGrpSpPr/>
              <p:nvPr/>
            </p:nvGrpSpPr>
            <p:grpSpPr>
              <a:xfrm>
                <a:off x="953263" y="2493822"/>
                <a:ext cx="5142737" cy="3143655"/>
                <a:chOff x="1561261" y="2285384"/>
                <a:chExt cx="5142737" cy="3143655"/>
              </a:xfrm>
            </p:grpSpPr>
            <p:grpSp>
              <p:nvGrpSpPr>
                <p:cNvPr id="28" name="그룹 27">
                  <a:extLst>
                    <a:ext uri="{FF2B5EF4-FFF2-40B4-BE49-F238E27FC236}">
                      <a16:creationId xmlns:a16="http://schemas.microsoft.com/office/drawing/2014/main" xmlns="" id="{7237E576-AA1F-4F66-94AD-1C89A1D1EC7E}"/>
                    </a:ext>
                  </a:extLst>
                </p:cNvPr>
                <p:cNvGrpSpPr/>
                <p:nvPr/>
              </p:nvGrpSpPr>
              <p:grpSpPr>
                <a:xfrm>
                  <a:off x="1561261" y="2285384"/>
                  <a:ext cx="5142737" cy="3143655"/>
                  <a:chOff x="1249276" y="1755111"/>
                  <a:chExt cx="5142737" cy="3143655"/>
                </a:xfrm>
              </p:grpSpPr>
              <p:pic>
                <p:nvPicPr>
                  <p:cNvPr id="29" name="Picture 3">
                    <a:extLst>
                      <a:ext uri="{FF2B5EF4-FFF2-40B4-BE49-F238E27FC236}">
                        <a16:creationId xmlns:a16="http://schemas.microsoft.com/office/drawing/2014/main" xmlns="" id="{BE9F7001-B7EB-440B-B6E3-2D5E3743216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/>
                  <a:srcRect/>
                  <a:stretch>
                    <a:fillRect/>
                  </a:stretch>
                </p:blipFill>
                <p:spPr bwMode="auto">
                  <a:xfrm>
                    <a:off x="1249276" y="1755111"/>
                    <a:ext cx="5142737" cy="314365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xmlns="" id="{BF7AC606-B37A-4A2E-945D-12CB44713C85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294" y="3246042"/>
                    <a:ext cx="13051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TEST </a:t>
                    </a:r>
                    <a:r>
                      <a: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모드</a:t>
                    </a:r>
                  </a:p>
                </p:txBody>
              </p:sp>
            </p:grpSp>
            <p:pic>
              <p:nvPicPr>
                <p:cNvPr id="36" name="그림 35">
                  <a:extLst>
                    <a:ext uri="{FF2B5EF4-FFF2-40B4-BE49-F238E27FC236}">
                      <a16:creationId xmlns:a16="http://schemas.microsoft.com/office/drawing/2014/main" xmlns="" id="{E7B1EEDF-2136-42DA-BDF4-18A912084E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687178">
                  <a:off x="4280864" y="3219621"/>
                  <a:ext cx="1219200" cy="1219200"/>
                </a:xfrm>
                <a:prstGeom prst="rect">
                  <a:avLst/>
                </a:prstGeom>
              </p:spPr>
            </p:pic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xmlns="" id="{6B29F115-A6F2-448D-B8F7-8153F1BA8057}"/>
                    </a:ext>
                  </a:extLst>
                </p:cNvPr>
                <p:cNvSpPr txBox="1"/>
                <p:nvPr/>
              </p:nvSpPr>
              <p:spPr>
                <a:xfrm>
                  <a:off x="2627863" y="2804952"/>
                  <a:ext cx="30095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[ </a:t>
                  </a:r>
                  <a:r>
                    <a:rPr lang="ko-KR" altLang="en-US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스테이지 선택하기 </a:t>
                  </a:r>
                  <a:r>
                    <a:rPr lang="en-US" altLang="ko-KR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]</a:t>
                  </a:r>
                  <a:endPara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xmlns="" id="{A25EF030-8D41-49A3-B2BA-D3A253554579}"/>
                    </a:ext>
                  </a:extLst>
                </p:cNvPr>
                <p:cNvSpPr txBox="1"/>
                <p:nvPr/>
              </p:nvSpPr>
              <p:spPr>
                <a:xfrm>
                  <a:off x="3510488" y="3283466"/>
                  <a:ext cx="1080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solidFill>
                        <a:srgbClr val="FF5552"/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배움 모드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xmlns="" id="{80BE8EF0-604E-4EBB-9DD3-A940CBC692EC}"/>
                    </a:ext>
                  </a:extLst>
                </p:cNvPr>
                <p:cNvSpPr txBox="1"/>
                <p:nvPr/>
              </p:nvSpPr>
              <p:spPr>
                <a:xfrm>
                  <a:off x="3592256" y="4262942"/>
                  <a:ext cx="1080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자유 모드</a:t>
                  </a: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E1B378F8-87C3-42CA-ABD0-902691428CEB}"/>
                  </a:ext>
                </a:extLst>
              </p:cNvPr>
              <p:cNvSpPr txBox="1"/>
              <p:nvPr/>
            </p:nvSpPr>
            <p:spPr>
              <a:xfrm>
                <a:off x="5787148" y="2996728"/>
                <a:ext cx="61770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600" b="1" dirty="0"/>
                  <a:t>&gt;</a:t>
                </a:r>
                <a:endParaRPr lang="ko-KR" altLang="en-US" sz="9600" b="1" dirty="0"/>
              </a:p>
            </p:txBody>
          </p: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xmlns="" id="{6DF4DB28-BAD6-4815-A09B-4FFBCBB3E799}"/>
                  </a:ext>
                </a:extLst>
              </p:cNvPr>
              <p:cNvGrpSpPr/>
              <p:nvPr/>
            </p:nvGrpSpPr>
            <p:grpSpPr>
              <a:xfrm>
                <a:off x="6765770" y="2471064"/>
                <a:ext cx="5179967" cy="3166413"/>
                <a:chOff x="1714647" y="2262626"/>
                <a:chExt cx="5179967" cy="3166413"/>
              </a:xfrm>
            </p:grpSpPr>
            <p:pic>
              <p:nvPicPr>
                <p:cNvPr id="52" name="Picture 3">
                  <a:extLst>
                    <a:ext uri="{FF2B5EF4-FFF2-40B4-BE49-F238E27FC236}">
                      <a16:creationId xmlns:a16="http://schemas.microsoft.com/office/drawing/2014/main" xmlns="" id="{31692C2C-8457-4ECA-8A79-F7CB3655C2E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1714647" y="2262626"/>
                  <a:ext cx="5179967" cy="3166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xmlns="" id="{A3E81C71-7425-43A2-9E0C-AA6E89BB54E0}"/>
                    </a:ext>
                  </a:extLst>
                </p:cNvPr>
                <p:cNvSpPr txBox="1"/>
                <p:nvPr/>
              </p:nvSpPr>
              <p:spPr>
                <a:xfrm>
                  <a:off x="2560546" y="2893924"/>
                  <a:ext cx="30095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solidFill>
                        <a:srgbClr val="FF5552"/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배움 모드입니다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xmlns="" id="{82BFC9AB-2747-4D79-8F21-D0B4004F655A}"/>
                    </a:ext>
                  </a:extLst>
                </p:cNvPr>
                <p:cNvSpPr txBox="1"/>
                <p:nvPr/>
              </p:nvSpPr>
              <p:spPr>
                <a:xfrm>
                  <a:off x="3510490" y="3373251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24A1795-11FD-49B0-9C91-346A0AA90754}"/>
                </a:ext>
              </a:extLst>
            </p:cNvPr>
            <p:cNvSpPr txBox="1"/>
            <p:nvPr/>
          </p:nvSpPr>
          <p:spPr>
            <a:xfrm>
              <a:off x="7654231" y="3815451"/>
              <a:ext cx="3009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AR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피아노 모드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3FD01BF5-4E79-415D-AFB8-AD9D1F87B4A6}"/>
                </a:ext>
              </a:extLst>
            </p:cNvPr>
            <p:cNvSpPr txBox="1"/>
            <p:nvPr/>
          </p:nvSpPr>
          <p:spPr>
            <a:xfrm>
              <a:off x="7654231" y="4370162"/>
              <a:ext cx="3009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이론 배우기</a:t>
              </a:r>
            </a:p>
          </p:txBody>
        </p:sp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3E2D2880-25CD-410F-93DA-82CC15FB2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87178">
            <a:off x="9186310" y="3595571"/>
            <a:ext cx="1045400" cy="989594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797146D9-AA44-49C0-ADD5-C8E7768C2F2D}"/>
              </a:ext>
            </a:extLst>
          </p:cNvPr>
          <p:cNvSpPr/>
          <p:nvPr/>
        </p:nvSpPr>
        <p:spPr>
          <a:xfrm>
            <a:off x="2305878" y="5204216"/>
            <a:ext cx="2990836" cy="913515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초기화면에서 스테이지 선택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A7F5C437-1D12-439C-ADB7-D50B433FE6EA}"/>
              </a:ext>
            </a:extLst>
          </p:cNvPr>
          <p:cNvSpPr/>
          <p:nvPr/>
        </p:nvSpPr>
        <p:spPr>
          <a:xfrm>
            <a:off x="7298713" y="5240809"/>
            <a:ext cx="2990836" cy="463392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배움모드에서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배울 것을 선택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08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 flipH="1">
            <a:off x="642152" y="656760"/>
            <a:ext cx="29580" cy="5915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0" y="877944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=""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9D273A6-F5DF-445A-955B-076C38FA7119}"/>
              </a:ext>
            </a:extLst>
          </p:cNvPr>
          <p:cNvSpPr txBox="1"/>
          <p:nvPr/>
        </p:nvSpPr>
        <p:spPr>
          <a:xfrm>
            <a:off x="671732" y="187292"/>
            <a:ext cx="369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종합설계 개요 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8F81869-01BB-4E92-B99B-8D65BB83B9A5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37208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1" y="41803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461284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63D76498-9C1A-46EB-BA4B-25C52D6EB01D}"/>
              </a:ext>
            </a:extLst>
          </p:cNvPr>
          <p:cNvGrpSpPr/>
          <p:nvPr/>
        </p:nvGrpSpPr>
        <p:grpSpPr>
          <a:xfrm>
            <a:off x="974065" y="1159610"/>
            <a:ext cx="10888421" cy="1769690"/>
            <a:chOff x="967070" y="877944"/>
            <a:chExt cx="10888421" cy="176969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5D99EFA6-8973-40AA-AF74-469847D42040}"/>
                </a:ext>
              </a:extLst>
            </p:cNvPr>
            <p:cNvSpPr txBox="1"/>
            <p:nvPr/>
          </p:nvSpPr>
          <p:spPr>
            <a:xfrm>
              <a:off x="967070" y="877944"/>
              <a:ext cx="33963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연구 개발 배경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B983F8F0-A4E2-4FF1-8EC8-FA79079C1863}"/>
                </a:ext>
              </a:extLst>
            </p:cNvPr>
            <p:cNvSpPr txBox="1"/>
            <p:nvPr/>
          </p:nvSpPr>
          <p:spPr>
            <a:xfrm>
              <a:off x="1208029" y="1308806"/>
              <a:ext cx="10647462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스마트폰의 대중화와 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AR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시장의 규모가 커져가고 있으며 더욱 확대될 예정</a:t>
              </a:r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여러 종류의 악기를 다뤄 보기 위해선 여러 종류의 악기가 필요하나 많은 악기를 사는 데에 경제적 부담이 있음</a:t>
              </a:r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음악조기교육은 아이에게 많은 긍정적인 영향을 줌</a:t>
              </a:r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pic>
        <p:nvPicPr>
          <p:cNvPr id="45" name="Picture 2">
            <a:extLst>
              <a:ext uri="{FF2B5EF4-FFF2-40B4-BE49-F238E27FC236}">
                <a16:creationId xmlns:a16="http://schemas.microsoft.com/office/drawing/2014/main" xmlns="" id="{9E076E10-5650-4DF0-8457-C108D7E47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2598" y="3048605"/>
            <a:ext cx="3058428" cy="3128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407" y="3296217"/>
            <a:ext cx="53149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325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1819563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각 삼각형 81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841088A-C313-48A2-9A45-C9B56FAEB4F5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별도 첨부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57D4FDF-14FE-4FFC-BE5F-EABD08183E80}"/>
              </a:ext>
            </a:extLst>
          </p:cNvPr>
          <p:cNvSpPr txBox="1"/>
          <p:nvPr/>
        </p:nvSpPr>
        <p:spPr>
          <a:xfrm>
            <a:off x="967070" y="877944"/>
            <a:ext cx="339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배움</a:t>
            </a:r>
            <a:r>
              <a:rPr lang="en-US" altLang="ko-KR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398EF55-A2DE-45F7-B3FF-1416FBD317A6}"/>
              </a:ext>
            </a:extLst>
          </p:cNvPr>
          <p:cNvSpPr txBox="1"/>
          <p:nvPr/>
        </p:nvSpPr>
        <p:spPr>
          <a:xfrm>
            <a:off x="1092572" y="1376817"/>
            <a:ext cx="10475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아두이노 연결 없이 피아노 및 기초적인 음계공부를 할 수 있도록 하는 스테이지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피아노의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‘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도레미파솔라시도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’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음계가 어떠한 형태로 연주되는지 보여줌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F09E33A-6F0B-48D0-9F2C-BBD6816FF132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B99EA94-8601-42DE-B95D-D55D508B4435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21284C0-E130-4322-8B9A-7949D93854D3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57AD85E-92B4-4399-9984-9BA952F81155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FA9783E-3968-43FA-A500-3BECD171EB07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4B62049D-5285-4030-B6D4-BF9DF7AC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50</a:t>
            </a:fld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36BD1A61-0F02-40C5-BB86-CE76B4768E08}"/>
              </a:ext>
            </a:extLst>
          </p:cNvPr>
          <p:cNvGrpSpPr/>
          <p:nvPr/>
        </p:nvGrpSpPr>
        <p:grpSpPr>
          <a:xfrm>
            <a:off x="1345294" y="2325105"/>
            <a:ext cx="9661347" cy="1922299"/>
            <a:chOff x="967070" y="2297732"/>
            <a:chExt cx="9854810" cy="215214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44390A07-B100-4874-9E73-38E48FCB8B46}"/>
                </a:ext>
              </a:extLst>
            </p:cNvPr>
            <p:cNvGrpSpPr/>
            <p:nvPr/>
          </p:nvGrpSpPr>
          <p:grpSpPr>
            <a:xfrm>
              <a:off x="967070" y="2297732"/>
              <a:ext cx="9854810" cy="2152148"/>
              <a:chOff x="139155" y="1267781"/>
              <a:chExt cx="10195152" cy="2575013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xmlns="" id="{C0A309E6-FAA7-4139-A566-7265034AC20C}"/>
                  </a:ext>
                </a:extLst>
              </p:cNvPr>
              <p:cNvGrpSpPr/>
              <p:nvPr/>
            </p:nvGrpSpPr>
            <p:grpSpPr>
              <a:xfrm>
                <a:off x="139155" y="1267781"/>
                <a:ext cx="9803448" cy="2575013"/>
                <a:chOff x="-2220775" y="413768"/>
                <a:chExt cx="14373202" cy="2625902"/>
              </a:xfrm>
            </p:grpSpPr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xmlns="" id="{65C6B431-8CBB-4B6B-952D-53FF8169C85C}"/>
                    </a:ext>
                  </a:extLst>
                </p:cNvPr>
                <p:cNvGrpSpPr/>
                <p:nvPr/>
              </p:nvGrpSpPr>
              <p:grpSpPr>
                <a:xfrm>
                  <a:off x="2726960" y="413768"/>
                  <a:ext cx="9425467" cy="2570097"/>
                  <a:chOff x="1043936" y="2542105"/>
                  <a:chExt cx="10937772" cy="3235826"/>
                </a:xfrm>
              </p:grpSpPr>
              <p:grpSp>
                <p:nvGrpSpPr>
                  <p:cNvPr id="33" name="그룹 32">
                    <a:extLst>
                      <a:ext uri="{FF2B5EF4-FFF2-40B4-BE49-F238E27FC236}">
                        <a16:creationId xmlns:a16="http://schemas.microsoft.com/office/drawing/2014/main" xmlns="" id="{1A7257BD-590F-42FD-9FC6-4E6C42BA662A}"/>
                      </a:ext>
                    </a:extLst>
                  </p:cNvPr>
                  <p:cNvGrpSpPr/>
                  <p:nvPr/>
                </p:nvGrpSpPr>
                <p:grpSpPr>
                  <a:xfrm>
                    <a:off x="1043936" y="2542105"/>
                    <a:ext cx="10937772" cy="3235826"/>
                    <a:chOff x="953263" y="2471064"/>
                    <a:chExt cx="10992474" cy="3166413"/>
                  </a:xfrm>
                </p:grpSpPr>
                <p:grpSp>
                  <p:nvGrpSpPr>
                    <p:cNvPr id="42" name="그룹 41">
                      <a:extLst>
                        <a:ext uri="{FF2B5EF4-FFF2-40B4-BE49-F238E27FC236}">
                          <a16:creationId xmlns:a16="http://schemas.microsoft.com/office/drawing/2014/main" xmlns="" id="{F02DC82F-6C49-4C39-BCF0-E378C8528E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53263" y="2493822"/>
                      <a:ext cx="5142737" cy="3143655"/>
                      <a:chOff x="1561261" y="2285384"/>
                      <a:chExt cx="5142737" cy="3143655"/>
                    </a:xfrm>
                  </p:grpSpPr>
                  <p:pic>
                    <p:nvPicPr>
                      <p:cNvPr id="55" name="Picture 3">
                        <a:extLst>
                          <a:ext uri="{FF2B5EF4-FFF2-40B4-BE49-F238E27FC236}">
                            <a16:creationId xmlns:a16="http://schemas.microsoft.com/office/drawing/2014/main" xmlns="" id="{4334FB84-1247-4112-8D8B-BC125EF5B2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1261" y="2285384"/>
                        <a:ext cx="5142737" cy="314365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  <p:pic>
                    <p:nvPicPr>
                      <p:cNvPr id="51" name="그림 50">
                        <a:extLst>
                          <a:ext uri="{FF2B5EF4-FFF2-40B4-BE49-F238E27FC236}">
                            <a16:creationId xmlns:a16="http://schemas.microsoft.com/office/drawing/2014/main" xmlns="" id="{6FAEAECB-53B9-417F-A55B-CE62E45FD45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687178">
                        <a:off x="4280864" y="3219621"/>
                        <a:ext cx="1219200" cy="12192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45" name="그룹 44">
                      <a:extLst>
                        <a:ext uri="{FF2B5EF4-FFF2-40B4-BE49-F238E27FC236}">
                          <a16:creationId xmlns:a16="http://schemas.microsoft.com/office/drawing/2014/main" xmlns="" id="{E85F3228-9E77-47B3-BC12-A38C5EE1A1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65770" y="2471064"/>
                      <a:ext cx="5179967" cy="3166413"/>
                      <a:chOff x="1714647" y="2262626"/>
                      <a:chExt cx="5179967" cy="3166413"/>
                    </a:xfrm>
                  </p:grpSpPr>
                  <p:pic>
                    <p:nvPicPr>
                      <p:cNvPr id="46" name="Picture 3">
                        <a:extLst>
                          <a:ext uri="{FF2B5EF4-FFF2-40B4-BE49-F238E27FC236}">
                            <a16:creationId xmlns:a16="http://schemas.microsoft.com/office/drawing/2014/main" xmlns="" id="{7537D8D1-4FA8-4FBA-8619-ADE1CD6C56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647" y="2262626"/>
                        <a:ext cx="5179967" cy="31664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xmlns="" id="{07F9AA2F-F46C-4D34-8345-E3209B5712F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10490" y="3373251"/>
                        <a:ext cx="18473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endPara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endParaRPr>
                      </a:p>
                    </p:txBody>
                  </p:sp>
                </p:grpSp>
              </p:grp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xmlns="" id="{5F9C3120-0470-4F84-8091-8ADA3D5AB302}"/>
                      </a:ext>
                    </a:extLst>
                  </p:cNvPr>
                  <p:cNvSpPr txBox="1"/>
                  <p:nvPr/>
                </p:nvSpPr>
                <p:spPr>
                  <a:xfrm>
                    <a:off x="1963181" y="3228850"/>
                    <a:ext cx="30095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이론 배우기</a:t>
                    </a:r>
                  </a:p>
                </p:txBody>
              </p:sp>
            </p:grpSp>
            <p:pic>
              <p:nvPicPr>
                <p:cNvPr id="64" name="Picture 3">
                  <a:extLst>
                    <a:ext uri="{FF2B5EF4-FFF2-40B4-BE49-F238E27FC236}">
                      <a16:creationId xmlns:a16="http://schemas.microsoft.com/office/drawing/2014/main" xmlns="" id="{FA38D57B-4D78-49BA-8BCF-DEBEB43F264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-2220775" y="469573"/>
                  <a:ext cx="4441549" cy="25700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xmlns="" id="{93E99059-89BB-4CB8-99A5-885BA6705E27}"/>
                    </a:ext>
                  </a:extLst>
                </p:cNvPr>
                <p:cNvSpPr txBox="1"/>
                <p:nvPr/>
              </p:nvSpPr>
              <p:spPr>
                <a:xfrm>
                  <a:off x="-1523291" y="1027231"/>
                  <a:ext cx="2580513" cy="329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500" dirty="0">
                      <a:solidFill>
                        <a:srgbClr val="FF5552"/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배움 모드입니다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xmlns="" id="{04EBB619-5D6D-4E62-BBFF-328E1A2343FD}"/>
                    </a:ext>
                  </a:extLst>
                </p:cNvPr>
                <p:cNvSpPr txBox="1"/>
                <p:nvPr/>
              </p:nvSpPr>
              <p:spPr>
                <a:xfrm>
                  <a:off x="-1536198" y="1526194"/>
                  <a:ext cx="2593419" cy="3689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5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계이름 배우기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xmlns="" id="{0F5484DD-8801-43F9-8069-5E5C205BCE5F}"/>
                    </a:ext>
                  </a:extLst>
                </p:cNvPr>
                <p:cNvSpPr txBox="1"/>
                <p:nvPr/>
              </p:nvSpPr>
              <p:spPr>
                <a:xfrm>
                  <a:off x="-1536197" y="1966780"/>
                  <a:ext cx="2593420" cy="329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5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이론 배우기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xmlns="" id="{F219BBAB-4A0D-42D3-B155-FB9C15C69F74}"/>
                    </a:ext>
                  </a:extLst>
                </p:cNvPr>
                <p:cNvSpPr txBox="1"/>
                <p:nvPr/>
              </p:nvSpPr>
              <p:spPr>
                <a:xfrm>
                  <a:off x="1866588" y="950348"/>
                  <a:ext cx="529650" cy="13353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7000" b="1" dirty="0"/>
                    <a:t>&gt;</a:t>
                  </a:r>
                  <a:endParaRPr lang="ko-KR" altLang="en-US" sz="7000" b="1" dirty="0"/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xmlns="" id="{556FBB62-46E1-4CB9-91A5-425DA48DD504}"/>
                  </a:ext>
                </a:extLst>
              </p:cNvPr>
              <p:cNvGrpSpPr/>
              <p:nvPr/>
            </p:nvGrpSpPr>
            <p:grpSpPr>
              <a:xfrm>
                <a:off x="7003074" y="1793962"/>
                <a:ext cx="3331233" cy="1242037"/>
                <a:chOff x="7312450" y="2053049"/>
                <a:chExt cx="3906411" cy="1183989"/>
              </a:xfrm>
            </p:grpSpPr>
            <p:pic>
              <p:nvPicPr>
                <p:cNvPr id="73" name="Picture 3">
                  <a:extLst>
                    <a:ext uri="{FF2B5EF4-FFF2-40B4-BE49-F238E27FC236}">
                      <a16:creationId xmlns:a16="http://schemas.microsoft.com/office/drawing/2014/main" xmlns="" id="{24FBE5D2-44A3-4BFE-B478-F4C6A12283D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75536" y="2517368"/>
                  <a:ext cx="2486114" cy="5565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xmlns="" id="{51466B9D-DDEA-4306-8EFB-9996E59B38C2}"/>
                    </a:ext>
                  </a:extLst>
                </p:cNvPr>
                <p:cNvSpPr txBox="1"/>
                <p:nvPr/>
              </p:nvSpPr>
              <p:spPr>
                <a:xfrm>
                  <a:off x="7312450" y="2053049"/>
                  <a:ext cx="3212285" cy="4400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플랫 장조 배워보기</a:t>
                  </a:r>
                  <a:r>
                    <a:rPr lang="en-US" altLang="ko-KR" sz="12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-</a:t>
                  </a:r>
                  <a:r>
                    <a:rPr lang="ko-KR" altLang="en-US" sz="12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기본 편</a:t>
                  </a:r>
                  <a:endParaRPr lang="en-US" altLang="ko-KR" sz="12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  <a:p>
                  <a:pPr algn="ctr"/>
                  <a:r>
                    <a:rPr lang="en-US" altLang="ko-KR" sz="12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&lt;</a:t>
                  </a:r>
                  <a:r>
                    <a:rPr lang="ko-KR" altLang="en-US" sz="12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음계 따른 도 자리</a:t>
                  </a:r>
                  <a:r>
                    <a:rPr lang="en-US" altLang="ko-KR" sz="12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&gt;</a:t>
                  </a:r>
                  <a:endParaRPr lang="ko-KR" altLang="en-US" sz="12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xmlns="" id="{14F58C2B-32EE-4916-BD69-F34C3C482793}"/>
                    </a:ext>
                  </a:extLst>
                </p:cNvPr>
                <p:cNvSpPr txBox="1"/>
                <p:nvPr/>
              </p:nvSpPr>
              <p:spPr>
                <a:xfrm>
                  <a:off x="8006576" y="3031663"/>
                  <a:ext cx="3212285" cy="2053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도       시   라     시        도      도     도</a:t>
                  </a:r>
                </a:p>
              </p:txBody>
            </p:sp>
          </p:grp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E674483A-834E-4647-9642-8485B2B1F27C}"/>
                </a:ext>
              </a:extLst>
            </p:cNvPr>
            <p:cNvSpPr txBox="1"/>
            <p:nvPr/>
          </p:nvSpPr>
          <p:spPr>
            <a:xfrm>
              <a:off x="6900865" y="2812928"/>
              <a:ext cx="34880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0" b="1" dirty="0"/>
                <a:t>&gt;</a:t>
              </a:r>
              <a:endParaRPr lang="ko-KR" altLang="en-US" sz="7000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923E21A4-B6BB-4755-8546-6D9A409AF574}"/>
                </a:ext>
              </a:extLst>
            </p:cNvPr>
            <p:cNvSpPr txBox="1"/>
            <p:nvPr/>
          </p:nvSpPr>
          <p:spPr>
            <a:xfrm>
              <a:off x="4716702" y="3162690"/>
              <a:ext cx="170790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err="1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플랫장조</a:t>
              </a:r>
              <a:endParaRPr lang="ko-KR" altLang="en-US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BE321634-AB5F-4906-B265-249B4C2AB83E}"/>
                </a:ext>
              </a:extLst>
            </p:cNvPr>
            <p:cNvSpPr txBox="1"/>
            <p:nvPr/>
          </p:nvSpPr>
          <p:spPr>
            <a:xfrm>
              <a:off x="4729893" y="3504310"/>
              <a:ext cx="170790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err="1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플랫단조</a:t>
              </a:r>
              <a:endParaRPr lang="ko-KR" altLang="en-US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76878BBA-C4F2-44EA-A8C2-4F5B8AD9B965}"/>
                </a:ext>
              </a:extLst>
            </p:cNvPr>
            <p:cNvSpPr txBox="1"/>
            <p:nvPr/>
          </p:nvSpPr>
          <p:spPr>
            <a:xfrm>
              <a:off x="4720075" y="3824009"/>
              <a:ext cx="170790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err="1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샵장조</a:t>
              </a:r>
              <a:endParaRPr lang="ko-KR" altLang="en-US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xmlns="" id="{2DECDB60-65C5-4E44-AA57-C675D7C68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87178">
              <a:off x="2652137" y="3462447"/>
              <a:ext cx="689227" cy="811056"/>
            </a:xfrm>
            <a:prstGeom prst="rect">
              <a:avLst/>
            </a:prstGeom>
          </p:spPr>
        </p:pic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xmlns="" id="{97FFED1B-96D8-4BE1-B941-1C5598FEC9AD}"/>
              </a:ext>
            </a:extLst>
          </p:cNvPr>
          <p:cNvGrpSpPr/>
          <p:nvPr/>
        </p:nvGrpSpPr>
        <p:grpSpPr>
          <a:xfrm>
            <a:off x="1264133" y="4485952"/>
            <a:ext cx="9875725" cy="1990186"/>
            <a:chOff x="981665" y="4530842"/>
            <a:chExt cx="9646752" cy="213700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1243209A-9B7B-417F-A4F5-41B190C94667}"/>
                </a:ext>
              </a:extLst>
            </p:cNvPr>
            <p:cNvGrpSpPr/>
            <p:nvPr/>
          </p:nvGrpSpPr>
          <p:grpSpPr>
            <a:xfrm>
              <a:off x="7378717" y="4613042"/>
              <a:ext cx="3249700" cy="1814514"/>
              <a:chOff x="5972683" y="2430258"/>
              <a:chExt cx="5142737" cy="3143655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xmlns="" id="{6DF4DB28-BAD6-4815-A09B-4FFBCBB3E799}"/>
                  </a:ext>
                </a:extLst>
              </p:cNvPr>
              <p:cNvGrpSpPr/>
              <p:nvPr/>
            </p:nvGrpSpPr>
            <p:grpSpPr>
              <a:xfrm>
                <a:off x="5972683" y="2430258"/>
                <a:ext cx="5142737" cy="3143655"/>
                <a:chOff x="704526" y="2285383"/>
                <a:chExt cx="5142737" cy="3143655"/>
              </a:xfrm>
            </p:grpSpPr>
            <p:pic>
              <p:nvPicPr>
                <p:cNvPr id="41" name="Picture 3">
                  <a:extLst>
                    <a:ext uri="{FF2B5EF4-FFF2-40B4-BE49-F238E27FC236}">
                      <a16:creationId xmlns:a16="http://schemas.microsoft.com/office/drawing/2014/main" xmlns="" id="{31692C2C-8457-4ECA-8A79-F7CB3655C2E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704526" y="2285383"/>
                  <a:ext cx="5142737" cy="31436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xmlns="" id="{82BFC9AB-2747-4D79-8F21-D0B4004F655A}"/>
                    </a:ext>
                  </a:extLst>
                </p:cNvPr>
                <p:cNvSpPr txBox="1"/>
                <p:nvPr/>
              </p:nvSpPr>
              <p:spPr>
                <a:xfrm>
                  <a:off x="3510490" y="3373251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</p:grpSp>
          <p:grpSp>
            <p:nvGrpSpPr>
              <p:cNvPr id="6" name="그룹 5"/>
              <p:cNvGrpSpPr/>
              <p:nvPr/>
            </p:nvGrpSpPr>
            <p:grpSpPr>
              <a:xfrm>
                <a:off x="6937919" y="3221956"/>
                <a:ext cx="3212267" cy="1927599"/>
                <a:chOff x="6970871" y="3479938"/>
                <a:chExt cx="3212267" cy="1927599"/>
              </a:xfrm>
            </p:grpSpPr>
            <p:pic>
              <p:nvPicPr>
                <p:cNvPr id="34" name="Picture 2" descr="D:\dlehq\Downloads\졸작\시나리오\도눌림.PNG">
                  <a:extLst>
                    <a:ext uri="{FF2B5EF4-FFF2-40B4-BE49-F238E27FC236}">
                      <a16:creationId xmlns:a16="http://schemas.microsoft.com/office/drawing/2014/main" xmlns="" id="{2DD9E5DB-0538-4972-A190-8B0569E133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/>
                <a:srcRect l="15070" t="13019" r="13171" b="47079"/>
                <a:stretch/>
              </p:blipFill>
              <p:spPr bwMode="auto">
                <a:xfrm>
                  <a:off x="6970871" y="3479938"/>
                  <a:ext cx="3212267" cy="1567971"/>
                </a:xfrm>
                <a:prstGeom prst="rect">
                  <a:avLst/>
                </a:prstGeom>
                <a:noFill/>
              </p:spPr>
            </p:pic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xmlns="" id="{E8275D92-C889-462E-AB88-5369D0FA055C}"/>
                    </a:ext>
                  </a:extLst>
                </p:cNvPr>
                <p:cNvSpPr txBox="1"/>
                <p:nvPr/>
              </p:nvSpPr>
              <p:spPr>
                <a:xfrm>
                  <a:off x="7010421" y="4885646"/>
                  <a:ext cx="561499" cy="5218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dirty="0">
                      <a:solidFill>
                        <a:srgbClr val="FF5552"/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도</a:t>
                  </a:r>
                  <a:endParaRPr lang="ko-KR" altLang="en-US" sz="12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</p:grp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xmlns="" id="{FBA4B255-1C11-496F-8704-596F483D72F3}"/>
                </a:ext>
              </a:extLst>
            </p:cNvPr>
            <p:cNvGrpSpPr/>
            <p:nvPr/>
          </p:nvGrpSpPr>
          <p:grpSpPr>
            <a:xfrm>
              <a:off x="981665" y="4530842"/>
              <a:ext cx="7667530" cy="2137009"/>
              <a:chOff x="-2220775" y="432240"/>
              <a:chExt cx="11629890" cy="2607430"/>
            </a:xfrm>
          </p:grpSpPr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xmlns="" id="{94244910-267E-40A6-9268-CBD6B0910792}"/>
                  </a:ext>
                </a:extLst>
              </p:cNvPr>
              <p:cNvGrpSpPr/>
              <p:nvPr/>
            </p:nvGrpSpPr>
            <p:grpSpPr>
              <a:xfrm>
                <a:off x="2726960" y="432240"/>
                <a:ext cx="6682155" cy="2551625"/>
                <a:chOff x="1043936" y="2565362"/>
                <a:chExt cx="7754299" cy="3212569"/>
              </a:xfrm>
            </p:grpSpPr>
            <p:grpSp>
              <p:nvGrpSpPr>
                <p:cNvPr id="98" name="그룹 97">
                  <a:extLst>
                    <a:ext uri="{FF2B5EF4-FFF2-40B4-BE49-F238E27FC236}">
                      <a16:creationId xmlns:a16="http://schemas.microsoft.com/office/drawing/2014/main" xmlns="" id="{6B5A8120-8A4F-41FF-B466-61920FB9A54C}"/>
                    </a:ext>
                  </a:extLst>
                </p:cNvPr>
                <p:cNvGrpSpPr/>
                <p:nvPr/>
              </p:nvGrpSpPr>
              <p:grpSpPr>
                <a:xfrm>
                  <a:off x="1043936" y="2565362"/>
                  <a:ext cx="7754299" cy="3212569"/>
                  <a:chOff x="953263" y="2493822"/>
                  <a:chExt cx="7793080" cy="3143655"/>
                </a:xfrm>
              </p:grpSpPr>
              <p:grpSp>
                <p:nvGrpSpPr>
                  <p:cNvPr id="100" name="그룹 99">
                    <a:extLst>
                      <a:ext uri="{FF2B5EF4-FFF2-40B4-BE49-F238E27FC236}">
                        <a16:creationId xmlns:a16="http://schemas.microsoft.com/office/drawing/2014/main" xmlns="" id="{A25D86F8-4FB3-4DAD-AB80-223EF41EFF2F}"/>
                      </a:ext>
                    </a:extLst>
                  </p:cNvPr>
                  <p:cNvGrpSpPr/>
                  <p:nvPr/>
                </p:nvGrpSpPr>
                <p:grpSpPr>
                  <a:xfrm>
                    <a:off x="953263" y="2493822"/>
                    <a:ext cx="5142737" cy="3143655"/>
                    <a:chOff x="1561261" y="2285384"/>
                    <a:chExt cx="5142737" cy="3143655"/>
                  </a:xfrm>
                </p:grpSpPr>
                <p:pic>
                  <p:nvPicPr>
                    <p:cNvPr id="104" name="Picture 3">
                      <a:extLst>
                        <a:ext uri="{FF2B5EF4-FFF2-40B4-BE49-F238E27FC236}">
                          <a16:creationId xmlns:a16="http://schemas.microsoft.com/office/drawing/2014/main" xmlns="" id="{D73E5759-E77B-421B-9987-9947CEC7716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/>
                    <a:srcRect/>
                    <a:stretch>
                      <a:fillRect/>
                    </a:stretch>
                  </p:blipFill>
                  <p:spPr bwMode="auto">
                    <a:xfrm>
                      <a:off x="1561261" y="2285384"/>
                      <a:ext cx="5142737" cy="314365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</p:pic>
                <p:pic>
                  <p:nvPicPr>
                    <p:cNvPr id="105" name="그림 104">
                      <a:extLst>
                        <a:ext uri="{FF2B5EF4-FFF2-40B4-BE49-F238E27FC236}">
                          <a16:creationId xmlns:a16="http://schemas.microsoft.com/office/drawing/2014/main" xmlns="" id="{A90CF6F1-C655-48A1-BC74-9342C9D8324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9687178">
                      <a:off x="4482537" y="3344472"/>
                      <a:ext cx="1219200" cy="1219201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xmlns="" id="{C6D1725B-993B-4721-8015-A1421A4DF355}"/>
                      </a:ext>
                    </a:extLst>
                  </p:cNvPr>
                  <p:cNvSpPr txBox="1"/>
                  <p:nvPr/>
                </p:nvSpPr>
                <p:spPr>
                  <a:xfrm>
                    <a:off x="8561613" y="3581688"/>
                    <a:ext cx="1847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ko-KR" altLang="en-US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endParaRPr>
                  </a:p>
                </p:txBody>
              </p:sp>
            </p:grp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xmlns="" id="{25D8D988-C525-42E5-ADC2-C63D3B5DD6E8}"/>
                    </a:ext>
                  </a:extLst>
                </p:cNvPr>
                <p:cNvSpPr txBox="1"/>
                <p:nvPr/>
              </p:nvSpPr>
              <p:spPr>
                <a:xfrm>
                  <a:off x="1937492" y="3228850"/>
                  <a:ext cx="3035219" cy="5673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계이름 배우기</a:t>
                  </a:r>
                </a:p>
              </p:txBody>
            </p:sp>
          </p:grpSp>
          <p:pic>
            <p:nvPicPr>
              <p:cNvPr id="93" name="Picture 3">
                <a:extLst>
                  <a:ext uri="{FF2B5EF4-FFF2-40B4-BE49-F238E27FC236}">
                    <a16:creationId xmlns:a16="http://schemas.microsoft.com/office/drawing/2014/main" xmlns="" id="{6E85AE04-D5BA-499B-A252-96DFAEAAAB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-2220775" y="469573"/>
                <a:ext cx="4441549" cy="25700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xmlns="" id="{1571042D-BD5A-4AAC-B3E4-A3891C6F9756}"/>
                  </a:ext>
                </a:extLst>
              </p:cNvPr>
              <p:cNvSpPr txBox="1"/>
              <p:nvPr/>
            </p:nvSpPr>
            <p:spPr>
              <a:xfrm>
                <a:off x="-1523291" y="1027231"/>
                <a:ext cx="2580513" cy="329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>
                    <a:solidFill>
                      <a:srgbClr val="FF5552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배움 모드입니다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xmlns="" id="{89EC47F7-B12C-45D6-83C1-D77B17D12B34}"/>
                  </a:ext>
                </a:extLst>
              </p:cNvPr>
              <p:cNvSpPr txBox="1"/>
              <p:nvPr/>
            </p:nvSpPr>
            <p:spPr>
              <a:xfrm>
                <a:off x="-1536198" y="1526194"/>
                <a:ext cx="2593419" cy="368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계이름 배우기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xmlns="" id="{D39950FA-9806-4532-989F-967E0261223E}"/>
                  </a:ext>
                </a:extLst>
              </p:cNvPr>
              <p:cNvSpPr txBox="1"/>
              <p:nvPr/>
            </p:nvSpPr>
            <p:spPr>
              <a:xfrm>
                <a:off x="-1536197" y="1966780"/>
                <a:ext cx="2593420" cy="329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이론 배우기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xmlns="" id="{3F7411C0-BFBD-47FF-8A57-82B9C0122209}"/>
                  </a:ext>
                </a:extLst>
              </p:cNvPr>
              <p:cNvSpPr txBox="1"/>
              <p:nvPr/>
            </p:nvSpPr>
            <p:spPr>
              <a:xfrm>
                <a:off x="1866588" y="950348"/>
                <a:ext cx="529650" cy="1335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0" b="1" dirty="0"/>
                  <a:t>&gt;</a:t>
                </a:r>
                <a:endParaRPr lang="ko-KR" altLang="en-US" sz="7000" b="1" dirty="0"/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1DFB8495-5CB1-4FEF-8608-856071CFB56F}"/>
                </a:ext>
              </a:extLst>
            </p:cNvPr>
            <p:cNvSpPr txBox="1"/>
            <p:nvPr/>
          </p:nvSpPr>
          <p:spPr>
            <a:xfrm>
              <a:off x="6816490" y="4849185"/>
              <a:ext cx="37826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0" b="1" dirty="0"/>
                <a:t>&gt;</a:t>
              </a:r>
              <a:endParaRPr lang="ko-KR" altLang="en-US" sz="70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F8075399-4BD8-4BF8-B165-3DFA86BF1CCD}"/>
                </a:ext>
              </a:extLst>
            </p:cNvPr>
            <p:cNvSpPr txBox="1"/>
            <p:nvPr/>
          </p:nvSpPr>
          <p:spPr>
            <a:xfrm>
              <a:off x="7601853" y="4869013"/>
              <a:ext cx="26478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&lt;</a:t>
              </a:r>
              <a:r>
                <a:rPr lang="ko-KR" altLang="en-US" sz="12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다장조</a:t>
              </a:r>
              <a:r>
                <a:rPr lang="en-US" altLang="ko-KR" sz="12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&gt;</a:t>
              </a:r>
              <a:endPara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xmlns="" id="{F52E6862-5C5E-4EC3-A236-4806F1CA9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87178">
              <a:off x="2711128" y="5381274"/>
              <a:ext cx="689227" cy="811056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27D84269-094C-43A0-9ABD-B6FD9B3E3C77}"/>
                </a:ext>
              </a:extLst>
            </p:cNvPr>
            <p:cNvSpPr txBox="1"/>
            <p:nvPr/>
          </p:nvSpPr>
          <p:spPr>
            <a:xfrm>
              <a:off x="4732908" y="5302275"/>
              <a:ext cx="170790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다장조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CEA45C4C-9BE7-454F-8684-B9A0273798FF}"/>
                </a:ext>
              </a:extLst>
            </p:cNvPr>
            <p:cNvSpPr txBox="1"/>
            <p:nvPr/>
          </p:nvSpPr>
          <p:spPr>
            <a:xfrm>
              <a:off x="4741694" y="5625219"/>
              <a:ext cx="170790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라장조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3477DA99-77DA-4B98-BF66-BC5E6797E2A7}"/>
                </a:ext>
              </a:extLst>
            </p:cNvPr>
            <p:cNvSpPr txBox="1"/>
            <p:nvPr/>
          </p:nvSpPr>
          <p:spPr>
            <a:xfrm>
              <a:off x="4741694" y="5947244"/>
              <a:ext cx="170790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마장조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49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2265587" y="1988840"/>
            <a:ext cx="7538813" cy="4269501"/>
            <a:chOff x="1960969" y="2575329"/>
            <a:chExt cx="9115320" cy="3819525"/>
          </a:xfrm>
        </p:grpSpPr>
        <p:pic>
          <p:nvPicPr>
            <p:cNvPr id="37" name="Picture 3">
              <a:extLst>
                <a:ext uri="{FF2B5EF4-FFF2-40B4-BE49-F238E27FC236}">
                  <a16:creationId xmlns:a16="http://schemas.microsoft.com/office/drawing/2014/main" xmlns="" id="{E8A0FAC2-C6E9-4A57-B120-8FE2EDB508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60969" y="2575329"/>
              <a:ext cx="9115320" cy="3819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B50630FE-B93B-42B3-A273-8F646B9476A4}"/>
                </a:ext>
              </a:extLst>
            </p:cNvPr>
            <p:cNvSpPr txBox="1"/>
            <p:nvPr/>
          </p:nvSpPr>
          <p:spPr>
            <a:xfrm>
              <a:off x="4920988" y="3358230"/>
              <a:ext cx="2473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악기를 선택 해주세요♬</a:t>
              </a:r>
            </a:p>
          </p:txBody>
        </p:sp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xmlns="" id="{52F6FBC1-616F-48EB-B51E-84F647784A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9339" y="3937147"/>
              <a:ext cx="1840193" cy="1430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2" name="Picture 3">
              <a:extLst>
                <a:ext uri="{FF2B5EF4-FFF2-40B4-BE49-F238E27FC236}">
                  <a16:creationId xmlns:a16="http://schemas.microsoft.com/office/drawing/2014/main" xmlns="" id="{9459D0EC-2F62-47FE-9455-06C4392DFA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42508" y="3848876"/>
              <a:ext cx="1198863" cy="13427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344B607E-8463-408F-B2EB-66DECEC7B5EE}"/>
                </a:ext>
              </a:extLst>
            </p:cNvPr>
            <p:cNvSpPr txBox="1"/>
            <p:nvPr/>
          </p:nvSpPr>
          <p:spPr>
            <a:xfrm>
              <a:off x="2678449" y="3565748"/>
              <a:ext cx="61770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600" b="1" dirty="0"/>
                <a:t>&lt;</a:t>
              </a:r>
              <a:endParaRPr lang="ko-KR" altLang="en-US" sz="9600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249F86ED-6CCD-47C3-B4A1-64DEB3C23B36}"/>
                </a:ext>
              </a:extLst>
            </p:cNvPr>
            <p:cNvSpPr txBox="1"/>
            <p:nvPr/>
          </p:nvSpPr>
          <p:spPr>
            <a:xfrm>
              <a:off x="8761441" y="3561309"/>
              <a:ext cx="61770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600" b="1" dirty="0"/>
                <a:t>&gt;</a:t>
              </a:r>
              <a:endParaRPr lang="ko-KR" altLang="en-US" sz="9600" b="1" dirty="0"/>
            </a:p>
          </p:txBody>
        </p:sp>
      </p:grpSp>
      <p:grpSp>
        <p:nvGrpSpPr>
          <p:cNvPr id="29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1819563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각 삼각형 30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별도 첨부</a:t>
            </a:r>
            <a:endParaRPr lang="en-US" altLang="ko-KR" dirty="0" smtClean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BBE4087-AB72-41BB-8EC4-86F7C901A266}"/>
              </a:ext>
            </a:extLst>
          </p:cNvPr>
          <p:cNvSpPr txBox="1"/>
          <p:nvPr/>
        </p:nvSpPr>
        <p:spPr>
          <a:xfrm>
            <a:off x="967070" y="877944"/>
            <a:ext cx="339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악기 </a:t>
            </a: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선택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862E7D8-EC0D-484B-A7A1-7158BC11128D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D8BA32E-211F-4372-A2B1-D38EBB82C84E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8AEE092-FEE1-450F-84A3-7908C6A1A29E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189E9FD-B59D-49C7-A17D-125403FDF7C2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AD8CBEF0-C7BC-4A7D-BEDE-823B973280CF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BBCB3CC3-AF2E-4535-99EB-A376B8EB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D8B1C318-D01B-4C82-81B1-758132A76D0C}"/>
              </a:ext>
            </a:extLst>
          </p:cNvPr>
          <p:cNvSpPr/>
          <p:nvPr/>
        </p:nvSpPr>
        <p:spPr>
          <a:xfrm>
            <a:off x="979770" y="1357247"/>
            <a:ext cx="5938083" cy="498016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블록을 통해 연주하고 싶은 악기 선택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E7B1EEDF-2136-42DA-BDF4-18A912084E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87178">
            <a:off x="5019064" y="408408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8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-27715" y="3212109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별도 첨부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005502A-C9DE-4534-8D03-63C628EFBFD0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22C804-B784-4EBB-A537-2ABC5008E16E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A7F6D54-2567-4353-87EE-243FCCFD8BA0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531D45C-AF59-48FB-B96F-7B715ABF3868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2248625-3E3A-4576-9AB3-60268F3E888E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A128776-70C7-43ED-A983-474562B2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57D4FDF-14FE-4FFC-BE5F-EABD08183E80}"/>
              </a:ext>
            </a:extLst>
          </p:cNvPr>
          <p:cNvSpPr txBox="1"/>
          <p:nvPr/>
        </p:nvSpPr>
        <p:spPr>
          <a:xfrm>
            <a:off x="967070" y="877944"/>
            <a:ext cx="339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현황</a:t>
            </a:r>
            <a:endParaRPr lang="ko-KR" altLang="en-US" sz="24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398EF55-A2DE-45F7-B3FF-1416FBD317A6}"/>
              </a:ext>
            </a:extLst>
          </p:cNvPr>
          <p:cNvSpPr txBox="1"/>
          <p:nvPr/>
        </p:nvSpPr>
        <p:spPr>
          <a:xfrm>
            <a:off x="1092572" y="1376817"/>
            <a:ext cx="98492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진행된 부분</a:t>
            </a:r>
            <a:endParaRPr lang="en-US" altLang="ko-KR" sz="16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- </a:t>
            </a:r>
            <a:r>
              <a:rPr lang="ko-KR" altLang="en-US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클라이언트 </a:t>
            </a:r>
            <a:r>
              <a:rPr lang="en-US" altLang="ko-KR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애플리케이션의 전체적 기능 </a:t>
            </a:r>
            <a:r>
              <a:rPr lang="en-US" altLang="ko-KR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UI </a:t>
            </a:r>
            <a:r>
              <a:rPr lang="ko-KR" altLang="en-US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설계</a:t>
            </a:r>
            <a:endParaRPr lang="en-US" altLang="ko-KR" sz="16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en-US" altLang="ko-KR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클라이언트 </a:t>
            </a:r>
            <a:r>
              <a:rPr lang="en-US" altLang="ko-KR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AR</a:t>
            </a:r>
            <a:r>
              <a:rPr lang="ko-KR" altLang="en-US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동작기능 확인</a:t>
            </a:r>
            <a:endParaRPr lang="en-US" altLang="ko-KR" sz="16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en-US" altLang="ko-KR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하드웨어 </a:t>
            </a:r>
            <a:r>
              <a:rPr lang="en-US" altLang="ko-KR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전체적인 기능 설계 및 버튼에 따른 데이터 값 결정</a:t>
            </a:r>
            <a:endParaRPr lang="en-US" altLang="ko-KR" sz="16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en-US" altLang="ko-KR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하드웨어 </a:t>
            </a:r>
            <a:r>
              <a:rPr lang="en-US" altLang="ko-KR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크기</a:t>
            </a:r>
            <a:r>
              <a:rPr lang="en-US" altLang="ko-KR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버튼 위치</a:t>
            </a:r>
            <a:r>
              <a:rPr lang="en-US" altLang="ko-KR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등 총괄적인 동작 설계</a:t>
            </a:r>
            <a:endParaRPr lang="en-US" altLang="ko-KR" sz="16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진행할 부분</a:t>
            </a:r>
            <a:endParaRPr lang="en-US" altLang="ko-KR" sz="16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-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클라이언트 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블록의 전송 데이터에 값에 따른 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AR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동작</a:t>
            </a:r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-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클라이언트 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데이터베이스 연동에 따른 동요 및 </a:t>
            </a:r>
            <a:r>
              <a:rPr lang="ko-KR" altLang="en-US" sz="1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컨텐츠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진행  </a:t>
            </a:r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en-US" altLang="ko-KR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하드웨어 </a:t>
            </a:r>
            <a:r>
              <a:rPr lang="en-US" altLang="ko-KR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서브 아두이노 </a:t>
            </a:r>
            <a:r>
              <a:rPr lang="en-US" altLang="ko-KR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I2C </a:t>
            </a:r>
            <a:r>
              <a:rPr lang="ko-KR" altLang="en-US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통신 연결 </a:t>
            </a:r>
            <a:endParaRPr lang="en-US" altLang="ko-KR" sz="16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en-US" altLang="ko-KR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하드웨어 </a:t>
            </a:r>
            <a:r>
              <a:rPr lang="en-US" altLang="ko-KR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도킹스테이션을 이용하여 메인 블록에 데이터 전송 연결</a:t>
            </a:r>
            <a:endParaRPr lang="en-US" altLang="ko-KR" sz="16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en-US" altLang="ko-KR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하드웨어 </a:t>
            </a:r>
            <a:r>
              <a:rPr lang="en-US" altLang="ko-KR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각 서브 블록의 버튼 기능 추가 및 데모 시험</a:t>
            </a:r>
            <a:endParaRPr lang="en-US" altLang="ko-KR" sz="16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en-US" altLang="ko-KR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디자인 </a:t>
            </a:r>
            <a:r>
              <a:rPr lang="en-US" altLang="ko-KR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아두이노 각 블록의 모형</a:t>
            </a:r>
            <a:r>
              <a:rPr lang="en-US" altLang="ko-KR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애플리케이션의 캐릭터 및 상세 </a:t>
            </a:r>
            <a:r>
              <a:rPr lang="ko-KR" altLang="en-US" sz="1600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컨텐츠</a:t>
            </a:r>
            <a:r>
              <a:rPr lang="ko-KR" altLang="en-US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sz="16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18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=""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06DAA8E-AD41-4727-999B-ACE09E691F96}"/>
              </a:ext>
            </a:extLst>
          </p:cNvPr>
          <p:cNvSpPr txBox="1"/>
          <p:nvPr/>
        </p:nvSpPr>
        <p:spPr>
          <a:xfrm>
            <a:off x="4046024" y="2591312"/>
            <a:ext cx="41658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관련기술 </a:t>
            </a:r>
            <a:endParaRPr lang="en-US" altLang="ko-KR" sz="4000" dirty="0" smtClean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40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및 </a:t>
            </a:r>
            <a:endParaRPr lang="en-US" altLang="ko-KR" sz="4000" dirty="0" smtClean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40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정보</a:t>
            </a:r>
            <a:endParaRPr lang="ko-KR" altLang="en-US" sz="40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072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21BD0939-F9FF-4C02-B97A-09EDB51F53EE}"/>
              </a:ext>
            </a:extLst>
          </p:cNvPr>
          <p:cNvGrpSpPr/>
          <p:nvPr/>
        </p:nvGrpSpPr>
        <p:grpSpPr>
          <a:xfrm>
            <a:off x="-14924" y="1323336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3E94D2C7-1F94-4876-BB64-D4DACA086AD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각 삼각형 20">
              <a:extLst>
                <a:ext uri="{FF2B5EF4-FFF2-40B4-BE49-F238E27FC236}">
                  <a16:creationId xmlns="" xmlns:a16="http://schemas.microsoft.com/office/drawing/2014/main" id="{C2123D59-4DAA-4C03-982E-3F9CFB3947D1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 flipH="1">
            <a:off x="642152" y="656760"/>
            <a:ext cx="29580" cy="5915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D99EFA6-8973-40AA-AF74-469847D42040}"/>
              </a:ext>
            </a:extLst>
          </p:cNvPr>
          <p:cNvSpPr txBox="1"/>
          <p:nvPr/>
        </p:nvSpPr>
        <p:spPr>
          <a:xfrm>
            <a:off x="967070" y="877944"/>
            <a:ext cx="1437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AR</a:t>
            </a:r>
            <a:endParaRPr lang="ko-KR" altLang="en-US" sz="24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983F8F0-A4E2-4FF1-8EC8-FA79079C1863}"/>
              </a:ext>
            </a:extLst>
          </p:cNvPr>
          <p:cNvSpPr txBox="1"/>
          <p:nvPr/>
        </p:nvSpPr>
        <p:spPr>
          <a:xfrm>
            <a:off x="1074197" y="1440726"/>
            <a:ext cx="104756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AR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은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Augmented Reality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의 약자로 </a:t>
            </a:r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증강현실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을 뜻함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en-US" altLang="ko-KR" sz="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가상현실의 한 분야로 실제 환경에 가상 사물이나 정보를 합성하여 원래의 환경에 존재하는 사물처럼 보이도록 하는 컴퓨터 그래픽 기법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사용자가 눈으로 보는 </a:t>
            </a:r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현실 세계에 가상 물체를 겹쳐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보여주는 기술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6940E10-A064-4484-B992-07EC71016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950" y="3272485"/>
            <a:ext cx="4243537" cy="283972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D372BF-3E01-4DB5-B2E4-2B9C25924DB0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관련기술 및 </a:t>
            </a:r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정보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1560DD38-011E-496A-8DF3-35BCAA638789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3E58F4B-8DFC-49CE-A48F-3E823A2A97C7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pic>
        <p:nvPicPr>
          <p:cNvPr id="4098" name="Picture 2" descr="'처용항의 페르시아 왕자, 아비틴' 3D 증강현실 만화·웹툰으로 선봬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2" y="3272485"/>
            <a:ext cx="4243537" cy="283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37208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1" y="41803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461284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922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 flipH="1">
            <a:off x="642152" y="656760"/>
            <a:ext cx="29580" cy="5915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-14924" y="1323336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=""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9D273A6-F5DF-445A-955B-076C38FA7119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관련기술 및 </a:t>
            </a:r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정보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D99EFA6-8973-40AA-AF74-469847D42040}"/>
              </a:ext>
            </a:extLst>
          </p:cNvPr>
          <p:cNvSpPr txBox="1"/>
          <p:nvPr/>
        </p:nvSpPr>
        <p:spPr>
          <a:xfrm>
            <a:off x="967070" y="877944"/>
            <a:ext cx="339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아두이노</a:t>
            </a:r>
            <a:endParaRPr lang="ko-KR" altLang="en-US" sz="24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983F8F0-A4E2-4FF1-8EC8-FA79079C1863}"/>
              </a:ext>
            </a:extLst>
          </p:cNvPr>
          <p:cNvSpPr txBox="1"/>
          <p:nvPr/>
        </p:nvSpPr>
        <p:spPr>
          <a:xfrm>
            <a:off x="1074197" y="1440726"/>
            <a:ext cx="104756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오픈소스를 기반으로 한 단일 보드 마이크로 컨트롤러로 완성된 보드와 관련 개발 도구 및 환경을 뜻함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다수의 스위치나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센서로부터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값을 받아들여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LED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나 모니터와 같은 외부 전자 장치들을 통제해 환경과 상호작용이 가능한 물건의 생성을 가능하게 함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통합개발환경을 제공해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소프트웨어 개발과 실행코드 업로드도 제공하며 소프트웨어와 연동이 가능함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951A1B2-A784-403F-9001-35683421E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232" y="3149518"/>
            <a:ext cx="3394355" cy="33943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B7AA566-286A-444C-9BFC-B1D28D82FBFA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F2AB2FA-D17C-4DC5-BEE6-23301DEE582A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pic>
        <p:nvPicPr>
          <p:cNvPr id="5122" name="Picture 2" descr="사물인터넷, ‘센서 저널리즘’을 부른다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626" y="3229066"/>
            <a:ext cx="3994567" cy="299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37208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1" y="41803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461284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566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41B7090-8398-4E6C-A9FB-D71FB160653F}"/>
              </a:ext>
            </a:extLst>
          </p:cNvPr>
          <p:cNvSpPr txBox="1"/>
          <p:nvPr/>
        </p:nvSpPr>
        <p:spPr>
          <a:xfrm>
            <a:off x="4013072" y="2647925"/>
            <a:ext cx="41658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</a:t>
            </a:r>
            <a:endParaRPr lang="en-US" altLang="ko-KR" sz="4000" dirty="0" smtClean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40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수행 </a:t>
            </a:r>
            <a:endParaRPr lang="en-US" altLang="ko-KR" sz="4000" dirty="0" smtClean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40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  <a:endParaRPr lang="ko-KR" altLang="en-US" sz="40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CB3EA67D-97AB-4D5C-B129-D6CA6C03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8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2000</Words>
  <Application>Microsoft Office PowerPoint</Application>
  <PresentationFormat>사용자 지정</PresentationFormat>
  <Paragraphs>1044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4" baseType="lpstr">
      <vt:lpstr>굴림</vt:lpstr>
      <vt:lpstr>Arial</vt:lpstr>
      <vt:lpstr>210 콤퓨타세탁 L</vt:lpstr>
      <vt:lpstr>210 맨발의청춘 R</vt:lpstr>
      <vt:lpstr>맑은 고딕</vt:lpstr>
      <vt:lpstr>10X10</vt:lpstr>
      <vt:lpstr>Wingdings</vt:lpstr>
      <vt:lpstr>Yoon 윤고딕 520_TT</vt:lpstr>
      <vt:lpstr>HY울릉도B</vt:lpstr>
      <vt:lpstr>210 콤퓨타세탁 R</vt:lpstr>
      <vt:lpstr>210 맨발의청춘 L</vt:lpstr>
      <vt:lpstr>Office 테마</vt:lpstr>
      <vt:lpstr>아두이노와 AR을 이용한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아두이노와 AR을 이용한</dc:title>
  <dc:creator>나는야세상에서제일이쁜홍소연이다와랄랄라</dc:creator>
  <cp:lastModifiedBy>user</cp:lastModifiedBy>
  <cp:revision>344</cp:revision>
  <dcterms:created xsi:type="dcterms:W3CDTF">2017-11-27T05:01:28Z</dcterms:created>
  <dcterms:modified xsi:type="dcterms:W3CDTF">2018-02-18T15:12:31Z</dcterms:modified>
</cp:coreProperties>
</file>