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sldIdLst>
    <p:sldId id="313" r:id="rId2"/>
    <p:sldId id="257" r:id="rId3"/>
    <p:sldId id="266" r:id="rId4"/>
    <p:sldId id="298" r:id="rId5"/>
    <p:sldId id="263" r:id="rId6"/>
    <p:sldId id="270" r:id="rId7"/>
    <p:sldId id="299" r:id="rId8"/>
    <p:sldId id="300" r:id="rId9"/>
    <p:sldId id="264" r:id="rId10"/>
    <p:sldId id="314" r:id="rId11"/>
    <p:sldId id="315" r:id="rId12"/>
    <p:sldId id="316" r:id="rId13"/>
    <p:sldId id="317" r:id="rId14"/>
    <p:sldId id="318" r:id="rId15"/>
    <p:sldId id="319" r:id="rId16"/>
    <p:sldId id="283" r:id="rId17"/>
    <p:sldId id="320" r:id="rId18"/>
    <p:sldId id="321" r:id="rId19"/>
    <p:sldId id="284" r:id="rId20"/>
    <p:sldId id="301" r:id="rId21"/>
    <p:sldId id="285" r:id="rId22"/>
    <p:sldId id="287" r:id="rId23"/>
    <p:sldId id="288" r:id="rId24"/>
    <p:sldId id="290" r:id="rId25"/>
    <p:sldId id="306" r:id="rId26"/>
    <p:sldId id="307" r:id="rId27"/>
    <p:sldId id="310" r:id="rId28"/>
    <p:sldId id="311" r:id="rId29"/>
    <p:sldId id="308" r:id="rId30"/>
    <p:sldId id="309" r:id="rId31"/>
    <p:sldId id="267" r:id="rId32"/>
  </p:sldIdLst>
  <p:sldSz cx="12192000" cy="6858000"/>
  <p:notesSz cx="6858000" cy="9144000"/>
  <p:embeddedFontLst>
    <p:embeddedFont>
      <p:font typeface="210 콤퓨타세탁 R" panose="020206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210 콤퓨타세탁 L" panose="02020603020101020101" pitchFamily="18" charset="-127"/>
      <p:regular r:id="rId37"/>
    </p:embeddedFont>
    <p:embeddedFont>
      <p:font typeface="Yoon 윤고딕 520_TT" panose="020B0600000101010101" charset="-127"/>
      <p:regular r:id="rId38"/>
    </p:embeddedFont>
    <p:embeddedFont>
      <p:font typeface="210 맨발의청춘 L" panose="0202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1BB0-F87D-43CC-BA8D-F68E4FF7CE49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0106D-1AE8-43C2-BB3F-FF3F38B6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7C5D7F9-0206-4CDB-AE42-C95B24CD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EAC9F1A-178B-4A50-8C3F-E2F0AE4D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2E8F1D-CBBE-461B-A928-6FF7D87D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6546-3980-411E-B69F-70C9E00FB684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3E4732-EF29-4D26-B339-80C58B1C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AB86F5-DB0D-4EDB-9EB0-753D41C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E150C5-3610-4B8C-B8F2-CDF8881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27F4159-EBED-4BEF-89BE-407F6878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ADD572B-9779-4966-A512-AC3D7150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17D5-E27C-4808-80B5-51F423C26D92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487FFD-1DE6-48F1-8BA1-7720DC87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A4181E-A74D-4AA7-8775-D7E300A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8CD1F4-A88A-46A6-9A51-762443E34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1693650-4479-4904-A340-3B4F9806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DCB0645-67CB-4D57-A8B4-A82B8268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2626-ED5C-4C8F-BFAB-E6649D815B4F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38A677-4B31-46B3-B391-40DFD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532F20-B79B-4A1D-920A-DE13CDC2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08503F-289A-4EBC-A80D-34D23EB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9A0530C-CA4F-4344-88DA-859FB9CA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D2A6F9-4F73-4BED-B4E9-72AAF3D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BA30-58CB-488C-AA62-7FEB9055E10B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35572B-E241-4C97-B683-CE9D416D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83BCA5-6B76-4643-B95C-ADA49102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2FA088-C93A-42D1-B743-76EC5684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E5916F-C7FB-4AD2-9489-3D110CB6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D8BAE5-AEB6-47E6-8A16-C9C7DFFE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C9ED-F137-4324-9ECC-CF7960BA8D7D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D0263D9-47B5-41E2-A1DA-E86B74AE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01B40E-03CA-42F7-B7AC-42C36205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AA5F1B-D4BB-4D32-B4E4-4F63735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3F98B6F-3E16-4128-A905-6397ADF2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D1F2D3A-58AC-429A-858C-1DCB08DA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E94CF05-D66C-477E-A736-21673227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ACC8-BEE5-4060-BEB3-A09378767A44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128460A-7919-44DF-8843-0682737B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D4B266-8CA8-4C98-AA43-22800EC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1AD596-9890-4D4B-B98B-D28A1CDE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DAF69E-63DD-45A4-98FB-572DFA8F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4699FE1-1044-4AC7-B723-373B3FF41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B6F9392-EDBF-4DBB-8FA5-F8465762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F165E2C-63C7-4E11-8591-DEBF3868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C6EA49F-616F-4D29-9709-8286FDD4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08CB-711D-464A-AC7C-BED2382D7893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6E1A3B7-B455-4CB7-B93B-286DB84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D861672-E9B7-4602-848A-215EEB08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B78F8C-16A7-453B-934B-C75A983F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62E3820-87C8-4AB3-BD2C-7952182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1BDF-D639-42FB-B58E-98B554E1ED66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83F8FCB-0DB2-4F07-80EF-C1F42FC6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65A9539-097C-404E-B5A0-C64D81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4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3406DC7-38FF-4DA6-AE72-D8E6F256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F87C-9AA1-4B37-98CF-355B8100D542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5BBFD1-81AE-4B96-B441-6C792E1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EC00B2E-4355-48DE-8FE9-A2996F88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4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DEB887-5393-4D73-AD5C-6B7F8CF7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68C667-29D4-4021-BB08-A755B156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31A0E9A-EE7B-4D57-BA34-28DEE7F7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97120CA-F57B-4E65-BBF3-AC21BD0E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A7-5173-465F-9912-C748284117D5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ABB53E-0E35-45E0-88E5-B928FD19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64F431D-88EC-4F48-8A84-DCE6AAB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2B23C3-DF88-401D-ABFF-552E4B49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E53CBD1-FC6F-4B58-BD78-8B3A7149E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04BF15B-AC7F-44AF-8F35-671DB49A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1BB2E1E-C417-45F8-BABA-1AED1CD0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B00A-278B-4406-852F-E4AD849DFA3A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A159911-0895-4775-9633-1F62DF3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86948C-DB1D-44CC-9B0B-0E7FCD8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6F2BAD8-BB50-4E6B-9AF6-1B23DCDD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789A7FC-C4DA-4BFA-8C70-0DE2B778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B50D4A0-5824-4BD7-90F6-59B962BE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BE06-AA1C-4E78-A7DB-B9F957458E4B}" type="datetime1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541B3F-AF02-4ABC-A61F-1946A007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6775BE-F09C-4C62-ABB5-A550ABA0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8485-D522-4C2E-9FA8-085D349FA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5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microsoft.com/office/2007/relationships/hdphoto" Target="../media/hdphoto1.wdp"/><Relationship Id="rId3" Type="http://schemas.openxmlformats.org/officeDocument/2006/relationships/image" Target="../media/image17.jpeg"/><Relationship Id="rId7" Type="http://schemas.openxmlformats.org/officeDocument/2006/relationships/hyperlink" Target="http://www.google.co.kr/url?sa=i&amp;rct=j&amp;q=&amp;esrc=s&amp;source=images&amp;cd=&amp;cad=rja&amp;uact=8&amp;ved=0ahUKEwjO5bafjOHXAhWLf7wKHY4wCjIQjRwIBw&amp;url=http://blog.naver.com/PostView.nhn?blogId=creative_song&amp;logNo=220693671706&amp;parentCategoryNo=&amp;categoryNo=9&amp;viewDate=&amp;isShowPopularPosts=true&amp;from=search&amp;psig=AOvVaw1g9cK06lhUHD5ArpjYOvE3&amp;ust=1511952519674638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13.png"/><Relationship Id="rId5" Type="http://schemas.openxmlformats.org/officeDocument/2006/relationships/hyperlink" Target="http://www.google.co.kr/url?sa=i&amp;rct=j&amp;q=&amp;esrc=s&amp;source=images&amp;cd=&amp;cad=rja&amp;uact=8&amp;ved=0ahUKEwj_4f6MjeHXAhVRObwKHRKPCQMQjRwIBw&amp;url=http://blog.naver.com/PostView.nhn?blogId=octoberrecord&amp;logNo=220544598176&amp;parentCategoryNo=9&amp;categoryNo=&amp;viewDate=&amp;isShowPopularPosts=true&amp;from=search&amp;psig=AOvVaw2in2DPtd-7hPHWVjRZ7Kfg&amp;ust=1511952736350897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leit.tistory.com/entry/&#50500;&#46160;&#51060;&#45432;&#50500;&#46160;&#51060;&#45432;-&#50864;&#45432;-R3-&#49828;&#54169;" TargetMode="External"/><Relationship Id="rId2" Type="http://schemas.openxmlformats.org/officeDocument/2006/relationships/hyperlink" Target="https://namu.wiki/w/&#44068;&#47085;&#49884;%20A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vctec.co.kr/opensource/arduino/pushbutton" TargetMode="External"/><Relationship Id="rId4" Type="http://schemas.openxmlformats.org/officeDocument/2006/relationships/hyperlink" Target="http://deneb21.tistory.com/267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EC33D2-1755-4FEB-AC61-820267DC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14" y="1692499"/>
            <a:ext cx="9502067" cy="1287261"/>
          </a:xfrm>
        </p:spPr>
        <p:txBody>
          <a:bodyPr>
            <a:noAutofit/>
          </a:bodyPr>
          <a:lstStyle/>
          <a:p>
            <a:r>
              <a:rPr lang="ko-KR" altLang="en-US" sz="4400" b="1" dirty="0" err="1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아두이노</a:t>
            </a:r>
            <a:r>
              <a:rPr lang="ko-KR" altLang="en-US" sz="4400" b="1" dirty="0" err="1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와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  <a:r>
              <a:rPr lang="en-US" altLang="ko-KR" sz="4400" b="1" dirty="0">
                <a:solidFill>
                  <a:srgbClr val="FF5552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AR</a:t>
            </a: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을 이용한</a:t>
            </a:r>
            <a: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/>
            </a:r>
            <a:br>
              <a:rPr lang="en-US" altLang="ko-KR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</a:br>
            <a:r>
              <a:rPr lang="ko-KR" altLang="en-US" sz="44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161" y="4546878"/>
            <a:ext cx="3655109" cy="988341"/>
          </a:xfrm>
        </p:spPr>
        <p:txBody>
          <a:bodyPr>
            <a:normAutofit/>
          </a:bodyPr>
          <a:lstStyle/>
          <a:p>
            <a:r>
              <a:rPr lang="en-US" altLang="ko-KR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2014150021 </a:t>
            </a:r>
            <a:r>
              <a:rPr lang="ko-KR" altLang="en-US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오지수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2014154039 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홍소연</a:t>
            </a:r>
            <a:endParaRPr lang="en-US" altLang="ko-KR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2013000000 </a:t>
            </a:r>
            <a:r>
              <a:rPr lang="ko-KR" altLang="en-US" sz="1400" dirty="0" err="1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이도</a:t>
            </a:r>
            <a:r>
              <a:rPr lang="ko-KR" altLang="en-US" sz="14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빈</a:t>
            </a:r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9FBBC9D-D991-4D75-9C0C-A1742D11D44B}"/>
              </a:ext>
            </a:extLst>
          </p:cNvPr>
          <p:cNvSpPr/>
          <p:nvPr/>
        </p:nvSpPr>
        <p:spPr>
          <a:xfrm>
            <a:off x="4688458" y="2530983"/>
            <a:ext cx="29065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음악교육교구</a:t>
            </a:r>
            <a:endParaRPr lang="ko-KR" altLang="en-US" sz="4000" b="1" dirty="0">
              <a:solidFill>
                <a:srgbClr val="FF5552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03EE60-A365-4D58-A36D-D105C6A01B91}"/>
              </a:ext>
            </a:extLst>
          </p:cNvPr>
          <p:cNvSpPr txBox="1"/>
          <p:nvPr/>
        </p:nvSpPr>
        <p:spPr>
          <a:xfrm>
            <a:off x="5308847" y="4367095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65A0C6-4CC7-4B74-BB0A-6691D1E41A91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D530E8-3090-4DA6-B597-19BA44358390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474F6E-4179-4CF6-AA92-BC0BDD11DFCF}"/>
              </a:ext>
            </a:extLst>
          </p:cNvPr>
          <p:cNvSpPr txBox="1"/>
          <p:nvPr/>
        </p:nvSpPr>
        <p:spPr>
          <a:xfrm>
            <a:off x="5308847" y="5524068"/>
            <a:ext cx="1677879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4FDF220B-9651-4CDE-AC87-95BF29DB9CB7}"/>
              </a:ext>
            </a:extLst>
          </p:cNvPr>
          <p:cNvSpPr txBox="1">
            <a:spLocks/>
          </p:cNvSpPr>
          <p:nvPr/>
        </p:nvSpPr>
        <p:spPr>
          <a:xfrm>
            <a:off x="4320231" y="6174276"/>
            <a:ext cx="3655109" cy="39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지도교수님 </a:t>
            </a:r>
            <a:r>
              <a:rPr lang="en-US" altLang="ko-KR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400" dirty="0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정의훈 교수님</a:t>
            </a:r>
            <a:endParaRPr lang="ko-KR" altLang="en-US" sz="1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E04034-2551-4575-81A4-B11A171CD666}"/>
              </a:ext>
            </a:extLst>
          </p:cNvPr>
          <p:cNvSpPr txBox="1"/>
          <p:nvPr/>
        </p:nvSpPr>
        <p:spPr>
          <a:xfrm>
            <a:off x="2267160" y="3370304"/>
            <a:ext cx="77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Music Education using 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Aduino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and AR -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4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구현설명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="" xmlns:a16="http://schemas.microsoft.com/office/drawing/2014/main" id="{688D50E7-8972-4A07-B8B3-D995E627821F}"/>
              </a:ext>
            </a:extLst>
          </p:cNvPr>
          <p:cNvSpPr txBox="1">
            <a:spLocks/>
          </p:cNvSpPr>
          <p:nvPr/>
        </p:nvSpPr>
        <p:spPr>
          <a:xfrm>
            <a:off x="1011140" y="1520221"/>
            <a:ext cx="10169719" cy="503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AR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 </a:t>
            </a:r>
            <a:r>
              <a:rPr lang="ko-KR" altLang="en-US" sz="2400" dirty="0" err="1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음악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배우다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8B1C318-D01B-4C82-81B1-758132A76D0C}"/>
              </a:ext>
            </a:extLst>
          </p:cNvPr>
          <p:cNvSpPr/>
          <p:nvPr/>
        </p:nvSpPr>
        <p:spPr>
          <a:xfrm>
            <a:off x="1418870" y="5015257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메인보드에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물리적으로 연결된 서브 보드로부터   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전달받은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블루투스를 통해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폰으로 데이터 전송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1258900" y="2107010"/>
            <a:ext cx="5084860" cy="2810741"/>
            <a:chOff x="797400" y="2077489"/>
            <a:chExt cx="5084860" cy="2810741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4E98A380-9FBD-4B3E-B97A-F59EE112D2F1}"/>
                </a:ext>
              </a:extLst>
            </p:cNvPr>
            <p:cNvGrpSpPr/>
            <p:nvPr/>
          </p:nvGrpSpPr>
          <p:grpSpPr>
            <a:xfrm>
              <a:off x="797400" y="2077489"/>
              <a:ext cx="5084860" cy="2810741"/>
              <a:chOff x="1011140" y="2023630"/>
              <a:chExt cx="6248400" cy="3819525"/>
            </a:xfrm>
          </p:grpSpPr>
          <p:pic>
            <p:nvPicPr>
              <p:cNvPr id="20" name="Picture 3">
                <a:extLst>
                  <a:ext uri="{FF2B5EF4-FFF2-40B4-BE49-F238E27FC236}">
                    <a16:creationId xmlns="" xmlns:a16="http://schemas.microsoft.com/office/drawing/2014/main" id="{9965DBC0-8D90-436C-88F8-3AC5516BDC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011140" y="2023630"/>
                <a:ext cx="6248400" cy="3819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2" descr="D:\dlehq\Downloads\졸작\시나리오\도눌림.PNG">
                <a:extLst>
                  <a:ext uri="{FF2B5EF4-FFF2-40B4-BE49-F238E27FC236}">
                    <a16:creationId xmlns="" xmlns:a16="http://schemas.microsoft.com/office/drawing/2014/main" id="{7C28404E-BAE4-4B2A-AAB7-8AB37C5F8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5070" t="13019" r="13171" b="47079"/>
              <a:stretch/>
            </p:blipFill>
            <p:spPr bwMode="auto">
              <a:xfrm>
                <a:off x="2234304" y="2854830"/>
                <a:ext cx="4126225" cy="2014093"/>
              </a:xfrm>
              <a:prstGeom prst="rect">
                <a:avLst/>
              </a:prstGeom>
              <a:noFill/>
            </p:spPr>
          </p:pic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022" y="2429325"/>
              <a:ext cx="3950899" cy="2028278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6095999" y="2271918"/>
            <a:ext cx="4583515" cy="3716564"/>
            <a:chOff x="6095999" y="2271918"/>
            <a:chExt cx="4583515" cy="3716564"/>
          </a:xfrm>
        </p:grpSpPr>
        <p:grpSp>
          <p:nvGrpSpPr>
            <p:cNvPr id="51" name="그룹 50"/>
            <p:cNvGrpSpPr/>
            <p:nvPr/>
          </p:nvGrpSpPr>
          <p:grpSpPr>
            <a:xfrm>
              <a:off x="6095999" y="2271918"/>
              <a:ext cx="4583515" cy="3716564"/>
              <a:chOff x="6389984" y="2140639"/>
              <a:chExt cx="4583515" cy="371656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6389984" y="2140639"/>
                <a:ext cx="4583515" cy="3716564"/>
                <a:chOff x="6027905" y="2091757"/>
                <a:chExt cx="4583515" cy="3716564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="" xmlns:a16="http://schemas.microsoft.com/office/drawing/2014/main" id="{1E5AC67F-5F4B-43C9-9811-99A7886D93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0398" y="4250595"/>
                  <a:ext cx="2686870" cy="1557726"/>
                </a:xfrm>
                <a:prstGeom prst="rect">
                  <a:avLst/>
                </a:prstGeom>
              </p:spPr>
            </p:pic>
            <p:grpSp>
              <p:nvGrpSpPr>
                <p:cNvPr id="48" name="그룹 47"/>
                <p:cNvGrpSpPr/>
                <p:nvPr/>
              </p:nvGrpSpPr>
              <p:grpSpPr>
                <a:xfrm>
                  <a:off x="6027905" y="2091757"/>
                  <a:ext cx="4583515" cy="2743339"/>
                  <a:chOff x="7041544" y="1714264"/>
                  <a:chExt cx="4583515" cy="2743339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97601" y="1714264"/>
                    <a:ext cx="3227458" cy="2743339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 descr="C:\한국산업기술대학교\3-2\종합설게기획_정의훈교수님\졸업작품_제안서\제안서 제출본\137057.png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3500000">
                    <a:off x="7653718" y="1645641"/>
                    <a:ext cx="1332766" cy="25571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8B1C318-D01B-4C82-81B1-758132A76D0C}"/>
                  </a:ext>
                </a:extLst>
              </p:cNvPr>
              <p:cNvSpPr/>
              <p:nvPr/>
            </p:nvSpPr>
            <p:spPr>
              <a:xfrm>
                <a:off x="6841571" y="3517668"/>
                <a:ext cx="646623" cy="6365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메인</a:t>
                </a:r>
                <a:endParaRPr lang="en-US" altLang="ko-KR" sz="12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보드</a:t>
                </a:r>
                <a:endPara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8964402" y="2327184"/>
              <a:ext cx="1103702" cy="359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서브 보드</a:t>
              </a:r>
              <a:endPara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3" name="오른쪽 중괄호 52"/>
            <p:cNvSpPr/>
            <p:nvPr/>
          </p:nvSpPr>
          <p:spPr>
            <a:xfrm rot="16200000">
              <a:off x="9411016" y="1742004"/>
              <a:ext cx="213038" cy="2185600"/>
            </a:xfrm>
            <a:prstGeom prst="rightBrace">
              <a:avLst>
                <a:gd name="adj1" fmla="val 4326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 선택화면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6A80534-7BAC-43E4-95E9-E36F70897F1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B0634CD-44C3-483D-834F-9CC69FD14C0E}"/>
              </a:ext>
            </a:extLst>
          </p:cNvPr>
          <p:cNvSpPr txBox="1"/>
          <p:nvPr/>
        </p:nvSpPr>
        <p:spPr>
          <a:xfrm>
            <a:off x="990182" y="1356447"/>
            <a:ext cx="674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 선택 가능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 모드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TEST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자유모드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유저가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화면을 누르면 이동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94453" y="2502060"/>
            <a:ext cx="10801858" cy="3143655"/>
            <a:chOff x="953263" y="2493822"/>
            <a:chExt cx="10801858" cy="3143655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CBCC15CF-B60A-4174-A69D-3CCCDBB6EC9A}"/>
                </a:ext>
              </a:extLst>
            </p:cNvPr>
            <p:cNvGrpSpPr/>
            <p:nvPr/>
          </p:nvGrpSpPr>
          <p:grpSpPr>
            <a:xfrm>
              <a:off x="953263" y="2493822"/>
              <a:ext cx="5142737" cy="3143655"/>
              <a:chOff x="1561261" y="2285384"/>
              <a:chExt cx="5142737" cy="314365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="" xmlns:a16="http://schemas.microsoft.com/office/drawing/2014/main" id="{7237E576-AA1F-4F66-94AD-1C89A1D1EC7E}"/>
                  </a:ext>
                </a:extLst>
              </p:cNvPr>
              <p:cNvGrpSpPr/>
              <p:nvPr/>
            </p:nvGrpSpPr>
            <p:grpSpPr>
              <a:xfrm>
                <a:off x="1561261" y="2285384"/>
                <a:ext cx="5142737" cy="3143655"/>
                <a:chOff x="1249276" y="1755111"/>
                <a:chExt cx="5142737" cy="3143655"/>
              </a:xfrm>
            </p:grpSpPr>
            <p:pic>
              <p:nvPicPr>
                <p:cNvPr id="29" name="Picture 3">
                  <a:extLst>
                    <a:ext uri="{FF2B5EF4-FFF2-40B4-BE49-F238E27FC236}">
                      <a16:creationId xmlns="" xmlns:a16="http://schemas.microsoft.com/office/drawing/2014/main" id="{BE9F7001-B7EB-440B-B6E3-2D5E374321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249276" y="1755111"/>
                  <a:ext cx="5142737" cy="31436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BF7AC606-B37A-4A2E-945D-12CB44713C85}"/>
                    </a:ext>
                  </a:extLst>
                </p:cNvPr>
                <p:cNvSpPr txBox="1"/>
                <p:nvPr/>
              </p:nvSpPr>
              <p:spPr>
                <a:xfrm>
                  <a:off x="3086294" y="3246042"/>
                  <a:ext cx="1305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TEST </a:t>
                  </a:r>
                  <a:r>
                    <a:rPr lang="ko-KR" altLang="en-US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모드</a:t>
                  </a:r>
                </a:p>
              </p:txBody>
            </p:sp>
          </p:grpSp>
          <p:pic>
            <p:nvPicPr>
              <p:cNvPr id="36" name="그림 35">
                <a:extLst>
                  <a:ext uri="{FF2B5EF4-FFF2-40B4-BE49-F238E27FC236}">
                    <a16:creationId xmlns="" xmlns:a16="http://schemas.microsoft.com/office/drawing/2014/main" id="{E7B1EEDF-2136-42DA-BDF4-18A912084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87178">
                <a:off x="4280864" y="321962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B29F115-A6F2-448D-B8F7-8153F1BA8057}"/>
                  </a:ext>
                </a:extLst>
              </p:cNvPr>
              <p:cNvSpPr txBox="1"/>
              <p:nvPr/>
            </p:nvSpPr>
            <p:spPr>
              <a:xfrm>
                <a:off x="2627863" y="2804952"/>
                <a:ext cx="3009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[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스테이지 선택하기 </a:t>
                </a: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]</a:t>
                </a:r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A25EF030-8D41-49A3-B2BA-D3A253554579}"/>
                  </a:ext>
                </a:extLst>
              </p:cNvPr>
              <p:cNvSpPr txBox="1"/>
              <p:nvPr/>
            </p:nvSpPr>
            <p:spPr>
              <a:xfrm>
                <a:off x="3510488" y="3283466"/>
                <a:ext cx="10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배움 모드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80BE8EF0-604E-4EBB-9DD3-A940CBC692EC}"/>
                  </a:ext>
                </a:extLst>
              </p:cNvPr>
              <p:cNvSpPr txBox="1"/>
              <p:nvPr/>
            </p:nvSpPr>
            <p:spPr>
              <a:xfrm>
                <a:off x="3592256" y="4262942"/>
                <a:ext cx="10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자유 모드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1B378F8-87C3-42CA-ABD0-902691428CEB}"/>
                </a:ext>
              </a:extLst>
            </p:cNvPr>
            <p:cNvSpPr txBox="1"/>
            <p:nvPr/>
          </p:nvSpPr>
          <p:spPr>
            <a:xfrm>
              <a:off x="5787148" y="2996728"/>
              <a:ext cx="61770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b="1" dirty="0"/>
                <a:t>&gt;</a:t>
              </a:r>
              <a:endParaRPr lang="ko-KR" altLang="en-US" sz="9600" b="1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6DF4DB28-BAD6-4815-A09B-4FFBCBB3E799}"/>
                </a:ext>
              </a:extLst>
            </p:cNvPr>
            <p:cNvGrpSpPr/>
            <p:nvPr/>
          </p:nvGrpSpPr>
          <p:grpSpPr>
            <a:xfrm>
              <a:off x="6612384" y="2493822"/>
              <a:ext cx="5142737" cy="3143655"/>
              <a:chOff x="1561261" y="2285384"/>
              <a:chExt cx="5142737" cy="3143655"/>
            </a:xfrm>
          </p:grpSpPr>
          <p:pic>
            <p:nvPicPr>
              <p:cNvPr id="52" name="Picture 3">
                <a:extLst>
                  <a:ext uri="{FF2B5EF4-FFF2-40B4-BE49-F238E27FC236}">
                    <a16:creationId xmlns="" xmlns:a16="http://schemas.microsoft.com/office/drawing/2014/main" id="{31692C2C-8457-4ECA-8A79-F7CB3655C2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61261" y="2285384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A3E81C71-7425-43A2-9E0C-AA6E89BB54E0}"/>
                  </a:ext>
                </a:extLst>
              </p:cNvPr>
              <p:cNvSpPr txBox="1"/>
              <p:nvPr/>
            </p:nvSpPr>
            <p:spPr>
              <a:xfrm>
                <a:off x="2561961" y="4045365"/>
                <a:ext cx="3009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배움 모드입니다</a:t>
                </a:r>
                <a:endParaRPr lang="ko-KR" altLang="en-US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82BFC9AB-2747-4D79-8F21-D0B4004F655A}"/>
                  </a:ext>
                </a:extLst>
              </p:cNvPr>
              <p:cNvSpPr txBox="1"/>
              <p:nvPr/>
            </p:nvSpPr>
            <p:spPr>
              <a:xfrm>
                <a:off x="3510490" y="337325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9309C9C-17AB-4D4D-B48D-18EC343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7" y="3592243"/>
            <a:ext cx="595363" cy="5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994453" y="2502058"/>
            <a:ext cx="9945123" cy="3143656"/>
            <a:chOff x="953263" y="2493821"/>
            <a:chExt cx="9945123" cy="3143656"/>
          </a:xfrm>
        </p:grpSpPr>
        <p:pic>
          <p:nvPicPr>
            <p:cNvPr id="49" name="Picture 3">
              <a:extLst>
                <a:ext uri="{FF2B5EF4-FFF2-40B4-BE49-F238E27FC236}">
                  <a16:creationId xmlns="" xmlns:a16="http://schemas.microsoft.com/office/drawing/2014/main" id="{BE9F7001-B7EB-440B-B6E3-2D5E37432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3263" y="2493822"/>
              <a:ext cx="5142737" cy="3143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6DF4DB28-BAD6-4815-A09B-4FFBCBB3E799}"/>
                </a:ext>
              </a:extLst>
            </p:cNvPr>
            <p:cNvGrpSpPr/>
            <p:nvPr/>
          </p:nvGrpSpPr>
          <p:grpSpPr>
            <a:xfrm>
              <a:off x="5755649" y="2493821"/>
              <a:ext cx="5142737" cy="3143655"/>
              <a:chOff x="704526" y="2285383"/>
              <a:chExt cx="5142737" cy="3143655"/>
            </a:xfrm>
          </p:grpSpPr>
          <p:pic>
            <p:nvPicPr>
              <p:cNvPr id="41" name="Picture 3">
                <a:extLst>
                  <a:ext uri="{FF2B5EF4-FFF2-40B4-BE49-F238E27FC236}">
                    <a16:creationId xmlns="" xmlns:a16="http://schemas.microsoft.com/office/drawing/2014/main" id="{31692C2C-8457-4ECA-8A79-F7CB3655C2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4526" y="2285383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82BFC9AB-2747-4D79-8F21-D0B4004F655A}"/>
                  </a:ext>
                </a:extLst>
              </p:cNvPr>
              <p:cNvSpPr txBox="1"/>
              <p:nvPr/>
            </p:nvSpPr>
            <p:spPr>
              <a:xfrm>
                <a:off x="3510490" y="337325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57D4FDF-14FE-4FFC-BE5F-EABD08183E80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배움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398EF55-A2DE-45F7-B3FF-1416FBD317A6}"/>
              </a:ext>
            </a:extLst>
          </p:cNvPr>
          <p:cNvSpPr txBox="1"/>
          <p:nvPr/>
        </p:nvSpPr>
        <p:spPr>
          <a:xfrm>
            <a:off x="1074197" y="1375028"/>
            <a:ext cx="1047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연결 없이 피아노 및 기초적인 음계공부를 할 수 있도록 하는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악기마다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도레미파솔라시도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음계가 어떠한 형태로 연주되는지 보여줌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="" xmlns:a16="http://schemas.microsoft.com/office/drawing/2014/main" id="{01FF8C9C-2A47-4BED-8ECC-96902262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43" y="3641458"/>
            <a:ext cx="3647154" cy="81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FFFA8B-0772-46D4-BFAF-AE9579448ECE}"/>
              </a:ext>
            </a:extLst>
          </p:cNvPr>
          <p:cNvSpPr txBox="1"/>
          <p:nvPr/>
        </p:nvSpPr>
        <p:spPr>
          <a:xfrm>
            <a:off x="1959678" y="3005071"/>
            <a:ext cx="321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플랫 장조 배워보기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기본 편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&lt;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음계 따른 도 자리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&gt;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06D6CD9-3F8D-43A2-B3FA-8D14A992DBDE}"/>
              </a:ext>
            </a:extLst>
          </p:cNvPr>
          <p:cNvSpPr txBox="1"/>
          <p:nvPr/>
        </p:nvSpPr>
        <p:spPr>
          <a:xfrm>
            <a:off x="2363333" y="4456219"/>
            <a:ext cx="321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시  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  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    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도      도     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21284C0-E130-4322-8B9A-7949D93854D3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7AD85E-92B4-4399-9984-9BA952F8115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FA9783E-3968-43FA-A500-3BECD171EB07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556248" y="3020512"/>
            <a:ext cx="3689821" cy="2026962"/>
            <a:chOff x="6589200" y="3278494"/>
            <a:chExt cx="3689821" cy="2026962"/>
          </a:xfrm>
        </p:grpSpPr>
        <p:pic>
          <p:nvPicPr>
            <p:cNvPr id="34" name="Picture 2" descr="D:\dlehq\Downloads\졸작\시나리오\도눌림.PNG">
              <a:extLst>
                <a:ext uri="{FF2B5EF4-FFF2-40B4-BE49-F238E27FC236}">
                  <a16:creationId xmlns="" xmlns:a16="http://schemas.microsoft.com/office/drawing/2014/main" id="{2DD9E5DB-0538-4972-A190-8B0569E133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/>
            <a:srcRect l="15070" t="13019" r="13171" b="47079"/>
            <a:stretch/>
          </p:blipFill>
          <p:spPr bwMode="auto">
            <a:xfrm>
              <a:off x="6589200" y="3278494"/>
              <a:ext cx="3689821" cy="1801075"/>
            </a:xfrm>
            <a:prstGeom prst="rect">
              <a:avLst/>
            </a:prstGeom>
            <a:noFill/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8275D92-C889-462E-AB88-5369D0FA055C}"/>
                </a:ext>
              </a:extLst>
            </p:cNvPr>
            <p:cNvSpPr txBox="1"/>
            <p:nvPr/>
          </p:nvSpPr>
          <p:spPr>
            <a:xfrm>
              <a:off x="6754363" y="4936124"/>
              <a:ext cx="561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4B62049D-5285-4030-B6D4-BF9DF7AC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7FE26A58-9A3F-4C20-8974-01FABA7F9A8F}"/>
              </a:ext>
            </a:extLst>
          </p:cNvPr>
          <p:cNvGrpSpPr/>
          <p:nvPr/>
        </p:nvGrpSpPr>
        <p:grpSpPr>
          <a:xfrm>
            <a:off x="8320166" y="3111167"/>
            <a:ext cx="3453872" cy="1941676"/>
            <a:chOff x="2987850" y="2040217"/>
            <a:chExt cx="7106026" cy="3937425"/>
          </a:xfrm>
        </p:grpSpPr>
        <p:pic>
          <p:nvPicPr>
            <p:cNvPr id="115" name="Picture 3">
              <a:extLst>
                <a:ext uri="{FF2B5EF4-FFF2-40B4-BE49-F238E27FC236}">
                  <a16:creationId xmlns="" xmlns:a16="http://schemas.microsoft.com/office/drawing/2014/main" id="{3D99433C-50BC-47ED-8875-12D6B07E7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87850" y="2158117"/>
              <a:ext cx="6248400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6" name="Picture 9" descr="비행기 동요에 대한 이미지 검색결과">
              <a:extLst>
                <a:ext uri="{FF2B5EF4-FFF2-40B4-BE49-F238E27FC236}">
                  <a16:creationId xmlns="" xmlns:a16="http://schemas.microsoft.com/office/drawing/2014/main" id="{A0D9FB41-9E33-4B28-980E-3E442219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9340" y="3567620"/>
              <a:ext cx="1553320" cy="1559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3C161DC5-9B1F-419A-9A4C-E902F572C405}"/>
                </a:ext>
              </a:extLst>
            </p:cNvPr>
            <p:cNvSpPr txBox="1"/>
            <p:nvPr/>
          </p:nvSpPr>
          <p:spPr>
            <a:xfrm>
              <a:off x="3612374" y="2716338"/>
              <a:ext cx="1916816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sz="12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E0F7AA31-E9D2-41F1-B7B4-4DBBEDB67A58}"/>
                </a:ext>
              </a:extLst>
            </p:cNvPr>
            <p:cNvSpPr txBox="1"/>
            <p:nvPr/>
          </p:nvSpPr>
          <p:spPr>
            <a:xfrm>
              <a:off x="4758948" y="3084916"/>
              <a:ext cx="2091613" cy="56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정답입니다♬</a:t>
              </a:r>
            </a:p>
          </p:txBody>
        </p:sp>
        <p:pic>
          <p:nvPicPr>
            <p:cNvPr id="119" name="Picture 2" descr="C:\Users\dlehq\Desktop\3.png">
              <a:extLst>
                <a:ext uri="{FF2B5EF4-FFF2-40B4-BE49-F238E27FC236}">
                  <a16:creationId xmlns="" xmlns:a16="http://schemas.microsoft.com/office/drawing/2014/main" id="{AFD3071E-04D0-46FF-830D-F263B4144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33054" y="2040217"/>
              <a:ext cx="2660822" cy="2660822"/>
            </a:xfrm>
            <a:prstGeom prst="rect">
              <a:avLst/>
            </a:prstGeom>
            <a:noFill/>
          </p:spPr>
        </p:pic>
      </p:grpSp>
      <p:grpSp>
        <p:nvGrpSpPr>
          <p:cNvPr id="20" name="그룹 19"/>
          <p:cNvGrpSpPr/>
          <p:nvPr/>
        </p:nvGrpSpPr>
        <p:grpSpPr>
          <a:xfrm>
            <a:off x="806609" y="3110600"/>
            <a:ext cx="4401429" cy="2839438"/>
            <a:chOff x="806609" y="3110600"/>
            <a:chExt cx="4401429" cy="2839438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06609" y="3110600"/>
              <a:ext cx="4401429" cy="283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224508" y="3561743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TEST </a:t>
              </a:r>
              <a:r>
                <a:rPr lang="ko-KR" altLang="en-US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모드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971950" y="3868062"/>
              <a:ext cx="1914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동요를 선택하세요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232403" y="4098915"/>
              <a:ext cx="3314088" cy="1116693"/>
              <a:chOff x="1232403" y="4098915"/>
              <a:chExt cx="3314088" cy="111669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699172" y="4275899"/>
                <a:ext cx="2355836" cy="735365"/>
                <a:chOff x="1609056" y="4275899"/>
                <a:chExt cx="2355836" cy="735365"/>
              </a:xfrm>
            </p:grpSpPr>
            <p:pic>
              <p:nvPicPr>
                <p:cNvPr id="56" name="Picture 9" descr="비행기 동요에 대한 이미지 검색결과">
                  <a:extLst>
                    <a:ext uri="{FF2B5EF4-FFF2-40B4-BE49-F238E27FC236}">
                      <a16:creationId xmlns="" xmlns:a16="http://schemas.microsoft.com/office/drawing/2014/main" id="{E57C56B3-892F-4983-ACC0-8883B87192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9056" y="4286785"/>
                  <a:ext cx="683554" cy="724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13" descr="학교종 동요에 대한 이미지 검색결과">
                  <a:hlinkClick r:id="rId5"/>
                  <a:extLst>
                    <a:ext uri="{FF2B5EF4-FFF2-40B4-BE49-F238E27FC236}">
                      <a16:creationId xmlns="" xmlns:a16="http://schemas.microsoft.com/office/drawing/2014/main" id="{FDAF6481-721E-4693-8E02-C4B64DED22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57556" y="4275899"/>
                  <a:ext cx="683554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7" descr="관련 이미지">
                  <a:hlinkClick r:id="rId7"/>
                  <a:extLst>
                    <a:ext uri="{FF2B5EF4-FFF2-40B4-BE49-F238E27FC236}">
                      <a16:creationId xmlns="" xmlns:a16="http://schemas.microsoft.com/office/drawing/2014/main" id="{76D2B79E-1F49-4B63-9C11-4E0BF4B6A0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89266" y="4275899"/>
                  <a:ext cx="675626" cy="7221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DD70D187-41CE-4C9C-B734-C9865AB06D1D}"/>
                  </a:ext>
                </a:extLst>
              </p:cNvPr>
              <p:cNvSpPr txBox="1"/>
              <p:nvPr/>
            </p:nvSpPr>
            <p:spPr>
              <a:xfrm>
                <a:off x="4005580" y="4098915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DD70D187-41CE-4C9C-B734-C9865AB06D1D}"/>
                  </a:ext>
                </a:extLst>
              </p:cNvPr>
              <p:cNvSpPr txBox="1"/>
              <p:nvPr/>
            </p:nvSpPr>
            <p:spPr>
              <a:xfrm rot="10800000">
                <a:off x="1232403" y="4230723"/>
                <a:ext cx="54091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800" dirty="0"/>
                  <a:t>&gt;</a:t>
                </a:r>
                <a:endParaRPr lang="ko-KR" altLang="en-US" sz="5800" dirty="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E9682346-0121-434A-8551-3DD3940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87178">
              <a:off x="1738289" y="4519030"/>
              <a:ext cx="1067626" cy="1067626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900625" y="3142411"/>
            <a:ext cx="3427829" cy="2075378"/>
            <a:chOff x="6342247" y="3715084"/>
            <a:chExt cx="3822171" cy="2314132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8A2BCE89-EFC2-4B47-9BD1-209929B20B55}"/>
                </a:ext>
              </a:extLst>
            </p:cNvPr>
            <p:cNvGrpSpPr/>
            <p:nvPr/>
          </p:nvGrpSpPr>
          <p:grpSpPr>
            <a:xfrm>
              <a:off x="6342247" y="3715084"/>
              <a:ext cx="3822171" cy="2314132"/>
              <a:chOff x="1480095" y="2080917"/>
              <a:chExt cx="5142737" cy="3143655"/>
            </a:xfrm>
          </p:grpSpPr>
          <p:pic>
            <p:nvPicPr>
              <p:cNvPr id="64" name="Picture 3">
                <a:extLst>
                  <a:ext uri="{FF2B5EF4-FFF2-40B4-BE49-F238E27FC236}">
                    <a16:creationId xmlns="" xmlns:a16="http://schemas.microsoft.com/office/drawing/2014/main" id="{9C6447C6-74E6-4A49-BE2D-964260316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80095" y="2080917"/>
                <a:ext cx="5142737" cy="3143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233FE2BD-8826-4E81-9420-A3942D368C63}"/>
                  </a:ext>
                </a:extLst>
              </p:cNvPr>
              <p:cNvSpPr txBox="1"/>
              <p:nvPr/>
            </p:nvSpPr>
            <p:spPr>
              <a:xfrm>
                <a:off x="3258635" y="2621909"/>
                <a:ext cx="141963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TEST </a:t>
                </a:r>
                <a:r>
                  <a:rPr lang="ko-KR" altLang="en-US" sz="1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모드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7C849D6A-B169-4D67-95C1-A39259FDED35}"/>
                  </a:ext>
                </a:extLst>
              </p:cNvPr>
              <p:cNvSpPr txBox="1"/>
              <p:nvPr/>
            </p:nvSpPr>
            <p:spPr>
              <a:xfrm>
                <a:off x="2760406" y="3014014"/>
                <a:ext cx="2416095" cy="41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한 소절을 입력하세요</a:t>
                </a:r>
                <a:r>
                  <a:rPr lang="en-US" altLang="ko-KR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.</a:t>
                </a:r>
                <a:endPara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pic>
          <p:nvPicPr>
            <p:cNvPr id="62" name="Picture 3">
              <a:extLst>
                <a:ext uri="{FF2B5EF4-FFF2-40B4-BE49-F238E27FC236}">
                  <a16:creationId xmlns="" xmlns:a16="http://schemas.microsoft.com/office/drawing/2014/main" id="{01FF8C9C-2A47-4BED-8ECC-96902262E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263" y="4775833"/>
              <a:ext cx="2444913" cy="5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그룹 101"/>
          <p:cNvGrpSpPr/>
          <p:nvPr/>
        </p:nvGrpSpPr>
        <p:grpSpPr>
          <a:xfrm>
            <a:off x="7696710" y="5737845"/>
            <a:ext cx="1403638" cy="783303"/>
            <a:chOff x="4852150" y="5472537"/>
            <a:chExt cx="1403638" cy="783303"/>
          </a:xfrm>
        </p:grpSpPr>
        <p:grpSp>
          <p:nvGrpSpPr>
            <p:cNvPr id="103" name="그룹 102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106" name="순서도: 자기 디스크 105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3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미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182351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841088A-C313-48A2-9A45-C9B56FAEB4F5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TEST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F09E33A-6F0B-48D0-9F2C-BBD6816FF132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B99EA94-8601-42DE-B95D-D55D508B4435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D852FFE-CE55-41B2-91DA-CAB9AF9B471E}"/>
              </a:ext>
            </a:extLst>
          </p:cNvPr>
          <p:cNvSpPr txBox="1"/>
          <p:nvPr/>
        </p:nvSpPr>
        <p:spPr>
          <a:xfrm>
            <a:off x="922196" y="1276453"/>
            <a:ext cx="111462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동요선택 후 동요를 따라서 완성시키는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스테이지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노래 선택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 소절씩 동요를 배우며 동요에 맞춰 알맞은 아두이노 </a:t>
            </a:r>
            <a:r>
              <a:rPr lang="ko-KR" altLang="en-US" dirty="0" smtClean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블록을 차곡차곡 순서대로 붙인다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블록으로 동요의 한 소절을 완성시켰다면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블록에 서브 블록들을 연결시킨다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순서대로 붙인 서브블록들이 정답일 경우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 소절로 넘어가고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오답일 경우 정답을 알려주며 재시도 하도록 유도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CD24279-6171-481B-96FA-3338C1C49F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1B32B39-3512-41D8-8271-DAAF4E47A051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10CC0B8-8E73-44BB-8E76-A91A20408E28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8D51F0-56E5-44D4-BA20-31787B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06D6CD9-3F8D-43A2-B3FA-8D14A992DBDE}"/>
              </a:ext>
            </a:extLst>
          </p:cNvPr>
          <p:cNvSpPr txBox="1"/>
          <p:nvPr/>
        </p:nvSpPr>
        <p:spPr>
          <a:xfrm>
            <a:off x="5823225" y="4546343"/>
            <a:ext cx="3212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 </a:t>
            </a:r>
            <a:r>
              <a:rPr lang="ko-KR" altLang="en-US" sz="7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시   </a:t>
            </a:r>
            <a:r>
              <a:rPr lang="ko-KR" altLang="en-US" sz="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라   </a:t>
            </a:r>
            <a:r>
              <a:rPr lang="ko-KR" altLang="en-US" sz="7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  <a:r>
              <a:rPr lang="ko-KR" altLang="en-US" sz="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     </a:t>
            </a:r>
            <a:r>
              <a:rPr lang="ko-KR" altLang="en-US" sz="7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도      도     도</a:t>
            </a:r>
            <a:endParaRPr lang="ko-KR" altLang="en-US" sz="7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852150" y="5472537"/>
            <a:ext cx="1403638" cy="806386"/>
            <a:chOff x="4852150" y="5472537"/>
            <a:chExt cx="1403638" cy="806386"/>
          </a:xfrm>
        </p:grpSpPr>
        <p:grpSp>
          <p:nvGrpSpPr>
            <p:cNvPr id="24" name="그룹 23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68" name="순서도: 자기 디스크 67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59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285399" y="5483261"/>
            <a:ext cx="1403638" cy="783303"/>
            <a:chOff x="4852150" y="5472537"/>
            <a:chExt cx="1403638" cy="783303"/>
          </a:xfrm>
        </p:grpSpPr>
        <p:grpSp>
          <p:nvGrpSpPr>
            <p:cNvPr id="73" name="그룹 72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76" name="순서도: 자기 디스크 75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3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시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082657" y="5378735"/>
            <a:ext cx="1403638" cy="783303"/>
            <a:chOff x="4852150" y="5472537"/>
            <a:chExt cx="1403638" cy="783303"/>
          </a:xfrm>
        </p:grpSpPr>
        <p:grpSp>
          <p:nvGrpSpPr>
            <p:cNvPr id="88" name="그룹 87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91" name="순서도: 자기 디스크 90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3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레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328454" y="5715169"/>
            <a:ext cx="1403638" cy="783303"/>
            <a:chOff x="4852150" y="5472537"/>
            <a:chExt cx="1403638" cy="783303"/>
          </a:xfrm>
        </p:grpSpPr>
        <p:grpSp>
          <p:nvGrpSpPr>
            <p:cNvPr id="93" name="그룹 92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96" name="순서도: 자기 디스크 95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3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파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803645" y="5509511"/>
            <a:ext cx="1403638" cy="783303"/>
            <a:chOff x="4852150" y="5472537"/>
            <a:chExt cx="1403638" cy="783303"/>
          </a:xfrm>
        </p:grpSpPr>
        <p:grpSp>
          <p:nvGrpSpPr>
            <p:cNvPr id="98" name="그룹 97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101" name="순서도: 자기 디스크 100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3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솔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712811" y="5493985"/>
            <a:ext cx="1403638" cy="783303"/>
            <a:chOff x="4852150" y="5472537"/>
            <a:chExt cx="1403638" cy="783303"/>
          </a:xfrm>
        </p:grpSpPr>
        <p:grpSp>
          <p:nvGrpSpPr>
            <p:cNvPr id="78" name="그룹 77"/>
            <p:cNvGrpSpPr/>
            <p:nvPr/>
          </p:nvGrpSpPr>
          <p:grpSpPr>
            <a:xfrm>
              <a:off x="4852150" y="5472537"/>
              <a:ext cx="1403638" cy="727951"/>
              <a:chOff x="8339035" y="4543118"/>
              <a:chExt cx="2740027" cy="1421025"/>
            </a:xfrm>
          </p:grpSpPr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8998536" y="3883617"/>
                <a:ext cx="1421025" cy="2740027"/>
              </a:xfrm>
              <a:prstGeom prst="rect">
                <a:avLst/>
              </a:prstGeom>
            </p:spPr>
          </p:pic>
          <p:sp>
            <p:nvSpPr>
              <p:cNvPr id="81" name="순서도: 자기 디스크 80"/>
              <p:cNvSpPr/>
              <p:nvPr/>
            </p:nvSpPr>
            <p:spPr>
              <a:xfrm>
                <a:off x="9092439" y="4949648"/>
                <a:ext cx="509164" cy="286544"/>
              </a:xfrm>
              <a:prstGeom prst="flowChartMagneticDisk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D8B1C318-D01B-4C82-81B1-758132A76D0C}"/>
                </a:ext>
              </a:extLst>
            </p:cNvPr>
            <p:cNvSpPr/>
            <p:nvPr/>
          </p:nvSpPr>
          <p:spPr>
            <a:xfrm>
              <a:off x="5147180" y="5919406"/>
              <a:ext cx="292914" cy="336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bIns="36000" spcCol="180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라</a:t>
              </a:r>
              <a:endPara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 flipH="1">
            <a:off x="6614539" y="5586989"/>
            <a:ext cx="956034" cy="2864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7404653" y="3342249"/>
            <a:ext cx="1641086" cy="2531238"/>
            <a:chOff x="7429367" y="3342249"/>
            <a:chExt cx="1641086" cy="2531238"/>
          </a:xfrm>
        </p:grpSpPr>
        <p:grpSp>
          <p:nvGrpSpPr>
            <p:cNvPr id="82" name="그룹 81"/>
            <p:cNvGrpSpPr/>
            <p:nvPr/>
          </p:nvGrpSpPr>
          <p:grpSpPr>
            <a:xfrm>
              <a:off x="7429367" y="5053781"/>
              <a:ext cx="1403638" cy="783303"/>
              <a:chOff x="4852150" y="5472537"/>
              <a:chExt cx="1403638" cy="783303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4852150" y="5472537"/>
                <a:ext cx="1403638" cy="727951"/>
                <a:chOff x="8339035" y="4543118"/>
                <a:chExt cx="2740027" cy="1421025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500000">
                  <a:off x="8998536" y="3883617"/>
                  <a:ext cx="1421025" cy="2740027"/>
                </a:xfrm>
                <a:prstGeom prst="rect">
                  <a:avLst/>
                </a:prstGeom>
              </p:spPr>
            </p:pic>
            <p:sp>
              <p:nvSpPr>
                <p:cNvPr id="86" name="순서도: 자기 디스크 85"/>
                <p:cNvSpPr/>
                <p:nvPr/>
              </p:nvSpPr>
              <p:spPr>
                <a:xfrm>
                  <a:off x="9092439" y="4949648"/>
                  <a:ext cx="509164" cy="286544"/>
                </a:xfrm>
                <a:prstGeom prst="flowChartMagneticDisk">
                  <a:avLst/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D8B1C318-D01B-4C82-81B1-758132A76D0C}"/>
                  </a:ext>
                </a:extLst>
              </p:cNvPr>
              <p:cNvSpPr/>
              <p:nvPr/>
            </p:nvSpPr>
            <p:spPr>
              <a:xfrm>
                <a:off x="5147180" y="5919406"/>
                <a:ext cx="292914" cy="3364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spcCol="18000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</a:t>
                </a:r>
                <a:endParaRPr lang="en-US" altLang="ko-KR" sz="1200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540" b="90746" l="15667" r="941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84291" y="3787325"/>
              <a:ext cx="2531238" cy="1641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78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2103" y="1404793"/>
            <a:ext cx="3810000" cy="3644900"/>
          </a:xfrm>
          <a:prstGeom prst="rect">
            <a:avLst/>
          </a:prstGeom>
          <a:noFill/>
        </p:spPr>
      </p:pic>
      <p:pic>
        <p:nvPicPr>
          <p:cNvPr id="36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5833" y="1417148"/>
            <a:ext cx="3810000" cy="3644900"/>
          </a:xfrm>
          <a:prstGeom prst="rect">
            <a:avLst/>
          </a:prstGeom>
          <a:noFill/>
        </p:spPr>
      </p:pic>
      <p:pic>
        <p:nvPicPr>
          <p:cNvPr id="35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2805" y="1417149"/>
            <a:ext cx="3810000" cy="3644900"/>
          </a:xfrm>
          <a:prstGeom prst="rect">
            <a:avLst/>
          </a:prstGeom>
          <a:noFill/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4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127" y="1417149"/>
            <a:ext cx="3810000" cy="36449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484613" y="2932669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95327" y="2895599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048377" y="2875004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739585" y="5146499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피아노와 같이 하나의 음 또는 반복횟수를 나타내는 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물리적으로 연결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30635" y="4048896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sz="4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8927" y="4053015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</a:t>
            </a:r>
            <a:endParaRPr lang="ko-KR" altLang="en-US" sz="4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437878" y="404889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endParaRPr lang="ko-KR" altLang="en-US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608547" y="3995349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ko-KR" altLang="en-US" sz="4000" b="1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</p:spTree>
    <p:extLst>
      <p:ext uri="{BB962C8B-B14F-4D97-AF65-F5344CB8AC3E}">
        <p14:creationId xmlns:p14="http://schemas.microsoft.com/office/powerpoint/2010/main" val="2794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0"/>
          <p:cNvGrpSpPr/>
          <p:nvPr/>
        </p:nvGrpSpPr>
        <p:grpSpPr>
          <a:xfrm>
            <a:off x="5076838" y="1520119"/>
            <a:ext cx="7123400" cy="3665497"/>
            <a:chOff x="5076838" y="1553071"/>
            <a:chExt cx="7123400" cy="3665497"/>
          </a:xfrm>
        </p:grpSpPr>
        <p:grpSp>
          <p:nvGrpSpPr>
            <p:cNvPr id="4" name="그룹 46"/>
            <p:cNvGrpSpPr/>
            <p:nvPr/>
          </p:nvGrpSpPr>
          <p:grpSpPr>
            <a:xfrm>
              <a:off x="5076838" y="1553071"/>
              <a:ext cx="6446107" cy="3661377"/>
              <a:chOff x="3692868" y="951709"/>
              <a:chExt cx="6446107" cy="3661377"/>
            </a:xfrm>
          </p:grpSpPr>
          <p:grpSp>
            <p:nvGrpSpPr>
              <p:cNvPr id="5" name="그룹 35"/>
              <p:cNvGrpSpPr/>
              <p:nvPr/>
            </p:nvGrpSpPr>
            <p:grpSpPr>
              <a:xfrm>
                <a:off x="3692868" y="951709"/>
                <a:ext cx="5136288" cy="3653140"/>
                <a:chOff x="3264500" y="2426283"/>
                <a:chExt cx="5136288" cy="3653140"/>
              </a:xfrm>
            </p:grpSpPr>
            <p:pic>
              <p:nvPicPr>
                <p:cNvPr id="1029" name="Picture 5" descr="C:\Users\dlehq\Desktop\서브아두이노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3264500" y="2434523"/>
                  <a:ext cx="3810000" cy="364490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6" name="그룹 33"/>
                <p:cNvGrpSpPr/>
                <p:nvPr/>
              </p:nvGrpSpPr>
              <p:grpSpPr>
                <a:xfrm>
                  <a:off x="3927643" y="2426283"/>
                  <a:ext cx="4473145" cy="3649019"/>
                  <a:chOff x="6250714" y="1001137"/>
                  <a:chExt cx="4473145" cy="3649019"/>
                </a:xfrm>
              </p:grpSpPr>
              <p:pic>
                <p:nvPicPr>
                  <p:cNvPr id="28" name="Picture 5" descr="C:\Users\dlehq\Desktop\서브아두이노.png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6250714" y="1005256"/>
                    <a:ext cx="3810000" cy="364490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9" name="Picture 5" descr="C:\Users\dlehq\Desktop\서브아두이노.png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6913859" y="1001137"/>
                    <a:ext cx="3810000" cy="3644900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7" name="그룹 34"/>
              <p:cNvGrpSpPr/>
              <p:nvPr/>
            </p:nvGrpSpPr>
            <p:grpSpPr>
              <a:xfrm>
                <a:off x="5674068" y="955829"/>
                <a:ext cx="4464907" cy="3657257"/>
                <a:chOff x="4100641" y="2463355"/>
                <a:chExt cx="4464907" cy="3657257"/>
              </a:xfrm>
            </p:grpSpPr>
            <p:pic>
              <p:nvPicPr>
                <p:cNvPr id="23" name="Picture 5" descr="C:\Users\dlehq\Desktop\서브아두이노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100641" y="2463355"/>
                  <a:ext cx="3810000" cy="3644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5" descr="C:\Users\dlehq\Desktop\서브아두이노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755548" y="2475712"/>
                  <a:ext cx="3810000" cy="3644900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50" name="Picture 5" descr="C:\Users\dlehq\Desktop\서브아두이노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90238" y="1573668"/>
              <a:ext cx="3810000" cy="3644900"/>
            </a:xfrm>
            <a:prstGeom prst="rect">
              <a:avLst/>
            </a:prstGeom>
            <a:noFill/>
          </p:spPr>
        </p:pic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583067" y="5212403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덩어리를 메인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아두이노에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연결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아두이노는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블루투스를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통해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스마트폰으로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서브아두이노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데이터 전송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28" name="Picture 4" descr="C:\Users\dlehq\Desktop\메인아두이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6800" y="1407297"/>
            <a:ext cx="3810000" cy="364490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5420517" y="3171566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6185742" y="4143633"/>
            <a:ext cx="6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</a:t>
            </a:r>
            <a:endParaRPr lang="ko-KR" altLang="en-US" sz="3200" b="1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8850683" y="4106563"/>
            <a:ext cx="6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</a:t>
            </a:r>
            <a:endParaRPr lang="ko-KR" altLang="en-US" sz="3200" b="1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6885958" y="4135397"/>
            <a:ext cx="6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ko-KR" altLang="en-US" sz="3200" b="1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8158704" y="4123040"/>
            <a:ext cx="6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ko-KR" altLang="en-US" sz="3200" b="1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7524391" y="4139516"/>
            <a:ext cx="6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sz="3200" b="1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6A80534-7BAC-43E4-95E9-E36F70897F10}"/>
              </a:ext>
            </a:extLst>
          </p:cNvPr>
          <p:cNvSpPr txBox="1"/>
          <p:nvPr/>
        </p:nvSpPr>
        <p:spPr>
          <a:xfrm>
            <a:off x="9563255" y="4110684"/>
            <a:ext cx="635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endParaRPr lang="ko-KR" altLang="en-US" sz="3200" b="1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F461B06-CAEE-4EDD-842F-0336B8F5AE6C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TEST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모드 </a:t>
            </a:r>
          </a:p>
        </p:txBody>
      </p:sp>
    </p:spTree>
    <p:extLst>
      <p:ext uri="{BB962C8B-B14F-4D97-AF65-F5344CB8AC3E}">
        <p14:creationId xmlns:p14="http://schemas.microsoft.com/office/powerpoint/2010/main" val="12469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3036CE90-692F-46E6-814C-AC226D1DCA39}"/>
              </a:ext>
            </a:extLst>
          </p:cNvPr>
          <p:cNvGrpSpPr/>
          <p:nvPr/>
        </p:nvGrpSpPr>
        <p:grpSpPr>
          <a:xfrm>
            <a:off x="0" y="181956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FCE76461-3E22-4298-BDB8-F8136248D478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70781183-0349-4B27-B881-26F4988F5785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604D176-7F44-4CF1-8844-5E7CD0BB59A0}"/>
              </a:ext>
            </a:extLst>
          </p:cNvPr>
          <p:cNvSpPr/>
          <p:nvPr/>
        </p:nvSpPr>
        <p:spPr>
          <a:xfrm>
            <a:off x="1037434" y="1301309"/>
            <a:ext cx="11067880" cy="132901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아두이노를 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도레미파솔라시도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음계 순서대로 연결 시켜 둔 뒤</a:t>
            </a: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위에 있는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버튼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눌러  음악연주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누르는 속도에 따라 박자 구현가능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자유롭게 모든 악기를 연주할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862E7D8-EC0D-484B-A7A1-7158BC11128D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D8BA32E-211F-4372-A2B1-D38EBB82C84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8AEE092-FEE1-450F-84A3-7908C6A1A29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189E9FD-B59D-49C7-A17D-125403FDF7C2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D8CBEF0-C7BC-4A7D-BEDE-823B973280CF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BCB3CC3-AF2E-4535-99EB-A376B8EB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67070" y="2630322"/>
            <a:ext cx="4129651" cy="2524375"/>
            <a:chOff x="2972561" y="2688272"/>
            <a:chExt cx="6246880" cy="3818596"/>
          </a:xfrm>
        </p:grpSpPr>
        <p:pic>
          <p:nvPicPr>
            <p:cNvPr id="39" name="Picture 3">
              <a:extLst>
                <a:ext uri="{FF2B5EF4-FFF2-40B4-BE49-F238E27FC236}">
                  <a16:creationId xmlns="" xmlns:a16="http://schemas.microsoft.com/office/drawing/2014/main" id="{31692C2C-8457-4ECA-8A79-F7CB3655C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72561" y="2688272"/>
              <a:ext cx="6246880" cy="381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2">
              <a:extLst>
                <a:ext uri="{FF2B5EF4-FFF2-40B4-BE49-F238E27FC236}">
                  <a16:creationId xmlns="" xmlns:a16="http://schemas.microsoft.com/office/drawing/2014/main" id="{52F6FBC1-616F-48EB-B51E-84F647784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1778" y="4048932"/>
              <a:ext cx="1198912" cy="1154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3">
              <a:extLst>
                <a:ext uri="{FF2B5EF4-FFF2-40B4-BE49-F238E27FC236}">
                  <a16:creationId xmlns="" xmlns:a16="http://schemas.microsoft.com/office/drawing/2014/main" id="{9459D0EC-2F62-47FE-9455-06C4392D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29502" y="3724861"/>
              <a:ext cx="1089271" cy="1487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2" name="Picture 4">
              <a:extLst>
                <a:ext uri="{FF2B5EF4-FFF2-40B4-BE49-F238E27FC236}">
                  <a16:creationId xmlns="" xmlns:a16="http://schemas.microsoft.com/office/drawing/2014/main" id="{F0612FB4-ADE4-4D7D-9333-835732B13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18773" y="4130200"/>
              <a:ext cx="1150208" cy="902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D70D187-41CE-4C9C-B734-C9865AB06D1D}"/>
                </a:ext>
              </a:extLst>
            </p:cNvPr>
            <p:cNvSpPr txBox="1"/>
            <p:nvPr/>
          </p:nvSpPr>
          <p:spPr>
            <a:xfrm>
              <a:off x="7544366" y="3723393"/>
              <a:ext cx="54091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800" dirty="0"/>
                <a:t>&gt;</a:t>
              </a:r>
              <a:endParaRPr lang="ko-KR" altLang="en-US" sz="5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D70D187-41CE-4C9C-B734-C9865AB06D1D}"/>
                </a:ext>
              </a:extLst>
            </p:cNvPr>
            <p:cNvSpPr txBox="1"/>
            <p:nvPr/>
          </p:nvSpPr>
          <p:spPr>
            <a:xfrm rot="10800000">
              <a:off x="3861741" y="4391742"/>
              <a:ext cx="54091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800" dirty="0"/>
                <a:t>&gt;</a:t>
              </a:r>
              <a:endParaRPr lang="ko-KR" altLang="en-US" sz="5800" dirty="0"/>
            </a:p>
          </p:txBody>
        </p:sp>
      </p:grp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60F08BB-71A6-469C-A298-3524C2C8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6808" y="4193992"/>
            <a:ext cx="4054155" cy="248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760AA71E-2B26-44ED-AA0D-79D5283F5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31" y="3807352"/>
            <a:ext cx="3733167" cy="3173192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D8B1C318-D01B-4C82-81B1-758132A76D0C}"/>
              </a:ext>
            </a:extLst>
          </p:cNvPr>
          <p:cNvSpPr/>
          <p:nvPr/>
        </p:nvSpPr>
        <p:spPr>
          <a:xfrm>
            <a:off x="5194102" y="3754040"/>
            <a:ext cx="8108310" cy="421072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Ex)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 선택 시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E7B1EEDF-2136-42DA-BDF4-18A912084E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87178">
            <a:off x="1784885" y="3944746"/>
            <a:ext cx="1219200" cy="12192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8B1C318-D01B-4C82-81B1-758132A76D0C}"/>
              </a:ext>
            </a:extLst>
          </p:cNvPr>
          <p:cNvSpPr/>
          <p:nvPr/>
        </p:nvSpPr>
        <p:spPr>
          <a:xfrm>
            <a:off x="7860484" y="4135265"/>
            <a:ext cx="4244830" cy="451850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미리 연결시켜둔 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‘</a:t>
            </a:r>
            <a:r>
              <a:rPr lang="ko-KR" altLang="en-US" sz="16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도레미파솔라시도</a:t>
            </a:r>
            <a:r>
              <a:rPr lang="en-US" altLang="ko-KR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’ </a:t>
            </a:r>
            <a:r>
              <a:rPr lang="ko-KR" altLang="en-US" sz="16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4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017" y="1404793"/>
            <a:ext cx="3810000" cy="3644900"/>
          </a:xfrm>
          <a:prstGeom prst="rect">
            <a:avLst/>
          </a:prstGeom>
          <a:noFill/>
        </p:spPr>
      </p:pic>
      <p:pic>
        <p:nvPicPr>
          <p:cNvPr id="36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9633" y="1417148"/>
            <a:ext cx="3810000" cy="3644900"/>
          </a:xfrm>
          <a:prstGeom prst="rect">
            <a:avLst/>
          </a:prstGeom>
          <a:noFill/>
        </p:spPr>
      </p:pic>
      <p:pic>
        <p:nvPicPr>
          <p:cNvPr id="35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6605" y="1417149"/>
            <a:ext cx="3810000" cy="3644900"/>
          </a:xfrm>
          <a:prstGeom prst="rect">
            <a:avLst/>
          </a:prstGeom>
          <a:noFill/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34" name="Picture 5" descr="C:\Users\dlehq\Desktop\서브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41" y="1417149"/>
            <a:ext cx="3810000" cy="36449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685527" y="2932669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05642" y="2912074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…  +</a:t>
            </a:r>
            <a:endParaRPr lang="ko-KR" altLang="en-US" sz="4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72177" y="2875004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2225617" y="4965267"/>
            <a:ext cx="8108310" cy="433383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낮은 도부터 높은 도까지의 음을 나타내는 서브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아두이노를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물리적으로 연결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9802" y="4032420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sz="4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344571" y="4020064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레</a:t>
            </a:r>
            <a:endParaRPr lang="ko-KR" altLang="en-US" sz="4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9899" y="4048896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ko-KR" altLang="en-US" sz="4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440569" y="4020063"/>
            <a:ext cx="688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</a:t>
            </a:r>
            <a:endParaRPr lang="ko-KR" altLang="en-US" sz="4000" b="1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306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2">
            <a:extLst>
              <a:ext uri="{FF2B5EF4-FFF2-40B4-BE49-F238E27FC236}">
                <a16:creationId xmlns:a16="http://schemas.microsoft.com/office/drawing/2014/main" xmlns="" id="{E68E7A8A-C0D7-474D-ACFD-BB526E071D1A}"/>
              </a:ext>
            </a:extLst>
          </p:cNvPr>
          <p:cNvGrpSpPr/>
          <p:nvPr/>
        </p:nvGrpSpPr>
        <p:grpSpPr>
          <a:xfrm>
            <a:off x="-41530" y="1816107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 설명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5FAFD89-C088-4A89-87FC-B05F6263232C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29DA6B-0D49-4FCA-9B5A-A64405DD301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8B1C318-D01B-4C82-81B1-758132A76D0C}"/>
              </a:ext>
            </a:extLst>
          </p:cNvPr>
          <p:cNvSpPr/>
          <p:nvPr/>
        </p:nvSpPr>
        <p:spPr>
          <a:xfrm>
            <a:off x="1648970" y="4948792"/>
            <a:ext cx="8108310" cy="913515"/>
          </a:xfrm>
          <a:prstGeom prst="rect">
            <a:avLst/>
          </a:prstGeom>
        </p:spPr>
        <p:txBody>
          <a:bodyPr wrap="square" bIns="36000" spcCol="18000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덩어리를 메인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아두이노에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연결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서브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아두이노에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달린 버튼 클릭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BE22414-F644-4AFC-A453-6B91DB9AEBCE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38BE2-2CB6-4F74-93D6-236D74BCFC7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A310D2-1499-4219-ADB6-38F6C45604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C5D7515-F02B-4ABB-A83B-E5ACFBF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028" name="Picture 4" descr="C:\Users\dlehq\Desktop\메인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254" y="1399059"/>
            <a:ext cx="3810000" cy="364490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4456691" y="3047998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4800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244817" y="1651925"/>
            <a:ext cx="8431442" cy="3665497"/>
            <a:chOff x="4162438" y="1618974"/>
            <a:chExt cx="8431442" cy="3665497"/>
          </a:xfrm>
        </p:grpSpPr>
        <p:grpSp>
          <p:nvGrpSpPr>
            <p:cNvPr id="43" name="그룹 42"/>
            <p:cNvGrpSpPr/>
            <p:nvPr/>
          </p:nvGrpSpPr>
          <p:grpSpPr>
            <a:xfrm>
              <a:off x="4162438" y="1618974"/>
              <a:ext cx="8431442" cy="3665497"/>
              <a:chOff x="4162438" y="1618974"/>
              <a:chExt cx="8431442" cy="3665497"/>
            </a:xfrm>
          </p:grpSpPr>
          <p:grpSp>
            <p:nvGrpSpPr>
              <p:cNvPr id="2" name="그룹 50"/>
              <p:cNvGrpSpPr/>
              <p:nvPr/>
            </p:nvGrpSpPr>
            <p:grpSpPr>
              <a:xfrm>
                <a:off x="4162438" y="1618974"/>
                <a:ext cx="7123400" cy="3665497"/>
                <a:chOff x="5076838" y="1553071"/>
                <a:chExt cx="7123400" cy="3665497"/>
              </a:xfrm>
            </p:grpSpPr>
            <p:grpSp>
              <p:nvGrpSpPr>
                <p:cNvPr id="4" name="그룹 46"/>
                <p:cNvGrpSpPr/>
                <p:nvPr/>
              </p:nvGrpSpPr>
              <p:grpSpPr>
                <a:xfrm>
                  <a:off x="5076838" y="1553071"/>
                  <a:ext cx="6446107" cy="3661377"/>
                  <a:chOff x="3692868" y="951709"/>
                  <a:chExt cx="6446107" cy="3661377"/>
                </a:xfrm>
              </p:grpSpPr>
              <p:grpSp>
                <p:nvGrpSpPr>
                  <p:cNvPr id="5" name="그룹 35"/>
                  <p:cNvGrpSpPr/>
                  <p:nvPr/>
                </p:nvGrpSpPr>
                <p:grpSpPr>
                  <a:xfrm>
                    <a:off x="3692868" y="951709"/>
                    <a:ext cx="5136288" cy="3653140"/>
                    <a:chOff x="3264500" y="2426283"/>
                    <a:chExt cx="5136288" cy="3653140"/>
                  </a:xfrm>
                </p:grpSpPr>
                <p:pic>
                  <p:nvPicPr>
                    <p:cNvPr id="1029" name="Picture 5" descr="C:\Users\dlehq\Desktop\서브아두이노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>
                      <a:fillRect/>
                    </a:stretch>
                  </p:blipFill>
                  <p:spPr bwMode="auto">
                    <a:xfrm>
                      <a:off x="3264500" y="2434523"/>
                      <a:ext cx="3810000" cy="3644900"/>
                    </a:xfrm>
                    <a:prstGeom prst="rect">
                      <a:avLst/>
                    </a:prstGeom>
                    <a:noFill/>
                  </p:spPr>
                </p:pic>
                <p:grpSp>
                  <p:nvGrpSpPr>
                    <p:cNvPr id="6" name="그룹 33"/>
                    <p:cNvGrpSpPr/>
                    <p:nvPr/>
                  </p:nvGrpSpPr>
                  <p:grpSpPr>
                    <a:xfrm>
                      <a:off x="3927643" y="2426283"/>
                      <a:ext cx="4473145" cy="3649019"/>
                      <a:chOff x="6250714" y="1001137"/>
                      <a:chExt cx="4473145" cy="3649019"/>
                    </a:xfrm>
                  </p:grpSpPr>
                  <p:pic>
                    <p:nvPicPr>
                      <p:cNvPr id="28" name="Picture 5" descr="C:\Users\dlehq\Desktop\서브아두이노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714" y="1005256"/>
                        <a:ext cx="3810000" cy="3644900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9" name="Picture 5" descr="C:\Users\dlehq\Desktop\서브아두이노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859" y="1001137"/>
                        <a:ext cx="3810000" cy="3644900"/>
                      </a:xfrm>
                      <a:prstGeom prst="rect">
                        <a:avLst/>
                      </a:prstGeom>
                      <a:noFill/>
                    </p:spPr>
                  </p:pic>
                </p:grpSp>
              </p:grpSp>
              <p:grpSp>
                <p:nvGrpSpPr>
                  <p:cNvPr id="7" name="그룹 34"/>
                  <p:cNvGrpSpPr/>
                  <p:nvPr/>
                </p:nvGrpSpPr>
                <p:grpSpPr>
                  <a:xfrm>
                    <a:off x="5674068" y="955829"/>
                    <a:ext cx="4464907" cy="3657257"/>
                    <a:chOff x="4100641" y="2463355"/>
                    <a:chExt cx="4464907" cy="3657257"/>
                  </a:xfrm>
                </p:grpSpPr>
                <p:pic>
                  <p:nvPicPr>
                    <p:cNvPr id="23" name="Picture 5" descr="C:\Users\dlehq\Desktop\서브아두이노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>
                      <a:fillRect/>
                    </a:stretch>
                  </p:blipFill>
                  <p:spPr bwMode="auto">
                    <a:xfrm>
                      <a:off x="4100641" y="2463355"/>
                      <a:ext cx="3810000" cy="3644900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5" name="Picture 5" descr="C:\Users\dlehq\Desktop\서브아두이노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>
                      <a:fillRect/>
                    </a:stretch>
                  </p:blipFill>
                  <p:spPr bwMode="auto">
                    <a:xfrm>
                      <a:off x="4755548" y="2475712"/>
                      <a:ext cx="3810000" cy="3644900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  <p:pic>
              <p:nvPicPr>
                <p:cNvPr id="50" name="Picture 5" descr="C:\Users\dlehq\Desktop\서브아두이노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390238" y="1573668"/>
                  <a:ext cx="3810000" cy="364490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2" name="그룹 41"/>
              <p:cNvGrpSpPr/>
              <p:nvPr/>
            </p:nvGrpSpPr>
            <p:grpSpPr>
              <a:xfrm>
                <a:off x="8137210" y="1635451"/>
                <a:ext cx="4456670" cy="3649019"/>
                <a:chOff x="8137210" y="1635451"/>
                <a:chExt cx="4456670" cy="3649019"/>
              </a:xfrm>
            </p:grpSpPr>
            <p:pic>
              <p:nvPicPr>
                <p:cNvPr id="40" name="Picture 5" descr="C:\Users\dlehq\Desktop\서브아두이노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137210" y="1639570"/>
                  <a:ext cx="3810000" cy="3644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41" name="Picture 5" descr="C:\Users\dlehq\Desktop\서브아두이노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783880" y="1635451"/>
                  <a:ext cx="3810000" cy="3644900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6" name="그룹 45"/>
            <p:cNvGrpSpPr/>
            <p:nvPr/>
          </p:nvGrpSpPr>
          <p:grpSpPr>
            <a:xfrm>
              <a:off x="5296055" y="4168346"/>
              <a:ext cx="5256618" cy="654798"/>
              <a:chOff x="5296055" y="4168346"/>
              <a:chExt cx="5256618" cy="654798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5296055" y="4226011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7928045" y="4213653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솔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5979796" y="4226012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레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7277255" y="4221893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파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6618229" y="4238369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미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8615904" y="4193060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라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9246099" y="4188940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06A80534-7BAC-43E4-95E9-E36F70897F10}"/>
                  </a:ext>
                </a:extLst>
              </p:cNvPr>
              <p:cNvSpPr txBox="1"/>
              <p:nvPr/>
            </p:nvSpPr>
            <p:spPr>
              <a:xfrm>
                <a:off x="9917483" y="4168346"/>
                <a:ext cx="6351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 smtClean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도</a:t>
                </a:r>
                <a:endParaRPr lang="ko-KR" altLang="en-US" sz="3200" b="1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D676A691-6C29-4CB3-8A16-44237F645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6053">
            <a:off x="4857742" y="2380830"/>
            <a:ext cx="1219200" cy="1219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BBE4087-AB72-41BB-8EC4-86F7C901A266}"/>
              </a:ext>
            </a:extLst>
          </p:cNvPr>
          <p:cNvSpPr txBox="1"/>
          <p:nvPr/>
        </p:nvSpPr>
        <p:spPr>
          <a:xfrm>
            <a:off x="967070" y="877944"/>
            <a:ext cx="339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자유</a:t>
            </a:r>
            <a:r>
              <a:rPr lang="en-US" altLang="ko-KR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35573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603677" y="3090404"/>
            <a:ext cx="340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C6995F5-41B7-43AD-BB0F-F43CA20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9F354C-99A6-4428-BEA2-9EF608D96EE5}"/>
              </a:ext>
            </a:extLst>
          </p:cNvPr>
          <p:cNvSpPr txBox="1"/>
          <p:nvPr/>
        </p:nvSpPr>
        <p:spPr>
          <a:xfrm>
            <a:off x="2945112" y="2706922"/>
            <a:ext cx="29158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Computer Engineering Report</a:t>
            </a:r>
          </a:p>
          <a:p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5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728FF9-8D79-4F70-BC68-4EB5EE0E583F}"/>
              </a:ext>
            </a:extLst>
          </p:cNvPr>
          <p:cNvSpPr txBox="1"/>
          <p:nvPr/>
        </p:nvSpPr>
        <p:spPr>
          <a:xfrm>
            <a:off x="5860946" y="1869148"/>
            <a:ext cx="3400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연구  및 사례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시나리오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 및 방법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종합설계수행일정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42043" y="6679074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133166" y="131833"/>
            <a:ext cx="11860567" cy="45719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970643-DF2C-4E7F-9429-6145FB85AB51}"/>
              </a:ext>
            </a:extLst>
          </p:cNvPr>
          <p:cNvSpPr txBox="1"/>
          <p:nvPr/>
        </p:nvSpPr>
        <p:spPr>
          <a:xfrm rot="5400000">
            <a:off x="4220042" y="3569772"/>
            <a:ext cx="2821958" cy="68524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B9258E0-4C8A-4EDC-B85F-639D856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2276583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51480F-F917-4C98-8B86-7E80A950B00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C6E77D1-56C3-4F7B-B3B0-E2A65C75CF69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CE8B604-20F0-413A-B01B-78C05CB0A25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8AA14-AB51-40F5-84A9-A93F041FE37D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5D7884EF-5B9D-4432-833A-F6C06D2C0021}"/>
              </a:ext>
            </a:extLst>
          </p:cNvPr>
          <p:cNvGrpSpPr/>
          <p:nvPr/>
        </p:nvGrpSpPr>
        <p:grpSpPr>
          <a:xfrm>
            <a:off x="8087360" y="3728719"/>
            <a:ext cx="1356360" cy="1482090"/>
            <a:chOff x="8087360" y="3728719"/>
            <a:chExt cx="1356360" cy="1482090"/>
          </a:xfrm>
        </p:grpSpPr>
        <p:sp>
          <p:nvSpPr>
            <p:cNvPr id="22" name="도형 47">
              <a:extLst>
                <a:ext uri="{FF2B5EF4-FFF2-40B4-BE49-F238E27FC236}">
                  <a16:creationId xmlns="" xmlns:a16="http://schemas.microsoft.com/office/drawing/2014/main" id="{522DB643-0F4E-4205-B1EE-82E4C6CC2141}"/>
                </a:ext>
              </a:extLst>
            </p:cNvPr>
            <p:cNvSpPr>
              <a:spLocks/>
            </p:cNvSpPr>
            <p:nvPr/>
          </p:nvSpPr>
          <p:spPr>
            <a:xfrm>
              <a:off x="8098155" y="3728719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48">
              <a:extLst>
                <a:ext uri="{FF2B5EF4-FFF2-40B4-BE49-F238E27FC236}">
                  <a16:creationId xmlns="" xmlns:a16="http://schemas.microsoft.com/office/drawing/2014/main" id="{F23A9795-09BA-4BA9-B976-D6399FB788F4}"/>
                </a:ext>
              </a:extLst>
            </p:cNvPr>
            <p:cNvSpPr>
              <a:spLocks/>
            </p:cNvSpPr>
            <p:nvPr/>
          </p:nvSpPr>
          <p:spPr>
            <a:xfrm>
              <a:off x="8102600" y="4112260"/>
              <a:ext cx="134302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49">
              <a:extLst>
                <a:ext uri="{FF2B5EF4-FFF2-40B4-BE49-F238E27FC236}">
                  <a16:creationId xmlns="" xmlns:a16="http://schemas.microsoft.com/office/drawing/2014/main" id="{B5D64482-12AE-4E28-903D-16BF5680FD27}"/>
                </a:ext>
              </a:extLst>
            </p:cNvPr>
            <p:cNvSpPr>
              <a:spLocks/>
            </p:cNvSpPr>
            <p:nvPr/>
          </p:nvSpPr>
          <p:spPr>
            <a:xfrm>
              <a:off x="8098155" y="4499610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50">
              <a:extLst>
                <a:ext uri="{FF2B5EF4-FFF2-40B4-BE49-F238E27FC236}">
                  <a16:creationId xmlns="" xmlns:a16="http://schemas.microsoft.com/office/drawing/2014/main" id="{090242F8-C7A5-4317-A0C9-ED68811226F8}"/>
                </a:ext>
              </a:extLst>
            </p:cNvPr>
            <p:cNvSpPr>
              <a:spLocks/>
            </p:cNvSpPr>
            <p:nvPr/>
          </p:nvSpPr>
          <p:spPr>
            <a:xfrm>
              <a:off x="8098155" y="4884420"/>
              <a:ext cx="1345565" cy="326390"/>
            </a:xfrm>
            <a:prstGeom prst="ellipse">
              <a:avLst/>
            </a:prstGeom>
            <a:noFill/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51">
              <a:extLst>
                <a:ext uri="{FF2B5EF4-FFF2-40B4-BE49-F238E27FC236}">
                  <a16:creationId xmlns="" xmlns:a16="http://schemas.microsoft.com/office/drawing/2014/main" id="{7745623F-2BB5-49C5-B77B-F1B73ED56DCD}"/>
                </a:ext>
              </a:extLst>
            </p:cNvPr>
            <p:cNvCxnSpPr>
              <a:stCxn id="22" idx="2"/>
              <a:endCxn id="27" idx="2"/>
            </p:cNvCxnSpPr>
            <p:nvPr/>
          </p:nvCxnSpPr>
          <p:spPr>
            <a:xfrm>
              <a:off x="8098155" y="3891915"/>
              <a:ext cx="635" cy="1156335"/>
            </a:xfrm>
            <a:prstGeom prst="line">
              <a:avLst/>
            </a:prstGeom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52">
              <a:extLst>
                <a:ext uri="{FF2B5EF4-FFF2-40B4-BE49-F238E27FC236}">
                  <a16:creationId xmlns="" xmlns:a16="http://schemas.microsoft.com/office/drawing/2014/main" id="{787F3CD3-F3ED-4B26-B18B-FB2B035E11F0}"/>
                </a:ext>
              </a:extLst>
            </p:cNvPr>
            <p:cNvCxnSpPr>
              <a:stCxn id="22" idx="6"/>
              <a:endCxn id="27" idx="6"/>
            </p:cNvCxnSpPr>
            <p:nvPr/>
          </p:nvCxnSpPr>
          <p:spPr>
            <a:xfrm>
              <a:off x="9443085" y="3891915"/>
              <a:ext cx="635" cy="1156335"/>
            </a:xfrm>
            <a:prstGeom prst="line">
              <a:avLst/>
            </a:prstGeom>
            <a:ln w="38100" cap="flat" cmpd="sng">
              <a:solidFill>
                <a:srgbClr val="FF5552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도형 53">
              <a:extLst>
                <a:ext uri="{FF2B5EF4-FFF2-40B4-BE49-F238E27FC236}">
                  <a16:creationId xmlns="" xmlns:a16="http://schemas.microsoft.com/office/drawing/2014/main" id="{5483D728-10AF-4E0A-88CA-590F4E70D7B4}"/>
                </a:ext>
              </a:extLst>
            </p:cNvPr>
            <p:cNvSpPr>
              <a:spLocks/>
            </p:cNvSpPr>
            <p:nvPr/>
          </p:nvSpPr>
          <p:spPr>
            <a:xfrm>
              <a:off x="8121650" y="4084320"/>
              <a:ext cx="1304925" cy="18669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54">
              <a:extLst>
                <a:ext uri="{FF2B5EF4-FFF2-40B4-BE49-F238E27FC236}">
                  <a16:creationId xmlns="" xmlns:a16="http://schemas.microsoft.com/office/drawing/2014/main" id="{8F05D3E6-84FA-4E59-909C-DD32291218AE}"/>
                </a:ext>
              </a:extLst>
            </p:cNvPr>
            <p:cNvSpPr>
              <a:spLocks/>
            </p:cNvSpPr>
            <p:nvPr/>
          </p:nvSpPr>
          <p:spPr>
            <a:xfrm>
              <a:off x="8112760" y="4472305"/>
              <a:ext cx="1313180" cy="19558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55">
              <a:extLst>
                <a:ext uri="{FF2B5EF4-FFF2-40B4-BE49-F238E27FC236}">
                  <a16:creationId xmlns="" xmlns:a16="http://schemas.microsoft.com/office/drawing/2014/main" id="{A07CC519-96B5-4DEF-B225-EF456693C67C}"/>
                </a:ext>
              </a:extLst>
            </p:cNvPr>
            <p:cNvSpPr>
              <a:spLocks/>
            </p:cNvSpPr>
            <p:nvPr/>
          </p:nvSpPr>
          <p:spPr>
            <a:xfrm>
              <a:off x="8117205" y="4853305"/>
              <a:ext cx="1304925" cy="177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30D6EDD4-6CB4-4642-AFE7-6A2C28222DD9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1497965"/>
          <a:ext cx="123571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App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="" xmlns:a16="http://schemas.microsoft.com/office/drawing/2014/main" id="{F1D195B8-A400-4681-B6CD-DE6163C3FC0B}"/>
              </a:ext>
            </a:extLst>
          </p:cNvPr>
          <p:cNvGraphicFramePr>
            <a:graphicFrameLocks noGrp="1"/>
          </p:cNvGraphicFramePr>
          <p:nvPr/>
        </p:nvGraphicFramePr>
        <p:xfrm>
          <a:off x="8120380" y="1480820"/>
          <a:ext cx="1235710" cy="113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906A148E-9DF7-4836-A272-F7D0BCFD827F}"/>
              </a:ext>
            </a:extLst>
          </p:cNvPr>
          <p:cNvGraphicFramePr>
            <a:graphicFrameLocks noGrp="1"/>
          </p:cNvGraphicFramePr>
          <p:nvPr/>
        </p:nvGraphicFramePr>
        <p:xfrm>
          <a:off x="5193665" y="3738880"/>
          <a:ext cx="12357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아두이노(main)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4390BF85-7249-4331-9E37-0493786C701F}"/>
              </a:ext>
            </a:extLst>
          </p:cNvPr>
          <p:cNvGraphicFramePr>
            <a:graphicFrameLocks noGrp="1"/>
          </p:cNvGraphicFramePr>
          <p:nvPr/>
        </p:nvGraphicFramePr>
        <p:xfrm>
          <a:off x="2477135" y="3751580"/>
          <a:ext cx="1235710" cy="133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아두이노(sub)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rgbClr val="FEE3E3">
                        <a:alpha val="83072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텍스트 상자 37">
            <a:extLst>
              <a:ext uri="{FF2B5EF4-FFF2-40B4-BE49-F238E27FC236}">
                <a16:creationId xmlns="" xmlns:a16="http://schemas.microsoft.com/office/drawing/2014/main" id="{F5E7D959-905A-4346-B2E0-C2CEE52C82C0}"/>
              </a:ext>
            </a:extLst>
          </p:cNvPr>
          <p:cNvSpPr txBox="1">
            <a:spLocks/>
          </p:cNvSpPr>
          <p:nvPr/>
        </p:nvSpPr>
        <p:spPr>
          <a:xfrm>
            <a:off x="8514080" y="4023360"/>
            <a:ext cx="47688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>
            <a:extLst>
              <a:ext uri="{FF2B5EF4-FFF2-40B4-BE49-F238E27FC236}">
                <a16:creationId xmlns="" xmlns:a16="http://schemas.microsoft.com/office/drawing/2014/main" id="{9FD135E8-1A38-42C1-BCEB-CEBD4CE2A7C8}"/>
              </a:ext>
            </a:extLst>
          </p:cNvPr>
          <p:cNvCxnSpPr/>
          <p:nvPr/>
        </p:nvCxnSpPr>
        <p:spPr>
          <a:xfrm>
            <a:off x="8740775" y="2787650"/>
            <a:ext cx="1270" cy="694055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>
            <a:extLst>
              <a:ext uri="{FF2B5EF4-FFF2-40B4-BE49-F238E27FC236}">
                <a16:creationId xmlns="" xmlns:a16="http://schemas.microsoft.com/office/drawing/2014/main" id="{05412058-59F9-48BD-9FB4-3C339DA6127B}"/>
              </a:ext>
            </a:extLst>
          </p:cNvPr>
          <p:cNvCxnSpPr/>
          <p:nvPr/>
        </p:nvCxnSpPr>
        <p:spPr>
          <a:xfrm flipH="1">
            <a:off x="6711950" y="1755775"/>
            <a:ext cx="1203960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>
            <a:extLst>
              <a:ext uri="{FF2B5EF4-FFF2-40B4-BE49-F238E27FC236}">
                <a16:creationId xmlns="" xmlns:a16="http://schemas.microsoft.com/office/drawing/2014/main" id="{E28C8AAE-93B2-4F8C-AE09-ACB6A42D615D}"/>
              </a:ext>
            </a:extLst>
          </p:cNvPr>
          <p:cNvCxnSpPr/>
          <p:nvPr/>
        </p:nvCxnSpPr>
        <p:spPr>
          <a:xfrm flipH="1">
            <a:off x="6697345" y="2322195"/>
            <a:ext cx="1203960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>
            <a:extLst>
              <a:ext uri="{FF2B5EF4-FFF2-40B4-BE49-F238E27FC236}">
                <a16:creationId xmlns="" xmlns:a16="http://schemas.microsoft.com/office/drawing/2014/main" id="{DEB1A3D9-6BEE-45FF-9D16-FFFF728A0030}"/>
              </a:ext>
            </a:extLst>
          </p:cNvPr>
          <p:cNvSpPr txBox="1">
            <a:spLocks/>
          </p:cNvSpPr>
          <p:nvPr/>
        </p:nvSpPr>
        <p:spPr>
          <a:xfrm flipH="1">
            <a:off x="6970395" y="1332865"/>
            <a:ext cx="6477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요청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>
            <a:extLst>
              <a:ext uri="{FF2B5EF4-FFF2-40B4-BE49-F238E27FC236}">
                <a16:creationId xmlns="" xmlns:a16="http://schemas.microsoft.com/office/drawing/2014/main" id="{34209922-51B8-46CB-BDE7-56ECD9622B3F}"/>
              </a:ext>
            </a:extLst>
          </p:cNvPr>
          <p:cNvSpPr txBox="1">
            <a:spLocks/>
          </p:cNvSpPr>
          <p:nvPr/>
        </p:nvSpPr>
        <p:spPr>
          <a:xfrm flipH="1">
            <a:off x="6979920" y="2421255"/>
            <a:ext cx="64770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응답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43">
            <a:extLst>
              <a:ext uri="{FF2B5EF4-FFF2-40B4-BE49-F238E27FC236}">
                <a16:creationId xmlns="" xmlns:a16="http://schemas.microsoft.com/office/drawing/2014/main" id="{0C449E33-E1EF-440B-BD62-0F30DC59D97F}"/>
              </a:ext>
            </a:extLst>
          </p:cNvPr>
          <p:cNvCxnSpPr/>
          <p:nvPr/>
        </p:nvCxnSpPr>
        <p:spPr>
          <a:xfrm>
            <a:off x="5819775" y="2732405"/>
            <a:ext cx="1270" cy="89281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>
            <a:extLst>
              <a:ext uri="{FF2B5EF4-FFF2-40B4-BE49-F238E27FC236}">
                <a16:creationId xmlns="" xmlns:a16="http://schemas.microsoft.com/office/drawing/2014/main" id="{8700AE03-BDBC-47FB-A759-AAEC9455A81B}"/>
              </a:ext>
            </a:extLst>
          </p:cNvPr>
          <p:cNvCxnSpPr/>
          <p:nvPr/>
        </p:nvCxnSpPr>
        <p:spPr>
          <a:xfrm flipH="1" flipV="1">
            <a:off x="4034790" y="4432300"/>
            <a:ext cx="864235" cy="1270"/>
          </a:xfrm>
          <a:prstGeom prst="straightConnector1">
            <a:avLst/>
          </a:prstGeom>
          <a:ln w="44450" cap="flat" cmpd="sng">
            <a:solidFill>
              <a:srgbClr val="FF5552">
                <a:alpha val="100000"/>
              </a:srgbClr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>
            <a:extLst>
              <a:ext uri="{FF2B5EF4-FFF2-40B4-BE49-F238E27FC236}">
                <a16:creationId xmlns="" xmlns:a16="http://schemas.microsoft.com/office/drawing/2014/main" id="{D4C8BE96-BB9E-446E-BE7D-E8A38AF96A95}"/>
              </a:ext>
            </a:extLst>
          </p:cNvPr>
          <p:cNvSpPr txBox="1">
            <a:spLocks/>
          </p:cNvSpPr>
          <p:nvPr/>
        </p:nvSpPr>
        <p:spPr>
          <a:xfrm flipH="1">
            <a:off x="5861050" y="3029585"/>
            <a:ext cx="144589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전송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>
            <a:extLst>
              <a:ext uri="{FF2B5EF4-FFF2-40B4-BE49-F238E27FC236}">
                <a16:creationId xmlns="" xmlns:a16="http://schemas.microsoft.com/office/drawing/2014/main" id="{9B750E27-B2BB-4F00-B52B-4C0FCC333985}"/>
              </a:ext>
            </a:extLst>
          </p:cNvPr>
          <p:cNvSpPr txBox="1">
            <a:spLocks/>
          </p:cNvSpPr>
          <p:nvPr/>
        </p:nvSpPr>
        <p:spPr>
          <a:xfrm flipH="1">
            <a:off x="3750945" y="3909695"/>
            <a:ext cx="14738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전송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E6167AD-C0BB-4537-B5D3-86D1416BDA8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65B69D8D-99FC-4342-A537-325561B8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2746781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</a:t>
            </a:r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환경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5D5B05-C18C-4632-AAA5-2F27ED3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275537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개발환경 및 개발방법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A7F6D54-2567-4353-87EE-243FCCFD8BA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531D45C-AF59-48FB-B96F-7B715ABF3868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7F10759-9E9B-46AF-9736-2BB1F6E43B61}"/>
              </a:ext>
            </a:extLst>
          </p:cNvPr>
          <p:cNvSpPr txBox="1">
            <a:spLocks/>
          </p:cNvSpPr>
          <p:nvPr/>
        </p:nvSpPr>
        <p:spPr>
          <a:xfrm>
            <a:off x="1307465" y="878205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아두이노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A0FA80DB-0C6D-4276-B646-E274AD740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0" y="1403985"/>
            <a:ext cx="2013585" cy="1509395"/>
          </a:xfrm>
          <a:prstGeom prst="rect">
            <a:avLst/>
          </a:prstGeom>
          <a:noFill/>
        </p:spPr>
      </p:pic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74D3E821-7A0F-42FB-8D95-68C2B4F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321435"/>
            <a:ext cx="2634615" cy="1673860"/>
          </a:xfrm>
          <a:prstGeom prst="rect">
            <a:avLst/>
          </a:prstGeom>
          <a:noFill/>
        </p:spPr>
      </p:pic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07605B98-0A4A-4077-8D5A-A188B5E7CF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0" y="4281170"/>
            <a:ext cx="1003935" cy="1976755"/>
          </a:xfrm>
          <a:prstGeom prst="rect">
            <a:avLst/>
          </a:prstGeom>
          <a:noFill/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C8EE0FF9-E071-4D86-99EF-2FD24E9EA6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15" y="4335145"/>
            <a:ext cx="2849880" cy="1688465"/>
          </a:xfrm>
          <a:prstGeom prst="rect">
            <a:avLst/>
          </a:prstGeom>
          <a:noFill/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BE837736-82D7-4DEF-94AD-610FB29C30F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85" y="1725930"/>
            <a:ext cx="1358265" cy="549275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6C4B9F4-E7EA-403C-8BF6-52D07A23014B}"/>
              </a:ext>
            </a:extLst>
          </p:cNvPr>
          <p:cNvSpPr txBox="1">
            <a:spLocks/>
          </p:cNvSpPr>
          <p:nvPr/>
        </p:nvSpPr>
        <p:spPr>
          <a:xfrm>
            <a:off x="7110095" y="4524375"/>
            <a:ext cx="4777105" cy="14757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운영체제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Window 10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언어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C#/C++, Java</a:t>
            </a:r>
            <a:endParaRPr lang="ko-KR" altLang="en-US" sz="2400" b="0" cap="none" dirty="0">
              <a:solidFill>
                <a:srgbClr val="FF5552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개발 프로그램 : </a:t>
            </a: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Android Studio 3.0,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210 맨발의청춘 L" charset="0"/>
                <a:ea typeface="210 맨발의청춘 L" charset="0"/>
              </a:rPr>
              <a:t>Visual Studio, Arduino 1.6.6</a:t>
            </a:r>
            <a:endParaRPr lang="ko-KR" altLang="en-US" sz="1800" b="0" cap="none" dirty="0">
              <a:solidFill>
                <a:schemeClr val="tx1"/>
              </a:solidFill>
              <a:latin typeface="210 맨발의청춘 L" charset="0"/>
              <a:ea typeface="210 맨발의청춘 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24E8FF4-1F66-4A78-95EF-C3BF86F82640}"/>
              </a:ext>
            </a:extLst>
          </p:cNvPr>
          <p:cNvSpPr txBox="1">
            <a:spLocks/>
          </p:cNvSpPr>
          <p:nvPr/>
        </p:nvSpPr>
        <p:spPr>
          <a:xfrm>
            <a:off x="7026275" y="2641600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버튼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7436C892-D0C7-400E-BF1C-6AC699A4F9B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70" y="3214370"/>
            <a:ext cx="977265" cy="960120"/>
          </a:xfrm>
          <a:prstGeom prst="rect">
            <a:avLst/>
          </a:prstGeom>
          <a:noFill/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FC32476-10F4-41D9-A877-F76B4C481D60}"/>
              </a:ext>
            </a:extLst>
          </p:cNvPr>
          <p:cNvSpPr txBox="1">
            <a:spLocks/>
          </p:cNvSpPr>
          <p:nvPr/>
        </p:nvSpPr>
        <p:spPr>
          <a:xfrm>
            <a:off x="7008495" y="1127125"/>
            <a:ext cx="422973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5552"/>
                </a:solidFill>
                <a:latin typeface="210 맨발의청춘 L" charset="0"/>
                <a:ea typeface="210 맨발의청춘 L" charset="0"/>
              </a:rPr>
              <a:t>블루투스 모듈(HC-06)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2248625-3E3A-4576-9AB3-60268F3E888E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A128776-70C7-43ED-A983-474562B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5129675" y="3150982"/>
            <a:ext cx="3091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31E9A0F-8032-4020-A527-1A426F0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79006" y="616189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28803430-C0F9-40E5-952F-F88D8E5B3D80}"/>
              </a:ext>
            </a:extLst>
          </p:cNvPr>
          <p:cNvGrpSpPr/>
          <p:nvPr/>
        </p:nvGrpSpPr>
        <p:grpSpPr>
          <a:xfrm>
            <a:off x="0" y="320195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A0202290-B730-456E-9DFB-D440D7FCF2A2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="" xmlns:a16="http://schemas.microsoft.com/office/drawing/2014/main" id="{C1277508-20F5-4222-9AE3-FF0D9787AE4F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E0DDBA8-AC48-4F20-93D2-51B09448F2E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업무분담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B50CE5-0290-4FC9-815E-59FDCFA7A87B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9B2F139-75B1-45A8-AA3F-9147120FA5D1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D55D819-C94A-469F-A381-FDC536ECCC48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8F0E96A-09CF-4D68-B74B-EF73F3546276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E55523-DAAD-40B6-807E-06E5F6C79114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graphicFrame>
        <p:nvGraphicFramePr>
          <p:cNvPr id="21" name="Group 37">
            <a:extLst>
              <a:ext uri="{FF2B5EF4-FFF2-40B4-BE49-F238E27FC236}">
                <a16:creationId xmlns="" xmlns:a16="http://schemas.microsoft.com/office/drawing/2014/main" id="{04E8C181-924A-44E0-8099-EFE72C784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47223"/>
              </p:ext>
            </p:extLst>
          </p:nvPr>
        </p:nvGraphicFramePr>
        <p:xfrm>
          <a:off x="1688615" y="1571352"/>
          <a:ext cx="8814770" cy="3935152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369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369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이도빈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오지수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홍소연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관련  사례와 아두이노사용 및 환경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4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서버 시스템 관리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아두이노 서브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메인 연동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설계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AR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설계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어플리케이션 검토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6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어플리케이션 구축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및 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연동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 kern="1200" dirty="0">
                        <a:solidFill>
                          <a:schemeClr val="tx1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555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통합테스트</a:t>
                      </a:r>
                      <a:endParaRPr lang="en-US" altLang="ko-KR" sz="1300" b="0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유지보수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D52F33F-FD48-4590-8A74-EED5EEBB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2828794"/>
            <a:ext cx="363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수행일정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C7EB75-EF8F-4B27-A49A-54B01CB3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366846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 수행일정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3AF53CC2-6985-487C-9A49-793309CFF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44" y="955674"/>
          <a:ext cx="10340980" cy="540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29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38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9054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18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항목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추진사항</a:t>
                      </a: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10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rgbClr val="FF555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수집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정의 및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요구사항 명세화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전체 시스템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UI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en-US" altLang="ko-KR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3755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아두이노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 통신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알고리즘 구현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3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AR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3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75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테스팅</a:t>
                      </a:r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개별 시스템 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통합 </a:t>
                      </a:r>
                      <a:r>
                        <a:rPr lang="en-US" altLang="ko-KR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S/W </a:t>
                      </a:r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950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</a:rPr>
                        <a:t>졸업작품 최종 보고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33959F0-8CAA-4180-91CE-1EC45A8C1E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BCF5B9E-B5A4-485D-AC64-4D4DD39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3247871"/>
            <a:ext cx="363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0B21A43-D1E4-45BC-A0CF-6F3098F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408715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596806F-A64A-497C-B6DB-602E7A97B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F5F3FD-320E-4CE8-BD0D-A32B0E996A2A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C31134-0092-495C-9472-C837B995AC9D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485CF8A-E2BC-4D44-8AA6-C79F62279B15}"/>
              </a:ext>
            </a:extLst>
          </p:cNvPr>
          <p:cNvSpPr txBox="1"/>
          <p:nvPr/>
        </p:nvSpPr>
        <p:spPr>
          <a:xfrm>
            <a:off x="782821" y="878226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C480F90-D2E7-45E3-9850-BA0A42EFD94A}"/>
              </a:ext>
            </a:extLst>
          </p:cNvPr>
          <p:cNvSpPr>
            <a:spLocks/>
          </p:cNvSpPr>
          <p:nvPr/>
        </p:nvSpPr>
        <p:spPr>
          <a:xfrm>
            <a:off x="782821" y="1174350"/>
            <a:ext cx="10252710" cy="463588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/>
              <a:buChar char="•"/>
            </a:pPr>
            <a:r>
              <a:rPr lang="en-US" altLang="ko-KR" dirty="0">
                <a:latin typeface="210 맨발의청춘 L" charset="0"/>
                <a:ea typeface="210 맨발의청춘 L" charset="0"/>
              </a:rPr>
              <a:t>https://github.com/hsy2306/MusicEducation.git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F2A4164-B3D9-4764-8CA3-236A576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68" y="1819563"/>
            <a:ext cx="9086022" cy="44449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C2C9E325-6DC4-4FB9-9C6D-F015FA5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278384" y="2746781"/>
            <a:ext cx="3635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</a:t>
            </a:r>
            <a:endParaRPr lang="en-US" altLang="ko-KR" sz="4000" dirty="0" smtClean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B60F56F-60EE-4A0B-9376-B2B9DB0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667165" y="3075057"/>
            <a:ext cx="357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F115959-D49B-4EF4-BD94-C95F31D2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45770" y="656760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456303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76A28A4-AA7D-4004-BCA8-3B4AEC29C601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필요기술 및 참고문헌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005502A-C9DE-4534-8D03-63C628EFBFD0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922C804-B784-4EBB-A537-2ABC5008E16E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EE38972-E1A9-4E10-BBC6-CB1191AE4187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723949B-B518-4FA1-BBB3-1D32D151BBCB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F833FE9-F1B6-47D3-9692-B7BE8FE166DC}"/>
              </a:ext>
            </a:extLst>
          </p:cNvPr>
          <p:cNvSpPr>
            <a:spLocks/>
          </p:cNvSpPr>
          <p:nvPr/>
        </p:nvSpPr>
        <p:spPr>
          <a:xfrm>
            <a:off x="1124585" y="1137285"/>
            <a:ext cx="10252710" cy="2159000"/>
          </a:xfrm>
          <a:prstGeom prst="rect">
            <a:avLst/>
          </a:prstGeom>
        </p:spPr>
        <p:txBody>
          <a:bodyPr vert="horz" wrap="square" lIns="91440" tIns="45720" rIns="91440" bIns="36195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갤럭시 A8 사양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2"/>
              </a:rPr>
              <a:t>https://namu.wiki/w/갤럭시%20A8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아두이노 사양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3"/>
              </a:rPr>
              <a:t>http://eleit.tistory.com/entry/아두이노아두이노-우노-R3-스펙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블루투스 모듈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4"/>
              </a:rPr>
              <a:t>http://deneb21.tistory.com/267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latin typeface="210 맨발의청춘 L" charset="0"/>
                <a:ea typeface="210 맨발의청춘 L" charset="0"/>
              </a:rPr>
              <a:t>아두이노 버튼 - </a:t>
            </a:r>
            <a:r>
              <a:rPr lang="en-US" altLang="ko-KR" sz="1800" b="0" cap="none" dirty="0">
                <a:latin typeface="210 맨발의청춘 L" charset="0"/>
                <a:ea typeface="210 맨발의청춘 L" charset="0"/>
                <a:hlinkClick r:id="rId5"/>
              </a:rPr>
              <a:t>http://wiki.vctec.co.kr/opensource/arduino/pushbutton</a:t>
            </a: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13F2F32-30B7-4C13-8960-A5EBFC0423C3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73452F7-61AE-4C36-B2A1-81C4E0F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670020" y="3075057"/>
            <a:ext cx="285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  <a:endParaRPr lang="ko-KR" altLang="en-US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E63883B-5DF9-479C-BA7B-1F71C45E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1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77944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D273A6-F5DF-445A-955B-076C38FA7119}"/>
              </a:ext>
            </a:extLst>
          </p:cNvPr>
          <p:cNvSpPr txBox="1"/>
          <p:nvPr/>
        </p:nvSpPr>
        <p:spPr>
          <a:xfrm>
            <a:off x="671732" y="187292"/>
            <a:ext cx="369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8F81869-01BB-4E92-B99B-8D65BB83B9A5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3E3302-7D02-47D3-AC31-664547F51870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3C1B9FCA-A9D0-4DBD-B023-B094F549714D}"/>
              </a:ext>
            </a:extLst>
          </p:cNvPr>
          <p:cNvGrpSpPr/>
          <p:nvPr/>
        </p:nvGrpSpPr>
        <p:grpSpPr>
          <a:xfrm>
            <a:off x="974065" y="1159610"/>
            <a:ext cx="10888421" cy="5084368"/>
            <a:chOff x="974065" y="1159610"/>
            <a:chExt cx="10888421" cy="5084368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63D76498-9C1A-46EB-BA4B-25C52D6EB01D}"/>
                </a:ext>
              </a:extLst>
            </p:cNvPr>
            <p:cNvGrpSpPr/>
            <p:nvPr/>
          </p:nvGrpSpPr>
          <p:grpSpPr>
            <a:xfrm>
              <a:off x="974065" y="1159610"/>
              <a:ext cx="10888421" cy="1769690"/>
              <a:chOff x="967070" y="877944"/>
              <a:chExt cx="10888421" cy="1769690"/>
            </a:xfrm>
          </p:grpSpPr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5D99EFA6-8973-40AA-AF74-469847D42040}"/>
                  </a:ext>
                </a:extLst>
              </p:cNvPr>
              <p:cNvSpPr txBox="1"/>
              <p:nvPr/>
            </p:nvSpPr>
            <p:spPr>
              <a:xfrm>
                <a:off x="967070" y="877944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</a:t>
                </a:r>
                <a:r>
                  <a:rPr lang="ko-KR" altLang="en-US" sz="240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개발 배경</a:t>
                </a:r>
                <a:endParaRPr lang="ko-KR" altLang="en-US" sz="2400" dirty="0">
                  <a:solidFill>
                    <a:srgbClr val="FF5552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B983F8F0-A4E2-4FF1-8EC8-FA79079C1863}"/>
                  </a:ext>
                </a:extLst>
              </p:cNvPr>
              <p:cNvSpPr txBox="1"/>
              <p:nvPr/>
            </p:nvSpPr>
            <p:spPr>
              <a:xfrm>
                <a:off x="1208029" y="1308806"/>
                <a:ext cx="10647462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스마트폰의 대중화와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시장의 규모가 커져가고 있으며 더욱 확대될 예정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악기를 다뤄 보기 위해선 여러 종류의 악기가 필요하나 많은 악기를 사는 데에 경제적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부담이 있음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음악조기교육은 아이에게 많은 긍정적인 영향을 줌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B064DC6F-38F8-49E6-BA36-D681D6BAB5B8}"/>
                </a:ext>
              </a:extLst>
            </p:cNvPr>
            <p:cNvGrpSpPr/>
            <p:nvPr/>
          </p:nvGrpSpPr>
          <p:grpSpPr>
            <a:xfrm>
              <a:off x="988055" y="3380368"/>
              <a:ext cx="10702621" cy="969496"/>
              <a:chOff x="966722" y="2175247"/>
              <a:chExt cx="10702621" cy="969496"/>
            </a:xfrm>
          </p:grpSpPr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64A2DBCF-B201-4968-BD13-64B6A426EC17}"/>
                  </a:ext>
                </a:extLst>
              </p:cNvPr>
              <p:cNvSpPr txBox="1"/>
              <p:nvPr/>
            </p:nvSpPr>
            <p:spPr>
              <a:xfrm>
                <a:off x="966722" y="2175247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목표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41A1770B-CA0F-44AF-82BD-29CCC74BE2FC}"/>
                  </a:ext>
                </a:extLst>
              </p:cNvPr>
              <p:cNvSpPr txBox="1"/>
              <p:nvPr/>
            </p:nvSpPr>
            <p:spPr>
              <a:xfrm>
                <a:off x="1193692" y="2636912"/>
                <a:ext cx="1047565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여러 종류의 악기에 대한 쉬운 접근으로 기초적인 음악 이론  및 </a:t>
                </a:r>
                <a:r>
                  <a:rPr lang="en-US" altLang="ko-KR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AR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을 통해 구현된 악기를 다뤄볼 수 있음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39C81D42-8D9F-4B1D-82E8-C19E5A68E58C}"/>
                </a:ext>
              </a:extLst>
            </p:cNvPr>
            <p:cNvGrpSpPr/>
            <p:nvPr/>
          </p:nvGrpSpPr>
          <p:grpSpPr>
            <a:xfrm>
              <a:off x="988055" y="4858983"/>
              <a:ext cx="10702621" cy="1384995"/>
              <a:chOff x="966722" y="3668078"/>
              <a:chExt cx="10702621" cy="1384995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C083D8AA-9DFF-47FC-BE32-6E34E3EBCA2E}"/>
                  </a:ext>
                </a:extLst>
              </p:cNvPr>
              <p:cNvSpPr txBox="1"/>
              <p:nvPr/>
            </p:nvSpPr>
            <p:spPr>
              <a:xfrm>
                <a:off x="966722" y="3668078"/>
                <a:ext cx="3396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FF5552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연구 개발 효과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AAD196C-B253-4CC8-A3FF-4AB39A193E98}"/>
                  </a:ext>
                </a:extLst>
              </p:cNvPr>
              <p:cNvSpPr txBox="1"/>
              <p:nvPr/>
            </p:nvSpPr>
            <p:spPr>
              <a:xfrm>
                <a:off x="1193692" y="4129743"/>
                <a:ext cx="104756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본 어플리케이션을 통해서 음악적 이론을 배우고 다양한 악기들을 다루는 등의 유아음악 조기교육을 </a:t>
                </a:r>
                <a:endParaRPr lang="en-US" altLang="ko-KR" dirty="0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    </a:t>
                </a:r>
                <a:r>
                  <a:rPr lang="ko-KR" altLang="en-US" dirty="0" smtClean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가능하게 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함으로서 자라나는 아이에게 긍정적 영향을 끼치도록 함</a:t>
                </a:r>
                <a:endPara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3DC0493-93FD-4D74-B681-FCB2F9DE1EBB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6C709DE-576F-4A85-A994-BB177CE02F33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31C124E-B175-4134-AB79-77378983DC1A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7E06DA5-D0D5-4210-B3D8-69EC2A48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06DAA8E-AD41-4727-999B-ACE09E691F96}"/>
              </a:ext>
            </a:extLst>
          </p:cNvPr>
          <p:cNvSpPr txBox="1"/>
          <p:nvPr/>
        </p:nvSpPr>
        <p:spPr>
          <a:xfrm>
            <a:off x="4326124" y="3090404"/>
            <a:ext cx="4165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5DD3C7F-F148-4DF1-A192-FD4A78B0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=""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232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피아노 건반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 화면을 터치하여 피아노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피아노만 연주가 가능하며 유아들이 터치를 하여 사용하는데 어려움이 있음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음악을 접하지 않은 유아들은 더욱이 사용하기가 어려움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25" name="Picture 6" descr="fImage1517413836500.png">
            <a:extLst>
              <a:ext uri="{FF2B5EF4-FFF2-40B4-BE49-F238E27FC236}">
                <a16:creationId xmlns="" xmlns:a16="http://schemas.microsoft.com/office/drawing/2014/main" id="{8F7CAF50-055A-45BA-AFE6-9583775F63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62" y="2715992"/>
            <a:ext cx="3890963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FD095B8-2942-4FDD-8B4C-764B8BE07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68" y="3199961"/>
            <a:ext cx="4413224" cy="27555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FFFA617-FBCE-4BD4-A7B3-FF51EDD6E2C9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7BF9AFE-CFA3-4A5A-B56B-8F30CDAB1C7F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761196B-C154-44C5-8BB3-7137EB31C479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1FC55DB-C970-4FDF-8B4E-ED600D8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=""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267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아이들을 위한 악기</a:t>
            </a:r>
            <a:endParaRPr lang="ko-KR" altLang="en-US" sz="24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터치를 통하여 다양한 악기를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유아가 앱을 통해 소리를 알 수는 있으나 음계를 배우는 등의 학습은 할 수 없음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FC692B7-25FB-4EA4-9838-0ED65CB99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9" t="7620" r="2406" b="32842"/>
          <a:stretch/>
        </p:blipFill>
        <p:spPr>
          <a:xfrm>
            <a:off x="1370818" y="2332166"/>
            <a:ext cx="3437478" cy="3637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D82A162-B17D-4EBE-BF85-FC7A5DC5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10169" r="8921" b="4167"/>
          <a:stretch/>
        </p:blipFill>
        <p:spPr>
          <a:xfrm rot="5400000">
            <a:off x="6480509" y="1328478"/>
            <a:ext cx="3258036" cy="5874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831EBB-F73C-4FAD-9E83-6BFAC0449CD2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05F08A-A7ED-4654-B38E-8D4DCB8F3AD5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9E7A39D-AB8F-4552-95FB-5C5FF31EA3D5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5D72D6F-392B-4D8E-A106-8EB937A1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1BD0939-F9FF-4C02-B97A-09EDB51F53EE}"/>
              </a:ext>
            </a:extLst>
          </p:cNvPr>
          <p:cNvGrpSpPr/>
          <p:nvPr/>
        </p:nvGrpSpPr>
        <p:grpSpPr>
          <a:xfrm>
            <a:off x="-14924" y="1323336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E94D2C7-1F94-4876-BB64-D4DACA086AD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="" xmlns:a16="http://schemas.microsoft.com/office/drawing/2014/main" id="{C2123D59-4DAA-4C03-982E-3F9CFB3947D1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 flipH="1">
            <a:off x="642152" y="656760"/>
            <a:ext cx="29580" cy="5915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33496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D99EFA6-8973-40AA-AF74-469847D42040}"/>
              </a:ext>
            </a:extLst>
          </p:cNvPr>
          <p:cNvSpPr txBox="1"/>
          <p:nvPr/>
        </p:nvSpPr>
        <p:spPr>
          <a:xfrm>
            <a:off x="967070" y="877944"/>
            <a:ext cx="232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피아노 실제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83F8F0-A4E2-4FF1-8EC8-FA79079C1863}"/>
              </a:ext>
            </a:extLst>
          </p:cNvPr>
          <p:cNvSpPr txBox="1"/>
          <p:nvPr/>
        </p:nvSpPr>
        <p:spPr>
          <a:xfrm>
            <a:off x="1074197" y="1440726"/>
            <a:ext cx="10475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스마트폰 화면을 터치하여 피아노 및 다른 악기 연주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유아들이 터치를 하여 사용하는데 어려움이 있음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기초를 모르는 유아들이 플레이 하기에 어려움이 많음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D372BF-3E01-4DB5-B2E4-2B9C25924DB0}"/>
              </a:ext>
            </a:extLst>
          </p:cNvPr>
          <p:cNvSpPr txBox="1"/>
          <p:nvPr/>
        </p:nvSpPr>
        <p:spPr>
          <a:xfrm>
            <a:off x="671732" y="187292"/>
            <a:ext cx="3691721" cy="37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관련연구 및 사례 </a:t>
            </a:r>
            <a:r>
              <a:rPr lang="en-US" altLang="ko-KR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</a:t>
            </a:r>
            <a:endParaRPr lang="ko-KR" altLang="en-US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560DD38-011E-496A-8DF3-35BCAA638789}"/>
              </a:ext>
            </a:extLst>
          </p:cNvPr>
          <p:cNvSpPr txBox="1"/>
          <p:nvPr/>
        </p:nvSpPr>
        <p:spPr>
          <a:xfrm>
            <a:off x="121842" y="277204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3E58F4B-8DFC-49CE-A48F-3E823A2A97C7}"/>
              </a:ext>
            </a:extLst>
          </p:cNvPr>
          <p:cNvSpPr txBox="1"/>
          <p:nvPr/>
        </p:nvSpPr>
        <p:spPr>
          <a:xfrm>
            <a:off x="121842" y="32290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00E254-0687-45E6-980A-9E01D3D365C0}"/>
              </a:ext>
            </a:extLst>
          </p:cNvPr>
          <p:cNvSpPr txBox="1"/>
          <p:nvPr/>
        </p:nvSpPr>
        <p:spPr>
          <a:xfrm>
            <a:off x="109463" y="36848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6D7A7FE-3FE5-4BD9-BDB2-09A746F5C127}"/>
              </a:ext>
            </a:extLst>
          </p:cNvPr>
          <p:cNvSpPr txBox="1"/>
          <p:nvPr/>
        </p:nvSpPr>
        <p:spPr>
          <a:xfrm>
            <a:off x="107504" y="413020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5CC52EF-51C8-4F13-90A8-E43FA020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8218" r="3962" b="8287"/>
          <a:stretch/>
        </p:blipFill>
        <p:spPr>
          <a:xfrm>
            <a:off x="6665958" y="1929086"/>
            <a:ext cx="3633737" cy="44595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2FB0633-1E90-491C-831C-61937AE4C5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33513" r="12477" b="6046"/>
          <a:stretch/>
        </p:blipFill>
        <p:spPr>
          <a:xfrm>
            <a:off x="2183746" y="2726973"/>
            <a:ext cx="4112274" cy="36946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0FDEA20-015C-4D48-9351-6BF00A85B4B7}"/>
              </a:ext>
            </a:extLst>
          </p:cNvPr>
          <p:cNvSpPr txBox="1"/>
          <p:nvPr/>
        </p:nvSpPr>
        <p:spPr>
          <a:xfrm>
            <a:off x="107503" y="459757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5471DF6B-652A-4B20-B1A3-2795EB7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886D78B-76C7-4D98-808C-529714CED9A2}"/>
              </a:ext>
            </a:extLst>
          </p:cNvPr>
          <p:cNvCxnSpPr>
            <a:cxnSpLocks/>
          </p:cNvCxnSpPr>
          <p:nvPr/>
        </p:nvCxnSpPr>
        <p:spPr>
          <a:xfrm>
            <a:off x="666948" y="717968"/>
            <a:ext cx="53754" cy="59966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68E7A8A-C0D7-474D-ACFD-BB526E071D1A}"/>
              </a:ext>
            </a:extLst>
          </p:cNvPr>
          <p:cNvGrpSpPr/>
          <p:nvPr/>
        </p:nvGrpSpPr>
        <p:grpSpPr>
          <a:xfrm>
            <a:off x="0" y="888938"/>
            <a:ext cx="834325" cy="424645"/>
            <a:chOff x="-9283" y="886789"/>
            <a:chExt cx="834325" cy="424645"/>
          </a:xfrm>
          <a:solidFill>
            <a:srgbClr val="FF5552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3CAE652-4921-4389-8DD4-66FBBC2E3970}"/>
                </a:ext>
              </a:extLst>
            </p:cNvPr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="" xmlns:a16="http://schemas.microsoft.com/office/drawing/2014/main" id="{54FE7CA3-0983-423A-BCF3-88D3900D3389}"/>
                </a:ext>
              </a:extLst>
            </p:cNvPr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CC0-0D08-42CC-BD2B-4E936B947DE5}"/>
              </a:ext>
            </a:extLst>
          </p:cNvPr>
          <p:cNvSpPr txBox="1"/>
          <p:nvPr/>
        </p:nvSpPr>
        <p:spPr>
          <a:xfrm>
            <a:off x="1" y="6679074"/>
            <a:ext cx="12192000" cy="81142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CEE780E-E0AE-459D-8A3D-4E51A34C5294}"/>
              </a:ext>
            </a:extLst>
          </p:cNvPr>
          <p:cNvSpPr txBox="1"/>
          <p:nvPr/>
        </p:nvSpPr>
        <p:spPr>
          <a:xfrm>
            <a:off x="0" y="616189"/>
            <a:ext cx="12192000" cy="81143"/>
          </a:xfrm>
          <a:prstGeom prst="rect">
            <a:avLst/>
          </a:prstGeom>
          <a:solidFill>
            <a:srgbClr val="FF555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916360-2F8A-4DFD-B8A3-C6962A04F3E9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253849-DA61-4233-BD6C-5716DA4BEE8E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61A76DD-A3C3-43CD-AF02-10B9264B14EB}"/>
              </a:ext>
            </a:extLst>
          </p:cNvPr>
          <p:cNvSpPr txBox="1"/>
          <p:nvPr/>
        </p:nvSpPr>
        <p:spPr>
          <a:xfrm>
            <a:off x="112078" y="8779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83CEE16-06E4-489E-AF78-82B93800C350}"/>
              </a:ext>
            </a:extLst>
          </p:cNvPr>
          <p:cNvSpPr txBox="1"/>
          <p:nvPr/>
        </p:nvSpPr>
        <p:spPr>
          <a:xfrm>
            <a:off x="107504" y="12868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2CEDF06-8CBC-4C83-9528-07A15E9B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1B7090-8398-4E6C-A9FB-D71FB160653F}"/>
              </a:ext>
            </a:extLst>
          </p:cNvPr>
          <p:cNvSpPr txBox="1"/>
          <p:nvPr/>
        </p:nvSpPr>
        <p:spPr>
          <a:xfrm>
            <a:off x="4013071" y="2845337"/>
            <a:ext cx="4165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수행 </a:t>
            </a:r>
            <a:endParaRPr lang="en-US" altLang="ko-KR" sz="4000" dirty="0">
              <a:solidFill>
                <a:srgbClr val="FF555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000" dirty="0">
                <a:solidFill>
                  <a:srgbClr val="FF555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CB3EA67D-97AB-4D5C-B129-D6CA6C0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8485-D522-4C2E-9FA8-085D349FAF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1029</Words>
  <Application>Microsoft Office PowerPoint</Application>
  <PresentationFormat>사용자 지정</PresentationFormat>
  <Paragraphs>489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Arial</vt:lpstr>
      <vt:lpstr>210 콤퓨타세탁 R</vt:lpstr>
      <vt:lpstr>맑은 고딕</vt:lpstr>
      <vt:lpstr>210 콤퓨타세탁 L</vt:lpstr>
      <vt:lpstr>Wingdings</vt:lpstr>
      <vt:lpstr>Yoon 윤고딕 520_TT</vt:lpstr>
      <vt:lpstr>210 맨발의청춘 L</vt:lpstr>
      <vt:lpstr>Office 테마</vt:lpstr>
      <vt:lpstr>아두이노와 AR을 이용한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아두이노와 AR을 이용한</dc:title>
  <dc:creator>나는야세상에서제일이쁜홍소연이다와랄랄라</dc:creator>
  <cp:lastModifiedBy>user</cp:lastModifiedBy>
  <cp:revision>185</cp:revision>
  <dcterms:created xsi:type="dcterms:W3CDTF">2017-11-27T05:01:28Z</dcterms:created>
  <dcterms:modified xsi:type="dcterms:W3CDTF">2018-01-13T09:11:10Z</dcterms:modified>
</cp:coreProperties>
</file>