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6"/>
  </p:notesMasterIdLst>
  <p:sldIdLst>
    <p:sldId id="259" r:id="rId2"/>
    <p:sldId id="257" r:id="rId3"/>
    <p:sldId id="275" r:id="rId4"/>
    <p:sldId id="276" r:id="rId5"/>
    <p:sldId id="277" r:id="rId6"/>
    <p:sldId id="278" r:id="rId7"/>
    <p:sldId id="260" r:id="rId8"/>
    <p:sldId id="279" r:id="rId9"/>
    <p:sldId id="280" r:id="rId10"/>
    <p:sldId id="261" r:id="rId11"/>
    <p:sldId id="281" r:id="rId12"/>
    <p:sldId id="282" r:id="rId13"/>
    <p:sldId id="283" r:id="rId14"/>
    <p:sldId id="28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6" autoAdjust="0"/>
    <p:restoredTop sz="94660"/>
  </p:normalViewPr>
  <p:slideViewPr>
    <p:cSldViewPr>
      <p:cViewPr varScale="1">
        <p:scale>
          <a:sx n="102" d="100"/>
          <a:sy n="102" d="100"/>
        </p:scale>
        <p:origin x="-3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2019-07-10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19672" y="1412776"/>
            <a:ext cx="5472608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err="1" smtClean="0">
                <a:solidFill>
                  <a:srgbClr val="FF0000"/>
                </a:solidFill>
              </a:rPr>
              <a:t>빅데이터</a:t>
            </a:r>
            <a:endParaRPr lang="en-US" altLang="ko-KR" sz="44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4400" b="1" dirty="0" smtClean="0">
                <a:solidFill>
                  <a:srgbClr val="FF0000"/>
                </a:solidFill>
              </a:rPr>
              <a:t>프로젝트 방법론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1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63792" y="4005875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2019.07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515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  <p:pic>
        <p:nvPicPr>
          <p:cNvPr id="6" name="Picture 2" descr="R ì¤ì¹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94050"/>
            <a:ext cx="4583704" cy="116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방법론 </a:t>
            </a:r>
            <a:r>
              <a:rPr lang="en-US" altLang="ko-KR" b="1" dirty="0" smtClean="0">
                <a:latin typeface="+mn-ea"/>
              </a:rPr>
              <a:t>3</a:t>
            </a:r>
            <a:r>
              <a:rPr lang="ko-KR" altLang="en-US" b="1" dirty="0" smtClean="0">
                <a:latin typeface="+mn-ea"/>
              </a:rPr>
              <a:t>계층 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err="1" smtClean="0"/>
              <a:t>빅데이터</a:t>
            </a:r>
            <a:r>
              <a:rPr lang="ko-KR" altLang="en-US" b="1" dirty="0" smtClean="0"/>
              <a:t> 분석 방법론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23728" y="1844824"/>
            <a:ext cx="115212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51920" y="1844824"/>
            <a:ext cx="115212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508104" y="1844824"/>
            <a:ext cx="115212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85100" y="1628800"/>
            <a:ext cx="6135172" cy="86409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84181" y="1768460"/>
            <a:ext cx="851515" cy="584775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단계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(Phase)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2110669" y="3140968"/>
            <a:ext cx="949163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85099" y="2924944"/>
            <a:ext cx="6122113" cy="86409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96770" y="3064604"/>
            <a:ext cx="800219" cy="584775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태스</a:t>
            </a:r>
            <a:r>
              <a:rPr lang="ko-KR" altLang="en-US" sz="1600" dirty="0"/>
              <a:t>크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(Task)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3215680" y="3140968"/>
            <a:ext cx="949163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606058" y="3148636"/>
            <a:ext cx="949163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711069" y="3148636"/>
            <a:ext cx="949163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85098" y="4221088"/>
            <a:ext cx="6135173" cy="86409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51122" y="4360748"/>
            <a:ext cx="717632" cy="584775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스</a:t>
            </a:r>
            <a:r>
              <a:rPr lang="ko-KR" altLang="en-US" sz="1600" dirty="0"/>
              <a:t>텝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(Step)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2915816" y="4437112"/>
            <a:ext cx="55112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76355" y="4437112"/>
            <a:ext cx="55112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644008" y="4437112"/>
            <a:ext cx="55112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304547" y="4437112"/>
            <a:ext cx="55112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8" idx="2"/>
            <a:endCxn id="13" idx="0"/>
          </p:cNvCxnSpPr>
          <p:nvPr/>
        </p:nvCxnSpPr>
        <p:spPr>
          <a:xfrm flipH="1">
            <a:off x="2585251" y="2276872"/>
            <a:ext cx="114541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8" idx="0"/>
            <a:endCxn id="8" idx="2"/>
          </p:cNvCxnSpPr>
          <p:nvPr/>
        </p:nvCxnSpPr>
        <p:spPr>
          <a:xfrm flipH="1" flipV="1">
            <a:off x="2699792" y="2276872"/>
            <a:ext cx="99047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2"/>
            <a:endCxn id="19" idx="0"/>
          </p:cNvCxnSpPr>
          <p:nvPr/>
        </p:nvCxnSpPr>
        <p:spPr>
          <a:xfrm flipH="1">
            <a:off x="5080640" y="2276872"/>
            <a:ext cx="1003528" cy="871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1" idx="2"/>
            <a:endCxn id="20" idx="0"/>
          </p:cNvCxnSpPr>
          <p:nvPr/>
        </p:nvCxnSpPr>
        <p:spPr>
          <a:xfrm>
            <a:off x="6084168" y="2276872"/>
            <a:ext cx="101483" cy="871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8" idx="2"/>
            <a:endCxn id="28" idx="0"/>
          </p:cNvCxnSpPr>
          <p:nvPr/>
        </p:nvCxnSpPr>
        <p:spPr>
          <a:xfrm flipH="1">
            <a:off x="3191380" y="3573016"/>
            <a:ext cx="498882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29" idx="0"/>
            <a:endCxn id="18" idx="2"/>
          </p:cNvCxnSpPr>
          <p:nvPr/>
        </p:nvCxnSpPr>
        <p:spPr>
          <a:xfrm flipH="1" flipV="1">
            <a:off x="3690262" y="3573016"/>
            <a:ext cx="161657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9" idx="2"/>
            <a:endCxn id="30" idx="0"/>
          </p:cNvCxnSpPr>
          <p:nvPr/>
        </p:nvCxnSpPr>
        <p:spPr>
          <a:xfrm flipH="1">
            <a:off x="4919572" y="3580684"/>
            <a:ext cx="161068" cy="856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1" idx="0"/>
            <a:endCxn id="19" idx="2"/>
          </p:cNvCxnSpPr>
          <p:nvPr/>
        </p:nvCxnSpPr>
        <p:spPr>
          <a:xfrm flipH="1" flipV="1">
            <a:off x="5080640" y="3580684"/>
            <a:ext cx="499471" cy="856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64288" y="1876181"/>
            <a:ext cx="16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Process Group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51161" y="317232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Mapping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273259" y="4468470"/>
            <a:ext cx="147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Unit Process</a:t>
            </a:r>
            <a:endParaRPr lang="ko-KR" altLang="en-US" dirty="0"/>
          </a:p>
        </p:txBody>
      </p:sp>
      <p:cxnSp>
        <p:nvCxnSpPr>
          <p:cNvPr id="56" name="직선 연결선 55"/>
          <p:cNvCxnSpPr>
            <a:stCxn id="50" idx="2"/>
            <a:endCxn id="51" idx="0"/>
          </p:cNvCxnSpPr>
          <p:nvPr/>
        </p:nvCxnSpPr>
        <p:spPr>
          <a:xfrm>
            <a:off x="8011571" y="2245513"/>
            <a:ext cx="0" cy="926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1" idx="2"/>
            <a:endCxn id="52" idx="0"/>
          </p:cNvCxnSpPr>
          <p:nvPr/>
        </p:nvCxnSpPr>
        <p:spPr>
          <a:xfrm>
            <a:off x="8011571" y="3541657"/>
            <a:ext cx="0" cy="926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80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Reference Model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err="1" smtClean="0"/>
              <a:t>빅데이터</a:t>
            </a:r>
            <a:r>
              <a:rPr lang="ko-KR" altLang="en-US" b="1" dirty="0" smtClean="0"/>
              <a:t> 분석 방법론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115616" y="1988840"/>
            <a:ext cx="1840577" cy="1154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Planning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44208" y="1988840"/>
            <a:ext cx="1840577" cy="1154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Analyzing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779912" y="1988840"/>
            <a:ext cx="1840577" cy="1154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Preparing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444208" y="4149080"/>
            <a:ext cx="1840577" cy="1154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System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Developing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779912" y="4149080"/>
            <a:ext cx="1840577" cy="1154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Deploying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2" idx="3"/>
            <a:endCxn id="44" idx="1"/>
          </p:cNvCxnSpPr>
          <p:nvPr/>
        </p:nvCxnSpPr>
        <p:spPr>
          <a:xfrm>
            <a:off x="2956193" y="2566031"/>
            <a:ext cx="823719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4" idx="3"/>
            <a:endCxn id="43" idx="1"/>
          </p:cNvCxnSpPr>
          <p:nvPr/>
        </p:nvCxnSpPr>
        <p:spPr>
          <a:xfrm>
            <a:off x="5620489" y="2566031"/>
            <a:ext cx="823719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3" idx="2"/>
            <a:endCxn id="46" idx="0"/>
          </p:cNvCxnSpPr>
          <p:nvPr/>
        </p:nvCxnSpPr>
        <p:spPr>
          <a:xfrm>
            <a:off x="7364497" y="3143222"/>
            <a:ext cx="0" cy="100585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6" idx="1"/>
            <a:endCxn id="48" idx="3"/>
          </p:cNvCxnSpPr>
          <p:nvPr/>
        </p:nvCxnSpPr>
        <p:spPr>
          <a:xfrm flipH="1">
            <a:off x="5620489" y="4726271"/>
            <a:ext cx="823719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48" idx="1"/>
            <a:endCxn id="42" idx="2"/>
          </p:cNvCxnSpPr>
          <p:nvPr/>
        </p:nvCxnSpPr>
        <p:spPr>
          <a:xfrm rot="10800000">
            <a:off x="2035906" y="3143223"/>
            <a:ext cx="1744007" cy="1583049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43" idx="0"/>
            <a:endCxn id="44" idx="0"/>
          </p:cNvCxnSpPr>
          <p:nvPr/>
        </p:nvCxnSpPr>
        <p:spPr>
          <a:xfrm rot="16200000" flipV="1">
            <a:off x="6032349" y="656692"/>
            <a:ext cx="12700" cy="2664296"/>
          </a:xfrm>
          <a:prstGeom prst="bentConnector3">
            <a:avLst>
              <a:gd name="adj1" fmla="val 24893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43" idx="3"/>
            <a:endCxn id="48" idx="2"/>
          </p:cNvCxnSpPr>
          <p:nvPr/>
        </p:nvCxnSpPr>
        <p:spPr>
          <a:xfrm flipH="1">
            <a:off x="4700201" y="2566031"/>
            <a:ext cx="3584584" cy="2737431"/>
          </a:xfrm>
          <a:prstGeom prst="bentConnector4">
            <a:avLst>
              <a:gd name="adj1" fmla="val -7734"/>
              <a:gd name="adj2" fmla="val 1108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4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Process Roadmap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err="1" smtClean="0"/>
              <a:t>빅데이터</a:t>
            </a:r>
            <a:r>
              <a:rPr lang="ko-KR" altLang="en-US" b="1" dirty="0" smtClean="0"/>
              <a:t> 분석 방법론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49701" y="1268760"/>
            <a:ext cx="1440161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Planning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98072" y="1268760"/>
            <a:ext cx="1440161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Analyzing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55194" y="1268760"/>
            <a:ext cx="137754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Preparing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46443" y="1268760"/>
            <a:ext cx="1440161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Deploying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03565" y="1268760"/>
            <a:ext cx="1377546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System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Developing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98733"/>
              </p:ext>
            </p:extLst>
          </p:nvPr>
        </p:nvGraphicFramePr>
        <p:xfrm>
          <a:off x="539551" y="1196752"/>
          <a:ext cx="8352930" cy="523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586"/>
                <a:gridCol w="1670586"/>
                <a:gridCol w="1670586"/>
                <a:gridCol w="1670586"/>
                <a:gridCol w="1670586"/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5450"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Understanding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business domain</a:t>
                      </a: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Defining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project objective</a:t>
                      </a: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Understanding data</a:t>
                      </a: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Defining assess criteria</a:t>
                      </a: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Planning risk management</a:t>
                      </a: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Producing project plan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Defining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data</a:t>
                      </a: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Understanding legacy system</a:t>
                      </a: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Collecting and storing data</a:t>
                      </a: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Exploiting data</a:t>
                      </a: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Visualizing data</a:t>
                      </a: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Verifying data quality</a:t>
                      </a: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Designing data store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Understanding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business domain</a:t>
                      </a: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Preparing data set</a:t>
                      </a: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Generating test design</a:t>
                      </a: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Analyzing unstructured data</a:t>
                      </a: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Analyzing structured data</a:t>
                      </a: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Selecting model</a:t>
                      </a: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Building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model</a:t>
                      </a: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Assessing model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Understanding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model</a:t>
                      </a: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Preparing operational data</a:t>
                      </a: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Producing system development plan</a:t>
                      </a: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Designing system</a:t>
                      </a: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Developing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system</a:t>
                      </a: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Verifying model</a:t>
                      </a: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Planning deployment</a:t>
                      </a: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Monitoring and maintaining model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and system</a:t>
                      </a: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Planning rebuilding model and system</a:t>
                      </a: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Validating model</a:t>
                      </a: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Finalizing project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8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Golden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Efficiency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Robust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Effectiveness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1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데이터 분석 방법론과의 비교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err="1" smtClean="0"/>
              <a:t>빅데이터</a:t>
            </a:r>
            <a:r>
              <a:rPr lang="ko-KR" altLang="en-US" b="1" dirty="0" smtClean="0"/>
              <a:t> 분석 방법론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17014"/>
              </p:ext>
            </p:extLst>
          </p:nvPr>
        </p:nvGraphicFramePr>
        <p:xfrm>
          <a:off x="755575" y="1196752"/>
          <a:ext cx="7992888" cy="422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222"/>
                <a:gridCol w="1998222"/>
                <a:gridCol w="1998222"/>
                <a:gridCol w="1998222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CRISP-DM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KDD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SEMMA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3662">
                <a:tc>
                  <a:txBody>
                    <a:bodyPr/>
                    <a:lstStyle/>
                    <a:p>
                      <a:pPr marL="0" indent="0" algn="l" latinLnBrk="1">
                        <a:buFont typeface="Wingdings" pitchFamily="2" charset="2"/>
                        <a:buNone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Planning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Business understanding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3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Data preparing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Data understanding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Data preparation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Selection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Preprocessing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Transformation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Sample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Exploration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Modification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3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Data analyzing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Modeling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Evaluation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Data Mining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Interpretation / Evaluation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Modeling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Assessment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3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System</a:t>
                      </a:r>
                    </a:p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developing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3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Deploying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55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R&amp;R (Role and Responsibility)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err="1" smtClean="0"/>
              <a:t>빅데이터</a:t>
            </a:r>
            <a:r>
              <a:rPr lang="ko-KR" altLang="en-US" b="1" dirty="0" smtClean="0"/>
              <a:t> 분석 방법론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16471" y="1412776"/>
            <a:ext cx="1296145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Planning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70399" y="1412776"/>
            <a:ext cx="1296145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Analyzing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21612" y="1412776"/>
            <a:ext cx="1239791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Preparing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6" y="1412776"/>
            <a:ext cx="1296145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Deploying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75540" y="1412776"/>
            <a:ext cx="1239791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System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Developing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603020" y="2492896"/>
            <a:ext cx="7200799" cy="103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03020" y="3248980"/>
            <a:ext cx="7200799" cy="103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03020" y="4005064"/>
            <a:ext cx="7200799" cy="103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03020" y="4761148"/>
            <a:ext cx="7200799" cy="103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3020" y="5517232"/>
            <a:ext cx="7200799" cy="103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3673" y="2252282"/>
            <a:ext cx="922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Project</a:t>
            </a:r>
          </a:p>
          <a:p>
            <a:r>
              <a:rPr lang="en-US" altLang="ko-KR" sz="1600" b="1" dirty="0" smtClean="0"/>
              <a:t>Planner</a:t>
            </a:r>
            <a:endParaRPr lang="ko-KR" alt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60238" y="2885255"/>
            <a:ext cx="10935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Data</a:t>
            </a:r>
          </a:p>
          <a:p>
            <a:r>
              <a:rPr lang="en-US" altLang="ko-KR" sz="1600" b="1" dirty="0" smtClean="0"/>
              <a:t>Specialist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(Miner)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0238" y="3764450"/>
            <a:ext cx="1000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Data</a:t>
            </a:r>
          </a:p>
          <a:p>
            <a:r>
              <a:rPr lang="en-US" altLang="ko-KR" sz="1600" b="1" dirty="0" smtClean="0"/>
              <a:t>Scientist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0238" y="4520534"/>
            <a:ext cx="1093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IT</a:t>
            </a:r>
          </a:p>
          <a:p>
            <a:r>
              <a:rPr lang="en-US" altLang="ko-KR" sz="1600" b="1" dirty="0" smtClean="0"/>
              <a:t>Specialist</a:t>
            </a:r>
            <a:endParaRPr lang="ko-KR" alt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60238" y="5276618"/>
            <a:ext cx="1056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System</a:t>
            </a:r>
          </a:p>
          <a:p>
            <a:r>
              <a:rPr lang="en-US" altLang="ko-KR" sz="1600" b="1" dirty="0" smtClean="0"/>
              <a:t>Architect</a:t>
            </a:r>
            <a:endParaRPr lang="ko-KR" altLang="en-US" sz="1600" b="1" dirty="0"/>
          </a:p>
        </p:txBody>
      </p:sp>
      <p:sp>
        <p:nvSpPr>
          <p:cNvPr id="17" name="직사각형 16"/>
          <p:cNvSpPr/>
          <p:nvPr/>
        </p:nvSpPr>
        <p:spPr>
          <a:xfrm>
            <a:off x="3596690" y="3166476"/>
            <a:ext cx="289633" cy="26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19726" y="2410392"/>
            <a:ext cx="289633" cy="26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073654" y="3922561"/>
            <a:ext cx="289633" cy="26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50618" y="4678645"/>
            <a:ext cx="289633" cy="26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027581" y="5434728"/>
            <a:ext cx="289633" cy="26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96689" y="2410393"/>
            <a:ext cx="289633" cy="26855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073654" y="2410393"/>
            <a:ext cx="289633" cy="26855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087887" y="3166477"/>
            <a:ext cx="289633" cy="26855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604272" y="3922561"/>
            <a:ext cx="289633" cy="26855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550616" y="3904110"/>
            <a:ext cx="289633" cy="26855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087887" y="4678644"/>
            <a:ext cx="289633" cy="26855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087886" y="5425936"/>
            <a:ext cx="289633" cy="26855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550614" y="5425936"/>
            <a:ext cx="289633" cy="26855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027580" y="4678645"/>
            <a:ext cx="289633" cy="26855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53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■ 방법론이란</a:t>
            </a:r>
            <a:r>
              <a:rPr lang="en-US" altLang="ko-KR" b="1" dirty="0" smtClean="0"/>
              <a:t>?</a:t>
            </a:r>
          </a:p>
          <a:p>
            <a:pPr marL="449263"/>
            <a:r>
              <a:rPr lang="ko-KR" altLang="en-US" sz="1600" dirty="0" smtClean="0">
                <a:latin typeface="+mn-ea"/>
              </a:rPr>
              <a:t>개개인의 역량과 경험에 의존하지 않고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누가 수행하더라도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“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일정 수준의 질과 양</a:t>
            </a:r>
            <a:r>
              <a:rPr lang="en-US" altLang="ko-KR" sz="1600" dirty="0" smtClean="0">
                <a:latin typeface="+mn-ea"/>
              </a:rPr>
              <a:t>”</a:t>
            </a:r>
            <a:r>
              <a:rPr lang="ko-KR" altLang="en-US" sz="1600" dirty="0" smtClean="0">
                <a:latin typeface="+mn-ea"/>
              </a:rPr>
              <a:t>이 보장될 수 있는 체계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시스템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449263"/>
            <a:endParaRPr lang="en-US" altLang="ko-KR" sz="1600" dirty="0">
              <a:latin typeface="+mn-ea"/>
            </a:endParaRPr>
          </a:p>
          <a:p>
            <a:pPr marL="449263"/>
            <a:r>
              <a:rPr lang="ko-KR" altLang="en-US" sz="1600" dirty="0" smtClean="0">
                <a:latin typeface="+mn-ea"/>
              </a:rPr>
              <a:t>구성요소</a:t>
            </a:r>
            <a:endParaRPr lang="en-US" altLang="ko-KR" sz="1600" dirty="0" smtClean="0">
              <a:latin typeface="+mn-ea"/>
            </a:endParaRPr>
          </a:p>
          <a:p>
            <a:pPr marL="1262063" lvl="2" indent="-274638">
              <a:buFont typeface="Wingdings" pitchFamily="2" charset="2"/>
              <a:buChar char="§"/>
            </a:pPr>
            <a:r>
              <a:rPr lang="en-US" altLang="ko-KR" sz="1600" dirty="0" smtClean="0">
                <a:latin typeface="+mn-ea"/>
              </a:rPr>
              <a:t>Procedure</a:t>
            </a:r>
          </a:p>
          <a:p>
            <a:pPr marL="1262063" lvl="2" indent="-274638">
              <a:buFont typeface="Wingdings" pitchFamily="2" charset="2"/>
              <a:buChar char="§"/>
            </a:pPr>
            <a:r>
              <a:rPr lang="en-US" altLang="ko-KR" sz="1600" dirty="0" smtClean="0">
                <a:latin typeface="+mn-ea"/>
              </a:rPr>
              <a:t>Method</a:t>
            </a:r>
          </a:p>
          <a:p>
            <a:pPr marL="1262063" lvl="2" indent="-274638">
              <a:buFont typeface="Wingdings" pitchFamily="2" charset="2"/>
              <a:buChar char="§"/>
            </a:pPr>
            <a:r>
              <a:rPr lang="en-US" altLang="ko-KR" sz="1600" dirty="0" smtClean="0">
                <a:latin typeface="+mn-ea"/>
              </a:rPr>
              <a:t>Tools &amp; Technique</a:t>
            </a:r>
          </a:p>
          <a:p>
            <a:pPr marL="1262063" lvl="2" indent="-274638">
              <a:buFont typeface="Wingdings" pitchFamily="2" charset="2"/>
              <a:buChar char="§"/>
            </a:pPr>
            <a:r>
              <a:rPr lang="en-US" altLang="ko-KR" sz="1600" dirty="0" smtClean="0">
                <a:latin typeface="+mn-ea"/>
              </a:rPr>
              <a:t>Output &amp; Template</a:t>
            </a:r>
          </a:p>
          <a:p>
            <a:pPr marL="449263"/>
            <a:endParaRPr lang="en-US" altLang="ko-KR" sz="16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방법론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4235569" y="3198462"/>
            <a:ext cx="1672952" cy="880864"/>
            <a:chOff x="2051720" y="3645024"/>
            <a:chExt cx="1672952" cy="880864"/>
          </a:xfrm>
        </p:grpSpPr>
        <p:sp>
          <p:nvSpPr>
            <p:cNvPr id="3" name="직사각형 2"/>
            <p:cNvSpPr/>
            <p:nvPr/>
          </p:nvSpPr>
          <p:spPr>
            <a:xfrm>
              <a:off x="2051720" y="3645024"/>
              <a:ext cx="1368152" cy="5760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04120" y="3797424"/>
              <a:ext cx="1368152" cy="5760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356520" y="3949824"/>
              <a:ext cx="1368152" cy="5760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단계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Phase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235569" y="5589240"/>
            <a:ext cx="1672952" cy="880864"/>
            <a:chOff x="2051720" y="3645024"/>
            <a:chExt cx="1672952" cy="880864"/>
          </a:xfrm>
        </p:grpSpPr>
        <p:sp>
          <p:nvSpPr>
            <p:cNvPr id="10" name="직사각형 9"/>
            <p:cNvSpPr/>
            <p:nvPr/>
          </p:nvSpPr>
          <p:spPr>
            <a:xfrm>
              <a:off x="2051720" y="3645024"/>
              <a:ext cx="1368152" cy="5760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204120" y="3797424"/>
              <a:ext cx="1368152" cy="5760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356520" y="3949824"/>
              <a:ext cx="1368152" cy="5760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스텝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Step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235569" y="4362760"/>
            <a:ext cx="1672952" cy="880864"/>
            <a:chOff x="2051720" y="3645024"/>
            <a:chExt cx="1672952" cy="880864"/>
          </a:xfrm>
        </p:grpSpPr>
        <p:sp>
          <p:nvSpPr>
            <p:cNvPr id="14" name="직사각형 13"/>
            <p:cNvSpPr/>
            <p:nvPr/>
          </p:nvSpPr>
          <p:spPr>
            <a:xfrm>
              <a:off x="2051720" y="3645024"/>
              <a:ext cx="1368152" cy="5760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204120" y="3797424"/>
              <a:ext cx="1368152" cy="5760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356520" y="3949824"/>
              <a:ext cx="1368152" cy="5760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태스크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Task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직선 화살표 연결선 17"/>
          <p:cNvCxnSpPr/>
          <p:nvPr/>
        </p:nvCxnSpPr>
        <p:spPr>
          <a:xfrm>
            <a:off x="6084168" y="3638894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084168" y="6018223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084168" y="4803192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32240" y="3454228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단계말</a:t>
            </a:r>
            <a:r>
              <a:rPr lang="ko-KR" altLang="en-US" sz="1600" dirty="0" smtClean="0"/>
              <a:t> 완료보고서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7281269" y="459355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보고서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834832" y="5877272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보고서 구성요소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105716" y="5877272"/>
            <a:ext cx="2530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{ Input, Process, Output 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60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■ 방법론이 만들어지는 과정</a:t>
            </a:r>
            <a:endParaRPr lang="en-US" altLang="ko-KR" b="1" dirty="0" smtClean="0"/>
          </a:p>
          <a:p>
            <a:pPr marL="1363663" lvl="2"/>
            <a:endParaRPr lang="en-US" altLang="ko-KR" sz="16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방법론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86796"/>
              </p:ext>
            </p:extLst>
          </p:nvPr>
        </p:nvGraphicFramePr>
        <p:xfrm>
          <a:off x="2339752" y="2420888"/>
          <a:ext cx="4248472" cy="230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6"/>
                <a:gridCol w="2124236"/>
              </a:tblGrid>
              <a:tr h="1152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Socialization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공유화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Externalization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문서화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Internalization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내면화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Combination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지식화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35896" y="191683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암묵적인 지식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35896" y="486916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형식적인 지식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62589" y="33999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암묵지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88224" y="33999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형식지</a:t>
            </a:r>
            <a:endParaRPr lang="ko-KR" altLang="en-US" dirty="0"/>
          </a:p>
        </p:txBody>
      </p:sp>
      <p:sp>
        <p:nvSpPr>
          <p:cNvPr id="10" name="굽은 화살표 9"/>
          <p:cNvSpPr/>
          <p:nvPr/>
        </p:nvSpPr>
        <p:spPr>
          <a:xfrm>
            <a:off x="1943470" y="1922227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굽은 화살표 10"/>
          <p:cNvSpPr/>
          <p:nvPr/>
        </p:nvSpPr>
        <p:spPr>
          <a:xfrm rot="10800000">
            <a:off x="6198475" y="4355298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굽은 화살표 11"/>
          <p:cNvSpPr/>
          <p:nvPr/>
        </p:nvSpPr>
        <p:spPr>
          <a:xfrm rot="16200000">
            <a:off x="1850677" y="4287478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굽은 화살표 12"/>
          <p:cNvSpPr/>
          <p:nvPr/>
        </p:nvSpPr>
        <p:spPr>
          <a:xfrm rot="5400000">
            <a:off x="6255616" y="2011688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02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■ 소프트웨어 개발 방법론</a:t>
            </a:r>
            <a:endParaRPr lang="en-US" altLang="ko-KR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방법론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pic>
        <p:nvPicPr>
          <p:cNvPr id="1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95"/>
          <a:stretch/>
        </p:blipFill>
        <p:spPr bwMode="auto">
          <a:xfrm>
            <a:off x="1115616" y="1638092"/>
            <a:ext cx="7586663" cy="236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27584" y="1196752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/>
              <a:t>폭포수 모델</a:t>
            </a:r>
            <a:endParaRPr lang="ko-KR" altLang="en-US" b="1" dirty="0"/>
          </a:p>
        </p:txBody>
      </p:sp>
      <p:pic>
        <p:nvPicPr>
          <p:cNvPr id="17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7"/>
          <a:stretch/>
        </p:blipFill>
        <p:spPr bwMode="auto">
          <a:xfrm>
            <a:off x="1943521" y="4367583"/>
            <a:ext cx="6600526" cy="203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331640" y="386104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/>
              <a:t>장단점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7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방법론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7584" y="910095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err="1" smtClean="0"/>
              <a:t>프로토타입</a:t>
            </a:r>
            <a:r>
              <a:rPr lang="ko-KR" altLang="en-US" b="1" dirty="0" smtClean="0"/>
              <a:t> 모델</a:t>
            </a:r>
            <a:endParaRPr lang="ko-KR" altLang="en-US" b="1" dirty="0"/>
          </a:p>
        </p:txBody>
      </p:sp>
      <p:pic>
        <p:nvPicPr>
          <p:cNvPr id="7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56"/>
          <a:stretch/>
        </p:blipFill>
        <p:spPr bwMode="auto">
          <a:xfrm>
            <a:off x="1331640" y="1376274"/>
            <a:ext cx="6180138" cy="255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31640" y="386104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/>
              <a:t>장단점</a:t>
            </a:r>
            <a:endParaRPr lang="ko-KR" altLang="en-US" dirty="0"/>
          </a:p>
        </p:txBody>
      </p:sp>
      <p:pic>
        <p:nvPicPr>
          <p:cNvPr id="9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1"/>
          <a:stretch/>
        </p:blipFill>
        <p:spPr bwMode="auto">
          <a:xfrm>
            <a:off x="793750" y="4365104"/>
            <a:ext cx="835025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472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방법론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31640" y="4931876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/>
              <a:t>장단점</a:t>
            </a:r>
            <a:endParaRPr lang="ko-KR" altLang="en-US" dirty="0"/>
          </a:p>
        </p:txBody>
      </p:sp>
      <p:pic>
        <p:nvPicPr>
          <p:cNvPr id="10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32"/>
          <a:stretch/>
        </p:blipFill>
        <p:spPr bwMode="auto">
          <a:xfrm>
            <a:off x="1944647" y="5326854"/>
            <a:ext cx="6066552" cy="119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5" b="7611"/>
          <a:stretch/>
        </p:blipFill>
        <p:spPr bwMode="auto">
          <a:xfrm>
            <a:off x="1682145" y="932421"/>
            <a:ext cx="7251700" cy="401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27584" y="764704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/>
              <a:t>나선형 모델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7012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KDD (Knowledge Discovery in Database)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n-ea"/>
            </a:endParaRPr>
          </a:p>
          <a:p>
            <a:pPr marL="649287" lvl="2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1" dirty="0" smtClean="0">
                <a:latin typeface="+mn-ea"/>
              </a:rPr>
              <a:t>Selection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분석을 위한 </a:t>
            </a:r>
            <a:r>
              <a:rPr lang="en-US" altLang="ko-KR" sz="1600" dirty="0" smtClean="0">
                <a:latin typeface="+mn-ea"/>
              </a:rPr>
              <a:t>Data Set</a:t>
            </a:r>
            <a:r>
              <a:rPr lang="ko-KR" altLang="en-US" sz="1600" dirty="0" smtClean="0">
                <a:latin typeface="+mn-ea"/>
              </a:rPr>
              <a:t>을 편성하거나 </a:t>
            </a:r>
            <a:r>
              <a:rPr lang="en-US" altLang="ko-KR" sz="1600" dirty="0" smtClean="0">
                <a:latin typeface="+mn-ea"/>
              </a:rPr>
              <a:t>Sampling </a:t>
            </a:r>
            <a:r>
              <a:rPr lang="ko-KR" altLang="en-US" sz="1600" dirty="0" smtClean="0">
                <a:latin typeface="+mn-ea"/>
              </a:rPr>
              <a:t>또는 필요한 변수를 선택하는 과정</a:t>
            </a:r>
            <a:endParaRPr lang="en-US" altLang="ko-KR" sz="1600" dirty="0" smtClean="0">
              <a:latin typeface="+mn-ea"/>
            </a:endParaRPr>
          </a:p>
          <a:p>
            <a:pPr marL="649287" lvl="2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1" dirty="0" smtClean="0">
                <a:latin typeface="+mn-ea"/>
              </a:rPr>
              <a:t>Preprocessing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dirty="0" err="1" smtClean="0">
                <a:latin typeface="+mn-ea"/>
              </a:rPr>
              <a:t>일관성있는</a:t>
            </a:r>
            <a:r>
              <a:rPr lang="ko-KR" altLang="en-US" sz="1600" dirty="0" smtClean="0">
                <a:latin typeface="+mn-ea"/>
              </a:rPr>
              <a:t> 데이터 분석을 위하여 데이터를 정제하거나 </a:t>
            </a:r>
            <a:r>
              <a:rPr lang="ko-KR" altLang="en-US" sz="1600" dirty="0" err="1" smtClean="0">
                <a:latin typeface="+mn-ea"/>
              </a:rPr>
              <a:t>선처리하는</a:t>
            </a:r>
            <a:r>
              <a:rPr lang="ko-KR" altLang="en-US" sz="1600" dirty="0" smtClean="0">
                <a:latin typeface="+mn-ea"/>
              </a:rPr>
              <a:t> 과정</a:t>
            </a:r>
            <a:endParaRPr lang="en-US" altLang="ko-KR" sz="1600" dirty="0" smtClean="0">
              <a:latin typeface="+mn-ea"/>
            </a:endParaRPr>
          </a:p>
          <a:p>
            <a:pPr marL="649287" lvl="2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1" dirty="0" smtClean="0">
                <a:latin typeface="+mn-ea"/>
              </a:rPr>
              <a:t>Transformation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데이터의 차원을 축소하거나 파생 데이터를 생성하여 분석용 </a:t>
            </a:r>
            <a:r>
              <a:rPr lang="en-US" altLang="ko-KR" sz="1600" dirty="0" smtClean="0">
                <a:latin typeface="+mn-ea"/>
              </a:rPr>
              <a:t>Data Set </a:t>
            </a:r>
            <a:r>
              <a:rPr lang="ko-KR" altLang="en-US" sz="1600" dirty="0" smtClean="0">
                <a:latin typeface="+mn-ea"/>
              </a:rPr>
              <a:t>생성</a:t>
            </a:r>
            <a:endParaRPr lang="en-US" altLang="ko-KR" sz="1600" dirty="0" smtClean="0">
              <a:latin typeface="+mn-ea"/>
            </a:endParaRPr>
          </a:p>
          <a:p>
            <a:pPr marL="649287" lvl="2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1" dirty="0" smtClean="0">
                <a:latin typeface="+mn-ea"/>
              </a:rPr>
              <a:t>Data Mining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다양한 분석기법을 </a:t>
            </a:r>
            <a:r>
              <a:rPr lang="ko-KR" altLang="en-US" sz="1600" smtClean="0">
                <a:latin typeface="+mn-ea"/>
              </a:rPr>
              <a:t>사용하여 </a:t>
            </a:r>
            <a:r>
              <a:rPr lang="ko-KR" altLang="en-US" sz="1600" smtClean="0">
                <a:latin typeface="+mn-ea"/>
              </a:rPr>
              <a:t>데이터를 </a:t>
            </a:r>
            <a:r>
              <a:rPr lang="ko-KR" altLang="en-US" sz="1600" dirty="0" smtClean="0">
                <a:latin typeface="+mn-ea"/>
              </a:rPr>
              <a:t>찾고 모델링화</a:t>
            </a:r>
            <a:endParaRPr lang="en-US" altLang="ko-KR" sz="1600" dirty="0" smtClean="0">
              <a:latin typeface="+mn-ea"/>
            </a:endParaRPr>
          </a:p>
          <a:p>
            <a:pPr marL="649287" lvl="2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1" dirty="0" smtClean="0">
                <a:latin typeface="+mn-ea"/>
              </a:rPr>
              <a:t>Interpretation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분석된 데이터 패턴 및 모델을 해석하거나 평가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데이터 분석 방법론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8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SEMMA(SAS</a:t>
            </a:r>
            <a:r>
              <a:rPr lang="ko-KR" altLang="en-US" b="1" dirty="0" smtClean="0">
                <a:latin typeface="+mn-ea"/>
              </a:rPr>
              <a:t>에서 사용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latin typeface="+mn-ea"/>
            </a:endParaRPr>
          </a:p>
          <a:p>
            <a:pPr marL="649287" lvl="2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ko-KR" sz="1600" b="1" dirty="0" smtClean="0">
                <a:latin typeface="+mn-ea"/>
              </a:rPr>
              <a:t>Sample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분석 데이터 생성 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통계적 추출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조건 추출</a:t>
            </a:r>
            <a:r>
              <a:rPr lang="en-US" altLang="ko-KR" sz="1600" dirty="0" smtClean="0">
                <a:latin typeface="+mn-ea"/>
              </a:rPr>
              <a:t>)</a:t>
            </a:r>
            <a:br>
              <a:rPr lang="en-US" altLang="ko-KR" sz="1600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모델링 및 모델 평가를 위한 데이터 준비</a:t>
            </a:r>
            <a:endParaRPr lang="en-US" altLang="ko-KR" sz="1600" dirty="0" smtClean="0">
              <a:latin typeface="+mn-ea"/>
            </a:endParaRPr>
          </a:p>
          <a:p>
            <a:pPr marL="649287" lvl="2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ko-KR" sz="1600" b="1" dirty="0" smtClean="0">
                <a:latin typeface="+mn-ea"/>
              </a:rPr>
              <a:t>Exploration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분석 데이터 탐색 </a:t>
            </a:r>
            <a:r>
              <a:rPr lang="en-US" altLang="ko-KR" sz="1600" dirty="0" smtClean="0">
                <a:latin typeface="+mn-ea"/>
              </a:rPr>
              <a:t>(EDA)</a:t>
            </a:r>
            <a:br>
              <a:rPr lang="en-US" altLang="ko-KR" sz="1600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데이터 조감을 통한 오류를 검색하고 데이터 현황을 이해하며 </a:t>
            </a:r>
            <a:r>
              <a:rPr lang="en-US" altLang="ko-KR" sz="1600" dirty="0" smtClean="0">
                <a:latin typeface="+mn-ea"/>
              </a:rPr>
              <a:t>Integrity </a:t>
            </a:r>
            <a:r>
              <a:rPr lang="ko-KR" altLang="en-US" sz="1600" dirty="0" smtClean="0">
                <a:latin typeface="+mn-ea"/>
              </a:rPr>
              <a:t>확보</a:t>
            </a:r>
            <a:endParaRPr lang="en-US" altLang="ko-KR" sz="1600" dirty="0" smtClean="0">
              <a:latin typeface="+mn-ea"/>
            </a:endParaRPr>
          </a:p>
          <a:p>
            <a:pPr marL="649287" lvl="2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ko-KR" sz="1600" b="1" dirty="0" smtClean="0">
                <a:latin typeface="+mn-ea"/>
              </a:rPr>
              <a:t>Modification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분석 데이터 수정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ko-KR" altLang="en-US" sz="1600" dirty="0" smtClean="0">
                <a:latin typeface="+mn-ea"/>
              </a:rPr>
              <a:t>변환 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수량화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표준화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계층화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그룹화</a:t>
            </a:r>
            <a:r>
              <a:rPr lang="en-US" altLang="ko-KR" sz="1600" dirty="0" smtClean="0">
                <a:latin typeface="+mn-ea"/>
              </a:rPr>
              <a:t>)</a:t>
            </a:r>
            <a:br>
              <a:rPr lang="en-US" altLang="ko-KR" sz="1600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데이터가 지닌 정보의 표현 극대화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최적의 모델이 구축되도록 변수를 생성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선택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변경</a:t>
            </a:r>
            <a:endParaRPr lang="en-US" altLang="ko-KR" sz="1600" dirty="0" smtClean="0">
              <a:latin typeface="+mn-ea"/>
            </a:endParaRPr>
          </a:p>
          <a:p>
            <a:pPr marL="649287" lvl="2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ko-KR" sz="1600" b="1" dirty="0" smtClean="0">
                <a:latin typeface="+mn-ea"/>
              </a:rPr>
              <a:t>Modeling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모델 구축 </a:t>
            </a:r>
            <a:r>
              <a:rPr lang="en-US" altLang="ko-KR" sz="1600" dirty="0" smtClean="0">
                <a:latin typeface="+mn-ea"/>
              </a:rPr>
              <a:t>(Neural Network, DT, Logistic Regression </a:t>
            </a:r>
            <a:r>
              <a:rPr lang="ko-KR" altLang="en-US" sz="1600" dirty="0" smtClean="0">
                <a:latin typeface="+mn-ea"/>
              </a:rPr>
              <a:t>등</a:t>
            </a:r>
            <a:r>
              <a:rPr lang="en-US" altLang="ko-KR" sz="1600" dirty="0" smtClean="0">
                <a:latin typeface="+mn-ea"/>
              </a:rPr>
              <a:t>)</a:t>
            </a:r>
            <a:br>
              <a:rPr lang="en-US" altLang="ko-KR" sz="1600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데이터의 숨겨진 패턴을 발견하고 복수의 모델과 알고리즘 적용</a:t>
            </a:r>
            <a:endParaRPr lang="en-US" altLang="ko-KR" sz="1600" dirty="0" smtClean="0">
              <a:latin typeface="+mn-ea"/>
            </a:endParaRPr>
          </a:p>
          <a:p>
            <a:pPr marL="649287" lvl="2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ko-KR" sz="1600" b="1" dirty="0" smtClean="0">
                <a:latin typeface="+mn-ea"/>
              </a:rPr>
              <a:t>Assessment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모델 평가 및 검증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서로 다른 모델을 동시에 비교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데이터 분석 방법론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57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559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CRISP-DM (Cross Industry Standard Process in Data Mining)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latin typeface="+mn-ea"/>
            </a:endParaRPr>
          </a:p>
          <a:p>
            <a:pPr marL="649287" lvl="2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ko-KR" sz="1600" b="1" dirty="0" smtClean="0">
                <a:latin typeface="+mn-ea"/>
              </a:rPr>
              <a:t>Business Understanding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비즈니스의 목적과 데이터 </a:t>
            </a:r>
            <a:r>
              <a:rPr lang="ko-KR" altLang="en-US" sz="1600" dirty="0" err="1" smtClean="0">
                <a:latin typeface="+mn-ea"/>
              </a:rPr>
              <a:t>마이닝의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목표를 수립하고 프로젝트 계획을 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수립 </a:t>
            </a:r>
            <a:endParaRPr lang="en-US" altLang="ko-KR" sz="1600" dirty="0" smtClean="0">
              <a:latin typeface="+mn-ea"/>
            </a:endParaRPr>
          </a:p>
          <a:p>
            <a:pPr marL="649287" lvl="2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ko-KR" sz="1600" b="1" dirty="0" smtClean="0">
                <a:latin typeface="+mn-ea"/>
              </a:rPr>
              <a:t>Data Understanding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분석에 필요한 </a:t>
            </a:r>
            <a:r>
              <a:rPr lang="en-US" altLang="ko-KR" sz="1600" dirty="0" smtClean="0">
                <a:latin typeface="+mn-ea"/>
              </a:rPr>
              <a:t>Initial Data</a:t>
            </a:r>
            <a:r>
              <a:rPr lang="ko-KR" altLang="en-US" sz="1600" dirty="0" smtClean="0">
                <a:latin typeface="+mn-ea"/>
              </a:rPr>
              <a:t>를 분석하고 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품질을 검토하여 분석용 데이터 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확보를 위한 준비 단계</a:t>
            </a:r>
            <a:endParaRPr lang="en-US" altLang="ko-KR" sz="1600" dirty="0" smtClean="0">
              <a:latin typeface="+mn-ea"/>
            </a:endParaRPr>
          </a:p>
          <a:p>
            <a:pPr marL="649287" lvl="2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ko-KR" sz="1600" b="1" dirty="0" smtClean="0">
                <a:latin typeface="+mn-ea"/>
              </a:rPr>
              <a:t>Data Preparation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데이터를 획득하여 선별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통합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정제 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과정을 통해 분석용 </a:t>
            </a:r>
            <a:r>
              <a:rPr lang="en-US" altLang="ko-KR" sz="1600" dirty="0" smtClean="0">
                <a:latin typeface="+mn-ea"/>
              </a:rPr>
              <a:t>Dataset</a:t>
            </a:r>
            <a:r>
              <a:rPr lang="ko-KR" altLang="en-US" sz="1600" dirty="0" smtClean="0">
                <a:latin typeface="+mn-ea"/>
              </a:rPr>
              <a:t>을 편성 </a:t>
            </a:r>
            <a:endParaRPr lang="en-US" altLang="ko-KR" sz="1600" dirty="0" smtClean="0">
              <a:latin typeface="+mn-ea"/>
            </a:endParaRPr>
          </a:p>
          <a:p>
            <a:pPr marL="649287" lvl="2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ko-KR" sz="1600" b="1" dirty="0" smtClean="0">
                <a:latin typeface="+mn-ea"/>
              </a:rPr>
              <a:t>Modeling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다양한 분석 기법을 활용하여 모델링을 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하고 설계된 테스트 계획에 따라 평가</a:t>
            </a:r>
            <a:endParaRPr lang="en-US" altLang="ko-KR" sz="1600" dirty="0" smtClean="0">
              <a:latin typeface="+mn-ea"/>
            </a:endParaRPr>
          </a:p>
          <a:p>
            <a:pPr marL="649287" lvl="2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ko-KR" sz="1600" b="1" dirty="0" smtClean="0">
                <a:latin typeface="+mn-ea"/>
              </a:rPr>
              <a:t>Evaluation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분석 결과를 평가하고 과정을 </a:t>
            </a:r>
            <a:r>
              <a:rPr lang="en-US" altLang="ko-KR" sz="1600" dirty="0" smtClean="0">
                <a:latin typeface="+mn-ea"/>
              </a:rPr>
              <a:t>Review</a:t>
            </a:r>
          </a:p>
          <a:p>
            <a:pPr marL="649287" lvl="2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ko-KR" sz="1600" b="1" dirty="0" smtClean="0">
                <a:latin typeface="+mn-ea"/>
              </a:rPr>
              <a:t>Deployment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전개 및 모니터링 계획을 수립하고 과제 종료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데이터 분석 방법론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pic>
        <p:nvPicPr>
          <p:cNvPr id="1026" name="Picture 2" descr="CRISP-DM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95" t="3160" r="3292" b="2479"/>
          <a:stretch/>
        </p:blipFill>
        <p:spPr bwMode="auto">
          <a:xfrm>
            <a:off x="4824966" y="1321904"/>
            <a:ext cx="4139522" cy="373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4537</TotalTime>
  <Words>409</Words>
  <Application>Microsoft Office PowerPoint</Application>
  <PresentationFormat>화면 슬라이드 쇼(4:3)</PresentationFormat>
  <Paragraphs>235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700-00</cp:lastModifiedBy>
  <cp:revision>163</cp:revision>
  <dcterms:created xsi:type="dcterms:W3CDTF">2018-09-14T06:04:22Z</dcterms:created>
  <dcterms:modified xsi:type="dcterms:W3CDTF">2019-07-10T01:52:51Z</dcterms:modified>
</cp:coreProperties>
</file>