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5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366" y="54"/>
      </p:cViewPr>
      <p:guideLst>
        <p:guide orient="horz" pos="12495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6480867"/>
            <a:ext cx="27539395" cy="1378673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0799268"/>
            <a:ext cx="24299466" cy="956087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108343"/>
            <a:ext cx="6986096" cy="335593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108343"/>
            <a:ext cx="20553298" cy="335593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9872559"/>
            <a:ext cx="27944386" cy="16472575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6500971"/>
            <a:ext cx="27944386" cy="8662538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0541716"/>
            <a:ext cx="13769697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0541716"/>
            <a:ext cx="13769697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08352"/>
            <a:ext cx="27944386" cy="76542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9707549"/>
            <a:ext cx="13706415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4465069"/>
            <a:ext cx="13706415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9707549"/>
            <a:ext cx="13773917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4465069"/>
            <a:ext cx="13773917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0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5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701703"/>
            <a:ext cx="16402140" cy="28141800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701703"/>
            <a:ext cx="16402140" cy="28141800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108352"/>
            <a:ext cx="27944386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0541716"/>
            <a:ext cx="27944386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B9A3-BAD0-4D3D-96AC-195AD465836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6703516"/>
            <a:ext cx="1093476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99A-D756-4BE3-836D-CA472531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water.nier.go.kr/web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34845"/>
            <a:ext cx="32399288" cy="3443159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2304"/>
            <a:ext cx="32399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통계적 기계학습 기법을 이용한 영산강</a:t>
            </a:r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섬진강 수계 상수원 지점의 </a:t>
            </a:r>
            <a:r>
              <a:rPr lang="ko-KR" alt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우점</a:t>
            </a:r>
            <a:r>
              <a:rPr lang="ko-KR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조류 분류에 대한 알고리즘 비교 연구</a:t>
            </a:r>
            <a:endParaRPr lang="en-US" altLang="ko-KR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Comparison of algorithm for dominant algae classification in water source site in </a:t>
            </a:r>
            <a:r>
              <a:rPr lang="en-US" altLang="ko-KR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Yeongsan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Seomjin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river basin </a:t>
            </a:r>
          </a:p>
          <a:p>
            <a:pPr algn="ctr"/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 Statistical Machine Learning technique</a:t>
            </a:r>
          </a:p>
          <a:p>
            <a:pPr algn="ctr"/>
            <a:r>
              <a:rPr lang="ko-KR" altLang="en-US" sz="3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황성윤ㆍ박종환ㆍ최병웅ㆍ신동석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정강영</a:t>
            </a:r>
            <a:endParaRPr lang="en-US" altLang="ko-KR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환경부 국립환경과학원 영산강물환경연구소 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환경부 국립환경인재개발원 </a:t>
            </a:r>
            <a:r>
              <a:rPr lang="ko-KR" alt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교육기획과</a:t>
            </a:r>
            <a:endParaRPr lang="ko-KR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0">
            <a:extLst>
              <a:ext uri="{FF2B5EF4-FFF2-40B4-BE49-F238E27FC236}">
                <a16:creationId xmlns:a16="http://schemas.microsoft.com/office/drawing/2014/main" id="{7A53A4F0-876E-E963-6F59-96773EB79422}"/>
              </a:ext>
            </a:extLst>
          </p:cNvPr>
          <p:cNvGrpSpPr/>
          <p:nvPr/>
        </p:nvGrpSpPr>
        <p:grpSpPr>
          <a:xfrm>
            <a:off x="409805" y="3505427"/>
            <a:ext cx="15695553" cy="2612463"/>
            <a:chOff x="640199" y="388828"/>
            <a:chExt cx="7848872" cy="2663595"/>
          </a:xfrm>
        </p:grpSpPr>
        <p:sp>
          <p:nvSpPr>
            <p:cNvPr id="7" name="모서리가 둥근 직사각형 8">
              <a:extLst>
                <a:ext uri="{FF2B5EF4-FFF2-40B4-BE49-F238E27FC236}">
                  <a16:creationId xmlns:a16="http://schemas.microsoft.com/office/drawing/2014/main" id="{AD3A51B0-C5C4-827E-AACF-D634C1A404BB}"/>
                </a:ext>
              </a:extLst>
            </p:cNvPr>
            <p:cNvSpPr/>
            <p:nvPr/>
          </p:nvSpPr>
          <p:spPr>
            <a:xfrm>
              <a:off x="640199" y="572891"/>
              <a:ext cx="7848872" cy="2479532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양덕양 B" pitchFamily="2" charset="-127"/>
                <a:ea typeface="고양덕양 B" pitchFamily="2" charset="-127"/>
                <a:cs typeface="+mn-cs"/>
              </a:endParaRPr>
            </a:p>
          </p:txBody>
        </p:sp>
        <p:sp>
          <p:nvSpPr>
            <p:cNvPr id="8" name="양쪽 모서리가 둥근 사각형 9">
              <a:extLst>
                <a:ext uri="{FF2B5EF4-FFF2-40B4-BE49-F238E27FC236}">
                  <a16:creationId xmlns:a16="http://schemas.microsoft.com/office/drawing/2014/main" id="{921A5C38-D980-AB12-F31D-64B2F21EAF3C}"/>
                </a:ext>
              </a:extLst>
            </p:cNvPr>
            <p:cNvSpPr/>
            <p:nvPr/>
          </p:nvSpPr>
          <p:spPr>
            <a:xfrm>
              <a:off x="676273" y="388828"/>
              <a:ext cx="5219843" cy="675957"/>
            </a:xfrm>
            <a:prstGeom prst="round2SameRect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0" b="1" dirty="0">
                  <a:solidFill>
                    <a:schemeClr val="accent5">
                      <a:lumMod val="50000"/>
                    </a:schemeClr>
                  </a:solidFill>
                  <a:ea typeface="나눔바른고딕" panose="020B0603020101020101" pitchFamily="50" charset="-127"/>
                </a:rPr>
                <a:t> </a:t>
              </a:r>
              <a:r>
                <a:rPr lang="en-US" altLang="ko-KR" sz="60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나눔바른고딕" panose="020B0603020101020101" pitchFamily="50" charset="-127"/>
                </a:rPr>
                <a:t>Introduction</a:t>
              </a:r>
              <a:endParaRPr lang="ko-KR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FC6F8F-313C-2B52-DC77-765CEA1D6F5D}"/>
              </a:ext>
            </a:extLst>
          </p:cNvPr>
          <p:cNvGrpSpPr/>
          <p:nvPr/>
        </p:nvGrpSpPr>
        <p:grpSpPr>
          <a:xfrm>
            <a:off x="422186" y="6197946"/>
            <a:ext cx="15695553" cy="7132687"/>
            <a:chOff x="514124" y="2066267"/>
            <a:chExt cx="13554809" cy="13075922"/>
          </a:xfrm>
        </p:grpSpPr>
        <p:grpSp>
          <p:nvGrpSpPr>
            <p:cNvPr id="10" name="그룹 20">
              <a:extLst>
                <a:ext uri="{FF2B5EF4-FFF2-40B4-BE49-F238E27FC236}">
                  <a16:creationId xmlns:a16="http://schemas.microsoft.com/office/drawing/2014/main" id="{9DD2A442-4E58-60C9-225B-E9F4DBC8187A}"/>
                </a:ext>
              </a:extLst>
            </p:cNvPr>
            <p:cNvGrpSpPr/>
            <p:nvPr/>
          </p:nvGrpSpPr>
          <p:grpSpPr>
            <a:xfrm>
              <a:off x="514124" y="2066267"/>
              <a:ext cx="13554809" cy="11791408"/>
              <a:chOff x="646393" y="-491393"/>
              <a:chExt cx="7848872" cy="5413618"/>
            </a:xfrm>
          </p:grpSpPr>
          <p:sp>
            <p:nvSpPr>
              <p:cNvPr id="12" name="모서리가 둥근 직사각형 8">
                <a:extLst>
                  <a:ext uri="{FF2B5EF4-FFF2-40B4-BE49-F238E27FC236}">
                    <a16:creationId xmlns:a16="http://schemas.microsoft.com/office/drawing/2014/main" id="{FA58BFB5-D4A4-DBFD-8204-80206E2F4346}"/>
                  </a:ext>
                </a:extLst>
              </p:cNvPr>
              <p:cNvSpPr/>
              <p:nvPr/>
            </p:nvSpPr>
            <p:spPr>
              <a:xfrm>
                <a:off x="646393" y="-491393"/>
                <a:ext cx="7848872" cy="5413618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13" name="양쪽 모서리가 둥근 사각형 9">
                <a:extLst>
                  <a:ext uri="{FF2B5EF4-FFF2-40B4-BE49-F238E27FC236}">
                    <a16:creationId xmlns:a16="http://schemas.microsoft.com/office/drawing/2014/main" id="{C13C7DAA-62F4-558E-B619-8F65251A7DF7}"/>
                  </a:ext>
                </a:extLst>
              </p:cNvPr>
              <p:cNvSpPr/>
              <p:nvPr/>
            </p:nvSpPr>
            <p:spPr>
              <a:xfrm>
                <a:off x="671151" y="-478016"/>
                <a:ext cx="5219843" cy="5592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 Data and Methods</a:t>
                </a:r>
                <a:endParaRPr lang="ko-KR" altLang="en-US" sz="60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BC28AA-A6C6-C689-CAF8-C42CD2B7AAFA}"/>
                </a:ext>
              </a:extLst>
            </p:cNvPr>
            <p:cNvSpPr/>
            <p:nvPr/>
          </p:nvSpPr>
          <p:spPr>
            <a:xfrm>
              <a:off x="556880" y="3203123"/>
              <a:ext cx="13278023" cy="11939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조사대상지점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영산강 및 섬진강 유역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수계 상수원 지점인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주암호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댐앞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(J1),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신평교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(J2))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및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탐진호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댐앞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(T1),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유치천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합류부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(T2))</a:t>
              </a: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사용변수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수질항목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BOD, COD, T-N, T-P, TOC, SS, EC, pH, DO, temperature, turbidity(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탁도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transparency(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투명도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                Chlorophyll-a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수리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수문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low(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저수위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flow1(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유입량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flow2(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방류량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reservoir(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저수량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반응변수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dominant(blue(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남조류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diatom(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규조류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green(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녹조류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), others(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기타조류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))</a:t>
              </a:r>
            </a:p>
            <a:p>
              <a:pPr marL="361950" lvl="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분석방법 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lvl="0"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1) Pattern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analysis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based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Self Organizing Map(SOM)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2) Compare 11 Statistical Machine Learning algorithm for classification based misclassification rate</a:t>
              </a: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사용데이터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- `17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년부터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`21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년까지의 물환경측정망 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별 자료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- `17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년부터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`20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년까지의 자료를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training data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로 두고 알고리즘을 훈련시킨 뒤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`21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년 자료를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test data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로 사용하여 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   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분류 알고리즘에 대한 평가 실시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-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출처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국립환경과학원 물환경정보시스템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  <a:hlinkClick r:id="rId2"/>
                </a:rPr>
                <a:t>https://water.nier.go.kr/web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)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   -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사용프로그램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: R version 4.2.1</a:t>
              </a:r>
            </a:p>
            <a:p>
              <a:pPr defTabSz="914400" fontAlgn="base">
                <a:lnSpc>
                  <a:spcPct val="140000"/>
                </a:lnSpc>
                <a:tabLst>
                  <a:tab pos="4823460" algn="r"/>
                </a:tabLst>
              </a:pP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0406E7-B8F8-F8E2-3008-01E2FB2C9167}"/>
              </a:ext>
            </a:extLst>
          </p:cNvPr>
          <p:cNvGrpSpPr/>
          <p:nvPr/>
        </p:nvGrpSpPr>
        <p:grpSpPr>
          <a:xfrm>
            <a:off x="16298704" y="3685958"/>
            <a:ext cx="15695553" cy="31743414"/>
            <a:chOff x="504091" y="6686446"/>
            <a:chExt cx="13554809" cy="8021713"/>
          </a:xfrm>
        </p:grpSpPr>
        <p:sp>
          <p:nvSpPr>
            <p:cNvPr id="17" name="모서리가 둥근 직사각형 8">
              <a:extLst>
                <a:ext uri="{FF2B5EF4-FFF2-40B4-BE49-F238E27FC236}">
                  <a16:creationId xmlns:a16="http://schemas.microsoft.com/office/drawing/2014/main" id="{B339DEC5-4956-4AD9-36A0-A83F7EBD029C}"/>
                </a:ext>
              </a:extLst>
            </p:cNvPr>
            <p:cNvSpPr/>
            <p:nvPr/>
          </p:nvSpPr>
          <p:spPr>
            <a:xfrm>
              <a:off x="504091" y="6686446"/>
              <a:ext cx="13554809" cy="8021713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양덕양 B" pitchFamily="2" charset="-127"/>
                <a:ea typeface="고양덕양 B" pitchFamily="2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3A8142-639E-06CE-74C1-42FB56F96CBC}"/>
                </a:ext>
              </a:extLst>
            </p:cNvPr>
            <p:cNvSpPr/>
            <p:nvPr/>
          </p:nvSpPr>
          <p:spPr>
            <a:xfrm>
              <a:off x="660372" y="6709679"/>
              <a:ext cx="8699555" cy="176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95350" lvl="0" indent="-452438" defTabSz="914400" fontAlgn="base">
                <a:lnSpc>
                  <a:spcPct val="140000"/>
                </a:lnSpc>
                <a:buFont typeface="Wingdings" panose="05000000000000000000" pitchFamily="2" charset="2"/>
                <a:buChar char="ü"/>
                <a:tabLst>
                  <a:tab pos="4823460" algn="r"/>
                </a:tabLst>
              </a:pPr>
              <a:endPara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C87348-7A16-EC59-29C9-16AB6F8668D3}"/>
              </a:ext>
            </a:extLst>
          </p:cNvPr>
          <p:cNvGrpSpPr/>
          <p:nvPr/>
        </p:nvGrpSpPr>
        <p:grpSpPr>
          <a:xfrm>
            <a:off x="16298705" y="35429371"/>
            <a:ext cx="15695553" cy="2653018"/>
            <a:chOff x="504091" y="6579120"/>
            <a:chExt cx="13554809" cy="4287180"/>
          </a:xfrm>
        </p:grpSpPr>
        <p:grpSp>
          <p:nvGrpSpPr>
            <p:cNvPr id="20" name="그룹 20">
              <a:extLst>
                <a:ext uri="{FF2B5EF4-FFF2-40B4-BE49-F238E27FC236}">
                  <a16:creationId xmlns:a16="http://schemas.microsoft.com/office/drawing/2014/main" id="{1727330D-017A-2676-D0E2-054AEE332A31}"/>
                </a:ext>
              </a:extLst>
            </p:cNvPr>
            <p:cNvGrpSpPr/>
            <p:nvPr/>
          </p:nvGrpSpPr>
          <p:grpSpPr>
            <a:xfrm>
              <a:off x="504091" y="6579120"/>
              <a:ext cx="13554809" cy="4287180"/>
              <a:chOff x="640583" y="1580527"/>
              <a:chExt cx="7848872" cy="1968310"/>
            </a:xfrm>
          </p:grpSpPr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80A6A1B2-0F90-948B-63F8-6ABE6A776683}"/>
                  </a:ext>
                </a:extLst>
              </p:cNvPr>
              <p:cNvSpPr/>
              <p:nvPr/>
            </p:nvSpPr>
            <p:spPr>
              <a:xfrm>
                <a:off x="640583" y="1630257"/>
                <a:ext cx="7848872" cy="1918580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23" name="양쪽 모서리가 둥근 사각형 9">
                <a:extLst>
                  <a:ext uri="{FF2B5EF4-FFF2-40B4-BE49-F238E27FC236}">
                    <a16:creationId xmlns:a16="http://schemas.microsoft.com/office/drawing/2014/main" id="{ACA6CC7D-5773-A017-4FB8-A91FC1182BD8}"/>
                  </a:ext>
                </a:extLst>
              </p:cNvPr>
              <p:cNvSpPr/>
              <p:nvPr/>
            </p:nvSpPr>
            <p:spPr>
              <a:xfrm>
                <a:off x="677276" y="1580527"/>
                <a:ext cx="5219843" cy="49071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Conclusion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2471BC-CDDA-11DB-F0E0-915AAF08001F}"/>
                </a:ext>
              </a:extLst>
            </p:cNvPr>
            <p:cNvSpPr/>
            <p:nvPr/>
          </p:nvSpPr>
          <p:spPr>
            <a:xfrm>
              <a:off x="549630" y="7647936"/>
              <a:ext cx="13242244" cy="32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오분류율을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기준으로 판단했을 때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우점조류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분류에 대한 최적의 알고리즘은 조사대상지점에 따라 상이한 차이가 있었음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이는 각 지점마다 조사변수의 분포와 흐름에 차이가 존재하기 때문인 것으로 판단됨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361950" indent="-361950" defTabSz="914400" fontAlgn="base">
                <a:lnSpc>
                  <a:spcPct val="140000"/>
                </a:lnSpc>
                <a:buFont typeface="Arial" panose="020B0604020202020204" pitchFamily="34" charset="0"/>
                <a:buChar char="•"/>
                <a:tabLst>
                  <a:tab pos="4823460" algn="r"/>
                </a:tabLst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본 연구에 적용된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수질항목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및 수리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수문 관련 변수 이외에 더 다양한 측정변수를 적용하여 분석한다면 좀 더 신뢰성 있는 데이터에 대한 분석을 통해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우점조류를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 분류하는 데 있어 더 좋은 알고리즘을 제안할 수 있을 것으로 여겨짐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또한 타 수계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한강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금강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낙동강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내의 상수원 지점에 대해서도 본 연구에서 적용한 기법을 적용한다면 해당 수계의 특성에 부합하는 분석 결과를 도출할 수 있을 것으로 기대됨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.</a:t>
              </a:r>
            </a:p>
          </p:txBody>
        </p:sp>
      </p:grpSp>
      <p:pic>
        <p:nvPicPr>
          <p:cNvPr id="24" name="Picture 3" descr="D:\최지연\3. 기타\국립환경과학원로고\국립특수교육원_혼합_좌우2.jpg">
            <a:extLst>
              <a:ext uri="{FF2B5EF4-FFF2-40B4-BE49-F238E27FC236}">
                <a16:creationId xmlns:a16="http://schemas.microsoft.com/office/drawing/2014/main" id="{7610C4FC-2408-C763-FB9B-7143A30EF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/>
          <a:stretch/>
        </p:blipFill>
        <p:spPr bwMode="auto">
          <a:xfrm>
            <a:off x="26216341" y="38204539"/>
            <a:ext cx="5777917" cy="123825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3839" r="2180" b="2179"/>
          <a:stretch/>
        </p:blipFill>
        <p:spPr>
          <a:xfrm>
            <a:off x="12717418" y="7382789"/>
            <a:ext cx="3228365" cy="46573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2840501" y="12006034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영산강 수계 지점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&gt; </a:t>
            </a:r>
            <a:endParaRPr lang="ko-KR" altLang="en-US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0406E7-B8F8-F8E2-3008-01E2FB2C9167}"/>
              </a:ext>
            </a:extLst>
          </p:cNvPr>
          <p:cNvGrpSpPr/>
          <p:nvPr/>
        </p:nvGrpSpPr>
        <p:grpSpPr>
          <a:xfrm>
            <a:off x="409802" y="12595585"/>
            <a:ext cx="15695555" cy="25486808"/>
            <a:chOff x="590429" y="4153718"/>
            <a:chExt cx="13554811" cy="18112293"/>
          </a:xfrm>
        </p:grpSpPr>
        <p:grpSp>
          <p:nvGrpSpPr>
            <p:cNvPr id="31" name="그룹 20">
              <a:extLst>
                <a:ext uri="{FF2B5EF4-FFF2-40B4-BE49-F238E27FC236}">
                  <a16:creationId xmlns:a16="http://schemas.microsoft.com/office/drawing/2014/main" id="{9716118E-C10D-921E-65A4-6DEE9F1E0423}"/>
                </a:ext>
              </a:extLst>
            </p:cNvPr>
            <p:cNvGrpSpPr/>
            <p:nvPr/>
          </p:nvGrpSpPr>
          <p:grpSpPr>
            <a:xfrm>
              <a:off x="590431" y="4153718"/>
              <a:ext cx="13554809" cy="18112293"/>
              <a:chOff x="690578" y="466988"/>
              <a:chExt cx="7848872" cy="8315635"/>
            </a:xfrm>
          </p:grpSpPr>
          <p:sp>
            <p:nvSpPr>
              <p:cNvPr id="33" name="모서리가 둥근 직사각형 8">
                <a:extLst>
                  <a:ext uri="{FF2B5EF4-FFF2-40B4-BE49-F238E27FC236}">
                    <a16:creationId xmlns:a16="http://schemas.microsoft.com/office/drawing/2014/main" id="{B339DEC5-4956-4AD9-36A0-A83F7EBD029C}"/>
                  </a:ext>
                </a:extLst>
              </p:cNvPr>
              <p:cNvSpPr/>
              <p:nvPr/>
            </p:nvSpPr>
            <p:spPr>
              <a:xfrm>
                <a:off x="690578" y="520447"/>
                <a:ext cx="7848872" cy="8262176"/>
              </a:xfrm>
              <a:prstGeom prst="rect">
                <a:avLst/>
              </a:prstGeom>
              <a:solidFill>
                <a:sysClr val="window" lastClr="FFFFFF">
                  <a:alpha val="90000"/>
                </a:sys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양덕양 B" pitchFamily="2" charset="-127"/>
                  <a:ea typeface="고양덕양 B" pitchFamily="2" charset="-127"/>
                  <a:cs typeface="+mn-cs"/>
                </a:endParaRPr>
              </a:p>
            </p:txBody>
          </p:sp>
          <p:sp>
            <p:nvSpPr>
              <p:cNvPr id="34" name="양쪽 모서리가 둥근 사각형 9">
                <a:extLst>
                  <a:ext uri="{FF2B5EF4-FFF2-40B4-BE49-F238E27FC236}">
                    <a16:creationId xmlns:a16="http://schemas.microsoft.com/office/drawing/2014/main" id="{F98EE04E-D816-4BAE-2566-CE6AC29D3790}"/>
                  </a:ext>
                </a:extLst>
              </p:cNvPr>
              <p:cNvSpPr/>
              <p:nvPr/>
            </p:nvSpPr>
            <p:spPr>
              <a:xfrm>
                <a:off x="706781" y="466988"/>
                <a:ext cx="5219843" cy="253413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60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나눔바른고딕" panose="020B0603020101020101" pitchFamily="50" charset="-127"/>
                  </a:rPr>
                  <a:t>Result and Discussion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33A8142-639E-06CE-74C1-42FB56F96CBC}"/>
                    </a:ext>
                  </a:extLst>
                </p:cNvPr>
                <p:cNvSpPr/>
                <p:nvPr/>
              </p:nvSpPr>
              <p:spPr>
                <a:xfrm>
                  <a:off x="590429" y="4744270"/>
                  <a:ext cx="13242244" cy="11673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61950" indent="-361950" defTabSz="914400" fontAlgn="base">
                    <a:lnSpc>
                      <a:spcPct val="140000"/>
                    </a:lnSpc>
                    <a:buFont typeface="Arial" panose="020B0604020202020204" pitchFamily="34" charset="0"/>
                    <a:buChar char="•"/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Pattern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analysis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based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Self Organizing Map(SOM)</a:t>
                  </a:r>
                </a:p>
                <a:p>
                  <a:pPr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 - `17~`21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년 수질측정망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조류경보제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수리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수문 관련 주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일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별 자료 기반 수질항목 및 수리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수문 관련 변수에 대한 패턴분석 실시</a:t>
                  </a:r>
                  <a:endParaRPr lang="en-US" altLang="ko-KR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457200" lvl="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수질의 상태를 파악하는 데 필요한 대표적인 수질항목들 중 생물화학적 산소요구량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(BOD),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생화학적 산소요구량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(COD),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총질소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(T-N),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총인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(T-P),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총유기탄소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(TOC),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부유물질량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(SS),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그리고 전기전도도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(EC)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가 이 시기에 서로 비슷한 패턴을 나타내는 것으로 보아 서로 관련성이 있는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수질항목들끼리는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비슷한 변화를 보인다고 판단할 수 있음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marL="457200" lvl="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그리고 수리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수문 관련 변수인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저수위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(low)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와 저수량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(reservoir)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도 이 시기에 서로 비슷한 패턴을 나타내고 있음을 확인할 수 있음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marL="45720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endParaRPr lang="en-US" altLang="ko-KR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45720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endParaRPr lang="en-US" altLang="ko-KR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45720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endParaRPr lang="en-US" altLang="ko-KR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45720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endParaRPr lang="en-US" altLang="ko-KR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457200" indent="-14288" defTabSz="914400" fontAlgn="base">
                    <a:lnSpc>
                      <a:spcPct val="140000"/>
                    </a:lnSpc>
                    <a:buFont typeface="Wingdings" panose="05000000000000000000" pitchFamily="2" charset="2"/>
                    <a:buChar char="ü"/>
                    <a:tabLst>
                      <a:tab pos="4823460" algn="r"/>
                    </a:tabLst>
                  </a:pPr>
                  <a:endParaRPr lang="en-US" altLang="ko-KR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endParaRPr lang="en-US" altLang="ko-KR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361950" lvl="0" indent="-361950" defTabSz="914400" fontAlgn="base">
                    <a:lnSpc>
                      <a:spcPct val="140000"/>
                    </a:lnSpc>
                    <a:buFont typeface="Arial" panose="020B0604020202020204" pitchFamily="34" charset="0"/>
                    <a:buChar char="•"/>
                    <a:tabLst>
                      <a:tab pos="4823460" algn="r"/>
                    </a:tabLst>
                  </a:pPr>
                  <a:endParaRPr lang="en-US" altLang="ko-KR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marL="361950" lvl="0" indent="-361950" defTabSz="914400" fontAlgn="base">
                    <a:lnSpc>
                      <a:spcPct val="140000"/>
                    </a:lnSpc>
                    <a:buFont typeface="Arial" panose="020B0604020202020204" pitchFamily="34" charset="0"/>
                    <a:buChar char="•"/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Compare 11 Statistical Machine Learning algorithm for classification based misclassification rate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1) Decision Tree(DT) :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나무모양의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의사결정모형을 통해 특정 변수에 대한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관측값과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예측값을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연결하는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최적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분리기준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선정을 위한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node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의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불순도를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검토 시 회귀의 경우는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오차제곱합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  <a:cs typeface="Arial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  <a:cs typeface="Arial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ba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분류의 경우는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Gini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계수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𝑔𝑖𝑛𝑖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𝐽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또는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Entropy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계수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사용함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 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2) Bagging(Bag) :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다수의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복원추출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(sampling with replacement)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sample(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=1,…,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𝐵</m:t>
                      </m:r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통한 다수의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decision tree(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=1,…,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𝐵</m:t>
                      </m:r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만들고 예측 결과를 평균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𝜗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𝐵</m:t>
                          </m:r>
                        </m:sup>
                        <m:e>
                          <m:r>
                            <a:rPr lang="ko-KR" altLang="en-US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𝜗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하거나 분류 결과를 바탕으로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다중투표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𝜗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𝑀𝑜𝑑𝑒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𝜗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하여 최종 결론을 도출하는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3) </a:t>
                  </a:r>
                  <a:r>
                    <a:rPr lang="en-US" altLang="ko-KR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AdaBoost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(Ada) :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예측 성능이 낮은 약한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학습기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(weak learner)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들을 가중치 조절을 통해 적절히 조합하여 성능이 좋은 강한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학습기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(strong learner)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만드는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과적합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(overfitting)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의 위험을 줄이는 장점이 있음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4) Gradient Boosting(GB) : gradient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이용하여 모형을 만들고 이를 통해 나오는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잔차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(residual)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다시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모형화하는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과정을 반복하는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이러한 과정을 통해 편향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(bias)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줄일 수 있지만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과적합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(overfitting)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의 위험은 높아짐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5) Random Forest(RF) : Bagging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실시할 때 각각의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sample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에 대하여 임의로 일부의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설명변수를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선택하여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Decision Tree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만드는 과정을 통해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sample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사이의 연관성을 줄이는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6) Extreme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Gradient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Boosting(XGB)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: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Gradient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Boosting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시행 시 나타나는 느린 수행시간과 과적합의 위험을 보완하기 위하여 이 알고리즘에 추가로 병렬 학습이 지원되도록 구현한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자체적으로 교차타당성 검증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(cross-validation test)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수행할 수 있으며 과적합이 나타나는 시점을 감지해주는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Early Stopping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기능이 있음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(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본 연구에서는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5-fold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cross-validation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적용하였으며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,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test data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에 대한 </a:t>
                  </a:r>
                  <a:r>
                    <a:rPr lang="en-US" altLang="ko-KR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mlogloss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의 값이 가장 작은 시점을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best iteration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으로 판단하였음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 </a:t>
                  </a:r>
                  <a:endParaRPr lang="en-US" altLang="ko-KR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endParaRP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7) Linear Discriminant Analysis(LDA) : </a:t>
                  </a:r>
                  <a:r>
                    <a:rPr lang="en-US" altLang="ko-KR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R.A.Fisher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의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선형판별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경계를 이용하여 분류하는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8) Flexible Discriminant Analysis(FDA) : spline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방법을 이용하여 비선형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(non-linear)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판별 경계를 만들어 분류하는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9) Regularized Discriminant Analysis(RDA) :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설명변수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(explanatory variable)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가 많을 경우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shrinkage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와 같은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regularization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통해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공분산행렬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(covariance matrix)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에 대한 추정을 향상시켜서 판별 경계를 만드는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10) Support Vector Machine(SVM) : kernel trick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통해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decision boundary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와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support vector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사이의 거리인 마진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(margin)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최대화하여 분류하는 방법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(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본 연구에서는 가장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flexible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하다고 알려져 있는 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radial basis kernel(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=&lt;</m:t>
                      </m:r>
                      <m:r>
                        <a:rPr lang="ko-KR" altLang="en-US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𝜑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𝑢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),</m:t>
                      </m:r>
                      <m:r>
                        <a:rPr lang="ko-KR" altLang="en-US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𝜑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)&gt;</m:t>
                      </m:r>
                      <m:r>
                        <a:rPr lang="en-US" altLang="ko-KR" b="0" i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exp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⁡[−</m:t>
                      </m:r>
                      <m:r>
                        <a:rPr lang="ko-KR" altLang="en-US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  <a:cs typeface="Arial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|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]</m:t>
                      </m:r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을 적용함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.)</a:t>
                  </a:r>
                </a:p>
                <a:p>
                  <a:pPr lvl="0" defTabSz="914400" fontAlgn="base">
                    <a:lnSpc>
                      <a:spcPct val="140000"/>
                    </a:lnSpc>
                    <a:tabLst>
                      <a:tab pos="4823460" algn="r"/>
                    </a:tabLst>
                  </a:pP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11) Deep Neural Network(DNN) :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입력층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(input layer)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과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출력층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(output layer)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사이에 다수의 </a:t>
                  </a: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은닉층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(hidden layer)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를 구축하여 만든 신경망 모형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 (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본 연구에서는 은닉층의 배열을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  <a:cs typeface="Arial" charset="0"/>
                        </a:rPr>
                        <m:t>3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×3</m:t>
                      </m:r>
                    </m:oMath>
                  </a14:m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 </a:t>
                  </a:r>
                  <a:r>
                    <a:rPr lang="ko-KR" altLang="en-US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으로 설정함</a:t>
                  </a:r>
                  <a:r>
                    <a:rPr lang="en-US" altLang="ko-KR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charset="0"/>
                    </a:rPr>
                    <a:t>.)</a:t>
                  </a:r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33A8142-639E-06CE-74C1-42FB56F9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9" y="4744270"/>
                  <a:ext cx="13242244" cy="11673775"/>
                </a:xfrm>
                <a:prstGeom prst="rect">
                  <a:avLst/>
                </a:prstGeom>
                <a:blipFill>
                  <a:blip r:embed="rId5"/>
                  <a:stretch>
                    <a:fillRect l="-755" r="-5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직사각형 24"/>
          <p:cNvSpPr/>
          <p:nvPr/>
        </p:nvSpPr>
        <p:spPr>
          <a:xfrm>
            <a:off x="16281596" y="3761630"/>
            <a:ext cx="15514590" cy="3253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*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나무모형기법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(Tree-based technique)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기반 변수 중요도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(Variable Importance)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산출 결과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(Gini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계수의 감소량이 클수록 변수 중요도는 증가함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.)</a:t>
            </a: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(Extreme Gradient Boosting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의 경우는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가지 측정 기준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(Gain, Cover, Frequency)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기반의 변수 중요도를 산출해준다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.)</a:t>
            </a: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-&gt;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조사대상지점과 사용한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algorithm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에 따라 변수 중요도의 산출결과는 차이가 있지만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전체적으로는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우점조류를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판단하고 분류하는 데 있어 수온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(temperature)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과 용존산소량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(DO),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그리고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저수위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(low)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가 다른 변수들과 비교했을 때 더 유의미한 영향력을 보이고 있음을 확인할 수 있음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*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조사대상지점 및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Algorithm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에 따른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test data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에 대한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오분류율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(misclassification rate)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산출 결과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fontAlgn="base">
              <a:lnSpc>
                <a:spcPct val="140000"/>
              </a:lnSpc>
              <a:tabLst>
                <a:tab pos="4823460" algn="r"/>
              </a:tabLst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-&gt;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조사대상지점에 따른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우점조류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분류에 대한 최적의 알고리즘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J1(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주암호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댐앞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: Linear Discriminant Analysis, Flexible Discriminant Analysis</a:t>
            </a: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J2(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주암호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신평교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: Linear Discriminant Analysis, Flexible Discriminant Analysis </a:t>
            </a: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T1(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탐진호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댐앞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: Bagging, Gradient Boosting, Random Forest, Regularized Discriminant Analysis, Support Vector Machine, Deep Neural Network </a:t>
            </a:r>
          </a:p>
          <a:p>
            <a:pPr marL="457200" lvl="0" indent="-14288" defTabSz="914400" fontAlgn="base">
              <a:lnSpc>
                <a:spcPct val="140000"/>
              </a:lnSpc>
              <a:buFont typeface="Wingdings" panose="05000000000000000000" pitchFamily="2" charset="2"/>
              <a:buChar char="ü"/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T2(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탐진호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유치천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합류부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: AdaBoost </a:t>
            </a:r>
          </a:p>
          <a:p>
            <a:pPr marL="442912" lvl="0" defTabSz="914400" fontAlgn="base">
              <a:lnSpc>
                <a:spcPct val="140000"/>
              </a:lnSpc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대체적으로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주암호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 관련 지점에서는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Discriminant Analysis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기반 알고리즘이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탐진호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 관련 지점에서는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Tree-based technique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기반 알고리즘이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우점조류를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 분류하는 데 좋은 성능을 보였음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527D75-9EFE-4473-B721-A16C10A78191}"/>
              </a:ext>
            </a:extLst>
          </p:cNvPr>
          <p:cNvSpPr/>
          <p:nvPr/>
        </p:nvSpPr>
        <p:spPr>
          <a:xfrm>
            <a:off x="442205" y="4168409"/>
            <a:ext cx="1551458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defTabSz="914400" fontAlgn="base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4823460" algn="r"/>
              </a:tabLst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영산강 및 섬진강 수계 대표 상수원 지점인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주암호와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탐진호는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지역에 거주하는 시민들에게 물을 공급하는 자원으로서 중요한 역할을 하고 있음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하지만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`21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년 이후 시작된 급격한 강수량 감소와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`22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년 극심한 가뭄으로 인해 수자원이 부족할 위기에 처해 있으며 이에 따라 발생하는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우점조류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또한 영향을 받는 것으로 보여짐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.</a:t>
            </a:r>
          </a:p>
          <a:p>
            <a:pPr marL="361950" indent="-361950" defTabSz="914400" fontAlgn="base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4823460" algn="r"/>
              </a:tabLs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연구의 목적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영산강 수계 상수원 지점의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우점조류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분류를 위한 다양한 통계적 기계학습 알고리즘의 성능을 비교 연구하고 어느 시기에 어떤 조류가 자주 발생하는지 탐색 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5D32597-8E64-4D76-8371-5D88D31B5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462" y="38175628"/>
            <a:ext cx="6950060" cy="1284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" y="37862796"/>
            <a:ext cx="3414149" cy="20484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7" y="29703763"/>
            <a:ext cx="4768899" cy="36358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0" y="33827852"/>
            <a:ext cx="4768898" cy="3635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98" y="29718853"/>
            <a:ext cx="4773596" cy="36207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98" y="33839764"/>
            <a:ext cx="4768899" cy="359587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72" y="29723076"/>
            <a:ext cx="4754433" cy="3624337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84850"/>
              </p:ext>
            </p:extLst>
          </p:nvPr>
        </p:nvGraphicFramePr>
        <p:xfrm>
          <a:off x="16438232" y="4560148"/>
          <a:ext cx="15357956" cy="658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740">
                  <a:extLst>
                    <a:ext uri="{9D8B030D-6E8A-4147-A177-3AD203B41FA5}">
                      <a16:colId xmlns:a16="http://schemas.microsoft.com/office/drawing/2014/main" val="1187221255"/>
                    </a:ext>
                  </a:extLst>
                </a:gridCol>
                <a:gridCol w="1919740">
                  <a:extLst>
                    <a:ext uri="{9D8B030D-6E8A-4147-A177-3AD203B41FA5}">
                      <a16:colId xmlns:a16="http://schemas.microsoft.com/office/drawing/2014/main" val="565490449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56288973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3395898402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1621945147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1458968156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3588804220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1106689570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2577326944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2378341336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3226767187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2781855507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2637912517"/>
                    </a:ext>
                  </a:extLst>
                </a:gridCol>
                <a:gridCol w="959873">
                  <a:extLst>
                    <a:ext uri="{9D8B030D-6E8A-4147-A177-3AD203B41FA5}">
                      <a16:colId xmlns:a16="http://schemas.microsoft.com/office/drawing/2014/main" val="83255352"/>
                    </a:ext>
                  </a:extLst>
                </a:gridCol>
              </a:tblGrid>
              <a:tr h="346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Algorithm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Bagging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AdaBoost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Gradient Boosting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567"/>
                  </a:ext>
                </a:extLst>
              </a:tr>
              <a:tr h="346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site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34576"/>
                  </a:ext>
                </a:extLst>
              </a:tr>
              <a:tr h="346675"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Explanatory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Variable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BOD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1.6355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0.9169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1.1297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10.8399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5.6507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2.5200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2.8904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6.3378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4.7210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3.8538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3.8438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7.1205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12821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3.8333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0.7026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3.8302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0.9498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3.5922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4.2718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5.9266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5.5429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4.0495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2.8880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2.3893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3.2432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55341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T-N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7.4599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3.2770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4.3892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6.6656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7.1632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6.8363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5.1513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12.6210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6.4846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4.9263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3.9274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7.1299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3589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T-P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1.4672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0.9657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1.5616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1.9833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5.6082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5.2904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4.6107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5.4723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3.7721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2.8662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2.9988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3.4984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856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TOC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1.2449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1.0364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4.2252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2.1312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2.8110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3.7497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3.3685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5.6915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2.2819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3.0551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2.6374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5.0416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57343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SS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1.6676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1.8185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2.2088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2.8324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6.9689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5.9100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7.3457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5.8641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4.3569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3.1686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5.0863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7.8285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9939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EC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5.2796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4.0081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4.9430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2.3617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5.4458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4.9678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8.5282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6.2782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4.2516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2.9874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5.1073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4.3782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97466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pH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5.0045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4.8076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0.8526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0.5071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5.3132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9.8304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3.6943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5.4650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5.6531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4.7403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1.7300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1.8485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27045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27.6322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4.3681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38.1803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0.8516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10.1666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8.0513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9.0549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3.2185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18.8630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12.5884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21.7981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4.4447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62501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temperature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26.8603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56.3125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4.8959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40.8129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8.5444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15.2595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11.4148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7.9387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14.1587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28.6057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9.0861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24.0900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1596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turbidity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1.3616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5.6490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5.8153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4.4691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7.0753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7.3113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4.0198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5.7638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3.6315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2.8180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45014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transparency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0.9494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1.0104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0.6039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7.4691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4.8099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3.6236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2.8685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3.0329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2.7471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1.4522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2.0729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3.7890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3976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Chlorophyll-a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2.7983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3.0667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2.6586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10.6094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6.0164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5.7869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6.9407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11.6879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4.4275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5.2633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8.6551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8.4707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38847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low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5.9047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8.5669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22.7470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5.6243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7.9080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8.6515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6.4177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4.2984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6.1043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7.7380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12.0714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5.1879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50702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flow1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2.6420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1.5443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6.7924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5.7999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8.5961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3.8236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5.6886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4.8684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6.4260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3.1708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54214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flow2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4.0167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1.9053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3.0403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4.1070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6.7450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4.8961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5.1958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5.2944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7.0044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3.0835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7.2473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7.4192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58903"/>
                  </a:ext>
                </a:extLst>
              </a:tr>
              <a:tr h="346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reservoir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0.2423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1.5523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0.6490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0.9204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0.1215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1.4160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2.1512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1.2913</a:t>
                      </a:r>
                      <a:endParaRPr lang="ko-KR" alt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/>
                        <a:t>0.5208</a:t>
                      </a:r>
                      <a:endParaRPr lang="ko-KR" alt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1191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13586"/>
              </p:ext>
            </p:extLst>
          </p:nvPr>
        </p:nvGraphicFramePr>
        <p:xfrm>
          <a:off x="16479667" y="30062015"/>
          <a:ext cx="153665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43">
                  <a:extLst>
                    <a:ext uri="{9D8B030D-6E8A-4147-A177-3AD203B41FA5}">
                      <a16:colId xmlns:a16="http://schemas.microsoft.com/office/drawing/2014/main" val="3477191559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3755635042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4200007284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3619859128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105957254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2576955187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045330564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020114341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803238664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067533973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071073388"/>
                    </a:ext>
                  </a:extLst>
                </a:gridCol>
                <a:gridCol w="1280543">
                  <a:extLst>
                    <a:ext uri="{9D8B030D-6E8A-4147-A177-3AD203B41FA5}">
                      <a16:colId xmlns:a16="http://schemas.microsoft.com/office/drawing/2014/main" val="13986575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spot</a:t>
                      </a:r>
                      <a:endParaRPr lang="ko-KR" altLang="en-US" sz="1600" b="1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Classification Algorithm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77018"/>
                  </a:ext>
                </a:extLst>
              </a:tr>
              <a:tr h="22260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Bag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Ada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GB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RF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XGB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LDA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FDA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RDA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SVM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DNN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8537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0.3654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0.3654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0.4038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0.3462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0.3462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0.4038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0.3654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0.4038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2672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0.2885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0.2885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0.2500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0.2500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0.2885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0.2692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46357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0.1961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0.1569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0.1569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0.3137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0.1373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27366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0.0980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0.1176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0.2157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0.2353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0.1373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4870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74" y="33848958"/>
            <a:ext cx="4754433" cy="359586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1440170" y="33322608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&lt;Support Vector Machine&gt; 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6399427" y="33323794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&lt;Discriminant Analysis&gt; 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1048846" y="33323793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&lt;Bagging&gt; 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1320123" y="37440199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&lt;Gradient Boosting&gt; 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6540594" y="37444827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&lt;Kernel Trick&gt; 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11446015" y="37435634"/>
            <a:ext cx="307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&lt;AdaBoost&gt; </a:t>
            </a:r>
            <a:endParaRPr lang="ko-KR" altLang="en-US" sz="1600" dirty="0"/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459762D-60FB-4C4A-9F6D-3D2CA292A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15148"/>
              </p:ext>
            </p:extLst>
          </p:nvPr>
        </p:nvGraphicFramePr>
        <p:xfrm>
          <a:off x="16430702" y="18060200"/>
          <a:ext cx="1539536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948">
                  <a:extLst>
                    <a:ext uri="{9D8B030D-6E8A-4147-A177-3AD203B41FA5}">
                      <a16:colId xmlns:a16="http://schemas.microsoft.com/office/drawing/2014/main" val="3264807849"/>
                    </a:ext>
                  </a:extLst>
                </a:gridCol>
                <a:gridCol w="1531149">
                  <a:extLst>
                    <a:ext uri="{9D8B030D-6E8A-4147-A177-3AD203B41FA5}">
                      <a16:colId xmlns:a16="http://schemas.microsoft.com/office/drawing/2014/main" val="3681553431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3464198303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1701557398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111098283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1557474506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2247803896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367978662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2911222372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777585251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3093530039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1393231429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1260152543"/>
                    </a:ext>
                  </a:extLst>
                </a:gridCol>
                <a:gridCol w="1030189">
                  <a:extLst>
                    <a:ext uri="{9D8B030D-6E8A-4147-A177-3AD203B41FA5}">
                      <a16:colId xmlns:a16="http://schemas.microsoft.com/office/drawing/2014/main" val="3723844879"/>
                    </a:ext>
                  </a:extLst>
                </a:gridCol>
              </a:tblGrid>
              <a:tr h="167640"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Extreme Gradient Boosting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4381"/>
                  </a:ext>
                </a:extLst>
              </a:tr>
              <a:tr h="167640">
                <a:tc gridSpan="2"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Method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Gain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Cover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Frequency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32203"/>
                  </a:ext>
                </a:extLst>
              </a:tr>
              <a:tr h="294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site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09994"/>
                  </a:ext>
                </a:extLst>
              </a:tr>
              <a:tr h="294545">
                <a:tc rowSpan="17"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Explanatory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 Variable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0.0601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83240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0.1455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0.1148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33794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T-N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0.0951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0.1691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0.0850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0.1257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03585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T-P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0.0437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2442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0.0679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0.0975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0.0738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67121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0.0443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0.0275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0.1181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0.0902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428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0.1631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0.1048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0.0574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22195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pH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0.0869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0.1219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89019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0.2042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0.1016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0.2582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0.1613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0.1071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0.2418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0.0989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0.1152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0.1218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595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temperature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0.1892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0.3681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0.0871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0.2813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0.1386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0.1811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0.2365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0.1032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0.0899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0.1175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78961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turbidity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0.0691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0.0492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9032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transparency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0.0301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92377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Chlorophyll-a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0.1026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0.1014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0.0984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80651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low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0.0655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0.0689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0.1416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0.1408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0.0758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80740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flow1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0.0219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90906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flow2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0.0579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0.0599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0.0437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71645"/>
                  </a:ext>
                </a:extLst>
              </a:tr>
              <a:tr h="2945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reservoir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20100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D389AD10-2D20-4877-A3B5-CDF6EB6A5B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80" y="24831157"/>
            <a:ext cx="4729570" cy="366254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7A0AFC0-890D-4282-ACB3-D71D28010F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487" y="24832833"/>
            <a:ext cx="4729570" cy="366254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416CBF4-65A7-4F37-8550-A9EC08EA51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904" y="24831158"/>
            <a:ext cx="4729570" cy="366254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D36F44-A078-407F-8972-CFB5060C4C9E}"/>
              </a:ext>
            </a:extLst>
          </p:cNvPr>
          <p:cNvSpPr/>
          <p:nvPr/>
        </p:nvSpPr>
        <p:spPr>
          <a:xfrm>
            <a:off x="25341942" y="16847206"/>
            <a:ext cx="4949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&lt;Graph of error in Random Forest&gt; </a:t>
            </a:r>
            <a:endParaRPr lang="ko-KR" altLang="en-US" sz="1600" dirty="0"/>
          </a:p>
        </p:txBody>
      </p:sp>
      <p:graphicFrame>
        <p:nvGraphicFramePr>
          <p:cNvPr id="55" name="표 57">
            <a:extLst>
              <a:ext uri="{FF2B5EF4-FFF2-40B4-BE49-F238E27FC236}">
                <a16:creationId xmlns:a16="http://schemas.microsoft.com/office/drawing/2014/main" id="{D398CDA0-CF8A-4B23-9E52-1551D352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88289"/>
              </p:ext>
            </p:extLst>
          </p:nvPr>
        </p:nvGraphicFramePr>
        <p:xfrm>
          <a:off x="16430702" y="11286534"/>
          <a:ext cx="7677527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69">
                  <a:extLst>
                    <a:ext uri="{9D8B030D-6E8A-4147-A177-3AD203B41FA5}">
                      <a16:colId xmlns:a16="http://schemas.microsoft.com/office/drawing/2014/main" val="1348952388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72239388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66498259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58374112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69500796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408689533"/>
                    </a:ext>
                  </a:extLst>
                </a:gridCol>
              </a:tblGrid>
              <a:tr h="241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Algorithm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Random Forest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38444"/>
                  </a:ext>
                </a:extLst>
              </a:tr>
              <a:tr h="241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Site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31808"/>
                  </a:ext>
                </a:extLst>
              </a:tr>
              <a:tr h="241689"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Explanatory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Variable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5.9695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4.6365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3.5421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5.2089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76930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4.4951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3.5999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3.1710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2.9838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87400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T-N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6.8724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4.5885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5.3339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6.8941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39842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T-P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5.3997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3.9794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3.3720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3.0757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57800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4.0196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4.0364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3.2089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3.7005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51524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6.3774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4.1817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4.1619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4.2580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07172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6.3620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4.6390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4.8253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3.2457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78810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pH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5.2232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5.8216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2.6926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3.0130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0188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14.9574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13.4656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9.9765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5.0061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78063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Temperature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13.7624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19.4183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6.3579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9.8199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63432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Turbidity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5.2893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6.4522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3.4035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3.5417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9200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Transparency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3.8750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3.6271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2.2659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2.4647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72527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Chlorophyll-a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5.5955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5.0021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4.4082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5.3775</a:t>
                      </a:r>
                      <a:endParaRPr lang="ko-KR" altLang="en-US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08924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low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6.5629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7.0060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6.4680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4.3383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8388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flow1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5.4151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4.4692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4.0369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2.2046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0157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flow2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7.6780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5.7702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5.4426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4.2021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75679"/>
                  </a:ext>
                </a:extLst>
              </a:tr>
              <a:tr h="2416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reservoir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6.6172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6.5845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u="sng" dirty="0"/>
                        <a:t>6.4504</a:t>
                      </a:r>
                      <a:endParaRPr lang="ko-KR" alt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4.2510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50854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7480FA82-96B2-496D-8453-6B1FFABF70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337" y="11294017"/>
            <a:ext cx="3829177" cy="277373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F414CD8-634D-442D-BDB8-5A760517A5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990" y="11286535"/>
            <a:ext cx="3837304" cy="27812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3C9B8D7-D232-42EB-9BB8-1594608ADA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229" y="14079141"/>
            <a:ext cx="3858780" cy="277373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184F98E-7C6C-41B2-A5EB-E1B3BFE21F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990" y="14079141"/>
            <a:ext cx="3888050" cy="277373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E6DE5E8-2CE2-427A-9891-213876A21FFF}"/>
              </a:ext>
            </a:extLst>
          </p:cNvPr>
          <p:cNvSpPr txBox="1"/>
          <p:nvPr/>
        </p:nvSpPr>
        <p:spPr>
          <a:xfrm>
            <a:off x="23063200" y="1806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983612-ADF4-4942-89ED-3EE7143D3D40}"/>
              </a:ext>
            </a:extLst>
          </p:cNvPr>
          <p:cNvSpPr/>
          <p:nvPr/>
        </p:nvSpPr>
        <p:spPr>
          <a:xfrm>
            <a:off x="22055354" y="28423703"/>
            <a:ext cx="3697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&lt;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XGBoost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Cross-validation&gt; </a:t>
            </a:r>
            <a:endParaRPr lang="ko-KR" altLang="en-US" sz="16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8E3014F-12CA-477B-BCD9-D29EBB65C0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5" y="15783601"/>
            <a:ext cx="5079303" cy="374650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B2F3015-D1F9-44A3-9EC1-2EFC927266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89" y="15783601"/>
            <a:ext cx="5079303" cy="374650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CE61FF5-3832-426B-B618-921B10BBC7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95" y="15783600"/>
            <a:ext cx="5006834" cy="37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9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1992</Words>
  <Application>Microsoft Office PowerPoint</Application>
  <PresentationFormat>사용자 지정</PresentationFormat>
  <Paragraphs>769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경기천년제목 Bold</vt:lpstr>
      <vt:lpstr>고양덕양 B</vt:lpstr>
      <vt:lpstr>나눔바른고딕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289</cp:revision>
  <dcterms:created xsi:type="dcterms:W3CDTF">2022-09-16T08:27:00Z</dcterms:created>
  <dcterms:modified xsi:type="dcterms:W3CDTF">2023-03-13T11:51:03Z</dcterms:modified>
</cp:coreProperties>
</file>