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60" r:id="rId4"/>
    <p:sldId id="261" r:id="rId5"/>
    <p:sldId id="263" r:id="rId6"/>
    <p:sldId id="264" r:id="rId7"/>
    <p:sldId id="265" r:id="rId8"/>
    <p:sldId id="266" r:id="rId9"/>
    <p:sldId id="267" r:id="rId10"/>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2" autoAdjust="0"/>
    <p:restoredTop sz="94660"/>
  </p:normalViewPr>
  <p:slideViewPr>
    <p:cSldViewPr snapToGrid="0">
      <p:cViewPr varScale="1">
        <p:scale>
          <a:sx n="72" d="100"/>
          <a:sy n="72" d="100"/>
        </p:scale>
        <p:origin x="-534"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sv-S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sv-SE"/>
          </a:p>
        </p:txBody>
      </p:sp>
      <p:sp>
        <p:nvSpPr>
          <p:cNvPr id="4" name="Date Placeholder 3"/>
          <p:cNvSpPr>
            <a:spLocks noGrp="1"/>
          </p:cNvSpPr>
          <p:nvPr>
            <p:ph type="dt" sz="half" idx="10"/>
          </p:nvPr>
        </p:nvSpPr>
        <p:spPr/>
        <p:txBody>
          <a:bodyPr/>
          <a:lstStyle/>
          <a:p>
            <a:fld id="{FCA03F97-2A1B-42D7-91BD-50390B0E4376}" type="datetimeFigureOut">
              <a:rPr lang="sv-SE" smtClean="0"/>
              <a:t>2016-08-23</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64B21C28-35A7-4EF0-B60F-125A63B8027B}" type="slidenum">
              <a:rPr lang="sv-SE" smtClean="0"/>
              <a:t>‹#›</a:t>
            </a:fld>
            <a:endParaRPr lang="sv-SE"/>
          </a:p>
        </p:txBody>
      </p:sp>
    </p:spTree>
    <p:extLst>
      <p:ext uri="{BB962C8B-B14F-4D97-AF65-F5344CB8AC3E}">
        <p14:creationId xmlns:p14="http://schemas.microsoft.com/office/powerpoint/2010/main" val="4053391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FCA03F97-2A1B-42D7-91BD-50390B0E4376}" type="datetimeFigureOut">
              <a:rPr lang="sv-SE" smtClean="0"/>
              <a:t>2016-08-23</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64B21C28-35A7-4EF0-B60F-125A63B8027B}" type="slidenum">
              <a:rPr lang="sv-SE" smtClean="0"/>
              <a:t>‹#›</a:t>
            </a:fld>
            <a:endParaRPr lang="sv-SE"/>
          </a:p>
        </p:txBody>
      </p:sp>
    </p:spTree>
    <p:extLst>
      <p:ext uri="{BB962C8B-B14F-4D97-AF65-F5344CB8AC3E}">
        <p14:creationId xmlns:p14="http://schemas.microsoft.com/office/powerpoint/2010/main" val="448939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sv-S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FCA03F97-2A1B-42D7-91BD-50390B0E4376}" type="datetimeFigureOut">
              <a:rPr lang="sv-SE" smtClean="0"/>
              <a:t>2016-08-23</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64B21C28-35A7-4EF0-B60F-125A63B8027B}" type="slidenum">
              <a:rPr lang="sv-SE" smtClean="0"/>
              <a:t>‹#›</a:t>
            </a:fld>
            <a:endParaRPr lang="sv-SE"/>
          </a:p>
        </p:txBody>
      </p:sp>
    </p:spTree>
    <p:extLst>
      <p:ext uri="{BB962C8B-B14F-4D97-AF65-F5344CB8AC3E}">
        <p14:creationId xmlns:p14="http://schemas.microsoft.com/office/powerpoint/2010/main" val="3447678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FCA03F97-2A1B-42D7-91BD-50390B0E4376}" type="datetimeFigureOut">
              <a:rPr lang="sv-SE" smtClean="0"/>
              <a:t>2016-08-23</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64B21C28-35A7-4EF0-B60F-125A63B8027B}" type="slidenum">
              <a:rPr lang="sv-SE" smtClean="0"/>
              <a:t>‹#›</a:t>
            </a:fld>
            <a:endParaRPr lang="sv-SE"/>
          </a:p>
        </p:txBody>
      </p:sp>
    </p:spTree>
    <p:extLst>
      <p:ext uri="{BB962C8B-B14F-4D97-AF65-F5344CB8AC3E}">
        <p14:creationId xmlns:p14="http://schemas.microsoft.com/office/powerpoint/2010/main" val="3711420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sv-S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A03F97-2A1B-42D7-91BD-50390B0E4376}" type="datetimeFigureOut">
              <a:rPr lang="sv-SE" smtClean="0"/>
              <a:t>2016-08-23</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64B21C28-35A7-4EF0-B60F-125A63B8027B}" type="slidenum">
              <a:rPr lang="sv-SE" smtClean="0"/>
              <a:t>‹#›</a:t>
            </a:fld>
            <a:endParaRPr lang="sv-SE"/>
          </a:p>
        </p:txBody>
      </p:sp>
    </p:spTree>
    <p:extLst>
      <p:ext uri="{BB962C8B-B14F-4D97-AF65-F5344CB8AC3E}">
        <p14:creationId xmlns:p14="http://schemas.microsoft.com/office/powerpoint/2010/main" val="1460019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Date Placeholder 4"/>
          <p:cNvSpPr>
            <a:spLocks noGrp="1"/>
          </p:cNvSpPr>
          <p:nvPr>
            <p:ph type="dt" sz="half" idx="10"/>
          </p:nvPr>
        </p:nvSpPr>
        <p:spPr/>
        <p:txBody>
          <a:bodyPr/>
          <a:lstStyle/>
          <a:p>
            <a:fld id="{FCA03F97-2A1B-42D7-91BD-50390B0E4376}" type="datetimeFigureOut">
              <a:rPr lang="sv-SE" smtClean="0"/>
              <a:t>2016-08-23</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64B21C28-35A7-4EF0-B60F-125A63B8027B}" type="slidenum">
              <a:rPr lang="sv-SE" smtClean="0"/>
              <a:t>‹#›</a:t>
            </a:fld>
            <a:endParaRPr lang="sv-SE"/>
          </a:p>
        </p:txBody>
      </p:sp>
    </p:spTree>
    <p:extLst>
      <p:ext uri="{BB962C8B-B14F-4D97-AF65-F5344CB8AC3E}">
        <p14:creationId xmlns:p14="http://schemas.microsoft.com/office/powerpoint/2010/main" val="1734303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sv-S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7" name="Date Placeholder 6"/>
          <p:cNvSpPr>
            <a:spLocks noGrp="1"/>
          </p:cNvSpPr>
          <p:nvPr>
            <p:ph type="dt" sz="half" idx="10"/>
          </p:nvPr>
        </p:nvSpPr>
        <p:spPr/>
        <p:txBody>
          <a:bodyPr/>
          <a:lstStyle/>
          <a:p>
            <a:fld id="{FCA03F97-2A1B-42D7-91BD-50390B0E4376}" type="datetimeFigureOut">
              <a:rPr lang="sv-SE" smtClean="0"/>
              <a:t>2016-08-23</a:t>
            </a:fld>
            <a:endParaRPr lang="sv-SE"/>
          </a:p>
        </p:txBody>
      </p:sp>
      <p:sp>
        <p:nvSpPr>
          <p:cNvPr id="8" name="Footer Placeholder 7"/>
          <p:cNvSpPr>
            <a:spLocks noGrp="1"/>
          </p:cNvSpPr>
          <p:nvPr>
            <p:ph type="ftr" sz="quarter" idx="11"/>
          </p:nvPr>
        </p:nvSpPr>
        <p:spPr/>
        <p:txBody>
          <a:bodyPr/>
          <a:lstStyle/>
          <a:p>
            <a:endParaRPr lang="sv-SE"/>
          </a:p>
        </p:txBody>
      </p:sp>
      <p:sp>
        <p:nvSpPr>
          <p:cNvPr id="9" name="Slide Number Placeholder 8"/>
          <p:cNvSpPr>
            <a:spLocks noGrp="1"/>
          </p:cNvSpPr>
          <p:nvPr>
            <p:ph type="sldNum" sz="quarter" idx="12"/>
          </p:nvPr>
        </p:nvSpPr>
        <p:spPr/>
        <p:txBody>
          <a:bodyPr/>
          <a:lstStyle/>
          <a:p>
            <a:fld id="{64B21C28-35A7-4EF0-B60F-125A63B8027B}" type="slidenum">
              <a:rPr lang="sv-SE" smtClean="0"/>
              <a:t>‹#›</a:t>
            </a:fld>
            <a:endParaRPr lang="sv-SE"/>
          </a:p>
        </p:txBody>
      </p:sp>
    </p:spTree>
    <p:extLst>
      <p:ext uri="{BB962C8B-B14F-4D97-AF65-F5344CB8AC3E}">
        <p14:creationId xmlns:p14="http://schemas.microsoft.com/office/powerpoint/2010/main" val="2218877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Date Placeholder 2"/>
          <p:cNvSpPr>
            <a:spLocks noGrp="1"/>
          </p:cNvSpPr>
          <p:nvPr>
            <p:ph type="dt" sz="half" idx="10"/>
          </p:nvPr>
        </p:nvSpPr>
        <p:spPr/>
        <p:txBody>
          <a:bodyPr/>
          <a:lstStyle/>
          <a:p>
            <a:fld id="{FCA03F97-2A1B-42D7-91BD-50390B0E4376}" type="datetimeFigureOut">
              <a:rPr lang="sv-SE" smtClean="0"/>
              <a:t>2016-08-23</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64B21C28-35A7-4EF0-B60F-125A63B8027B}" type="slidenum">
              <a:rPr lang="sv-SE" smtClean="0"/>
              <a:t>‹#›</a:t>
            </a:fld>
            <a:endParaRPr lang="sv-SE"/>
          </a:p>
        </p:txBody>
      </p:sp>
    </p:spTree>
    <p:extLst>
      <p:ext uri="{BB962C8B-B14F-4D97-AF65-F5344CB8AC3E}">
        <p14:creationId xmlns:p14="http://schemas.microsoft.com/office/powerpoint/2010/main" val="2138555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A03F97-2A1B-42D7-91BD-50390B0E4376}" type="datetimeFigureOut">
              <a:rPr lang="sv-SE" smtClean="0"/>
              <a:t>2016-08-23</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64B21C28-35A7-4EF0-B60F-125A63B8027B}" type="slidenum">
              <a:rPr lang="sv-SE" smtClean="0"/>
              <a:t>‹#›</a:t>
            </a:fld>
            <a:endParaRPr lang="sv-SE"/>
          </a:p>
        </p:txBody>
      </p:sp>
    </p:spTree>
    <p:extLst>
      <p:ext uri="{BB962C8B-B14F-4D97-AF65-F5344CB8AC3E}">
        <p14:creationId xmlns:p14="http://schemas.microsoft.com/office/powerpoint/2010/main" val="1365038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sv-S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A03F97-2A1B-42D7-91BD-50390B0E4376}" type="datetimeFigureOut">
              <a:rPr lang="sv-SE" smtClean="0"/>
              <a:t>2016-08-23</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64B21C28-35A7-4EF0-B60F-125A63B8027B}" type="slidenum">
              <a:rPr lang="sv-SE" smtClean="0"/>
              <a:t>‹#›</a:t>
            </a:fld>
            <a:endParaRPr lang="sv-SE"/>
          </a:p>
        </p:txBody>
      </p:sp>
    </p:spTree>
    <p:extLst>
      <p:ext uri="{BB962C8B-B14F-4D97-AF65-F5344CB8AC3E}">
        <p14:creationId xmlns:p14="http://schemas.microsoft.com/office/powerpoint/2010/main" val="3046031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sv-S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A03F97-2A1B-42D7-91BD-50390B0E4376}" type="datetimeFigureOut">
              <a:rPr lang="sv-SE" smtClean="0"/>
              <a:t>2016-08-23</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64B21C28-35A7-4EF0-B60F-125A63B8027B}" type="slidenum">
              <a:rPr lang="sv-SE" smtClean="0"/>
              <a:t>‹#›</a:t>
            </a:fld>
            <a:endParaRPr lang="sv-SE"/>
          </a:p>
        </p:txBody>
      </p:sp>
    </p:spTree>
    <p:extLst>
      <p:ext uri="{BB962C8B-B14F-4D97-AF65-F5344CB8AC3E}">
        <p14:creationId xmlns:p14="http://schemas.microsoft.com/office/powerpoint/2010/main" val="1385209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sv-S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A03F97-2A1B-42D7-91BD-50390B0E4376}" type="datetimeFigureOut">
              <a:rPr lang="sv-SE" smtClean="0"/>
              <a:t>2016-08-23</a:t>
            </a:fld>
            <a:endParaRPr lang="sv-S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B21C28-35A7-4EF0-B60F-125A63B8027B}" type="slidenum">
              <a:rPr lang="sv-SE" smtClean="0"/>
              <a:t>‹#›</a:t>
            </a:fld>
            <a:endParaRPr lang="sv-SE"/>
          </a:p>
        </p:txBody>
      </p:sp>
    </p:spTree>
    <p:extLst>
      <p:ext uri="{BB962C8B-B14F-4D97-AF65-F5344CB8AC3E}">
        <p14:creationId xmlns:p14="http://schemas.microsoft.com/office/powerpoint/2010/main" val="168914546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7.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Time-varying</a:t>
            </a:r>
            <a:r>
              <a:rPr lang="sv-SE" dirty="0" smtClean="0"/>
              <a:t> </a:t>
            </a:r>
            <a:r>
              <a:rPr lang="sv-SE" dirty="0" err="1" smtClean="0"/>
              <a:t>coefficients</a:t>
            </a:r>
            <a:r>
              <a:rPr lang="sv-SE" dirty="0" smtClean="0"/>
              <a:t> </a:t>
            </a:r>
            <a:r>
              <a:rPr lang="sv-SE" dirty="0" err="1" smtClean="0"/>
              <a:t>models</a:t>
            </a:r>
            <a:endParaRPr lang="sv-SE" dirty="0"/>
          </a:p>
        </p:txBody>
      </p:sp>
      <p:sp>
        <p:nvSpPr>
          <p:cNvPr id="3" name="Subtitle 2"/>
          <p:cNvSpPr>
            <a:spLocks noGrp="1"/>
          </p:cNvSpPr>
          <p:nvPr>
            <p:ph type="subTitle" idx="1"/>
          </p:nvPr>
        </p:nvSpPr>
        <p:spPr/>
        <p:txBody>
          <a:bodyPr/>
          <a:lstStyle/>
          <a:p>
            <a:r>
              <a:rPr lang="sv-SE" dirty="0" smtClean="0"/>
              <a:t>Claudia von Brömssen</a:t>
            </a:r>
          </a:p>
          <a:p>
            <a:r>
              <a:rPr lang="sv-SE" dirty="0" err="1" smtClean="0"/>
              <a:t>Dept</a:t>
            </a:r>
            <a:r>
              <a:rPr lang="sv-SE" dirty="0" smtClean="0"/>
              <a:t> </a:t>
            </a:r>
            <a:r>
              <a:rPr lang="sv-SE" dirty="0" err="1" smtClean="0"/>
              <a:t>of</a:t>
            </a:r>
            <a:r>
              <a:rPr lang="sv-SE" dirty="0" smtClean="0"/>
              <a:t> Energy and </a:t>
            </a:r>
            <a:r>
              <a:rPr lang="sv-SE" dirty="0" err="1" smtClean="0"/>
              <a:t>Techology</a:t>
            </a:r>
            <a:endParaRPr lang="sv-SE" dirty="0"/>
          </a:p>
        </p:txBody>
      </p:sp>
    </p:spTree>
    <p:extLst>
      <p:ext uri="{BB962C8B-B14F-4D97-AF65-F5344CB8AC3E}">
        <p14:creationId xmlns:p14="http://schemas.microsoft.com/office/powerpoint/2010/main" val="3733005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62465"/>
            <a:ext cx="10824519" cy="523220"/>
          </a:xfrm>
          <a:prstGeom prst="rect">
            <a:avLst/>
          </a:prstGeom>
          <a:noFill/>
        </p:spPr>
        <p:txBody>
          <a:bodyPr wrap="square" rtlCol="0">
            <a:spAutoFit/>
          </a:bodyPr>
          <a:lstStyle/>
          <a:p>
            <a:r>
              <a:rPr lang="en-US" sz="2800" dirty="0" smtClean="0"/>
              <a:t>What are time-varying coefficients?</a:t>
            </a:r>
            <a:endParaRPr lang="en-US" sz="2800" dirty="0"/>
          </a:p>
        </p:txBody>
      </p:sp>
      <p:sp>
        <p:nvSpPr>
          <p:cNvPr id="3" name="TextBox 2"/>
          <p:cNvSpPr txBox="1"/>
          <p:nvPr/>
        </p:nvSpPr>
        <p:spPr>
          <a:xfrm>
            <a:off x="609600" y="1194486"/>
            <a:ext cx="10799805" cy="461665"/>
          </a:xfrm>
          <a:prstGeom prst="rect">
            <a:avLst/>
          </a:prstGeom>
          <a:noFill/>
        </p:spPr>
        <p:txBody>
          <a:bodyPr wrap="square" rtlCol="0">
            <a:spAutoFit/>
          </a:bodyPr>
          <a:lstStyle/>
          <a:p>
            <a:r>
              <a:rPr lang="en-US" sz="2400" dirty="0" smtClean="0"/>
              <a:t>We have already seen that we let trend estimates vary with season.</a:t>
            </a:r>
            <a:endParaRPr lang="en-US" sz="2400" dirty="0" smtClean="0"/>
          </a:p>
        </p:txBody>
      </p:sp>
      <p:cxnSp>
        <p:nvCxnSpPr>
          <p:cNvPr id="5" name="Straight Connector 4"/>
          <p:cNvCxnSpPr/>
          <p:nvPr/>
        </p:nvCxnSpPr>
        <p:spPr>
          <a:xfrm>
            <a:off x="321276" y="947351"/>
            <a:ext cx="11524735"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7" name="Straight Connector 6"/>
          <p:cNvCxnSpPr/>
          <p:nvPr/>
        </p:nvCxnSpPr>
        <p:spPr>
          <a:xfrm>
            <a:off x="321276" y="947351"/>
            <a:ext cx="0" cy="5535827"/>
          </a:xfrm>
          <a:prstGeom prst="line">
            <a:avLst/>
          </a:prstGeom>
        </p:spPr>
        <p:style>
          <a:lnRef idx="1">
            <a:schemeClr val="accent4"/>
          </a:lnRef>
          <a:fillRef idx="0">
            <a:schemeClr val="accent4"/>
          </a:fillRef>
          <a:effectRef idx="0">
            <a:schemeClr val="accent4"/>
          </a:effectRef>
          <a:fontRef idx="minor">
            <a:schemeClr val="tx1"/>
          </a:fontRef>
        </p:style>
      </p:cxnSp>
      <p:cxnSp>
        <p:nvCxnSpPr>
          <p:cNvPr id="11" name="Straight Connector 10"/>
          <p:cNvCxnSpPr/>
          <p:nvPr/>
        </p:nvCxnSpPr>
        <p:spPr>
          <a:xfrm>
            <a:off x="11846011" y="947351"/>
            <a:ext cx="0" cy="5535827"/>
          </a:xfrm>
          <a:prstGeom prst="line">
            <a:avLst/>
          </a:prstGeom>
        </p:spPr>
        <p:style>
          <a:lnRef idx="1">
            <a:schemeClr val="accent4"/>
          </a:lnRef>
          <a:fillRef idx="0">
            <a:schemeClr val="accent4"/>
          </a:fillRef>
          <a:effectRef idx="0">
            <a:schemeClr val="accent4"/>
          </a:effectRef>
          <a:fontRef idx="minor">
            <a:schemeClr val="tx1"/>
          </a:fontRef>
        </p:style>
      </p:cxnSp>
      <p:cxnSp>
        <p:nvCxnSpPr>
          <p:cNvPr id="12" name="Straight Connector 11"/>
          <p:cNvCxnSpPr/>
          <p:nvPr/>
        </p:nvCxnSpPr>
        <p:spPr>
          <a:xfrm>
            <a:off x="321276" y="6487297"/>
            <a:ext cx="11524735" cy="0"/>
          </a:xfrm>
          <a:prstGeom prst="line">
            <a:avLst/>
          </a:prstGeom>
        </p:spPr>
        <p:style>
          <a:lnRef idx="3">
            <a:schemeClr val="accent4"/>
          </a:lnRef>
          <a:fillRef idx="0">
            <a:schemeClr val="accent4"/>
          </a:fillRef>
          <a:effectRef idx="2">
            <a:schemeClr val="accent4"/>
          </a:effectRef>
          <a:fontRef idx="minor">
            <a:schemeClr val="tx1"/>
          </a:fontRef>
        </p:style>
      </p:cxnSp>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0546" y="1598140"/>
            <a:ext cx="4455389" cy="4448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609600" y="2001795"/>
            <a:ext cx="4885038" cy="3416320"/>
          </a:xfrm>
          <a:prstGeom prst="rect">
            <a:avLst/>
          </a:prstGeom>
          <a:noFill/>
        </p:spPr>
        <p:txBody>
          <a:bodyPr wrap="square" rtlCol="0">
            <a:spAutoFit/>
          </a:bodyPr>
          <a:lstStyle/>
          <a:p>
            <a:endParaRPr lang="en-US" sz="2400" dirty="0" smtClean="0"/>
          </a:p>
          <a:p>
            <a:r>
              <a:rPr lang="en-US" sz="2400" dirty="0" smtClean="0"/>
              <a:t>We get new trend lines for each month.</a:t>
            </a:r>
          </a:p>
          <a:p>
            <a:endParaRPr lang="en-US" sz="2400" dirty="0" smtClean="0"/>
          </a:p>
          <a:p>
            <a:endParaRPr lang="en-US" sz="2400" dirty="0" smtClean="0"/>
          </a:p>
          <a:p>
            <a:r>
              <a:rPr lang="en-US" sz="2400" dirty="0" smtClean="0"/>
              <a:t>But here the ’coefficients’ do not vary smoothly changing from one month to another, instead a new trend line is estimated for each month. </a:t>
            </a:r>
            <a:endParaRPr lang="en-US" sz="2400" dirty="0"/>
          </a:p>
        </p:txBody>
      </p:sp>
    </p:spTree>
    <p:extLst>
      <p:ext uri="{BB962C8B-B14F-4D97-AF65-F5344CB8AC3E}">
        <p14:creationId xmlns:p14="http://schemas.microsoft.com/office/powerpoint/2010/main" val="3203674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62465"/>
            <a:ext cx="10824519" cy="523220"/>
          </a:xfrm>
          <a:prstGeom prst="rect">
            <a:avLst/>
          </a:prstGeom>
          <a:noFill/>
        </p:spPr>
        <p:txBody>
          <a:bodyPr wrap="square" rtlCol="0">
            <a:spAutoFit/>
          </a:bodyPr>
          <a:lstStyle/>
          <a:p>
            <a:r>
              <a:rPr lang="en-US" sz="2800" dirty="0" smtClean="0"/>
              <a:t>What are time-varying coefficients?</a:t>
            </a:r>
            <a:endParaRPr lang="en-US" sz="2800" dirty="0"/>
          </a:p>
        </p:txBody>
      </p:sp>
      <p:sp>
        <p:nvSpPr>
          <p:cNvPr id="3" name="TextBox 2"/>
          <p:cNvSpPr txBox="1"/>
          <p:nvPr/>
        </p:nvSpPr>
        <p:spPr>
          <a:xfrm>
            <a:off x="609600" y="1194486"/>
            <a:ext cx="10799805" cy="461665"/>
          </a:xfrm>
          <a:prstGeom prst="rect">
            <a:avLst/>
          </a:prstGeom>
          <a:noFill/>
        </p:spPr>
        <p:txBody>
          <a:bodyPr wrap="square" rtlCol="0">
            <a:spAutoFit/>
          </a:bodyPr>
          <a:lstStyle/>
          <a:p>
            <a:r>
              <a:rPr lang="en-US" sz="2400" dirty="0" smtClean="0"/>
              <a:t>Example: </a:t>
            </a:r>
            <a:r>
              <a:rPr lang="en-US" sz="2400" dirty="0" err="1" smtClean="0"/>
              <a:t>Fyrisån</a:t>
            </a:r>
            <a:endParaRPr lang="en-US" sz="2400" dirty="0" smtClean="0"/>
          </a:p>
        </p:txBody>
      </p:sp>
      <p:cxnSp>
        <p:nvCxnSpPr>
          <p:cNvPr id="5" name="Straight Connector 4"/>
          <p:cNvCxnSpPr/>
          <p:nvPr/>
        </p:nvCxnSpPr>
        <p:spPr>
          <a:xfrm>
            <a:off x="321276" y="947351"/>
            <a:ext cx="11524735"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7" name="Straight Connector 6"/>
          <p:cNvCxnSpPr/>
          <p:nvPr/>
        </p:nvCxnSpPr>
        <p:spPr>
          <a:xfrm>
            <a:off x="321276" y="947351"/>
            <a:ext cx="0" cy="5535827"/>
          </a:xfrm>
          <a:prstGeom prst="line">
            <a:avLst/>
          </a:prstGeom>
        </p:spPr>
        <p:style>
          <a:lnRef idx="1">
            <a:schemeClr val="accent4"/>
          </a:lnRef>
          <a:fillRef idx="0">
            <a:schemeClr val="accent4"/>
          </a:fillRef>
          <a:effectRef idx="0">
            <a:schemeClr val="accent4"/>
          </a:effectRef>
          <a:fontRef idx="minor">
            <a:schemeClr val="tx1"/>
          </a:fontRef>
        </p:style>
      </p:cxnSp>
      <p:cxnSp>
        <p:nvCxnSpPr>
          <p:cNvPr id="11" name="Straight Connector 10"/>
          <p:cNvCxnSpPr/>
          <p:nvPr/>
        </p:nvCxnSpPr>
        <p:spPr>
          <a:xfrm>
            <a:off x="11846011" y="947351"/>
            <a:ext cx="0" cy="5535827"/>
          </a:xfrm>
          <a:prstGeom prst="line">
            <a:avLst/>
          </a:prstGeom>
        </p:spPr>
        <p:style>
          <a:lnRef idx="1">
            <a:schemeClr val="accent4"/>
          </a:lnRef>
          <a:fillRef idx="0">
            <a:schemeClr val="accent4"/>
          </a:fillRef>
          <a:effectRef idx="0">
            <a:schemeClr val="accent4"/>
          </a:effectRef>
          <a:fontRef idx="minor">
            <a:schemeClr val="tx1"/>
          </a:fontRef>
        </p:style>
      </p:cxnSp>
      <p:cxnSp>
        <p:nvCxnSpPr>
          <p:cNvPr id="12" name="Straight Connector 11"/>
          <p:cNvCxnSpPr/>
          <p:nvPr/>
        </p:nvCxnSpPr>
        <p:spPr>
          <a:xfrm>
            <a:off x="321276" y="6487297"/>
            <a:ext cx="11524735" cy="0"/>
          </a:xfrm>
          <a:prstGeom prst="line">
            <a:avLst/>
          </a:prstGeom>
        </p:spPr>
        <p:style>
          <a:lnRef idx="3">
            <a:schemeClr val="accent4"/>
          </a:lnRef>
          <a:fillRef idx="0">
            <a:schemeClr val="accent4"/>
          </a:fillRef>
          <a:effectRef idx="2">
            <a:schemeClr val="accent4"/>
          </a:effectRef>
          <a:fontRef idx="minor">
            <a:schemeClr val="tx1"/>
          </a:fontRef>
        </p:style>
      </p:cxnSp>
      <p:pic>
        <p:nvPicPr>
          <p:cNvPr id="1029"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9083" y="1903285"/>
            <a:ext cx="4572000" cy="39692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09600" y="1993557"/>
            <a:ext cx="5412259" cy="1938992"/>
          </a:xfrm>
          <a:prstGeom prst="rect">
            <a:avLst/>
          </a:prstGeom>
          <a:noFill/>
        </p:spPr>
        <p:txBody>
          <a:bodyPr wrap="square" rtlCol="0">
            <a:spAutoFit/>
          </a:bodyPr>
          <a:lstStyle/>
          <a:p>
            <a:r>
              <a:rPr lang="en-US" sz="2400" dirty="0" smtClean="0"/>
              <a:t>A strong downward trend, especially in the 1970s.</a:t>
            </a:r>
          </a:p>
          <a:p>
            <a:endParaRPr lang="en-US" sz="2400" dirty="0" smtClean="0"/>
          </a:p>
          <a:p>
            <a:r>
              <a:rPr lang="en-US" sz="2400" dirty="0" smtClean="0"/>
              <a:t>This is due to improvements in </a:t>
            </a:r>
            <a:r>
              <a:rPr lang="en-US" sz="2400" dirty="0" err="1" smtClean="0"/>
              <a:t>wastwater</a:t>
            </a:r>
            <a:r>
              <a:rPr lang="en-US" sz="2400" dirty="0" smtClean="0"/>
              <a:t> treatment.</a:t>
            </a:r>
            <a:endParaRPr lang="en-US" sz="2400" dirty="0"/>
          </a:p>
        </p:txBody>
      </p:sp>
    </p:spTree>
    <p:extLst>
      <p:ext uri="{BB962C8B-B14F-4D97-AF65-F5344CB8AC3E}">
        <p14:creationId xmlns:p14="http://schemas.microsoft.com/office/powerpoint/2010/main" val="2756124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62465"/>
            <a:ext cx="10824519" cy="523220"/>
          </a:xfrm>
          <a:prstGeom prst="rect">
            <a:avLst/>
          </a:prstGeom>
          <a:noFill/>
        </p:spPr>
        <p:txBody>
          <a:bodyPr wrap="square" rtlCol="0">
            <a:spAutoFit/>
          </a:bodyPr>
          <a:lstStyle/>
          <a:p>
            <a:r>
              <a:rPr lang="en-US" sz="2800" dirty="0" smtClean="0"/>
              <a:t>What are time-varying coefficients?</a:t>
            </a:r>
            <a:endParaRPr lang="en-US" sz="2800" dirty="0"/>
          </a:p>
        </p:txBody>
      </p:sp>
      <p:sp>
        <p:nvSpPr>
          <p:cNvPr id="3" name="TextBox 2"/>
          <p:cNvSpPr txBox="1"/>
          <p:nvPr/>
        </p:nvSpPr>
        <p:spPr>
          <a:xfrm>
            <a:off x="609600" y="1194486"/>
            <a:ext cx="10799805" cy="461665"/>
          </a:xfrm>
          <a:prstGeom prst="rect">
            <a:avLst/>
          </a:prstGeom>
          <a:noFill/>
        </p:spPr>
        <p:txBody>
          <a:bodyPr wrap="square" rtlCol="0">
            <a:spAutoFit/>
          </a:bodyPr>
          <a:lstStyle/>
          <a:p>
            <a:r>
              <a:rPr lang="en-US" sz="2400" dirty="0" smtClean="0"/>
              <a:t>Example: </a:t>
            </a:r>
            <a:r>
              <a:rPr lang="en-US" sz="2400" dirty="0" err="1" smtClean="0"/>
              <a:t>Fyrisån</a:t>
            </a:r>
            <a:endParaRPr lang="en-US" sz="2400" dirty="0" smtClean="0"/>
          </a:p>
        </p:txBody>
      </p:sp>
      <p:cxnSp>
        <p:nvCxnSpPr>
          <p:cNvPr id="5" name="Straight Connector 4"/>
          <p:cNvCxnSpPr/>
          <p:nvPr/>
        </p:nvCxnSpPr>
        <p:spPr>
          <a:xfrm>
            <a:off x="321276" y="947351"/>
            <a:ext cx="11524735"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7" name="Straight Connector 6"/>
          <p:cNvCxnSpPr/>
          <p:nvPr/>
        </p:nvCxnSpPr>
        <p:spPr>
          <a:xfrm>
            <a:off x="321276" y="947351"/>
            <a:ext cx="0" cy="5535827"/>
          </a:xfrm>
          <a:prstGeom prst="line">
            <a:avLst/>
          </a:prstGeom>
        </p:spPr>
        <p:style>
          <a:lnRef idx="1">
            <a:schemeClr val="accent4"/>
          </a:lnRef>
          <a:fillRef idx="0">
            <a:schemeClr val="accent4"/>
          </a:fillRef>
          <a:effectRef idx="0">
            <a:schemeClr val="accent4"/>
          </a:effectRef>
          <a:fontRef idx="minor">
            <a:schemeClr val="tx1"/>
          </a:fontRef>
        </p:style>
      </p:cxnSp>
      <p:cxnSp>
        <p:nvCxnSpPr>
          <p:cNvPr id="11" name="Straight Connector 10"/>
          <p:cNvCxnSpPr/>
          <p:nvPr/>
        </p:nvCxnSpPr>
        <p:spPr>
          <a:xfrm>
            <a:off x="11846011" y="947351"/>
            <a:ext cx="0" cy="5535827"/>
          </a:xfrm>
          <a:prstGeom prst="line">
            <a:avLst/>
          </a:prstGeom>
        </p:spPr>
        <p:style>
          <a:lnRef idx="1">
            <a:schemeClr val="accent4"/>
          </a:lnRef>
          <a:fillRef idx="0">
            <a:schemeClr val="accent4"/>
          </a:fillRef>
          <a:effectRef idx="0">
            <a:schemeClr val="accent4"/>
          </a:effectRef>
          <a:fontRef idx="minor">
            <a:schemeClr val="tx1"/>
          </a:fontRef>
        </p:style>
      </p:cxnSp>
      <p:cxnSp>
        <p:nvCxnSpPr>
          <p:cNvPr id="12" name="Straight Connector 11"/>
          <p:cNvCxnSpPr/>
          <p:nvPr/>
        </p:nvCxnSpPr>
        <p:spPr>
          <a:xfrm>
            <a:off x="321276" y="6487297"/>
            <a:ext cx="11524735" cy="0"/>
          </a:xfrm>
          <a:prstGeom prst="line">
            <a:avLst/>
          </a:prstGeom>
        </p:spPr>
        <p:style>
          <a:lnRef idx="3">
            <a:schemeClr val="accent4"/>
          </a:lnRef>
          <a:fillRef idx="0">
            <a:schemeClr val="accent4"/>
          </a:fillRef>
          <a:effectRef idx="2">
            <a:schemeClr val="accent4"/>
          </a:effectRef>
          <a:fontRef idx="minor">
            <a:schemeClr val="tx1"/>
          </a:fontRef>
        </p:style>
      </p:cxnSp>
      <p:sp>
        <p:nvSpPr>
          <p:cNvPr id="4" name="TextBox 3"/>
          <p:cNvSpPr txBox="1"/>
          <p:nvPr/>
        </p:nvSpPr>
        <p:spPr>
          <a:xfrm>
            <a:off x="609600" y="1993557"/>
            <a:ext cx="5412259" cy="3416320"/>
          </a:xfrm>
          <a:prstGeom prst="rect">
            <a:avLst/>
          </a:prstGeom>
          <a:noFill/>
        </p:spPr>
        <p:txBody>
          <a:bodyPr wrap="square" rtlCol="0">
            <a:spAutoFit/>
          </a:bodyPr>
          <a:lstStyle/>
          <a:p>
            <a:r>
              <a:rPr lang="en-US" sz="2400" dirty="0" smtClean="0"/>
              <a:t>The relationship between river runoff and total phosphorus concentrations also changes with time. </a:t>
            </a:r>
          </a:p>
          <a:p>
            <a:endParaRPr lang="en-US" sz="2400" dirty="0" smtClean="0"/>
          </a:p>
          <a:p>
            <a:r>
              <a:rPr lang="en-US" sz="2400" dirty="0" smtClean="0"/>
              <a:t>During the 70s increased runoff leads to dilution = a negative relationship</a:t>
            </a:r>
          </a:p>
          <a:p>
            <a:endParaRPr lang="en-US" sz="2400" dirty="0" smtClean="0"/>
          </a:p>
          <a:p>
            <a:r>
              <a:rPr lang="en-US" sz="2400" dirty="0" smtClean="0"/>
              <a:t>Later increased runoff leads increased concentration = a positive relationship</a:t>
            </a:r>
            <a:endParaRPr lang="en-US" sz="2400" dirty="0"/>
          </a:p>
        </p:txBody>
      </p:sp>
      <p:pic>
        <p:nvPicPr>
          <p:cNvPr id="1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6032" y="1903285"/>
            <a:ext cx="4013373" cy="4013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59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62465"/>
            <a:ext cx="10824519" cy="523220"/>
          </a:xfrm>
          <a:prstGeom prst="rect">
            <a:avLst/>
          </a:prstGeom>
          <a:noFill/>
        </p:spPr>
        <p:txBody>
          <a:bodyPr wrap="square" rtlCol="0">
            <a:spAutoFit/>
          </a:bodyPr>
          <a:lstStyle/>
          <a:p>
            <a:r>
              <a:rPr lang="en-US" sz="2800" dirty="0" smtClean="0"/>
              <a:t>What are time-varying coefficients?</a:t>
            </a:r>
            <a:endParaRPr lang="en-US" sz="2800" dirty="0"/>
          </a:p>
        </p:txBody>
      </p:sp>
      <p:cxnSp>
        <p:nvCxnSpPr>
          <p:cNvPr id="5" name="Straight Connector 4"/>
          <p:cNvCxnSpPr/>
          <p:nvPr/>
        </p:nvCxnSpPr>
        <p:spPr>
          <a:xfrm>
            <a:off x="321276" y="947351"/>
            <a:ext cx="11524735"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7" name="Straight Connector 6"/>
          <p:cNvCxnSpPr/>
          <p:nvPr/>
        </p:nvCxnSpPr>
        <p:spPr>
          <a:xfrm>
            <a:off x="321276" y="947351"/>
            <a:ext cx="0" cy="5535827"/>
          </a:xfrm>
          <a:prstGeom prst="line">
            <a:avLst/>
          </a:prstGeom>
        </p:spPr>
        <p:style>
          <a:lnRef idx="1">
            <a:schemeClr val="accent4"/>
          </a:lnRef>
          <a:fillRef idx="0">
            <a:schemeClr val="accent4"/>
          </a:fillRef>
          <a:effectRef idx="0">
            <a:schemeClr val="accent4"/>
          </a:effectRef>
          <a:fontRef idx="minor">
            <a:schemeClr val="tx1"/>
          </a:fontRef>
        </p:style>
      </p:cxnSp>
      <p:cxnSp>
        <p:nvCxnSpPr>
          <p:cNvPr id="11" name="Straight Connector 10"/>
          <p:cNvCxnSpPr/>
          <p:nvPr/>
        </p:nvCxnSpPr>
        <p:spPr>
          <a:xfrm>
            <a:off x="11846011" y="947351"/>
            <a:ext cx="0" cy="5535827"/>
          </a:xfrm>
          <a:prstGeom prst="line">
            <a:avLst/>
          </a:prstGeom>
        </p:spPr>
        <p:style>
          <a:lnRef idx="1">
            <a:schemeClr val="accent4"/>
          </a:lnRef>
          <a:fillRef idx="0">
            <a:schemeClr val="accent4"/>
          </a:fillRef>
          <a:effectRef idx="0">
            <a:schemeClr val="accent4"/>
          </a:effectRef>
          <a:fontRef idx="minor">
            <a:schemeClr val="tx1"/>
          </a:fontRef>
        </p:style>
      </p:cxnSp>
      <p:cxnSp>
        <p:nvCxnSpPr>
          <p:cNvPr id="12" name="Straight Connector 11"/>
          <p:cNvCxnSpPr/>
          <p:nvPr/>
        </p:nvCxnSpPr>
        <p:spPr>
          <a:xfrm>
            <a:off x="321276" y="6487297"/>
            <a:ext cx="11524735" cy="0"/>
          </a:xfrm>
          <a:prstGeom prst="line">
            <a:avLst/>
          </a:prstGeom>
        </p:spPr>
        <p:style>
          <a:lnRef idx="3">
            <a:schemeClr val="accent4"/>
          </a:lnRef>
          <a:fillRef idx="0">
            <a:schemeClr val="accent4"/>
          </a:fillRef>
          <a:effectRef idx="2">
            <a:schemeClr val="accent4"/>
          </a:effectRef>
          <a:fontRef idx="minor">
            <a:schemeClr val="tx1"/>
          </a:fontRef>
        </p:style>
      </p:cxnSp>
      <p:pic>
        <p:nvPicPr>
          <p:cNvPr id="6" name="Picture 5"/>
          <p:cNvPicPr>
            <a:picLocks noChangeAspect="1"/>
          </p:cNvPicPr>
          <p:nvPr/>
        </p:nvPicPr>
        <p:blipFill rotWithShape="1">
          <a:blip r:embed="rId2"/>
          <a:srcRect l="47672"/>
          <a:stretch/>
        </p:blipFill>
        <p:spPr>
          <a:xfrm>
            <a:off x="321276" y="1859238"/>
            <a:ext cx="3730332" cy="4543050"/>
          </a:xfrm>
          <a:prstGeom prst="rect">
            <a:avLst/>
          </a:prstGeom>
        </p:spPr>
      </p:pic>
      <p:sp>
        <p:nvSpPr>
          <p:cNvPr id="8" name="TextBox 7"/>
          <p:cNvSpPr txBox="1"/>
          <p:nvPr/>
        </p:nvSpPr>
        <p:spPr>
          <a:xfrm>
            <a:off x="609599" y="1180130"/>
            <a:ext cx="9901881" cy="1200329"/>
          </a:xfrm>
          <a:prstGeom prst="rect">
            <a:avLst/>
          </a:prstGeom>
          <a:noFill/>
        </p:spPr>
        <p:txBody>
          <a:bodyPr wrap="square" rtlCol="0">
            <a:spAutoFit/>
          </a:bodyPr>
          <a:lstStyle/>
          <a:p>
            <a:r>
              <a:rPr lang="en-US" sz="2400" dirty="0" smtClean="0"/>
              <a:t>Time constant relationships between concentration and runoff:</a:t>
            </a:r>
          </a:p>
          <a:p>
            <a:endParaRPr lang="en-US" sz="2400" dirty="0" smtClean="0"/>
          </a:p>
          <a:p>
            <a:r>
              <a:rPr lang="en-US" sz="2400" dirty="0" smtClean="0"/>
              <a:t>      1965 -2013				1965-1984			1994-2013 </a:t>
            </a:r>
            <a:endParaRPr lang="en-US" sz="2400" dirty="0"/>
          </a:p>
        </p:txBody>
      </p:sp>
      <p:pic>
        <p:nvPicPr>
          <p:cNvPr id="9" name="Picture 8"/>
          <p:cNvPicPr>
            <a:picLocks noChangeAspect="1"/>
          </p:cNvPicPr>
          <p:nvPr/>
        </p:nvPicPr>
        <p:blipFill rotWithShape="1">
          <a:blip r:embed="rId3"/>
          <a:srcRect l="49079"/>
          <a:stretch/>
        </p:blipFill>
        <p:spPr>
          <a:xfrm>
            <a:off x="3730329" y="1859238"/>
            <a:ext cx="3634298" cy="4548361"/>
          </a:xfrm>
          <a:prstGeom prst="rect">
            <a:avLst/>
          </a:prstGeom>
        </p:spPr>
      </p:pic>
      <p:pic>
        <p:nvPicPr>
          <p:cNvPr id="13" name="Picture 12"/>
          <p:cNvPicPr>
            <a:picLocks noChangeAspect="1"/>
          </p:cNvPicPr>
          <p:nvPr/>
        </p:nvPicPr>
        <p:blipFill rotWithShape="1">
          <a:blip r:embed="rId4"/>
          <a:srcRect l="48788"/>
          <a:stretch/>
        </p:blipFill>
        <p:spPr>
          <a:xfrm>
            <a:off x="7371457" y="1859238"/>
            <a:ext cx="3609581" cy="4491740"/>
          </a:xfrm>
          <a:prstGeom prst="rect">
            <a:avLst/>
          </a:prstGeom>
        </p:spPr>
      </p:pic>
    </p:spTree>
    <p:extLst>
      <p:ext uri="{BB962C8B-B14F-4D97-AF65-F5344CB8AC3E}">
        <p14:creationId xmlns:p14="http://schemas.microsoft.com/office/powerpoint/2010/main" val="625662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62465"/>
            <a:ext cx="10824519" cy="523220"/>
          </a:xfrm>
          <a:prstGeom prst="rect">
            <a:avLst/>
          </a:prstGeom>
          <a:noFill/>
        </p:spPr>
        <p:txBody>
          <a:bodyPr wrap="square" rtlCol="0">
            <a:spAutoFit/>
          </a:bodyPr>
          <a:lstStyle/>
          <a:p>
            <a:r>
              <a:rPr lang="en-US" sz="2800" dirty="0" smtClean="0"/>
              <a:t>Fitting time-varying coefficients</a:t>
            </a:r>
            <a:endParaRPr lang="en-US" sz="2800" dirty="0"/>
          </a:p>
        </p:txBody>
      </p:sp>
      <p:cxnSp>
        <p:nvCxnSpPr>
          <p:cNvPr id="5" name="Straight Connector 4"/>
          <p:cNvCxnSpPr/>
          <p:nvPr/>
        </p:nvCxnSpPr>
        <p:spPr>
          <a:xfrm>
            <a:off x="321276" y="947351"/>
            <a:ext cx="11524735"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7" name="Straight Connector 6"/>
          <p:cNvCxnSpPr/>
          <p:nvPr/>
        </p:nvCxnSpPr>
        <p:spPr>
          <a:xfrm>
            <a:off x="321276" y="947351"/>
            <a:ext cx="0" cy="5535827"/>
          </a:xfrm>
          <a:prstGeom prst="line">
            <a:avLst/>
          </a:prstGeom>
        </p:spPr>
        <p:style>
          <a:lnRef idx="1">
            <a:schemeClr val="accent4"/>
          </a:lnRef>
          <a:fillRef idx="0">
            <a:schemeClr val="accent4"/>
          </a:fillRef>
          <a:effectRef idx="0">
            <a:schemeClr val="accent4"/>
          </a:effectRef>
          <a:fontRef idx="minor">
            <a:schemeClr val="tx1"/>
          </a:fontRef>
        </p:style>
      </p:cxnSp>
      <p:cxnSp>
        <p:nvCxnSpPr>
          <p:cNvPr id="11" name="Straight Connector 10"/>
          <p:cNvCxnSpPr/>
          <p:nvPr/>
        </p:nvCxnSpPr>
        <p:spPr>
          <a:xfrm>
            <a:off x="11846011" y="947351"/>
            <a:ext cx="0" cy="5535827"/>
          </a:xfrm>
          <a:prstGeom prst="line">
            <a:avLst/>
          </a:prstGeom>
        </p:spPr>
        <p:style>
          <a:lnRef idx="1">
            <a:schemeClr val="accent4"/>
          </a:lnRef>
          <a:fillRef idx="0">
            <a:schemeClr val="accent4"/>
          </a:fillRef>
          <a:effectRef idx="0">
            <a:schemeClr val="accent4"/>
          </a:effectRef>
          <a:fontRef idx="minor">
            <a:schemeClr val="tx1"/>
          </a:fontRef>
        </p:style>
      </p:cxnSp>
      <p:cxnSp>
        <p:nvCxnSpPr>
          <p:cNvPr id="12" name="Straight Connector 11"/>
          <p:cNvCxnSpPr/>
          <p:nvPr/>
        </p:nvCxnSpPr>
        <p:spPr>
          <a:xfrm>
            <a:off x="321276" y="6487297"/>
            <a:ext cx="11524735" cy="0"/>
          </a:xfrm>
          <a:prstGeom prst="line">
            <a:avLst/>
          </a:prstGeom>
        </p:spPr>
        <p:style>
          <a:lnRef idx="3">
            <a:schemeClr val="accent4"/>
          </a:lnRef>
          <a:fillRef idx="0">
            <a:schemeClr val="accent4"/>
          </a:fillRef>
          <a:effectRef idx="2">
            <a:schemeClr val="accent4"/>
          </a:effectRef>
          <a:fontRef idx="minor">
            <a:schemeClr val="tx1"/>
          </a:fontRef>
        </p:style>
      </p:cxnSp>
      <mc:AlternateContent xmlns:mc="http://schemas.openxmlformats.org/markup-compatibility/2006">
        <mc:Choice xmlns:a14="http://schemas.microsoft.com/office/drawing/2010/main" Requires="a14">
          <p:sp>
            <p:nvSpPr>
              <p:cNvPr id="8" name="TextBox 7"/>
              <p:cNvSpPr txBox="1"/>
              <p:nvPr/>
            </p:nvSpPr>
            <p:spPr>
              <a:xfrm>
                <a:off x="609599" y="1180130"/>
                <a:ext cx="11030466" cy="4524315"/>
              </a:xfrm>
              <a:prstGeom prst="rect">
                <a:avLst/>
              </a:prstGeom>
              <a:noFill/>
            </p:spPr>
            <p:txBody>
              <a:bodyPr wrap="square" rtlCol="0">
                <a:spAutoFit/>
              </a:bodyPr>
              <a:lstStyle/>
              <a:p>
                <a:endParaRPr lang="en-US" sz="2400" dirty="0" smtClean="0"/>
              </a:p>
              <a:p>
                <a:r>
                  <a:rPr lang="en-US" sz="2400" dirty="0" smtClean="0">
                    <a:latin typeface="Courier New" panose="02070309020205020404" pitchFamily="49" charset="0"/>
                    <a:cs typeface="Courier New" panose="02070309020205020404" pitchFamily="49" charset="0"/>
                  </a:rPr>
                  <a:t>fyrismod1&lt;-gam(</a:t>
                </a:r>
                <a:r>
                  <a:rPr lang="en-US" sz="2400" dirty="0" err="1" smtClean="0">
                    <a:latin typeface="Courier New" panose="02070309020205020404" pitchFamily="49" charset="0"/>
                    <a:cs typeface="Courier New" panose="02070309020205020404" pitchFamily="49" charset="0"/>
                  </a:rPr>
                  <a:t>logTP</a:t>
                </a:r>
                <a:r>
                  <a:rPr lang="en-US" sz="2400" dirty="0" smtClean="0">
                    <a:latin typeface="Courier New" panose="02070309020205020404" pitchFamily="49" charset="0"/>
                    <a:cs typeface="Courier New" panose="02070309020205020404" pitchFamily="49" charset="0"/>
                  </a:rPr>
                  <a:t>~ s(time)+s(time, by=</a:t>
                </a:r>
                <a:r>
                  <a:rPr lang="en-US" sz="2400" dirty="0" err="1" smtClean="0">
                    <a:latin typeface="Courier New" panose="02070309020205020404" pitchFamily="49" charset="0"/>
                    <a:cs typeface="Courier New" panose="02070309020205020404" pitchFamily="49" charset="0"/>
                  </a:rPr>
                  <a:t>logQ</a:t>
                </a:r>
                <a:r>
                  <a:rPr lang="en-US" sz="2400" dirty="0" smtClean="0">
                    <a:latin typeface="Courier New" panose="02070309020205020404" pitchFamily="49" charset="0"/>
                    <a:cs typeface="Courier New" panose="02070309020205020404" pitchFamily="49" charset="0"/>
                  </a:rPr>
                  <a:t>), data=river)</a:t>
                </a:r>
              </a:p>
              <a:p>
                <a:endParaRPr lang="en-US" sz="2400" dirty="0"/>
              </a:p>
              <a:p>
                <a:endParaRPr lang="en-US" sz="2400" dirty="0" smtClean="0"/>
              </a:p>
              <a:p>
                <a:r>
                  <a:rPr lang="en-US" sz="2400" dirty="0" smtClean="0"/>
                  <a:t>The </a:t>
                </a:r>
                <a:r>
                  <a:rPr lang="en-US" sz="2400" dirty="0" smtClean="0">
                    <a:latin typeface="Courier New" panose="02070309020205020404" pitchFamily="49" charset="0"/>
                    <a:cs typeface="Courier New" panose="02070309020205020404" pitchFamily="49" charset="0"/>
                  </a:rPr>
                  <a:t>s(time) </a:t>
                </a:r>
                <a:r>
                  <a:rPr lang="en-US" sz="2400" dirty="0" smtClean="0"/>
                  <a:t>part estimates changes in intercept = changes in </a:t>
                </a:r>
                <a:r>
                  <a:rPr lang="en-US" sz="2400" dirty="0" smtClean="0"/>
                  <a:t>phosphorus </a:t>
                </a:r>
                <a:r>
                  <a:rPr lang="en-US" sz="2400" dirty="0" smtClean="0"/>
                  <a:t>concentrations at base flow. </a:t>
                </a:r>
              </a:p>
              <a:p>
                <a:endParaRPr lang="en-US" sz="2400" dirty="0"/>
              </a:p>
              <a:p>
                <a:r>
                  <a:rPr lang="en-US" sz="2400" dirty="0" smtClean="0"/>
                  <a:t>The </a:t>
                </a:r>
                <a:r>
                  <a:rPr lang="en-US" sz="2400" dirty="0" smtClean="0">
                    <a:latin typeface="Courier New" panose="02070309020205020404" pitchFamily="49" charset="0"/>
                    <a:cs typeface="Courier New" panose="02070309020205020404" pitchFamily="49" charset="0"/>
                  </a:rPr>
                  <a:t>s(time, by=</a:t>
                </a:r>
                <a:r>
                  <a:rPr lang="en-US" sz="2400" dirty="0" err="1" smtClean="0">
                    <a:latin typeface="Courier New" panose="02070309020205020404" pitchFamily="49" charset="0"/>
                    <a:cs typeface="Courier New" panose="02070309020205020404" pitchFamily="49" charset="0"/>
                  </a:rPr>
                  <a:t>logQ</a:t>
                </a:r>
                <a:r>
                  <a:rPr lang="en-US" sz="2400" dirty="0" smtClean="0">
                    <a:latin typeface="Courier New" panose="02070309020205020404" pitchFamily="49" charset="0"/>
                    <a:cs typeface="Courier New" panose="02070309020205020404" pitchFamily="49" charset="0"/>
                  </a:rPr>
                  <a:t>)</a:t>
                </a:r>
                <a:r>
                  <a:rPr lang="en-US" sz="2400" dirty="0" smtClean="0">
                    <a:cs typeface="Courier New" panose="02070309020205020404" pitchFamily="49" charset="0"/>
                  </a:rPr>
                  <a:t>models the </a:t>
                </a:r>
                <a:r>
                  <a:rPr lang="en-US" sz="2400" b="1" dirty="0" smtClean="0">
                    <a:cs typeface="Courier New" panose="02070309020205020404" pitchFamily="49" charset="0"/>
                  </a:rPr>
                  <a:t>linear</a:t>
                </a:r>
                <a:r>
                  <a:rPr lang="en-US" sz="2400" dirty="0" smtClean="0">
                    <a:cs typeface="Courier New" panose="02070309020205020404" pitchFamily="49" charset="0"/>
                  </a:rPr>
                  <a:t> relationship between phosphorus and runoff. </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𝑙𝑜𝑔𝑇𝑃</m:t>
                      </m:r>
                      <m:r>
                        <a:rPr lang="en-US" sz="2400" b="0" i="1" smtClean="0">
                          <a:latin typeface="Cambria Math" panose="02040503050406030204" pitchFamily="18" charset="0"/>
                        </a:rPr>
                        <m:t>=</m:t>
                      </m:r>
                      <m:sSub>
                        <m:sSubPr>
                          <m:ctrlPr>
                            <a:rPr lang="en-US" sz="2400" b="0" i="1" smtClean="0">
                              <a:latin typeface="Cambria Math"/>
                            </a:rPr>
                          </m:ctrlPr>
                        </m:sSubPr>
                        <m:e>
                          <m:r>
                            <a:rPr lang="en-US" sz="2400" b="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rPr>
                            <m:t>𝑡</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𝑙𝑜𝑔𝑄</m:t>
                      </m:r>
                    </m:oMath>
                  </m:oMathPara>
                </a14:m>
                <a:endParaRPr lang="en-US" sz="2400" dirty="0" smtClean="0"/>
              </a:p>
              <a:p>
                <a:endParaRPr lang="en-US" sz="2400" dirty="0" smtClean="0"/>
              </a:p>
              <a:p>
                <a:r>
                  <a:rPr lang="en-US" sz="2400" dirty="0" smtClean="0"/>
                  <a:t>but the linear regression coefficient </a:t>
                </a:r>
                <a:r>
                  <a:rPr lang="en-US" sz="2400" dirty="0" smtClean="0">
                    <a:latin typeface="Symbol" panose="05050102010706020507" pitchFamily="18" charset="2"/>
                  </a:rPr>
                  <a:t>b</a:t>
                </a:r>
                <a:r>
                  <a:rPr lang="en-US" sz="2400" dirty="0" smtClean="0"/>
                  <a:t> changes smoothly with time.</a:t>
                </a:r>
                <a:endParaRPr lang="en-US" sz="2400" dirty="0"/>
              </a:p>
            </p:txBody>
          </p:sp>
        </mc:Choice>
        <mc:Fallback>
          <p:sp>
            <p:nvSpPr>
              <p:cNvPr id="8" name="TextBox 7"/>
              <p:cNvSpPr txBox="1">
                <a:spLocks noRot="1" noChangeAspect="1" noMove="1" noResize="1" noEditPoints="1" noAdjustHandles="1" noChangeArrowheads="1" noChangeShapeType="1" noTextEdit="1"/>
              </p:cNvSpPr>
              <p:nvPr/>
            </p:nvSpPr>
            <p:spPr>
              <a:xfrm>
                <a:off x="609599" y="1180130"/>
                <a:ext cx="11030466" cy="4524315"/>
              </a:xfrm>
              <a:prstGeom prst="rect">
                <a:avLst/>
              </a:prstGeom>
              <a:blipFill rotWithShape="1">
                <a:blip r:embed="rId2"/>
                <a:stretch>
                  <a:fillRect l="-829" r="-166" b="-2156"/>
                </a:stretch>
              </a:blipFill>
            </p:spPr>
            <p:txBody>
              <a:bodyPr/>
              <a:lstStyle/>
              <a:p>
                <a:r>
                  <a:rPr lang="en-US">
                    <a:noFill/>
                  </a:rPr>
                  <a:t> </a:t>
                </a:r>
              </a:p>
            </p:txBody>
          </p:sp>
        </mc:Fallback>
      </mc:AlternateContent>
    </p:spTree>
    <p:extLst>
      <p:ext uri="{BB962C8B-B14F-4D97-AF65-F5344CB8AC3E}">
        <p14:creationId xmlns:p14="http://schemas.microsoft.com/office/powerpoint/2010/main" val="1109560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62465"/>
            <a:ext cx="10824519" cy="523220"/>
          </a:xfrm>
          <a:prstGeom prst="rect">
            <a:avLst/>
          </a:prstGeom>
          <a:noFill/>
        </p:spPr>
        <p:txBody>
          <a:bodyPr wrap="square" rtlCol="0">
            <a:spAutoFit/>
          </a:bodyPr>
          <a:lstStyle/>
          <a:p>
            <a:r>
              <a:rPr lang="en-US" sz="2800" dirty="0" smtClean="0"/>
              <a:t>Fitting time-varying coefficients</a:t>
            </a:r>
            <a:endParaRPr lang="en-US" sz="2800" dirty="0"/>
          </a:p>
        </p:txBody>
      </p:sp>
      <p:cxnSp>
        <p:nvCxnSpPr>
          <p:cNvPr id="5" name="Straight Connector 4"/>
          <p:cNvCxnSpPr/>
          <p:nvPr/>
        </p:nvCxnSpPr>
        <p:spPr>
          <a:xfrm>
            <a:off x="321276" y="947351"/>
            <a:ext cx="11524735"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7" name="Straight Connector 6"/>
          <p:cNvCxnSpPr/>
          <p:nvPr/>
        </p:nvCxnSpPr>
        <p:spPr>
          <a:xfrm>
            <a:off x="321276" y="947351"/>
            <a:ext cx="0" cy="5535827"/>
          </a:xfrm>
          <a:prstGeom prst="line">
            <a:avLst/>
          </a:prstGeom>
        </p:spPr>
        <p:style>
          <a:lnRef idx="1">
            <a:schemeClr val="accent4"/>
          </a:lnRef>
          <a:fillRef idx="0">
            <a:schemeClr val="accent4"/>
          </a:fillRef>
          <a:effectRef idx="0">
            <a:schemeClr val="accent4"/>
          </a:effectRef>
          <a:fontRef idx="minor">
            <a:schemeClr val="tx1"/>
          </a:fontRef>
        </p:style>
      </p:cxnSp>
      <p:cxnSp>
        <p:nvCxnSpPr>
          <p:cNvPr id="11" name="Straight Connector 10"/>
          <p:cNvCxnSpPr/>
          <p:nvPr/>
        </p:nvCxnSpPr>
        <p:spPr>
          <a:xfrm>
            <a:off x="11846011" y="947351"/>
            <a:ext cx="0" cy="5535827"/>
          </a:xfrm>
          <a:prstGeom prst="line">
            <a:avLst/>
          </a:prstGeom>
        </p:spPr>
        <p:style>
          <a:lnRef idx="1">
            <a:schemeClr val="accent4"/>
          </a:lnRef>
          <a:fillRef idx="0">
            <a:schemeClr val="accent4"/>
          </a:fillRef>
          <a:effectRef idx="0">
            <a:schemeClr val="accent4"/>
          </a:effectRef>
          <a:fontRef idx="minor">
            <a:schemeClr val="tx1"/>
          </a:fontRef>
        </p:style>
      </p:cxnSp>
      <p:cxnSp>
        <p:nvCxnSpPr>
          <p:cNvPr id="12" name="Straight Connector 11"/>
          <p:cNvCxnSpPr/>
          <p:nvPr/>
        </p:nvCxnSpPr>
        <p:spPr>
          <a:xfrm>
            <a:off x="321276" y="6487297"/>
            <a:ext cx="11524735" cy="0"/>
          </a:xfrm>
          <a:prstGeom prst="line">
            <a:avLst/>
          </a:prstGeom>
        </p:spPr>
        <p:style>
          <a:lnRef idx="3">
            <a:schemeClr val="accent4"/>
          </a:lnRef>
          <a:fillRef idx="0">
            <a:schemeClr val="accent4"/>
          </a:fillRef>
          <a:effectRef idx="2">
            <a:schemeClr val="accent4"/>
          </a:effectRef>
          <a:fontRef idx="minor">
            <a:schemeClr val="tx1"/>
          </a:fontRef>
        </p:style>
      </p:cxnSp>
      <p:pic>
        <p:nvPicPr>
          <p:cNvPr id="9" name="Picture 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50443" y="1406646"/>
            <a:ext cx="4283676" cy="4639928"/>
          </a:xfrm>
          <a:prstGeom prst="rect">
            <a:avLst/>
          </a:prstGeom>
          <a:noFill/>
          <a:ln>
            <a:noFill/>
          </a:ln>
        </p:spPr>
      </p:pic>
      <p:sp>
        <p:nvSpPr>
          <p:cNvPr id="3" name="TextBox 2"/>
          <p:cNvSpPr txBox="1"/>
          <p:nvPr/>
        </p:nvSpPr>
        <p:spPr>
          <a:xfrm>
            <a:off x="683741" y="1395301"/>
            <a:ext cx="6087762" cy="2185214"/>
          </a:xfrm>
          <a:prstGeom prst="rect">
            <a:avLst/>
          </a:prstGeom>
          <a:noFill/>
        </p:spPr>
        <p:txBody>
          <a:bodyPr wrap="square" rtlCol="0">
            <a:spAutoFit/>
          </a:bodyPr>
          <a:lstStyle/>
          <a:p>
            <a:r>
              <a:rPr lang="en-US" sz="2400" dirty="0" smtClean="0"/>
              <a:t>Plotting the coefficient </a:t>
            </a:r>
            <a:r>
              <a:rPr lang="en-US" sz="2400" dirty="0" err="1" smtClean="0">
                <a:latin typeface="Symbol" panose="05050102010706020507" pitchFamily="18" charset="2"/>
              </a:rPr>
              <a:t>b</a:t>
            </a:r>
            <a:r>
              <a:rPr lang="en-US" sz="2400" baseline="-25000" dirty="0" err="1" smtClean="0"/>
              <a:t>t</a:t>
            </a:r>
            <a:r>
              <a:rPr lang="en-US" sz="2400" baseline="-25000" dirty="0" smtClean="0"/>
              <a:t>  </a:t>
            </a:r>
            <a:r>
              <a:rPr lang="en-US" sz="2400" dirty="0" smtClean="0"/>
              <a:t>illustrates how the concentration-runoff relationship changes with time.</a:t>
            </a:r>
            <a:endParaRPr lang="en-US" sz="2400" baseline="-25000" dirty="0" smtClean="0"/>
          </a:p>
          <a:p>
            <a:endParaRPr lang="en-US" sz="2400" baseline="-25000" dirty="0" smtClean="0"/>
          </a:p>
          <a:p>
            <a:r>
              <a:rPr lang="en-US" sz="2400" dirty="0" smtClean="0"/>
              <a:t>From a negative relationship before 1985 to a positive one after that. </a:t>
            </a:r>
            <a:endParaRPr lang="en-US" sz="2400" dirty="0" smtClean="0"/>
          </a:p>
        </p:txBody>
      </p:sp>
    </p:spTree>
    <p:extLst>
      <p:ext uri="{BB962C8B-B14F-4D97-AF65-F5344CB8AC3E}">
        <p14:creationId xmlns:p14="http://schemas.microsoft.com/office/powerpoint/2010/main" val="2893849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62465"/>
            <a:ext cx="10824519" cy="523220"/>
          </a:xfrm>
          <a:prstGeom prst="rect">
            <a:avLst/>
          </a:prstGeom>
          <a:noFill/>
        </p:spPr>
        <p:txBody>
          <a:bodyPr wrap="square" rtlCol="0">
            <a:spAutoFit/>
          </a:bodyPr>
          <a:lstStyle/>
          <a:p>
            <a:r>
              <a:rPr lang="en-US" sz="2800" dirty="0" smtClean="0"/>
              <a:t>Fitting time-varying coefficients</a:t>
            </a:r>
            <a:endParaRPr lang="en-US" sz="2800" dirty="0"/>
          </a:p>
        </p:txBody>
      </p:sp>
      <p:cxnSp>
        <p:nvCxnSpPr>
          <p:cNvPr id="5" name="Straight Connector 4"/>
          <p:cNvCxnSpPr/>
          <p:nvPr/>
        </p:nvCxnSpPr>
        <p:spPr>
          <a:xfrm>
            <a:off x="321276" y="947351"/>
            <a:ext cx="11524735"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7" name="Straight Connector 6"/>
          <p:cNvCxnSpPr/>
          <p:nvPr/>
        </p:nvCxnSpPr>
        <p:spPr>
          <a:xfrm>
            <a:off x="321276" y="947351"/>
            <a:ext cx="0" cy="5535827"/>
          </a:xfrm>
          <a:prstGeom prst="line">
            <a:avLst/>
          </a:prstGeom>
        </p:spPr>
        <p:style>
          <a:lnRef idx="1">
            <a:schemeClr val="accent4"/>
          </a:lnRef>
          <a:fillRef idx="0">
            <a:schemeClr val="accent4"/>
          </a:fillRef>
          <a:effectRef idx="0">
            <a:schemeClr val="accent4"/>
          </a:effectRef>
          <a:fontRef idx="minor">
            <a:schemeClr val="tx1"/>
          </a:fontRef>
        </p:style>
      </p:cxnSp>
      <p:cxnSp>
        <p:nvCxnSpPr>
          <p:cNvPr id="11" name="Straight Connector 10"/>
          <p:cNvCxnSpPr/>
          <p:nvPr/>
        </p:nvCxnSpPr>
        <p:spPr>
          <a:xfrm>
            <a:off x="11846011" y="947351"/>
            <a:ext cx="0" cy="5535827"/>
          </a:xfrm>
          <a:prstGeom prst="line">
            <a:avLst/>
          </a:prstGeom>
        </p:spPr>
        <p:style>
          <a:lnRef idx="1">
            <a:schemeClr val="accent4"/>
          </a:lnRef>
          <a:fillRef idx="0">
            <a:schemeClr val="accent4"/>
          </a:fillRef>
          <a:effectRef idx="0">
            <a:schemeClr val="accent4"/>
          </a:effectRef>
          <a:fontRef idx="minor">
            <a:schemeClr val="tx1"/>
          </a:fontRef>
        </p:style>
      </p:cxnSp>
      <p:cxnSp>
        <p:nvCxnSpPr>
          <p:cNvPr id="12" name="Straight Connector 11"/>
          <p:cNvCxnSpPr/>
          <p:nvPr/>
        </p:nvCxnSpPr>
        <p:spPr>
          <a:xfrm>
            <a:off x="321276" y="6487297"/>
            <a:ext cx="11524735" cy="0"/>
          </a:xfrm>
          <a:prstGeom prst="line">
            <a:avLst/>
          </a:prstGeom>
        </p:spPr>
        <p:style>
          <a:lnRef idx="3">
            <a:schemeClr val="accent4"/>
          </a:lnRef>
          <a:fillRef idx="0">
            <a:schemeClr val="accent4"/>
          </a:fillRef>
          <a:effectRef idx="2">
            <a:schemeClr val="accent4"/>
          </a:effectRef>
          <a:fontRef idx="minor">
            <a:schemeClr val="tx1"/>
          </a:fontRef>
        </p:style>
      </p:cxnSp>
      <p:sp>
        <p:nvSpPr>
          <p:cNvPr id="3" name="TextBox 2"/>
          <p:cNvSpPr txBox="1"/>
          <p:nvPr/>
        </p:nvSpPr>
        <p:spPr>
          <a:xfrm>
            <a:off x="683741" y="1395301"/>
            <a:ext cx="6087762" cy="4154984"/>
          </a:xfrm>
          <a:prstGeom prst="rect">
            <a:avLst/>
          </a:prstGeom>
          <a:noFill/>
        </p:spPr>
        <p:txBody>
          <a:bodyPr wrap="square" rtlCol="0">
            <a:spAutoFit/>
          </a:bodyPr>
          <a:lstStyle/>
          <a:p>
            <a:endParaRPr lang="en-US" sz="2400" dirty="0" smtClean="0">
              <a:latin typeface="Courier New" panose="02070309020205020404" pitchFamily="49" charset="0"/>
              <a:cs typeface="Courier New" panose="02070309020205020404" pitchFamily="49" charset="0"/>
            </a:endParaRPr>
          </a:p>
          <a:p>
            <a:r>
              <a:rPr lang="en-US" sz="2400" dirty="0" smtClean="0">
                <a:latin typeface="Courier New" panose="02070309020205020404" pitchFamily="49" charset="0"/>
                <a:cs typeface="Courier New" panose="02070309020205020404" pitchFamily="49" charset="0"/>
              </a:rPr>
              <a:t>fyrismod2&lt;-</a:t>
            </a:r>
            <a:r>
              <a:rPr lang="en-US" sz="2400" dirty="0" err="1" smtClean="0">
                <a:latin typeface="Courier New" panose="02070309020205020404" pitchFamily="49" charset="0"/>
                <a:cs typeface="Courier New" panose="02070309020205020404" pitchFamily="49" charset="0"/>
              </a:rPr>
              <a:t>gamm</a:t>
            </a:r>
            <a:r>
              <a:rPr lang="en-US" sz="2400" dirty="0" smtClean="0">
                <a:latin typeface="Courier New" panose="02070309020205020404" pitchFamily="49" charset="0"/>
                <a:cs typeface="Courier New" panose="02070309020205020404" pitchFamily="49" charset="0"/>
              </a:rPr>
              <a:t>(</a:t>
            </a:r>
            <a:r>
              <a:rPr lang="en-US" sz="2400" dirty="0" err="1" smtClean="0">
                <a:latin typeface="Courier New" panose="02070309020205020404" pitchFamily="49" charset="0"/>
                <a:cs typeface="Courier New" panose="02070309020205020404" pitchFamily="49" charset="0"/>
              </a:rPr>
              <a:t>logTP</a:t>
            </a:r>
            <a:r>
              <a:rPr lang="en-US" sz="2400" dirty="0" smtClean="0">
                <a:latin typeface="Courier New" panose="02070309020205020404" pitchFamily="49" charset="0"/>
                <a:cs typeface="Courier New" panose="02070309020205020404" pitchFamily="49" charset="0"/>
              </a:rPr>
              <a:t> ~ s(time) + </a:t>
            </a:r>
            <a:r>
              <a:rPr lang="en-US" sz="2400" dirty="0" err="1" smtClean="0">
                <a:latin typeface="Courier New" panose="02070309020205020404" pitchFamily="49" charset="0"/>
                <a:cs typeface="Courier New" panose="02070309020205020404" pitchFamily="49" charset="0"/>
              </a:rPr>
              <a:t>te</a:t>
            </a:r>
            <a:r>
              <a:rPr lang="en-US" sz="2400" dirty="0" smtClean="0">
                <a:latin typeface="Courier New" panose="02070309020205020404" pitchFamily="49" charset="0"/>
                <a:cs typeface="Courier New" panose="02070309020205020404" pitchFamily="49" charset="0"/>
              </a:rPr>
              <a:t>(</a:t>
            </a:r>
            <a:r>
              <a:rPr lang="en-US" sz="2400" dirty="0" err="1" smtClean="0">
                <a:latin typeface="Courier New" panose="02070309020205020404" pitchFamily="49" charset="0"/>
                <a:cs typeface="Courier New" panose="02070309020205020404" pitchFamily="49" charset="0"/>
              </a:rPr>
              <a:t>time,Månad</a:t>
            </a:r>
            <a:r>
              <a:rPr lang="en-US" sz="2400" dirty="0" smtClean="0">
                <a:latin typeface="Courier New" panose="02070309020205020404" pitchFamily="49" charset="0"/>
                <a:cs typeface="Courier New" panose="02070309020205020404" pitchFamily="49" charset="0"/>
              </a:rPr>
              <a:t>, by=</a:t>
            </a:r>
            <a:r>
              <a:rPr lang="en-US" sz="2400" dirty="0" err="1" smtClean="0">
                <a:latin typeface="Courier New" panose="02070309020205020404" pitchFamily="49" charset="0"/>
                <a:cs typeface="Courier New" panose="02070309020205020404" pitchFamily="49" charset="0"/>
              </a:rPr>
              <a:t>logQ</a:t>
            </a:r>
            <a:r>
              <a:rPr lang="en-US" sz="2400" dirty="0" smtClean="0">
                <a:latin typeface="Courier New" panose="02070309020205020404" pitchFamily="49" charset="0"/>
                <a:cs typeface="Courier New" panose="02070309020205020404" pitchFamily="49" charset="0"/>
              </a:rPr>
              <a:t>) , data=river)</a:t>
            </a:r>
          </a:p>
          <a:p>
            <a:endParaRPr lang="en-US" sz="2400" dirty="0" smtClean="0">
              <a:latin typeface="Courier New" panose="02070309020205020404" pitchFamily="49" charset="0"/>
              <a:cs typeface="Courier New" panose="02070309020205020404" pitchFamily="49" charset="0"/>
            </a:endParaRPr>
          </a:p>
          <a:p>
            <a:r>
              <a:rPr lang="en-US" sz="2400" dirty="0" smtClean="0">
                <a:cs typeface="Courier New" panose="02070309020205020404" pitchFamily="49" charset="0"/>
              </a:rPr>
              <a:t>We could also model varying-coefficients over both years and month. </a:t>
            </a:r>
          </a:p>
          <a:p>
            <a:endParaRPr lang="en-US" sz="2400" dirty="0" smtClean="0">
              <a:cs typeface="Courier New" panose="02070309020205020404" pitchFamily="49" charset="0"/>
            </a:endParaRPr>
          </a:p>
          <a:p>
            <a:r>
              <a:rPr lang="en-US" sz="2400" dirty="0" smtClean="0">
                <a:cs typeface="Courier New" panose="02070309020205020404" pitchFamily="49" charset="0"/>
              </a:rPr>
              <a:t>There we see that the high positive regression coefficients are observed mainly during summer and autumn month.</a:t>
            </a:r>
            <a:endParaRPr lang="en-US" sz="2400" dirty="0" smtClean="0">
              <a:cs typeface="Courier New" panose="02070309020205020404" pitchFamily="49" charset="0"/>
            </a:endParaRPr>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7230736" y="1395301"/>
            <a:ext cx="4269286" cy="4733650"/>
          </a:xfrm>
          <a:prstGeom prst="rect">
            <a:avLst/>
          </a:prstGeom>
          <a:noFill/>
          <a:ln>
            <a:noFill/>
          </a:ln>
        </p:spPr>
      </p:pic>
    </p:spTree>
    <p:extLst>
      <p:ext uri="{BB962C8B-B14F-4D97-AF65-F5344CB8AC3E}">
        <p14:creationId xmlns:p14="http://schemas.microsoft.com/office/powerpoint/2010/main" val="31748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62465"/>
            <a:ext cx="10824519" cy="523220"/>
          </a:xfrm>
          <a:prstGeom prst="rect">
            <a:avLst/>
          </a:prstGeom>
          <a:noFill/>
        </p:spPr>
        <p:txBody>
          <a:bodyPr wrap="square" rtlCol="0">
            <a:spAutoFit/>
          </a:bodyPr>
          <a:lstStyle/>
          <a:p>
            <a:r>
              <a:rPr lang="en-US" sz="2800" dirty="0" smtClean="0"/>
              <a:t>Open questions</a:t>
            </a:r>
            <a:endParaRPr lang="en-US" sz="2800" dirty="0"/>
          </a:p>
        </p:txBody>
      </p:sp>
      <p:cxnSp>
        <p:nvCxnSpPr>
          <p:cNvPr id="5" name="Straight Connector 4"/>
          <p:cNvCxnSpPr/>
          <p:nvPr/>
        </p:nvCxnSpPr>
        <p:spPr>
          <a:xfrm>
            <a:off x="321276" y="947351"/>
            <a:ext cx="11524735"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7" name="Straight Connector 6"/>
          <p:cNvCxnSpPr/>
          <p:nvPr/>
        </p:nvCxnSpPr>
        <p:spPr>
          <a:xfrm>
            <a:off x="321276" y="947351"/>
            <a:ext cx="0" cy="5535827"/>
          </a:xfrm>
          <a:prstGeom prst="line">
            <a:avLst/>
          </a:prstGeom>
        </p:spPr>
        <p:style>
          <a:lnRef idx="1">
            <a:schemeClr val="accent4"/>
          </a:lnRef>
          <a:fillRef idx="0">
            <a:schemeClr val="accent4"/>
          </a:fillRef>
          <a:effectRef idx="0">
            <a:schemeClr val="accent4"/>
          </a:effectRef>
          <a:fontRef idx="minor">
            <a:schemeClr val="tx1"/>
          </a:fontRef>
        </p:style>
      </p:cxnSp>
      <p:cxnSp>
        <p:nvCxnSpPr>
          <p:cNvPr id="11" name="Straight Connector 10"/>
          <p:cNvCxnSpPr/>
          <p:nvPr/>
        </p:nvCxnSpPr>
        <p:spPr>
          <a:xfrm>
            <a:off x="11846011" y="947351"/>
            <a:ext cx="0" cy="5535827"/>
          </a:xfrm>
          <a:prstGeom prst="line">
            <a:avLst/>
          </a:prstGeom>
        </p:spPr>
        <p:style>
          <a:lnRef idx="1">
            <a:schemeClr val="accent4"/>
          </a:lnRef>
          <a:fillRef idx="0">
            <a:schemeClr val="accent4"/>
          </a:fillRef>
          <a:effectRef idx="0">
            <a:schemeClr val="accent4"/>
          </a:effectRef>
          <a:fontRef idx="minor">
            <a:schemeClr val="tx1"/>
          </a:fontRef>
        </p:style>
      </p:cxnSp>
      <p:cxnSp>
        <p:nvCxnSpPr>
          <p:cNvPr id="12" name="Straight Connector 11"/>
          <p:cNvCxnSpPr/>
          <p:nvPr/>
        </p:nvCxnSpPr>
        <p:spPr>
          <a:xfrm>
            <a:off x="321276" y="6487297"/>
            <a:ext cx="11524735" cy="0"/>
          </a:xfrm>
          <a:prstGeom prst="line">
            <a:avLst/>
          </a:prstGeom>
        </p:spPr>
        <p:style>
          <a:lnRef idx="3">
            <a:schemeClr val="accent4"/>
          </a:lnRef>
          <a:fillRef idx="0">
            <a:schemeClr val="accent4"/>
          </a:fillRef>
          <a:effectRef idx="2">
            <a:schemeClr val="accent4"/>
          </a:effectRef>
          <a:fontRef idx="minor">
            <a:schemeClr val="tx1"/>
          </a:fontRef>
        </p:style>
      </p:cxnSp>
      <p:sp>
        <p:nvSpPr>
          <p:cNvPr id="3" name="TextBox 2"/>
          <p:cNvSpPr txBox="1"/>
          <p:nvPr/>
        </p:nvSpPr>
        <p:spPr>
          <a:xfrm>
            <a:off x="683741" y="1395301"/>
            <a:ext cx="10931610" cy="4524315"/>
          </a:xfrm>
          <a:prstGeom prst="rect">
            <a:avLst/>
          </a:prstGeom>
          <a:noFill/>
        </p:spPr>
        <p:txBody>
          <a:bodyPr wrap="square" rtlCol="0">
            <a:spAutoFit/>
          </a:bodyPr>
          <a:lstStyle/>
          <a:p>
            <a:r>
              <a:rPr lang="en-US" sz="2400" dirty="0" smtClean="0">
                <a:cs typeface="Courier New" panose="02070309020205020404" pitchFamily="49" charset="0"/>
              </a:rPr>
              <a:t>Estimating time varying regression coefficients leads to rather complex models, which easily can lead to non-convergence or other modelling problems. </a:t>
            </a:r>
          </a:p>
          <a:p>
            <a:endParaRPr lang="en-US" sz="2400" dirty="0" smtClean="0">
              <a:cs typeface="Courier New" panose="02070309020205020404" pitchFamily="49" charset="0"/>
            </a:endParaRPr>
          </a:p>
          <a:p>
            <a:r>
              <a:rPr lang="en-US" sz="2400" dirty="0" smtClean="0">
                <a:cs typeface="Courier New" panose="02070309020205020404" pitchFamily="49" charset="0"/>
              </a:rPr>
              <a:t>In all regression </a:t>
            </a:r>
            <a:r>
              <a:rPr lang="en-US" sz="2400" smtClean="0">
                <a:cs typeface="Courier New" panose="02070309020205020404" pitchFamily="49" charset="0"/>
              </a:rPr>
              <a:t>models estimates </a:t>
            </a:r>
            <a:r>
              <a:rPr lang="en-US" sz="2400" dirty="0" smtClean="0">
                <a:cs typeface="Courier New" panose="02070309020205020404" pitchFamily="49" charset="0"/>
              </a:rPr>
              <a:t>of intercept and regression coefficients are correlated. Since in out study the intercept changes with time this could have effects on the regression coefficient, even if the relationship between runoff and concentration is constant. </a:t>
            </a:r>
          </a:p>
          <a:p>
            <a:endParaRPr lang="en-US" sz="2400" dirty="0" smtClean="0">
              <a:cs typeface="Courier New" panose="02070309020205020404" pitchFamily="49" charset="0"/>
            </a:endParaRPr>
          </a:p>
          <a:p>
            <a:r>
              <a:rPr lang="en-US" sz="2400" dirty="0" smtClean="0">
                <a:cs typeface="Courier New" panose="02070309020205020404" pitchFamily="49" charset="0"/>
              </a:rPr>
              <a:t>The intercept is the level of concentrations when discharge is 0 and is here used as a proxy for base-flow. Base flow is, of course, never at 0 and can furthermore change with time as well.</a:t>
            </a:r>
          </a:p>
          <a:p>
            <a:endParaRPr lang="en-US" sz="2400" dirty="0" smtClean="0">
              <a:cs typeface="Courier New" panose="02070309020205020404" pitchFamily="49" charset="0"/>
            </a:endParaRPr>
          </a:p>
        </p:txBody>
      </p:sp>
    </p:spTree>
    <p:extLst>
      <p:ext uri="{BB962C8B-B14F-4D97-AF65-F5344CB8AC3E}">
        <p14:creationId xmlns:p14="http://schemas.microsoft.com/office/powerpoint/2010/main" val="2815956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TotalTime>
  <Words>397</Words>
  <Application>Microsoft Office PowerPoint</Application>
  <PresentationFormat>Custom</PresentationFormat>
  <Paragraphs>54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Time-varying coefficients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Time-varying coefficients models</dc:title>
  <dc:creator>claudia</dc:creator>
  <cp:lastModifiedBy>Claudia Von Brömssen</cp:lastModifiedBy>
  <cp:revision>13</cp:revision>
  <dcterms:created xsi:type="dcterms:W3CDTF">2016-08-21T07:33:36Z</dcterms:created>
  <dcterms:modified xsi:type="dcterms:W3CDTF">2016-08-23T07:37:47Z</dcterms:modified>
</cp:coreProperties>
</file>