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95"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50" d="100"/>
          <a:sy n="50" d="100"/>
        </p:scale>
        <p:origin x="36" y="-1494"/>
      </p:cViewPr>
      <p:guideLst>
        <p:guide orient="horz" pos="12495"/>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ko-KR" altLang="en-US"/>
              <a:t>마스터 제목 스타일 편집</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137720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453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88958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09976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ko-KR" altLang="en-US"/>
              <a:t>마스터 제목 스타일 편집</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9394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0457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4" name="Content Placeholder 3"/>
          <p:cNvSpPr>
            <a:spLocks noGrp="1"/>
          </p:cNvSpPr>
          <p:nvPr>
            <p:ph sz="half" idx="2"/>
          </p:nvPr>
        </p:nvSpPr>
        <p:spPr>
          <a:xfrm>
            <a:off x="2231675" y="14465069"/>
            <a:ext cx="13706415"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6" name="Content Placeholder 5"/>
          <p:cNvSpPr>
            <a:spLocks noGrp="1"/>
          </p:cNvSpPr>
          <p:nvPr>
            <p:ph sz="quarter" idx="4"/>
          </p:nvPr>
        </p:nvSpPr>
        <p:spPr>
          <a:xfrm>
            <a:off x="16402142" y="14465069"/>
            <a:ext cx="13773917"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06130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2485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6319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5101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2023-01-03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66968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B8F6B9A3-BAD0-4D3D-96AC-195AD465836F}" type="datetimeFigureOut">
              <a:rPr lang="ko-KR" altLang="en-US" smtClean="0"/>
              <a:t>2023-01-03</a:t>
            </a:fld>
            <a:endParaRPr lang="ko-KR" altLang="en-US"/>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4119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1"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1"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1"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1"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1" hangingPunct="1">
        <a:defRPr sz="6378" kern="1200">
          <a:solidFill>
            <a:schemeClr val="tx1"/>
          </a:solidFill>
          <a:latin typeface="+mn-lt"/>
          <a:ea typeface="+mn-ea"/>
          <a:cs typeface="+mn-cs"/>
        </a:defRPr>
      </a:lvl1pPr>
      <a:lvl2pPr marL="1619951" algn="l" defTabSz="3239902" rtl="0" eaLnBrk="1" latinLnBrk="1" hangingPunct="1">
        <a:defRPr sz="6378" kern="1200">
          <a:solidFill>
            <a:schemeClr val="tx1"/>
          </a:solidFill>
          <a:latin typeface="+mn-lt"/>
          <a:ea typeface="+mn-ea"/>
          <a:cs typeface="+mn-cs"/>
        </a:defRPr>
      </a:lvl2pPr>
      <a:lvl3pPr marL="3239902" algn="l" defTabSz="3239902" rtl="0" eaLnBrk="1" latinLnBrk="1" hangingPunct="1">
        <a:defRPr sz="6378" kern="1200">
          <a:solidFill>
            <a:schemeClr val="tx1"/>
          </a:solidFill>
          <a:latin typeface="+mn-lt"/>
          <a:ea typeface="+mn-ea"/>
          <a:cs typeface="+mn-cs"/>
        </a:defRPr>
      </a:lvl3pPr>
      <a:lvl4pPr marL="4859853" algn="l" defTabSz="3239902" rtl="0" eaLnBrk="1" latinLnBrk="1" hangingPunct="1">
        <a:defRPr sz="6378" kern="1200">
          <a:solidFill>
            <a:schemeClr val="tx1"/>
          </a:solidFill>
          <a:latin typeface="+mn-lt"/>
          <a:ea typeface="+mn-ea"/>
          <a:cs typeface="+mn-cs"/>
        </a:defRPr>
      </a:lvl4pPr>
      <a:lvl5pPr marL="6479804" algn="l" defTabSz="3239902" rtl="0" eaLnBrk="1" latinLnBrk="1" hangingPunct="1">
        <a:defRPr sz="6378" kern="1200">
          <a:solidFill>
            <a:schemeClr val="tx1"/>
          </a:solidFill>
          <a:latin typeface="+mn-lt"/>
          <a:ea typeface="+mn-ea"/>
          <a:cs typeface="+mn-cs"/>
        </a:defRPr>
      </a:lvl5pPr>
      <a:lvl6pPr marL="8099755" algn="l" defTabSz="3239902" rtl="0" eaLnBrk="1" latinLnBrk="1" hangingPunct="1">
        <a:defRPr sz="6378" kern="1200">
          <a:solidFill>
            <a:schemeClr val="tx1"/>
          </a:solidFill>
          <a:latin typeface="+mn-lt"/>
          <a:ea typeface="+mn-ea"/>
          <a:cs typeface="+mn-cs"/>
        </a:defRPr>
      </a:lvl6pPr>
      <a:lvl7pPr marL="9719706" algn="l" defTabSz="3239902" rtl="0" eaLnBrk="1" latinLnBrk="1" hangingPunct="1">
        <a:defRPr sz="6378" kern="1200">
          <a:solidFill>
            <a:schemeClr val="tx1"/>
          </a:solidFill>
          <a:latin typeface="+mn-lt"/>
          <a:ea typeface="+mn-ea"/>
          <a:cs typeface="+mn-cs"/>
        </a:defRPr>
      </a:lvl7pPr>
      <a:lvl8pPr marL="11339657" algn="l" defTabSz="3239902" rtl="0" eaLnBrk="1" latinLnBrk="1" hangingPunct="1">
        <a:defRPr sz="6378" kern="1200">
          <a:solidFill>
            <a:schemeClr val="tx1"/>
          </a:solidFill>
          <a:latin typeface="+mn-lt"/>
          <a:ea typeface="+mn-ea"/>
          <a:cs typeface="+mn-cs"/>
        </a:defRPr>
      </a:lvl8pPr>
      <a:lvl9pPr marL="12959608" algn="l" defTabSz="3239902" rtl="0" eaLnBrk="1" latinLnBrk="1"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hyperlink" Target="https://water.nier.go.kr/web" TargetMode="Externa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직사각형 3"/>
          <p:cNvSpPr/>
          <p:nvPr/>
        </p:nvSpPr>
        <p:spPr>
          <a:xfrm>
            <a:off x="0" y="3734845"/>
            <a:ext cx="32399288" cy="3443159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0" y="72304"/>
            <a:ext cx="32399288" cy="3662541"/>
          </a:xfrm>
          <a:prstGeom prst="rect">
            <a:avLst/>
          </a:prstGeom>
          <a:noFill/>
        </p:spPr>
        <p:txBody>
          <a:bodyPr wrap="square" rtlCol="0">
            <a:spAutoFit/>
          </a:bodyPr>
          <a:lstStyle/>
          <a:p>
            <a:pPr algn="ct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통계적 기계학습 기법을 이용한 </a:t>
            </a:r>
            <a:r>
              <a:rPr lang="ko-KR" altLang="en-US" sz="5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영산강</a:t>
            </a:r>
            <a:r>
              <a:rPr lang="en-US" altLang="ko-KR" sz="5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5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섬진강 </a:t>
            </a: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수계 상수원 지점의 </a:t>
            </a:r>
            <a:r>
              <a:rPr lang="ko-KR" altLang="en-US" sz="54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우점조류</a:t>
            </a: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분류에 대한 알고리즘 비교 연구</a:t>
            </a:r>
            <a:endParaRPr lang="en-US" altLang="ko-KR"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Comparison of algorithm for dominant algae classification in water source site in </a:t>
            </a:r>
            <a:r>
              <a:rPr lang="en-US" altLang="ko-KR" sz="4400" b="1" dirty="0" err="1"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Yeongsan</a:t>
            </a:r>
            <a:r>
              <a:rPr lang="en-US" altLang="ko-KR" sz="4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4400" b="1" dirty="0" err="1"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Seomjin</a:t>
            </a:r>
            <a:r>
              <a:rPr lang="en-US" altLang="ko-KR" sz="4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river basin </a:t>
            </a:r>
          </a:p>
          <a:p>
            <a:pPr algn="ct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Using Statistical Machine Learning technique</a:t>
            </a:r>
            <a:endParaRPr lang="en-US" altLang="ko-KR" sz="2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황성윤ㆍ황순홍ㆍ박종환ㆍ이영재ㆍ김태성ㆍ이영미ㆍ최병웅ㆍ최지연ㆍ강태우ㆍ신동석</a:t>
            </a: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정강영</a:t>
            </a:r>
            <a:endPar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endParaRPr lang="en-US" altLang="ko-KR" sz="1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환경부 국립환경과학원 영산강물환경연구소 </a:t>
            </a:r>
            <a:r>
              <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환경부 국립환경인재개발원 </a:t>
            </a: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교육기획과</a:t>
            </a:r>
            <a:endPar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p:txBody>
      </p:sp>
      <p:grpSp>
        <p:nvGrpSpPr>
          <p:cNvPr id="3" name="그룹 20">
            <a:extLst>
              <a:ext uri="{FF2B5EF4-FFF2-40B4-BE49-F238E27FC236}">
                <a16:creationId xmlns:a16="http://schemas.microsoft.com/office/drawing/2014/main" id="{7A53A4F0-876E-E963-6F59-96773EB79422}"/>
              </a:ext>
            </a:extLst>
          </p:cNvPr>
          <p:cNvGrpSpPr/>
          <p:nvPr/>
        </p:nvGrpSpPr>
        <p:grpSpPr>
          <a:xfrm>
            <a:off x="409805" y="3802513"/>
            <a:ext cx="15695553" cy="2315377"/>
            <a:chOff x="640199" y="691728"/>
            <a:chExt cx="7848872" cy="2360695"/>
          </a:xfrm>
        </p:grpSpPr>
        <p:sp>
          <p:nvSpPr>
            <p:cNvPr id="7" name="모서리가 둥근 직사각형 8">
              <a:extLst>
                <a:ext uri="{FF2B5EF4-FFF2-40B4-BE49-F238E27FC236}">
                  <a16:creationId xmlns:a16="http://schemas.microsoft.com/office/drawing/2014/main" id="{AD3A51B0-C5C4-827E-AACF-D634C1A404BB}"/>
                </a:ext>
              </a:extLst>
            </p:cNvPr>
            <p:cNvSpPr/>
            <p:nvPr/>
          </p:nvSpPr>
          <p:spPr>
            <a:xfrm>
              <a:off x="640199" y="704358"/>
              <a:ext cx="7848872" cy="2348065"/>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8" name="양쪽 모서리가 둥근 사각형 9">
              <a:extLst>
                <a:ext uri="{FF2B5EF4-FFF2-40B4-BE49-F238E27FC236}">
                  <a16:creationId xmlns:a16="http://schemas.microsoft.com/office/drawing/2014/main" id="{921A5C38-D980-AB12-F31D-64B2F21EAF3C}"/>
                </a:ext>
              </a:extLst>
            </p:cNvPr>
            <p:cNvSpPr/>
            <p:nvPr/>
          </p:nvSpPr>
          <p:spPr>
            <a:xfrm>
              <a:off x="707841" y="691728"/>
              <a:ext cx="5219843" cy="596734"/>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a typeface="나눔바른고딕" panose="020B0603020101020101" pitchFamily="50" charset="-127"/>
                </a:rPr>
                <a:t> </a:t>
              </a: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Introduction</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grpSp>
        <p:nvGrpSpPr>
          <p:cNvPr id="9" name="그룹 8">
            <a:extLst>
              <a:ext uri="{FF2B5EF4-FFF2-40B4-BE49-F238E27FC236}">
                <a16:creationId xmlns:a16="http://schemas.microsoft.com/office/drawing/2014/main" id="{91FC6F8F-313C-2B52-DC77-765CEA1D6F5D}"/>
              </a:ext>
            </a:extLst>
          </p:cNvPr>
          <p:cNvGrpSpPr/>
          <p:nvPr/>
        </p:nvGrpSpPr>
        <p:grpSpPr>
          <a:xfrm>
            <a:off x="422186" y="6197946"/>
            <a:ext cx="15695553" cy="7132687"/>
            <a:chOff x="514124" y="2066267"/>
            <a:chExt cx="13554809" cy="13075922"/>
          </a:xfrm>
        </p:grpSpPr>
        <p:grpSp>
          <p:nvGrpSpPr>
            <p:cNvPr id="10" name="그룹 20">
              <a:extLst>
                <a:ext uri="{FF2B5EF4-FFF2-40B4-BE49-F238E27FC236}">
                  <a16:creationId xmlns:a16="http://schemas.microsoft.com/office/drawing/2014/main" id="{9DD2A442-4E58-60C9-225B-E9F4DBC8187A}"/>
                </a:ext>
              </a:extLst>
            </p:cNvPr>
            <p:cNvGrpSpPr/>
            <p:nvPr/>
          </p:nvGrpSpPr>
          <p:grpSpPr>
            <a:xfrm>
              <a:off x="514124" y="2066267"/>
              <a:ext cx="13554809" cy="11791408"/>
              <a:chOff x="646393" y="-491393"/>
              <a:chExt cx="7848872" cy="5413618"/>
            </a:xfrm>
          </p:grpSpPr>
          <p:sp>
            <p:nvSpPr>
              <p:cNvPr id="12" name="모서리가 둥근 직사각형 8">
                <a:extLst>
                  <a:ext uri="{FF2B5EF4-FFF2-40B4-BE49-F238E27FC236}">
                    <a16:creationId xmlns:a16="http://schemas.microsoft.com/office/drawing/2014/main" id="{FA58BFB5-D4A4-DBFD-8204-80206E2F4346}"/>
                  </a:ext>
                </a:extLst>
              </p:cNvPr>
              <p:cNvSpPr/>
              <p:nvPr/>
            </p:nvSpPr>
            <p:spPr>
              <a:xfrm>
                <a:off x="646393" y="-491393"/>
                <a:ext cx="7848872" cy="5413618"/>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3" name="양쪽 모서리가 둥근 사각형 9">
                <a:extLst>
                  <a:ext uri="{FF2B5EF4-FFF2-40B4-BE49-F238E27FC236}">
                    <a16:creationId xmlns:a16="http://schemas.microsoft.com/office/drawing/2014/main" id="{C13C7DAA-62F4-558E-B619-8F65251A7DF7}"/>
                  </a:ext>
                </a:extLst>
              </p:cNvPr>
              <p:cNvSpPr/>
              <p:nvPr/>
            </p:nvSpPr>
            <p:spPr>
              <a:xfrm>
                <a:off x="671151" y="-491393"/>
                <a:ext cx="5219843" cy="597140"/>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 Data and Methods</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sp>
          <p:nvSpPr>
            <p:cNvPr id="11" name="직사각형 10">
              <a:extLst>
                <a:ext uri="{FF2B5EF4-FFF2-40B4-BE49-F238E27FC236}">
                  <a16:creationId xmlns:a16="http://schemas.microsoft.com/office/drawing/2014/main" id="{D2BC28AA-A6C6-C689-CAF8-C42CD2B7AAFA}"/>
                </a:ext>
              </a:extLst>
            </p:cNvPr>
            <p:cNvSpPr/>
            <p:nvPr/>
          </p:nvSpPr>
          <p:spPr>
            <a:xfrm>
              <a:off x="556880" y="3203123"/>
              <a:ext cx="13278023" cy="11939066"/>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및 섬진강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유역</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수계 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신평교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(J2))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및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유치천</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합류부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(T2))</a:t>
              </a:r>
            </a:p>
            <a:p>
              <a:pPr marL="361950" indent="-361950" defTabSz="914400" fontAlgn="base">
                <a:lnSpc>
                  <a:spcPct val="140000"/>
                </a:lnSpc>
                <a:buFont typeface="Arial" panose="020B0604020202020204" pitchFamily="34" charset="0"/>
                <a:buChar char="•"/>
                <a:tabLst>
                  <a:tab pos="4823460" algn="r"/>
                </a:tabLst>
              </a:pP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사용변수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BOD, COD, T-N, T-P, TOC, SS, EC, pH, DO, temperature, turbidity(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탁도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transparency(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투명도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Chlorophyll-a</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low(</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유입량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reservoir(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반응변수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dominant(blue(</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남조류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diatom(</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규조류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green(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녹조류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others(</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기타조류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lvl="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분석방법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1) 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 Compare 11 Statistical Machine Learning algorithm for classification based misclassification rate</a:t>
              </a: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사용데이터</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물환경측정망 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`20</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training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두고 알고리즘을 훈련시킨 뒤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사용하여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 알고리즘에 대한 평가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데이터 출처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국립환경과학원 물환경정보시스템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hlinkClick r:id="rId2"/>
                </a:rPr>
                <a:t>https://water.nier.go.kr/web</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사용프로그램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 version 4.2.1</a:t>
              </a:r>
            </a:p>
            <a:p>
              <a:pPr defTabSz="914400" fontAlgn="base">
                <a:lnSpc>
                  <a:spcPct val="140000"/>
                </a:lnSpc>
                <a:tabLst>
                  <a:tab pos="4823460" algn="r"/>
                </a:tabLst>
              </a:pPr>
              <a:endParaRPr lang="en-US" altLang="ko-KR" sz="28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grpSp>
      <p:grpSp>
        <p:nvGrpSpPr>
          <p:cNvPr id="14" name="그룹 13">
            <a:extLst>
              <a:ext uri="{FF2B5EF4-FFF2-40B4-BE49-F238E27FC236}">
                <a16:creationId xmlns:a16="http://schemas.microsoft.com/office/drawing/2014/main" id="{070406E7-B8F8-F8E2-3008-01E2FB2C9167}"/>
              </a:ext>
            </a:extLst>
          </p:cNvPr>
          <p:cNvGrpSpPr/>
          <p:nvPr/>
        </p:nvGrpSpPr>
        <p:grpSpPr>
          <a:xfrm>
            <a:off x="16298704" y="3816116"/>
            <a:ext cx="15695553" cy="31613255"/>
            <a:chOff x="504091" y="6686446"/>
            <a:chExt cx="13554809" cy="8021713"/>
          </a:xfrm>
        </p:grpSpPr>
        <p:sp>
          <p:nvSpPr>
            <p:cNvPr id="17" name="모서리가 둥근 직사각형 8">
              <a:extLst>
                <a:ext uri="{FF2B5EF4-FFF2-40B4-BE49-F238E27FC236}">
                  <a16:creationId xmlns:a16="http://schemas.microsoft.com/office/drawing/2014/main" id="{B339DEC5-4956-4AD9-36A0-A83F7EBD029C}"/>
                </a:ext>
              </a:extLst>
            </p:cNvPr>
            <p:cNvSpPr/>
            <p:nvPr/>
          </p:nvSpPr>
          <p:spPr>
            <a:xfrm>
              <a:off x="504091" y="6686446"/>
              <a:ext cx="13554809" cy="8021713"/>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6" name="직사각형 15">
              <a:extLst>
                <a:ext uri="{FF2B5EF4-FFF2-40B4-BE49-F238E27FC236}">
                  <a16:creationId xmlns:a16="http://schemas.microsoft.com/office/drawing/2014/main" id="{133A8142-639E-06CE-74C1-42FB56F96CBC}"/>
                </a:ext>
              </a:extLst>
            </p:cNvPr>
            <p:cNvSpPr/>
            <p:nvPr/>
          </p:nvSpPr>
          <p:spPr>
            <a:xfrm>
              <a:off x="660372" y="6709679"/>
              <a:ext cx="8699555" cy="176470"/>
            </a:xfrm>
            <a:prstGeom prst="rect">
              <a:avLst/>
            </a:prstGeom>
          </p:spPr>
          <p:txBody>
            <a:bodyPr wrap="square">
              <a:spAutoFit/>
            </a:bodyPr>
            <a:lstStyle/>
            <a:p>
              <a:pPr marL="895350" lvl="0" indent="-452438" defTabSz="914400" fontAlgn="base">
                <a:lnSpc>
                  <a:spcPct val="140000"/>
                </a:lnSpc>
                <a:buFont typeface="Wingdings" panose="05000000000000000000" pitchFamily="2" charset="2"/>
                <a:buChar char="ü"/>
                <a:tabLst>
                  <a:tab pos="4823460" algn="r"/>
                </a:tabLst>
              </a:pPr>
              <a:endParaRPr lang="en-US" altLang="ko-KR" sz="2800" dirty="0">
                <a:solidFill>
                  <a:prstClr val="black">
                    <a:lumMod val="65000"/>
                    <a:lumOff val="35000"/>
                  </a:prstClr>
                </a:solidFill>
                <a:latin typeface="경기천년제목 Bold" panose="02020803020101020101" pitchFamily="18" charset="-127"/>
                <a:ea typeface="경기천년제목 Bold" panose="02020803020101020101" pitchFamily="18" charset="-127"/>
                <a:cs typeface="Arial" charset="0"/>
              </a:endParaRPr>
            </a:p>
          </p:txBody>
        </p:sp>
      </p:grpSp>
      <p:grpSp>
        <p:nvGrpSpPr>
          <p:cNvPr id="19" name="그룹 18">
            <a:extLst>
              <a:ext uri="{FF2B5EF4-FFF2-40B4-BE49-F238E27FC236}">
                <a16:creationId xmlns:a16="http://schemas.microsoft.com/office/drawing/2014/main" id="{CFC87348-7A16-EC59-29C9-16AB6F8668D3}"/>
              </a:ext>
            </a:extLst>
          </p:cNvPr>
          <p:cNvGrpSpPr/>
          <p:nvPr/>
        </p:nvGrpSpPr>
        <p:grpSpPr>
          <a:xfrm>
            <a:off x="16298705" y="35429371"/>
            <a:ext cx="15695553" cy="2737066"/>
            <a:chOff x="504091" y="6579120"/>
            <a:chExt cx="13554809" cy="4422999"/>
          </a:xfrm>
        </p:grpSpPr>
        <p:grpSp>
          <p:nvGrpSpPr>
            <p:cNvPr id="20" name="그룹 20">
              <a:extLst>
                <a:ext uri="{FF2B5EF4-FFF2-40B4-BE49-F238E27FC236}">
                  <a16:creationId xmlns:a16="http://schemas.microsoft.com/office/drawing/2014/main" id="{1727330D-017A-2676-D0E2-054AEE332A31}"/>
                </a:ext>
              </a:extLst>
            </p:cNvPr>
            <p:cNvGrpSpPr/>
            <p:nvPr/>
          </p:nvGrpSpPr>
          <p:grpSpPr>
            <a:xfrm>
              <a:off x="504091" y="6579120"/>
              <a:ext cx="13554809" cy="4287180"/>
              <a:chOff x="640583" y="1580527"/>
              <a:chExt cx="7848872" cy="1968310"/>
            </a:xfrm>
          </p:grpSpPr>
          <p:sp>
            <p:nvSpPr>
              <p:cNvPr id="22" name="모서리가 둥근 직사각형 8">
                <a:extLst>
                  <a:ext uri="{FF2B5EF4-FFF2-40B4-BE49-F238E27FC236}">
                    <a16:creationId xmlns:a16="http://schemas.microsoft.com/office/drawing/2014/main" id="{80A6A1B2-0F90-948B-63F8-6ABE6A776683}"/>
                  </a:ext>
                </a:extLst>
              </p:cNvPr>
              <p:cNvSpPr/>
              <p:nvPr/>
            </p:nvSpPr>
            <p:spPr>
              <a:xfrm>
                <a:off x="640583" y="1630257"/>
                <a:ext cx="7848872" cy="1918580"/>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23" name="양쪽 모서리가 둥근 사각형 9">
                <a:extLst>
                  <a:ext uri="{FF2B5EF4-FFF2-40B4-BE49-F238E27FC236}">
                    <a16:creationId xmlns:a16="http://schemas.microsoft.com/office/drawing/2014/main" id="{ACA6CC7D-5773-A017-4FB8-A91FC1182BD8}"/>
                  </a:ext>
                </a:extLst>
              </p:cNvPr>
              <p:cNvSpPr/>
              <p:nvPr/>
            </p:nvSpPr>
            <p:spPr>
              <a:xfrm>
                <a:off x="677276" y="1580527"/>
                <a:ext cx="5219843" cy="490710"/>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Conclusion</a:t>
                </a:r>
              </a:p>
            </p:txBody>
          </p:sp>
        </p:grpSp>
        <p:sp>
          <p:nvSpPr>
            <p:cNvPr id="21" name="직사각형 20">
              <a:extLst>
                <a:ext uri="{FF2B5EF4-FFF2-40B4-BE49-F238E27FC236}">
                  <a16:creationId xmlns:a16="http://schemas.microsoft.com/office/drawing/2014/main" id="{7E2471BC-CDDA-11DB-F0E0-915AAF08001F}"/>
                </a:ext>
              </a:extLst>
            </p:cNvPr>
            <p:cNvSpPr/>
            <p:nvPr/>
          </p:nvSpPr>
          <p:spPr>
            <a:xfrm>
              <a:off x="549630" y="7647936"/>
              <a:ext cx="13242244" cy="3354183"/>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오분류율을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기준으로 판단했을 때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분류에 대한 최적의 알고리즘은 조사대상지점에 따라 상이한 차이가 있었음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이는 각 지점마다 조사변수의 분포와 흐름에 차이가 존재하기 때문인 것으로 판단됨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 적용된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및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 이외에 더 다양한 측정변수를 적용하여 분석한다면 좀 더 신뢰성 있는 데이터에 대한 분석을 통해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분류하는 데 있어 더 좋은 알고리즘을 제안할 수 있을 것으로 여겨짐</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또한 타 수계</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한강</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금강</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낙동강</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내의 상수원 지점에 대해서도 본 연구에서 적용한 기법을 적용한다면 </a:t>
              </a:r>
              <a:r>
                <a:rPr lang="ko-KR" altLang="en-US" dirty="0" err="1"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의미있는</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결과를 도출할 수 있을 것으로 기대됨</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grpSp>
      <p:pic>
        <p:nvPicPr>
          <p:cNvPr id="24" name="Picture 3" descr="D:\최지연\3. 기타\국립환경과학원로고\국립특수교육원_혼합_좌우2.jpg">
            <a:extLst>
              <a:ext uri="{FF2B5EF4-FFF2-40B4-BE49-F238E27FC236}">
                <a16:creationId xmlns:a16="http://schemas.microsoft.com/office/drawing/2014/main" id="{7610C4FC-2408-C763-FB9B-7143A30EF62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28"/>
          <a:stretch/>
        </p:blipFill>
        <p:spPr bwMode="auto">
          <a:xfrm>
            <a:off x="26216341" y="38204539"/>
            <a:ext cx="5777917" cy="1238250"/>
          </a:xfrm>
          <a:prstGeom prst="roundRect">
            <a:avLst/>
          </a:prstGeom>
          <a:extLst>
            <a:ext uri="{909E8E84-426E-40DD-AFC4-6F175D3DCCD1}">
              <a14:hiddenFill xmlns:a14="http://schemas.microsoft.com/office/drawing/2010/main">
                <a:solidFill>
                  <a:srgbClr val="FFFFFF"/>
                </a:solidFill>
              </a14:hiddenFill>
            </a:ext>
          </a:extLst>
        </p:spPr>
      </p:pic>
      <p:pic>
        <p:nvPicPr>
          <p:cNvPr id="26" name="그림 25"/>
          <p:cNvPicPr>
            <a:picLocks noChangeAspect="1"/>
          </p:cNvPicPr>
          <p:nvPr/>
        </p:nvPicPr>
        <p:blipFill rotWithShape="1">
          <a:blip r:embed="rId4">
            <a:extLst>
              <a:ext uri="{28A0092B-C50C-407E-A947-70E740481C1C}">
                <a14:useLocalDpi xmlns:a14="http://schemas.microsoft.com/office/drawing/2010/main" val="0"/>
              </a:ext>
            </a:extLst>
          </a:blip>
          <a:srcRect l="3812" t="3839" r="2180" b="2179"/>
          <a:stretch/>
        </p:blipFill>
        <p:spPr>
          <a:xfrm>
            <a:off x="12717418" y="7382789"/>
            <a:ext cx="3228365" cy="4657325"/>
          </a:xfrm>
          <a:prstGeom prst="rect">
            <a:avLst/>
          </a:prstGeom>
        </p:spPr>
      </p:pic>
      <p:sp>
        <p:nvSpPr>
          <p:cNvPr id="29" name="직사각형 28"/>
          <p:cNvSpPr/>
          <p:nvPr/>
        </p:nvSpPr>
        <p:spPr>
          <a:xfrm>
            <a:off x="12840501" y="1200603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지점</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endParaRPr lang="ko-KR" altLang="en-US" sz="1600" dirty="0"/>
          </a:p>
        </p:txBody>
      </p:sp>
      <p:grpSp>
        <p:nvGrpSpPr>
          <p:cNvPr id="30" name="그룹 29">
            <a:extLst>
              <a:ext uri="{FF2B5EF4-FFF2-40B4-BE49-F238E27FC236}">
                <a16:creationId xmlns:a16="http://schemas.microsoft.com/office/drawing/2014/main" id="{070406E7-B8F8-F8E2-3008-01E2FB2C9167}"/>
              </a:ext>
            </a:extLst>
          </p:cNvPr>
          <p:cNvGrpSpPr/>
          <p:nvPr/>
        </p:nvGrpSpPr>
        <p:grpSpPr>
          <a:xfrm>
            <a:off x="409802" y="12710010"/>
            <a:ext cx="15695555" cy="25372380"/>
            <a:chOff x="590429" y="4235035"/>
            <a:chExt cx="13554811" cy="18030975"/>
          </a:xfrm>
        </p:grpSpPr>
        <p:grpSp>
          <p:nvGrpSpPr>
            <p:cNvPr id="31" name="그룹 20">
              <a:extLst>
                <a:ext uri="{FF2B5EF4-FFF2-40B4-BE49-F238E27FC236}">
                  <a16:creationId xmlns:a16="http://schemas.microsoft.com/office/drawing/2014/main" id="{9716118E-C10D-921E-65A4-6DEE9F1E0423}"/>
                </a:ext>
              </a:extLst>
            </p:cNvPr>
            <p:cNvGrpSpPr/>
            <p:nvPr/>
          </p:nvGrpSpPr>
          <p:grpSpPr>
            <a:xfrm>
              <a:off x="590431" y="4235035"/>
              <a:ext cx="13554809" cy="18030975"/>
              <a:chOff x="690578" y="504322"/>
              <a:chExt cx="7848872" cy="8278301"/>
            </a:xfrm>
          </p:grpSpPr>
          <p:sp>
            <p:nvSpPr>
              <p:cNvPr id="33" name="모서리가 둥근 직사각형 8">
                <a:extLst>
                  <a:ext uri="{FF2B5EF4-FFF2-40B4-BE49-F238E27FC236}">
                    <a16:creationId xmlns:a16="http://schemas.microsoft.com/office/drawing/2014/main" id="{B339DEC5-4956-4AD9-36A0-A83F7EBD029C}"/>
                  </a:ext>
                </a:extLst>
              </p:cNvPr>
              <p:cNvSpPr/>
              <p:nvPr/>
            </p:nvSpPr>
            <p:spPr>
              <a:xfrm>
                <a:off x="690578" y="520447"/>
                <a:ext cx="7848872" cy="8262176"/>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dirty="0">
                  <a:ln>
                    <a:noFill/>
                  </a:ln>
                  <a:solidFill>
                    <a:prstClr val="white"/>
                  </a:solidFill>
                  <a:effectLst/>
                  <a:uLnTx/>
                  <a:uFillTx/>
                  <a:latin typeface="고양덕양 B" pitchFamily="2" charset="-127"/>
                  <a:ea typeface="고양덕양 B" pitchFamily="2" charset="-127"/>
                  <a:cs typeface="+mn-cs"/>
                </a:endParaRPr>
              </a:p>
            </p:txBody>
          </p:sp>
          <p:sp>
            <p:nvSpPr>
              <p:cNvPr id="34" name="양쪽 모서리가 둥근 사각형 9">
                <a:extLst>
                  <a:ext uri="{FF2B5EF4-FFF2-40B4-BE49-F238E27FC236}">
                    <a16:creationId xmlns:a16="http://schemas.microsoft.com/office/drawing/2014/main" id="{F98EE04E-D816-4BAE-2566-CE6AC29D3790}"/>
                  </a:ext>
                </a:extLst>
              </p:cNvPr>
              <p:cNvSpPr/>
              <p:nvPr/>
            </p:nvSpPr>
            <p:spPr>
              <a:xfrm>
                <a:off x="706781" y="504322"/>
                <a:ext cx="5219843" cy="233798"/>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Result and Discussion</a:t>
                </a:r>
              </a:p>
            </p:txBody>
          </p:sp>
        </p:grpSp>
        <mc:AlternateContent xmlns:mc="http://schemas.openxmlformats.org/markup-compatibility/2006">
          <mc:Choice xmlns:a14="http://schemas.microsoft.com/office/drawing/2010/main" Requires="a14">
            <p:sp>
              <p:nvSpPr>
                <p:cNvPr id="32" name="직사각형 31">
                  <a:extLst>
                    <a:ext uri="{FF2B5EF4-FFF2-40B4-BE49-F238E27FC236}">
                      <a16:creationId xmlns:a16="http://schemas.microsoft.com/office/drawing/2014/main" id="{133A8142-639E-06CE-74C1-42FB56F96CBC}"/>
                    </a:ext>
                  </a:extLst>
                </p:cNvPr>
                <p:cNvSpPr/>
                <p:nvPr/>
              </p:nvSpPr>
              <p:spPr>
                <a:xfrm>
                  <a:off x="590429" y="4744270"/>
                  <a:ext cx="13242244" cy="11673775"/>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수질측정망</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조류경보제</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수리</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 기반 수질항목 및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변수에 대한 패턴분석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수질의 상태를 파악하는 데 필요한 대표적인 수질항목들 중 생물화학적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생화학적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(COD),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총질소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총인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T-P),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총유기탄소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(TOC),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부유물질량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(SS),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전기전도도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(EC)</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이 시기에 서로 비슷한 패턴을 나타내는 것으로 보아 서로 관련성이 있는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수질항목들끼리는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비슷한 변화를 보인다고 판단할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(low)</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저수량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(reservoir)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도 이 시기에 서로 비슷한 패턴을 나타내고 있음을 확인할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lvl="0" indent="-361950" defTabSz="914400" fontAlgn="base">
                    <a:lnSpc>
                      <a:spcPct val="140000"/>
                    </a:lnSpc>
                    <a:buFont typeface="Arial" panose="020B0604020202020204" pitchFamily="34" charset="0"/>
                    <a:buChar char="•"/>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lvl="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Compare 11 Statistical Machine Learning algorithm for classification based misclassification rate</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 Decision Tree(DT)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나무모양의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의사결정모형을 통해 특정 변수에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관측값과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예측값을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연결하는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최적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분리기준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선정을 위한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node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불순도를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검토 시 회귀의 경우는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오차제곱합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𝑀𝑆𝐸</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sup>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bar>
                            <m:barPr>
                              <m:pos m:val="top"/>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barPr>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e>
                          </m:ba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𝑔𝑖𝑛𝑖</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Sup>
                            <m:sSub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b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Entropy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𝑒𝑛𝑡𝑟𝑜𝑝𝑦</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𝑙𝑜𝑔</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b>
                          </m:sSub>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사용함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 Bagging(Bag)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복원추출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(sampling with replacement)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통한 다수의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14:m>
                    <m:oMath xmlns:m="http://schemas.openxmlformats.org/officeDocument/2006/math">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만들고 예측 결과를 평균</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p>
                        <m:e>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하거나 분류 결과를 바탕으로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다중투표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𝑀𝑜𝑑𝑒</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하여 최종 결론을 도출하는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AdaBoost</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 성능이 낮은 약한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(weak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들을 가중치 조절을 통해 적절히 조합하여 성능이 좋은 강한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(strong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위험을 줄이는 장점이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4) Gradient Boosting(GB) : 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이용하여 모형을 만들고 이를 통해 나오는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잔차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(residual)</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다시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모형화하는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과정을 반복하는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이러한 과정을 통해 편향</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(bias)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줄일 수 있지만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위험은 높아짐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 Random Forest(RF) : Bagging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실시할 때 각각의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대하여 임의로 일부의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선택하여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과정을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사이의 연관성을 줄이는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6) Extreme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Boosting(XGB)</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시행 시 나타나는 느린 수행시간과 과적합의 위험을 보완하기 위하여 이 알고리즘에 추가로 병렬 학습이 지원되도록 구현한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자체적으로 교차타당성 검증</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 test)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수행할 수 있으며 과적합이 나타나는 시점을 감지해주는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Early Stopping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기능이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5-fold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적용하였으며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mlogloss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값이 가장 작은 시점을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best iteration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으로 판단하였음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7) Linear Discriminant Analysis(LDA) :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R.A.Fisher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선형판별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경계를 이용하여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8) Flexible Discriminant Analysis(FDA) : spline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방법을 이용하여 비선형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(non-linear)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판별 경계를 만들어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9) Regularized Discriminant Analysis(RDA)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(explanatory variable)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많을 경우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shrinkage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같은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regularization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공분산행렬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(covariance matrix)</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추정을 향상시켜서 판별 경계를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10) Support Vector Machine(SVM) : kernel trick</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boundary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support vector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사이의 거리인 마진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(margin)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최대화하여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가장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flexible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하다고 알려져 있는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radial basis kernel(</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𝑘</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=&lt;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)&gt;</m:t>
                      </m:r>
                      <m: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m:rPr>
                          <m:sty m:val="p"/>
                        </m:rP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exp</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𝛾</m:t>
                      </m: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d>
                            <m:dPr>
                              <m:begChr m:val="|"/>
                              <m:endChr m:val="|"/>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11) Deep Neural Network(DNN)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입력층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(input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출력층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(output layer)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사이에 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은닉층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(hidden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구축하여 만든 신경망 모형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은닉층의 배열을 </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3</m:t>
                      </m:r>
                      <m:r>
                        <a:rPr lang="en-US" altLang="ko-KR" b="0" i="1" smtClean="0">
                          <a:solidFill>
                            <a:prstClr val="black">
                              <a:lumMod val="65000"/>
                              <a:lumOff val="35000"/>
                            </a:prstClr>
                          </a:solidFill>
                          <a:latin typeface="Cambria Math" panose="02040503050406030204" pitchFamily="18" charset="0"/>
                          <a:ea typeface="Cambria Math" panose="02040503050406030204" pitchFamily="18" charset="0"/>
                          <a:cs typeface="Arial" charset="0"/>
                        </a:rPr>
                        <m:t>×3</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으로 설정함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p:txBody>
            </p:sp>
          </mc:Choice>
          <mc:Fallback>
            <p:sp>
              <p:nvSpPr>
                <p:cNvPr id="32" name="직사각형 31">
                  <a:extLst>
                    <a:ext uri="{FF2B5EF4-FFF2-40B4-BE49-F238E27FC236}">
                      <a16:creationId xmlns:a16="http://schemas.microsoft.com/office/drawing/2014/main" id="{133A8142-639E-06CE-74C1-42FB56F96CBC}"/>
                    </a:ext>
                  </a:extLst>
                </p:cNvPr>
                <p:cNvSpPr>
                  <a:spLocks noRot="1" noChangeAspect="1" noMove="1" noResize="1" noEditPoints="1" noAdjustHandles="1" noChangeArrowheads="1" noChangeShapeType="1" noTextEdit="1"/>
                </p:cNvSpPr>
                <p:nvPr/>
              </p:nvSpPr>
              <p:spPr>
                <a:xfrm>
                  <a:off x="590429" y="4744270"/>
                  <a:ext cx="13242244" cy="11673775"/>
                </a:xfrm>
                <a:prstGeom prst="rect">
                  <a:avLst/>
                </a:prstGeom>
                <a:blipFill>
                  <a:blip r:embed="rId5"/>
                  <a:stretch>
                    <a:fillRect l="-755" r="-596"/>
                  </a:stretch>
                </a:blipFill>
              </p:spPr>
              <p:txBody>
                <a:bodyPr/>
                <a:lstStyle/>
                <a:p>
                  <a:r>
                    <a:rPr lang="ko-KR" altLang="en-US">
                      <a:noFill/>
                    </a:rPr>
                    <a:t> </a:t>
                  </a:r>
                </a:p>
              </p:txBody>
            </p:sp>
          </mc:Fallback>
        </mc:AlternateContent>
      </p:grpSp>
      <p:sp>
        <p:nvSpPr>
          <p:cNvPr id="25" name="직사각형 24"/>
          <p:cNvSpPr/>
          <p:nvPr/>
        </p:nvSpPr>
        <p:spPr>
          <a:xfrm>
            <a:off x="16281596" y="3761630"/>
            <a:ext cx="15514590" cy="32534612"/>
          </a:xfrm>
          <a:prstGeom prst="rect">
            <a:avLst/>
          </a:prstGeom>
        </p:spPr>
        <p:txBody>
          <a:bodyPr wrap="square">
            <a:spAutoFit/>
          </a:bodyPr>
          <a:lstStyle/>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나무모형기법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(Tree-based technique)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기반 변수 중요도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(Variable Importance)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계수의 감소량이 클수록 변수 중요도는 증가함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sz="20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(Extreme Gradient Boosting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가지 측정 기준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(Gain, Cover, Frequency)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기반의 변수 중요도를 산출해준다</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조사대상지점과 사용한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따라 변수 중요도의 산출결과는 차이가 있지만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전체적으로는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판단하고 분류하는 데 있어 수온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(temperature)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용존산소량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(DO),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(low)</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다른 변수들과 비교했을 때 더 유의미한 영향력을 보이고 있음을 확인할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및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오분류율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(misclassification rate)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조사대상지점에 따른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분류에 대한 최적의 알고리즘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J1(</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Linear Discriminant Analysis, Flexible Discriminant Analysis</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J2(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신평교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Linear Discriminant Analysis, Flexible Discriminant Analysis </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T1(</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Bagging, Gradient Boosting, Random Forest, Regularized Discriminant Analysis, Support Vector Machine, Deep Neural Network </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유치천</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합류부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AdaBoost </a:t>
            </a:r>
          </a:p>
          <a:p>
            <a:pPr marL="442912"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대체적으로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관련 지점에서는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Discriminant Analysis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기반 알고리즘이</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관련 지점에서는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Tree-based technique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기반 알고리즘이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분류하는 데 좋은 성능을 보였음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sp>
        <p:nvSpPr>
          <p:cNvPr id="44" name="직사각형 43">
            <a:extLst>
              <a:ext uri="{FF2B5EF4-FFF2-40B4-BE49-F238E27FC236}">
                <a16:creationId xmlns:a16="http://schemas.microsoft.com/office/drawing/2014/main" id="{F4527D75-9EFE-4473-B721-A16C10A78191}"/>
              </a:ext>
            </a:extLst>
          </p:cNvPr>
          <p:cNvSpPr/>
          <p:nvPr/>
        </p:nvSpPr>
        <p:spPr>
          <a:xfrm>
            <a:off x="471695" y="4560149"/>
            <a:ext cx="15514586" cy="1643527"/>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및 섬진강 수계 대표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지역에 거주하는 시민들에게 물을 공급하는 자원으로서 중요한 역할을 하고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하지만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이후 시작된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급격한 강수량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감소와 </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`22</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극심한 가뭄으로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인해 수자원이 부족할 위기에 처해 있으며 이에 따라 발생하는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또한 영향을 받는 것으로 보여짐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연구의 목적</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상수원 지점의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분류를 위한 다양한 통계적 기계학습 알고리즘의 성능을 비교 연구하고 어느 시기에 어떤 조류가 자주 발생하는지 탐색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pic>
        <p:nvPicPr>
          <p:cNvPr id="56" name="그림 55">
            <a:extLst>
              <a:ext uri="{FF2B5EF4-FFF2-40B4-BE49-F238E27FC236}">
                <a16:creationId xmlns:a16="http://schemas.microsoft.com/office/drawing/2014/main" id="{D5D32597-8E64-4D76-8371-5D88D31B522E}"/>
              </a:ext>
            </a:extLst>
          </p:cNvPr>
          <p:cNvPicPr>
            <a:picLocks noChangeAspect="1"/>
          </p:cNvPicPr>
          <p:nvPr/>
        </p:nvPicPr>
        <p:blipFill>
          <a:blip r:embed="rId6"/>
          <a:stretch>
            <a:fillRect/>
          </a:stretch>
        </p:blipFill>
        <p:spPr>
          <a:xfrm>
            <a:off x="3662462" y="38175628"/>
            <a:ext cx="6950060" cy="1284885"/>
          </a:xfrm>
          <a:prstGeom prst="rect">
            <a:avLst/>
          </a:prstGeom>
        </p:spPr>
      </p:pic>
      <p:pic>
        <p:nvPicPr>
          <p:cNvPr id="2" name="그림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6" y="37862796"/>
            <a:ext cx="3414149" cy="2048489"/>
          </a:xfrm>
          <a:prstGeom prst="rect">
            <a:avLst/>
          </a:prstGeom>
        </p:spPr>
      </p:pic>
      <p:pic>
        <p:nvPicPr>
          <p:cNvPr id="6" name="그림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1897" y="29703763"/>
            <a:ext cx="4768899" cy="3635888"/>
          </a:xfrm>
          <a:prstGeom prst="rect">
            <a:avLst/>
          </a:prstGeom>
        </p:spPr>
      </p:pic>
      <p:pic>
        <p:nvPicPr>
          <p:cNvPr id="15" name="그림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070" y="33827852"/>
            <a:ext cx="4768898" cy="3635888"/>
          </a:xfrm>
          <a:prstGeom prst="rect">
            <a:avLst/>
          </a:prstGeom>
        </p:spPr>
      </p:pic>
      <p:pic>
        <p:nvPicPr>
          <p:cNvPr id="18" name="그림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50998" y="29718853"/>
            <a:ext cx="4773596" cy="3620798"/>
          </a:xfrm>
          <a:prstGeom prst="rect">
            <a:avLst/>
          </a:prstGeom>
        </p:spPr>
      </p:pic>
      <p:pic>
        <p:nvPicPr>
          <p:cNvPr id="27" name="그림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50998" y="33839764"/>
            <a:ext cx="4768899" cy="3595870"/>
          </a:xfrm>
          <a:prstGeom prst="rect">
            <a:avLst/>
          </a:prstGeom>
        </p:spPr>
      </p:pic>
      <p:pic>
        <p:nvPicPr>
          <p:cNvPr id="28" name="그림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98972" y="29723076"/>
            <a:ext cx="4754433" cy="3624337"/>
          </a:xfrm>
          <a:prstGeom prst="rect">
            <a:avLst/>
          </a:prstGeom>
        </p:spPr>
      </p:pic>
      <p:graphicFrame>
        <p:nvGraphicFramePr>
          <p:cNvPr id="35" name="표 34"/>
          <p:cNvGraphicFramePr>
            <a:graphicFrameLocks noGrp="1"/>
          </p:cNvGraphicFramePr>
          <p:nvPr>
            <p:extLst>
              <p:ext uri="{D42A27DB-BD31-4B8C-83A1-F6EECF244321}">
                <p14:modId xmlns:p14="http://schemas.microsoft.com/office/powerpoint/2010/main" val="362603400"/>
              </p:ext>
            </p:extLst>
          </p:nvPr>
        </p:nvGraphicFramePr>
        <p:xfrm>
          <a:off x="16438232" y="4560148"/>
          <a:ext cx="15357956" cy="6586825"/>
        </p:xfrm>
        <a:graphic>
          <a:graphicData uri="http://schemas.openxmlformats.org/drawingml/2006/table">
            <a:tbl>
              <a:tblPr firstRow="1" bandRow="1">
                <a:tableStyleId>{5C22544A-7EE6-4342-B048-85BDC9FD1C3A}</a:tableStyleId>
              </a:tblPr>
              <a:tblGrid>
                <a:gridCol w="1919740">
                  <a:extLst>
                    <a:ext uri="{9D8B030D-6E8A-4147-A177-3AD203B41FA5}">
                      <a16:colId xmlns:a16="http://schemas.microsoft.com/office/drawing/2014/main" val="1187221255"/>
                    </a:ext>
                  </a:extLst>
                </a:gridCol>
                <a:gridCol w="1919740">
                  <a:extLst>
                    <a:ext uri="{9D8B030D-6E8A-4147-A177-3AD203B41FA5}">
                      <a16:colId xmlns:a16="http://schemas.microsoft.com/office/drawing/2014/main" val="565490449"/>
                    </a:ext>
                  </a:extLst>
                </a:gridCol>
                <a:gridCol w="959873">
                  <a:extLst>
                    <a:ext uri="{9D8B030D-6E8A-4147-A177-3AD203B41FA5}">
                      <a16:colId xmlns:a16="http://schemas.microsoft.com/office/drawing/2014/main" val="56288973"/>
                    </a:ext>
                  </a:extLst>
                </a:gridCol>
                <a:gridCol w="959873">
                  <a:extLst>
                    <a:ext uri="{9D8B030D-6E8A-4147-A177-3AD203B41FA5}">
                      <a16:colId xmlns:a16="http://schemas.microsoft.com/office/drawing/2014/main" val="3395898402"/>
                    </a:ext>
                  </a:extLst>
                </a:gridCol>
                <a:gridCol w="959873">
                  <a:extLst>
                    <a:ext uri="{9D8B030D-6E8A-4147-A177-3AD203B41FA5}">
                      <a16:colId xmlns:a16="http://schemas.microsoft.com/office/drawing/2014/main" val="1621945147"/>
                    </a:ext>
                  </a:extLst>
                </a:gridCol>
                <a:gridCol w="959873">
                  <a:extLst>
                    <a:ext uri="{9D8B030D-6E8A-4147-A177-3AD203B41FA5}">
                      <a16:colId xmlns:a16="http://schemas.microsoft.com/office/drawing/2014/main" val="1458968156"/>
                    </a:ext>
                  </a:extLst>
                </a:gridCol>
                <a:gridCol w="959873">
                  <a:extLst>
                    <a:ext uri="{9D8B030D-6E8A-4147-A177-3AD203B41FA5}">
                      <a16:colId xmlns:a16="http://schemas.microsoft.com/office/drawing/2014/main" val="3588804220"/>
                    </a:ext>
                  </a:extLst>
                </a:gridCol>
                <a:gridCol w="959873">
                  <a:extLst>
                    <a:ext uri="{9D8B030D-6E8A-4147-A177-3AD203B41FA5}">
                      <a16:colId xmlns:a16="http://schemas.microsoft.com/office/drawing/2014/main" val="1106689570"/>
                    </a:ext>
                  </a:extLst>
                </a:gridCol>
                <a:gridCol w="959873">
                  <a:extLst>
                    <a:ext uri="{9D8B030D-6E8A-4147-A177-3AD203B41FA5}">
                      <a16:colId xmlns:a16="http://schemas.microsoft.com/office/drawing/2014/main" val="2577326944"/>
                    </a:ext>
                  </a:extLst>
                </a:gridCol>
                <a:gridCol w="959873">
                  <a:extLst>
                    <a:ext uri="{9D8B030D-6E8A-4147-A177-3AD203B41FA5}">
                      <a16:colId xmlns:a16="http://schemas.microsoft.com/office/drawing/2014/main" val="2378341336"/>
                    </a:ext>
                  </a:extLst>
                </a:gridCol>
                <a:gridCol w="959873">
                  <a:extLst>
                    <a:ext uri="{9D8B030D-6E8A-4147-A177-3AD203B41FA5}">
                      <a16:colId xmlns:a16="http://schemas.microsoft.com/office/drawing/2014/main" val="3226767187"/>
                    </a:ext>
                  </a:extLst>
                </a:gridCol>
                <a:gridCol w="959873">
                  <a:extLst>
                    <a:ext uri="{9D8B030D-6E8A-4147-A177-3AD203B41FA5}">
                      <a16:colId xmlns:a16="http://schemas.microsoft.com/office/drawing/2014/main" val="2781855507"/>
                    </a:ext>
                  </a:extLst>
                </a:gridCol>
                <a:gridCol w="959873">
                  <a:extLst>
                    <a:ext uri="{9D8B030D-6E8A-4147-A177-3AD203B41FA5}">
                      <a16:colId xmlns:a16="http://schemas.microsoft.com/office/drawing/2014/main" val="2637912517"/>
                    </a:ext>
                  </a:extLst>
                </a:gridCol>
                <a:gridCol w="959873">
                  <a:extLst>
                    <a:ext uri="{9D8B030D-6E8A-4147-A177-3AD203B41FA5}">
                      <a16:colId xmlns:a16="http://schemas.microsoft.com/office/drawing/2014/main" val="83255352"/>
                    </a:ext>
                  </a:extLst>
                </a:gridCol>
              </a:tblGrid>
              <a:tr h="346675">
                <a:tc gridSpan="2">
                  <a:txBody>
                    <a:bodyPr/>
                    <a:lstStyle/>
                    <a:p>
                      <a:pPr algn="ctr" latinLnBrk="1"/>
                      <a:r>
                        <a:rPr lang="en-US" altLang="ko-KR" sz="1600" b="1" dirty="0"/>
                        <a:t>Algorithm</a:t>
                      </a:r>
                      <a:endParaRPr lang="ko-KR" altLang="en-US" sz="1600" b="1" dirty="0"/>
                    </a:p>
                  </a:txBody>
                  <a:tcPr/>
                </a:tc>
                <a:tc hMerge="1">
                  <a:txBody>
                    <a:bodyPr/>
                    <a:lstStyle/>
                    <a:p>
                      <a:pPr latinLnBrk="1"/>
                      <a:endParaRPr lang="ko-KR" altLang="en-US"/>
                    </a:p>
                  </a:txBody>
                  <a:tcPr/>
                </a:tc>
                <a:tc gridSpan="4">
                  <a:txBody>
                    <a:bodyPr/>
                    <a:lstStyle/>
                    <a:p>
                      <a:pPr algn="ctr" latinLnBrk="1"/>
                      <a:r>
                        <a:rPr lang="en-US" altLang="ko-KR" sz="1600" b="1" dirty="0"/>
                        <a:t>Bagging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AdaBoost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Gradient Boosting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49884567"/>
                  </a:ext>
                </a:extLst>
              </a:tr>
              <a:tr h="346675">
                <a:tc gridSpan="2">
                  <a:txBody>
                    <a:bodyPr/>
                    <a:lstStyle/>
                    <a:p>
                      <a:pPr algn="ctr" latinLnBrk="1"/>
                      <a:r>
                        <a:rPr lang="en-US" altLang="ko-KR" sz="1600" b="1" dirty="0"/>
                        <a:t>site</a:t>
                      </a:r>
                      <a:endParaRPr lang="ko-KR" altLang="en-US" sz="1600" b="1" dirty="0"/>
                    </a:p>
                  </a:txBody>
                  <a:tcPr/>
                </a:tc>
                <a:tc hMerge="1">
                  <a:txBody>
                    <a:bodyPr/>
                    <a:lstStyle/>
                    <a:p>
                      <a:pPr latinLnBrk="1"/>
                      <a:endParaRPr lang="ko-KR" altLang="en-US"/>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266234576"/>
                  </a:ext>
                </a:extLst>
              </a:tr>
              <a:tr h="346675">
                <a:tc rowSpan="17">
                  <a:txBody>
                    <a:bodyPr/>
                    <a:lstStyle/>
                    <a:p>
                      <a:pPr algn="ctr" latinLnBrk="1"/>
                      <a:r>
                        <a:rPr lang="en-US" altLang="ko-KR" sz="1600" b="1" dirty="0"/>
                        <a:t>Response</a:t>
                      </a:r>
                    </a:p>
                    <a:p>
                      <a:pPr algn="ctr" latinLnBrk="1"/>
                      <a:r>
                        <a:rPr lang="en-US" altLang="ko-KR" sz="1600" b="1" dirty="0"/>
                        <a:t>Variable</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BOD</a:t>
                      </a:r>
                      <a:endParaRPr lang="ko-KR" altLang="en-US" sz="1600" b="1" dirty="0"/>
                    </a:p>
                  </a:txBody>
                  <a:tcPr/>
                </a:tc>
                <a:tc>
                  <a:txBody>
                    <a:bodyPr/>
                    <a:lstStyle/>
                    <a:p>
                      <a:pPr algn="ctr" latinLnBrk="1"/>
                      <a:r>
                        <a:rPr lang="en-US" altLang="ko-KR" sz="1600" dirty="0"/>
                        <a:t>1.6355</a:t>
                      </a:r>
                      <a:endParaRPr lang="ko-KR" altLang="en-US" sz="1600" dirty="0"/>
                    </a:p>
                  </a:txBody>
                  <a:tcPr/>
                </a:tc>
                <a:tc>
                  <a:txBody>
                    <a:bodyPr/>
                    <a:lstStyle/>
                    <a:p>
                      <a:pPr algn="ctr" latinLnBrk="1"/>
                      <a:r>
                        <a:rPr lang="en-US" altLang="ko-KR" sz="1600" dirty="0"/>
                        <a:t>0.9169</a:t>
                      </a:r>
                      <a:endParaRPr lang="ko-KR" altLang="en-US" sz="1600" dirty="0"/>
                    </a:p>
                  </a:txBody>
                  <a:tcPr/>
                </a:tc>
                <a:tc>
                  <a:txBody>
                    <a:bodyPr/>
                    <a:lstStyle/>
                    <a:p>
                      <a:pPr algn="ctr" latinLnBrk="1"/>
                      <a:r>
                        <a:rPr lang="en-US" altLang="ko-KR" sz="1600" dirty="0"/>
                        <a:t>1.1297</a:t>
                      </a:r>
                      <a:endParaRPr lang="ko-KR" altLang="en-US" sz="1600" dirty="0"/>
                    </a:p>
                  </a:txBody>
                  <a:tcPr/>
                </a:tc>
                <a:tc>
                  <a:txBody>
                    <a:bodyPr/>
                    <a:lstStyle/>
                    <a:p>
                      <a:pPr algn="ctr" latinLnBrk="1"/>
                      <a:r>
                        <a:rPr lang="en-US" altLang="ko-KR" sz="1600" b="1" u="sng" dirty="0"/>
                        <a:t>10.8399</a:t>
                      </a:r>
                      <a:endParaRPr lang="ko-KR" altLang="en-US" sz="1600" b="1" u="sng" dirty="0"/>
                    </a:p>
                  </a:txBody>
                  <a:tcPr/>
                </a:tc>
                <a:tc>
                  <a:txBody>
                    <a:bodyPr/>
                    <a:lstStyle/>
                    <a:p>
                      <a:pPr algn="ctr" latinLnBrk="1"/>
                      <a:r>
                        <a:rPr lang="en-US" altLang="ko-KR" sz="1600" dirty="0"/>
                        <a:t>5.6507</a:t>
                      </a:r>
                      <a:endParaRPr lang="ko-KR" altLang="en-US" sz="1600" dirty="0"/>
                    </a:p>
                  </a:txBody>
                  <a:tcPr/>
                </a:tc>
                <a:tc>
                  <a:txBody>
                    <a:bodyPr/>
                    <a:lstStyle/>
                    <a:p>
                      <a:pPr algn="ctr" latinLnBrk="1"/>
                      <a:r>
                        <a:rPr lang="en-US" altLang="ko-KR" sz="1600" dirty="0"/>
                        <a:t>2.5200</a:t>
                      </a:r>
                      <a:endParaRPr lang="ko-KR" altLang="en-US" sz="1600" dirty="0"/>
                    </a:p>
                  </a:txBody>
                  <a:tcPr/>
                </a:tc>
                <a:tc>
                  <a:txBody>
                    <a:bodyPr/>
                    <a:lstStyle/>
                    <a:p>
                      <a:pPr algn="ctr" latinLnBrk="1"/>
                      <a:r>
                        <a:rPr lang="en-US" altLang="ko-KR" sz="1600" dirty="0"/>
                        <a:t>2.8904</a:t>
                      </a:r>
                      <a:endParaRPr lang="ko-KR" altLang="en-US" sz="1600" dirty="0"/>
                    </a:p>
                  </a:txBody>
                  <a:tcPr/>
                </a:tc>
                <a:tc>
                  <a:txBody>
                    <a:bodyPr/>
                    <a:lstStyle/>
                    <a:p>
                      <a:pPr algn="ctr" latinLnBrk="1"/>
                      <a:r>
                        <a:rPr lang="en-US" altLang="ko-KR" sz="1600" dirty="0"/>
                        <a:t>6.3378</a:t>
                      </a:r>
                      <a:endParaRPr lang="ko-KR" altLang="en-US" sz="1600" dirty="0"/>
                    </a:p>
                  </a:txBody>
                  <a:tcPr/>
                </a:tc>
                <a:tc>
                  <a:txBody>
                    <a:bodyPr/>
                    <a:lstStyle/>
                    <a:p>
                      <a:pPr algn="ctr" latinLnBrk="1"/>
                      <a:r>
                        <a:rPr lang="en-US" altLang="ko-KR" sz="1600" b="0" u="none" dirty="0"/>
                        <a:t>4.7210</a:t>
                      </a:r>
                      <a:endParaRPr lang="ko-KR" altLang="en-US" sz="1600" b="0" u="none" dirty="0"/>
                    </a:p>
                  </a:txBody>
                  <a:tcPr/>
                </a:tc>
                <a:tc>
                  <a:txBody>
                    <a:bodyPr/>
                    <a:lstStyle/>
                    <a:p>
                      <a:pPr algn="ctr" latinLnBrk="1"/>
                      <a:r>
                        <a:rPr lang="en-US" altLang="ko-KR" sz="1600" b="0" u="none" dirty="0"/>
                        <a:t>3.8538</a:t>
                      </a:r>
                      <a:endParaRPr lang="ko-KR" altLang="en-US" sz="1600" b="0" u="none" dirty="0"/>
                    </a:p>
                  </a:txBody>
                  <a:tcPr/>
                </a:tc>
                <a:tc>
                  <a:txBody>
                    <a:bodyPr/>
                    <a:lstStyle/>
                    <a:p>
                      <a:pPr algn="ctr" latinLnBrk="1"/>
                      <a:r>
                        <a:rPr lang="en-US" altLang="ko-KR" sz="1600" b="0" u="none" dirty="0"/>
                        <a:t>3.8438</a:t>
                      </a:r>
                      <a:endParaRPr lang="ko-KR" altLang="en-US" sz="1600" b="0" u="none" dirty="0"/>
                    </a:p>
                  </a:txBody>
                  <a:tcPr/>
                </a:tc>
                <a:tc>
                  <a:txBody>
                    <a:bodyPr/>
                    <a:lstStyle/>
                    <a:p>
                      <a:pPr algn="ctr" latinLnBrk="1"/>
                      <a:r>
                        <a:rPr lang="en-US" altLang="ko-KR" sz="1600" b="0" u="none" dirty="0"/>
                        <a:t>7.1205</a:t>
                      </a:r>
                      <a:endParaRPr lang="ko-KR" altLang="en-US" sz="1600" b="0" u="none" dirty="0"/>
                    </a:p>
                  </a:txBody>
                  <a:tcPr/>
                </a:tc>
                <a:extLst>
                  <a:ext uri="{0D108BD9-81ED-4DB2-BD59-A6C34878D82A}">
                    <a16:rowId xmlns:a16="http://schemas.microsoft.com/office/drawing/2014/main" val="80791282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COD</a:t>
                      </a:r>
                      <a:endParaRPr lang="ko-KR" altLang="en-US" sz="1600" b="1" dirty="0"/>
                    </a:p>
                  </a:txBody>
                  <a:tcPr/>
                </a:tc>
                <a:tc>
                  <a:txBody>
                    <a:bodyPr/>
                    <a:lstStyle/>
                    <a:p>
                      <a:pPr algn="ctr" latinLnBrk="1"/>
                      <a:r>
                        <a:rPr lang="en-US" altLang="ko-KR" sz="1600" dirty="0"/>
                        <a:t>3.8333</a:t>
                      </a:r>
                      <a:endParaRPr lang="ko-KR" altLang="en-US" sz="1600" dirty="0"/>
                    </a:p>
                  </a:txBody>
                  <a:tcPr/>
                </a:tc>
                <a:tc>
                  <a:txBody>
                    <a:bodyPr/>
                    <a:lstStyle/>
                    <a:p>
                      <a:pPr algn="ctr" latinLnBrk="1"/>
                      <a:r>
                        <a:rPr lang="en-US" altLang="ko-KR" sz="1600" dirty="0"/>
                        <a:t>0.7026</a:t>
                      </a:r>
                      <a:endParaRPr lang="ko-KR" altLang="en-US" sz="1600" dirty="0"/>
                    </a:p>
                  </a:txBody>
                  <a:tcPr/>
                </a:tc>
                <a:tc>
                  <a:txBody>
                    <a:bodyPr/>
                    <a:lstStyle/>
                    <a:p>
                      <a:pPr algn="ctr" latinLnBrk="1"/>
                      <a:r>
                        <a:rPr lang="en-US" altLang="ko-KR" sz="1600" dirty="0"/>
                        <a:t>3.8302</a:t>
                      </a:r>
                      <a:endParaRPr lang="ko-KR" altLang="en-US" sz="1600" dirty="0"/>
                    </a:p>
                  </a:txBody>
                  <a:tcPr/>
                </a:tc>
                <a:tc>
                  <a:txBody>
                    <a:bodyPr/>
                    <a:lstStyle/>
                    <a:p>
                      <a:pPr algn="ctr" latinLnBrk="1"/>
                      <a:r>
                        <a:rPr lang="en-US" altLang="ko-KR" sz="1600" dirty="0"/>
                        <a:t>0.9498</a:t>
                      </a:r>
                      <a:endParaRPr lang="ko-KR" altLang="en-US" sz="1600" dirty="0"/>
                    </a:p>
                  </a:txBody>
                  <a:tcPr/>
                </a:tc>
                <a:tc>
                  <a:txBody>
                    <a:bodyPr/>
                    <a:lstStyle/>
                    <a:p>
                      <a:pPr algn="ctr" latinLnBrk="1"/>
                      <a:r>
                        <a:rPr lang="en-US" altLang="ko-KR" sz="1600" dirty="0"/>
                        <a:t>3.5922</a:t>
                      </a:r>
                      <a:endParaRPr lang="ko-KR" altLang="en-US" sz="1600" dirty="0"/>
                    </a:p>
                  </a:txBody>
                  <a:tcPr/>
                </a:tc>
                <a:tc>
                  <a:txBody>
                    <a:bodyPr/>
                    <a:lstStyle/>
                    <a:p>
                      <a:pPr algn="ctr" latinLnBrk="1"/>
                      <a:r>
                        <a:rPr lang="en-US" altLang="ko-KR" sz="1600" dirty="0"/>
                        <a:t>4.2718</a:t>
                      </a:r>
                      <a:endParaRPr lang="ko-KR" altLang="en-US" sz="1600" dirty="0"/>
                    </a:p>
                  </a:txBody>
                  <a:tcPr/>
                </a:tc>
                <a:tc>
                  <a:txBody>
                    <a:bodyPr/>
                    <a:lstStyle/>
                    <a:p>
                      <a:pPr algn="ctr" latinLnBrk="1"/>
                      <a:r>
                        <a:rPr lang="en-US" altLang="ko-KR" sz="1600" dirty="0"/>
                        <a:t>5.9266</a:t>
                      </a:r>
                      <a:endParaRPr lang="ko-KR" altLang="en-US" sz="1600" dirty="0"/>
                    </a:p>
                  </a:txBody>
                  <a:tcPr/>
                </a:tc>
                <a:tc>
                  <a:txBody>
                    <a:bodyPr/>
                    <a:lstStyle/>
                    <a:p>
                      <a:pPr algn="ctr" latinLnBrk="1"/>
                      <a:r>
                        <a:rPr lang="en-US" altLang="ko-KR" sz="1600" dirty="0"/>
                        <a:t>5.5429</a:t>
                      </a:r>
                      <a:endParaRPr lang="ko-KR" altLang="en-US" sz="1600" dirty="0"/>
                    </a:p>
                  </a:txBody>
                  <a:tcPr/>
                </a:tc>
                <a:tc>
                  <a:txBody>
                    <a:bodyPr/>
                    <a:lstStyle/>
                    <a:p>
                      <a:pPr algn="ctr" latinLnBrk="1"/>
                      <a:r>
                        <a:rPr lang="en-US" altLang="ko-KR" sz="1600" b="0" u="none" dirty="0"/>
                        <a:t>4.0495</a:t>
                      </a:r>
                      <a:endParaRPr lang="ko-KR" altLang="en-US" sz="1600" b="0" u="none" dirty="0"/>
                    </a:p>
                  </a:txBody>
                  <a:tcPr/>
                </a:tc>
                <a:tc>
                  <a:txBody>
                    <a:bodyPr/>
                    <a:lstStyle/>
                    <a:p>
                      <a:pPr algn="ctr" latinLnBrk="1"/>
                      <a:r>
                        <a:rPr lang="en-US" altLang="ko-KR" sz="1600" b="0" u="none" dirty="0"/>
                        <a:t>2.8880</a:t>
                      </a:r>
                      <a:endParaRPr lang="ko-KR" altLang="en-US" sz="1600" b="0" u="none" dirty="0"/>
                    </a:p>
                  </a:txBody>
                  <a:tcPr/>
                </a:tc>
                <a:tc>
                  <a:txBody>
                    <a:bodyPr/>
                    <a:lstStyle/>
                    <a:p>
                      <a:pPr algn="ctr" latinLnBrk="1"/>
                      <a:r>
                        <a:rPr lang="en-US" altLang="ko-KR" sz="1600" b="0" u="none" dirty="0"/>
                        <a:t>2.3893</a:t>
                      </a:r>
                      <a:endParaRPr lang="ko-KR" altLang="en-US" sz="1600" b="0" u="none" dirty="0"/>
                    </a:p>
                  </a:txBody>
                  <a:tcPr/>
                </a:tc>
                <a:tc>
                  <a:txBody>
                    <a:bodyPr/>
                    <a:lstStyle/>
                    <a:p>
                      <a:pPr algn="ctr" latinLnBrk="1"/>
                      <a:r>
                        <a:rPr lang="en-US" altLang="ko-KR" sz="1600" b="0" u="none" dirty="0"/>
                        <a:t>3.2432</a:t>
                      </a:r>
                      <a:endParaRPr lang="ko-KR" altLang="en-US" sz="1600" b="0" u="none" dirty="0"/>
                    </a:p>
                  </a:txBody>
                  <a:tcPr/>
                </a:tc>
                <a:extLst>
                  <a:ext uri="{0D108BD9-81ED-4DB2-BD59-A6C34878D82A}">
                    <a16:rowId xmlns:a16="http://schemas.microsoft.com/office/drawing/2014/main" val="293625534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T-N</a:t>
                      </a:r>
                      <a:endParaRPr lang="ko-KR" altLang="en-US" sz="1600" b="1" dirty="0"/>
                    </a:p>
                  </a:txBody>
                  <a:tcPr/>
                </a:tc>
                <a:tc>
                  <a:txBody>
                    <a:bodyPr/>
                    <a:lstStyle/>
                    <a:p>
                      <a:pPr algn="ctr" latinLnBrk="1"/>
                      <a:r>
                        <a:rPr lang="en-US" altLang="ko-KR" sz="1600" b="1" u="sng" dirty="0"/>
                        <a:t>7.4599</a:t>
                      </a:r>
                      <a:endParaRPr lang="ko-KR" altLang="en-US" sz="1600" b="1" u="sng" dirty="0"/>
                    </a:p>
                  </a:txBody>
                  <a:tcPr/>
                </a:tc>
                <a:tc>
                  <a:txBody>
                    <a:bodyPr/>
                    <a:lstStyle/>
                    <a:p>
                      <a:pPr algn="ctr" latinLnBrk="1"/>
                      <a:r>
                        <a:rPr lang="en-US" altLang="ko-KR" sz="1600" dirty="0"/>
                        <a:t>3.2770</a:t>
                      </a:r>
                      <a:endParaRPr lang="ko-KR" altLang="en-US" sz="1600" dirty="0"/>
                    </a:p>
                  </a:txBody>
                  <a:tcPr/>
                </a:tc>
                <a:tc>
                  <a:txBody>
                    <a:bodyPr/>
                    <a:lstStyle/>
                    <a:p>
                      <a:pPr algn="ctr" latinLnBrk="1"/>
                      <a:r>
                        <a:rPr lang="en-US" altLang="ko-KR" sz="1600" dirty="0"/>
                        <a:t>4.3892</a:t>
                      </a:r>
                      <a:endParaRPr lang="ko-KR" altLang="en-US" sz="1600" dirty="0"/>
                    </a:p>
                  </a:txBody>
                  <a:tcPr/>
                </a:tc>
                <a:tc>
                  <a:txBody>
                    <a:bodyPr/>
                    <a:lstStyle/>
                    <a:p>
                      <a:pPr algn="ctr" latinLnBrk="1"/>
                      <a:r>
                        <a:rPr lang="en-US" altLang="ko-KR" sz="1600" dirty="0"/>
                        <a:t>6.6656</a:t>
                      </a:r>
                      <a:endParaRPr lang="ko-KR" altLang="en-US" sz="1600" dirty="0"/>
                    </a:p>
                  </a:txBody>
                  <a:tcPr/>
                </a:tc>
                <a:tc>
                  <a:txBody>
                    <a:bodyPr/>
                    <a:lstStyle/>
                    <a:p>
                      <a:pPr algn="ctr" latinLnBrk="1"/>
                      <a:r>
                        <a:rPr lang="en-US" altLang="ko-KR" sz="1600" dirty="0"/>
                        <a:t>7.1632</a:t>
                      </a:r>
                      <a:endParaRPr lang="ko-KR" altLang="en-US" sz="1600" dirty="0"/>
                    </a:p>
                  </a:txBody>
                  <a:tcPr/>
                </a:tc>
                <a:tc>
                  <a:txBody>
                    <a:bodyPr/>
                    <a:lstStyle/>
                    <a:p>
                      <a:pPr algn="ctr" latinLnBrk="1"/>
                      <a:r>
                        <a:rPr lang="en-US" altLang="ko-KR" sz="1600" dirty="0"/>
                        <a:t>6.8363</a:t>
                      </a:r>
                      <a:endParaRPr lang="ko-KR" altLang="en-US" sz="1600" dirty="0"/>
                    </a:p>
                  </a:txBody>
                  <a:tcPr/>
                </a:tc>
                <a:tc>
                  <a:txBody>
                    <a:bodyPr/>
                    <a:lstStyle/>
                    <a:p>
                      <a:pPr algn="ctr" latinLnBrk="1"/>
                      <a:r>
                        <a:rPr lang="en-US" altLang="ko-KR" sz="1600" dirty="0"/>
                        <a:t>5.1513</a:t>
                      </a:r>
                      <a:endParaRPr lang="ko-KR" altLang="en-US" sz="1600" dirty="0"/>
                    </a:p>
                  </a:txBody>
                  <a:tcPr/>
                </a:tc>
                <a:tc>
                  <a:txBody>
                    <a:bodyPr/>
                    <a:lstStyle/>
                    <a:p>
                      <a:pPr algn="ctr" latinLnBrk="1"/>
                      <a:r>
                        <a:rPr lang="en-US" altLang="ko-KR" sz="1600" b="1" u="sng" dirty="0"/>
                        <a:t>12.6210</a:t>
                      </a:r>
                      <a:endParaRPr lang="ko-KR" altLang="en-US" sz="1600" b="1" u="sng" dirty="0"/>
                    </a:p>
                  </a:txBody>
                  <a:tcPr/>
                </a:tc>
                <a:tc>
                  <a:txBody>
                    <a:bodyPr/>
                    <a:lstStyle/>
                    <a:p>
                      <a:pPr algn="ctr" latinLnBrk="1"/>
                      <a:r>
                        <a:rPr lang="en-US" altLang="ko-KR" sz="1600" b="0" u="none" dirty="0"/>
                        <a:t>6.4846</a:t>
                      </a:r>
                      <a:endParaRPr lang="ko-KR" altLang="en-US" sz="1600" b="0" u="none" dirty="0"/>
                    </a:p>
                  </a:txBody>
                  <a:tcPr/>
                </a:tc>
                <a:tc>
                  <a:txBody>
                    <a:bodyPr/>
                    <a:lstStyle/>
                    <a:p>
                      <a:pPr algn="ctr" latinLnBrk="1"/>
                      <a:r>
                        <a:rPr lang="en-US" altLang="ko-KR" sz="1600" b="0" u="none" dirty="0"/>
                        <a:t>4.9263</a:t>
                      </a:r>
                      <a:endParaRPr lang="ko-KR" altLang="en-US" sz="1600" b="0" u="none" dirty="0"/>
                    </a:p>
                  </a:txBody>
                  <a:tcPr/>
                </a:tc>
                <a:tc>
                  <a:txBody>
                    <a:bodyPr/>
                    <a:lstStyle/>
                    <a:p>
                      <a:pPr algn="ctr" latinLnBrk="1"/>
                      <a:r>
                        <a:rPr lang="en-US" altLang="ko-KR" sz="1600" b="0" u="none" dirty="0"/>
                        <a:t>3.9274</a:t>
                      </a:r>
                      <a:endParaRPr lang="ko-KR" altLang="en-US" sz="1600" b="0" u="none" dirty="0"/>
                    </a:p>
                  </a:txBody>
                  <a:tcPr/>
                </a:tc>
                <a:tc>
                  <a:txBody>
                    <a:bodyPr/>
                    <a:lstStyle/>
                    <a:p>
                      <a:pPr algn="ctr" latinLnBrk="1"/>
                      <a:r>
                        <a:rPr lang="en-US" altLang="ko-KR" sz="1600" b="0" u="none" dirty="0"/>
                        <a:t>7.1299</a:t>
                      </a:r>
                      <a:endParaRPr lang="ko-KR" altLang="en-US" sz="1600" b="0" u="none" dirty="0"/>
                    </a:p>
                  </a:txBody>
                  <a:tcPr/>
                </a:tc>
                <a:extLst>
                  <a:ext uri="{0D108BD9-81ED-4DB2-BD59-A6C34878D82A}">
                    <a16:rowId xmlns:a16="http://schemas.microsoft.com/office/drawing/2014/main" val="40218358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T-P</a:t>
                      </a:r>
                      <a:endParaRPr lang="ko-KR" altLang="en-US" sz="1600" b="1" dirty="0"/>
                    </a:p>
                  </a:txBody>
                  <a:tcPr/>
                </a:tc>
                <a:tc>
                  <a:txBody>
                    <a:bodyPr/>
                    <a:lstStyle/>
                    <a:p>
                      <a:pPr algn="ctr" latinLnBrk="1"/>
                      <a:r>
                        <a:rPr lang="en-US" altLang="ko-KR" sz="1600" dirty="0"/>
                        <a:t>1.4672</a:t>
                      </a:r>
                      <a:endParaRPr lang="ko-KR" altLang="en-US" sz="1600" dirty="0"/>
                    </a:p>
                  </a:txBody>
                  <a:tcPr/>
                </a:tc>
                <a:tc>
                  <a:txBody>
                    <a:bodyPr/>
                    <a:lstStyle/>
                    <a:p>
                      <a:pPr algn="ctr" latinLnBrk="1"/>
                      <a:r>
                        <a:rPr lang="en-US" altLang="ko-KR" sz="1600" dirty="0"/>
                        <a:t>0.9657</a:t>
                      </a:r>
                      <a:endParaRPr lang="ko-KR" altLang="en-US" sz="1600" dirty="0"/>
                    </a:p>
                  </a:txBody>
                  <a:tcPr/>
                </a:tc>
                <a:tc>
                  <a:txBody>
                    <a:bodyPr/>
                    <a:lstStyle/>
                    <a:p>
                      <a:pPr algn="ctr" latinLnBrk="1"/>
                      <a:r>
                        <a:rPr lang="en-US" altLang="ko-KR" sz="1600" dirty="0"/>
                        <a:t>1.5616</a:t>
                      </a:r>
                      <a:endParaRPr lang="ko-KR" altLang="en-US" sz="1600" dirty="0"/>
                    </a:p>
                  </a:txBody>
                  <a:tcPr/>
                </a:tc>
                <a:tc>
                  <a:txBody>
                    <a:bodyPr/>
                    <a:lstStyle/>
                    <a:p>
                      <a:pPr algn="ctr" latinLnBrk="1"/>
                      <a:r>
                        <a:rPr lang="en-US" altLang="ko-KR" sz="1600" dirty="0"/>
                        <a:t>1.9833</a:t>
                      </a:r>
                      <a:endParaRPr lang="ko-KR" altLang="en-US" sz="1600" dirty="0"/>
                    </a:p>
                  </a:txBody>
                  <a:tcPr/>
                </a:tc>
                <a:tc>
                  <a:txBody>
                    <a:bodyPr/>
                    <a:lstStyle/>
                    <a:p>
                      <a:pPr algn="ctr" latinLnBrk="1"/>
                      <a:r>
                        <a:rPr lang="en-US" altLang="ko-KR" sz="1600" dirty="0"/>
                        <a:t>5.6082</a:t>
                      </a:r>
                      <a:endParaRPr lang="ko-KR" altLang="en-US" sz="1600" dirty="0"/>
                    </a:p>
                  </a:txBody>
                  <a:tcPr/>
                </a:tc>
                <a:tc>
                  <a:txBody>
                    <a:bodyPr/>
                    <a:lstStyle/>
                    <a:p>
                      <a:pPr algn="ctr" latinLnBrk="1"/>
                      <a:r>
                        <a:rPr lang="en-US" altLang="ko-KR" sz="1600" dirty="0"/>
                        <a:t>5.2904</a:t>
                      </a:r>
                      <a:endParaRPr lang="ko-KR" altLang="en-US" sz="1600" dirty="0"/>
                    </a:p>
                  </a:txBody>
                  <a:tcPr/>
                </a:tc>
                <a:tc>
                  <a:txBody>
                    <a:bodyPr/>
                    <a:lstStyle/>
                    <a:p>
                      <a:pPr algn="ctr" latinLnBrk="1"/>
                      <a:r>
                        <a:rPr lang="en-US" altLang="ko-KR" sz="1600" dirty="0"/>
                        <a:t>4.6107</a:t>
                      </a:r>
                      <a:endParaRPr lang="ko-KR" altLang="en-US" sz="1600" dirty="0"/>
                    </a:p>
                  </a:txBody>
                  <a:tcPr/>
                </a:tc>
                <a:tc>
                  <a:txBody>
                    <a:bodyPr/>
                    <a:lstStyle/>
                    <a:p>
                      <a:pPr algn="ctr" latinLnBrk="1"/>
                      <a:r>
                        <a:rPr lang="en-US" altLang="ko-KR" sz="1600" dirty="0"/>
                        <a:t>5.4723</a:t>
                      </a:r>
                      <a:endParaRPr lang="ko-KR" altLang="en-US" sz="1600" dirty="0"/>
                    </a:p>
                  </a:txBody>
                  <a:tcPr/>
                </a:tc>
                <a:tc>
                  <a:txBody>
                    <a:bodyPr/>
                    <a:lstStyle/>
                    <a:p>
                      <a:pPr algn="ctr" latinLnBrk="1"/>
                      <a:r>
                        <a:rPr lang="en-US" altLang="ko-KR" sz="1600" b="0" u="none" dirty="0"/>
                        <a:t>3.7721</a:t>
                      </a:r>
                      <a:endParaRPr lang="ko-KR" altLang="en-US" sz="1600" b="0" u="none" dirty="0"/>
                    </a:p>
                  </a:txBody>
                  <a:tcPr/>
                </a:tc>
                <a:tc>
                  <a:txBody>
                    <a:bodyPr/>
                    <a:lstStyle/>
                    <a:p>
                      <a:pPr algn="ctr" latinLnBrk="1"/>
                      <a:r>
                        <a:rPr lang="en-US" altLang="ko-KR" sz="1600" b="0" u="none" dirty="0"/>
                        <a:t>2.8662</a:t>
                      </a:r>
                      <a:endParaRPr lang="ko-KR" altLang="en-US" sz="1600" b="0" u="none" dirty="0"/>
                    </a:p>
                  </a:txBody>
                  <a:tcPr/>
                </a:tc>
                <a:tc>
                  <a:txBody>
                    <a:bodyPr/>
                    <a:lstStyle/>
                    <a:p>
                      <a:pPr algn="ctr" latinLnBrk="1"/>
                      <a:r>
                        <a:rPr lang="en-US" altLang="ko-KR" sz="1600" b="0" u="none" dirty="0"/>
                        <a:t>2.9988</a:t>
                      </a:r>
                      <a:endParaRPr lang="ko-KR" altLang="en-US" sz="1600" b="0" u="none" dirty="0"/>
                    </a:p>
                  </a:txBody>
                  <a:tcPr/>
                </a:tc>
                <a:tc>
                  <a:txBody>
                    <a:bodyPr/>
                    <a:lstStyle/>
                    <a:p>
                      <a:pPr algn="ctr" latinLnBrk="1"/>
                      <a:r>
                        <a:rPr lang="en-US" altLang="ko-KR" sz="1600" b="0" u="none" dirty="0"/>
                        <a:t>3.4984</a:t>
                      </a:r>
                      <a:endParaRPr lang="ko-KR" altLang="en-US" sz="1600" b="0" u="none" dirty="0"/>
                    </a:p>
                  </a:txBody>
                  <a:tcPr/>
                </a:tc>
                <a:extLst>
                  <a:ext uri="{0D108BD9-81ED-4DB2-BD59-A6C34878D82A}">
                    <a16:rowId xmlns:a16="http://schemas.microsoft.com/office/drawing/2014/main" val="411587785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TOC</a:t>
                      </a:r>
                      <a:endParaRPr lang="ko-KR" altLang="en-US" sz="1600" b="1" dirty="0"/>
                    </a:p>
                  </a:txBody>
                  <a:tcPr/>
                </a:tc>
                <a:tc>
                  <a:txBody>
                    <a:bodyPr/>
                    <a:lstStyle/>
                    <a:p>
                      <a:pPr algn="ctr" latinLnBrk="1"/>
                      <a:r>
                        <a:rPr lang="en-US" altLang="ko-KR" sz="1600" dirty="0"/>
                        <a:t>1.2449</a:t>
                      </a:r>
                      <a:endParaRPr lang="ko-KR" altLang="en-US" sz="1600" dirty="0"/>
                    </a:p>
                  </a:txBody>
                  <a:tcPr/>
                </a:tc>
                <a:tc>
                  <a:txBody>
                    <a:bodyPr/>
                    <a:lstStyle/>
                    <a:p>
                      <a:pPr algn="ctr" latinLnBrk="1"/>
                      <a:r>
                        <a:rPr lang="en-US" altLang="ko-KR" sz="1600" dirty="0"/>
                        <a:t>1.0364</a:t>
                      </a:r>
                      <a:endParaRPr lang="ko-KR" altLang="en-US" sz="1600" dirty="0"/>
                    </a:p>
                  </a:txBody>
                  <a:tcPr/>
                </a:tc>
                <a:tc>
                  <a:txBody>
                    <a:bodyPr/>
                    <a:lstStyle/>
                    <a:p>
                      <a:pPr algn="ctr" latinLnBrk="1"/>
                      <a:r>
                        <a:rPr lang="en-US" altLang="ko-KR" sz="1600" dirty="0"/>
                        <a:t>4.2252</a:t>
                      </a:r>
                      <a:endParaRPr lang="ko-KR" altLang="en-US" sz="1600" dirty="0"/>
                    </a:p>
                  </a:txBody>
                  <a:tcPr/>
                </a:tc>
                <a:tc>
                  <a:txBody>
                    <a:bodyPr/>
                    <a:lstStyle/>
                    <a:p>
                      <a:pPr algn="ctr" latinLnBrk="1"/>
                      <a:r>
                        <a:rPr lang="en-US" altLang="ko-KR" sz="1600" dirty="0"/>
                        <a:t>2.1312</a:t>
                      </a:r>
                      <a:endParaRPr lang="ko-KR" altLang="en-US" sz="1600" dirty="0"/>
                    </a:p>
                  </a:txBody>
                  <a:tcPr/>
                </a:tc>
                <a:tc>
                  <a:txBody>
                    <a:bodyPr/>
                    <a:lstStyle/>
                    <a:p>
                      <a:pPr algn="ctr" latinLnBrk="1"/>
                      <a:r>
                        <a:rPr lang="en-US" altLang="ko-KR" sz="1600" dirty="0"/>
                        <a:t>2.8110</a:t>
                      </a:r>
                      <a:endParaRPr lang="ko-KR" altLang="en-US" sz="1600" dirty="0"/>
                    </a:p>
                  </a:txBody>
                  <a:tcPr/>
                </a:tc>
                <a:tc>
                  <a:txBody>
                    <a:bodyPr/>
                    <a:lstStyle/>
                    <a:p>
                      <a:pPr algn="ctr" latinLnBrk="1"/>
                      <a:r>
                        <a:rPr lang="en-US" altLang="ko-KR" sz="1600" dirty="0"/>
                        <a:t>3.7497</a:t>
                      </a:r>
                      <a:endParaRPr lang="ko-KR" altLang="en-US" sz="1600" dirty="0"/>
                    </a:p>
                  </a:txBody>
                  <a:tcPr/>
                </a:tc>
                <a:tc>
                  <a:txBody>
                    <a:bodyPr/>
                    <a:lstStyle/>
                    <a:p>
                      <a:pPr algn="ctr" latinLnBrk="1"/>
                      <a:r>
                        <a:rPr lang="en-US" altLang="ko-KR" sz="1600" dirty="0"/>
                        <a:t>3.3685</a:t>
                      </a:r>
                      <a:endParaRPr lang="ko-KR" altLang="en-US" sz="1600" dirty="0"/>
                    </a:p>
                  </a:txBody>
                  <a:tcPr/>
                </a:tc>
                <a:tc>
                  <a:txBody>
                    <a:bodyPr/>
                    <a:lstStyle/>
                    <a:p>
                      <a:pPr algn="ctr" latinLnBrk="1"/>
                      <a:r>
                        <a:rPr lang="en-US" altLang="ko-KR" sz="1600" dirty="0"/>
                        <a:t>5.6915</a:t>
                      </a:r>
                      <a:endParaRPr lang="ko-KR" altLang="en-US" sz="1600" dirty="0"/>
                    </a:p>
                  </a:txBody>
                  <a:tcPr/>
                </a:tc>
                <a:tc>
                  <a:txBody>
                    <a:bodyPr/>
                    <a:lstStyle/>
                    <a:p>
                      <a:pPr algn="ctr" latinLnBrk="1"/>
                      <a:r>
                        <a:rPr lang="en-US" altLang="ko-KR" sz="1600" b="0" u="none" dirty="0"/>
                        <a:t>2.2819</a:t>
                      </a:r>
                      <a:endParaRPr lang="ko-KR" altLang="en-US" sz="1600" b="0" u="none" dirty="0"/>
                    </a:p>
                  </a:txBody>
                  <a:tcPr/>
                </a:tc>
                <a:tc>
                  <a:txBody>
                    <a:bodyPr/>
                    <a:lstStyle/>
                    <a:p>
                      <a:pPr algn="ctr" latinLnBrk="1"/>
                      <a:r>
                        <a:rPr lang="en-US" altLang="ko-KR" sz="1600" b="0" u="none" dirty="0"/>
                        <a:t>3.0551</a:t>
                      </a:r>
                      <a:endParaRPr lang="ko-KR" altLang="en-US" sz="1600" b="0" u="none" dirty="0"/>
                    </a:p>
                  </a:txBody>
                  <a:tcPr/>
                </a:tc>
                <a:tc>
                  <a:txBody>
                    <a:bodyPr/>
                    <a:lstStyle/>
                    <a:p>
                      <a:pPr algn="ctr" latinLnBrk="1"/>
                      <a:r>
                        <a:rPr lang="en-US" altLang="ko-KR" sz="1600" b="0" u="none" dirty="0"/>
                        <a:t>2.6374</a:t>
                      </a:r>
                      <a:endParaRPr lang="ko-KR" altLang="en-US" sz="1600" b="0" u="none" dirty="0"/>
                    </a:p>
                  </a:txBody>
                  <a:tcPr/>
                </a:tc>
                <a:tc>
                  <a:txBody>
                    <a:bodyPr/>
                    <a:lstStyle/>
                    <a:p>
                      <a:pPr algn="ctr" latinLnBrk="1"/>
                      <a:r>
                        <a:rPr lang="en-US" altLang="ko-KR" sz="1600" b="0" u="none" dirty="0"/>
                        <a:t>5.0416</a:t>
                      </a:r>
                      <a:endParaRPr lang="ko-KR" altLang="en-US" sz="1600" b="0" u="none" dirty="0"/>
                    </a:p>
                  </a:txBody>
                  <a:tcPr/>
                </a:tc>
                <a:extLst>
                  <a:ext uri="{0D108BD9-81ED-4DB2-BD59-A6C34878D82A}">
                    <a16:rowId xmlns:a16="http://schemas.microsoft.com/office/drawing/2014/main" val="320485734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SS</a:t>
                      </a:r>
                      <a:endParaRPr lang="ko-KR" altLang="en-US" sz="1600" b="1" dirty="0"/>
                    </a:p>
                  </a:txBody>
                  <a:tcPr/>
                </a:tc>
                <a:tc>
                  <a:txBody>
                    <a:bodyPr/>
                    <a:lstStyle/>
                    <a:p>
                      <a:pPr algn="ctr" latinLnBrk="1"/>
                      <a:r>
                        <a:rPr lang="en-US" altLang="ko-KR" sz="1600" dirty="0"/>
                        <a:t>1.6676</a:t>
                      </a:r>
                      <a:endParaRPr lang="ko-KR" altLang="en-US" sz="1600" dirty="0"/>
                    </a:p>
                  </a:txBody>
                  <a:tcPr/>
                </a:tc>
                <a:tc>
                  <a:txBody>
                    <a:bodyPr/>
                    <a:lstStyle/>
                    <a:p>
                      <a:pPr algn="ctr" latinLnBrk="1"/>
                      <a:r>
                        <a:rPr lang="en-US" altLang="ko-KR" sz="1600" dirty="0"/>
                        <a:t>1.8185</a:t>
                      </a:r>
                      <a:endParaRPr lang="ko-KR" altLang="en-US" sz="1600" dirty="0"/>
                    </a:p>
                  </a:txBody>
                  <a:tcPr/>
                </a:tc>
                <a:tc>
                  <a:txBody>
                    <a:bodyPr/>
                    <a:lstStyle/>
                    <a:p>
                      <a:pPr algn="ctr" latinLnBrk="1"/>
                      <a:r>
                        <a:rPr lang="en-US" altLang="ko-KR" sz="1600" dirty="0"/>
                        <a:t>2.2088</a:t>
                      </a:r>
                      <a:endParaRPr lang="ko-KR" altLang="en-US" sz="1600" dirty="0"/>
                    </a:p>
                  </a:txBody>
                  <a:tcPr/>
                </a:tc>
                <a:tc>
                  <a:txBody>
                    <a:bodyPr/>
                    <a:lstStyle/>
                    <a:p>
                      <a:pPr algn="ctr" latinLnBrk="1"/>
                      <a:r>
                        <a:rPr lang="en-US" altLang="ko-KR" sz="1600" dirty="0"/>
                        <a:t>2.8324</a:t>
                      </a:r>
                      <a:endParaRPr lang="ko-KR" altLang="en-US" sz="1600" dirty="0"/>
                    </a:p>
                  </a:txBody>
                  <a:tcPr/>
                </a:tc>
                <a:tc>
                  <a:txBody>
                    <a:bodyPr/>
                    <a:lstStyle/>
                    <a:p>
                      <a:pPr algn="ctr" latinLnBrk="1"/>
                      <a:r>
                        <a:rPr lang="en-US" altLang="ko-KR" sz="1600" dirty="0"/>
                        <a:t>6.9689</a:t>
                      </a:r>
                      <a:endParaRPr lang="ko-KR" altLang="en-US" sz="1600" dirty="0"/>
                    </a:p>
                  </a:txBody>
                  <a:tcPr/>
                </a:tc>
                <a:tc>
                  <a:txBody>
                    <a:bodyPr/>
                    <a:lstStyle/>
                    <a:p>
                      <a:pPr algn="ctr" latinLnBrk="1"/>
                      <a:r>
                        <a:rPr lang="en-US" altLang="ko-KR" sz="1600" dirty="0"/>
                        <a:t>5.9100</a:t>
                      </a:r>
                      <a:endParaRPr lang="ko-KR" altLang="en-US" sz="1600" dirty="0"/>
                    </a:p>
                  </a:txBody>
                  <a:tcPr/>
                </a:tc>
                <a:tc>
                  <a:txBody>
                    <a:bodyPr/>
                    <a:lstStyle/>
                    <a:p>
                      <a:pPr algn="ctr" latinLnBrk="1"/>
                      <a:r>
                        <a:rPr lang="en-US" altLang="ko-KR" sz="1600" dirty="0"/>
                        <a:t>7.3457</a:t>
                      </a:r>
                      <a:endParaRPr lang="ko-KR" altLang="en-US" sz="1600" dirty="0"/>
                    </a:p>
                  </a:txBody>
                  <a:tcPr/>
                </a:tc>
                <a:tc>
                  <a:txBody>
                    <a:bodyPr/>
                    <a:lstStyle/>
                    <a:p>
                      <a:pPr algn="ctr" latinLnBrk="1"/>
                      <a:r>
                        <a:rPr lang="en-US" altLang="ko-KR" sz="1600" dirty="0"/>
                        <a:t>5.8641</a:t>
                      </a:r>
                      <a:endParaRPr lang="ko-KR" altLang="en-US" sz="1600" dirty="0"/>
                    </a:p>
                  </a:txBody>
                  <a:tcPr/>
                </a:tc>
                <a:tc>
                  <a:txBody>
                    <a:bodyPr/>
                    <a:lstStyle/>
                    <a:p>
                      <a:pPr algn="ctr" latinLnBrk="1"/>
                      <a:r>
                        <a:rPr lang="en-US" altLang="ko-KR" sz="1600" b="0" u="none" dirty="0"/>
                        <a:t>4.3569</a:t>
                      </a:r>
                      <a:endParaRPr lang="ko-KR" altLang="en-US" sz="1600" b="0" u="none" dirty="0"/>
                    </a:p>
                  </a:txBody>
                  <a:tcPr/>
                </a:tc>
                <a:tc>
                  <a:txBody>
                    <a:bodyPr/>
                    <a:lstStyle/>
                    <a:p>
                      <a:pPr algn="ctr" latinLnBrk="1"/>
                      <a:r>
                        <a:rPr lang="en-US" altLang="ko-KR" sz="1600" b="0" u="none" dirty="0"/>
                        <a:t>3.1686</a:t>
                      </a:r>
                      <a:endParaRPr lang="ko-KR" altLang="en-US" sz="1600" b="0" u="none" dirty="0"/>
                    </a:p>
                  </a:txBody>
                  <a:tcPr/>
                </a:tc>
                <a:tc>
                  <a:txBody>
                    <a:bodyPr/>
                    <a:lstStyle/>
                    <a:p>
                      <a:pPr algn="ctr" latinLnBrk="1"/>
                      <a:r>
                        <a:rPr lang="en-US" altLang="ko-KR" sz="1600" b="0" u="none" dirty="0"/>
                        <a:t>5.0863</a:t>
                      </a:r>
                      <a:endParaRPr lang="ko-KR" altLang="en-US" sz="1600" b="0" u="none" dirty="0"/>
                    </a:p>
                  </a:txBody>
                  <a:tcPr/>
                </a:tc>
                <a:tc>
                  <a:txBody>
                    <a:bodyPr/>
                    <a:lstStyle/>
                    <a:p>
                      <a:pPr algn="ctr" latinLnBrk="1"/>
                      <a:r>
                        <a:rPr lang="en-US" altLang="ko-KR" sz="1600" b="1" u="sng" dirty="0"/>
                        <a:t>7.8285</a:t>
                      </a:r>
                      <a:endParaRPr lang="ko-KR" altLang="en-US" sz="1600" b="1" u="sng" dirty="0"/>
                    </a:p>
                  </a:txBody>
                  <a:tcPr/>
                </a:tc>
                <a:extLst>
                  <a:ext uri="{0D108BD9-81ED-4DB2-BD59-A6C34878D82A}">
                    <a16:rowId xmlns:a16="http://schemas.microsoft.com/office/drawing/2014/main" val="11857993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EC</a:t>
                      </a:r>
                      <a:endParaRPr lang="ko-KR" altLang="en-US" sz="1600" b="1" dirty="0"/>
                    </a:p>
                  </a:txBody>
                  <a:tcPr/>
                </a:tc>
                <a:tc>
                  <a:txBody>
                    <a:bodyPr/>
                    <a:lstStyle/>
                    <a:p>
                      <a:pPr algn="ctr" latinLnBrk="1"/>
                      <a:r>
                        <a:rPr lang="en-US" altLang="ko-KR" sz="1600" dirty="0"/>
                        <a:t>5.2796</a:t>
                      </a:r>
                      <a:endParaRPr lang="ko-KR" altLang="en-US" sz="1600" dirty="0"/>
                    </a:p>
                  </a:txBody>
                  <a:tcPr/>
                </a:tc>
                <a:tc>
                  <a:txBody>
                    <a:bodyPr/>
                    <a:lstStyle/>
                    <a:p>
                      <a:pPr algn="ctr" latinLnBrk="1"/>
                      <a:r>
                        <a:rPr lang="en-US" altLang="ko-KR" sz="1600" dirty="0"/>
                        <a:t>4.0081</a:t>
                      </a:r>
                      <a:endParaRPr lang="ko-KR" altLang="en-US" sz="1600" dirty="0"/>
                    </a:p>
                  </a:txBody>
                  <a:tcPr/>
                </a:tc>
                <a:tc>
                  <a:txBody>
                    <a:bodyPr/>
                    <a:lstStyle/>
                    <a:p>
                      <a:pPr algn="ctr" latinLnBrk="1"/>
                      <a:r>
                        <a:rPr lang="en-US" altLang="ko-KR" sz="1600" b="1" u="sng" dirty="0"/>
                        <a:t>4.9430</a:t>
                      </a:r>
                      <a:endParaRPr lang="ko-KR" altLang="en-US" sz="1600" b="1" u="sng" dirty="0"/>
                    </a:p>
                  </a:txBody>
                  <a:tcPr/>
                </a:tc>
                <a:tc>
                  <a:txBody>
                    <a:bodyPr/>
                    <a:lstStyle/>
                    <a:p>
                      <a:pPr algn="ctr" latinLnBrk="1"/>
                      <a:r>
                        <a:rPr lang="en-US" altLang="ko-KR" sz="1600" dirty="0"/>
                        <a:t>2.3617</a:t>
                      </a:r>
                      <a:endParaRPr lang="ko-KR" altLang="en-US" sz="1600" dirty="0"/>
                    </a:p>
                  </a:txBody>
                  <a:tcPr/>
                </a:tc>
                <a:tc>
                  <a:txBody>
                    <a:bodyPr/>
                    <a:lstStyle/>
                    <a:p>
                      <a:pPr algn="ctr" latinLnBrk="1"/>
                      <a:r>
                        <a:rPr lang="en-US" altLang="ko-KR" sz="1600" dirty="0"/>
                        <a:t>5.4458</a:t>
                      </a:r>
                      <a:endParaRPr lang="ko-KR" altLang="en-US" sz="1600" dirty="0"/>
                    </a:p>
                  </a:txBody>
                  <a:tcPr/>
                </a:tc>
                <a:tc>
                  <a:txBody>
                    <a:bodyPr/>
                    <a:lstStyle/>
                    <a:p>
                      <a:pPr algn="ctr" latinLnBrk="1"/>
                      <a:r>
                        <a:rPr lang="en-US" altLang="ko-KR" sz="1600" dirty="0"/>
                        <a:t>4.9678</a:t>
                      </a:r>
                      <a:endParaRPr lang="ko-KR" altLang="en-US" sz="1600" dirty="0"/>
                    </a:p>
                  </a:txBody>
                  <a:tcPr/>
                </a:tc>
                <a:tc>
                  <a:txBody>
                    <a:bodyPr/>
                    <a:lstStyle/>
                    <a:p>
                      <a:pPr algn="ctr" latinLnBrk="1"/>
                      <a:r>
                        <a:rPr lang="en-US" altLang="ko-KR" sz="1600" dirty="0"/>
                        <a:t>8.5282</a:t>
                      </a:r>
                      <a:endParaRPr lang="ko-KR" altLang="en-US" sz="1600" dirty="0"/>
                    </a:p>
                  </a:txBody>
                  <a:tcPr/>
                </a:tc>
                <a:tc>
                  <a:txBody>
                    <a:bodyPr/>
                    <a:lstStyle/>
                    <a:p>
                      <a:pPr algn="ctr" latinLnBrk="1"/>
                      <a:r>
                        <a:rPr lang="en-US" altLang="ko-KR" sz="1600" dirty="0"/>
                        <a:t>6.2782</a:t>
                      </a:r>
                      <a:endParaRPr lang="ko-KR" altLang="en-US" sz="1600" dirty="0"/>
                    </a:p>
                  </a:txBody>
                  <a:tcPr/>
                </a:tc>
                <a:tc>
                  <a:txBody>
                    <a:bodyPr/>
                    <a:lstStyle/>
                    <a:p>
                      <a:pPr algn="ctr" latinLnBrk="1"/>
                      <a:r>
                        <a:rPr lang="en-US" altLang="ko-KR" sz="1600" b="0" u="none" dirty="0"/>
                        <a:t>4.2516</a:t>
                      </a:r>
                      <a:endParaRPr lang="ko-KR" altLang="en-US" sz="1600" b="0" u="none" dirty="0"/>
                    </a:p>
                  </a:txBody>
                  <a:tcPr/>
                </a:tc>
                <a:tc>
                  <a:txBody>
                    <a:bodyPr/>
                    <a:lstStyle/>
                    <a:p>
                      <a:pPr algn="ctr" latinLnBrk="1"/>
                      <a:r>
                        <a:rPr lang="en-US" altLang="ko-KR" sz="1600" b="0" u="none" dirty="0"/>
                        <a:t>2.9874</a:t>
                      </a:r>
                      <a:endParaRPr lang="ko-KR" altLang="en-US" sz="1600" b="0" u="none" dirty="0"/>
                    </a:p>
                  </a:txBody>
                  <a:tcPr/>
                </a:tc>
                <a:tc>
                  <a:txBody>
                    <a:bodyPr/>
                    <a:lstStyle/>
                    <a:p>
                      <a:pPr algn="ctr" latinLnBrk="1"/>
                      <a:r>
                        <a:rPr lang="en-US" altLang="ko-KR" sz="1600" b="0" u="none" dirty="0"/>
                        <a:t>5.1073</a:t>
                      </a:r>
                      <a:endParaRPr lang="ko-KR" altLang="en-US" sz="1600" b="0" u="none" dirty="0"/>
                    </a:p>
                  </a:txBody>
                  <a:tcPr/>
                </a:tc>
                <a:tc>
                  <a:txBody>
                    <a:bodyPr/>
                    <a:lstStyle/>
                    <a:p>
                      <a:pPr algn="ctr" latinLnBrk="1"/>
                      <a:r>
                        <a:rPr lang="en-US" altLang="ko-KR" sz="1600" b="0" u="none" dirty="0"/>
                        <a:t>4.3782</a:t>
                      </a:r>
                      <a:endParaRPr lang="ko-KR" altLang="en-US" sz="1600" b="0" u="none" dirty="0"/>
                    </a:p>
                  </a:txBody>
                  <a:tcPr/>
                </a:tc>
                <a:extLst>
                  <a:ext uri="{0D108BD9-81ED-4DB2-BD59-A6C34878D82A}">
                    <a16:rowId xmlns:a16="http://schemas.microsoft.com/office/drawing/2014/main" val="137109746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pH</a:t>
                      </a:r>
                      <a:endParaRPr lang="ko-KR" altLang="en-US" sz="1600" b="1" dirty="0"/>
                    </a:p>
                  </a:txBody>
                  <a:tcPr/>
                </a:tc>
                <a:tc>
                  <a:txBody>
                    <a:bodyPr/>
                    <a:lstStyle/>
                    <a:p>
                      <a:pPr algn="ctr" latinLnBrk="1"/>
                      <a:r>
                        <a:rPr lang="en-US" altLang="ko-KR" sz="1600" dirty="0"/>
                        <a:t>5.0045</a:t>
                      </a:r>
                      <a:endParaRPr lang="ko-KR" altLang="en-US" sz="1600" dirty="0"/>
                    </a:p>
                  </a:txBody>
                  <a:tcPr/>
                </a:tc>
                <a:tc>
                  <a:txBody>
                    <a:bodyPr/>
                    <a:lstStyle/>
                    <a:p>
                      <a:pPr algn="ctr" latinLnBrk="1"/>
                      <a:r>
                        <a:rPr lang="en-US" altLang="ko-KR" sz="1600" dirty="0"/>
                        <a:t>4.8076</a:t>
                      </a:r>
                      <a:endParaRPr lang="ko-KR" altLang="en-US" sz="1600" dirty="0"/>
                    </a:p>
                  </a:txBody>
                  <a:tcPr/>
                </a:tc>
                <a:tc>
                  <a:txBody>
                    <a:bodyPr/>
                    <a:lstStyle/>
                    <a:p>
                      <a:pPr algn="ctr" latinLnBrk="1"/>
                      <a:r>
                        <a:rPr lang="en-US" altLang="ko-KR" sz="1600" dirty="0"/>
                        <a:t>0.8526</a:t>
                      </a:r>
                      <a:endParaRPr lang="ko-KR" altLang="en-US" sz="1600" dirty="0"/>
                    </a:p>
                  </a:txBody>
                  <a:tcPr/>
                </a:tc>
                <a:tc>
                  <a:txBody>
                    <a:bodyPr/>
                    <a:lstStyle/>
                    <a:p>
                      <a:pPr algn="ctr" latinLnBrk="1"/>
                      <a:r>
                        <a:rPr lang="en-US" altLang="ko-KR" sz="1600" dirty="0"/>
                        <a:t>0.5071</a:t>
                      </a:r>
                      <a:endParaRPr lang="ko-KR" altLang="en-US" sz="1600" dirty="0"/>
                    </a:p>
                  </a:txBody>
                  <a:tcPr/>
                </a:tc>
                <a:tc>
                  <a:txBody>
                    <a:bodyPr/>
                    <a:lstStyle/>
                    <a:p>
                      <a:pPr algn="ctr" latinLnBrk="1"/>
                      <a:r>
                        <a:rPr lang="en-US" altLang="ko-KR" sz="1600" dirty="0"/>
                        <a:t>5.3132</a:t>
                      </a:r>
                      <a:endParaRPr lang="ko-KR" altLang="en-US" sz="1600" dirty="0"/>
                    </a:p>
                  </a:txBody>
                  <a:tcPr/>
                </a:tc>
                <a:tc>
                  <a:txBody>
                    <a:bodyPr/>
                    <a:lstStyle/>
                    <a:p>
                      <a:pPr algn="ctr" latinLnBrk="1"/>
                      <a:r>
                        <a:rPr lang="en-US" altLang="ko-KR" sz="1600" b="1" u="sng" dirty="0"/>
                        <a:t>9.8304</a:t>
                      </a:r>
                      <a:endParaRPr lang="ko-KR" altLang="en-US" sz="1600" b="1" u="sng" dirty="0"/>
                    </a:p>
                  </a:txBody>
                  <a:tcPr/>
                </a:tc>
                <a:tc>
                  <a:txBody>
                    <a:bodyPr/>
                    <a:lstStyle/>
                    <a:p>
                      <a:pPr algn="ctr" latinLnBrk="1"/>
                      <a:r>
                        <a:rPr lang="en-US" altLang="ko-KR" sz="1600" dirty="0"/>
                        <a:t>3.6943</a:t>
                      </a:r>
                      <a:endParaRPr lang="ko-KR" altLang="en-US" sz="1600" dirty="0"/>
                    </a:p>
                  </a:txBody>
                  <a:tcPr/>
                </a:tc>
                <a:tc>
                  <a:txBody>
                    <a:bodyPr/>
                    <a:lstStyle/>
                    <a:p>
                      <a:pPr algn="ctr" latinLnBrk="1"/>
                      <a:r>
                        <a:rPr lang="en-US" altLang="ko-KR" sz="1600" dirty="0"/>
                        <a:t>5.4650</a:t>
                      </a:r>
                      <a:endParaRPr lang="ko-KR" altLang="en-US" sz="1600" dirty="0"/>
                    </a:p>
                  </a:txBody>
                  <a:tcPr/>
                </a:tc>
                <a:tc>
                  <a:txBody>
                    <a:bodyPr/>
                    <a:lstStyle/>
                    <a:p>
                      <a:pPr algn="ctr" latinLnBrk="1"/>
                      <a:r>
                        <a:rPr lang="en-US" altLang="ko-KR" sz="1600" b="0" u="none" dirty="0"/>
                        <a:t>5.6531</a:t>
                      </a:r>
                      <a:endParaRPr lang="ko-KR" altLang="en-US" sz="1600" b="0" u="none" dirty="0"/>
                    </a:p>
                  </a:txBody>
                  <a:tcPr/>
                </a:tc>
                <a:tc>
                  <a:txBody>
                    <a:bodyPr/>
                    <a:lstStyle/>
                    <a:p>
                      <a:pPr algn="ctr" latinLnBrk="1"/>
                      <a:r>
                        <a:rPr lang="en-US" altLang="ko-KR" sz="1600" b="0" u="none" dirty="0"/>
                        <a:t>4.7403</a:t>
                      </a:r>
                      <a:endParaRPr lang="ko-KR" altLang="en-US" sz="1600" b="0" u="none" dirty="0"/>
                    </a:p>
                  </a:txBody>
                  <a:tcPr/>
                </a:tc>
                <a:tc>
                  <a:txBody>
                    <a:bodyPr/>
                    <a:lstStyle/>
                    <a:p>
                      <a:pPr algn="ctr" latinLnBrk="1"/>
                      <a:r>
                        <a:rPr lang="en-US" altLang="ko-KR" sz="1600" b="0" u="none" dirty="0"/>
                        <a:t>1.7300</a:t>
                      </a:r>
                      <a:endParaRPr lang="ko-KR" altLang="en-US" sz="1600" b="0" u="none" dirty="0"/>
                    </a:p>
                  </a:txBody>
                  <a:tcPr/>
                </a:tc>
                <a:tc>
                  <a:txBody>
                    <a:bodyPr/>
                    <a:lstStyle/>
                    <a:p>
                      <a:pPr algn="ctr" latinLnBrk="1"/>
                      <a:r>
                        <a:rPr lang="en-US" altLang="ko-KR" sz="1600" b="0" u="none" dirty="0"/>
                        <a:t>1.8485</a:t>
                      </a:r>
                      <a:endParaRPr lang="ko-KR" altLang="en-US" sz="1600" b="0" u="none" dirty="0"/>
                    </a:p>
                  </a:txBody>
                  <a:tcPr/>
                </a:tc>
                <a:extLst>
                  <a:ext uri="{0D108BD9-81ED-4DB2-BD59-A6C34878D82A}">
                    <a16:rowId xmlns:a16="http://schemas.microsoft.com/office/drawing/2014/main" val="1041127045"/>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DO</a:t>
                      </a:r>
                      <a:endParaRPr lang="ko-KR" altLang="en-US" sz="1600" b="1" dirty="0"/>
                    </a:p>
                  </a:txBody>
                  <a:tcPr/>
                </a:tc>
                <a:tc>
                  <a:txBody>
                    <a:bodyPr/>
                    <a:lstStyle/>
                    <a:p>
                      <a:pPr algn="ctr" latinLnBrk="1"/>
                      <a:r>
                        <a:rPr lang="en-US" altLang="ko-KR" sz="1600" b="1" u="sng" dirty="0"/>
                        <a:t>27.6322</a:t>
                      </a:r>
                      <a:endParaRPr lang="ko-KR" altLang="en-US" sz="1600" b="1" u="sng" dirty="0"/>
                    </a:p>
                  </a:txBody>
                  <a:tcPr/>
                </a:tc>
                <a:tc>
                  <a:txBody>
                    <a:bodyPr/>
                    <a:lstStyle/>
                    <a:p>
                      <a:pPr algn="ctr" latinLnBrk="1"/>
                      <a:r>
                        <a:rPr lang="en-US" altLang="ko-KR" sz="1600" dirty="0"/>
                        <a:t>4.3681</a:t>
                      </a:r>
                      <a:endParaRPr lang="ko-KR" altLang="en-US" sz="1600" dirty="0"/>
                    </a:p>
                  </a:txBody>
                  <a:tcPr/>
                </a:tc>
                <a:tc>
                  <a:txBody>
                    <a:bodyPr/>
                    <a:lstStyle/>
                    <a:p>
                      <a:pPr algn="ctr" latinLnBrk="1"/>
                      <a:r>
                        <a:rPr lang="en-US" altLang="ko-KR" sz="1600" b="1" u="sng" dirty="0"/>
                        <a:t>38.1803</a:t>
                      </a:r>
                      <a:endParaRPr lang="ko-KR" altLang="en-US" sz="1600" b="1" u="sng" dirty="0"/>
                    </a:p>
                  </a:txBody>
                  <a:tcPr/>
                </a:tc>
                <a:tc>
                  <a:txBody>
                    <a:bodyPr/>
                    <a:lstStyle/>
                    <a:p>
                      <a:pPr algn="ctr" latinLnBrk="1"/>
                      <a:r>
                        <a:rPr lang="en-US" altLang="ko-KR" sz="1600" dirty="0"/>
                        <a:t>0.8516</a:t>
                      </a:r>
                      <a:endParaRPr lang="ko-KR" altLang="en-US" sz="1600" dirty="0"/>
                    </a:p>
                  </a:txBody>
                  <a:tcPr/>
                </a:tc>
                <a:tc>
                  <a:txBody>
                    <a:bodyPr/>
                    <a:lstStyle/>
                    <a:p>
                      <a:pPr algn="ctr" latinLnBrk="1"/>
                      <a:r>
                        <a:rPr lang="en-US" altLang="ko-KR" sz="1600" b="1" u="sng" dirty="0"/>
                        <a:t>10.1666</a:t>
                      </a:r>
                      <a:endParaRPr lang="ko-KR" altLang="en-US" sz="1600" b="1" u="sng" dirty="0"/>
                    </a:p>
                  </a:txBody>
                  <a:tcPr/>
                </a:tc>
                <a:tc>
                  <a:txBody>
                    <a:bodyPr/>
                    <a:lstStyle/>
                    <a:p>
                      <a:pPr algn="ctr" latinLnBrk="1"/>
                      <a:r>
                        <a:rPr lang="en-US" altLang="ko-KR" sz="1600" dirty="0"/>
                        <a:t>8.0513</a:t>
                      </a:r>
                      <a:endParaRPr lang="ko-KR" altLang="en-US" sz="1600" dirty="0"/>
                    </a:p>
                  </a:txBody>
                  <a:tcPr/>
                </a:tc>
                <a:tc>
                  <a:txBody>
                    <a:bodyPr/>
                    <a:lstStyle/>
                    <a:p>
                      <a:pPr algn="ctr" latinLnBrk="1"/>
                      <a:r>
                        <a:rPr lang="en-US" altLang="ko-KR" sz="1600" b="1" u="sng" dirty="0"/>
                        <a:t>9.0549</a:t>
                      </a:r>
                      <a:endParaRPr lang="ko-KR" altLang="en-US" sz="1600" b="1" u="sng" dirty="0"/>
                    </a:p>
                  </a:txBody>
                  <a:tcPr/>
                </a:tc>
                <a:tc>
                  <a:txBody>
                    <a:bodyPr/>
                    <a:lstStyle/>
                    <a:p>
                      <a:pPr algn="ctr" latinLnBrk="1"/>
                      <a:r>
                        <a:rPr lang="en-US" altLang="ko-KR" sz="1600" dirty="0"/>
                        <a:t>3.2185</a:t>
                      </a:r>
                      <a:endParaRPr lang="ko-KR" altLang="en-US" sz="1600" dirty="0"/>
                    </a:p>
                  </a:txBody>
                  <a:tcPr/>
                </a:tc>
                <a:tc>
                  <a:txBody>
                    <a:bodyPr/>
                    <a:lstStyle/>
                    <a:p>
                      <a:pPr algn="ctr" latinLnBrk="1"/>
                      <a:r>
                        <a:rPr lang="en-US" altLang="ko-KR" sz="1600" b="1" u="sng" dirty="0"/>
                        <a:t>18.8630</a:t>
                      </a:r>
                      <a:endParaRPr lang="ko-KR" altLang="en-US" sz="1600" b="1" u="sng" dirty="0"/>
                    </a:p>
                  </a:txBody>
                  <a:tcPr/>
                </a:tc>
                <a:tc>
                  <a:txBody>
                    <a:bodyPr/>
                    <a:lstStyle/>
                    <a:p>
                      <a:pPr algn="ctr" latinLnBrk="1"/>
                      <a:r>
                        <a:rPr lang="en-US" altLang="ko-KR" sz="1600" b="1" u="sng" dirty="0"/>
                        <a:t>12.5884</a:t>
                      </a:r>
                      <a:endParaRPr lang="ko-KR" altLang="en-US" sz="1600" b="1" u="sng" dirty="0"/>
                    </a:p>
                  </a:txBody>
                  <a:tcPr/>
                </a:tc>
                <a:tc>
                  <a:txBody>
                    <a:bodyPr/>
                    <a:lstStyle/>
                    <a:p>
                      <a:pPr algn="ctr" latinLnBrk="1"/>
                      <a:r>
                        <a:rPr lang="en-US" altLang="ko-KR" sz="1600" b="1" u="sng" dirty="0"/>
                        <a:t>21.7981</a:t>
                      </a:r>
                      <a:endParaRPr lang="ko-KR" altLang="en-US" sz="1600" b="1" u="sng" dirty="0"/>
                    </a:p>
                  </a:txBody>
                  <a:tcPr/>
                </a:tc>
                <a:tc>
                  <a:txBody>
                    <a:bodyPr/>
                    <a:lstStyle/>
                    <a:p>
                      <a:pPr algn="ctr" latinLnBrk="1"/>
                      <a:r>
                        <a:rPr lang="en-US" altLang="ko-KR" sz="1600" b="0" u="none" dirty="0"/>
                        <a:t>4.4447</a:t>
                      </a:r>
                      <a:endParaRPr lang="ko-KR" altLang="en-US" sz="1600" b="0" u="none" dirty="0"/>
                    </a:p>
                  </a:txBody>
                  <a:tcPr/>
                </a:tc>
                <a:extLst>
                  <a:ext uri="{0D108BD9-81ED-4DB2-BD59-A6C34878D82A}">
                    <a16:rowId xmlns:a16="http://schemas.microsoft.com/office/drawing/2014/main" val="285216250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temperature</a:t>
                      </a:r>
                      <a:endParaRPr lang="ko-KR" altLang="en-US" sz="1600" b="1" dirty="0"/>
                    </a:p>
                  </a:txBody>
                  <a:tcPr/>
                </a:tc>
                <a:tc>
                  <a:txBody>
                    <a:bodyPr/>
                    <a:lstStyle/>
                    <a:p>
                      <a:pPr algn="ctr" latinLnBrk="1"/>
                      <a:r>
                        <a:rPr lang="en-US" altLang="ko-KR" sz="1600" b="1" u="sng" dirty="0"/>
                        <a:t>26.8603</a:t>
                      </a:r>
                      <a:endParaRPr lang="ko-KR" altLang="en-US" sz="1600" b="1" u="sng" dirty="0"/>
                    </a:p>
                  </a:txBody>
                  <a:tcPr/>
                </a:tc>
                <a:tc>
                  <a:txBody>
                    <a:bodyPr/>
                    <a:lstStyle/>
                    <a:p>
                      <a:pPr algn="ctr" latinLnBrk="1"/>
                      <a:r>
                        <a:rPr lang="en-US" altLang="ko-KR" sz="1600" b="1" u="sng" dirty="0"/>
                        <a:t>56.3125</a:t>
                      </a:r>
                      <a:endParaRPr lang="ko-KR" altLang="en-US" sz="1600" b="1" u="sng" dirty="0"/>
                    </a:p>
                  </a:txBody>
                  <a:tcPr/>
                </a:tc>
                <a:tc>
                  <a:txBody>
                    <a:bodyPr/>
                    <a:lstStyle/>
                    <a:p>
                      <a:pPr algn="ctr" latinLnBrk="1"/>
                      <a:r>
                        <a:rPr lang="en-US" altLang="ko-KR" sz="1600" dirty="0"/>
                        <a:t>4.8959</a:t>
                      </a:r>
                      <a:endParaRPr lang="ko-KR" altLang="en-US" sz="1600" dirty="0"/>
                    </a:p>
                  </a:txBody>
                  <a:tcPr/>
                </a:tc>
                <a:tc>
                  <a:txBody>
                    <a:bodyPr/>
                    <a:lstStyle/>
                    <a:p>
                      <a:pPr algn="ctr" latinLnBrk="1"/>
                      <a:r>
                        <a:rPr lang="en-US" altLang="ko-KR" sz="1600" b="1" u="sng" dirty="0"/>
                        <a:t>40.8129</a:t>
                      </a:r>
                      <a:endParaRPr lang="ko-KR" altLang="en-US" sz="1600" b="1" u="sng" dirty="0"/>
                    </a:p>
                  </a:txBody>
                  <a:tcPr/>
                </a:tc>
                <a:tc>
                  <a:txBody>
                    <a:bodyPr/>
                    <a:lstStyle/>
                    <a:p>
                      <a:pPr algn="ctr" latinLnBrk="1"/>
                      <a:r>
                        <a:rPr lang="en-US" altLang="ko-KR" sz="1600" b="1" u="sng" dirty="0"/>
                        <a:t>8.5444</a:t>
                      </a:r>
                      <a:endParaRPr lang="ko-KR" altLang="en-US" sz="1600" b="1" u="sng" dirty="0"/>
                    </a:p>
                  </a:txBody>
                  <a:tcPr/>
                </a:tc>
                <a:tc>
                  <a:txBody>
                    <a:bodyPr/>
                    <a:lstStyle/>
                    <a:p>
                      <a:pPr algn="ctr" latinLnBrk="1"/>
                      <a:r>
                        <a:rPr lang="en-US" altLang="ko-KR" sz="1600" b="1" u="sng" dirty="0"/>
                        <a:t>15.2595</a:t>
                      </a:r>
                      <a:endParaRPr lang="ko-KR" altLang="en-US" sz="1600" b="1" u="sng" dirty="0"/>
                    </a:p>
                  </a:txBody>
                  <a:tcPr/>
                </a:tc>
                <a:tc>
                  <a:txBody>
                    <a:bodyPr/>
                    <a:lstStyle/>
                    <a:p>
                      <a:pPr algn="ctr" latinLnBrk="1"/>
                      <a:r>
                        <a:rPr lang="en-US" altLang="ko-KR" sz="1600" b="1" u="sng" dirty="0"/>
                        <a:t>11.4148</a:t>
                      </a:r>
                      <a:endParaRPr lang="ko-KR" altLang="en-US" sz="1600" b="1" u="sng" dirty="0"/>
                    </a:p>
                  </a:txBody>
                  <a:tcPr/>
                </a:tc>
                <a:tc>
                  <a:txBody>
                    <a:bodyPr/>
                    <a:lstStyle/>
                    <a:p>
                      <a:pPr algn="ctr" latinLnBrk="1"/>
                      <a:r>
                        <a:rPr lang="en-US" altLang="ko-KR" sz="1600" b="1" u="sng" dirty="0"/>
                        <a:t>7.9387</a:t>
                      </a:r>
                      <a:endParaRPr lang="ko-KR" altLang="en-US" sz="1600" b="1" u="sng" dirty="0"/>
                    </a:p>
                  </a:txBody>
                  <a:tcPr/>
                </a:tc>
                <a:tc>
                  <a:txBody>
                    <a:bodyPr/>
                    <a:lstStyle/>
                    <a:p>
                      <a:pPr algn="ctr" latinLnBrk="1"/>
                      <a:r>
                        <a:rPr lang="en-US" altLang="ko-KR" sz="1600" b="1" u="sng" dirty="0"/>
                        <a:t>14.1587</a:t>
                      </a:r>
                      <a:endParaRPr lang="ko-KR" altLang="en-US" sz="1600" b="1" u="sng" dirty="0"/>
                    </a:p>
                  </a:txBody>
                  <a:tcPr/>
                </a:tc>
                <a:tc>
                  <a:txBody>
                    <a:bodyPr/>
                    <a:lstStyle/>
                    <a:p>
                      <a:pPr algn="ctr" latinLnBrk="1"/>
                      <a:r>
                        <a:rPr lang="en-US" altLang="ko-KR" sz="1600" b="1" u="sng" dirty="0"/>
                        <a:t>28.6057</a:t>
                      </a:r>
                      <a:endParaRPr lang="ko-KR" altLang="en-US" sz="1600" b="1" u="sng" dirty="0"/>
                    </a:p>
                  </a:txBody>
                  <a:tcPr/>
                </a:tc>
                <a:tc>
                  <a:txBody>
                    <a:bodyPr/>
                    <a:lstStyle/>
                    <a:p>
                      <a:pPr algn="ctr" latinLnBrk="1"/>
                      <a:r>
                        <a:rPr lang="en-US" altLang="ko-KR" sz="1600" b="1" u="sng" dirty="0"/>
                        <a:t>9.0861</a:t>
                      </a:r>
                      <a:endParaRPr lang="ko-KR" altLang="en-US" sz="1600" b="1" u="sng" dirty="0"/>
                    </a:p>
                  </a:txBody>
                  <a:tcPr/>
                </a:tc>
                <a:tc>
                  <a:txBody>
                    <a:bodyPr/>
                    <a:lstStyle/>
                    <a:p>
                      <a:pPr algn="ctr" latinLnBrk="1"/>
                      <a:r>
                        <a:rPr lang="en-US" altLang="ko-KR" sz="1600" b="1" u="sng" dirty="0"/>
                        <a:t>24.0900</a:t>
                      </a:r>
                      <a:endParaRPr lang="ko-KR" altLang="en-US" sz="1600" b="1" u="sng" dirty="0"/>
                    </a:p>
                  </a:txBody>
                  <a:tcPr/>
                </a:tc>
                <a:extLst>
                  <a:ext uri="{0D108BD9-81ED-4DB2-BD59-A6C34878D82A}">
                    <a16:rowId xmlns:a16="http://schemas.microsoft.com/office/drawing/2014/main" val="194944159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turbidity</a:t>
                      </a:r>
                      <a:endParaRPr lang="ko-KR" altLang="en-US" sz="1600" b="1" dirty="0"/>
                    </a:p>
                  </a:txBody>
                  <a:tcPr/>
                </a:tc>
                <a:tc>
                  <a:txBody>
                    <a:bodyPr/>
                    <a:lstStyle/>
                    <a:p>
                      <a:pPr algn="ctr" latinLnBrk="1"/>
                      <a:r>
                        <a:rPr lang="en-US" altLang="ko-KR" sz="1600" dirty="0"/>
                        <a:t>1.3616</a:t>
                      </a:r>
                      <a:endParaRPr lang="ko-KR" altLang="en-US" sz="1600" dirty="0"/>
                    </a:p>
                  </a:txBody>
                  <a:tcPr/>
                </a:tc>
                <a:tc>
                  <a:txBody>
                    <a:bodyPr/>
                    <a:lstStyle/>
                    <a:p>
                      <a:pPr algn="ctr" latinLnBrk="1"/>
                      <a:r>
                        <a:rPr lang="en-US" altLang="ko-KR" sz="1600" b="1" u="sng" dirty="0"/>
                        <a:t>5.6490</a:t>
                      </a:r>
                      <a:endParaRPr lang="ko-KR" altLang="en-US" sz="1600" b="1" u="sng" dirty="0"/>
                    </a:p>
                  </a:txBody>
                  <a:tcPr/>
                </a:tc>
                <a:tc>
                  <a:txBody>
                    <a:bodyPr/>
                    <a:lstStyle/>
                    <a:p>
                      <a:pPr algn="ctr" latinLnBrk="1"/>
                      <a:r>
                        <a:rPr lang="en-US" altLang="ko-KR" sz="1600" dirty="0"/>
                        <a:t>1.9789</a:t>
                      </a:r>
                      <a:endParaRPr lang="ko-KR" altLang="en-US" sz="1600" dirty="0"/>
                    </a:p>
                  </a:txBody>
                  <a:tcPr/>
                </a:tc>
                <a:tc>
                  <a:txBody>
                    <a:bodyPr/>
                    <a:lstStyle/>
                    <a:p>
                      <a:pPr algn="ctr" latinLnBrk="1"/>
                      <a:r>
                        <a:rPr lang="en-US" altLang="ko-KR" sz="1600" dirty="0"/>
                        <a:t>0.9841</a:t>
                      </a:r>
                      <a:endParaRPr lang="ko-KR" altLang="en-US" sz="1600" dirty="0"/>
                    </a:p>
                  </a:txBody>
                  <a:tcPr/>
                </a:tc>
                <a:tc>
                  <a:txBody>
                    <a:bodyPr/>
                    <a:lstStyle/>
                    <a:p>
                      <a:pPr algn="ctr" latinLnBrk="1"/>
                      <a:r>
                        <a:rPr lang="en-US" altLang="ko-KR" sz="1600" dirty="0"/>
                        <a:t>5.8153</a:t>
                      </a:r>
                      <a:endParaRPr lang="ko-KR" altLang="en-US" sz="1600" dirty="0"/>
                    </a:p>
                  </a:txBody>
                  <a:tcPr/>
                </a:tc>
                <a:tc>
                  <a:txBody>
                    <a:bodyPr/>
                    <a:lstStyle/>
                    <a:p>
                      <a:pPr algn="ctr" latinLnBrk="1"/>
                      <a:r>
                        <a:rPr lang="en-US" altLang="ko-KR" sz="1600" dirty="0"/>
                        <a:t>4.4691</a:t>
                      </a:r>
                      <a:endParaRPr lang="ko-KR" altLang="en-US" sz="1600" dirty="0"/>
                    </a:p>
                  </a:txBody>
                  <a:tcPr/>
                </a:tc>
                <a:tc>
                  <a:txBody>
                    <a:bodyPr/>
                    <a:lstStyle/>
                    <a:p>
                      <a:pPr algn="ctr" latinLnBrk="1"/>
                      <a:r>
                        <a:rPr lang="en-US" altLang="ko-KR" sz="1600" dirty="0"/>
                        <a:t>7.0753</a:t>
                      </a:r>
                      <a:endParaRPr lang="ko-KR" altLang="en-US" sz="1600" dirty="0"/>
                    </a:p>
                  </a:txBody>
                  <a:tcPr/>
                </a:tc>
                <a:tc>
                  <a:txBody>
                    <a:bodyPr/>
                    <a:lstStyle/>
                    <a:p>
                      <a:pPr algn="ctr" latinLnBrk="1"/>
                      <a:r>
                        <a:rPr lang="en-US" altLang="ko-KR" sz="1600" dirty="0"/>
                        <a:t>7.3113</a:t>
                      </a:r>
                      <a:endParaRPr lang="ko-KR" altLang="en-US" sz="1600" dirty="0"/>
                    </a:p>
                  </a:txBody>
                  <a:tcPr/>
                </a:tc>
                <a:tc>
                  <a:txBody>
                    <a:bodyPr/>
                    <a:lstStyle/>
                    <a:p>
                      <a:pPr algn="ctr" latinLnBrk="1"/>
                      <a:r>
                        <a:rPr lang="en-US" altLang="ko-KR" sz="1600" b="0" u="none" dirty="0"/>
                        <a:t>4.0198</a:t>
                      </a:r>
                      <a:endParaRPr lang="ko-KR" altLang="en-US" sz="1600" b="0" u="none" dirty="0"/>
                    </a:p>
                  </a:txBody>
                  <a:tcPr/>
                </a:tc>
                <a:tc>
                  <a:txBody>
                    <a:bodyPr/>
                    <a:lstStyle/>
                    <a:p>
                      <a:pPr algn="ctr" latinLnBrk="1"/>
                      <a:r>
                        <a:rPr lang="en-US" altLang="ko-KR" sz="1600" b="0" u="none" dirty="0"/>
                        <a:t>5.7638</a:t>
                      </a:r>
                      <a:endParaRPr lang="ko-KR" altLang="en-US" sz="1600" b="0" u="none" dirty="0"/>
                    </a:p>
                  </a:txBody>
                  <a:tcPr/>
                </a:tc>
                <a:tc>
                  <a:txBody>
                    <a:bodyPr/>
                    <a:lstStyle/>
                    <a:p>
                      <a:pPr algn="ctr" latinLnBrk="1"/>
                      <a:r>
                        <a:rPr lang="en-US" altLang="ko-KR" sz="1600" b="0" u="none" dirty="0"/>
                        <a:t>3.6315</a:t>
                      </a:r>
                      <a:endParaRPr lang="ko-KR" altLang="en-US" sz="1600" b="0" u="none" dirty="0"/>
                    </a:p>
                  </a:txBody>
                  <a:tcPr/>
                </a:tc>
                <a:tc>
                  <a:txBody>
                    <a:bodyPr/>
                    <a:lstStyle/>
                    <a:p>
                      <a:pPr algn="ctr" latinLnBrk="1"/>
                      <a:r>
                        <a:rPr lang="en-US" altLang="ko-KR" sz="1600" b="0" u="none" dirty="0"/>
                        <a:t>2.8180</a:t>
                      </a:r>
                      <a:endParaRPr lang="ko-KR" altLang="en-US" sz="1600" b="0" u="none" dirty="0"/>
                    </a:p>
                  </a:txBody>
                  <a:tcPr/>
                </a:tc>
                <a:extLst>
                  <a:ext uri="{0D108BD9-81ED-4DB2-BD59-A6C34878D82A}">
                    <a16:rowId xmlns:a16="http://schemas.microsoft.com/office/drawing/2014/main" val="36978450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transparency</a:t>
                      </a:r>
                      <a:endParaRPr lang="ko-KR" altLang="en-US" sz="1600" b="1" dirty="0"/>
                    </a:p>
                  </a:txBody>
                  <a:tcPr/>
                </a:tc>
                <a:tc>
                  <a:txBody>
                    <a:bodyPr/>
                    <a:lstStyle/>
                    <a:p>
                      <a:pPr algn="ctr" latinLnBrk="1"/>
                      <a:r>
                        <a:rPr lang="en-US" altLang="ko-KR" sz="1600" dirty="0"/>
                        <a:t>0.9494</a:t>
                      </a:r>
                      <a:endParaRPr lang="ko-KR" altLang="en-US" sz="1600" dirty="0"/>
                    </a:p>
                  </a:txBody>
                  <a:tcPr/>
                </a:tc>
                <a:tc>
                  <a:txBody>
                    <a:bodyPr/>
                    <a:lstStyle/>
                    <a:p>
                      <a:pPr algn="ctr" latinLnBrk="1"/>
                      <a:r>
                        <a:rPr lang="en-US" altLang="ko-KR" sz="1600" dirty="0"/>
                        <a:t>1.0104</a:t>
                      </a:r>
                      <a:endParaRPr lang="ko-KR" altLang="en-US" sz="1600" dirty="0"/>
                    </a:p>
                  </a:txBody>
                  <a:tcPr/>
                </a:tc>
                <a:tc>
                  <a:txBody>
                    <a:bodyPr/>
                    <a:lstStyle/>
                    <a:p>
                      <a:pPr algn="ctr" latinLnBrk="1"/>
                      <a:r>
                        <a:rPr lang="en-US" altLang="ko-KR" sz="1600" dirty="0"/>
                        <a:t>0.6039</a:t>
                      </a:r>
                      <a:endParaRPr lang="ko-KR" altLang="en-US" sz="1600" dirty="0"/>
                    </a:p>
                  </a:txBody>
                  <a:tcPr/>
                </a:tc>
                <a:tc>
                  <a:txBody>
                    <a:bodyPr/>
                    <a:lstStyle/>
                    <a:p>
                      <a:pPr algn="ctr" latinLnBrk="1"/>
                      <a:r>
                        <a:rPr lang="en-US" altLang="ko-KR" sz="1600" dirty="0"/>
                        <a:t>7.4691</a:t>
                      </a:r>
                      <a:endParaRPr lang="ko-KR" altLang="en-US" sz="1600" dirty="0"/>
                    </a:p>
                  </a:txBody>
                  <a:tcPr/>
                </a:tc>
                <a:tc>
                  <a:txBody>
                    <a:bodyPr/>
                    <a:lstStyle/>
                    <a:p>
                      <a:pPr algn="ctr" latinLnBrk="1"/>
                      <a:r>
                        <a:rPr lang="en-US" altLang="ko-KR" sz="1600" dirty="0"/>
                        <a:t>4.8099</a:t>
                      </a:r>
                      <a:endParaRPr lang="ko-KR" altLang="en-US" sz="1600" dirty="0"/>
                    </a:p>
                  </a:txBody>
                  <a:tcPr/>
                </a:tc>
                <a:tc>
                  <a:txBody>
                    <a:bodyPr/>
                    <a:lstStyle/>
                    <a:p>
                      <a:pPr algn="ctr" latinLnBrk="1"/>
                      <a:r>
                        <a:rPr lang="en-US" altLang="ko-KR" sz="1600" dirty="0"/>
                        <a:t>3.6236</a:t>
                      </a:r>
                      <a:endParaRPr lang="ko-KR" altLang="en-US" sz="1600" dirty="0"/>
                    </a:p>
                  </a:txBody>
                  <a:tcPr/>
                </a:tc>
                <a:tc>
                  <a:txBody>
                    <a:bodyPr/>
                    <a:lstStyle/>
                    <a:p>
                      <a:pPr algn="ctr" latinLnBrk="1"/>
                      <a:r>
                        <a:rPr lang="en-US" altLang="ko-KR" sz="1600" dirty="0"/>
                        <a:t>2.8685</a:t>
                      </a:r>
                      <a:endParaRPr lang="ko-KR" altLang="en-US" sz="1600" dirty="0"/>
                    </a:p>
                  </a:txBody>
                  <a:tcPr/>
                </a:tc>
                <a:tc>
                  <a:txBody>
                    <a:bodyPr/>
                    <a:lstStyle/>
                    <a:p>
                      <a:pPr algn="ctr" latinLnBrk="1"/>
                      <a:r>
                        <a:rPr lang="en-US" altLang="ko-KR" sz="1600" dirty="0"/>
                        <a:t>3.0329</a:t>
                      </a:r>
                      <a:endParaRPr lang="ko-KR" altLang="en-US" sz="1600" dirty="0"/>
                    </a:p>
                  </a:txBody>
                  <a:tcPr/>
                </a:tc>
                <a:tc>
                  <a:txBody>
                    <a:bodyPr/>
                    <a:lstStyle/>
                    <a:p>
                      <a:pPr algn="ctr" latinLnBrk="1"/>
                      <a:r>
                        <a:rPr lang="en-US" altLang="ko-KR" sz="1600" b="0" u="none" dirty="0"/>
                        <a:t>2.7471</a:t>
                      </a:r>
                      <a:endParaRPr lang="ko-KR" altLang="en-US" sz="1600" b="0" u="none" dirty="0"/>
                    </a:p>
                  </a:txBody>
                  <a:tcPr/>
                </a:tc>
                <a:tc>
                  <a:txBody>
                    <a:bodyPr/>
                    <a:lstStyle/>
                    <a:p>
                      <a:pPr algn="ctr" latinLnBrk="1"/>
                      <a:r>
                        <a:rPr lang="en-US" altLang="ko-KR" sz="1600" b="0" u="none" dirty="0"/>
                        <a:t>1.4522</a:t>
                      </a:r>
                      <a:endParaRPr lang="ko-KR" altLang="en-US" sz="1600" b="0" u="none" dirty="0"/>
                    </a:p>
                  </a:txBody>
                  <a:tcPr/>
                </a:tc>
                <a:tc>
                  <a:txBody>
                    <a:bodyPr/>
                    <a:lstStyle/>
                    <a:p>
                      <a:pPr algn="ctr" latinLnBrk="1"/>
                      <a:r>
                        <a:rPr lang="en-US" altLang="ko-KR" sz="1600" b="0" u="none" dirty="0"/>
                        <a:t>2.0729</a:t>
                      </a:r>
                      <a:endParaRPr lang="ko-KR" altLang="en-US" sz="1600" b="0" u="none" dirty="0"/>
                    </a:p>
                  </a:txBody>
                  <a:tcPr/>
                </a:tc>
                <a:tc>
                  <a:txBody>
                    <a:bodyPr/>
                    <a:lstStyle/>
                    <a:p>
                      <a:pPr algn="ctr" latinLnBrk="1"/>
                      <a:r>
                        <a:rPr lang="en-US" altLang="ko-KR" sz="1600" b="0" u="none" dirty="0"/>
                        <a:t>3.7890</a:t>
                      </a:r>
                      <a:endParaRPr lang="ko-KR" altLang="en-US" sz="1600" b="0" u="none" dirty="0"/>
                    </a:p>
                  </a:txBody>
                  <a:tcPr/>
                </a:tc>
                <a:extLst>
                  <a:ext uri="{0D108BD9-81ED-4DB2-BD59-A6C34878D82A}">
                    <a16:rowId xmlns:a16="http://schemas.microsoft.com/office/drawing/2014/main" val="205476397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Chlorophyll-a</a:t>
                      </a:r>
                      <a:endParaRPr lang="ko-KR" altLang="en-US" sz="1600" b="1" dirty="0"/>
                    </a:p>
                  </a:txBody>
                  <a:tcPr/>
                </a:tc>
                <a:tc>
                  <a:txBody>
                    <a:bodyPr/>
                    <a:lstStyle/>
                    <a:p>
                      <a:pPr algn="ctr" latinLnBrk="1"/>
                      <a:r>
                        <a:rPr lang="en-US" altLang="ko-KR" sz="1600" dirty="0"/>
                        <a:t>2.7983</a:t>
                      </a:r>
                      <a:endParaRPr lang="ko-KR" altLang="en-US" sz="1600" dirty="0"/>
                    </a:p>
                  </a:txBody>
                  <a:tcPr/>
                </a:tc>
                <a:tc>
                  <a:txBody>
                    <a:bodyPr/>
                    <a:lstStyle/>
                    <a:p>
                      <a:pPr algn="ctr" latinLnBrk="1"/>
                      <a:r>
                        <a:rPr lang="en-US" altLang="ko-KR" sz="1600" dirty="0"/>
                        <a:t>3.0667</a:t>
                      </a:r>
                      <a:endParaRPr lang="ko-KR" altLang="en-US" sz="1600" dirty="0"/>
                    </a:p>
                  </a:txBody>
                  <a:tcPr/>
                </a:tc>
                <a:tc>
                  <a:txBody>
                    <a:bodyPr/>
                    <a:lstStyle/>
                    <a:p>
                      <a:pPr algn="ctr" latinLnBrk="1"/>
                      <a:r>
                        <a:rPr lang="en-US" altLang="ko-KR" sz="1600" dirty="0"/>
                        <a:t>2.6586</a:t>
                      </a:r>
                      <a:endParaRPr lang="ko-KR" altLang="en-US" sz="1600" dirty="0"/>
                    </a:p>
                  </a:txBody>
                  <a:tcPr/>
                </a:tc>
                <a:tc>
                  <a:txBody>
                    <a:bodyPr/>
                    <a:lstStyle/>
                    <a:p>
                      <a:pPr algn="ctr" latinLnBrk="1"/>
                      <a:r>
                        <a:rPr lang="en-US" altLang="ko-KR" sz="1600" b="1" u="sng" dirty="0"/>
                        <a:t>10.6094</a:t>
                      </a:r>
                      <a:endParaRPr lang="ko-KR" altLang="en-US" sz="1600" b="1" u="sng" dirty="0"/>
                    </a:p>
                  </a:txBody>
                  <a:tcPr/>
                </a:tc>
                <a:tc>
                  <a:txBody>
                    <a:bodyPr/>
                    <a:lstStyle/>
                    <a:p>
                      <a:pPr algn="ctr" latinLnBrk="1"/>
                      <a:r>
                        <a:rPr lang="en-US" altLang="ko-KR" sz="1600" dirty="0"/>
                        <a:t>6.0164</a:t>
                      </a:r>
                      <a:endParaRPr lang="ko-KR" altLang="en-US" sz="1600" dirty="0"/>
                    </a:p>
                  </a:txBody>
                  <a:tcPr/>
                </a:tc>
                <a:tc>
                  <a:txBody>
                    <a:bodyPr/>
                    <a:lstStyle/>
                    <a:p>
                      <a:pPr algn="ctr" latinLnBrk="1"/>
                      <a:r>
                        <a:rPr lang="en-US" altLang="ko-KR" sz="1600" dirty="0"/>
                        <a:t>5.7869</a:t>
                      </a:r>
                      <a:endParaRPr lang="ko-KR" altLang="en-US" sz="1600" dirty="0"/>
                    </a:p>
                  </a:txBody>
                  <a:tcPr/>
                </a:tc>
                <a:tc>
                  <a:txBody>
                    <a:bodyPr/>
                    <a:lstStyle/>
                    <a:p>
                      <a:pPr algn="ctr" latinLnBrk="1"/>
                      <a:r>
                        <a:rPr lang="en-US" altLang="ko-KR" sz="1600" dirty="0"/>
                        <a:t>6.9407</a:t>
                      </a:r>
                      <a:endParaRPr lang="ko-KR" altLang="en-US" sz="1600" dirty="0"/>
                    </a:p>
                  </a:txBody>
                  <a:tcPr/>
                </a:tc>
                <a:tc>
                  <a:txBody>
                    <a:bodyPr/>
                    <a:lstStyle/>
                    <a:p>
                      <a:pPr algn="ctr" latinLnBrk="1"/>
                      <a:r>
                        <a:rPr lang="en-US" altLang="ko-KR" sz="1600" b="1" u="sng" dirty="0"/>
                        <a:t>11.6879</a:t>
                      </a:r>
                      <a:endParaRPr lang="ko-KR" altLang="en-US" sz="1600" b="1" u="sng" dirty="0"/>
                    </a:p>
                  </a:txBody>
                  <a:tcPr/>
                </a:tc>
                <a:tc>
                  <a:txBody>
                    <a:bodyPr/>
                    <a:lstStyle/>
                    <a:p>
                      <a:pPr algn="ctr" latinLnBrk="1"/>
                      <a:r>
                        <a:rPr lang="en-US" altLang="ko-KR" sz="1600" b="0" u="none" dirty="0"/>
                        <a:t>4.4275</a:t>
                      </a:r>
                      <a:endParaRPr lang="ko-KR" altLang="en-US" sz="1600" b="0" u="none" dirty="0"/>
                    </a:p>
                  </a:txBody>
                  <a:tcPr/>
                </a:tc>
                <a:tc>
                  <a:txBody>
                    <a:bodyPr/>
                    <a:lstStyle/>
                    <a:p>
                      <a:pPr algn="ctr" latinLnBrk="1"/>
                      <a:r>
                        <a:rPr lang="en-US" altLang="ko-KR" sz="1600" b="0" u="none" dirty="0"/>
                        <a:t>5.2633</a:t>
                      </a:r>
                      <a:endParaRPr lang="ko-KR" altLang="en-US" sz="1600" b="0" u="none" dirty="0"/>
                    </a:p>
                  </a:txBody>
                  <a:tcPr/>
                </a:tc>
                <a:tc>
                  <a:txBody>
                    <a:bodyPr/>
                    <a:lstStyle/>
                    <a:p>
                      <a:pPr algn="ctr" latinLnBrk="1"/>
                      <a:r>
                        <a:rPr lang="en-US" altLang="ko-KR" sz="1600" b="0" u="none" dirty="0"/>
                        <a:t>8.6551</a:t>
                      </a:r>
                      <a:endParaRPr lang="ko-KR" altLang="en-US" sz="1600" b="0" u="none" dirty="0"/>
                    </a:p>
                  </a:txBody>
                  <a:tcPr/>
                </a:tc>
                <a:tc>
                  <a:txBody>
                    <a:bodyPr/>
                    <a:lstStyle/>
                    <a:p>
                      <a:pPr algn="ctr" latinLnBrk="1"/>
                      <a:r>
                        <a:rPr lang="en-US" altLang="ko-KR" sz="1600" b="1" u="sng" dirty="0"/>
                        <a:t>8.4707</a:t>
                      </a:r>
                      <a:endParaRPr lang="ko-KR" altLang="en-US" sz="1600" b="1" u="sng" dirty="0"/>
                    </a:p>
                  </a:txBody>
                  <a:tcPr/>
                </a:tc>
                <a:extLst>
                  <a:ext uri="{0D108BD9-81ED-4DB2-BD59-A6C34878D82A}">
                    <a16:rowId xmlns:a16="http://schemas.microsoft.com/office/drawing/2014/main" val="2979738847"/>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low</a:t>
                      </a:r>
                      <a:endParaRPr lang="ko-KR" altLang="en-US" sz="1600" b="1" dirty="0"/>
                    </a:p>
                  </a:txBody>
                  <a:tcPr/>
                </a:tc>
                <a:tc>
                  <a:txBody>
                    <a:bodyPr/>
                    <a:lstStyle/>
                    <a:p>
                      <a:pPr algn="ctr" latinLnBrk="1"/>
                      <a:r>
                        <a:rPr lang="en-US" altLang="ko-KR" sz="1600" dirty="0"/>
                        <a:t>5.9047</a:t>
                      </a:r>
                      <a:endParaRPr lang="ko-KR" altLang="en-US" sz="1600" dirty="0"/>
                    </a:p>
                  </a:txBody>
                  <a:tcPr/>
                </a:tc>
                <a:tc>
                  <a:txBody>
                    <a:bodyPr/>
                    <a:lstStyle/>
                    <a:p>
                      <a:pPr algn="ctr" latinLnBrk="1"/>
                      <a:r>
                        <a:rPr lang="en-US" altLang="ko-KR" sz="1600" b="1" u="sng" dirty="0"/>
                        <a:t>8.5669</a:t>
                      </a:r>
                      <a:endParaRPr lang="ko-KR" altLang="en-US" sz="1600" b="1" u="sng" dirty="0"/>
                    </a:p>
                  </a:txBody>
                  <a:tcPr/>
                </a:tc>
                <a:tc>
                  <a:txBody>
                    <a:bodyPr/>
                    <a:lstStyle/>
                    <a:p>
                      <a:pPr algn="ctr" latinLnBrk="1"/>
                      <a:r>
                        <a:rPr lang="en-US" altLang="ko-KR" sz="1600" b="1" u="sng" dirty="0"/>
                        <a:t>22.7470</a:t>
                      </a:r>
                      <a:endParaRPr lang="ko-KR" altLang="en-US" sz="1600" b="1" u="sng" dirty="0"/>
                    </a:p>
                  </a:txBody>
                  <a:tcPr/>
                </a:tc>
                <a:tc>
                  <a:txBody>
                    <a:bodyPr/>
                    <a:lstStyle/>
                    <a:p>
                      <a:pPr algn="ctr" latinLnBrk="1"/>
                      <a:r>
                        <a:rPr lang="en-US" altLang="ko-KR" sz="1600" dirty="0"/>
                        <a:t>5.6243</a:t>
                      </a:r>
                      <a:endParaRPr lang="ko-KR" altLang="en-US" sz="1600" dirty="0"/>
                    </a:p>
                  </a:txBody>
                  <a:tcPr/>
                </a:tc>
                <a:tc>
                  <a:txBody>
                    <a:bodyPr/>
                    <a:lstStyle/>
                    <a:p>
                      <a:pPr algn="ctr" latinLnBrk="1"/>
                      <a:r>
                        <a:rPr lang="en-US" altLang="ko-KR" sz="1600" b="1" u="sng" dirty="0"/>
                        <a:t>7.9080</a:t>
                      </a:r>
                      <a:endParaRPr lang="ko-KR" altLang="en-US" sz="1600" b="1" u="sng" dirty="0"/>
                    </a:p>
                  </a:txBody>
                  <a:tcPr/>
                </a:tc>
                <a:tc>
                  <a:txBody>
                    <a:bodyPr/>
                    <a:lstStyle/>
                    <a:p>
                      <a:pPr algn="ctr" latinLnBrk="1"/>
                      <a:r>
                        <a:rPr lang="en-US" altLang="ko-KR" sz="1600" b="1" u="sng" dirty="0"/>
                        <a:t>8.6515</a:t>
                      </a:r>
                      <a:endParaRPr lang="ko-KR" altLang="en-US" sz="1600" b="1" u="sng" dirty="0"/>
                    </a:p>
                  </a:txBody>
                  <a:tcPr/>
                </a:tc>
                <a:tc>
                  <a:txBody>
                    <a:bodyPr/>
                    <a:lstStyle/>
                    <a:p>
                      <a:pPr algn="ctr" latinLnBrk="1"/>
                      <a:r>
                        <a:rPr lang="en-US" altLang="ko-KR" sz="1600" dirty="0"/>
                        <a:t>6.4177</a:t>
                      </a:r>
                      <a:endParaRPr lang="ko-KR" altLang="en-US" sz="1600" dirty="0"/>
                    </a:p>
                  </a:txBody>
                  <a:tcPr/>
                </a:tc>
                <a:tc>
                  <a:txBody>
                    <a:bodyPr/>
                    <a:lstStyle/>
                    <a:p>
                      <a:pPr algn="ctr" latinLnBrk="1"/>
                      <a:r>
                        <a:rPr lang="en-US" altLang="ko-KR" sz="1600" dirty="0"/>
                        <a:t>4.2984</a:t>
                      </a:r>
                      <a:endParaRPr lang="ko-KR" altLang="en-US" sz="1600" dirty="0"/>
                    </a:p>
                  </a:txBody>
                  <a:tcPr/>
                </a:tc>
                <a:tc>
                  <a:txBody>
                    <a:bodyPr/>
                    <a:lstStyle/>
                    <a:p>
                      <a:pPr algn="ctr" latinLnBrk="1"/>
                      <a:r>
                        <a:rPr lang="en-US" altLang="ko-KR" sz="1600" b="0" u="none" dirty="0"/>
                        <a:t>6.1043</a:t>
                      </a:r>
                      <a:endParaRPr lang="ko-KR" altLang="en-US" sz="1600" b="0" u="none" dirty="0"/>
                    </a:p>
                  </a:txBody>
                  <a:tcPr/>
                </a:tc>
                <a:tc>
                  <a:txBody>
                    <a:bodyPr/>
                    <a:lstStyle/>
                    <a:p>
                      <a:pPr algn="ctr" latinLnBrk="1"/>
                      <a:r>
                        <a:rPr lang="en-US" altLang="ko-KR" sz="1600" b="1" u="sng" dirty="0"/>
                        <a:t>7.7380</a:t>
                      </a:r>
                      <a:endParaRPr lang="ko-KR" altLang="en-US" sz="1600" b="1" u="sng" dirty="0"/>
                    </a:p>
                  </a:txBody>
                  <a:tcPr/>
                </a:tc>
                <a:tc>
                  <a:txBody>
                    <a:bodyPr/>
                    <a:lstStyle/>
                    <a:p>
                      <a:pPr algn="ctr" latinLnBrk="1"/>
                      <a:r>
                        <a:rPr lang="en-US" altLang="ko-KR" sz="1600" b="1" u="sng" dirty="0"/>
                        <a:t>12.0714</a:t>
                      </a:r>
                      <a:endParaRPr lang="ko-KR" altLang="en-US" sz="1600" b="1" u="sng" dirty="0"/>
                    </a:p>
                  </a:txBody>
                  <a:tcPr/>
                </a:tc>
                <a:tc>
                  <a:txBody>
                    <a:bodyPr/>
                    <a:lstStyle/>
                    <a:p>
                      <a:pPr algn="ctr" latinLnBrk="1"/>
                      <a:r>
                        <a:rPr lang="en-US" altLang="ko-KR" sz="1600" b="0" u="none" dirty="0"/>
                        <a:t>5.1879</a:t>
                      </a:r>
                      <a:endParaRPr lang="ko-KR" altLang="en-US" sz="1600" b="0" u="none" dirty="0"/>
                    </a:p>
                  </a:txBody>
                  <a:tcPr/>
                </a:tc>
                <a:extLst>
                  <a:ext uri="{0D108BD9-81ED-4DB2-BD59-A6C34878D82A}">
                    <a16:rowId xmlns:a16="http://schemas.microsoft.com/office/drawing/2014/main" val="2959850702"/>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flow1</a:t>
                      </a:r>
                      <a:endParaRPr lang="ko-KR" altLang="en-US" sz="1600" b="1" dirty="0"/>
                    </a:p>
                  </a:txBody>
                  <a:tcPr/>
                </a:tc>
                <a:tc>
                  <a:txBody>
                    <a:bodyPr/>
                    <a:lstStyle/>
                    <a:p>
                      <a:pPr algn="ctr" latinLnBrk="1"/>
                      <a:r>
                        <a:rPr lang="en-US" altLang="ko-KR" sz="1600" dirty="0"/>
                        <a:t>2.6420</a:t>
                      </a:r>
                      <a:endParaRPr lang="ko-KR" altLang="en-US" sz="1600" dirty="0"/>
                    </a:p>
                  </a:txBody>
                  <a:tcPr/>
                </a:tc>
                <a:tc>
                  <a:txBody>
                    <a:bodyPr/>
                    <a:lstStyle/>
                    <a:p>
                      <a:pPr algn="ctr" latinLnBrk="1"/>
                      <a:r>
                        <a:rPr lang="en-US" altLang="ko-KR" sz="1600" dirty="0"/>
                        <a:t>1.5443</a:t>
                      </a:r>
                      <a:endParaRPr lang="ko-KR" altLang="en-US" sz="1600" dirty="0"/>
                    </a:p>
                  </a:txBody>
                  <a:tcPr/>
                </a:tc>
                <a:tc>
                  <a:txBody>
                    <a:bodyPr/>
                    <a:lstStyle/>
                    <a:p>
                      <a:pPr algn="ctr" latinLnBrk="1"/>
                      <a:r>
                        <a:rPr lang="en-US" altLang="ko-KR" sz="1600" dirty="0"/>
                        <a:t>1.2025</a:t>
                      </a:r>
                      <a:endParaRPr lang="ko-KR" altLang="en-US" sz="1600" dirty="0"/>
                    </a:p>
                  </a:txBody>
                  <a:tcPr/>
                </a:tc>
                <a:tc>
                  <a:txBody>
                    <a:bodyPr/>
                    <a:lstStyle/>
                    <a:p>
                      <a:pPr algn="ctr" latinLnBrk="1"/>
                      <a:r>
                        <a:rPr lang="en-US" altLang="ko-KR" sz="1600" dirty="0"/>
                        <a:t>1.2009</a:t>
                      </a:r>
                      <a:endParaRPr lang="ko-KR" altLang="en-US" sz="1600" dirty="0"/>
                    </a:p>
                  </a:txBody>
                  <a:tcPr/>
                </a:tc>
                <a:tc>
                  <a:txBody>
                    <a:bodyPr/>
                    <a:lstStyle/>
                    <a:p>
                      <a:pPr algn="ctr" latinLnBrk="1"/>
                      <a:r>
                        <a:rPr lang="en-US" altLang="ko-KR" sz="1600" dirty="0"/>
                        <a:t>6.7924</a:t>
                      </a:r>
                      <a:endParaRPr lang="ko-KR" altLang="en-US" sz="1600" dirty="0"/>
                    </a:p>
                  </a:txBody>
                  <a:tcPr/>
                </a:tc>
                <a:tc>
                  <a:txBody>
                    <a:bodyPr/>
                    <a:lstStyle/>
                    <a:p>
                      <a:pPr algn="ctr" latinLnBrk="1"/>
                      <a:r>
                        <a:rPr lang="en-US" altLang="ko-KR" sz="1600" dirty="0"/>
                        <a:t>5.7999</a:t>
                      </a:r>
                      <a:endParaRPr lang="ko-KR" altLang="en-US" sz="1600" dirty="0"/>
                    </a:p>
                  </a:txBody>
                  <a:tcPr/>
                </a:tc>
                <a:tc>
                  <a:txBody>
                    <a:bodyPr/>
                    <a:lstStyle/>
                    <a:p>
                      <a:pPr algn="ctr" latinLnBrk="1"/>
                      <a:r>
                        <a:rPr lang="en-US" altLang="ko-KR" sz="1600" b="1" u="sng" dirty="0"/>
                        <a:t>8.5961</a:t>
                      </a:r>
                      <a:endParaRPr lang="ko-KR" altLang="en-US" sz="1600" b="1" u="sng" dirty="0"/>
                    </a:p>
                  </a:txBody>
                  <a:tcPr/>
                </a:tc>
                <a:tc>
                  <a:txBody>
                    <a:bodyPr/>
                    <a:lstStyle/>
                    <a:p>
                      <a:pPr algn="ctr" latinLnBrk="1"/>
                      <a:r>
                        <a:rPr lang="en-US" altLang="ko-KR" sz="1600" dirty="0"/>
                        <a:t>3.8236</a:t>
                      </a:r>
                      <a:endParaRPr lang="ko-KR" altLang="en-US" sz="1600" dirty="0"/>
                    </a:p>
                  </a:txBody>
                  <a:tcPr/>
                </a:tc>
                <a:tc>
                  <a:txBody>
                    <a:bodyPr/>
                    <a:lstStyle/>
                    <a:p>
                      <a:pPr algn="ctr" latinLnBrk="1"/>
                      <a:r>
                        <a:rPr lang="en-US" altLang="ko-KR" sz="1600" b="0" u="none" dirty="0"/>
                        <a:t>5.6886</a:t>
                      </a:r>
                      <a:endParaRPr lang="ko-KR" altLang="en-US" sz="1600" b="0" u="none" dirty="0"/>
                    </a:p>
                  </a:txBody>
                  <a:tcPr/>
                </a:tc>
                <a:tc>
                  <a:txBody>
                    <a:bodyPr/>
                    <a:lstStyle/>
                    <a:p>
                      <a:pPr algn="ctr" latinLnBrk="1"/>
                      <a:r>
                        <a:rPr lang="en-US" altLang="ko-KR" sz="1600" b="0" u="none" dirty="0"/>
                        <a:t>4.8684</a:t>
                      </a:r>
                      <a:endParaRPr lang="ko-KR" altLang="en-US" sz="1600" b="0" u="none" dirty="0"/>
                    </a:p>
                  </a:txBody>
                  <a:tcPr/>
                </a:tc>
                <a:tc>
                  <a:txBody>
                    <a:bodyPr/>
                    <a:lstStyle/>
                    <a:p>
                      <a:pPr algn="ctr" latinLnBrk="1"/>
                      <a:r>
                        <a:rPr lang="en-US" altLang="ko-KR" sz="1600" b="0" u="none" dirty="0"/>
                        <a:t>6.4260</a:t>
                      </a:r>
                      <a:endParaRPr lang="ko-KR" altLang="en-US" sz="1600" b="0" u="none" dirty="0"/>
                    </a:p>
                  </a:txBody>
                  <a:tcPr/>
                </a:tc>
                <a:tc>
                  <a:txBody>
                    <a:bodyPr/>
                    <a:lstStyle/>
                    <a:p>
                      <a:pPr algn="ctr" latinLnBrk="1"/>
                      <a:r>
                        <a:rPr lang="en-US" altLang="ko-KR" sz="1600" b="0" u="none" dirty="0"/>
                        <a:t>3.1708</a:t>
                      </a:r>
                      <a:endParaRPr lang="ko-KR" altLang="en-US" sz="1600" b="0" u="none" dirty="0"/>
                    </a:p>
                  </a:txBody>
                  <a:tcPr/>
                </a:tc>
                <a:extLst>
                  <a:ext uri="{0D108BD9-81ED-4DB2-BD59-A6C34878D82A}">
                    <a16:rowId xmlns:a16="http://schemas.microsoft.com/office/drawing/2014/main" val="31713542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flow2</a:t>
                      </a:r>
                      <a:endParaRPr lang="ko-KR" altLang="en-US" sz="1600" b="1" dirty="0"/>
                    </a:p>
                  </a:txBody>
                  <a:tcPr/>
                </a:tc>
                <a:tc>
                  <a:txBody>
                    <a:bodyPr/>
                    <a:lstStyle/>
                    <a:p>
                      <a:pPr algn="ctr" latinLnBrk="1"/>
                      <a:r>
                        <a:rPr lang="en-US" altLang="ko-KR" sz="1600" dirty="0"/>
                        <a:t>4.0167</a:t>
                      </a:r>
                      <a:endParaRPr lang="ko-KR" altLang="en-US" sz="1600" dirty="0"/>
                    </a:p>
                  </a:txBody>
                  <a:tcPr/>
                </a:tc>
                <a:tc>
                  <a:txBody>
                    <a:bodyPr/>
                    <a:lstStyle/>
                    <a:p>
                      <a:pPr algn="ctr" latinLnBrk="1"/>
                      <a:r>
                        <a:rPr lang="en-US" altLang="ko-KR" sz="1600" dirty="0"/>
                        <a:t>1.9053</a:t>
                      </a:r>
                      <a:endParaRPr lang="ko-KR" altLang="en-US" sz="1600" dirty="0"/>
                    </a:p>
                  </a:txBody>
                  <a:tcPr/>
                </a:tc>
                <a:tc>
                  <a:txBody>
                    <a:bodyPr/>
                    <a:lstStyle/>
                    <a:p>
                      <a:pPr algn="ctr" latinLnBrk="1"/>
                      <a:r>
                        <a:rPr lang="en-US" altLang="ko-KR" sz="1600" dirty="0"/>
                        <a:t>3.0403</a:t>
                      </a:r>
                      <a:endParaRPr lang="ko-KR" altLang="en-US" sz="1600" dirty="0"/>
                    </a:p>
                  </a:txBody>
                  <a:tcPr/>
                </a:tc>
                <a:tc>
                  <a:txBody>
                    <a:bodyPr/>
                    <a:lstStyle/>
                    <a:p>
                      <a:pPr algn="ctr" latinLnBrk="1"/>
                      <a:r>
                        <a:rPr lang="en-US" altLang="ko-KR" sz="1600" dirty="0"/>
                        <a:t>4.1070</a:t>
                      </a:r>
                      <a:endParaRPr lang="ko-KR" altLang="en-US" sz="1600" dirty="0"/>
                    </a:p>
                  </a:txBody>
                  <a:tcPr/>
                </a:tc>
                <a:tc>
                  <a:txBody>
                    <a:bodyPr/>
                    <a:lstStyle/>
                    <a:p>
                      <a:pPr algn="ctr" latinLnBrk="1"/>
                      <a:r>
                        <a:rPr lang="en-US" altLang="ko-KR" sz="1600" dirty="0"/>
                        <a:t>6.7450</a:t>
                      </a:r>
                      <a:endParaRPr lang="ko-KR" altLang="en-US" sz="1600" dirty="0"/>
                    </a:p>
                  </a:txBody>
                  <a:tcPr/>
                </a:tc>
                <a:tc>
                  <a:txBody>
                    <a:bodyPr/>
                    <a:lstStyle/>
                    <a:p>
                      <a:pPr algn="ctr" latinLnBrk="1"/>
                      <a:r>
                        <a:rPr lang="en-US" altLang="ko-KR" sz="1600" dirty="0"/>
                        <a:t>4.8961</a:t>
                      </a:r>
                      <a:endParaRPr lang="ko-KR" altLang="en-US" sz="1600" dirty="0"/>
                    </a:p>
                  </a:txBody>
                  <a:tcPr/>
                </a:tc>
                <a:tc>
                  <a:txBody>
                    <a:bodyPr/>
                    <a:lstStyle/>
                    <a:p>
                      <a:pPr algn="ctr" latinLnBrk="1"/>
                      <a:r>
                        <a:rPr lang="en-US" altLang="ko-KR" sz="1600" dirty="0"/>
                        <a:t>5.1958</a:t>
                      </a:r>
                      <a:endParaRPr lang="ko-KR" altLang="en-US" sz="1600" dirty="0"/>
                    </a:p>
                  </a:txBody>
                  <a:tcPr/>
                </a:tc>
                <a:tc>
                  <a:txBody>
                    <a:bodyPr/>
                    <a:lstStyle/>
                    <a:p>
                      <a:pPr algn="ctr" latinLnBrk="1"/>
                      <a:r>
                        <a:rPr lang="en-US" altLang="ko-KR" sz="1600" dirty="0"/>
                        <a:t>5.2944</a:t>
                      </a:r>
                      <a:endParaRPr lang="ko-KR" altLang="en-US" sz="1600" dirty="0"/>
                    </a:p>
                  </a:txBody>
                  <a:tcPr/>
                </a:tc>
                <a:tc>
                  <a:txBody>
                    <a:bodyPr/>
                    <a:lstStyle/>
                    <a:p>
                      <a:pPr algn="ctr" latinLnBrk="1"/>
                      <a:r>
                        <a:rPr lang="en-US" altLang="ko-KR" sz="1600" b="1" u="sng" dirty="0"/>
                        <a:t>7.0044</a:t>
                      </a:r>
                      <a:endParaRPr lang="ko-KR" altLang="en-US" sz="1600" b="1" u="sng" dirty="0"/>
                    </a:p>
                  </a:txBody>
                  <a:tcPr/>
                </a:tc>
                <a:tc>
                  <a:txBody>
                    <a:bodyPr/>
                    <a:lstStyle/>
                    <a:p>
                      <a:pPr algn="ctr" latinLnBrk="1"/>
                      <a:r>
                        <a:rPr lang="en-US" altLang="ko-KR" sz="1600" b="0" u="none" dirty="0"/>
                        <a:t>3.0835</a:t>
                      </a:r>
                      <a:endParaRPr lang="ko-KR" altLang="en-US" sz="1600" b="0" u="none" dirty="0"/>
                    </a:p>
                  </a:txBody>
                  <a:tcPr/>
                </a:tc>
                <a:tc>
                  <a:txBody>
                    <a:bodyPr/>
                    <a:lstStyle/>
                    <a:p>
                      <a:pPr algn="ctr" latinLnBrk="1"/>
                      <a:r>
                        <a:rPr lang="en-US" altLang="ko-KR" sz="1600" b="0" u="none" dirty="0"/>
                        <a:t>7.2473</a:t>
                      </a:r>
                      <a:endParaRPr lang="ko-KR" altLang="en-US" sz="1600" b="0" u="none" dirty="0"/>
                    </a:p>
                  </a:txBody>
                  <a:tcPr/>
                </a:tc>
                <a:tc>
                  <a:txBody>
                    <a:bodyPr/>
                    <a:lstStyle/>
                    <a:p>
                      <a:pPr algn="ctr" latinLnBrk="1"/>
                      <a:r>
                        <a:rPr lang="en-US" altLang="ko-KR" sz="1600" b="0" u="none" dirty="0"/>
                        <a:t>7.4192</a:t>
                      </a:r>
                      <a:endParaRPr lang="ko-KR" altLang="en-US" sz="1600" b="0" u="none" dirty="0"/>
                    </a:p>
                  </a:txBody>
                  <a:tcPr/>
                </a:tc>
                <a:extLst>
                  <a:ext uri="{0D108BD9-81ED-4DB2-BD59-A6C34878D82A}">
                    <a16:rowId xmlns:a16="http://schemas.microsoft.com/office/drawing/2014/main" val="180875890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reservoir</a:t>
                      </a:r>
                      <a:endParaRPr lang="ko-KR" altLang="en-US" sz="1600" b="1" dirty="0"/>
                    </a:p>
                  </a:txBody>
                  <a:tcPr/>
                </a:tc>
                <a:tc>
                  <a:txBody>
                    <a:bodyPr/>
                    <a:lstStyle/>
                    <a:p>
                      <a:pPr algn="ctr" latinLnBrk="1"/>
                      <a:r>
                        <a:rPr lang="en-US" altLang="ko-KR" sz="1600" dirty="0"/>
                        <a:t>0.2423</a:t>
                      </a:r>
                      <a:endParaRPr lang="ko-KR" altLang="en-US" sz="1600" dirty="0"/>
                    </a:p>
                  </a:txBody>
                  <a:tcPr/>
                </a:tc>
                <a:tc>
                  <a:txBody>
                    <a:bodyPr/>
                    <a:lstStyle/>
                    <a:p>
                      <a:pPr algn="ctr" latinLnBrk="1"/>
                      <a:r>
                        <a:rPr lang="en-US" altLang="ko-KR" sz="1600" dirty="0"/>
                        <a:t>0.0442</a:t>
                      </a:r>
                      <a:endParaRPr lang="ko-KR" altLang="en-US" sz="1600" dirty="0"/>
                    </a:p>
                  </a:txBody>
                  <a:tcPr/>
                </a:tc>
                <a:tc>
                  <a:txBody>
                    <a:bodyPr/>
                    <a:lstStyle/>
                    <a:p>
                      <a:pPr algn="ctr" latinLnBrk="1"/>
                      <a:r>
                        <a:rPr lang="en-US" altLang="ko-KR" sz="1600" dirty="0"/>
                        <a:t>1.5523</a:t>
                      </a:r>
                      <a:endParaRPr lang="ko-KR" altLang="en-US" sz="1600" dirty="0"/>
                    </a:p>
                  </a:txBody>
                  <a:tcPr/>
                </a:tc>
                <a:tc>
                  <a:txBody>
                    <a:bodyPr/>
                    <a:lstStyle/>
                    <a:p>
                      <a:pPr algn="ctr" latinLnBrk="1"/>
                      <a:r>
                        <a:rPr lang="en-US" altLang="ko-KR" sz="1600" dirty="0"/>
                        <a:t>0.0696</a:t>
                      </a:r>
                      <a:endParaRPr lang="ko-KR" altLang="en-US" sz="1600" dirty="0"/>
                    </a:p>
                  </a:txBody>
                  <a:tcPr/>
                </a:tc>
                <a:tc>
                  <a:txBody>
                    <a:bodyPr/>
                    <a:lstStyle/>
                    <a:p>
                      <a:pPr algn="ctr" latinLnBrk="1"/>
                      <a:r>
                        <a:rPr lang="en-US" altLang="ko-KR" sz="1600" dirty="0"/>
                        <a:t>0.6490</a:t>
                      </a:r>
                      <a:endParaRPr lang="ko-KR" altLang="en-US" sz="1600" dirty="0"/>
                    </a:p>
                  </a:txBody>
                  <a:tcPr/>
                </a:tc>
                <a:tc>
                  <a:txBody>
                    <a:bodyPr/>
                    <a:lstStyle/>
                    <a:p>
                      <a:pPr algn="ctr" latinLnBrk="1"/>
                      <a:r>
                        <a:rPr lang="en-US" altLang="ko-KR" sz="1600" dirty="0"/>
                        <a:t>0.0857</a:t>
                      </a:r>
                      <a:endParaRPr lang="ko-KR" altLang="en-US" sz="1600" dirty="0"/>
                    </a:p>
                  </a:txBody>
                  <a:tcPr/>
                </a:tc>
                <a:tc>
                  <a:txBody>
                    <a:bodyPr/>
                    <a:lstStyle/>
                    <a:p>
                      <a:pPr algn="ctr" latinLnBrk="1"/>
                      <a:r>
                        <a:rPr lang="en-US" altLang="ko-KR" sz="1600" dirty="0"/>
                        <a:t>0.9204</a:t>
                      </a:r>
                      <a:endParaRPr lang="ko-KR" altLang="en-US" sz="1600" dirty="0"/>
                    </a:p>
                  </a:txBody>
                  <a:tcPr/>
                </a:tc>
                <a:tc>
                  <a:txBody>
                    <a:bodyPr/>
                    <a:lstStyle/>
                    <a:p>
                      <a:pPr algn="ctr" latinLnBrk="1"/>
                      <a:r>
                        <a:rPr lang="en-US" altLang="ko-KR" sz="1600" dirty="0"/>
                        <a:t>0.1215</a:t>
                      </a:r>
                      <a:endParaRPr lang="ko-KR" altLang="en-US" sz="1600" dirty="0"/>
                    </a:p>
                  </a:txBody>
                  <a:tcPr/>
                </a:tc>
                <a:tc>
                  <a:txBody>
                    <a:bodyPr/>
                    <a:lstStyle/>
                    <a:p>
                      <a:pPr algn="ctr" latinLnBrk="1"/>
                      <a:r>
                        <a:rPr lang="en-US" altLang="ko-KR" sz="1600" b="0" u="none" dirty="0"/>
                        <a:t>1.4160</a:t>
                      </a:r>
                      <a:endParaRPr lang="ko-KR" altLang="en-US" sz="1600" b="0" u="none" dirty="0"/>
                    </a:p>
                  </a:txBody>
                  <a:tcPr/>
                </a:tc>
                <a:tc>
                  <a:txBody>
                    <a:bodyPr/>
                    <a:lstStyle/>
                    <a:p>
                      <a:pPr algn="ctr" latinLnBrk="1"/>
                      <a:r>
                        <a:rPr lang="en-US" altLang="ko-KR" sz="1600" b="0" u="none" dirty="0"/>
                        <a:t>2.1512</a:t>
                      </a:r>
                      <a:endParaRPr lang="ko-KR" altLang="en-US" sz="1600" b="0" u="none" dirty="0"/>
                    </a:p>
                  </a:txBody>
                  <a:tcPr/>
                </a:tc>
                <a:tc>
                  <a:txBody>
                    <a:bodyPr/>
                    <a:lstStyle/>
                    <a:p>
                      <a:pPr algn="ctr" latinLnBrk="1"/>
                      <a:r>
                        <a:rPr lang="en-US" altLang="ko-KR" sz="1600" b="0" u="none" dirty="0"/>
                        <a:t>1.2913</a:t>
                      </a:r>
                      <a:endParaRPr lang="ko-KR" altLang="en-US" sz="1600" b="0" u="none" dirty="0"/>
                    </a:p>
                  </a:txBody>
                  <a:tcPr/>
                </a:tc>
                <a:tc>
                  <a:txBody>
                    <a:bodyPr/>
                    <a:lstStyle/>
                    <a:p>
                      <a:pPr algn="ctr" latinLnBrk="1"/>
                      <a:r>
                        <a:rPr lang="en-US" altLang="ko-KR" sz="1600" b="0" u="none" dirty="0"/>
                        <a:t>0.5208</a:t>
                      </a:r>
                      <a:endParaRPr lang="ko-KR" altLang="en-US" sz="1600" b="0" u="none" dirty="0"/>
                    </a:p>
                  </a:txBody>
                  <a:tcPr/>
                </a:tc>
                <a:extLst>
                  <a:ext uri="{0D108BD9-81ED-4DB2-BD59-A6C34878D82A}">
                    <a16:rowId xmlns:a16="http://schemas.microsoft.com/office/drawing/2014/main" val="2089311911"/>
                  </a:ext>
                </a:extLst>
              </a:tr>
            </a:tbl>
          </a:graphicData>
        </a:graphic>
      </p:graphicFrame>
      <p:graphicFrame>
        <p:nvGraphicFramePr>
          <p:cNvPr id="36" name="표 35"/>
          <p:cNvGraphicFramePr>
            <a:graphicFrameLocks noGrp="1"/>
          </p:cNvGraphicFramePr>
          <p:nvPr>
            <p:extLst>
              <p:ext uri="{D42A27DB-BD31-4B8C-83A1-F6EECF244321}">
                <p14:modId xmlns:p14="http://schemas.microsoft.com/office/powerpoint/2010/main" val="1783413586"/>
              </p:ext>
            </p:extLst>
          </p:nvPr>
        </p:nvGraphicFramePr>
        <p:xfrm>
          <a:off x="16479667" y="30062015"/>
          <a:ext cx="15366516" cy="2011680"/>
        </p:xfrm>
        <a:graphic>
          <a:graphicData uri="http://schemas.openxmlformats.org/drawingml/2006/table">
            <a:tbl>
              <a:tblPr firstRow="1" bandRow="1">
                <a:tableStyleId>{5C22544A-7EE6-4342-B048-85BDC9FD1C3A}</a:tableStyleId>
              </a:tblPr>
              <a:tblGrid>
                <a:gridCol w="1280543">
                  <a:extLst>
                    <a:ext uri="{9D8B030D-6E8A-4147-A177-3AD203B41FA5}">
                      <a16:colId xmlns:a16="http://schemas.microsoft.com/office/drawing/2014/main" val="3477191559"/>
                    </a:ext>
                  </a:extLst>
                </a:gridCol>
                <a:gridCol w="1280543">
                  <a:extLst>
                    <a:ext uri="{9D8B030D-6E8A-4147-A177-3AD203B41FA5}">
                      <a16:colId xmlns:a16="http://schemas.microsoft.com/office/drawing/2014/main" val="3755635042"/>
                    </a:ext>
                  </a:extLst>
                </a:gridCol>
                <a:gridCol w="1280543">
                  <a:extLst>
                    <a:ext uri="{9D8B030D-6E8A-4147-A177-3AD203B41FA5}">
                      <a16:colId xmlns:a16="http://schemas.microsoft.com/office/drawing/2014/main" val="4200007284"/>
                    </a:ext>
                  </a:extLst>
                </a:gridCol>
                <a:gridCol w="1280543">
                  <a:extLst>
                    <a:ext uri="{9D8B030D-6E8A-4147-A177-3AD203B41FA5}">
                      <a16:colId xmlns:a16="http://schemas.microsoft.com/office/drawing/2014/main" val="3619859128"/>
                    </a:ext>
                  </a:extLst>
                </a:gridCol>
                <a:gridCol w="1280543">
                  <a:extLst>
                    <a:ext uri="{9D8B030D-6E8A-4147-A177-3AD203B41FA5}">
                      <a16:colId xmlns:a16="http://schemas.microsoft.com/office/drawing/2014/main" val="1105957254"/>
                    </a:ext>
                  </a:extLst>
                </a:gridCol>
                <a:gridCol w="1280543">
                  <a:extLst>
                    <a:ext uri="{9D8B030D-6E8A-4147-A177-3AD203B41FA5}">
                      <a16:colId xmlns:a16="http://schemas.microsoft.com/office/drawing/2014/main" val="2576955187"/>
                    </a:ext>
                  </a:extLst>
                </a:gridCol>
                <a:gridCol w="1280543">
                  <a:extLst>
                    <a:ext uri="{9D8B030D-6E8A-4147-A177-3AD203B41FA5}">
                      <a16:colId xmlns:a16="http://schemas.microsoft.com/office/drawing/2014/main" val="1045330564"/>
                    </a:ext>
                  </a:extLst>
                </a:gridCol>
                <a:gridCol w="1280543">
                  <a:extLst>
                    <a:ext uri="{9D8B030D-6E8A-4147-A177-3AD203B41FA5}">
                      <a16:colId xmlns:a16="http://schemas.microsoft.com/office/drawing/2014/main" val="1020114341"/>
                    </a:ext>
                  </a:extLst>
                </a:gridCol>
                <a:gridCol w="1280543">
                  <a:extLst>
                    <a:ext uri="{9D8B030D-6E8A-4147-A177-3AD203B41FA5}">
                      <a16:colId xmlns:a16="http://schemas.microsoft.com/office/drawing/2014/main" val="803238664"/>
                    </a:ext>
                  </a:extLst>
                </a:gridCol>
                <a:gridCol w="1280543">
                  <a:extLst>
                    <a:ext uri="{9D8B030D-6E8A-4147-A177-3AD203B41FA5}">
                      <a16:colId xmlns:a16="http://schemas.microsoft.com/office/drawing/2014/main" val="1067533973"/>
                    </a:ext>
                  </a:extLst>
                </a:gridCol>
                <a:gridCol w="1280543">
                  <a:extLst>
                    <a:ext uri="{9D8B030D-6E8A-4147-A177-3AD203B41FA5}">
                      <a16:colId xmlns:a16="http://schemas.microsoft.com/office/drawing/2014/main" val="1071073388"/>
                    </a:ext>
                  </a:extLst>
                </a:gridCol>
                <a:gridCol w="1280543">
                  <a:extLst>
                    <a:ext uri="{9D8B030D-6E8A-4147-A177-3AD203B41FA5}">
                      <a16:colId xmlns:a16="http://schemas.microsoft.com/office/drawing/2014/main" val="1398657500"/>
                    </a:ext>
                  </a:extLst>
                </a:gridCol>
              </a:tblGrid>
              <a:tr h="0">
                <a:tc rowSpan="2">
                  <a:txBody>
                    <a:bodyPr/>
                    <a:lstStyle/>
                    <a:p>
                      <a:pPr algn="ctr" latinLnBrk="1"/>
                      <a:r>
                        <a:rPr lang="en-US" altLang="ko-KR" sz="1600" b="1" dirty="0"/>
                        <a:t>spot</a:t>
                      </a:r>
                      <a:endParaRPr lang="ko-KR" altLang="en-US" sz="1600" b="1" dirty="0"/>
                    </a:p>
                  </a:txBody>
                  <a:tcPr/>
                </a:tc>
                <a:tc gridSpan="11">
                  <a:txBody>
                    <a:bodyPr/>
                    <a:lstStyle/>
                    <a:p>
                      <a:pPr algn="ctr" latinLnBrk="1"/>
                      <a:r>
                        <a:rPr lang="en-US" altLang="ko-KR" sz="1600" b="1" dirty="0"/>
                        <a:t>Classification Algorithm</a:t>
                      </a:r>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a:p>
                  </a:txBody>
                  <a:tcPr/>
                </a:tc>
                <a:extLst>
                  <a:ext uri="{0D108BD9-81ED-4DB2-BD59-A6C34878D82A}">
                    <a16:rowId xmlns:a16="http://schemas.microsoft.com/office/drawing/2014/main" val="3694277018"/>
                  </a:ext>
                </a:extLst>
              </a:tr>
              <a:tr h="222605">
                <a:tc vMerge="1">
                  <a:txBody>
                    <a:bodyPr/>
                    <a:lstStyle/>
                    <a:p>
                      <a:pPr latinLnBrk="1"/>
                      <a:endParaRPr lang="ko-KR" altLang="en-US" sz="1600" dirty="0"/>
                    </a:p>
                  </a:txBody>
                  <a:tcPr/>
                </a:tc>
                <a:tc>
                  <a:txBody>
                    <a:bodyPr/>
                    <a:lstStyle/>
                    <a:p>
                      <a:pPr algn="ctr" latinLnBrk="1"/>
                      <a:r>
                        <a:rPr lang="en-US" altLang="ko-KR" sz="1600" b="1" dirty="0"/>
                        <a:t>DT</a:t>
                      </a:r>
                      <a:endParaRPr lang="ko-KR" altLang="en-US" sz="1600" b="1" dirty="0"/>
                    </a:p>
                  </a:txBody>
                  <a:tcPr/>
                </a:tc>
                <a:tc>
                  <a:txBody>
                    <a:bodyPr/>
                    <a:lstStyle/>
                    <a:p>
                      <a:pPr algn="ctr" latinLnBrk="1"/>
                      <a:r>
                        <a:rPr lang="en-US" altLang="ko-KR" sz="1600" b="1" dirty="0"/>
                        <a:t>Bag</a:t>
                      </a:r>
                      <a:endParaRPr lang="ko-KR" altLang="en-US" sz="1600" b="1" dirty="0"/>
                    </a:p>
                  </a:txBody>
                  <a:tcPr/>
                </a:tc>
                <a:tc>
                  <a:txBody>
                    <a:bodyPr/>
                    <a:lstStyle/>
                    <a:p>
                      <a:pPr algn="ctr" latinLnBrk="1"/>
                      <a:r>
                        <a:rPr lang="en-US" altLang="ko-KR" sz="1600" b="1" dirty="0"/>
                        <a:t>Ada</a:t>
                      </a:r>
                      <a:endParaRPr lang="ko-KR" altLang="en-US" sz="1600" b="1" dirty="0"/>
                    </a:p>
                  </a:txBody>
                  <a:tcPr/>
                </a:tc>
                <a:tc>
                  <a:txBody>
                    <a:bodyPr/>
                    <a:lstStyle/>
                    <a:p>
                      <a:pPr algn="ctr" latinLnBrk="1"/>
                      <a:r>
                        <a:rPr lang="en-US" altLang="ko-KR" sz="1600" b="1" dirty="0"/>
                        <a:t>GB</a:t>
                      </a:r>
                      <a:endParaRPr lang="ko-KR" altLang="en-US" sz="1600" b="1" dirty="0"/>
                    </a:p>
                  </a:txBody>
                  <a:tcPr/>
                </a:tc>
                <a:tc>
                  <a:txBody>
                    <a:bodyPr/>
                    <a:lstStyle/>
                    <a:p>
                      <a:pPr algn="ctr" latinLnBrk="1"/>
                      <a:r>
                        <a:rPr lang="en-US" altLang="ko-KR" sz="1600" b="1" dirty="0"/>
                        <a:t>RF</a:t>
                      </a:r>
                      <a:endParaRPr lang="ko-KR" altLang="en-US" sz="1600" b="1" dirty="0"/>
                    </a:p>
                  </a:txBody>
                  <a:tcPr/>
                </a:tc>
                <a:tc>
                  <a:txBody>
                    <a:bodyPr/>
                    <a:lstStyle/>
                    <a:p>
                      <a:pPr algn="ctr" latinLnBrk="1"/>
                      <a:r>
                        <a:rPr lang="en-US" altLang="ko-KR" sz="1600" b="1" dirty="0"/>
                        <a:t>XGB</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SVM</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DNN</a:t>
                      </a:r>
                      <a:endParaRPr lang="ko-KR" altLang="en-US" sz="1600" b="1" dirty="0"/>
                    </a:p>
                  </a:txBody>
                  <a:tcPr/>
                </a:tc>
                <a:extLst>
                  <a:ext uri="{0D108BD9-81ED-4DB2-BD59-A6C34878D82A}">
                    <a16:rowId xmlns:a16="http://schemas.microsoft.com/office/drawing/2014/main" val="295348537"/>
                  </a:ext>
                </a:extLst>
              </a:tr>
              <a:tr h="222605">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0.4038</a:t>
                      </a:r>
                      <a:endParaRPr lang="ko-KR" altLang="en-US" sz="1600" dirty="0"/>
                    </a:p>
                  </a:txBody>
                  <a:tcPr/>
                </a:tc>
                <a:tc>
                  <a:txBody>
                    <a:bodyPr/>
                    <a:lstStyle/>
                    <a:p>
                      <a:pPr algn="ctr" latinLnBrk="1"/>
                      <a:r>
                        <a:rPr lang="en-US" altLang="ko-KR" sz="1600" b="1" u="sng" dirty="0"/>
                        <a:t>0.3462</a:t>
                      </a:r>
                      <a:endParaRPr lang="ko-KR" altLang="en-US" sz="1600" b="1" u="sng" dirty="0"/>
                    </a:p>
                  </a:txBody>
                  <a:tcPr/>
                </a:tc>
                <a:tc>
                  <a:txBody>
                    <a:bodyPr/>
                    <a:lstStyle/>
                    <a:p>
                      <a:pPr algn="ctr" latinLnBrk="1"/>
                      <a:r>
                        <a:rPr lang="en-US" altLang="ko-KR" sz="1600" b="1" u="sng" dirty="0"/>
                        <a:t>0.3462</a:t>
                      </a:r>
                      <a:endParaRPr lang="ko-KR" altLang="en-US" sz="1600" b="1" u="sng" dirty="0"/>
                    </a:p>
                  </a:txBody>
                  <a:tcPr/>
                </a:tc>
                <a:tc>
                  <a:txBody>
                    <a:bodyPr/>
                    <a:lstStyle/>
                    <a:p>
                      <a:pPr algn="ctr" latinLnBrk="1"/>
                      <a:r>
                        <a:rPr lang="en-US" altLang="ko-KR" sz="1600" dirty="0"/>
                        <a:t>0.4038</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0.4038</a:t>
                      </a:r>
                      <a:endParaRPr lang="ko-KR" altLang="en-US" sz="1600" dirty="0"/>
                    </a:p>
                  </a:txBody>
                  <a:tcPr/>
                </a:tc>
                <a:extLst>
                  <a:ext uri="{0D108BD9-81ED-4DB2-BD59-A6C34878D82A}">
                    <a16:rowId xmlns:a16="http://schemas.microsoft.com/office/drawing/2014/main" val="1838652672"/>
                  </a:ext>
                </a:extLst>
              </a:tr>
              <a:tr h="222605">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b="1" u="sng" dirty="0"/>
                        <a:t>0.2500</a:t>
                      </a:r>
                      <a:endParaRPr lang="ko-KR" altLang="en-US" sz="1600" b="1" u="sng" dirty="0"/>
                    </a:p>
                  </a:txBody>
                  <a:tcPr/>
                </a:tc>
                <a:tc>
                  <a:txBody>
                    <a:bodyPr/>
                    <a:lstStyle/>
                    <a:p>
                      <a:pPr algn="ctr" latinLnBrk="1"/>
                      <a:r>
                        <a:rPr lang="en-US" altLang="ko-KR" sz="1600" b="1" u="sng" dirty="0"/>
                        <a:t>0.2500</a:t>
                      </a:r>
                      <a:endParaRPr lang="ko-KR" altLang="en-US" sz="1600" b="1" u="sng"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dirty="0"/>
                        <a:t>0.2692</a:t>
                      </a:r>
                      <a:endParaRPr lang="ko-KR" altLang="en-US" sz="1600" dirty="0"/>
                    </a:p>
                  </a:txBody>
                  <a:tcPr/>
                </a:tc>
                <a:extLst>
                  <a:ext uri="{0D108BD9-81ED-4DB2-BD59-A6C34878D82A}">
                    <a16:rowId xmlns:a16="http://schemas.microsoft.com/office/drawing/2014/main" val="3393346357"/>
                  </a:ext>
                </a:extLst>
              </a:tr>
              <a:tr h="222605">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dirty="0"/>
                        <a:t>0.1961</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dirty="0"/>
                        <a:t>0.1569</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dirty="0"/>
                        <a:t>0.1569</a:t>
                      </a:r>
                      <a:endParaRPr lang="ko-KR" altLang="en-US" sz="1600" dirty="0"/>
                    </a:p>
                  </a:txBody>
                  <a:tcPr/>
                </a:tc>
                <a:tc>
                  <a:txBody>
                    <a:bodyPr/>
                    <a:lstStyle/>
                    <a:p>
                      <a:pPr algn="ctr" latinLnBrk="1"/>
                      <a:r>
                        <a:rPr lang="en-US" altLang="ko-KR" sz="1600" dirty="0"/>
                        <a:t>0.3137</a:t>
                      </a:r>
                      <a:endParaRPr lang="ko-KR" altLang="en-US" sz="1600" dirty="0"/>
                    </a:p>
                  </a:txBody>
                  <a:tcPr/>
                </a:tc>
                <a:tc>
                  <a:txBody>
                    <a:bodyPr/>
                    <a:lstStyle/>
                    <a:p>
                      <a:pPr algn="ctr" latinLnBrk="1"/>
                      <a:r>
                        <a:rPr lang="en-US" altLang="ko-KR" sz="1600" dirty="0"/>
                        <a:t>0.3333</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extLst>
                  <a:ext uri="{0D108BD9-81ED-4DB2-BD59-A6C34878D82A}">
                    <a16:rowId xmlns:a16="http://schemas.microsoft.com/office/drawing/2014/main" val="2389327366"/>
                  </a:ext>
                </a:extLst>
              </a:tr>
              <a:tr h="222605">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b="1" u="sng" dirty="0"/>
                        <a:t>0.0980</a:t>
                      </a:r>
                      <a:endParaRPr lang="ko-KR" altLang="en-US" sz="1600" b="1" u="sng"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0.1176</a:t>
                      </a:r>
                      <a:endParaRPr lang="ko-KR" altLang="en-US" sz="1600" dirty="0"/>
                    </a:p>
                  </a:txBody>
                  <a:tcPr/>
                </a:tc>
                <a:tc>
                  <a:txBody>
                    <a:bodyPr/>
                    <a:lstStyle/>
                    <a:p>
                      <a:pPr algn="ctr" latinLnBrk="1"/>
                      <a:r>
                        <a:rPr lang="en-US" altLang="ko-KR" sz="1600" dirty="0"/>
                        <a:t>0.2157</a:t>
                      </a:r>
                      <a:endParaRPr lang="ko-KR" altLang="en-US" sz="1600" dirty="0"/>
                    </a:p>
                  </a:txBody>
                  <a:tcPr/>
                </a:tc>
                <a:tc>
                  <a:txBody>
                    <a:bodyPr/>
                    <a:lstStyle/>
                    <a:p>
                      <a:pPr algn="ctr" latinLnBrk="1"/>
                      <a:r>
                        <a:rPr lang="en-US" altLang="ko-KR" sz="1600" dirty="0"/>
                        <a:t>0.2353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extLst>
                  <a:ext uri="{0D108BD9-81ED-4DB2-BD59-A6C34878D82A}">
                    <a16:rowId xmlns:a16="http://schemas.microsoft.com/office/drawing/2014/main" val="269984870"/>
                  </a:ext>
                </a:extLst>
              </a:tr>
            </a:tbl>
          </a:graphicData>
        </a:graphic>
      </p:graphicFrame>
      <p:pic>
        <p:nvPicPr>
          <p:cNvPr id="37" name="그림 3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8974" y="33848958"/>
            <a:ext cx="4754433" cy="3595869"/>
          </a:xfrm>
          <a:prstGeom prst="rect">
            <a:avLst/>
          </a:prstGeom>
        </p:spPr>
      </p:pic>
      <p:sp>
        <p:nvSpPr>
          <p:cNvPr id="42" name="직사각형 41"/>
          <p:cNvSpPr/>
          <p:nvPr/>
        </p:nvSpPr>
        <p:spPr>
          <a:xfrm>
            <a:off x="11440170" y="33322608"/>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&lt;Support Vector Machine&gt; </a:t>
            </a:r>
            <a:endParaRPr lang="ko-KR" altLang="en-US" sz="1600" dirty="0"/>
          </a:p>
        </p:txBody>
      </p:sp>
      <p:sp>
        <p:nvSpPr>
          <p:cNvPr id="41" name="직사각형 40"/>
          <p:cNvSpPr/>
          <p:nvPr/>
        </p:nvSpPr>
        <p:spPr>
          <a:xfrm>
            <a:off x="6399427" y="3332379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&lt;Discriminant Analysis&gt; </a:t>
            </a:r>
            <a:endParaRPr lang="ko-KR" altLang="en-US" sz="1600" dirty="0"/>
          </a:p>
        </p:txBody>
      </p:sp>
      <p:sp>
        <p:nvSpPr>
          <p:cNvPr id="38" name="직사각형 37"/>
          <p:cNvSpPr/>
          <p:nvPr/>
        </p:nvSpPr>
        <p:spPr>
          <a:xfrm>
            <a:off x="1048846" y="33323793"/>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&lt;Bagging&gt; </a:t>
            </a:r>
            <a:endParaRPr lang="ko-KR" altLang="en-US" sz="1600" dirty="0"/>
          </a:p>
        </p:txBody>
      </p:sp>
      <p:sp>
        <p:nvSpPr>
          <p:cNvPr id="39" name="직사각형 38"/>
          <p:cNvSpPr/>
          <p:nvPr/>
        </p:nvSpPr>
        <p:spPr>
          <a:xfrm>
            <a:off x="1320123" y="37440199"/>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&lt;Gradient Boosting&gt; </a:t>
            </a:r>
            <a:endParaRPr lang="ko-KR" altLang="en-US" sz="1600" dirty="0"/>
          </a:p>
        </p:txBody>
      </p:sp>
      <p:sp>
        <p:nvSpPr>
          <p:cNvPr id="40" name="직사각형 39"/>
          <p:cNvSpPr/>
          <p:nvPr/>
        </p:nvSpPr>
        <p:spPr>
          <a:xfrm>
            <a:off x="6540594" y="37444827"/>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&lt;Kernel Trick&gt; </a:t>
            </a:r>
            <a:endParaRPr lang="ko-KR" altLang="en-US" sz="1600" dirty="0"/>
          </a:p>
        </p:txBody>
      </p:sp>
      <p:sp>
        <p:nvSpPr>
          <p:cNvPr id="45" name="직사각형 44"/>
          <p:cNvSpPr/>
          <p:nvPr/>
        </p:nvSpPr>
        <p:spPr>
          <a:xfrm>
            <a:off x="11446015" y="3743563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&lt;AdaBoost&gt; </a:t>
            </a:r>
            <a:endParaRPr lang="ko-KR" altLang="en-US" sz="1600" dirty="0"/>
          </a:p>
        </p:txBody>
      </p:sp>
      <p:graphicFrame>
        <p:nvGraphicFramePr>
          <p:cNvPr id="47" name="표 47">
            <a:extLst>
              <a:ext uri="{FF2B5EF4-FFF2-40B4-BE49-F238E27FC236}">
                <a16:creationId xmlns:a16="http://schemas.microsoft.com/office/drawing/2014/main" id="{D459762D-60FB-4C4A-9F6D-3D2CA292AAF1}"/>
              </a:ext>
            </a:extLst>
          </p:cNvPr>
          <p:cNvGraphicFramePr>
            <a:graphicFrameLocks noGrp="1"/>
          </p:cNvGraphicFramePr>
          <p:nvPr>
            <p:extLst>
              <p:ext uri="{D42A27DB-BD31-4B8C-83A1-F6EECF244321}">
                <p14:modId xmlns:p14="http://schemas.microsoft.com/office/powerpoint/2010/main" val="227325214"/>
              </p:ext>
            </p:extLst>
          </p:nvPr>
        </p:nvGraphicFramePr>
        <p:xfrm>
          <a:off x="16430702" y="18060200"/>
          <a:ext cx="15395365" cy="6705600"/>
        </p:xfrm>
        <a:graphic>
          <a:graphicData uri="http://schemas.openxmlformats.org/drawingml/2006/table">
            <a:tbl>
              <a:tblPr firstRow="1" bandRow="1">
                <a:tableStyleId>{5C22544A-7EE6-4342-B048-85BDC9FD1C3A}</a:tableStyleId>
              </a:tblPr>
              <a:tblGrid>
                <a:gridCol w="1501948">
                  <a:extLst>
                    <a:ext uri="{9D8B030D-6E8A-4147-A177-3AD203B41FA5}">
                      <a16:colId xmlns:a16="http://schemas.microsoft.com/office/drawing/2014/main" val="3264807849"/>
                    </a:ext>
                  </a:extLst>
                </a:gridCol>
                <a:gridCol w="1531149">
                  <a:extLst>
                    <a:ext uri="{9D8B030D-6E8A-4147-A177-3AD203B41FA5}">
                      <a16:colId xmlns:a16="http://schemas.microsoft.com/office/drawing/2014/main" val="3681553431"/>
                    </a:ext>
                  </a:extLst>
                </a:gridCol>
                <a:gridCol w="1030189">
                  <a:extLst>
                    <a:ext uri="{9D8B030D-6E8A-4147-A177-3AD203B41FA5}">
                      <a16:colId xmlns:a16="http://schemas.microsoft.com/office/drawing/2014/main" val="3464198303"/>
                    </a:ext>
                  </a:extLst>
                </a:gridCol>
                <a:gridCol w="1030189">
                  <a:extLst>
                    <a:ext uri="{9D8B030D-6E8A-4147-A177-3AD203B41FA5}">
                      <a16:colId xmlns:a16="http://schemas.microsoft.com/office/drawing/2014/main" val="1701557398"/>
                    </a:ext>
                  </a:extLst>
                </a:gridCol>
                <a:gridCol w="1030189">
                  <a:extLst>
                    <a:ext uri="{9D8B030D-6E8A-4147-A177-3AD203B41FA5}">
                      <a16:colId xmlns:a16="http://schemas.microsoft.com/office/drawing/2014/main" val="111098283"/>
                    </a:ext>
                  </a:extLst>
                </a:gridCol>
                <a:gridCol w="1030189">
                  <a:extLst>
                    <a:ext uri="{9D8B030D-6E8A-4147-A177-3AD203B41FA5}">
                      <a16:colId xmlns:a16="http://schemas.microsoft.com/office/drawing/2014/main" val="1557474506"/>
                    </a:ext>
                  </a:extLst>
                </a:gridCol>
                <a:gridCol w="1030189">
                  <a:extLst>
                    <a:ext uri="{9D8B030D-6E8A-4147-A177-3AD203B41FA5}">
                      <a16:colId xmlns:a16="http://schemas.microsoft.com/office/drawing/2014/main" val="2247803896"/>
                    </a:ext>
                  </a:extLst>
                </a:gridCol>
                <a:gridCol w="1030189">
                  <a:extLst>
                    <a:ext uri="{9D8B030D-6E8A-4147-A177-3AD203B41FA5}">
                      <a16:colId xmlns:a16="http://schemas.microsoft.com/office/drawing/2014/main" val="367978662"/>
                    </a:ext>
                  </a:extLst>
                </a:gridCol>
                <a:gridCol w="1030189">
                  <a:extLst>
                    <a:ext uri="{9D8B030D-6E8A-4147-A177-3AD203B41FA5}">
                      <a16:colId xmlns:a16="http://schemas.microsoft.com/office/drawing/2014/main" val="2911222372"/>
                    </a:ext>
                  </a:extLst>
                </a:gridCol>
                <a:gridCol w="1030189">
                  <a:extLst>
                    <a:ext uri="{9D8B030D-6E8A-4147-A177-3AD203B41FA5}">
                      <a16:colId xmlns:a16="http://schemas.microsoft.com/office/drawing/2014/main" val="777585251"/>
                    </a:ext>
                  </a:extLst>
                </a:gridCol>
                <a:gridCol w="1030189">
                  <a:extLst>
                    <a:ext uri="{9D8B030D-6E8A-4147-A177-3AD203B41FA5}">
                      <a16:colId xmlns:a16="http://schemas.microsoft.com/office/drawing/2014/main" val="3093530039"/>
                    </a:ext>
                  </a:extLst>
                </a:gridCol>
                <a:gridCol w="1030189">
                  <a:extLst>
                    <a:ext uri="{9D8B030D-6E8A-4147-A177-3AD203B41FA5}">
                      <a16:colId xmlns:a16="http://schemas.microsoft.com/office/drawing/2014/main" val="1393231429"/>
                    </a:ext>
                  </a:extLst>
                </a:gridCol>
                <a:gridCol w="1030189">
                  <a:extLst>
                    <a:ext uri="{9D8B030D-6E8A-4147-A177-3AD203B41FA5}">
                      <a16:colId xmlns:a16="http://schemas.microsoft.com/office/drawing/2014/main" val="1260152543"/>
                    </a:ext>
                  </a:extLst>
                </a:gridCol>
                <a:gridCol w="1030189">
                  <a:extLst>
                    <a:ext uri="{9D8B030D-6E8A-4147-A177-3AD203B41FA5}">
                      <a16:colId xmlns:a16="http://schemas.microsoft.com/office/drawing/2014/main" val="3723844879"/>
                    </a:ext>
                  </a:extLst>
                </a:gridCol>
              </a:tblGrid>
              <a:tr h="167640">
                <a:tc gridSpan="14">
                  <a:txBody>
                    <a:bodyPr/>
                    <a:lstStyle/>
                    <a:p>
                      <a:pPr algn="ctr" latinLnBrk="1"/>
                      <a:r>
                        <a:rPr lang="en-US" altLang="ko-KR" sz="1600" b="1" dirty="0"/>
                        <a:t>Extreme Gradient Boosting</a:t>
                      </a:r>
                      <a:endParaRPr lang="ko-KR" altLang="en-US" sz="1600" b="1" dirty="0"/>
                    </a:p>
                  </a:txBody>
                  <a:tcPr/>
                </a:tc>
                <a:tc hMerge="1">
                  <a:txBody>
                    <a:bodyPr/>
                    <a:lstStyle/>
                    <a:p>
                      <a:pPr algn="ct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extLst>
                  <a:ext uri="{0D108BD9-81ED-4DB2-BD59-A6C34878D82A}">
                    <a16:rowId xmlns:a16="http://schemas.microsoft.com/office/drawing/2014/main" val="797544381"/>
                  </a:ext>
                </a:extLst>
              </a:tr>
              <a:tr h="167640">
                <a:tc gridSpan="2">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Method</a:t>
                      </a:r>
                      <a:endParaRPr lang="ko-KR" altLang="en-US" sz="1600" b="1" dirty="0"/>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Gain</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Cover</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Frequency</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56932203"/>
                  </a:ext>
                </a:extLst>
              </a:tr>
              <a:tr h="294545">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535909994"/>
                  </a:ext>
                </a:extLst>
              </a:tr>
              <a:tr h="294545">
                <a:tc rowSpan="17">
                  <a:txBody>
                    <a:bodyPr/>
                    <a:lstStyle/>
                    <a:p>
                      <a:pPr algn="ctr" latinLnBrk="1"/>
                      <a:r>
                        <a:rPr lang="en-US" altLang="ko-KR" sz="1600" b="1" dirty="0"/>
                        <a:t>Response Variable</a:t>
                      </a:r>
                      <a:endParaRPr lang="ko-KR" altLang="en-US" sz="1600" b="1" dirty="0"/>
                    </a:p>
                  </a:txBody>
                  <a:tcPr/>
                </a:tc>
                <a:tc>
                  <a:txBody>
                    <a:bodyPr/>
                    <a:lstStyle/>
                    <a:p>
                      <a:pPr algn="ctr" latinLnBrk="1"/>
                      <a:r>
                        <a:rPr lang="en-US" altLang="ko-KR" sz="1600" b="1" dirty="0"/>
                        <a:t>BOD</a:t>
                      </a:r>
                      <a:endParaRPr lang="ko-KR" altLang="en-US" sz="1600" b="1" dirty="0"/>
                    </a:p>
                  </a:txBody>
                  <a:tcPr/>
                </a:tc>
                <a:tc>
                  <a:txBody>
                    <a:bodyPr/>
                    <a:lstStyle/>
                    <a:p>
                      <a:pPr algn="ctr" latinLnBrk="1"/>
                      <a:r>
                        <a:rPr lang="en-US" altLang="ko-KR" sz="1600" dirty="0"/>
                        <a:t>0.0449</a:t>
                      </a:r>
                      <a:endParaRPr lang="ko-KR" altLang="en-US" sz="1600" dirty="0"/>
                    </a:p>
                  </a:txBody>
                  <a:tcPr/>
                </a:tc>
                <a:tc>
                  <a:txBody>
                    <a:bodyPr/>
                    <a:lstStyle/>
                    <a:p>
                      <a:pPr algn="ctr" latinLnBrk="1"/>
                      <a:r>
                        <a:rPr lang="en-US" altLang="ko-KR" sz="1600" dirty="0"/>
                        <a:t>0.0196</a:t>
                      </a:r>
                      <a:endParaRPr lang="ko-KR" altLang="en-US" sz="1600" dirty="0"/>
                    </a:p>
                  </a:txBody>
                  <a:tcPr/>
                </a:tc>
                <a:tc>
                  <a:txBody>
                    <a:bodyPr/>
                    <a:lstStyle/>
                    <a:p>
                      <a:pPr algn="ctr" latinLnBrk="1"/>
                      <a:r>
                        <a:rPr lang="en-US" altLang="ko-KR" sz="1600" dirty="0"/>
                        <a:t>0.0144</a:t>
                      </a:r>
                      <a:endParaRPr lang="ko-KR" altLang="en-US" sz="1600" dirty="0"/>
                    </a:p>
                  </a:txBody>
                  <a:tcPr/>
                </a:tc>
                <a:tc>
                  <a:txBody>
                    <a:bodyPr/>
                    <a:lstStyle/>
                    <a:p>
                      <a:pPr algn="ctr" latinLnBrk="1"/>
                      <a:r>
                        <a:rPr lang="en-US" altLang="ko-KR" sz="1600" dirty="0"/>
                        <a:t>0.0817</a:t>
                      </a:r>
                      <a:endParaRPr lang="ko-KR" altLang="en-US" sz="1600" dirty="0"/>
                    </a:p>
                  </a:txBody>
                  <a:tcPr/>
                </a:tc>
                <a:tc>
                  <a:txBody>
                    <a:bodyPr/>
                    <a:lstStyle/>
                    <a:p>
                      <a:pPr algn="ctr" latinLnBrk="1"/>
                      <a:r>
                        <a:rPr lang="en-US" altLang="ko-KR" sz="1600" dirty="0"/>
                        <a:t>0.0440</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0.0052</a:t>
                      </a:r>
                      <a:endParaRPr lang="ko-KR" altLang="en-US" sz="1600" dirty="0"/>
                    </a:p>
                  </a:txBody>
                  <a:tcPr/>
                </a:tc>
                <a:tc>
                  <a:txBody>
                    <a:bodyPr/>
                    <a:lstStyle/>
                    <a:p>
                      <a:pPr algn="ctr" latinLnBrk="1"/>
                      <a:r>
                        <a:rPr lang="en-US" altLang="ko-KR" sz="1600" dirty="0"/>
                        <a:t>0.0332</a:t>
                      </a:r>
                      <a:endParaRPr lang="ko-KR" altLang="en-US" sz="1600"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0.0530</a:t>
                      </a:r>
                      <a:endParaRPr lang="ko-KR" altLang="en-US" sz="1600" dirty="0"/>
                    </a:p>
                  </a:txBody>
                  <a:tcPr/>
                </a:tc>
                <a:tc>
                  <a:txBody>
                    <a:bodyPr/>
                    <a:lstStyle/>
                    <a:p>
                      <a:pPr algn="ctr" latinLnBrk="1"/>
                      <a:r>
                        <a:rPr lang="en-US" altLang="ko-KR" sz="1600" dirty="0"/>
                        <a:t>0.0312</a:t>
                      </a:r>
                      <a:endParaRPr lang="ko-KR" altLang="en-US" sz="1600" dirty="0"/>
                    </a:p>
                  </a:txBody>
                  <a:tcPr/>
                </a:tc>
                <a:tc>
                  <a:txBody>
                    <a:bodyPr/>
                    <a:lstStyle/>
                    <a:p>
                      <a:pPr algn="ctr" latinLnBrk="1"/>
                      <a:r>
                        <a:rPr lang="en-US" altLang="ko-KR" sz="1600" dirty="0"/>
                        <a:t>0.0601</a:t>
                      </a:r>
                      <a:endParaRPr lang="ko-KR" altLang="en-US" sz="1600" dirty="0"/>
                    </a:p>
                  </a:txBody>
                  <a:tcPr/>
                </a:tc>
                <a:extLst>
                  <a:ext uri="{0D108BD9-81ED-4DB2-BD59-A6C34878D82A}">
                    <a16:rowId xmlns:a16="http://schemas.microsoft.com/office/drawing/2014/main" val="1411383240"/>
                  </a:ext>
                </a:extLst>
              </a:tr>
              <a:tr h="294545">
                <a:tc vMerge="1">
                  <a:txBody>
                    <a:bodyPr/>
                    <a:lstStyle/>
                    <a:p>
                      <a:pPr algn="ctr" latinLnBrk="1"/>
                      <a:endParaRPr lang="ko-KR" altLang="en-US" sz="1600" dirty="0"/>
                    </a:p>
                  </a:txBody>
                  <a:tcPr/>
                </a:tc>
                <a:tc>
                  <a:txBody>
                    <a:bodyPr/>
                    <a:lstStyle/>
                    <a:p>
                      <a:pPr algn="ctr" latinLnBrk="1"/>
                      <a:r>
                        <a:rPr lang="en-US" altLang="ko-KR" sz="1600" b="1" dirty="0"/>
                        <a:t>COD</a:t>
                      </a:r>
                      <a:endParaRPr lang="ko-KR" altLang="en-US" sz="1600" b="1" dirty="0"/>
                    </a:p>
                  </a:txBody>
                  <a:tcPr/>
                </a:tc>
                <a:tc>
                  <a:txBody>
                    <a:bodyPr/>
                    <a:lstStyle/>
                    <a:p>
                      <a:pPr algn="ctr" latinLnBrk="1"/>
                      <a:r>
                        <a:rPr lang="en-US" altLang="ko-KR" sz="1600" dirty="0"/>
                        <a:t>0.0465</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0.0366</a:t>
                      </a:r>
                      <a:endParaRPr lang="ko-KR" altLang="en-US" sz="1600" dirty="0"/>
                    </a:p>
                  </a:txBody>
                  <a:tcPr/>
                </a:tc>
                <a:tc>
                  <a:txBody>
                    <a:bodyPr/>
                    <a:lstStyle/>
                    <a:p>
                      <a:pPr algn="ctr" latinLnBrk="1"/>
                      <a:r>
                        <a:rPr lang="en-US" altLang="ko-KR" sz="1600" dirty="0"/>
                        <a:t>0.0549</a:t>
                      </a:r>
                      <a:endParaRPr lang="ko-KR" altLang="en-US" sz="1600" dirty="0"/>
                    </a:p>
                  </a:txBody>
                  <a:tcPr/>
                </a:tc>
                <a:tc>
                  <a:txBody>
                    <a:bodyPr/>
                    <a:lstStyle/>
                    <a:p>
                      <a:pPr algn="ctr" latinLnBrk="1"/>
                      <a:r>
                        <a:rPr lang="en-US" altLang="ko-KR" sz="1600" dirty="0"/>
                        <a:t>0.0345</a:t>
                      </a:r>
                      <a:endParaRPr lang="ko-KR" altLang="en-US" sz="1600" dirty="0"/>
                    </a:p>
                  </a:txBody>
                  <a:tcPr/>
                </a:tc>
                <a:tc>
                  <a:txBody>
                    <a:bodyPr/>
                    <a:lstStyle/>
                    <a:p>
                      <a:pPr algn="ctr" latinLnBrk="1"/>
                      <a:r>
                        <a:rPr lang="en-US" altLang="ko-KR" sz="1600" dirty="0"/>
                        <a:t>0.0101</a:t>
                      </a:r>
                      <a:endParaRPr lang="ko-KR" altLang="en-US" sz="1600" dirty="0"/>
                    </a:p>
                  </a:txBody>
                  <a:tcPr/>
                </a:tc>
                <a:tc>
                  <a:txBody>
                    <a:bodyPr/>
                    <a:lstStyle/>
                    <a:p>
                      <a:pPr algn="ctr" latinLnBrk="1"/>
                      <a:r>
                        <a:rPr lang="en-US" altLang="ko-KR" sz="1600" dirty="0"/>
                        <a:t>0.0649</a:t>
                      </a:r>
                      <a:endParaRPr lang="ko-KR" altLang="en-US" sz="1600" dirty="0"/>
                    </a:p>
                  </a:txBody>
                  <a:tcPr/>
                </a:tc>
                <a:tc>
                  <a:txBody>
                    <a:bodyPr/>
                    <a:lstStyle/>
                    <a:p>
                      <a:pPr algn="ctr" latinLnBrk="1"/>
                      <a:r>
                        <a:rPr lang="en-US" altLang="ko-KR" sz="1600" b="1" u="sng" dirty="0"/>
                        <a:t>0.1455</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0.0276</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b="1" u="sng" dirty="0"/>
                        <a:t>0.1148</a:t>
                      </a:r>
                      <a:endParaRPr lang="ko-KR" altLang="en-US" sz="1600" b="1" u="sng" dirty="0"/>
                    </a:p>
                  </a:txBody>
                  <a:tcPr/>
                </a:tc>
                <a:extLst>
                  <a:ext uri="{0D108BD9-81ED-4DB2-BD59-A6C34878D82A}">
                    <a16:rowId xmlns:a16="http://schemas.microsoft.com/office/drawing/2014/main" val="2215033794"/>
                  </a:ext>
                </a:extLst>
              </a:tr>
              <a:tr h="294545">
                <a:tc vMerge="1">
                  <a:txBody>
                    <a:bodyPr/>
                    <a:lstStyle/>
                    <a:p>
                      <a:pPr algn="ctr" latinLnBrk="1"/>
                      <a:endParaRPr lang="ko-KR" altLang="en-US" sz="1600" dirty="0"/>
                    </a:p>
                  </a:txBody>
                  <a:tcPr/>
                </a:tc>
                <a:tc>
                  <a:txBody>
                    <a:bodyPr/>
                    <a:lstStyle/>
                    <a:p>
                      <a:pPr algn="ctr" latinLnBrk="1"/>
                      <a:r>
                        <a:rPr lang="en-US" altLang="ko-KR" sz="1600" b="1" dirty="0"/>
                        <a:t>T-N</a:t>
                      </a:r>
                      <a:endParaRPr lang="ko-KR" altLang="en-US" sz="1600" b="1" dirty="0"/>
                    </a:p>
                  </a:txBody>
                  <a:tcPr/>
                </a:tc>
                <a:tc>
                  <a:txBody>
                    <a:bodyPr/>
                    <a:lstStyle/>
                    <a:p>
                      <a:pPr algn="ctr" latinLnBrk="1"/>
                      <a:r>
                        <a:rPr lang="en-US" altLang="ko-KR" sz="1600" dirty="0"/>
                        <a:t>0.0630</a:t>
                      </a:r>
                      <a:endParaRPr lang="ko-KR" altLang="en-US" sz="1600" dirty="0"/>
                    </a:p>
                  </a:txBody>
                  <a:tcPr/>
                </a:tc>
                <a:tc>
                  <a:txBody>
                    <a:bodyPr/>
                    <a:lstStyle/>
                    <a:p>
                      <a:pPr algn="ctr" latinLnBrk="1"/>
                      <a:r>
                        <a:rPr lang="en-US" altLang="ko-KR" sz="1600" dirty="0"/>
                        <a:t>0.0491</a:t>
                      </a:r>
                      <a:endParaRPr lang="ko-KR" altLang="en-US" sz="1600" dirty="0"/>
                    </a:p>
                  </a:txBody>
                  <a:tcPr/>
                </a:tc>
                <a:tc>
                  <a:txBody>
                    <a:bodyPr/>
                    <a:lstStyle/>
                    <a:p>
                      <a:pPr algn="ctr" latinLnBrk="1"/>
                      <a:r>
                        <a:rPr lang="en-US" altLang="ko-KR" sz="1600" dirty="0"/>
                        <a:t>0.0518</a:t>
                      </a:r>
                      <a:endParaRPr lang="ko-KR" altLang="en-US" sz="1600" dirty="0"/>
                    </a:p>
                  </a:txBody>
                  <a:tcPr/>
                </a:tc>
                <a:tc>
                  <a:txBody>
                    <a:bodyPr/>
                    <a:lstStyle/>
                    <a:p>
                      <a:pPr algn="ctr" latinLnBrk="1"/>
                      <a:r>
                        <a:rPr lang="en-US" altLang="ko-KR" sz="1600" b="1" u="sng" dirty="0"/>
                        <a:t>0.0951</a:t>
                      </a:r>
                      <a:endParaRPr lang="ko-KR" altLang="en-US" sz="1600" b="1" u="sng"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0.0298</a:t>
                      </a:r>
                      <a:endParaRPr lang="ko-KR" altLang="en-US" sz="1600" dirty="0"/>
                    </a:p>
                  </a:txBody>
                  <a:tcPr/>
                </a:tc>
                <a:tc>
                  <a:txBody>
                    <a:bodyPr/>
                    <a:lstStyle/>
                    <a:p>
                      <a:pPr algn="ctr" latinLnBrk="1"/>
                      <a:r>
                        <a:rPr lang="en-US" altLang="ko-KR" sz="1600" dirty="0"/>
                        <a:t>0.0496</a:t>
                      </a:r>
                      <a:endParaRPr lang="ko-KR" altLang="en-US" sz="1600" dirty="0"/>
                    </a:p>
                  </a:txBody>
                  <a:tcPr/>
                </a:tc>
                <a:tc>
                  <a:txBody>
                    <a:bodyPr/>
                    <a:lstStyle/>
                    <a:p>
                      <a:pPr algn="ctr" latinLnBrk="1"/>
                      <a:r>
                        <a:rPr lang="en-US" altLang="ko-KR" sz="1600" b="1" u="sng" dirty="0"/>
                        <a:t>0.1691</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0.0668</a:t>
                      </a:r>
                      <a:endParaRPr lang="ko-KR" altLang="en-US" sz="1600" dirty="0"/>
                    </a:p>
                  </a:txBody>
                  <a:tcPr/>
                </a:tc>
                <a:tc>
                  <a:txBody>
                    <a:bodyPr/>
                    <a:lstStyle/>
                    <a:p>
                      <a:pPr algn="ctr" latinLnBrk="1"/>
                      <a:r>
                        <a:rPr lang="en-US" altLang="ko-KR" sz="1600" b="1" u="sng" dirty="0"/>
                        <a:t>0.0850</a:t>
                      </a:r>
                      <a:endParaRPr lang="ko-KR" altLang="en-US" sz="1600" b="1" u="sng" dirty="0"/>
                    </a:p>
                  </a:txBody>
                  <a:tcPr/>
                </a:tc>
                <a:tc>
                  <a:txBody>
                    <a:bodyPr/>
                    <a:lstStyle/>
                    <a:p>
                      <a:pPr algn="ctr" latinLnBrk="1"/>
                      <a:r>
                        <a:rPr lang="en-US" altLang="ko-KR" sz="1600" b="1" u="sng" dirty="0"/>
                        <a:t>0.1257</a:t>
                      </a:r>
                      <a:endParaRPr lang="ko-KR" altLang="en-US" sz="1600" b="1" u="sng" dirty="0"/>
                    </a:p>
                  </a:txBody>
                  <a:tcPr/>
                </a:tc>
                <a:extLst>
                  <a:ext uri="{0D108BD9-81ED-4DB2-BD59-A6C34878D82A}">
                    <a16:rowId xmlns:a16="http://schemas.microsoft.com/office/drawing/2014/main" val="2757203585"/>
                  </a:ext>
                </a:extLst>
              </a:tr>
              <a:tr h="294545">
                <a:tc vMerge="1">
                  <a:txBody>
                    <a:bodyPr/>
                    <a:lstStyle/>
                    <a:p>
                      <a:pPr algn="ctr" latinLnBrk="1"/>
                      <a:endParaRPr lang="ko-KR" altLang="en-US" sz="1600" dirty="0"/>
                    </a:p>
                  </a:txBody>
                  <a:tcPr/>
                </a:tc>
                <a:tc>
                  <a:txBody>
                    <a:bodyPr/>
                    <a:lstStyle/>
                    <a:p>
                      <a:pPr algn="ctr" latinLnBrk="1"/>
                      <a:r>
                        <a:rPr lang="en-US" altLang="ko-KR" sz="1600" b="1" dirty="0"/>
                        <a:t>T-P</a:t>
                      </a:r>
                      <a:endParaRPr lang="ko-KR" altLang="en-US" sz="1600" b="1" dirty="0"/>
                    </a:p>
                  </a:txBody>
                  <a:tcPr/>
                </a:tc>
                <a:tc>
                  <a:txBody>
                    <a:bodyPr/>
                    <a:lstStyle/>
                    <a:p>
                      <a:pPr algn="ctr" latinLnBrk="1"/>
                      <a:r>
                        <a:rPr lang="en-US" altLang="ko-KR" sz="1600" dirty="0"/>
                        <a:t>0.0293</a:t>
                      </a:r>
                      <a:endParaRPr lang="ko-KR" altLang="en-US" sz="1600" dirty="0"/>
                    </a:p>
                  </a:txBody>
                  <a:tcPr/>
                </a:tc>
                <a:tc>
                  <a:txBody>
                    <a:bodyPr/>
                    <a:lstStyle/>
                    <a:p>
                      <a:pPr algn="ctr" latinLnBrk="1"/>
                      <a:r>
                        <a:rPr lang="en-US" altLang="ko-KR" sz="1600" dirty="0"/>
                        <a:t>0.0217</a:t>
                      </a:r>
                      <a:endParaRPr lang="ko-KR" altLang="en-US" sz="1600" dirty="0"/>
                    </a:p>
                  </a:txBody>
                  <a:tcPr/>
                </a:tc>
                <a:tc>
                  <a:txBody>
                    <a:bodyPr/>
                    <a:lstStyle/>
                    <a:p>
                      <a:pPr algn="ctr" latinLnBrk="1"/>
                      <a:r>
                        <a:rPr lang="en-US" altLang="ko-KR" sz="1600" dirty="0"/>
                        <a:t>0.0260</a:t>
                      </a:r>
                      <a:endParaRPr lang="ko-KR" altLang="en-US" sz="1600" dirty="0"/>
                    </a:p>
                  </a:txBody>
                  <a:tcPr/>
                </a:tc>
                <a:tc>
                  <a:txBody>
                    <a:bodyPr/>
                    <a:lstStyle/>
                    <a:p>
                      <a:pPr algn="ctr" latinLnBrk="1"/>
                      <a:r>
                        <a:rPr lang="en-US" altLang="ko-KR" sz="1600" dirty="0"/>
                        <a:t>0.0380</a:t>
                      </a:r>
                      <a:endParaRPr lang="ko-KR" altLang="en-US" sz="1600" dirty="0"/>
                    </a:p>
                  </a:txBody>
                  <a:tcPr/>
                </a:tc>
                <a:tc>
                  <a:txBody>
                    <a:bodyPr/>
                    <a:lstStyle/>
                    <a:p>
                      <a:pPr algn="ctr" latinLnBrk="1"/>
                      <a:r>
                        <a:rPr lang="en-US" altLang="ko-KR" sz="1600" dirty="0"/>
                        <a:t>0.0811</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0.0222</a:t>
                      </a:r>
                      <a:endParaRPr lang="ko-KR" altLang="en-US" sz="1600" dirty="0"/>
                    </a:p>
                  </a:txBody>
                  <a:tcPr/>
                </a:tc>
                <a:tc>
                  <a:txBody>
                    <a:bodyPr/>
                    <a:lstStyle/>
                    <a:p>
                      <a:pPr algn="ctr" latinLnBrk="1"/>
                      <a:r>
                        <a:rPr lang="en-US" altLang="ko-KR" sz="1600" dirty="0"/>
                        <a:t>0.0632</a:t>
                      </a:r>
                      <a:endParaRPr lang="ko-KR" altLang="en-US" sz="1600" dirty="0"/>
                    </a:p>
                  </a:txBody>
                  <a:tcPr/>
                </a:tc>
                <a:tc>
                  <a:txBody>
                    <a:bodyPr/>
                    <a:lstStyle/>
                    <a:p>
                      <a:pPr algn="ctr" latinLnBrk="1"/>
                      <a:r>
                        <a:rPr lang="en-US" altLang="ko-KR" sz="1600" dirty="0"/>
                        <a:t>0.0323</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69472442"/>
                  </a:ext>
                </a:extLst>
              </a:tr>
              <a:tr h="294545">
                <a:tc vMerge="1">
                  <a:txBody>
                    <a:bodyPr/>
                    <a:lstStyle/>
                    <a:p>
                      <a:pPr algn="ctr" latinLnBrk="1"/>
                      <a:endParaRPr lang="ko-KR" altLang="en-US" sz="1600" dirty="0"/>
                    </a:p>
                  </a:txBody>
                  <a:tcPr/>
                </a:tc>
                <a:tc>
                  <a:txBody>
                    <a:bodyPr/>
                    <a:lstStyle/>
                    <a:p>
                      <a:pPr algn="ctr" latinLnBrk="1"/>
                      <a:r>
                        <a:rPr lang="en-US" altLang="ko-KR" sz="1600" b="1" dirty="0"/>
                        <a:t>TOC</a:t>
                      </a:r>
                      <a:endParaRPr lang="ko-KR" altLang="en-US" sz="1600" b="1" dirty="0"/>
                    </a:p>
                  </a:txBody>
                  <a:tcPr/>
                </a:tc>
                <a:tc>
                  <a:txBody>
                    <a:bodyPr/>
                    <a:lstStyle/>
                    <a:p>
                      <a:pPr algn="ctr" latinLnBrk="1"/>
                      <a:r>
                        <a:rPr lang="en-US" altLang="ko-KR" sz="1600" dirty="0"/>
                        <a:t>0.0206</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0.0679</a:t>
                      </a:r>
                      <a:endParaRPr lang="ko-KR" altLang="en-US" sz="1600" dirty="0"/>
                    </a:p>
                  </a:txBody>
                  <a:tcPr/>
                </a:tc>
                <a:tc>
                  <a:txBody>
                    <a:bodyPr/>
                    <a:lstStyle/>
                    <a:p>
                      <a:pPr algn="ctr" latinLnBrk="1"/>
                      <a:r>
                        <a:rPr lang="en-US" altLang="ko-KR" sz="1600" dirty="0"/>
                        <a:t>0.0731</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0.0163</a:t>
                      </a:r>
                      <a:endParaRPr lang="ko-KR" altLang="en-US" sz="1600" dirty="0"/>
                    </a:p>
                  </a:txBody>
                  <a:tcPr/>
                </a:tc>
                <a:tc>
                  <a:txBody>
                    <a:bodyPr/>
                    <a:lstStyle/>
                    <a:p>
                      <a:pPr algn="ctr" latinLnBrk="1"/>
                      <a:r>
                        <a:rPr lang="en-US" altLang="ko-KR" sz="1600" b="1" u="sng" dirty="0"/>
                        <a:t>0.0975</a:t>
                      </a:r>
                      <a:endParaRPr lang="ko-KR" altLang="en-US" sz="1600" b="1" u="sng" dirty="0"/>
                    </a:p>
                  </a:txBody>
                  <a:tcPr/>
                </a:tc>
                <a:tc>
                  <a:txBody>
                    <a:bodyPr/>
                    <a:lstStyle/>
                    <a:p>
                      <a:pPr algn="ctr" latinLnBrk="1"/>
                      <a:r>
                        <a:rPr lang="en-US" altLang="ko-KR" sz="1600" dirty="0"/>
                        <a:t>0.0384</a:t>
                      </a:r>
                      <a:endParaRPr lang="ko-KR" altLang="en-US" sz="1600"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0.0369</a:t>
                      </a:r>
                      <a:endParaRPr lang="ko-KR" altLang="en-US" sz="1600" dirty="0"/>
                    </a:p>
                  </a:txBody>
                  <a:tcPr/>
                </a:tc>
                <a:tc>
                  <a:txBody>
                    <a:bodyPr/>
                    <a:lstStyle/>
                    <a:p>
                      <a:pPr algn="ctr" latinLnBrk="1"/>
                      <a:r>
                        <a:rPr lang="en-US" altLang="ko-KR" sz="1600" dirty="0"/>
                        <a:t>0.0822</a:t>
                      </a:r>
                      <a:endParaRPr lang="ko-KR" altLang="en-US" sz="1600" dirty="0"/>
                    </a:p>
                  </a:txBody>
                  <a:tcPr/>
                </a:tc>
                <a:tc>
                  <a:txBody>
                    <a:bodyPr/>
                    <a:lstStyle/>
                    <a:p>
                      <a:pPr algn="ctr" latinLnBrk="1"/>
                      <a:r>
                        <a:rPr lang="en-US" altLang="ko-KR" sz="1600" dirty="0"/>
                        <a:t>0.0738</a:t>
                      </a:r>
                      <a:endParaRPr lang="ko-KR" altLang="en-US" sz="1600" dirty="0"/>
                    </a:p>
                  </a:txBody>
                  <a:tcPr/>
                </a:tc>
                <a:extLst>
                  <a:ext uri="{0D108BD9-81ED-4DB2-BD59-A6C34878D82A}">
                    <a16:rowId xmlns:a16="http://schemas.microsoft.com/office/drawing/2014/main" val="556467121"/>
                  </a:ext>
                </a:extLst>
              </a:tr>
              <a:tr h="294545">
                <a:tc vMerge="1">
                  <a:txBody>
                    <a:bodyPr/>
                    <a:lstStyle/>
                    <a:p>
                      <a:pPr algn="ctr" latinLnBrk="1"/>
                      <a:endParaRPr lang="ko-KR" altLang="en-US" sz="1600" dirty="0"/>
                    </a:p>
                  </a:txBody>
                  <a:tcPr/>
                </a:tc>
                <a:tc>
                  <a:txBody>
                    <a:bodyPr/>
                    <a:lstStyle/>
                    <a:p>
                      <a:pPr algn="ctr" latinLnBrk="1"/>
                      <a:r>
                        <a:rPr lang="en-US" altLang="ko-KR" sz="1600" b="1" dirty="0"/>
                        <a:t>SS</a:t>
                      </a:r>
                      <a:endParaRPr lang="ko-KR" altLang="en-US" sz="1600" b="1" dirty="0"/>
                    </a:p>
                  </a:txBody>
                  <a:tcPr/>
                </a:tc>
                <a:tc>
                  <a:txBody>
                    <a:bodyPr/>
                    <a:lstStyle/>
                    <a:p>
                      <a:pPr algn="ctr" latinLnBrk="1"/>
                      <a:r>
                        <a:rPr lang="en-US" altLang="ko-KR" sz="1600" dirty="0"/>
                        <a:t>0.0443</a:t>
                      </a:r>
                      <a:endParaRPr lang="ko-KR" altLang="en-US" sz="1600" dirty="0"/>
                    </a:p>
                  </a:txBody>
                  <a:tcPr/>
                </a:tc>
                <a:tc>
                  <a:txBody>
                    <a:bodyPr/>
                    <a:lstStyle/>
                    <a:p>
                      <a:pPr algn="ctr" latinLnBrk="1"/>
                      <a:r>
                        <a:rPr lang="en-US" altLang="ko-KR" sz="1600" dirty="0"/>
                        <a:t>0.0275</a:t>
                      </a:r>
                      <a:endParaRPr lang="ko-KR" altLang="en-US" sz="1600" dirty="0"/>
                    </a:p>
                  </a:txBody>
                  <a:tcPr/>
                </a:tc>
                <a:tc>
                  <a:txBody>
                    <a:bodyPr/>
                    <a:lstStyle/>
                    <a:p>
                      <a:pPr algn="ctr" latinLnBrk="1"/>
                      <a:r>
                        <a:rPr lang="en-US" altLang="ko-KR" sz="1600" dirty="0"/>
                        <a:t>0.0197</a:t>
                      </a:r>
                      <a:endParaRPr lang="ko-KR" altLang="en-US" sz="1600" dirty="0"/>
                    </a:p>
                  </a:txBody>
                  <a:tcPr/>
                </a:tc>
                <a:tc>
                  <a:txBody>
                    <a:bodyPr/>
                    <a:lstStyle/>
                    <a:p>
                      <a:pPr algn="ctr" latinLnBrk="1"/>
                      <a:r>
                        <a:rPr lang="en-US" altLang="ko-KR" sz="1600" dirty="0"/>
                        <a:t>0.0604</a:t>
                      </a:r>
                      <a:endParaRPr lang="ko-KR" altLang="en-US" sz="1600" dirty="0"/>
                    </a:p>
                  </a:txBody>
                  <a:tcPr/>
                </a:tc>
                <a:tc>
                  <a:txBody>
                    <a:bodyPr/>
                    <a:lstStyle/>
                    <a:p>
                      <a:pPr algn="ctr" latinLnBrk="1"/>
                      <a:r>
                        <a:rPr lang="en-US" altLang="ko-KR" sz="1600" dirty="0"/>
                        <a:t>0.0571</a:t>
                      </a:r>
                      <a:endParaRPr lang="ko-KR" altLang="en-US" sz="1600" dirty="0"/>
                    </a:p>
                  </a:txBody>
                  <a:tcPr/>
                </a:tc>
                <a:tc>
                  <a:txBody>
                    <a:bodyPr/>
                    <a:lstStyle/>
                    <a:p>
                      <a:pPr algn="ctr" latinLnBrk="1"/>
                      <a:r>
                        <a:rPr lang="en-US" altLang="ko-KR" sz="1600" dirty="0"/>
                        <a:t>0.0254</a:t>
                      </a:r>
                      <a:endParaRPr lang="ko-KR" altLang="en-US" sz="1600" dirty="0"/>
                    </a:p>
                  </a:txBody>
                  <a:tcPr/>
                </a:tc>
                <a:tc>
                  <a:txBody>
                    <a:bodyPr/>
                    <a:lstStyle/>
                    <a:p>
                      <a:pPr algn="ctr" latinLnBrk="1"/>
                      <a:r>
                        <a:rPr lang="en-US" altLang="ko-KR" sz="1600" dirty="0"/>
                        <a:t>0.0209</a:t>
                      </a:r>
                      <a:endParaRPr lang="ko-KR" altLang="en-US" sz="1600" dirty="0"/>
                    </a:p>
                  </a:txBody>
                  <a:tcPr/>
                </a:tc>
                <a:tc>
                  <a:txBody>
                    <a:bodyPr/>
                    <a:lstStyle/>
                    <a:p>
                      <a:pPr algn="ctr" latinLnBrk="1"/>
                      <a:r>
                        <a:rPr lang="en-US" altLang="ko-KR" sz="1600" dirty="0"/>
                        <a:t>0.1181</a:t>
                      </a:r>
                      <a:endParaRPr lang="ko-KR" altLang="en-US" sz="1600" dirty="0"/>
                    </a:p>
                  </a:txBody>
                  <a:tcPr/>
                </a:tc>
                <a:tc>
                  <a:txBody>
                    <a:bodyPr/>
                    <a:lstStyle/>
                    <a:p>
                      <a:pPr algn="ctr" latinLnBrk="1"/>
                      <a:r>
                        <a:rPr lang="en-US" altLang="ko-KR" sz="1600" dirty="0"/>
                        <a:t>0.0505</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0.0510</a:t>
                      </a:r>
                      <a:endParaRPr lang="ko-KR" altLang="en-US" sz="1600" dirty="0"/>
                    </a:p>
                  </a:txBody>
                  <a:tcPr/>
                </a:tc>
                <a:tc>
                  <a:txBody>
                    <a:bodyPr/>
                    <a:lstStyle/>
                    <a:p>
                      <a:pPr algn="ctr" latinLnBrk="1"/>
                      <a:r>
                        <a:rPr lang="en-US" altLang="ko-KR" sz="1600" dirty="0"/>
                        <a:t>0.0902</a:t>
                      </a:r>
                      <a:endParaRPr lang="ko-KR" altLang="en-US" sz="1600" dirty="0"/>
                    </a:p>
                  </a:txBody>
                  <a:tcPr/>
                </a:tc>
                <a:extLst>
                  <a:ext uri="{0D108BD9-81ED-4DB2-BD59-A6C34878D82A}">
                    <a16:rowId xmlns:a16="http://schemas.microsoft.com/office/drawing/2014/main" val="330810428"/>
                  </a:ext>
                </a:extLst>
              </a:tr>
              <a:tr h="294545">
                <a:tc vMerge="1">
                  <a:txBody>
                    <a:bodyPr/>
                    <a:lstStyle/>
                    <a:p>
                      <a:pPr algn="ctr" latinLnBrk="1"/>
                      <a:endParaRPr lang="ko-KR" altLang="en-US" sz="1600" dirty="0"/>
                    </a:p>
                  </a:txBody>
                  <a:tcPr/>
                </a:tc>
                <a:tc>
                  <a:txBody>
                    <a:bodyPr/>
                    <a:lstStyle/>
                    <a:p>
                      <a:pPr algn="ctr" latinLnBrk="1"/>
                      <a:r>
                        <a:rPr lang="en-US" altLang="ko-KR" sz="1600" b="1" dirty="0"/>
                        <a:t>EC</a:t>
                      </a:r>
                      <a:endParaRPr lang="ko-KR" altLang="en-US" sz="1600" b="1" dirty="0"/>
                    </a:p>
                  </a:txBody>
                  <a:tcPr/>
                </a:tc>
                <a:tc>
                  <a:txBody>
                    <a:bodyPr/>
                    <a:lstStyle/>
                    <a:p>
                      <a:pPr algn="ctr" latinLnBrk="1"/>
                      <a:r>
                        <a:rPr lang="en-US" altLang="ko-KR" sz="1600" dirty="0"/>
                        <a:t>0.0559</a:t>
                      </a:r>
                      <a:endParaRPr lang="ko-KR" altLang="en-US" sz="1600" dirty="0"/>
                    </a:p>
                  </a:txBody>
                  <a:tcPr/>
                </a:tc>
                <a:tc>
                  <a:txBody>
                    <a:bodyPr/>
                    <a:lstStyle/>
                    <a:p>
                      <a:pPr algn="ctr" latinLnBrk="1"/>
                      <a:r>
                        <a:rPr lang="en-US" altLang="ko-KR" sz="1600" dirty="0"/>
                        <a:t>0.0600</a:t>
                      </a:r>
                      <a:endParaRPr lang="ko-KR" altLang="en-US" sz="1600" dirty="0"/>
                    </a:p>
                  </a:txBody>
                  <a:tcPr/>
                </a:tc>
                <a:tc>
                  <a:txBody>
                    <a:bodyPr/>
                    <a:lstStyle/>
                    <a:p>
                      <a:pPr algn="ctr" latinLnBrk="1"/>
                      <a:r>
                        <a:rPr lang="en-US" altLang="ko-KR" sz="1600" dirty="0"/>
                        <a:t>0.0780</a:t>
                      </a:r>
                      <a:endParaRPr lang="ko-KR" altLang="en-US" sz="1600" dirty="0"/>
                    </a:p>
                  </a:txBody>
                  <a:tcPr/>
                </a:tc>
                <a:tc>
                  <a:txBody>
                    <a:bodyPr/>
                    <a:lstStyle/>
                    <a:p>
                      <a:pPr algn="ctr" latinLnBrk="1"/>
                      <a:r>
                        <a:rPr lang="en-US" altLang="ko-KR" sz="1600" dirty="0"/>
                        <a:t>0.0411</a:t>
                      </a:r>
                      <a:endParaRPr lang="ko-KR" altLang="en-US" sz="1600" dirty="0"/>
                    </a:p>
                  </a:txBody>
                  <a:tcPr/>
                </a:tc>
                <a:tc>
                  <a:txBody>
                    <a:bodyPr/>
                    <a:lstStyle/>
                    <a:p>
                      <a:pPr algn="ctr" latinLnBrk="1"/>
                      <a:r>
                        <a:rPr lang="en-US" altLang="ko-KR" sz="1600" dirty="0"/>
                        <a:t>0.0466</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b="1" u="sng" dirty="0"/>
                        <a:t>0.1631</a:t>
                      </a:r>
                      <a:endParaRPr lang="ko-KR" altLang="en-US" sz="1600" b="1" u="sng"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0.0653</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b="1" u="sng" dirty="0"/>
                        <a:t>0.1048</a:t>
                      </a:r>
                      <a:endParaRPr lang="ko-KR" altLang="en-US" sz="1600" b="1" u="sng" dirty="0"/>
                    </a:p>
                  </a:txBody>
                  <a:tcPr/>
                </a:tc>
                <a:tc>
                  <a:txBody>
                    <a:bodyPr/>
                    <a:lstStyle/>
                    <a:p>
                      <a:pPr algn="ctr" latinLnBrk="1"/>
                      <a:r>
                        <a:rPr lang="en-US" altLang="ko-KR" sz="1600" dirty="0"/>
                        <a:t>0.0574</a:t>
                      </a:r>
                      <a:endParaRPr lang="ko-KR" altLang="en-US" sz="1600" dirty="0"/>
                    </a:p>
                  </a:txBody>
                  <a:tcPr/>
                </a:tc>
                <a:extLst>
                  <a:ext uri="{0D108BD9-81ED-4DB2-BD59-A6C34878D82A}">
                    <a16:rowId xmlns:a16="http://schemas.microsoft.com/office/drawing/2014/main" val="1319022195"/>
                  </a:ext>
                </a:extLst>
              </a:tr>
              <a:tr h="294545">
                <a:tc vMerge="1">
                  <a:txBody>
                    <a:bodyPr/>
                    <a:lstStyle/>
                    <a:p>
                      <a:pPr algn="ctr" latinLnBrk="1"/>
                      <a:endParaRPr lang="ko-KR" altLang="en-US" sz="1600" dirty="0"/>
                    </a:p>
                  </a:txBody>
                  <a:tcPr/>
                </a:tc>
                <a:tc>
                  <a:txBody>
                    <a:bodyPr/>
                    <a:lstStyle/>
                    <a:p>
                      <a:pPr algn="ctr" latinLnBrk="1"/>
                      <a:r>
                        <a:rPr lang="en-US" altLang="ko-KR" sz="1600" b="1" dirty="0"/>
                        <a:t>pH</a:t>
                      </a:r>
                      <a:endParaRPr lang="ko-KR" altLang="en-US" sz="1600" b="1" dirty="0"/>
                    </a:p>
                  </a:txBody>
                  <a:tcPr/>
                </a:tc>
                <a:tc>
                  <a:txBody>
                    <a:bodyPr/>
                    <a:lstStyle/>
                    <a:p>
                      <a:pPr algn="ctr" latinLnBrk="1"/>
                      <a:r>
                        <a:rPr lang="en-US" altLang="ko-KR" sz="1600" dirty="0"/>
                        <a:t>0.0605</a:t>
                      </a:r>
                      <a:endParaRPr lang="ko-KR" altLang="en-US" sz="1600" dirty="0"/>
                    </a:p>
                  </a:txBody>
                  <a:tcPr/>
                </a:tc>
                <a:tc>
                  <a:txBody>
                    <a:bodyPr/>
                    <a:lstStyle/>
                    <a:p>
                      <a:pPr algn="ctr" latinLnBrk="1"/>
                      <a:r>
                        <a:rPr lang="en-US" altLang="ko-KR" sz="1600" dirty="0"/>
                        <a:t>0.0619</a:t>
                      </a:r>
                      <a:endParaRPr lang="ko-KR" altLang="en-US" sz="1600" dirty="0"/>
                    </a:p>
                  </a:txBody>
                  <a:tcPr/>
                </a:tc>
                <a:tc>
                  <a:txBody>
                    <a:bodyPr/>
                    <a:lstStyle/>
                    <a:p>
                      <a:pPr algn="ctr" latinLnBrk="1"/>
                      <a:r>
                        <a:rPr lang="en-US" altLang="ko-KR" sz="1600" dirty="0"/>
                        <a:t>0.0333</a:t>
                      </a:r>
                      <a:endParaRPr lang="ko-KR" altLang="en-US" sz="1600" dirty="0"/>
                    </a:p>
                  </a:txBody>
                  <a:tcPr/>
                </a:tc>
                <a:tc>
                  <a:txBody>
                    <a:bodyPr/>
                    <a:lstStyle/>
                    <a:p>
                      <a:pPr algn="ctr" latinLnBrk="1"/>
                      <a:r>
                        <a:rPr lang="en-US" altLang="ko-KR" sz="1600" dirty="0"/>
                        <a:t>0.0130</a:t>
                      </a:r>
                      <a:endParaRPr lang="ko-KR" altLang="en-US" sz="1600" dirty="0"/>
                    </a:p>
                  </a:txBody>
                  <a:tcPr/>
                </a:tc>
                <a:tc>
                  <a:txBody>
                    <a:bodyPr/>
                    <a:lstStyle/>
                    <a:p>
                      <a:pPr algn="ctr" latinLnBrk="1"/>
                      <a:r>
                        <a:rPr lang="en-US" altLang="ko-KR" sz="1600" b="1" u="sng" dirty="0"/>
                        <a:t>0.0869</a:t>
                      </a:r>
                      <a:endParaRPr lang="ko-KR" altLang="en-US" sz="1600" b="1" u="sng" dirty="0"/>
                    </a:p>
                  </a:txBody>
                  <a:tcPr/>
                </a:tc>
                <a:tc>
                  <a:txBody>
                    <a:bodyPr/>
                    <a:lstStyle/>
                    <a:p>
                      <a:pPr algn="ctr" latinLnBrk="1"/>
                      <a:r>
                        <a:rPr lang="en-US" altLang="ko-KR" sz="1600" b="1" u="sng" dirty="0"/>
                        <a:t>0.1219</a:t>
                      </a:r>
                      <a:endParaRPr lang="ko-KR" altLang="en-US" sz="1600" b="1" u="sng" dirty="0"/>
                    </a:p>
                  </a:txBody>
                  <a:tcPr/>
                </a:tc>
                <a:tc>
                  <a:txBody>
                    <a:bodyPr/>
                    <a:lstStyle/>
                    <a:p>
                      <a:pPr algn="ctr" latinLnBrk="1"/>
                      <a:r>
                        <a:rPr lang="en-US" altLang="ko-KR" sz="1600" dirty="0"/>
                        <a:t>0.0191</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0.0695</a:t>
                      </a:r>
                      <a:endParaRPr lang="ko-KR" altLang="en-US" sz="1600" dirty="0"/>
                    </a:p>
                  </a:txBody>
                  <a:tcPr/>
                </a:tc>
                <a:tc>
                  <a:txBody>
                    <a:bodyPr/>
                    <a:lstStyle/>
                    <a:p>
                      <a:pPr algn="ctr" latinLnBrk="1"/>
                      <a:r>
                        <a:rPr lang="en-US" altLang="ko-KR" sz="1600" dirty="0"/>
                        <a:t>0.0853</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0.0410</a:t>
                      </a:r>
                      <a:endParaRPr lang="ko-KR" altLang="en-US" sz="1600" dirty="0"/>
                    </a:p>
                  </a:txBody>
                  <a:tcPr/>
                </a:tc>
                <a:extLst>
                  <a:ext uri="{0D108BD9-81ED-4DB2-BD59-A6C34878D82A}">
                    <a16:rowId xmlns:a16="http://schemas.microsoft.com/office/drawing/2014/main" val="2771789019"/>
                  </a:ext>
                </a:extLst>
              </a:tr>
              <a:tr h="294545">
                <a:tc vMerge="1">
                  <a:txBody>
                    <a:bodyPr/>
                    <a:lstStyle/>
                    <a:p>
                      <a:pPr algn="ctr" latinLnBrk="1"/>
                      <a:endParaRPr lang="ko-KR" altLang="en-US" sz="1600" dirty="0"/>
                    </a:p>
                  </a:txBody>
                  <a:tcPr/>
                </a:tc>
                <a:tc>
                  <a:txBody>
                    <a:bodyPr/>
                    <a:lstStyle/>
                    <a:p>
                      <a:pPr algn="ctr" latinLnBrk="1"/>
                      <a:r>
                        <a:rPr lang="en-US" altLang="ko-KR" sz="1600" b="1" dirty="0"/>
                        <a:t>DO</a:t>
                      </a:r>
                      <a:endParaRPr lang="ko-KR" altLang="en-US" sz="1600" b="1" dirty="0"/>
                    </a:p>
                  </a:txBody>
                  <a:tcPr/>
                </a:tc>
                <a:tc>
                  <a:txBody>
                    <a:bodyPr/>
                    <a:lstStyle/>
                    <a:p>
                      <a:pPr algn="ctr" latinLnBrk="1"/>
                      <a:r>
                        <a:rPr lang="en-US" altLang="ko-KR" sz="1600" b="1" u="sng" dirty="0"/>
                        <a:t>0.2042</a:t>
                      </a:r>
                      <a:endParaRPr lang="ko-KR" altLang="en-US" sz="1600" b="1" u="sng" dirty="0"/>
                    </a:p>
                  </a:txBody>
                  <a:tcPr/>
                </a:tc>
                <a:tc>
                  <a:txBody>
                    <a:bodyPr/>
                    <a:lstStyle/>
                    <a:p>
                      <a:pPr algn="ctr" latinLnBrk="1"/>
                      <a:r>
                        <a:rPr lang="en-US" altLang="ko-KR" sz="1600" b="1" u="sng" dirty="0"/>
                        <a:t>0.1016</a:t>
                      </a:r>
                      <a:endParaRPr lang="ko-KR" altLang="en-US" sz="1600" b="1" u="sng" dirty="0"/>
                    </a:p>
                  </a:txBody>
                  <a:tcPr/>
                </a:tc>
                <a:tc>
                  <a:txBody>
                    <a:bodyPr/>
                    <a:lstStyle/>
                    <a:p>
                      <a:pPr algn="ctr" latinLnBrk="1"/>
                      <a:r>
                        <a:rPr lang="en-US" altLang="ko-KR" sz="1600" b="1" u="sng" dirty="0"/>
                        <a:t>0.2582</a:t>
                      </a:r>
                      <a:endParaRPr lang="ko-KR" altLang="en-US" sz="1600" b="1" u="sng" dirty="0"/>
                    </a:p>
                  </a:txBody>
                  <a:tcPr/>
                </a:tc>
                <a:tc>
                  <a:txBody>
                    <a:bodyPr/>
                    <a:lstStyle/>
                    <a:p>
                      <a:pPr algn="ctr" latinLnBrk="1"/>
                      <a:r>
                        <a:rPr lang="en-US" altLang="ko-KR" sz="1600" dirty="0"/>
                        <a:t>0.0059</a:t>
                      </a:r>
                      <a:endParaRPr lang="ko-KR" altLang="en-US" sz="1600" dirty="0"/>
                    </a:p>
                  </a:txBody>
                  <a:tcPr/>
                </a:tc>
                <a:tc>
                  <a:txBody>
                    <a:bodyPr/>
                    <a:lstStyle/>
                    <a:p>
                      <a:pPr algn="ctr" latinLnBrk="1"/>
                      <a:r>
                        <a:rPr lang="en-US" altLang="ko-KR" sz="1600" b="1" u="sng" dirty="0"/>
                        <a:t>0.1613</a:t>
                      </a:r>
                      <a:endParaRPr lang="ko-KR" altLang="en-US" sz="1600" b="1" u="sng" dirty="0"/>
                    </a:p>
                  </a:txBody>
                  <a:tcPr/>
                </a:tc>
                <a:tc>
                  <a:txBody>
                    <a:bodyPr/>
                    <a:lstStyle/>
                    <a:p>
                      <a:pPr algn="ctr" latinLnBrk="1"/>
                      <a:r>
                        <a:rPr lang="en-US" altLang="ko-KR" sz="1600" dirty="0"/>
                        <a:t>0.1071</a:t>
                      </a:r>
                      <a:endParaRPr lang="ko-KR" altLang="en-US" sz="1600" dirty="0"/>
                    </a:p>
                  </a:txBody>
                  <a:tcPr/>
                </a:tc>
                <a:tc>
                  <a:txBody>
                    <a:bodyPr/>
                    <a:lstStyle/>
                    <a:p>
                      <a:pPr algn="ctr" latinLnBrk="1"/>
                      <a:r>
                        <a:rPr lang="en-US" altLang="ko-KR" sz="1600" b="1" u="sng" dirty="0"/>
                        <a:t>0.2418</a:t>
                      </a:r>
                      <a:endParaRPr lang="ko-KR" altLang="en-US" sz="1600" b="1" u="sng" dirty="0"/>
                    </a:p>
                  </a:txBody>
                  <a:tcPr/>
                </a:tc>
                <a:tc>
                  <a:txBody>
                    <a:bodyPr/>
                    <a:lstStyle/>
                    <a:p>
                      <a:pPr algn="ctr" latinLnBrk="1"/>
                      <a:r>
                        <a:rPr lang="en-US" altLang="ko-KR" sz="1600" dirty="0"/>
                        <a:t>0.0034</a:t>
                      </a:r>
                      <a:endParaRPr lang="ko-KR" altLang="en-US" sz="1600" dirty="0"/>
                    </a:p>
                  </a:txBody>
                  <a:tcPr/>
                </a:tc>
                <a:tc>
                  <a:txBody>
                    <a:bodyPr/>
                    <a:lstStyle/>
                    <a:p>
                      <a:pPr algn="ctr" latinLnBrk="1"/>
                      <a:r>
                        <a:rPr lang="en-US" altLang="ko-KR" sz="1600" b="1" u="sng" dirty="0"/>
                        <a:t>0.0989</a:t>
                      </a:r>
                      <a:endParaRPr lang="ko-KR" altLang="en-US" sz="1600" b="1" u="sng" dirty="0"/>
                    </a:p>
                  </a:txBody>
                  <a:tcPr/>
                </a:tc>
                <a:tc>
                  <a:txBody>
                    <a:bodyPr/>
                    <a:lstStyle/>
                    <a:p>
                      <a:pPr algn="ctr" latinLnBrk="1"/>
                      <a:r>
                        <a:rPr lang="en-US" altLang="ko-KR" sz="1600" b="1" u="sng" dirty="0"/>
                        <a:t>0.1152</a:t>
                      </a:r>
                      <a:endParaRPr lang="ko-KR" altLang="en-US" sz="1600" b="1" u="sng" dirty="0"/>
                    </a:p>
                  </a:txBody>
                  <a:tcPr/>
                </a:tc>
                <a:tc>
                  <a:txBody>
                    <a:bodyPr/>
                    <a:lstStyle/>
                    <a:p>
                      <a:pPr algn="ctr" latinLnBrk="1"/>
                      <a:r>
                        <a:rPr lang="en-US" altLang="ko-KR" sz="1600" b="1" u="sng" dirty="0"/>
                        <a:t>0.1218</a:t>
                      </a:r>
                      <a:endParaRPr lang="ko-KR" altLang="en-US" sz="1600" b="1" u="sng"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254047595"/>
                  </a:ext>
                </a:extLst>
              </a:tr>
              <a:tr h="294545">
                <a:tc vMerge="1">
                  <a:txBody>
                    <a:bodyPr/>
                    <a:lstStyle/>
                    <a:p>
                      <a:pPr algn="ctr" latinLnBrk="1"/>
                      <a:endParaRPr lang="ko-KR" altLang="en-US" sz="1600" dirty="0"/>
                    </a:p>
                  </a:txBody>
                  <a:tcPr/>
                </a:tc>
                <a:tc>
                  <a:txBody>
                    <a:bodyPr/>
                    <a:lstStyle/>
                    <a:p>
                      <a:pPr algn="ctr" latinLnBrk="1"/>
                      <a:r>
                        <a:rPr lang="en-US" altLang="ko-KR" sz="1600" b="1" dirty="0"/>
                        <a:t>temperature</a:t>
                      </a:r>
                      <a:endParaRPr lang="ko-KR" altLang="en-US" sz="1600" b="1" dirty="0"/>
                    </a:p>
                  </a:txBody>
                  <a:tcPr/>
                </a:tc>
                <a:tc>
                  <a:txBody>
                    <a:bodyPr/>
                    <a:lstStyle/>
                    <a:p>
                      <a:pPr algn="ctr" latinLnBrk="1"/>
                      <a:r>
                        <a:rPr lang="en-US" altLang="ko-KR" sz="1600" b="1" u="sng" dirty="0"/>
                        <a:t>0.1892</a:t>
                      </a:r>
                      <a:endParaRPr lang="ko-KR" altLang="en-US" sz="1600" b="1" u="sng" dirty="0"/>
                    </a:p>
                  </a:txBody>
                  <a:tcPr/>
                </a:tc>
                <a:tc>
                  <a:txBody>
                    <a:bodyPr/>
                    <a:lstStyle/>
                    <a:p>
                      <a:pPr algn="ctr" latinLnBrk="1"/>
                      <a:r>
                        <a:rPr lang="en-US" altLang="ko-KR" sz="1600" b="1" u="sng" dirty="0"/>
                        <a:t>0.3681</a:t>
                      </a:r>
                      <a:endParaRPr lang="ko-KR" altLang="en-US" sz="1600" b="1" u="sng" dirty="0"/>
                    </a:p>
                  </a:txBody>
                  <a:tcPr/>
                </a:tc>
                <a:tc>
                  <a:txBody>
                    <a:bodyPr/>
                    <a:lstStyle/>
                    <a:p>
                      <a:pPr algn="ctr" latinLnBrk="1"/>
                      <a:r>
                        <a:rPr lang="en-US" altLang="ko-KR" sz="1600" b="1" u="sng" dirty="0"/>
                        <a:t>0.0871</a:t>
                      </a:r>
                      <a:endParaRPr lang="ko-KR" altLang="en-US" sz="1600" b="1" u="sng" dirty="0"/>
                    </a:p>
                  </a:txBody>
                  <a:tcPr/>
                </a:tc>
                <a:tc>
                  <a:txBody>
                    <a:bodyPr/>
                    <a:lstStyle/>
                    <a:p>
                      <a:pPr algn="ctr" latinLnBrk="1"/>
                      <a:r>
                        <a:rPr lang="en-US" altLang="ko-KR" sz="1600" b="1" u="sng" dirty="0"/>
                        <a:t>0.2813</a:t>
                      </a:r>
                      <a:endParaRPr lang="ko-KR" altLang="en-US" sz="1600" b="1" u="sng" dirty="0"/>
                    </a:p>
                  </a:txBody>
                  <a:tcPr/>
                </a:tc>
                <a:tc>
                  <a:txBody>
                    <a:bodyPr/>
                    <a:lstStyle/>
                    <a:p>
                      <a:pPr algn="ctr" latinLnBrk="1"/>
                      <a:r>
                        <a:rPr lang="en-US" altLang="ko-KR" sz="1600" b="1" u="sng" dirty="0"/>
                        <a:t>0.1386</a:t>
                      </a:r>
                      <a:endParaRPr lang="ko-KR" altLang="en-US" sz="1600" b="1" u="sng" dirty="0"/>
                    </a:p>
                  </a:txBody>
                  <a:tcPr/>
                </a:tc>
                <a:tc>
                  <a:txBody>
                    <a:bodyPr/>
                    <a:lstStyle/>
                    <a:p>
                      <a:pPr algn="ctr" latinLnBrk="1"/>
                      <a:r>
                        <a:rPr lang="en-US" altLang="ko-KR" sz="1600" b="1" u="sng" dirty="0"/>
                        <a:t>0.1811</a:t>
                      </a:r>
                      <a:endParaRPr lang="ko-KR" altLang="en-US" sz="1600" b="1" u="sng" dirty="0"/>
                    </a:p>
                  </a:txBody>
                  <a:tcPr/>
                </a:tc>
                <a:tc>
                  <a:txBody>
                    <a:bodyPr/>
                    <a:lstStyle/>
                    <a:p>
                      <a:pPr algn="ctr" latinLnBrk="1"/>
                      <a:r>
                        <a:rPr lang="en-US" altLang="ko-KR" sz="1600" dirty="0"/>
                        <a:t>0.0581</a:t>
                      </a:r>
                      <a:endParaRPr lang="ko-KR" altLang="en-US" sz="1600" dirty="0"/>
                    </a:p>
                  </a:txBody>
                  <a:tcPr/>
                </a:tc>
                <a:tc>
                  <a:txBody>
                    <a:bodyPr/>
                    <a:lstStyle/>
                    <a:p>
                      <a:pPr algn="ctr" latinLnBrk="1"/>
                      <a:r>
                        <a:rPr lang="en-US" altLang="ko-KR" sz="1600" b="1" u="sng" dirty="0"/>
                        <a:t>0.2365</a:t>
                      </a:r>
                      <a:endParaRPr lang="ko-KR" altLang="en-US" sz="1600" b="1" u="sng" dirty="0"/>
                    </a:p>
                  </a:txBody>
                  <a:tcPr/>
                </a:tc>
                <a:tc>
                  <a:txBody>
                    <a:bodyPr/>
                    <a:lstStyle/>
                    <a:p>
                      <a:pPr algn="ctr" latinLnBrk="1"/>
                      <a:r>
                        <a:rPr lang="en-US" altLang="ko-KR" sz="1600" b="1" u="sng" dirty="0"/>
                        <a:t>0.1032</a:t>
                      </a:r>
                      <a:endParaRPr lang="ko-KR" altLang="en-US" sz="1600" b="1" u="sng" dirty="0"/>
                    </a:p>
                  </a:txBody>
                  <a:tcPr/>
                </a:tc>
                <a:tc>
                  <a:txBody>
                    <a:bodyPr/>
                    <a:lstStyle/>
                    <a:p>
                      <a:pPr algn="ctr" latinLnBrk="1"/>
                      <a:r>
                        <a:rPr lang="en-US" altLang="ko-KR" sz="1600" b="1" u="sng" dirty="0"/>
                        <a:t>0.0899</a:t>
                      </a:r>
                      <a:endParaRPr lang="ko-KR" altLang="en-US" sz="1600" b="1" u="sng" dirty="0"/>
                    </a:p>
                  </a:txBody>
                  <a:tcPr/>
                </a:tc>
                <a:tc>
                  <a:txBody>
                    <a:bodyPr/>
                    <a:lstStyle/>
                    <a:p>
                      <a:pPr algn="ctr" latinLnBrk="1"/>
                      <a:r>
                        <a:rPr lang="en-US" altLang="ko-KR" sz="1600" dirty="0"/>
                        <a:t>0.0595</a:t>
                      </a:r>
                      <a:endParaRPr lang="ko-KR" altLang="en-US" sz="1600" dirty="0"/>
                    </a:p>
                  </a:txBody>
                  <a:tcPr/>
                </a:tc>
                <a:tc>
                  <a:txBody>
                    <a:bodyPr/>
                    <a:lstStyle/>
                    <a:p>
                      <a:pPr algn="ctr" latinLnBrk="1"/>
                      <a:r>
                        <a:rPr lang="en-US" altLang="ko-KR" sz="1600" b="1" u="sng" dirty="0"/>
                        <a:t>0.1175</a:t>
                      </a:r>
                      <a:endParaRPr lang="ko-KR" altLang="en-US" sz="1600" b="1" u="sng" dirty="0"/>
                    </a:p>
                  </a:txBody>
                  <a:tcPr/>
                </a:tc>
                <a:extLst>
                  <a:ext uri="{0D108BD9-81ED-4DB2-BD59-A6C34878D82A}">
                    <a16:rowId xmlns:a16="http://schemas.microsoft.com/office/drawing/2014/main" val="1850578961"/>
                  </a:ext>
                </a:extLst>
              </a:tr>
              <a:tr h="294545">
                <a:tc vMerge="1">
                  <a:txBody>
                    <a:bodyPr/>
                    <a:lstStyle/>
                    <a:p>
                      <a:pPr algn="ctr" latinLnBrk="1"/>
                      <a:endParaRPr lang="ko-KR" altLang="en-US" sz="1600" dirty="0"/>
                    </a:p>
                  </a:txBody>
                  <a:tcPr/>
                </a:tc>
                <a:tc>
                  <a:txBody>
                    <a:bodyPr/>
                    <a:lstStyle/>
                    <a:p>
                      <a:pPr algn="ctr" latinLnBrk="1"/>
                      <a:r>
                        <a:rPr lang="en-US" altLang="ko-KR" sz="1600" b="1" dirty="0"/>
                        <a:t>turbidity</a:t>
                      </a:r>
                      <a:endParaRPr lang="ko-KR" altLang="en-US" sz="1600" b="1"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0.0598</a:t>
                      </a:r>
                      <a:endParaRPr lang="ko-KR" altLang="en-US" sz="1600" dirty="0"/>
                    </a:p>
                  </a:txBody>
                  <a:tcPr/>
                </a:tc>
                <a:tc>
                  <a:txBody>
                    <a:bodyPr/>
                    <a:lstStyle/>
                    <a:p>
                      <a:pPr algn="ctr" latinLnBrk="1"/>
                      <a:r>
                        <a:rPr lang="en-US" altLang="ko-KR" sz="1600" dirty="0"/>
                        <a:t>0.0230</a:t>
                      </a:r>
                      <a:endParaRPr lang="ko-KR" altLang="en-US" sz="1600" dirty="0"/>
                    </a:p>
                  </a:txBody>
                  <a:tcPr/>
                </a:tc>
                <a:tc>
                  <a:txBody>
                    <a:bodyPr/>
                    <a:lstStyle/>
                    <a:p>
                      <a:pPr algn="ctr" latinLnBrk="1"/>
                      <a:r>
                        <a:rPr lang="en-US" altLang="ko-KR" sz="1600" dirty="0"/>
                        <a:t>0.0304</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0.0702</a:t>
                      </a:r>
                      <a:endParaRPr lang="ko-KR" altLang="en-US" sz="1600" dirty="0"/>
                    </a:p>
                  </a:txBody>
                  <a:tcPr/>
                </a:tc>
                <a:tc>
                  <a:txBody>
                    <a:bodyPr/>
                    <a:lstStyle/>
                    <a:p>
                      <a:pPr algn="ctr" latinLnBrk="1"/>
                      <a:r>
                        <a:rPr lang="en-US" altLang="ko-KR" sz="1600" dirty="0"/>
                        <a:t>0.0308</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0.0492</a:t>
                      </a:r>
                      <a:endParaRPr lang="ko-KR" altLang="en-US" sz="1600" dirty="0"/>
                    </a:p>
                  </a:txBody>
                  <a:tcPr/>
                </a:tc>
                <a:extLst>
                  <a:ext uri="{0D108BD9-81ED-4DB2-BD59-A6C34878D82A}">
                    <a16:rowId xmlns:a16="http://schemas.microsoft.com/office/drawing/2014/main" val="1647559032"/>
                  </a:ext>
                </a:extLst>
              </a:tr>
              <a:tr h="294545">
                <a:tc vMerge="1">
                  <a:txBody>
                    <a:bodyPr/>
                    <a:lstStyle/>
                    <a:p>
                      <a:pPr algn="ctr" latinLnBrk="1"/>
                      <a:endParaRPr lang="ko-KR" altLang="en-US" sz="1600" dirty="0"/>
                    </a:p>
                  </a:txBody>
                  <a:tcPr/>
                </a:tc>
                <a:tc>
                  <a:txBody>
                    <a:bodyPr/>
                    <a:lstStyle/>
                    <a:p>
                      <a:pPr algn="ctr" latinLnBrk="1"/>
                      <a:r>
                        <a:rPr lang="en-US" altLang="ko-KR" sz="1600" b="1" dirty="0"/>
                        <a:t>transparency</a:t>
                      </a:r>
                      <a:endParaRPr lang="ko-KR" altLang="en-US" sz="1600" b="1"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0.0126</a:t>
                      </a:r>
                      <a:endParaRPr lang="ko-KR" altLang="en-US" sz="1600" dirty="0"/>
                    </a:p>
                  </a:txBody>
                  <a:tcPr/>
                </a:tc>
                <a:tc>
                  <a:txBody>
                    <a:bodyPr/>
                    <a:lstStyle/>
                    <a:p>
                      <a:pPr algn="ctr" latinLnBrk="1"/>
                      <a:r>
                        <a:rPr lang="en-US" altLang="ko-KR" sz="1600" dirty="0"/>
                        <a:t>0.0100</a:t>
                      </a:r>
                      <a:endParaRPr lang="ko-KR" altLang="en-US" sz="1600" dirty="0"/>
                    </a:p>
                  </a:txBody>
                  <a:tcPr/>
                </a:tc>
                <a:tc>
                  <a:txBody>
                    <a:bodyPr/>
                    <a:lstStyle/>
                    <a:p>
                      <a:pPr algn="ctr" latinLnBrk="1"/>
                      <a:r>
                        <a:rPr lang="en-US" altLang="ko-KR" sz="1600" dirty="0"/>
                        <a:t>0.0341</a:t>
                      </a:r>
                      <a:endParaRPr lang="ko-KR" altLang="en-US" sz="1600" dirty="0"/>
                    </a:p>
                  </a:txBody>
                  <a:tcPr/>
                </a:tc>
                <a:tc>
                  <a:txBody>
                    <a:bodyPr/>
                    <a:lstStyle/>
                    <a:p>
                      <a:pPr algn="ctr" latinLnBrk="1"/>
                      <a:r>
                        <a:rPr lang="en-US" altLang="ko-KR" sz="1600" dirty="0"/>
                        <a:t>0.0159</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0.0065</a:t>
                      </a:r>
                      <a:endParaRPr lang="ko-KR" altLang="en-US" sz="1600" dirty="0"/>
                    </a:p>
                  </a:txBody>
                  <a:tcPr/>
                </a:tc>
                <a:tc>
                  <a:txBody>
                    <a:bodyPr/>
                    <a:lstStyle/>
                    <a:p>
                      <a:pPr algn="ctr" latinLnBrk="1"/>
                      <a:r>
                        <a:rPr lang="en-US" altLang="ko-KR" sz="1600" dirty="0"/>
                        <a:t>0.0168</a:t>
                      </a:r>
                      <a:endParaRPr lang="ko-KR" altLang="en-US" sz="1600" dirty="0"/>
                    </a:p>
                  </a:txBody>
                  <a:tcPr/>
                </a:tc>
                <a:tc>
                  <a:txBody>
                    <a:bodyPr/>
                    <a:lstStyle/>
                    <a:p>
                      <a:pPr algn="ctr" latinLnBrk="1"/>
                      <a:r>
                        <a:rPr lang="en-US" altLang="ko-KR" sz="1600" dirty="0"/>
                        <a:t>0.0295</a:t>
                      </a:r>
                      <a:endParaRPr lang="ko-KR" altLang="en-US" sz="1600" dirty="0"/>
                    </a:p>
                  </a:txBody>
                  <a:tcPr/>
                </a:tc>
                <a:tc>
                  <a:txBody>
                    <a:bodyPr/>
                    <a:lstStyle/>
                    <a:p>
                      <a:pPr algn="ctr" latinLnBrk="1"/>
                      <a:r>
                        <a:rPr lang="en-US" altLang="ko-KR" sz="1600" dirty="0"/>
                        <a:t>0.0300</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0.0301</a:t>
                      </a:r>
                      <a:endParaRPr lang="ko-KR" altLang="en-US" sz="1600" dirty="0"/>
                    </a:p>
                  </a:txBody>
                  <a:tcPr/>
                </a:tc>
                <a:extLst>
                  <a:ext uri="{0D108BD9-81ED-4DB2-BD59-A6C34878D82A}">
                    <a16:rowId xmlns:a16="http://schemas.microsoft.com/office/drawing/2014/main" val="2095092377"/>
                  </a:ext>
                </a:extLst>
              </a:tr>
              <a:tr h="294545">
                <a:tc vMerge="1">
                  <a:txBody>
                    <a:bodyPr/>
                    <a:lstStyle/>
                    <a:p>
                      <a:pPr algn="ctr" latinLnBrk="1"/>
                      <a:endParaRPr lang="ko-KR" altLang="en-US" sz="1600" dirty="0"/>
                    </a:p>
                  </a:txBody>
                  <a:tcPr/>
                </a:tc>
                <a:tc>
                  <a:txBody>
                    <a:bodyPr/>
                    <a:lstStyle/>
                    <a:p>
                      <a:pPr algn="ctr" latinLnBrk="1"/>
                      <a:r>
                        <a:rPr lang="en-US" altLang="ko-KR" sz="1600" b="1" dirty="0"/>
                        <a:t>Chlorophyll-a</a:t>
                      </a:r>
                      <a:endParaRPr lang="ko-KR" altLang="en-US" sz="1600" b="1" dirty="0"/>
                    </a:p>
                  </a:txBody>
                  <a:tcPr/>
                </a:tc>
                <a:tc>
                  <a:txBody>
                    <a:bodyPr/>
                    <a:lstStyle/>
                    <a:p>
                      <a:pPr algn="ctr" latinLnBrk="1"/>
                      <a:r>
                        <a:rPr lang="en-US" altLang="ko-KR" sz="1600" dirty="0"/>
                        <a:t>0.0258</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0.0500</a:t>
                      </a:r>
                      <a:endParaRPr lang="ko-KR" altLang="en-US" sz="1600" dirty="0"/>
                    </a:p>
                  </a:txBody>
                  <a:tcPr/>
                </a:tc>
                <a:tc>
                  <a:txBody>
                    <a:bodyPr/>
                    <a:lstStyle/>
                    <a:p>
                      <a:pPr algn="ctr" latinLnBrk="1"/>
                      <a:r>
                        <a:rPr lang="en-US" altLang="ko-KR" sz="1600" b="1" u="sng" dirty="0"/>
                        <a:t>0.1026</a:t>
                      </a:r>
                      <a:endParaRPr lang="ko-KR" altLang="en-US" sz="1600" b="1" u="sng" dirty="0"/>
                    </a:p>
                  </a:txBody>
                  <a:tcPr/>
                </a:tc>
                <a:tc>
                  <a:txBody>
                    <a:bodyPr/>
                    <a:lstStyle/>
                    <a:p>
                      <a:pPr algn="ctr" latinLnBrk="1"/>
                      <a:r>
                        <a:rPr lang="en-US" altLang="ko-KR" sz="1600" dirty="0"/>
                        <a:t>0.0502</a:t>
                      </a:r>
                      <a:endParaRPr lang="ko-KR" altLang="en-US" sz="1600" dirty="0"/>
                    </a:p>
                  </a:txBody>
                  <a:tcPr/>
                </a:tc>
                <a:tc>
                  <a:txBody>
                    <a:bodyPr/>
                    <a:lstStyle/>
                    <a:p>
                      <a:pPr algn="ctr" latinLnBrk="1"/>
                      <a:r>
                        <a:rPr lang="en-US" altLang="ko-KR" sz="1600" dirty="0"/>
                        <a:t>0.0785</a:t>
                      </a:r>
                      <a:endParaRPr lang="ko-KR" altLang="en-US" sz="1600" dirty="0"/>
                    </a:p>
                  </a:txBody>
                  <a:tcPr/>
                </a:tc>
                <a:tc>
                  <a:txBody>
                    <a:bodyPr/>
                    <a:lstStyle/>
                    <a:p>
                      <a:pPr algn="ctr" latinLnBrk="1"/>
                      <a:r>
                        <a:rPr lang="en-US" altLang="ko-KR" sz="1600" dirty="0"/>
                        <a:t>0.0417</a:t>
                      </a:r>
                      <a:endParaRPr lang="ko-KR" altLang="en-US" sz="1600" dirty="0"/>
                    </a:p>
                  </a:txBody>
                  <a:tcPr/>
                </a:tc>
                <a:tc>
                  <a:txBody>
                    <a:bodyPr/>
                    <a:lstStyle/>
                    <a:p>
                      <a:pPr algn="ctr" latinLnBrk="1"/>
                      <a:r>
                        <a:rPr lang="en-US" altLang="ko-KR" sz="1600" dirty="0"/>
                        <a:t>0.0550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b="1" u="sng" dirty="0"/>
                        <a:t>0.1014</a:t>
                      </a:r>
                      <a:endParaRPr lang="ko-KR" altLang="en-US" sz="1600" b="1" u="sng" dirty="0"/>
                    </a:p>
                  </a:txBody>
                  <a:tcPr/>
                </a:tc>
                <a:tc>
                  <a:txBody>
                    <a:bodyPr/>
                    <a:lstStyle/>
                    <a:p>
                      <a:pPr algn="ctr" latinLnBrk="1"/>
                      <a:r>
                        <a:rPr lang="en-US" altLang="ko-KR" sz="1600" dirty="0"/>
                        <a:t>0.0680</a:t>
                      </a:r>
                      <a:endParaRPr lang="ko-KR" altLang="en-US" sz="1600" dirty="0"/>
                    </a:p>
                  </a:txBody>
                  <a:tcPr/>
                </a:tc>
                <a:tc>
                  <a:txBody>
                    <a:bodyPr/>
                    <a:lstStyle/>
                    <a:p>
                      <a:pPr algn="ctr" latinLnBrk="1"/>
                      <a:r>
                        <a:rPr lang="en-US" altLang="ko-KR" sz="1600" dirty="0"/>
                        <a:t>0.0984</a:t>
                      </a:r>
                      <a:endParaRPr lang="ko-KR" altLang="en-US" sz="1600" dirty="0"/>
                    </a:p>
                  </a:txBody>
                  <a:tcPr/>
                </a:tc>
                <a:extLst>
                  <a:ext uri="{0D108BD9-81ED-4DB2-BD59-A6C34878D82A}">
                    <a16:rowId xmlns:a16="http://schemas.microsoft.com/office/drawing/2014/main" val="1522380651"/>
                  </a:ext>
                </a:extLst>
              </a:tr>
              <a:tr h="294545">
                <a:tc vMerge="1">
                  <a:txBody>
                    <a:bodyPr/>
                    <a:lstStyle/>
                    <a:p>
                      <a:pPr algn="ctr" latinLnBrk="1"/>
                      <a:endParaRPr lang="ko-KR" altLang="en-US" sz="1600" dirty="0"/>
                    </a:p>
                  </a:txBody>
                  <a:tcPr/>
                </a:tc>
                <a:tc>
                  <a:txBody>
                    <a:bodyPr/>
                    <a:lstStyle/>
                    <a:p>
                      <a:pPr algn="ctr" latinLnBrk="1"/>
                      <a:r>
                        <a:rPr lang="en-US" altLang="ko-KR" sz="1600" b="1" dirty="0"/>
                        <a:t>low</a:t>
                      </a:r>
                      <a:endParaRPr lang="ko-KR" altLang="en-US" sz="1600" b="1" dirty="0"/>
                    </a:p>
                  </a:txBody>
                  <a:tcPr/>
                </a:tc>
                <a:tc>
                  <a:txBody>
                    <a:bodyPr/>
                    <a:lstStyle/>
                    <a:p>
                      <a:pPr algn="ctr" latinLnBrk="1"/>
                      <a:r>
                        <a:rPr lang="en-US" altLang="ko-KR" sz="1600" b="1" u="sng" dirty="0"/>
                        <a:t>0.0655</a:t>
                      </a:r>
                      <a:endParaRPr lang="ko-KR" altLang="en-US" sz="1600" b="1" u="sng" dirty="0"/>
                    </a:p>
                  </a:txBody>
                  <a:tcPr/>
                </a:tc>
                <a:tc>
                  <a:txBody>
                    <a:bodyPr/>
                    <a:lstStyle/>
                    <a:p>
                      <a:pPr algn="ctr" latinLnBrk="1"/>
                      <a:r>
                        <a:rPr lang="en-US" altLang="ko-KR" sz="1600" b="1" u="sng" dirty="0"/>
                        <a:t>0.0689</a:t>
                      </a:r>
                      <a:endParaRPr lang="ko-KR" altLang="en-US" sz="1600" b="1" u="sng" dirty="0"/>
                    </a:p>
                  </a:txBody>
                  <a:tcPr/>
                </a:tc>
                <a:tc>
                  <a:txBody>
                    <a:bodyPr/>
                    <a:lstStyle/>
                    <a:p>
                      <a:pPr algn="ctr" latinLnBrk="1"/>
                      <a:r>
                        <a:rPr lang="en-US" altLang="ko-KR" sz="1600" b="1" u="sng" dirty="0"/>
                        <a:t>0.1416</a:t>
                      </a:r>
                      <a:endParaRPr lang="ko-KR" altLang="en-US" sz="1600" b="1" u="sng" dirty="0"/>
                    </a:p>
                  </a:txBody>
                  <a:tcPr/>
                </a:tc>
                <a:tc>
                  <a:txBody>
                    <a:bodyPr/>
                    <a:lstStyle/>
                    <a:p>
                      <a:pPr algn="ctr" latinLnBrk="1"/>
                      <a:r>
                        <a:rPr lang="en-US" altLang="ko-KR" sz="1600" dirty="0"/>
                        <a:t>0.0090</a:t>
                      </a:r>
                      <a:endParaRPr lang="ko-KR" altLang="en-US" sz="1600" dirty="0"/>
                    </a:p>
                  </a:txBody>
                  <a:tcPr/>
                </a:tc>
                <a:tc>
                  <a:txBody>
                    <a:bodyPr/>
                    <a:lstStyle/>
                    <a:p>
                      <a:pPr algn="ctr" latinLnBrk="1"/>
                      <a:r>
                        <a:rPr lang="en-US" altLang="ko-KR" sz="1600" dirty="0"/>
                        <a:t>0.0503</a:t>
                      </a:r>
                      <a:endParaRPr lang="ko-KR" altLang="en-US" sz="1600" dirty="0"/>
                    </a:p>
                  </a:txBody>
                  <a:tcPr/>
                </a:tc>
                <a:tc>
                  <a:txBody>
                    <a:bodyPr/>
                    <a:lstStyle/>
                    <a:p>
                      <a:pPr algn="ctr" latinLnBrk="1"/>
                      <a:r>
                        <a:rPr lang="en-US" altLang="ko-KR" sz="1600" b="1" u="sng" dirty="0"/>
                        <a:t>0.1408</a:t>
                      </a:r>
                      <a:endParaRPr lang="ko-KR" altLang="en-US" sz="1600" b="1" u="sng" dirty="0"/>
                    </a:p>
                  </a:txBody>
                  <a:tcPr/>
                </a:tc>
                <a:tc>
                  <a:txBody>
                    <a:bodyPr/>
                    <a:lstStyle/>
                    <a:p>
                      <a:pPr algn="ctr" latinLnBrk="1"/>
                      <a:r>
                        <a:rPr lang="en-US" altLang="ko-KR" sz="1600" dirty="0"/>
                        <a:t>0.0497</a:t>
                      </a:r>
                      <a:endParaRPr lang="ko-KR" altLang="en-US" sz="1600" dirty="0"/>
                    </a:p>
                  </a:txBody>
                  <a:tcPr/>
                </a:tc>
                <a:tc>
                  <a:txBody>
                    <a:bodyPr/>
                    <a:lstStyle/>
                    <a:p>
                      <a:pPr algn="ctr" latinLnBrk="1"/>
                      <a:r>
                        <a:rPr lang="en-US" altLang="ko-KR" sz="1600" dirty="0"/>
                        <a:t>0.0093</a:t>
                      </a:r>
                      <a:endParaRPr lang="ko-KR" altLang="en-US" sz="1600" dirty="0"/>
                    </a:p>
                  </a:txBody>
                  <a:tcPr/>
                </a:tc>
                <a:tc>
                  <a:txBody>
                    <a:bodyPr/>
                    <a:lstStyle/>
                    <a:p>
                      <a:pPr algn="ctr" latinLnBrk="1"/>
                      <a:r>
                        <a:rPr lang="en-US" altLang="ko-KR" sz="1600" b="1" u="sng" dirty="0"/>
                        <a:t>0.0758</a:t>
                      </a:r>
                      <a:endParaRPr lang="ko-KR" altLang="en-US" sz="1600" b="1" u="sng" dirty="0"/>
                    </a:p>
                  </a:txBody>
                  <a:tcPr/>
                </a:tc>
                <a:tc>
                  <a:txBody>
                    <a:bodyPr/>
                    <a:lstStyle/>
                    <a:p>
                      <a:pPr algn="ctr" latinLnBrk="1"/>
                      <a:r>
                        <a:rPr lang="en-US" altLang="ko-KR" sz="1600" dirty="0"/>
                        <a:t>0.0737</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1148780740"/>
                  </a:ext>
                </a:extLst>
              </a:tr>
              <a:tr h="294545">
                <a:tc vMerge="1">
                  <a:txBody>
                    <a:bodyPr/>
                    <a:lstStyle/>
                    <a:p>
                      <a:pPr algn="ctr" latinLnBrk="1"/>
                      <a:endParaRPr lang="ko-KR" altLang="en-US" sz="1600" dirty="0"/>
                    </a:p>
                  </a:txBody>
                  <a:tcPr/>
                </a:tc>
                <a:tc>
                  <a:txBody>
                    <a:bodyPr/>
                    <a:lstStyle/>
                    <a:p>
                      <a:pPr algn="ctr" latinLnBrk="1"/>
                      <a:r>
                        <a:rPr lang="en-US" altLang="ko-KR" sz="1600" b="1" dirty="0"/>
                        <a:t>flow1</a:t>
                      </a:r>
                      <a:endParaRPr lang="ko-KR" altLang="en-US" sz="1600" b="1" dirty="0"/>
                    </a:p>
                  </a:txBody>
                  <a:tcPr/>
                </a:tc>
                <a:tc>
                  <a:txBody>
                    <a:bodyPr/>
                    <a:lstStyle/>
                    <a:p>
                      <a:pPr algn="ctr" latinLnBrk="1"/>
                      <a:r>
                        <a:rPr lang="en-US" altLang="ko-KR" sz="1600" dirty="0"/>
                        <a:t>0.0270</a:t>
                      </a:r>
                      <a:endParaRPr lang="ko-KR" altLang="en-US" sz="1600" dirty="0"/>
                    </a:p>
                  </a:txBody>
                  <a:tcPr/>
                </a:tc>
                <a:tc>
                  <a:txBody>
                    <a:bodyPr/>
                    <a:lstStyle/>
                    <a:p>
                      <a:pPr algn="ctr" latinLnBrk="1"/>
                      <a:r>
                        <a:rPr lang="en-US" altLang="ko-KR" sz="1600" dirty="0"/>
                        <a:t>0.0297</a:t>
                      </a:r>
                      <a:endParaRPr lang="ko-KR" altLang="en-US" sz="1600" dirty="0"/>
                    </a:p>
                  </a:txBody>
                  <a:tcPr/>
                </a:tc>
                <a:tc>
                  <a:txBody>
                    <a:bodyPr/>
                    <a:lstStyle/>
                    <a:p>
                      <a:pPr algn="ctr" latinLnBrk="1"/>
                      <a:r>
                        <a:rPr lang="en-US" altLang="ko-KR" sz="1600" dirty="0"/>
                        <a:t>0.0588</a:t>
                      </a:r>
                      <a:endParaRPr lang="ko-KR" altLang="en-US" sz="1600" dirty="0"/>
                    </a:p>
                  </a:txBody>
                  <a:tcPr/>
                </a:tc>
                <a:tc>
                  <a:txBody>
                    <a:bodyPr/>
                    <a:lstStyle/>
                    <a:p>
                      <a:pPr algn="ctr" latinLnBrk="1"/>
                      <a:r>
                        <a:rPr lang="en-US" altLang="ko-KR" sz="1600" dirty="0"/>
                        <a:t>0.0148</a:t>
                      </a:r>
                      <a:endParaRPr lang="ko-KR" altLang="en-US" sz="1600" dirty="0"/>
                    </a:p>
                  </a:txBody>
                  <a:tcPr/>
                </a:tc>
                <a:tc>
                  <a:txBody>
                    <a:bodyPr/>
                    <a:lstStyle/>
                    <a:p>
                      <a:pPr algn="ctr" latinLnBrk="1"/>
                      <a:r>
                        <a:rPr lang="en-US" altLang="ko-KR" sz="1600" dirty="0"/>
                        <a:t>0.0419</a:t>
                      </a:r>
                      <a:endParaRPr lang="ko-KR" altLang="en-US" sz="1600" dirty="0"/>
                    </a:p>
                  </a:txBody>
                  <a:tcPr/>
                </a:tc>
                <a:tc>
                  <a:txBody>
                    <a:bodyPr/>
                    <a:lstStyle/>
                    <a:p>
                      <a:pPr algn="ctr" latinLnBrk="1"/>
                      <a:r>
                        <a:rPr lang="en-US" altLang="ko-KR" sz="1600" dirty="0"/>
                        <a:t>0.0281</a:t>
                      </a:r>
                      <a:endParaRPr lang="ko-KR" altLang="en-US" sz="1600" dirty="0"/>
                    </a:p>
                  </a:txBody>
                  <a:tcPr/>
                </a:tc>
                <a:tc>
                  <a:txBody>
                    <a:bodyPr/>
                    <a:lstStyle/>
                    <a:p>
                      <a:pPr algn="ctr" latinLnBrk="1"/>
                      <a:r>
                        <a:rPr lang="en-US" altLang="ko-KR" sz="1600" dirty="0"/>
                        <a:t>0.0569</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0.0765</a:t>
                      </a:r>
                      <a:endParaRPr lang="ko-KR" altLang="en-US" sz="1600" dirty="0"/>
                    </a:p>
                  </a:txBody>
                  <a:tcPr/>
                </a:tc>
                <a:tc>
                  <a:txBody>
                    <a:bodyPr/>
                    <a:lstStyle/>
                    <a:p>
                      <a:pPr algn="ctr" latinLnBrk="1"/>
                      <a:r>
                        <a:rPr lang="en-US" altLang="ko-KR" sz="1600" dirty="0"/>
                        <a:t>0.0219</a:t>
                      </a:r>
                      <a:endParaRPr lang="ko-KR" altLang="en-US" sz="1600" dirty="0"/>
                    </a:p>
                  </a:txBody>
                  <a:tcPr/>
                </a:tc>
                <a:extLst>
                  <a:ext uri="{0D108BD9-81ED-4DB2-BD59-A6C34878D82A}">
                    <a16:rowId xmlns:a16="http://schemas.microsoft.com/office/drawing/2014/main" val="2421290906"/>
                  </a:ext>
                </a:extLst>
              </a:tr>
              <a:tr h="294545">
                <a:tc vMerge="1">
                  <a:txBody>
                    <a:bodyPr/>
                    <a:lstStyle/>
                    <a:p>
                      <a:pPr algn="ctr" latinLnBrk="1"/>
                      <a:endParaRPr lang="ko-KR" altLang="en-US" sz="1600" dirty="0"/>
                    </a:p>
                  </a:txBody>
                  <a:tcPr/>
                </a:tc>
                <a:tc>
                  <a:txBody>
                    <a:bodyPr/>
                    <a:lstStyle/>
                    <a:p>
                      <a:pPr algn="ctr" latinLnBrk="1"/>
                      <a:r>
                        <a:rPr lang="en-US" altLang="ko-KR" sz="1600" b="1" dirty="0"/>
                        <a:t>flow2</a:t>
                      </a:r>
                      <a:endParaRPr lang="ko-KR" altLang="en-US" sz="1600" b="1" dirty="0"/>
                    </a:p>
                  </a:txBody>
                  <a:tcPr/>
                </a:tc>
                <a:tc>
                  <a:txBody>
                    <a:bodyPr/>
                    <a:lstStyle/>
                    <a:p>
                      <a:pPr algn="ctr" latinLnBrk="1"/>
                      <a:r>
                        <a:rPr lang="en-US" altLang="ko-KR" sz="1600" dirty="0"/>
                        <a:t>0.0579</a:t>
                      </a:r>
                      <a:endParaRPr lang="ko-KR" altLang="en-US" sz="1600" dirty="0"/>
                    </a:p>
                  </a:txBody>
                  <a:tcPr/>
                </a:tc>
                <a:tc>
                  <a:txBody>
                    <a:bodyPr/>
                    <a:lstStyle/>
                    <a:p>
                      <a:pPr algn="ctr" latinLnBrk="1"/>
                      <a:r>
                        <a:rPr lang="en-US" altLang="ko-KR" sz="1600" dirty="0"/>
                        <a:t>0.0256</a:t>
                      </a:r>
                      <a:endParaRPr lang="ko-KR" altLang="en-US" sz="1600" dirty="0"/>
                    </a:p>
                  </a:txBody>
                  <a:tcPr/>
                </a:tc>
                <a:tc>
                  <a:txBody>
                    <a:bodyPr/>
                    <a:lstStyle/>
                    <a:p>
                      <a:pPr algn="ctr" latinLnBrk="1"/>
                      <a:r>
                        <a:rPr lang="en-US" altLang="ko-KR" sz="1600" dirty="0"/>
                        <a:t>0.0195</a:t>
                      </a:r>
                      <a:endParaRPr lang="ko-KR" altLang="en-US" sz="1600" dirty="0"/>
                    </a:p>
                  </a:txBody>
                  <a:tcPr/>
                </a:tc>
                <a:tc>
                  <a:txBody>
                    <a:bodyPr/>
                    <a:lstStyle/>
                    <a:p>
                      <a:pPr algn="ctr" latinLnBrk="1"/>
                      <a:r>
                        <a:rPr lang="en-US" altLang="ko-KR" sz="1600" dirty="0"/>
                        <a:t>0.0644</a:t>
                      </a:r>
                      <a:endParaRPr lang="ko-KR" altLang="en-US" sz="1600" dirty="0"/>
                    </a:p>
                  </a:txBody>
                  <a:tcPr/>
                </a:tc>
                <a:tc>
                  <a:txBody>
                    <a:bodyPr/>
                    <a:lstStyle/>
                    <a:p>
                      <a:pPr algn="ctr" latinLnBrk="1"/>
                      <a:r>
                        <a:rPr lang="en-US" altLang="ko-KR" sz="1600" dirty="0"/>
                        <a:t>0.0838</a:t>
                      </a:r>
                      <a:endParaRPr lang="ko-KR" altLang="en-US" sz="1600" dirty="0"/>
                    </a:p>
                  </a:txBody>
                  <a:tcPr/>
                </a:tc>
                <a:tc>
                  <a:txBody>
                    <a:bodyPr/>
                    <a:lstStyle/>
                    <a:p>
                      <a:pPr algn="ctr" latinLnBrk="1"/>
                      <a:r>
                        <a:rPr lang="en-US" altLang="ko-KR" sz="1600" dirty="0"/>
                        <a:t>0.0558</a:t>
                      </a:r>
                      <a:endParaRPr lang="ko-KR" altLang="en-US" sz="1600" dirty="0"/>
                    </a:p>
                  </a:txBody>
                  <a:tcPr/>
                </a:tc>
                <a:tc>
                  <a:txBody>
                    <a:bodyPr/>
                    <a:lstStyle/>
                    <a:p>
                      <a:pPr algn="ctr" latinLnBrk="1"/>
                      <a:r>
                        <a:rPr lang="en-US" altLang="ko-KR" sz="1600" dirty="0"/>
                        <a:t>0.0344</a:t>
                      </a:r>
                      <a:endParaRPr lang="ko-KR" altLang="en-US" sz="1600" dirty="0"/>
                    </a:p>
                  </a:txBody>
                  <a:tcPr/>
                </a:tc>
                <a:tc>
                  <a:txBody>
                    <a:bodyPr/>
                    <a:lstStyle/>
                    <a:p>
                      <a:pPr algn="ctr" latinLnBrk="1"/>
                      <a:r>
                        <a:rPr lang="en-US" altLang="ko-KR" sz="1600" dirty="0"/>
                        <a:t>0.0478</a:t>
                      </a:r>
                      <a:endParaRPr lang="ko-KR" altLang="en-US" sz="1600" dirty="0"/>
                    </a:p>
                  </a:txBody>
                  <a:tcPr/>
                </a:tc>
                <a:tc>
                  <a:txBody>
                    <a:bodyPr/>
                    <a:lstStyle/>
                    <a:p>
                      <a:pPr algn="ctr" latinLnBrk="1"/>
                      <a:r>
                        <a:rPr lang="en-US" altLang="ko-KR" sz="1600" dirty="0"/>
                        <a:t>0.0674</a:t>
                      </a:r>
                      <a:endParaRPr lang="ko-KR" altLang="en-US" sz="1600" dirty="0"/>
                    </a:p>
                  </a:txBody>
                  <a:tcPr/>
                </a:tc>
                <a:tc>
                  <a:txBody>
                    <a:bodyPr/>
                    <a:lstStyle/>
                    <a:p>
                      <a:pPr algn="ctr" latinLnBrk="1"/>
                      <a:r>
                        <a:rPr lang="en-US" altLang="ko-KR" sz="1600" dirty="0"/>
                        <a:t>0.0599</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720671645"/>
                  </a:ext>
                </a:extLst>
              </a:tr>
              <a:tr h="294545">
                <a:tc vMerge="1">
                  <a:txBody>
                    <a:bodyPr/>
                    <a:lstStyle/>
                    <a:p>
                      <a:pPr algn="ctr" latinLnBrk="1"/>
                      <a:endParaRPr lang="ko-KR" altLang="en-US" sz="1600" dirty="0"/>
                    </a:p>
                  </a:txBody>
                  <a:tcPr/>
                </a:tc>
                <a:tc>
                  <a:txBody>
                    <a:bodyPr/>
                    <a:lstStyle/>
                    <a:p>
                      <a:pPr algn="ctr" latinLnBrk="1"/>
                      <a:r>
                        <a:rPr lang="en-US" altLang="ko-KR" sz="1600" b="1" dirty="0"/>
                        <a:t>reservoir</a:t>
                      </a:r>
                      <a:endParaRPr lang="ko-KR" altLang="en-US" sz="1600" b="1" dirty="0"/>
                    </a:p>
                  </a:txBody>
                  <a:tcPr/>
                </a:tc>
                <a:tc>
                  <a:txBody>
                    <a:bodyPr/>
                    <a:lstStyle/>
                    <a:p>
                      <a:pPr algn="ctr" latinLnBrk="1"/>
                      <a:r>
                        <a:rPr lang="en-US" altLang="ko-KR" sz="1600" dirty="0"/>
                        <a:t>0.0082</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0.0241</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0.0076</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0.0084</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0.0198</a:t>
                      </a:r>
                      <a:endParaRPr lang="ko-KR" altLang="en-US" sz="1600" dirty="0"/>
                    </a:p>
                  </a:txBody>
                  <a:tcPr/>
                </a:tc>
                <a:tc>
                  <a:txBody>
                    <a:bodyPr/>
                    <a:lstStyle/>
                    <a:p>
                      <a:pPr algn="ctr" latinLnBrk="1"/>
                      <a:r>
                        <a:rPr lang="en-US" altLang="ko-KR" sz="1600" dirty="0"/>
                        <a:t>0.0000</a:t>
                      </a:r>
                      <a:endParaRPr lang="ko-KR" altLang="en-US" sz="1600" dirty="0"/>
                    </a:p>
                  </a:txBody>
                  <a:tcPr/>
                </a:tc>
                <a:extLst>
                  <a:ext uri="{0D108BD9-81ED-4DB2-BD59-A6C34878D82A}">
                    <a16:rowId xmlns:a16="http://schemas.microsoft.com/office/drawing/2014/main" val="3638420100"/>
                  </a:ext>
                </a:extLst>
              </a:tr>
            </a:tbl>
          </a:graphicData>
        </a:graphic>
      </p:graphicFrame>
      <p:pic>
        <p:nvPicPr>
          <p:cNvPr id="50" name="그림 49">
            <a:extLst>
              <a:ext uri="{FF2B5EF4-FFF2-40B4-BE49-F238E27FC236}">
                <a16:creationId xmlns:a16="http://schemas.microsoft.com/office/drawing/2014/main" id="{D389AD10-2D20-4877-A3B5-CDF6EB6A5B2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372080" y="24831157"/>
            <a:ext cx="4729570" cy="3662542"/>
          </a:xfrm>
          <a:prstGeom prst="rect">
            <a:avLst/>
          </a:prstGeom>
        </p:spPr>
      </p:pic>
      <p:pic>
        <p:nvPicPr>
          <p:cNvPr id="52" name="그림 51">
            <a:extLst>
              <a:ext uri="{FF2B5EF4-FFF2-40B4-BE49-F238E27FC236}">
                <a16:creationId xmlns:a16="http://schemas.microsoft.com/office/drawing/2014/main" id="{E7A0AFC0-890D-4282-ACB3-D71D28010F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542487" y="24832833"/>
            <a:ext cx="4729570" cy="3662542"/>
          </a:xfrm>
          <a:prstGeom prst="rect">
            <a:avLst/>
          </a:prstGeom>
        </p:spPr>
      </p:pic>
      <p:pic>
        <p:nvPicPr>
          <p:cNvPr id="54" name="그림 53">
            <a:extLst>
              <a:ext uri="{FF2B5EF4-FFF2-40B4-BE49-F238E27FC236}">
                <a16:creationId xmlns:a16="http://schemas.microsoft.com/office/drawing/2014/main" id="{C416CBF4-65A7-4F37-8550-A9EC08EA514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706904" y="24831158"/>
            <a:ext cx="4729570" cy="3662541"/>
          </a:xfrm>
          <a:prstGeom prst="rect">
            <a:avLst/>
          </a:prstGeom>
        </p:spPr>
      </p:pic>
      <p:sp>
        <p:nvSpPr>
          <p:cNvPr id="57" name="직사각형 56">
            <a:extLst>
              <a:ext uri="{FF2B5EF4-FFF2-40B4-BE49-F238E27FC236}">
                <a16:creationId xmlns:a16="http://schemas.microsoft.com/office/drawing/2014/main" id="{DFD36F44-A078-407F-8972-CFB5060C4C9E}"/>
              </a:ext>
            </a:extLst>
          </p:cNvPr>
          <p:cNvSpPr/>
          <p:nvPr/>
        </p:nvSpPr>
        <p:spPr>
          <a:xfrm>
            <a:off x="25341942" y="16847206"/>
            <a:ext cx="4949371"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&lt;Graph of error in Random Forest&gt; </a:t>
            </a:r>
            <a:endParaRPr lang="ko-KR" altLang="en-US" sz="1600" dirty="0"/>
          </a:p>
        </p:txBody>
      </p:sp>
      <p:graphicFrame>
        <p:nvGraphicFramePr>
          <p:cNvPr id="55" name="표 57">
            <a:extLst>
              <a:ext uri="{FF2B5EF4-FFF2-40B4-BE49-F238E27FC236}">
                <a16:creationId xmlns:a16="http://schemas.microsoft.com/office/drawing/2014/main" id="{D398CDA0-CF8A-4B23-9E52-1551D35219A0}"/>
              </a:ext>
            </a:extLst>
          </p:cNvPr>
          <p:cNvGraphicFramePr>
            <a:graphicFrameLocks noGrp="1"/>
          </p:cNvGraphicFramePr>
          <p:nvPr>
            <p:extLst>
              <p:ext uri="{D42A27DB-BD31-4B8C-83A1-F6EECF244321}">
                <p14:modId xmlns:p14="http://schemas.microsoft.com/office/powerpoint/2010/main" val="440349936"/>
              </p:ext>
            </p:extLst>
          </p:nvPr>
        </p:nvGraphicFramePr>
        <p:xfrm>
          <a:off x="16430702" y="11286534"/>
          <a:ext cx="7677527" cy="6370320"/>
        </p:xfrm>
        <a:graphic>
          <a:graphicData uri="http://schemas.openxmlformats.org/drawingml/2006/table">
            <a:tbl>
              <a:tblPr firstRow="1" bandRow="1">
                <a:tableStyleId>{5C22544A-7EE6-4342-B048-85BDC9FD1C3A}</a:tableStyleId>
              </a:tblPr>
              <a:tblGrid>
                <a:gridCol w="1929869">
                  <a:extLst>
                    <a:ext uri="{9D8B030D-6E8A-4147-A177-3AD203B41FA5}">
                      <a16:colId xmlns:a16="http://schemas.microsoft.com/office/drawing/2014/main" val="1348952388"/>
                    </a:ext>
                  </a:extLst>
                </a:gridCol>
                <a:gridCol w="1915886">
                  <a:extLst>
                    <a:ext uri="{9D8B030D-6E8A-4147-A177-3AD203B41FA5}">
                      <a16:colId xmlns:a16="http://schemas.microsoft.com/office/drawing/2014/main" val="722393885"/>
                    </a:ext>
                  </a:extLst>
                </a:gridCol>
                <a:gridCol w="957943">
                  <a:extLst>
                    <a:ext uri="{9D8B030D-6E8A-4147-A177-3AD203B41FA5}">
                      <a16:colId xmlns:a16="http://schemas.microsoft.com/office/drawing/2014/main" val="2664982592"/>
                    </a:ext>
                  </a:extLst>
                </a:gridCol>
                <a:gridCol w="957943">
                  <a:extLst>
                    <a:ext uri="{9D8B030D-6E8A-4147-A177-3AD203B41FA5}">
                      <a16:colId xmlns:a16="http://schemas.microsoft.com/office/drawing/2014/main" val="3583741128"/>
                    </a:ext>
                  </a:extLst>
                </a:gridCol>
                <a:gridCol w="957943">
                  <a:extLst>
                    <a:ext uri="{9D8B030D-6E8A-4147-A177-3AD203B41FA5}">
                      <a16:colId xmlns:a16="http://schemas.microsoft.com/office/drawing/2014/main" val="2695007962"/>
                    </a:ext>
                  </a:extLst>
                </a:gridCol>
                <a:gridCol w="957943">
                  <a:extLst>
                    <a:ext uri="{9D8B030D-6E8A-4147-A177-3AD203B41FA5}">
                      <a16:colId xmlns:a16="http://schemas.microsoft.com/office/drawing/2014/main" val="2408689533"/>
                    </a:ext>
                  </a:extLst>
                </a:gridCol>
              </a:tblGrid>
              <a:tr h="241689">
                <a:tc gridSpan="2">
                  <a:txBody>
                    <a:bodyPr/>
                    <a:lstStyle/>
                    <a:p>
                      <a:pPr algn="ctr" latinLnBrk="1"/>
                      <a:r>
                        <a:rPr lang="en-US" altLang="ko-KR" sz="1600" b="1" dirty="0"/>
                        <a:t>Algorithm</a:t>
                      </a:r>
                      <a:endParaRPr lang="ko-KR" altLang="en-US" sz="1600" b="1" dirty="0"/>
                    </a:p>
                  </a:txBody>
                  <a:tcPr/>
                </a:tc>
                <a:tc hMerge="1">
                  <a:txBody>
                    <a:bodyPr/>
                    <a:lstStyle/>
                    <a:p>
                      <a:pPr algn="ctr" latinLnBrk="1"/>
                      <a:endParaRPr lang="ko-KR" altLang="en-US" sz="1600" dirty="0"/>
                    </a:p>
                  </a:txBody>
                  <a:tcPr/>
                </a:tc>
                <a:tc gridSpan="4">
                  <a:txBody>
                    <a:bodyPr/>
                    <a:lstStyle/>
                    <a:p>
                      <a:pPr algn="ctr" latinLnBrk="1"/>
                      <a:r>
                        <a:rPr lang="en-US" altLang="ko-KR" sz="1600" b="1" dirty="0"/>
                        <a:t>Random Forest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50638444"/>
                  </a:ext>
                </a:extLst>
              </a:tr>
              <a:tr h="241689">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1259531808"/>
                  </a:ext>
                </a:extLst>
              </a:tr>
              <a:tr h="241689">
                <a:tc rowSpan="17">
                  <a:txBody>
                    <a:bodyPr/>
                    <a:lstStyle/>
                    <a:p>
                      <a:pPr algn="ctr" latinLnBrk="1"/>
                      <a:r>
                        <a:rPr lang="en-US" altLang="ko-KR" sz="1600" b="1" dirty="0"/>
                        <a:t>Response Variable</a:t>
                      </a:r>
                      <a:endParaRPr lang="ko-KR" altLang="en-US" sz="1600" b="1" dirty="0"/>
                    </a:p>
                  </a:txBody>
                  <a:tcPr/>
                </a:tc>
                <a:tc>
                  <a:txBody>
                    <a:bodyPr/>
                    <a:lstStyle/>
                    <a:p>
                      <a:pPr algn="ctr" latinLnBrk="1"/>
                      <a:r>
                        <a:rPr lang="en-US" altLang="ko-KR" sz="1600" b="1" dirty="0"/>
                        <a:t>BOD</a:t>
                      </a:r>
                      <a:endParaRPr lang="ko-KR" altLang="en-US" sz="1600" b="1" dirty="0"/>
                    </a:p>
                  </a:txBody>
                  <a:tcPr/>
                </a:tc>
                <a:tc>
                  <a:txBody>
                    <a:bodyPr/>
                    <a:lstStyle/>
                    <a:p>
                      <a:pPr algn="ctr" latinLnBrk="1"/>
                      <a:r>
                        <a:rPr lang="en-US" altLang="ko-KR" sz="1600" dirty="0"/>
                        <a:t>5.9695</a:t>
                      </a:r>
                      <a:endParaRPr lang="ko-KR" altLang="en-US" sz="1600" dirty="0"/>
                    </a:p>
                  </a:txBody>
                  <a:tcPr/>
                </a:tc>
                <a:tc>
                  <a:txBody>
                    <a:bodyPr/>
                    <a:lstStyle/>
                    <a:p>
                      <a:pPr algn="ctr" latinLnBrk="1"/>
                      <a:r>
                        <a:rPr lang="en-US" altLang="ko-KR" sz="1600" dirty="0"/>
                        <a:t>4.6365</a:t>
                      </a:r>
                      <a:endParaRPr lang="ko-KR" altLang="en-US" sz="1600" dirty="0"/>
                    </a:p>
                  </a:txBody>
                  <a:tcPr/>
                </a:tc>
                <a:tc>
                  <a:txBody>
                    <a:bodyPr/>
                    <a:lstStyle/>
                    <a:p>
                      <a:pPr algn="ctr" latinLnBrk="1"/>
                      <a:r>
                        <a:rPr lang="en-US" altLang="ko-KR" sz="1600" dirty="0"/>
                        <a:t>3.5421</a:t>
                      </a:r>
                      <a:endParaRPr lang="ko-KR" altLang="en-US" sz="1600" dirty="0"/>
                    </a:p>
                  </a:txBody>
                  <a:tcPr/>
                </a:tc>
                <a:tc>
                  <a:txBody>
                    <a:bodyPr/>
                    <a:lstStyle/>
                    <a:p>
                      <a:pPr algn="ctr" latinLnBrk="1"/>
                      <a:r>
                        <a:rPr lang="en-US" altLang="ko-KR" sz="1600" dirty="0"/>
                        <a:t>5.2089</a:t>
                      </a:r>
                      <a:endParaRPr lang="ko-KR" altLang="en-US" sz="1600" dirty="0"/>
                    </a:p>
                  </a:txBody>
                  <a:tcPr/>
                </a:tc>
                <a:extLst>
                  <a:ext uri="{0D108BD9-81ED-4DB2-BD59-A6C34878D82A}">
                    <a16:rowId xmlns:a16="http://schemas.microsoft.com/office/drawing/2014/main" val="3069476930"/>
                  </a:ext>
                </a:extLst>
              </a:tr>
              <a:tr h="241689">
                <a:tc vMerge="1">
                  <a:txBody>
                    <a:bodyPr/>
                    <a:lstStyle/>
                    <a:p>
                      <a:pPr algn="ctr" latinLnBrk="1"/>
                      <a:endParaRPr lang="ko-KR" altLang="en-US" sz="1600" dirty="0"/>
                    </a:p>
                  </a:txBody>
                  <a:tcPr/>
                </a:tc>
                <a:tc>
                  <a:txBody>
                    <a:bodyPr/>
                    <a:lstStyle/>
                    <a:p>
                      <a:pPr algn="ctr" latinLnBrk="1"/>
                      <a:r>
                        <a:rPr lang="en-US" altLang="ko-KR" sz="1600" b="1" dirty="0"/>
                        <a:t>COD</a:t>
                      </a:r>
                      <a:endParaRPr lang="ko-KR" altLang="en-US" sz="1600" b="1" dirty="0"/>
                    </a:p>
                  </a:txBody>
                  <a:tcPr/>
                </a:tc>
                <a:tc>
                  <a:txBody>
                    <a:bodyPr/>
                    <a:lstStyle/>
                    <a:p>
                      <a:pPr algn="ctr" latinLnBrk="1"/>
                      <a:r>
                        <a:rPr lang="en-US" altLang="ko-KR" sz="1600" dirty="0"/>
                        <a:t>4.4951</a:t>
                      </a:r>
                      <a:endParaRPr lang="ko-KR" altLang="en-US" sz="1600" dirty="0"/>
                    </a:p>
                  </a:txBody>
                  <a:tcPr/>
                </a:tc>
                <a:tc>
                  <a:txBody>
                    <a:bodyPr/>
                    <a:lstStyle/>
                    <a:p>
                      <a:pPr algn="ctr" latinLnBrk="1"/>
                      <a:r>
                        <a:rPr lang="en-US" altLang="ko-KR" sz="1600" dirty="0"/>
                        <a:t>3.5999</a:t>
                      </a:r>
                      <a:endParaRPr lang="ko-KR" altLang="en-US" sz="1600" dirty="0"/>
                    </a:p>
                  </a:txBody>
                  <a:tcPr/>
                </a:tc>
                <a:tc>
                  <a:txBody>
                    <a:bodyPr/>
                    <a:lstStyle/>
                    <a:p>
                      <a:pPr algn="ctr" latinLnBrk="1"/>
                      <a:r>
                        <a:rPr lang="en-US" altLang="ko-KR" sz="1600" dirty="0"/>
                        <a:t>3.1710</a:t>
                      </a:r>
                      <a:endParaRPr lang="ko-KR" altLang="en-US" sz="1600" dirty="0"/>
                    </a:p>
                  </a:txBody>
                  <a:tcPr/>
                </a:tc>
                <a:tc>
                  <a:txBody>
                    <a:bodyPr/>
                    <a:lstStyle/>
                    <a:p>
                      <a:pPr algn="ctr" latinLnBrk="1"/>
                      <a:r>
                        <a:rPr lang="en-US" altLang="ko-KR" sz="1600" dirty="0"/>
                        <a:t>2.9838</a:t>
                      </a:r>
                      <a:endParaRPr lang="ko-KR" altLang="en-US" sz="1600" dirty="0"/>
                    </a:p>
                  </a:txBody>
                  <a:tcPr/>
                </a:tc>
                <a:extLst>
                  <a:ext uri="{0D108BD9-81ED-4DB2-BD59-A6C34878D82A}">
                    <a16:rowId xmlns:a16="http://schemas.microsoft.com/office/drawing/2014/main" val="3179987400"/>
                  </a:ext>
                </a:extLst>
              </a:tr>
              <a:tr h="241689">
                <a:tc vMerge="1">
                  <a:txBody>
                    <a:bodyPr/>
                    <a:lstStyle/>
                    <a:p>
                      <a:pPr algn="ctr" latinLnBrk="1"/>
                      <a:endParaRPr lang="ko-KR" altLang="en-US" sz="1600" dirty="0"/>
                    </a:p>
                  </a:txBody>
                  <a:tcPr/>
                </a:tc>
                <a:tc>
                  <a:txBody>
                    <a:bodyPr/>
                    <a:lstStyle/>
                    <a:p>
                      <a:pPr algn="ctr" latinLnBrk="1"/>
                      <a:r>
                        <a:rPr lang="en-US" altLang="ko-KR" sz="1600" b="1" dirty="0"/>
                        <a:t>T-N</a:t>
                      </a:r>
                      <a:endParaRPr lang="ko-KR" altLang="en-US" sz="1600" b="1" dirty="0"/>
                    </a:p>
                  </a:txBody>
                  <a:tcPr/>
                </a:tc>
                <a:tc>
                  <a:txBody>
                    <a:bodyPr/>
                    <a:lstStyle/>
                    <a:p>
                      <a:pPr algn="ctr" latinLnBrk="1"/>
                      <a:r>
                        <a:rPr lang="en-US" altLang="ko-KR" sz="1600" dirty="0"/>
                        <a:t>6.8724</a:t>
                      </a:r>
                      <a:endParaRPr lang="ko-KR" altLang="en-US" sz="1600" dirty="0"/>
                    </a:p>
                  </a:txBody>
                  <a:tcPr/>
                </a:tc>
                <a:tc>
                  <a:txBody>
                    <a:bodyPr/>
                    <a:lstStyle/>
                    <a:p>
                      <a:pPr algn="ctr" latinLnBrk="1"/>
                      <a:r>
                        <a:rPr lang="en-US" altLang="ko-KR" sz="1600" dirty="0"/>
                        <a:t>4.5885</a:t>
                      </a:r>
                      <a:endParaRPr lang="ko-KR" altLang="en-US" sz="1600" dirty="0"/>
                    </a:p>
                  </a:txBody>
                  <a:tcPr/>
                </a:tc>
                <a:tc>
                  <a:txBody>
                    <a:bodyPr/>
                    <a:lstStyle/>
                    <a:p>
                      <a:pPr algn="ctr" latinLnBrk="1"/>
                      <a:r>
                        <a:rPr lang="en-US" altLang="ko-KR" sz="1600" dirty="0"/>
                        <a:t>5.3339</a:t>
                      </a:r>
                      <a:endParaRPr lang="ko-KR" altLang="en-US" sz="1600" dirty="0"/>
                    </a:p>
                  </a:txBody>
                  <a:tcPr/>
                </a:tc>
                <a:tc>
                  <a:txBody>
                    <a:bodyPr/>
                    <a:lstStyle/>
                    <a:p>
                      <a:pPr algn="ctr" latinLnBrk="1"/>
                      <a:r>
                        <a:rPr lang="en-US" altLang="ko-KR" sz="1600" b="1" u="sng" dirty="0"/>
                        <a:t>6.8941</a:t>
                      </a:r>
                      <a:endParaRPr lang="ko-KR" altLang="en-US" sz="1600" b="1" u="sng" dirty="0"/>
                    </a:p>
                  </a:txBody>
                  <a:tcPr/>
                </a:tc>
                <a:extLst>
                  <a:ext uri="{0D108BD9-81ED-4DB2-BD59-A6C34878D82A}">
                    <a16:rowId xmlns:a16="http://schemas.microsoft.com/office/drawing/2014/main" val="570139842"/>
                  </a:ext>
                </a:extLst>
              </a:tr>
              <a:tr h="241689">
                <a:tc vMerge="1">
                  <a:txBody>
                    <a:bodyPr/>
                    <a:lstStyle/>
                    <a:p>
                      <a:pPr algn="ctr" latinLnBrk="1"/>
                      <a:endParaRPr lang="ko-KR" altLang="en-US" sz="1600" dirty="0"/>
                    </a:p>
                  </a:txBody>
                  <a:tcPr/>
                </a:tc>
                <a:tc>
                  <a:txBody>
                    <a:bodyPr/>
                    <a:lstStyle/>
                    <a:p>
                      <a:pPr algn="ctr" latinLnBrk="1"/>
                      <a:r>
                        <a:rPr lang="en-US" altLang="ko-KR" sz="1600" b="1" dirty="0"/>
                        <a:t>T-P</a:t>
                      </a:r>
                      <a:endParaRPr lang="ko-KR" altLang="en-US" sz="1600" b="1" dirty="0"/>
                    </a:p>
                  </a:txBody>
                  <a:tcPr/>
                </a:tc>
                <a:tc>
                  <a:txBody>
                    <a:bodyPr/>
                    <a:lstStyle/>
                    <a:p>
                      <a:pPr algn="ctr" latinLnBrk="1"/>
                      <a:r>
                        <a:rPr lang="en-US" altLang="ko-KR" sz="1600" dirty="0"/>
                        <a:t>5.3997</a:t>
                      </a:r>
                      <a:endParaRPr lang="ko-KR" altLang="en-US" sz="1600" dirty="0"/>
                    </a:p>
                  </a:txBody>
                  <a:tcPr/>
                </a:tc>
                <a:tc>
                  <a:txBody>
                    <a:bodyPr/>
                    <a:lstStyle/>
                    <a:p>
                      <a:pPr algn="ctr" latinLnBrk="1"/>
                      <a:r>
                        <a:rPr lang="en-US" altLang="ko-KR" sz="1600" dirty="0"/>
                        <a:t>3.9794</a:t>
                      </a:r>
                      <a:endParaRPr lang="ko-KR" altLang="en-US" sz="1600" dirty="0"/>
                    </a:p>
                  </a:txBody>
                  <a:tcPr/>
                </a:tc>
                <a:tc>
                  <a:txBody>
                    <a:bodyPr/>
                    <a:lstStyle/>
                    <a:p>
                      <a:pPr algn="ctr" latinLnBrk="1"/>
                      <a:r>
                        <a:rPr lang="en-US" altLang="ko-KR" sz="1600" dirty="0"/>
                        <a:t>3.3720</a:t>
                      </a:r>
                      <a:endParaRPr lang="ko-KR" altLang="en-US" sz="1600" dirty="0"/>
                    </a:p>
                  </a:txBody>
                  <a:tcPr/>
                </a:tc>
                <a:tc>
                  <a:txBody>
                    <a:bodyPr/>
                    <a:lstStyle/>
                    <a:p>
                      <a:pPr algn="ctr" latinLnBrk="1"/>
                      <a:r>
                        <a:rPr lang="en-US" altLang="ko-KR" sz="1600" dirty="0"/>
                        <a:t>3.0757</a:t>
                      </a:r>
                      <a:endParaRPr lang="ko-KR" altLang="en-US" sz="1600" dirty="0"/>
                    </a:p>
                  </a:txBody>
                  <a:tcPr/>
                </a:tc>
                <a:extLst>
                  <a:ext uri="{0D108BD9-81ED-4DB2-BD59-A6C34878D82A}">
                    <a16:rowId xmlns:a16="http://schemas.microsoft.com/office/drawing/2014/main" val="3514557800"/>
                  </a:ext>
                </a:extLst>
              </a:tr>
              <a:tr h="241689">
                <a:tc vMerge="1">
                  <a:txBody>
                    <a:bodyPr/>
                    <a:lstStyle/>
                    <a:p>
                      <a:pPr algn="ctr" latinLnBrk="1"/>
                      <a:endParaRPr lang="ko-KR" altLang="en-US" sz="1600" dirty="0"/>
                    </a:p>
                  </a:txBody>
                  <a:tcPr/>
                </a:tc>
                <a:tc>
                  <a:txBody>
                    <a:bodyPr/>
                    <a:lstStyle/>
                    <a:p>
                      <a:pPr algn="ctr" latinLnBrk="1"/>
                      <a:r>
                        <a:rPr lang="en-US" altLang="ko-KR" sz="1600" b="1" dirty="0"/>
                        <a:t>TOC</a:t>
                      </a:r>
                      <a:endParaRPr lang="ko-KR" altLang="en-US" sz="1600" b="1" dirty="0"/>
                    </a:p>
                  </a:txBody>
                  <a:tcPr/>
                </a:tc>
                <a:tc>
                  <a:txBody>
                    <a:bodyPr/>
                    <a:lstStyle/>
                    <a:p>
                      <a:pPr algn="ctr" latinLnBrk="1"/>
                      <a:r>
                        <a:rPr lang="en-US" altLang="ko-KR" sz="1600" dirty="0"/>
                        <a:t>4.0196</a:t>
                      </a:r>
                      <a:endParaRPr lang="ko-KR" altLang="en-US" sz="1600" dirty="0"/>
                    </a:p>
                  </a:txBody>
                  <a:tcPr/>
                </a:tc>
                <a:tc>
                  <a:txBody>
                    <a:bodyPr/>
                    <a:lstStyle/>
                    <a:p>
                      <a:pPr algn="ctr" latinLnBrk="1"/>
                      <a:r>
                        <a:rPr lang="en-US" altLang="ko-KR" sz="1600" dirty="0"/>
                        <a:t>4.0364</a:t>
                      </a:r>
                      <a:endParaRPr lang="ko-KR" altLang="en-US" sz="1600" dirty="0"/>
                    </a:p>
                  </a:txBody>
                  <a:tcPr/>
                </a:tc>
                <a:tc>
                  <a:txBody>
                    <a:bodyPr/>
                    <a:lstStyle/>
                    <a:p>
                      <a:pPr algn="ctr" latinLnBrk="1"/>
                      <a:r>
                        <a:rPr lang="en-US" altLang="ko-KR" sz="1600" dirty="0"/>
                        <a:t>3.2089</a:t>
                      </a:r>
                      <a:endParaRPr lang="ko-KR" altLang="en-US" sz="1600" dirty="0"/>
                    </a:p>
                  </a:txBody>
                  <a:tcPr/>
                </a:tc>
                <a:tc>
                  <a:txBody>
                    <a:bodyPr/>
                    <a:lstStyle/>
                    <a:p>
                      <a:pPr algn="ctr" latinLnBrk="1"/>
                      <a:r>
                        <a:rPr lang="en-US" altLang="ko-KR" sz="1600" dirty="0"/>
                        <a:t>3.7005</a:t>
                      </a:r>
                      <a:endParaRPr lang="ko-KR" altLang="en-US" sz="1600" dirty="0"/>
                    </a:p>
                  </a:txBody>
                  <a:tcPr/>
                </a:tc>
                <a:extLst>
                  <a:ext uri="{0D108BD9-81ED-4DB2-BD59-A6C34878D82A}">
                    <a16:rowId xmlns:a16="http://schemas.microsoft.com/office/drawing/2014/main" val="3234751524"/>
                  </a:ext>
                </a:extLst>
              </a:tr>
              <a:tr h="241689">
                <a:tc vMerge="1">
                  <a:txBody>
                    <a:bodyPr/>
                    <a:lstStyle/>
                    <a:p>
                      <a:pPr algn="ctr" latinLnBrk="1"/>
                      <a:endParaRPr lang="ko-KR" altLang="en-US" sz="1600" dirty="0"/>
                    </a:p>
                  </a:txBody>
                  <a:tcPr/>
                </a:tc>
                <a:tc>
                  <a:txBody>
                    <a:bodyPr/>
                    <a:lstStyle/>
                    <a:p>
                      <a:pPr algn="ctr" latinLnBrk="1"/>
                      <a:r>
                        <a:rPr lang="en-US" altLang="ko-KR" sz="1600" b="1" dirty="0"/>
                        <a:t>SS</a:t>
                      </a:r>
                      <a:endParaRPr lang="ko-KR" altLang="en-US" sz="1600" b="1" dirty="0"/>
                    </a:p>
                  </a:txBody>
                  <a:tcPr/>
                </a:tc>
                <a:tc>
                  <a:txBody>
                    <a:bodyPr/>
                    <a:lstStyle/>
                    <a:p>
                      <a:pPr algn="ctr" latinLnBrk="1"/>
                      <a:r>
                        <a:rPr lang="en-US" altLang="ko-KR" sz="1600" dirty="0"/>
                        <a:t>6.3774</a:t>
                      </a:r>
                      <a:endParaRPr lang="ko-KR" altLang="en-US" sz="1600" dirty="0"/>
                    </a:p>
                  </a:txBody>
                  <a:tcPr/>
                </a:tc>
                <a:tc>
                  <a:txBody>
                    <a:bodyPr/>
                    <a:lstStyle/>
                    <a:p>
                      <a:pPr algn="ctr" latinLnBrk="1"/>
                      <a:r>
                        <a:rPr lang="en-US" altLang="ko-KR" sz="1600" dirty="0"/>
                        <a:t>4.1817</a:t>
                      </a:r>
                      <a:endParaRPr lang="ko-KR" altLang="en-US" sz="1600" dirty="0"/>
                    </a:p>
                  </a:txBody>
                  <a:tcPr/>
                </a:tc>
                <a:tc>
                  <a:txBody>
                    <a:bodyPr/>
                    <a:lstStyle/>
                    <a:p>
                      <a:pPr algn="ctr" latinLnBrk="1"/>
                      <a:r>
                        <a:rPr lang="en-US" altLang="ko-KR" sz="1600" dirty="0"/>
                        <a:t>4.1619</a:t>
                      </a:r>
                      <a:endParaRPr lang="ko-KR" altLang="en-US" sz="1600" dirty="0"/>
                    </a:p>
                  </a:txBody>
                  <a:tcPr/>
                </a:tc>
                <a:tc>
                  <a:txBody>
                    <a:bodyPr/>
                    <a:lstStyle/>
                    <a:p>
                      <a:pPr algn="ctr" latinLnBrk="1"/>
                      <a:r>
                        <a:rPr lang="en-US" altLang="ko-KR" sz="1600" dirty="0"/>
                        <a:t>4.2580</a:t>
                      </a:r>
                      <a:endParaRPr lang="ko-KR" altLang="en-US" sz="1600" dirty="0"/>
                    </a:p>
                  </a:txBody>
                  <a:tcPr/>
                </a:tc>
                <a:extLst>
                  <a:ext uri="{0D108BD9-81ED-4DB2-BD59-A6C34878D82A}">
                    <a16:rowId xmlns:a16="http://schemas.microsoft.com/office/drawing/2014/main" val="3680907172"/>
                  </a:ext>
                </a:extLst>
              </a:tr>
              <a:tr h="241689">
                <a:tc vMerge="1">
                  <a:txBody>
                    <a:bodyPr/>
                    <a:lstStyle/>
                    <a:p>
                      <a:pPr algn="ctr" latinLnBrk="1"/>
                      <a:endParaRPr lang="ko-KR" altLang="en-US" sz="1600" dirty="0"/>
                    </a:p>
                  </a:txBody>
                  <a:tcPr/>
                </a:tc>
                <a:tc>
                  <a:txBody>
                    <a:bodyPr/>
                    <a:lstStyle/>
                    <a:p>
                      <a:pPr algn="ctr" latinLnBrk="1"/>
                      <a:r>
                        <a:rPr lang="en-US" altLang="ko-KR" sz="1600" b="1" dirty="0"/>
                        <a:t>EC</a:t>
                      </a:r>
                      <a:endParaRPr lang="ko-KR" altLang="en-US" sz="1600" b="1" dirty="0"/>
                    </a:p>
                  </a:txBody>
                  <a:tcPr/>
                </a:tc>
                <a:tc>
                  <a:txBody>
                    <a:bodyPr/>
                    <a:lstStyle/>
                    <a:p>
                      <a:pPr algn="ctr" latinLnBrk="1"/>
                      <a:r>
                        <a:rPr lang="en-US" altLang="ko-KR" sz="1600" dirty="0"/>
                        <a:t>6.3620</a:t>
                      </a:r>
                      <a:endParaRPr lang="ko-KR" altLang="en-US" sz="1600" dirty="0"/>
                    </a:p>
                  </a:txBody>
                  <a:tcPr/>
                </a:tc>
                <a:tc>
                  <a:txBody>
                    <a:bodyPr/>
                    <a:lstStyle/>
                    <a:p>
                      <a:pPr algn="ctr" latinLnBrk="1"/>
                      <a:r>
                        <a:rPr lang="en-US" altLang="ko-KR" sz="1600" dirty="0"/>
                        <a:t>4.6390</a:t>
                      </a:r>
                      <a:endParaRPr lang="ko-KR" altLang="en-US" sz="1600" dirty="0"/>
                    </a:p>
                  </a:txBody>
                  <a:tcPr/>
                </a:tc>
                <a:tc>
                  <a:txBody>
                    <a:bodyPr/>
                    <a:lstStyle/>
                    <a:p>
                      <a:pPr algn="ctr" latinLnBrk="1"/>
                      <a:r>
                        <a:rPr lang="en-US" altLang="ko-KR" sz="1600" dirty="0"/>
                        <a:t>4.8253</a:t>
                      </a:r>
                      <a:endParaRPr lang="ko-KR" altLang="en-US" sz="1600" dirty="0"/>
                    </a:p>
                  </a:txBody>
                  <a:tcPr/>
                </a:tc>
                <a:tc>
                  <a:txBody>
                    <a:bodyPr/>
                    <a:lstStyle/>
                    <a:p>
                      <a:pPr algn="ctr" latinLnBrk="1"/>
                      <a:r>
                        <a:rPr lang="en-US" altLang="ko-KR" sz="1600" dirty="0"/>
                        <a:t>3.2457</a:t>
                      </a:r>
                      <a:endParaRPr lang="ko-KR" altLang="en-US" sz="1600" dirty="0"/>
                    </a:p>
                  </a:txBody>
                  <a:tcPr/>
                </a:tc>
                <a:extLst>
                  <a:ext uri="{0D108BD9-81ED-4DB2-BD59-A6C34878D82A}">
                    <a16:rowId xmlns:a16="http://schemas.microsoft.com/office/drawing/2014/main" val="1903078810"/>
                  </a:ext>
                </a:extLst>
              </a:tr>
              <a:tr h="241689">
                <a:tc vMerge="1">
                  <a:txBody>
                    <a:bodyPr/>
                    <a:lstStyle/>
                    <a:p>
                      <a:pPr algn="ctr" latinLnBrk="1"/>
                      <a:endParaRPr lang="ko-KR" altLang="en-US" sz="1600" dirty="0"/>
                    </a:p>
                  </a:txBody>
                  <a:tcPr/>
                </a:tc>
                <a:tc>
                  <a:txBody>
                    <a:bodyPr/>
                    <a:lstStyle/>
                    <a:p>
                      <a:pPr algn="ctr" latinLnBrk="1"/>
                      <a:r>
                        <a:rPr lang="en-US" altLang="ko-KR" sz="1600" b="1" dirty="0"/>
                        <a:t>pH</a:t>
                      </a:r>
                      <a:endParaRPr lang="ko-KR" altLang="en-US" sz="1600" b="1" dirty="0"/>
                    </a:p>
                  </a:txBody>
                  <a:tcPr/>
                </a:tc>
                <a:tc>
                  <a:txBody>
                    <a:bodyPr/>
                    <a:lstStyle/>
                    <a:p>
                      <a:pPr algn="ctr" latinLnBrk="1"/>
                      <a:r>
                        <a:rPr lang="en-US" altLang="ko-KR" sz="1600" dirty="0"/>
                        <a:t>5.2232</a:t>
                      </a:r>
                      <a:endParaRPr lang="ko-KR" altLang="en-US" sz="1600" dirty="0"/>
                    </a:p>
                  </a:txBody>
                  <a:tcPr/>
                </a:tc>
                <a:tc>
                  <a:txBody>
                    <a:bodyPr/>
                    <a:lstStyle/>
                    <a:p>
                      <a:pPr algn="ctr" latinLnBrk="1"/>
                      <a:r>
                        <a:rPr lang="en-US" altLang="ko-KR" sz="1600" dirty="0"/>
                        <a:t>5.8216</a:t>
                      </a:r>
                      <a:endParaRPr lang="ko-KR" altLang="en-US" sz="1600" dirty="0"/>
                    </a:p>
                  </a:txBody>
                  <a:tcPr/>
                </a:tc>
                <a:tc>
                  <a:txBody>
                    <a:bodyPr/>
                    <a:lstStyle/>
                    <a:p>
                      <a:pPr algn="ctr" latinLnBrk="1"/>
                      <a:r>
                        <a:rPr lang="en-US" altLang="ko-KR" sz="1600" dirty="0"/>
                        <a:t>2.6926</a:t>
                      </a:r>
                      <a:endParaRPr lang="ko-KR" altLang="en-US" sz="1600" dirty="0"/>
                    </a:p>
                  </a:txBody>
                  <a:tcPr/>
                </a:tc>
                <a:tc>
                  <a:txBody>
                    <a:bodyPr/>
                    <a:lstStyle/>
                    <a:p>
                      <a:pPr algn="ctr" latinLnBrk="1"/>
                      <a:r>
                        <a:rPr lang="en-US" altLang="ko-KR" sz="1600" dirty="0"/>
                        <a:t>3.0130</a:t>
                      </a:r>
                      <a:endParaRPr lang="ko-KR" altLang="en-US" sz="1600" dirty="0"/>
                    </a:p>
                  </a:txBody>
                  <a:tcPr/>
                </a:tc>
                <a:extLst>
                  <a:ext uri="{0D108BD9-81ED-4DB2-BD59-A6C34878D82A}">
                    <a16:rowId xmlns:a16="http://schemas.microsoft.com/office/drawing/2014/main" val="148040188"/>
                  </a:ext>
                </a:extLst>
              </a:tr>
              <a:tr h="241689">
                <a:tc vMerge="1">
                  <a:txBody>
                    <a:bodyPr/>
                    <a:lstStyle/>
                    <a:p>
                      <a:pPr algn="ctr" latinLnBrk="1"/>
                      <a:endParaRPr lang="ko-KR" altLang="en-US" sz="1600" dirty="0"/>
                    </a:p>
                  </a:txBody>
                  <a:tcPr/>
                </a:tc>
                <a:tc>
                  <a:txBody>
                    <a:bodyPr/>
                    <a:lstStyle/>
                    <a:p>
                      <a:pPr algn="ctr" latinLnBrk="1"/>
                      <a:r>
                        <a:rPr lang="en-US" altLang="ko-KR" sz="1600" b="1" dirty="0"/>
                        <a:t>DO</a:t>
                      </a:r>
                      <a:endParaRPr lang="ko-KR" altLang="en-US" sz="1600" b="1" dirty="0"/>
                    </a:p>
                  </a:txBody>
                  <a:tcPr/>
                </a:tc>
                <a:tc>
                  <a:txBody>
                    <a:bodyPr/>
                    <a:lstStyle/>
                    <a:p>
                      <a:pPr algn="ctr" latinLnBrk="1"/>
                      <a:r>
                        <a:rPr lang="en-US" altLang="ko-KR" sz="1600" b="1" u="sng" dirty="0"/>
                        <a:t>14.9574</a:t>
                      </a:r>
                      <a:endParaRPr lang="ko-KR" altLang="en-US" sz="1600" b="1" u="sng" dirty="0"/>
                    </a:p>
                  </a:txBody>
                  <a:tcPr/>
                </a:tc>
                <a:tc>
                  <a:txBody>
                    <a:bodyPr/>
                    <a:lstStyle/>
                    <a:p>
                      <a:pPr algn="ctr" latinLnBrk="1"/>
                      <a:r>
                        <a:rPr lang="en-US" altLang="ko-KR" sz="1600" b="1" u="sng" dirty="0"/>
                        <a:t>13.4656</a:t>
                      </a:r>
                      <a:endParaRPr lang="ko-KR" altLang="en-US" sz="1600" b="1" u="sng" dirty="0"/>
                    </a:p>
                  </a:txBody>
                  <a:tcPr/>
                </a:tc>
                <a:tc>
                  <a:txBody>
                    <a:bodyPr/>
                    <a:lstStyle/>
                    <a:p>
                      <a:pPr algn="ctr" latinLnBrk="1"/>
                      <a:r>
                        <a:rPr lang="en-US" altLang="ko-KR" sz="1600" b="1" u="sng" dirty="0"/>
                        <a:t>9.9765</a:t>
                      </a:r>
                      <a:endParaRPr lang="ko-KR" altLang="en-US" sz="1600" b="1" u="sng" dirty="0"/>
                    </a:p>
                  </a:txBody>
                  <a:tcPr/>
                </a:tc>
                <a:tc>
                  <a:txBody>
                    <a:bodyPr/>
                    <a:lstStyle/>
                    <a:p>
                      <a:pPr algn="ctr" latinLnBrk="1"/>
                      <a:r>
                        <a:rPr lang="en-US" altLang="ko-KR" sz="1600" dirty="0"/>
                        <a:t>5.0061</a:t>
                      </a:r>
                      <a:endParaRPr lang="ko-KR" altLang="en-US" sz="1600" dirty="0"/>
                    </a:p>
                  </a:txBody>
                  <a:tcPr/>
                </a:tc>
                <a:extLst>
                  <a:ext uri="{0D108BD9-81ED-4DB2-BD59-A6C34878D82A}">
                    <a16:rowId xmlns:a16="http://schemas.microsoft.com/office/drawing/2014/main" val="2901978063"/>
                  </a:ext>
                </a:extLst>
              </a:tr>
              <a:tr h="241689">
                <a:tc vMerge="1">
                  <a:txBody>
                    <a:bodyPr/>
                    <a:lstStyle/>
                    <a:p>
                      <a:pPr algn="ctr" latinLnBrk="1"/>
                      <a:endParaRPr lang="ko-KR" altLang="en-US" sz="1600" dirty="0"/>
                    </a:p>
                  </a:txBody>
                  <a:tcPr/>
                </a:tc>
                <a:tc>
                  <a:txBody>
                    <a:bodyPr/>
                    <a:lstStyle/>
                    <a:p>
                      <a:pPr algn="ctr" latinLnBrk="1"/>
                      <a:r>
                        <a:rPr lang="en-US" altLang="ko-KR" sz="1600" b="1" dirty="0"/>
                        <a:t>Temperature</a:t>
                      </a:r>
                      <a:endParaRPr lang="ko-KR" altLang="en-US" sz="1600" b="1" dirty="0"/>
                    </a:p>
                  </a:txBody>
                  <a:tcPr/>
                </a:tc>
                <a:tc>
                  <a:txBody>
                    <a:bodyPr/>
                    <a:lstStyle/>
                    <a:p>
                      <a:pPr algn="ctr" latinLnBrk="1"/>
                      <a:r>
                        <a:rPr lang="en-US" altLang="ko-KR" sz="1600" b="1" u="sng" dirty="0"/>
                        <a:t>13.7624</a:t>
                      </a:r>
                      <a:endParaRPr lang="ko-KR" altLang="en-US" sz="1600" b="1" u="sng" dirty="0"/>
                    </a:p>
                  </a:txBody>
                  <a:tcPr/>
                </a:tc>
                <a:tc>
                  <a:txBody>
                    <a:bodyPr/>
                    <a:lstStyle/>
                    <a:p>
                      <a:pPr algn="ctr" latinLnBrk="1"/>
                      <a:r>
                        <a:rPr lang="en-US" altLang="ko-KR" sz="1600" b="1" u="sng" dirty="0"/>
                        <a:t>19.4183</a:t>
                      </a:r>
                      <a:endParaRPr lang="ko-KR" altLang="en-US" sz="1600" b="1" u="sng" dirty="0"/>
                    </a:p>
                  </a:txBody>
                  <a:tcPr/>
                </a:tc>
                <a:tc>
                  <a:txBody>
                    <a:bodyPr/>
                    <a:lstStyle/>
                    <a:p>
                      <a:pPr algn="ctr" latinLnBrk="1"/>
                      <a:r>
                        <a:rPr lang="en-US" altLang="ko-KR" sz="1600" dirty="0"/>
                        <a:t>6.3579</a:t>
                      </a:r>
                      <a:endParaRPr lang="ko-KR" altLang="en-US" sz="1600" dirty="0"/>
                    </a:p>
                  </a:txBody>
                  <a:tcPr/>
                </a:tc>
                <a:tc>
                  <a:txBody>
                    <a:bodyPr/>
                    <a:lstStyle/>
                    <a:p>
                      <a:pPr algn="ctr" latinLnBrk="1"/>
                      <a:r>
                        <a:rPr lang="en-US" altLang="ko-KR" sz="1600" b="1" u="sng" dirty="0"/>
                        <a:t>9.8199</a:t>
                      </a:r>
                      <a:endParaRPr lang="ko-KR" altLang="en-US" sz="1600" b="1" u="sng" dirty="0"/>
                    </a:p>
                  </a:txBody>
                  <a:tcPr/>
                </a:tc>
                <a:extLst>
                  <a:ext uri="{0D108BD9-81ED-4DB2-BD59-A6C34878D82A}">
                    <a16:rowId xmlns:a16="http://schemas.microsoft.com/office/drawing/2014/main" val="747163432"/>
                  </a:ext>
                </a:extLst>
              </a:tr>
              <a:tr h="241689">
                <a:tc vMerge="1">
                  <a:txBody>
                    <a:bodyPr/>
                    <a:lstStyle/>
                    <a:p>
                      <a:pPr algn="ctr" latinLnBrk="1"/>
                      <a:endParaRPr lang="ko-KR" altLang="en-US" sz="1600" dirty="0"/>
                    </a:p>
                  </a:txBody>
                  <a:tcPr/>
                </a:tc>
                <a:tc>
                  <a:txBody>
                    <a:bodyPr/>
                    <a:lstStyle/>
                    <a:p>
                      <a:pPr algn="ctr" latinLnBrk="1"/>
                      <a:r>
                        <a:rPr lang="en-US" altLang="ko-KR" sz="1600" b="1" dirty="0"/>
                        <a:t>Turbidity</a:t>
                      </a:r>
                      <a:endParaRPr lang="ko-KR" altLang="en-US" sz="1600" b="1" dirty="0"/>
                    </a:p>
                  </a:txBody>
                  <a:tcPr/>
                </a:tc>
                <a:tc>
                  <a:txBody>
                    <a:bodyPr/>
                    <a:lstStyle/>
                    <a:p>
                      <a:pPr algn="ctr" latinLnBrk="1"/>
                      <a:r>
                        <a:rPr lang="en-US" altLang="ko-KR" sz="1600" dirty="0"/>
                        <a:t>5.2893</a:t>
                      </a:r>
                      <a:endParaRPr lang="ko-KR" altLang="en-US" sz="1600" dirty="0"/>
                    </a:p>
                  </a:txBody>
                  <a:tcPr/>
                </a:tc>
                <a:tc>
                  <a:txBody>
                    <a:bodyPr/>
                    <a:lstStyle/>
                    <a:p>
                      <a:pPr algn="ctr" latinLnBrk="1"/>
                      <a:r>
                        <a:rPr lang="en-US" altLang="ko-KR" sz="1600" dirty="0"/>
                        <a:t>6.4522</a:t>
                      </a:r>
                      <a:endParaRPr lang="ko-KR" altLang="en-US" sz="1600" dirty="0"/>
                    </a:p>
                  </a:txBody>
                  <a:tcPr/>
                </a:tc>
                <a:tc>
                  <a:txBody>
                    <a:bodyPr/>
                    <a:lstStyle/>
                    <a:p>
                      <a:pPr algn="ctr" latinLnBrk="1"/>
                      <a:r>
                        <a:rPr lang="en-US" altLang="ko-KR" sz="1600" dirty="0"/>
                        <a:t>3.4035</a:t>
                      </a:r>
                      <a:endParaRPr lang="ko-KR" altLang="en-US" sz="1600" dirty="0"/>
                    </a:p>
                  </a:txBody>
                  <a:tcPr/>
                </a:tc>
                <a:tc>
                  <a:txBody>
                    <a:bodyPr/>
                    <a:lstStyle/>
                    <a:p>
                      <a:pPr algn="ctr" latinLnBrk="1"/>
                      <a:r>
                        <a:rPr lang="en-US" altLang="ko-KR" sz="1600" dirty="0"/>
                        <a:t>3.5417</a:t>
                      </a:r>
                      <a:endParaRPr lang="ko-KR" altLang="en-US" sz="1600" dirty="0"/>
                    </a:p>
                  </a:txBody>
                  <a:tcPr/>
                </a:tc>
                <a:extLst>
                  <a:ext uri="{0D108BD9-81ED-4DB2-BD59-A6C34878D82A}">
                    <a16:rowId xmlns:a16="http://schemas.microsoft.com/office/drawing/2014/main" val="3630059200"/>
                  </a:ext>
                </a:extLst>
              </a:tr>
              <a:tr h="241689">
                <a:tc vMerge="1">
                  <a:txBody>
                    <a:bodyPr/>
                    <a:lstStyle/>
                    <a:p>
                      <a:pPr algn="ctr" latinLnBrk="1"/>
                      <a:endParaRPr lang="ko-KR" altLang="en-US" sz="1600" dirty="0"/>
                    </a:p>
                  </a:txBody>
                  <a:tcPr/>
                </a:tc>
                <a:tc>
                  <a:txBody>
                    <a:bodyPr/>
                    <a:lstStyle/>
                    <a:p>
                      <a:pPr algn="ctr" latinLnBrk="1"/>
                      <a:r>
                        <a:rPr lang="en-US" altLang="ko-KR" sz="1600" b="1" dirty="0"/>
                        <a:t>Transparency</a:t>
                      </a:r>
                      <a:endParaRPr lang="ko-KR" altLang="en-US" sz="1600" b="1" dirty="0"/>
                    </a:p>
                  </a:txBody>
                  <a:tcPr/>
                </a:tc>
                <a:tc>
                  <a:txBody>
                    <a:bodyPr/>
                    <a:lstStyle/>
                    <a:p>
                      <a:pPr algn="ctr" latinLnBrk="1"/>
                      <a:r>
                        <a:rPr lang="en-US" altLang="ko-KR" sz="1600" dirty="0"/>
                        <a:t>3.8750</a:t>
                      </a:r>
                      <a:endParaRPr lang="ko-KR" altLang="en-US" sz="1600" dirty="0"/>
                    </a:p>
                  </a:txBody>
                  <a:tcPr/>
                </a:tc>
                <a:tc>
                  <a:txBody>
                    <a:bodyPr/>
                    <a:lstStyle/>
                    <a:p>
                      <a:pPr algn="ctr" latinLnBrk="1"/>
                      <a:r>
                        <a:rPr lang="en-US" altLang="ko-KR" sz="1600" dirty="0"/>
                        <a:t>3.6271</a:t>
                      </a:r>
                      <a:endParaRPr lang="ko-KR" altLang="en-US" sz="1600" dirty="0"/>
                    </a:p>
                  </a:txBody>
                  <a:tcPr/>
                </a:tc>
                <a:tc>
                  <a:txBody>
                    <a:bodyPr/>
                    <a:lstStyle/>
                    <a:p>
                      <a:pPr algn="ctr" latinLnBrk="1"/>
                      <a:r>
                        <a:rPr lang="en-US" altLang="ko-KR" sz="1600" dirty="0"/>
                        <a:t>2.2659</a:t>
                      </a:r>
                      <a:endParaRPr lang="ko-KR" altLang="en-US" sz="1600" dirty="0"/>
                    </a:p>
                  </a:txBody>
                  <a:tcPr/>
                </a:tc>
                <a:tc>
                  <a:txBody>
                    <a:bodyPr/>
                    <a:lstStyle/>
                    <a:p>
                      <a:pPr algn="ctr" latinLnBrk="1"/>
                      <a:r>
                        <a:rPr lang="en-US" altLang="ko-KR" sz="1600" dirty="0"/>
                        <a:t>2.4647</a:t>
                      </a:r>
                      <a:endParaRPr lang="ko-KR" altLang="en-US" sz="1600" dirty="0"/>
                    </a:p>
                  </a:txBody>
                  <a:tcPr/>
                </a:tc>
                <a:extLst>
                  <a:ext uri="{0D108BD9-81ED-4DB2-BD59-A6C34878D82A}">
                    <a16:rowId xmlns:a16="http://schemas.microsoft.com/office/drawing/2014/main" val="4136372527"/>
                  </a:ext>
                </a:extLst>
              </a:tr>
              <a:tr h="241689">
                <a:tc vMerge="1">
                  <a:txBody>
                    <a:bodyPr/>
                    <a:lstStyle/>
                    <a:p>
                      <a:pPr algn="ctr" latinLnBrk="1"/>
                      <a:endParaRPr lang="ko-KR" altLang="en-US" sz="1600" dirty="0"/>
                    </a:p>
                  </a:txBody>
                  <a:tcPr/>
                </a:tc>
                <a:tc>
                  <a:txBody>
                    <a:bodyPr/>
                    <a:lstStyle/>
                    <a:p>
                      <a:pPr algn="ctr" latinLnBrk="1"/>
                      <a:r>
                        <a:rPr lang="en-US" altLang="ko-KR" sz="1600" b="1" dirty="0"/>
                        <a:t>Chlorophyll-a</a:t>
                      </a:r>
                      <a:endParaRPr lang="ko-KR" altLang="en-US" sz="1600" b="1" dirty="0"/>
                    </a:p>
                  </a:txBody>
                  <a:tcPr/>
                </a:tc>
                <a:tc>
                  <a:txBody>
                    <a:bodyPr/>
                    <a:lstStyle/>
                    <a:p>
                      <a:pPr algn="ctr" latinLnBrk="1"/>
                      <a:r>
                        <a:rPr lang="en-US" altLang="ko-KR" sz="1600" dirty="0"/>
                        <a:t>5.5955</a:t>
                      </a:r>
                      <a:endParaRPr lang="ko-KR" altLang="en-US" sz="1600" dirty="0"/>
                    </a:p>
                  </a:txBody>
                  <a:tcPr/>
                </a:tc>
                <a:tc>
                  <a:txBody>
                    <a:bodyPr/>
                    <a:lstStyle/>
                    <a:p>
                      <a:pPr algn="ctr" latinLnBrk="1"/>
                      <a:r>
                        <a:rPr lang="en-US" altLang="ko-KR" sz="1600" dirty="0"/>
                        <a:t>5.0021</a:t>
                      </a:r>
                      <a:endParaRPr lang="ko-KR" altLang="en-US" sz="1600" dirty="0"/>
                    </a:p>
                  </a:txBody>
                  <a:tcPr/>
                </a:tc>
                <a:tc>
                  <a:txBody>
                    <a:bodyPr/>
                    <a:lstStyle/>
                    <a:p>
                      <a:pPr algn="ctr" latinLnBrk="1"/>
                      <a:r>
                        <a:rPr lang="en-US" altLang="ko-KR" sz="1600" dirty="0"/>
                        <a:t>4.4082</a:t>
                      </a:r>
                      <a:endParaRPr lang="ko-KR" altLang="en-US" sz="1600" dirty="0"/>
                    </a:p>
                  </a:txBody>
                  <a:tcPr/>
                </a:tc>
                <a:tc>
                  <a:txBody>
                    <a:bodyPr/>
                    <a:lstStyle/>
                    <a:p>
                      <a:pPr algn="ctr" latinLnBrk="1"/>
                      <a:r>
                        <a:rPr lang="en-US" altLang="ko-KR" sz="1600" b="1" u="sng" dirty="0"/>
                        <a:t>5.3775</a:t>
                      </a:r>
                      <a:endParaRPr lang="ko-KR" altLang="en-US" sz="1600" b="1" u="sng" dirty="0"/>
                    </a:p>
                  </a:txBody>
                  <a:tcPr/>
                </a:tc>
                <a:extLst>
                  <a:ext uri="{0D108BD9-81ED-4DB2-BD59-A6C34878D82A}">
                    <a16:rowId xmlns:a16="http://schemas.microsoft.com/office/drawing/2014/main" val="1516208924"/>
                  </a:ext>
                </a:extLst>
              </a:tr>
              <a:tr h="241689">
                <a:tc vMerge="1">
                  <a:txBody>
                    <a:bodyPr/>
                    <a:lstStyle/>
                    <a:p>
                      <a:pPr algn="ctr" latinLnBrk="1"/>
                      <a:endParaRPr lang="ko-KR" altLang="en-US" sz="1600" dirty="0"/>
                    </a:p>
                  </a:txBody>
                  <a:tcPr/>
                </a:tc>
                <a:tc>
                  <a:txBody>
                    <a:bodyPr/>
                    <a:lstStyle/>
                    <a:p>
                      <a:pPr algn="ctr" latinLnBrk="1"/>
                      <a:r>
                        <a:rPr lang="en-US" altLang="ko-KR" sz="1600" b="1" dirty="0"/>
                        <a:t>low</a:t>
                      </a:r>
                      <a:endParaRPr lang="ko-KR" altLang="en-US" sz="1600" b="1" dirty="0"/>
                    </a:p>
                  </a:txBody>
                  <a:tcPr/>
                </a:tc>
                <a:tc>
                  <a:txBody>
                    <a:bodyPr/>
                    <a:lstStyle/>
                    <a:p>
                      <a:pPr algn="ctr" latinLnBrk="1"/>
                      <a:r>
                        <a:rPr lang="en-US" altLang="ko-KR" sz="1600" dirty="0"/>
                        <a:t>6.5629</a:t>
                      </a:r>
                      <a:endParaRPr lang="ko-KR" altLang="en-US" sz="1600" dirty="0"/>
                    </a:p>
                  </a:txBody>
                  <a:tcPr/>
                </a:tc>
                <a:tc>
                  <a:txBody>
                    <a:bodyPr/>
                    <a:lstStyle/>
                    <a:p>
                      <a:pPr algn="ctr" latinLnBrk="1"/>
                      <a:r>
                        <a:rPr lang="en-US" altLang="ko-KR" sz="1600" b="1" u="sng" dirty="0"/>
                        <a:t>7.0060</a:t>
                      </a:r>
                      <a:endParaRPr lang="ko-KR" altLang="en-US" sz="1600" b="1" u="sng" dirty="0"/>
                    </a:p>
                  </a:txBody>
                  <a:tcPr/>
                </a:tc>
                <a:tc>
                  <a:txBody>
                    <a:bodyPr/>
                    <a:lstStyle/>
                    <a:p>
                      <a:pPr algn="ctr" latinLnBrk="1"/>
                      <a:r>
                        <a:rPr lang="en-US" altLang="ko-KR" sz="1600" b="1" u="sng" dirty="0"/>
                        <a:t>6.4680</a:t>
                      </a:r>
                      <a:endParaRPr lang="ko-KR" altLang="en-US" sz="1600" b="1" u="sng" dirty="0"/>
                    </a:p>
                  </a:txBody>
                  <a:tcPr/>
                </a:tc>
                <a:tc>
                  <a:txBody>
                    <a:bodyPr/>
                    <a:lstStyle/>
                    <a:p>
                      <a:pPr algn="ctr" latinLnBrk="1"/>
                      <a:r>
                        <a:rPr lang="en-US" altLang="ko-KR" sz="1600" dirty="0"/>
                        <a:t>4.3383</a:t>
                      </a:r>
                      <a:endParaRPr lang="ko-KR" altLang="en-US" sz="1600" dirty="0"/>
                    </a:p>
                  </a:txBody>
                  <a:tcPr/>
                </a:tc>
                <a:extLst>
                  <a:ext uri="{0D108BD9-81ED-4DB2-BD59-A6C34878D82A}">
                    <a16:rowId xmlns:a16="http://schemas.microsoft.com/office/drawing/2014/main" val="3451178388"/>
                  </a:ext>
                </a:extLst>
              </a:tr>
              <a:tr h="241689">
                <a:tc vMerge="1">
                  <a:txBody>
                    <a:bodyPr/>
                    <a:lstStyle/>
                    <a:p>
                      <a:pPr algn="ctr" latinLnBrk="1"/>
                      <a:endParaRPr lang="ko-KR" altLang="en-US" sz="1600" dirty="0"/>
                    </a:p>
                  </a:txBody>
                  <a:tcPr/>
                </a:tc>
                <a:tc>
                  <a:txBody>
                    <a:bodyPr/>
                    <a:lstStyle/>
                    <a:p>
                      <a:pPr algn="ctr" latinLnBrk="1"/>
                      <a:r>
                        <a:rPr lang="en-US" altLang="ko-KR" sz="1600" b="1" dirty="0"/>
                        <a:t>flow1</a:t>
                      </a:r>
                      <a:endParaRPr lang="ko-KR" altLang="en-US" sz="1600" b="1" dirty="0"/>
                    </a:p>
                  </a:txBody>
                  <a:tcPr/>
                </a:tc>
                <a:tc>
                  <a:txBody>
                    <a:bodyPr/>
                    <a:lstStyle/>
                    <a:p>
                      <a:pPr algn="ctr" latinLnBrk="1"/>
                      <a:r>
                        <a:rPr lang="en-US" altLang="ko-KR" sz="1600" dirty="0"/>
                        <a:t>5.4151</a:t>
                      </a:r>
                      <a:endParaRPr lang="ko-KR" altLang="en-US" sz="1600" dirty="0"/>
                    </a:p>
                  </a:txBody>
                  <a:tcPr/>
                </a:tc>
                <a:tc>
                  <a:txBody>
                    <a:bodyPr/>
                    <a:lstStyle/>
                    <a:p>
                      <a:pPr algn="ctr" latinLnBrk="1"/>
                      <a:r>
                        <a:rPr lang="en-US" altLang="ko-KR" sz="1600" dirty="0"/>
                        <a:t>4.4692</a:t>
                      </a:r>
                      <a:endParaRPr lang="ko-KR" altLang="en-US" sz="1600" dirty="0"/>
                    </a:p>
                  </a:txBody>
                  <a:tcPr/>
                </a:tc>
                <a:tc>
                  <a:txBody>
                    <a:bodyPr/>
                    <a:lstStyle/>
                    <a:p>
                      <a:pPr algn="ctr" latinLnBrk="1"/>
                      <a:r>
                        <a:rPr lang="en-US" altLang="ko-KR" sz="1600" dirty="0"/>
                        <a:t>4.0369</a:t>
                      </a:r>
                      <a:endParaRPr lang="ko-KR" altLang="en-US" sz="1600" dirty="0"/>
                    </a:p>
                  </a:txBody>
                  <a:tcPr/>
                </a:tc>
                <a:tc>
                  <a:txBody>
                    <a:bodyPr/>
                    <a:lstStyle/>
                    <a:p>
                      <a:pPr algn="ctr" latinLnBrk="1"/>
                      <a:r>
                        <a:rPr lang="en-US" altLang="ko-KR" sz="1600" dirty="0"/>
                        <a:t>2.2046</a:t>
                      </a:r>
                      <a:endParaRPr lang="ko-KR" altLang="en-US" sz="1600" dirty="0"/>
                    </a:p>
                  </a:txBody>
                  <a:tcPr/>
                </a:tc>
                <a:extLst>
                  <a:ext uri="{0D108BD9-81ED-4DB2-BD59-A6C34878D82A}">
                    <a16:rowId xmlns:a16="http://schemas.microsoft.com/office/drawing/2014/main" val="3710570157"/>
                  </a:ext>
                </a:extLst>
              </a:tr>
              <a:tr h="241689">
                <a:tc vMerge="1">
                  <a:txBody>
                    <a:bodyPr/>
                    <a:lstStyle/>
                    <a:p>
                      <a:pPr algn="ctr" latinLnBrk="1"/>
                      <a:endParaRPr lang="ko-KR" altLang="en-US" sz="1600" dirty="0"/>
                    </a:p>
                  </a:txBody>
                  <a:tcPr/>
                </a:tc>
                <a:tc>
                  <a:txBody>
                    <a:bodyPr/>
                    <a:lstStyle/>
                    <a:p>
                      <a:pPr algn="ctr" latinLnBrk="1"/>
                      <a:r>
                        <a:rPr lang="en-US" altLang="ko-KR" sz="1600" b="1" dirty="0"/>
                        <a:t>flow2</a:t>
                      </a:r>
                      <a:endParaRPr lang="ko-KR" altLang="en-US" sz="1600" b="1" dirty="0"/>
                    </a:p>
                  </a:txBody>
                  <a:tcPr/>
                </a:tc>
                <a:tc>
                  <a:txBody>
                    <a:bodyPr/>
                    <a:lstStyle/>
                    <a:p>
                      <a:pPr algn="ctr" latinLnBrk="1"/>
                      <a:r>
                        <a:rPr lang="en-US" altLang="ko-KR" sz="1600" b="1" u="sng" dirty="0"/>
                        <a:t>7.6780</a:t>
                      </a:r>
                      <a:endParaRPr lang="ko-KR" altLang="en-US" sz="1600" b="1" u="sng" dirty="0"/>
                    </a:p>
                  </a:txBody>
                  <a:tcPr/>
                </a:tc>
                <a:tc>
                  <a:txBody>
                    <a:bodyPr/>
                    <a:lstStyle/>
                    <a:p>
                      <a:pPr algn="ctr" latinLnBrk="1"/>
                      <a:r>
                        <a:rPr lang="en-US" altLang="ko-KR" sz="1600" dirty="0"/>
                        <a:t>5.7702</a:t>
                      </a:r>
                      <a:endParaRPr lang="ko-KR" altLang="en-US" sz="1600" dirty="0"/>
                    </a:p>
                  </a:txBody>
                  <a:tcPr/>
                </a:tc>
                <a:tc>
                  <a:txBody>
                    <a:bodyPr/>
                    <a:lstStyle/>
                    <a:p>
                      <a:pPr algn="ctr" latinLnBrk="1"/>
                      <a:r>
                        <a:rPr lang="en-US" altLang="ko-KR" sz="1600" dirty="0"/>
                        <a:t>5.4426</a:t>
                      </a:r>
                      <a:endParaRPr lang="ko-KR" altLang="en-US" sz="1600" dirty="0"/>
                    </a:p>
                  </a:txBody>
                  <a:tcPr/>
                </a:tc>
                <a:tc>
                  <a:txBody>
                    <a:bodyPr/>
                    <a:lstStyle/>
                    <a:p>
                      <a:pPr algn="ctr" latinLnBrk="1"/>
                      <a:r>
                        <a:rPr lang="en-US" altLang="ko-KR" sz="1600" dirty="0"/>
                        <a:t>4.2021</a:t>
                      </a:r>
                      <a:endParaRPr lang="ko-KR" altLang="en-US" sz="1600" dirty="0"/>
                    </a:p>
                  </a:txBody>
                  <a:tcPr/>
                </a:tc>
                <a:extLst>
                  <a:ext uri="{0D108BD9-81ED-4DB2-BD59-A6C34878D82A}">
                    <a16:rowId xmlns:a16="http://schemas.microsoft.com/office/drawing/2014/main" val="2760275679"/>
                  </a:ext>
                </a:extLst>
              </a:tr>
              <a:tr h="241689">
                <a:tc vMerge="1">
                  <a:txBody>
                    <a:bodyPr/>
                    <a:lstStyle/>
                    <a:p>
                      <a:pPr algn="ctr" latinLnBrk="1"/>
                      <a:endParaRPr lang="ko-KR" altLang="en-US" sz="1600" dirty="0"/>
                    </a:p>
                  </a:txBody>
                  <a:tcPr/>
                </a:tc>
                <a:tc>
                  <a:txBody>
                    <a:bodyPr/>
                    <a:lstStyle/>
                    <a:p>
                      <a:pPr algn="ctr" latinLnBrk="1"/>
                      <a:r>
                        <a:rPr lang="en-US" altLang="ko-KR" sz="1600" b="1" dirty="0"/>
                        <a:t>reservoir</a:t>
                      </a:r>
                      <a:endParaRPr lang="ko-KR" altLang="en-US" sz="1600" b="1" dirty="0"/>
                    </a:p>
                  </a:txBody>
                  <a:tcPr/>
                </a:tc>
                <a:tc>
                  <a:txBody>
                    <a:bodyPr/>
                    <a:lstStyle/>
                    <a:p>
                      <a:pPr algn="ctr" latinLnBrk="1"/>
                      <a:r>
                        <a:rPr lang="en-US" altLang="ko-KR" sz="1600" dirty="0"/>
                        <a:t>6.6172</a:t>
                      </a:r>
                      <a:endParaRPr lang="ko-KR" altLang="en-US" sz="1600" dirty="0"/>
                    </a:p>
                  </a:txBody>
                  <a:tcPr/>
                </a:tc>
                <a:tc>
                  <a:txBody>
                    <a:bodyPr/>
                    <a:lstStyle/>
                    <a:p>
                      <a:pPr algn="ctr" latinLnBrk="1"/>
                      <a:r>
                        <a:rPr lang="en-US" altLang="ko-KR" sz="1600" dirty="0"/>
                        <a:t>6.5845</a:t>
                      </a:r>
                      <a:endParaRPr lang="ko-KR" altLang="en-US" sz="1600" dirty="0"/>
                    </a:p>
                  </a:txBody>
                  <a:tcPr/>
                </a:tc>
                <a:tc>
                  <a:txBody>
                    <a:bodyPr/>
                    <a:lstStyle/>
                    <a:p>
                      <a:pPr algn="ctr" latinLnBrk="1"/>
                      <a:r>
                        <a:rPr lang="en-US" altLang="ko-KR" sz="1600" b="1" u="sng" dirty="0"/>
                        <a:t>6.4504</a:t>
                      </a:r>
                      <a:endParaRPr lang="ko-KR" altLang="en-US" sz="1600" b="1" u="sng" dirty="0"/>
                    </a:p>
                  </a:txBody>
                  <a:tcPr/>
                </a:tc>
                <a:tc>
                  <a:txBody>
                    <a:bodyPr/>
                    <a:lstStyle/>
                    <a:p>
                      <a:pPr algn="ctr" latinLnBrk="1"/>
                      <a:r>
                        <a:rPr lang="en-US" altLang="ko-KR" sz="1600" dirty="0"/>
                        <a:t>4.2510</a:t>
                      </a:r>
                      <a:endParaRPr lang="ko-KR" altLang="en-US" sz="1600" dirty="0"/>
                    </a:p>
                  </a:txBody>
                  <a:tcPr/>
                </a:tc>
                <a:extLst>
                  <a:ext uri="{0D108BD9-81ED-4DB2-BD59-A6C34878D82A}">
                    <a16:rowId xmlns:a16="http://schemas.microsoft.com/office/drawing/2014/main" val="2717950854"/>
                  </a:ext>
                </a:extLst>
              </a:tr>
            </a:tbl>
          </a:graphicData>
        </a:graphic>
      </p:graphicFrame>
      <p:pic>
        <p:nvPicPr>
          <p:cNvPr id="46" name="그림 45">
            <a:extLst>
              <a:ext uri="{FF2B5EF4-FFF2-40B4-BE49-F238E27FC236}">
                <a16:creationId xmlns:a16="http://schemas.microsoft.com/office/drawing/2014/main" id="{7480FA82-96B2-496D-8453-6B1FFABF704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25337" y="11294017"/>
            <a:ext cx="3829177" cy="2773733"/>
          </a:xfrm>
          <a:prstGeom prst="rect">
            <a:avLst/>
          </a:prstGeom>
        </p:spPr>
      </p:pic>
      <p:pic>
        <p:nvPicPr>
          <p:cNvPr id="49" name="그림 48">
            <a:extLst>
              <a:ext uri="{FF2B5EF4-FFF2-40B4-BE49-F238E27FC236}">
                <a16:creationId xmlns:a16="http://schemas.microsoft.com/office/drawing/2014/main" id="{AF414CD8-634D-442D-BDB8-5A760517A56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975990" y="11286535"/>
            <a:ext cx="3837304" cy="2781216"/>
          </a:xfrm>
          <a:prstGeom prst="rect">
            <a:avLst/>
          </a:prstGeom>
        </p:spPr>
      </p:pic>
      <p:pic>
        <p:nvPicPr>
          <p:cNvPr id="53" name="그림 52">
            <a:extLst>
              <a:ext uri="{FF2B5EF4-FFF2-40B4-BE49-F238E27FC236}">
                <a16:creationId xmlns:a16="http://schemas.microsoft.com/office/drawing/2014/main" id="{53C9B8D7-D232-42EB-9BB8-1594608ADA1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108229" y="14079141"/>
            <a:ext cx="3858780" cy="2773733"/>
          </a:xfrm>
          <a:prstGeom prst="rect">
            <a:avLst/>
          </a:prstGeom>
        </p:spPr>
      </p:pic>
      <p:pic>
        <p:nvPicPr>
          <p:cNvPr id="59" name="그림 58">
            <a:extLst>
              <a:ext uri="{FF2B5EF4-FFF2-40B4-BE49-F238E27FC236}">
                <a16:creationId xmlns:a16="http://schemas.microsoft.com/office/drawing/2014/main" id="{0184F98E-7C6C-41B2-A5EB-E1B3BFE21F0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75990" y="14079141"/>
            <a:ext cx="3888050" cy="2773733"/>
          </a:xfrm>
          <a:prstGeom prst="rect">
            <a:avLst/>
          </a:prstGeom>
        </p:spPr>
      </p:pic>
      <p:sp>
        <p:nvSpPr>
          <p:cNvPr id="60" name="TextBox 59">
            <a:extLst>
              <a:ext uri="{FF2B5EF4-FFF2-40B4-BE49-F238E27FC236}">
                <a16:creationId xmlns:a16="http://schemas.microsoft.com/office/drawing/2014/main" id="{BE6DE5E8-2CE2-427A-9891-213876A21FFF}"/>
              </a:ext>
            </a:extLst>
          </p:cNvPr>
          <p:cNvSpPr txBox="1"/>
          <p:nvPr/>
        </p:nvSpPr>
        <p:spPr>
          <a:xfrm>
            <a:off x="23063200" y="18060200"/>
            <a:ext cx="184731" cy="369332"/>
          </a:xfrm>
          <a:prstGeom prst="rect">
            <a:avLst/>
          </a:prstGeom>
          <a:noFill/>
        </p:spPr>
        <p:txBody>
          <a:bodyPr wrap="none" rtlCol="0">
            <a:spAutoFit/>
          </a:bodyPr>
          <a:lstStyle/>
          <a:p>
            <a:endParaRPr lang="ko-KR" altLang="en-US" dirty="0"/>
          </a:p>
        </p:txBody>
      </p:sp>
      <p:sp>
        <p:nvSpPr>
          <p:cNvPr id="61" name="직사각형 60">
            <a:extLst>
              <a:ext uri="{FF2B5EF4-FFF2-40B4-BE49-F238E27FC236}">
                <a16:creationId xmlns:a16="http://schemas.microsoft.com/office/drawing/2014/main" id="{27983612-ADF4-4942-89ED-3EE7143D3D40}"/>
              </a:ext>
            </a:extLst>
          </p:cNvPr>
          <p:cNvSpPr/>
          <p:nvPr/>
        </p:nvSpPr>
        <p:spPr>
          <a:xfrm>
            <a:off x="22055354" y="28423703"/>
            <a:ext cx="3697845"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en-US" altLang="ko-KR" sz="1600"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XGBoost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Cross-validation&gt; </a:t>
            </a:r>
            <a:endParaRPr lang="ko-KR" altLang="en-US" sz="1600" dirty="0"/>
          </a:p>
        </p:txBody>
      </p:sp>
      <p:pic>
        <p:nvPicPr>
          <p:cNvPr id="48" name="그림 47">
            <a:extLst>
              <a:ext uri="{FF2B5EF4-FFF2-40B4-BE49-F238E27FC236}">
                <a16:creationId xmlns:a16="http://schemas.microsoft.com/office/drawing/2014/main" id="{38E3014F-12CA-477B-BCD9-D29EBB65C07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71695" y="15783601"/>
            <a:ext cx="5079303" cy="3746505"/>
          </a:xfrm>
          <a:prstGeom prst="rect">
            <a:avLst/>
          </a:prstGeom>
        </p:spPr>
      </p:pic>
      <p:pic>
        <p:nvPicPr>
          <p:cNvPr id="58" name="그림 57">
            <a:extLst>
              <a:ext uri="{FF2B5EF4-FFF2-40B4-BE49-F238E27FC236}">
                <a16:creationId xmlns:a16="http://schemas.microsoft.com/office/drawing/2014/main" id="{2B2F3015-D1F9-44A3-9EC1-2EFC9272667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57289" y="15783601"/>
            <a:ext cx="5079303" cy="3746505"/>
          </a:xfrm>
          <a:prstGeom prst="rect">
            <a:avLst/>
          </a:prstGeom>
        </p:spPr>
      </p:pic>
      <p:pic>
        <p:nvPicPr>
          <p:cNvPr id="63" name="그림 62">
            <a:extLst>
              <a:ext uri="{FF2B5EF4-FFF2-40B4-BE49-F238E27FC236}">
                <a16:creationId xmlns:a16="http://schemas.microsoft.com/office/drawing/2014/main" id="{6CE61FF5-3832-426B-B618-921B10BBC79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849295" y="15783600"/>
            <a:ext cx="5006834" cy="3746506"/>
          </a:xfrm>
          <a:prstGeom prst="rect">
            <a:avLst/>
          </a:prstGeom>
        </p:spPr>
      </p:pic>
    </p:spTree>
    <p:extLst>
      <p:ext uri="{BB962C8B-B14F-4D97-AF65-F5344CB8AC3E}">
        <p14:creationId xmlns:p14="http://schemas.microsoft.com/office/powerpoint/2010/main" val="414669301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3002</TotalTime>
  <Words>2101</Words>
  <Application>Microsoft Office PowerPoint</Application>
  <PresentationFormat>사용자 지정</PresentationFormat>
  <Paragraphs>768</Paragraphs>
  <Slides>1</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vt:i4>
      </vt:variant>
    </vt:vector>
  </HeadingPairs>
  <TitlesOfParts>
    <vt:vector size="11" baseType="lpstr">
      <vt:lpstr>경기천년제목 Bold</vt:lpstr>
      <vt:lpstr>고양덕양 B</vt:lpstr>
      <vt:lpstr>나눔바른고딕</vt:lpstr>
      <vt:lpstr>맑은 고딕</vt:lpstr>
      <vt:lpstr>Arial</vt:lpstr>
      <vt:lpstr>Calibri</vt:lpstr>
      <vt:lpstr>Calibri Light</vt:lpstr>
      <vt:lpstr>Cambria Math</vt:lpstr>
      <vt:lpstr>Wingdings</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dc:creator>
  <cp:lastModifiedBy>Nier</cp:lastModifiedBy>
  <cp:revision>285</cp:revision>
  <dcterms:created xsi:type="dcterms:W3CDTF">2022-09-16T08:27:00Z</dcterms:created>
  <dcterms:modified xsi:type="dcterms:W3CDTF">2023-01-03T07:15:27Z</dcterms:modified>
</cp:coreProperties>
</file>