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BD075-4B7B-42AC-B6C8-64CAB5D23C7A}" v="817" dt="2023-03-01T03:32:4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765665" y="6242949"/>
            <a:ext cx="7082444" cy="390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928582" y="5725879"/>
            <a:ext cx="6085111" cy="3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8885" y="5045825"/>
            <a:ext cx="10512104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336B54D6-6E81-2ABC-3414-34FD30C56BF0}"/>
              </a:ext>
            </a:extLst>
          </p:cNvPr>
          <p:cNvSpPr/>
          <p:nvPr/>
        </p:nvSpPr>
        <p:spPr>
          <a:xfrm>
            <a:off x="518885" y="678543"/>
            <a:ext cx="3565071" cy="55335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CC03-5DF5-DF8F-E760-F2C19CB67FBC}"/>
              </a:ext>
            </a:extLst>
          </p:cNvPr>
          <p:cNvSpPr txBox="1"/>
          <p:nvPr/>
        </p:nvSpPr>
        <p:spPr>
          <a:xfrm>
            <a:off x="1143000" y="77560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Yu Gothic UI" panose="020B0500000000000000" pitchFamily="34" charset="-128"/>
                <a:ea typeface="맑은 고딕"/>
              </a:rPr>
              <a:t>Data </a:t>
            </a:r>
            <a:r>
              <a:rPr lang="ko-KR" altLang="en-US" sz="2400" dirty="0" err="1">
                <a:latin typeface="Yu Gothic UI" panose="020B0500000000000000" pitchFamily="34" charset="-128"/>
                <a:ea typeface="맑은 고딕"/>
              </a:rPr>
              <a:t>collection</a:t>
            </a:r>
            <a:endParaRPr lang="ko-KR" altLang="en-US" sz="2400" dirty="0" err="1">
              <a:latin typeface="Yu Gothic UI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2EC64-2ECF-DBD1-1889-008E7CFCC192}"/>
              </a:ext>
            </a:extLst>
          </p:cNvPr>
          <p:cNvSpPr txBox="1"/>
          <p:nvPr/>
        </p:nvSpPr>
        <p:spPr>
          <a:xfrm>
            <a:off x="94342" y="210638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Water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quality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data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9EA26-8823-2524-C0D0-30D829333044}"/>
              </a:ext>
            </a:extLst>
          </p:cNvPr>
          <p:cNvSpPr txBox="1"/>
          <p:nvPr/>
        </p:nvSpPr>
        <p:spPr>
          <a:xfrm>
            <a:off x="2445653" y="224681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Hydraulics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hydrological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data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C222CEE-BA38-EFD8-978B-B7E15D9319B6}"/>
              </a:ext>
            </a:extLst>
          </p:cNvPr>
          <p:cNvSpPr/>
          <p:nvPr/>
        </p:nvSpPr>
        <p:spPr>
          <a:xfrm>
            <a:off x="4280807" y="957942"/>
            <a:ext cx="2095499" cy="272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E2A07F4-FC8C-CC67-E36F-08FAFE92FCC2}"/>
              </a:ext>
            </a:extLst>
          </p:cNvPr>
          <p:cNvSpPr/>
          <p:nvPr/>
        </p:nvSpPr>
        <p:spPr>
          <a:xfrm>
            <a:off x="6685642" y="679450"/>
            <a:ext cx="4680857" cy="553357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Exploratory</a:t>
            </a:r>
            <a:r>
              <a:rPr lang="ko-KR" altLang="en-US" sz="2400" dirty="0">
                <a:solidFill>
                  <a:schemeClr val="tx1"/>
                </a:solidFill>
                <a:ea typeface="맑은 고딕"/>
              </a:rPr>
              <a:t> Data </a:t>
            </a:r>
            <a:r>
              <a:rPr lang="ko-KR" altLang="en-US" sz="2400" dirty="0" err="1">
                <a:solidFill>
                  <a:schemeClr val="tx1"/>
                </a:solidFill>
                <a:ea typeface="맑은 고딕"/>
              </a:rPr>
              <a:t>Analysis</a:t>
            </a:r>
            <a:endParaRPr lang="ko-KR" altLang="en-US" sz="2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42E86-AEA1-512F-0B5D-02D73AC35274}"/>
              </a:ext>
            </a:extLst>
          </p:cNvPr>
          <p:cNvSpPr txBox="1"/>
          <p:nvPr/>
        </p:nvSpPr>
        <p:spPr>
          <a:xfrm>
            <a:off x="6520537" y="2069644"/>
            <a:ext cx="20056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Descriptive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Statistics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19770-B89C-C8FB-EAFD-F5C29CDE8351}"/>
              </a:ext>
            </a:extLst>
          </p:cNvPr>
          <p:cNvSpPr txBox="1"/>
          <p:nvPr/>
        </p:nvSpPr>
        <p:spPr>
          <a:xfrm>
            <a:off x="9283697" y="236945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Correlation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FD1AF-EF15-3B51-F266-F9B7CB3D03D8}"/>
              </a:ext>
            </a:extLst>
          </p:cNvPr>
          <p:cNvSpPr txBox="1"/>
          <p:nvPr/>
        </p:nvSpPr>
        <p:spPr>
          <a:xfrm>
            <a:off x="7410994" y="3140525"/>
            <a:ext cx="41278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Finding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best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probability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distribution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estimate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Chlorophyll-a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4E845C4-F83C-AE47-CC14-51309878BA0A}"/>
              </a:ext>
            </a:extLst>
          </p:cNvPr>
          <p:cNvSpPr/>
          <p:nvPr/>
        </p:nvSpPr>
        <p:spPr>
          <a:xfrm rot="5400000">
            <a:off x="4821415" y="3066641"/>
            <a:ext cx="1711868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4A1F7F9-0CF2-2EA7-5952-BE0DBD002896}"/>
              </a:ext>
            </a:extLst>
          </p:cNvPr>
          <p:cNvSpPr/>
          <p:nvPr/>
        </p:nvSpPr>
        <p:spPr>
          <a:xfrm>
            <a:off x="1680028" y="4261756"/>
            <a:ext cx="8672284" cy="553357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Compare predictive performance for Chlorophyll-a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54475-9DC6-6F78-B92E-5F47D391FE24}"/>
              </a:ext>
            </a:extLst>
          </p:cNvPr>
          <p:cNvSpPr txBox="1"/>
          <p:nvPr/>
        </p:nvSpPr>
        <p:spPr>
          <a:xfrm>
            <a:off x="556982" y="515438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Generalized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Linear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Model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C0094-7595-22C6-C94C-29A72C2C8C35}"/>
              </a:ext>
            </a:extLst>
          </p:cNvPr>
          <p:cNvSpPr txBox="1"/>
          <p:nvPr/>
        </p:nvSpPr>
        <p:spPr>
          <a:xfrm>
            <a:off x="3178624" y="5154381"/>
            <a:ext cx="33419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Generalized Additive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Model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A4C91-3CBD-1852-7B5C-22063D2FEC68}"/>
              </a:ext>
            </a:extLst>
          </p:cNvPr>
          <p:cNvSpPr txBox="1"/>
          <p:nvPr/>
        </p:nvSpPr>
        <p:spPr>
          <a:xfrm>
            <a:off x="1981195" y="572587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Extreme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Gradient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Boosting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87751B-660F-2947-5EDD-3D83B3CEE910}"/>
              </a:ext>
            </a:extLst>
          </p:cNvPr>
          <p:cNvSpPr txBox="1"/>
          <p:nvPr/>
        </p:nvSpPr>
        <p:spPr>
          <a:xfrm>
            <a:off x="5677350" y="572587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Support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Vector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Machine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6A8F-EBAD-D6E0-DFFF-D98192F1C0E4}"/>
              </a:ext>
            </a:extLst>
          </p:cNvPr>
          <p:cNvSpPr txBox="1"/>
          <p:nvPr/>
        </p:nvSpPr>
        <p:spPr>
          <a:xfrm>
            <a:off x="3891639" y="624294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Deep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Neural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Network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07EC9E-0B85-EBBF-0D9C-27DD9BC0DE32}"/>
              </a:ext>
            </a:extLst>
          </p:cNvPr>
          <p:cNvSpPr txBox="1"/>
          <p:nvPr/>
        </p:nvSpPr>
        <p:spPr>
          <a:xfrm>
            <a:off x="7853127" y="6252343"/>
            <a:ext cx="4376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Convolutional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Neural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Network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49AD9-C418-C861-8550-5FA06AD67CF2}"/>
              </a:ext>
            </a:extLst>
          </p:cNvPr>
          <p:cNvSpPr txBox="1"/>
          <p:nvPr/>
        </p:nvSpPr>
        <p:spPr>
          <a:xfrm>
            <a:off x="8013693" y="5190662"/>
            <a:ext cx="4376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Time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Varying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Coefficient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Model</a:t>
            </a:r>
            <a:endParaRPr lang="ko-KR" altLang="en-US" sz="1400" dirty="0" err="1">
              <a:ea typeface="맑은 고딕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89709" y="1237273"/>
            <a:ext cx="890319" cy="86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734887" y="1237273"/>
            <a:ext cx="814648" cy="1009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7348451" y="1237273"/>
            <a:ext cx="504676" cy="8323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8819804" y="1237273"/>
            <a:ext cx="58189" cy="19032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9700953" y="1237273"/>
            <a:ext cx="490451" cy="11401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" idx="0"/>
          </p:cNvCxnSpPr>
          <p:nvPr/>
        </p:nvCxnSpPr>
        <p:spPr>
          <a:xfrm flipV="1">
            <a:off x="1928582" y="4815113"/>
            <a:ext cx="132974" cy="3392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513811" y="4815113"/>
            <a:ext cx="8313" cy="3392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9046476" y="4815113"/>
            <a:ext cx="297029" cy="375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959331" y="4815113"/>
            <a:ext cx="16625" cy="910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685642" y="4815113"/>
            <a:ext cx="0" cy="910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070764" y="4815113"/>
            <a:ext cx="765335" cy="14372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705898" y="4815113"/>
            <a:ext cx="382386" cy="14372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143000" y="3931920"/>
            <a:ext cx="0" cy="11139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7476" y="360387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SemiLight Condensed" panose="020B0502040204020203" pitchFamily="34" charset="0"/>
              </a:rPr>
              <a:t>Statistical Models</a:t>
            </a:r>
            <a:endParaRPr lang="ko-KR" altLang="en-US" dirty="0">
              <a:latin typeface="Bahnschrift SemiLight Condensed" panose="020B0502040204020203" pitchFamily="34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8013693" y="5879767"/>
            <a:ext cx="7396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14794" y="568518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SemiLight Condensed" panose="020B0502040204020203" pitchFamily="34" charset="0"/>
              </a:rPr>
              <a:t>Machine Learning Algorithms</a:t>
            </a:r>
            <a:endParaRPr lang="ko-KR" altLang="en-US" dirty="0">
              <a:latin typeface="Bahnschrift SemiLight Condensed" panose="020B0502040204020203" pitchFamily="34" charset="0"/>
            </a:endParaRPr>
          </a:p>
        </p:txBody>
      </p:sp>
      <p:cxnSp>
        <p:nvCxnSpPr>
          <p:cNvPr id="68" name="직선 화살표 연결선 67"/>
          <p:cNvCxnSpPr>
            <a:stCxn id="58" idx="1"/>
          </p:cNvCxnSpPr>
          <p:nvPr/>
        </p:nvCxnSpPr>
        <p:spPr>
          <a:xfrm flipH="1" flipV="1">
            <a:off x="3059084" y="6438252"/>
            <a:ext cx="70658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9866" y="623967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SemiLight Condensed" panose="020B0502040204020203" pitchFamily="34" charset="0"/>
              </a:rPr>
              <a:t>Deep Learning Algorithms</a:t>
            </a:r>
            <a:endParaRPr lang="ko-KR" altLang="en-US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Yu Gothic UI</vt:lpstr>
      <vt:lpstr>맑은 고딕</vt:lpstr>
      <vt:lpstr>Arial</vt:lpstr>
      <vt:lpstr>Bahnschrift SemiLight Condensed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203</cp:revision>
  <dcterms:created xsi:type="dcterms:W3CDTF">2023-03-01T02:05:39Z</dcterms:created>
  <dcterms:modified xsi:type="dcterms:W3CDTF">2023-09-13T06:05:50Z</dcterms:modified>
</cp:coreProperties>
</file>