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3"/>
  </p:notesMasterIdLst>
  <p:sldIdLst>
    <p:sldId id="346" r:id="rId2"/>
    <p:sldId id="347" r:id="rId3"/>
    <p:sldId id="348" r:id="rId4"/>
    <p:sldId id="375" r:id="rId5"/>
    <p:sldId id="377" r:id="rId6"/>
    <p:sldId id="378" r:id="rId7"/>
    <p:sldId id="349" r:id="rId8"/>
    <p:sldId id="351" r:id="rId9"/>
    <p:sldId id="352" r:id="rId10"/>
    <p:sldId id="353" r:id="rId11"/>
    <p:sldId id="350" r:id="rId12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B4FC07A-CB9E-477F-B8F7-FD424193C940}">
          <p14:sldIdLst>
            <p14:sldId id="346"/>
            <p14:sldId id="347"/>
            <p14:sldId id="348"/>
            <p14:sldId id="375"/>
            <p14:sldId id="377"/>
            <p14:sldId id="378"/>
            <p14:sldId id="349"/>
            <p14:sldId id="351"/>
            <p14:sldId id="352"/>
            <p14:sldId id="353"/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6600"/>
    <a:srgbClr val="FF00FF"/>
    <a:srgbClr val="2626F6"/>
    <a:srgbClr val="0066FF"/>
    <a:srgbClr val="00FF00"/>
    <a:srgbClr val="C00000"/>
    <a:srgbClr val="FFFF00"/>
    <a:srgbClr val="FF0000"/>
    <a:srgbClr val="E7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82853" autoAdjust="0"/>
  </p:normalViewPr>
  <p:slideViewPr>
    <p:cSldViewPr>
      <p:cViewPr varScale="1">
        <p:scale>
          <a:sx n="82" d="100"/>
          <a:sy n="82" d="100"/>
        </p:scale>
        <p:origin x="154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2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8C142E8-FEF0-4343-9879-241A7DA10F55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32032A03-35B2-49DD-BCE7-FB63F14EC9F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838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ko-KR" altLang="en-US" dirty="0"/>
              <a:t>수질</a:t>
            </a:r>
            <a:r>
              <a:rPr lang="en-US" altLang="ko-KR" dirty="0"/>
              <a:t>, </a:t>
            </a:r>
            <a:r>
              <a:rPr lang="ko-KR" altLang="en-US" dirty="0"/>
              <a:t>수질관리</a:t>
            </a:r>
            <a:endParaRPr lang="en-US" altLang="ko-KR" dirty="0"/>
          </a:p>
          <a:p>
            <a:r>
              <a:rPr lang="ko-KR" altLang="en-US" dirty="0"/>
              <a:t>대상</a:t>
            </a:r>
            <a:r>
              <a:rPr lang="en-US" altLang="ko-KR" dirty="0"/>
              <a:t>: </a:t>
            </a:r>
            <a:r>
              <a:rPr lang="ko-KR" altLang="en-US" dirty="0"/>
              <a:t>자연수체 </a:t>
            </a:r>
            <a:r>
              <a:rPr lang="en-US" altLang="ko-KR" dirty="0"/>
              <a:t>(</a:t>
            </a:r>
            <a:r>
              <a:rPr lang="ko-KR" altLang="en-US" dirty="0"/>
              <a:t>하천</a:t>
            </a:r>
            <a:r>
              <a:rPr lang="en-US" altLang="ko-KR" dirty="0"/>
              <a:t>, </a:t>
            </a:r>
            <a:r>
              <a:rPr lang="ko-KR" altLang="en-US" dirty="0"/>
              <a:t>강</a:t>
            </a:r>
            <a:r>
              <a:rPr lang="en-US" altLang="ko-KR" dirty="0"/>
              <a:t>, </a:t>
            </a:r>
            <a:r>
              <a:rPr lang="ko-KR" altLang="en-US" dirty="0"/>
              <a:t>저수지</a:t>
            </a:r>
            <a:r>
              <a:rPr lang="en-US" altLang="ko-KR" dirty="0"/>
              <a:t>, </a:t>
            </a:r>
            <a:r>
              <a:rPr lang="ko-KR" altLang="en-US" dirty="0"/>
              <a:t>호수</a:t>
            </a:r>
            <a:r>
              <a:rPr lang="en-US" altLang="ko-KR" dirty="0"/>
              <a:t>, </a:t>
            </a:r>
            <a:r>
              <a:rPr lang="ko-KR" altLang="en-US" dirty="0"/>
              <a:t>하구</a:t>
            </a:r>
            <a:r>
              <a:rPr lang="en-US" altLang="ko-KR" dirty="0"/>
              <a:t>, </a:t>
            </a:r>
            <a:r>
              <a:rPr lang="ko-KR" altLang="en-US" dirty="0"/>
              <a:t>연안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무엇을</a:t>
            </a:r>
            <a:r>
              <a:rPr lang="en-US" altLang="ko-KR" dirty="0"/>
              <a:t>: </a:t>
            </a:r>
            <a:r>
              <a:rPr lang="ko-KR" altLang="en-US" dirty="0"/>
              <a:t>수질 변화 과정을 이해하고 관리</a:t>
            </a:r>
          </a:p>
        </p:txBody>
      </p:sp>
      <p:sp>
        <p:nvSpPr>
          <p:cNvPr id="51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EAC6F3C9-B332-4D29-939B-0BB668262E92}" type="slidenum">
              <a:rPr lang="en-US" altLang="ko-KR" smtClean="0"/>
              <a:pPr/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968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B432C-D14C-40DC-A352-66A8D4342086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384C93-F892-425A-8D25-445DA6AF1A8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4CD46-7962-4A22-92EF-4F51915EF098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2BDB4-7BEA-4E87-8891-17E3826D9B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15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1BCC69-51D8-4C9C-A757-36339E75D050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A1A16-8B89-461A-AA07-157B96519BB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0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4890"/>
            <a:ext cx="9144000" cy="1143000"/>
          </a:xfrm>
          <a:noFill/>
        </p:spPr>
        <p:txBody>
          <a:bodyPr/>
          <a:lstStyle>
            <a:lvl1pPr marL="538163" indent="0" algn="l">
              <a:defRPr sz="3600" b="1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buSzPct val="120000"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742950" indent="-285750">
              <a:buClrTx/>
              <a:buSzPct val="100000"/>
              <a:buFont typeface="Wingdings" panose="05000000000000000000" pitchFamily="2" charset="2"/>
              <a:buChar char="§"/>
              <a:defRPr sz="2800" b="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 b="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 b="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 b="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92BEEEE7-06C7-4570-B9A1-C8DB2330DA24}" type="datetimeFigureOut">
              <a:rPr lang="ko-KR" altLang="en-US" smtClean="0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pPr>
              <a:defRPr/>
            </a:pPr>
            <a:fld id="{C83D8012-B487-4AAC-B557-A720DC8F35EB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35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C7489D-B784-4CBF-BB4D-158E645A3299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DCF65-8AEC-43A2-ABD0-906FB44A1FF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05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344B6-2F00-4B55-8E84-E4C9F0DE758F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78B1A-74EF-4BA3-8060-EFA6AF472D4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26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CF194-4349-49A1-BDD6-6120747F63F9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BDBC5-13F0-4DDD-804B-B24CA43516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80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A944A-399C-4BAF-9756-D307DF27FF37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E01-466E-44BC-BD37-B98F7C32DC8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027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5E05B-48E5-4CAC-8E2B-9773D1B0DCAD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0680-CD77-48C9-8CCF-EC256FCE12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97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6B808E-7C6A-43B6-B72B-9202AC0C0C2C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3DA43-79DC-4555-8808-8C32A757A02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5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9F39F-D2EB-4152-9F3E-A4416A897342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139CE-BC1F-4E26-951D-F18A60C9861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1991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F55FCB0-6303-492F-8AEB-F39C450BEE9B}" type="datetimeFigureOut">
              <a:rPr lang="ko-KR" altLang="en-US"/>
              <a:pPr>
                <a:defRPr/>
              </a:pPr>
              <a:t>2024-09-05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2F2BF04D-7DFA-431F-860F-172BF1E0866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C00000"/>
        </a:buClr>
        <a:buSzPct val="11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anstock/MixSIA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cmc-jags.sourceforge.net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F220C33-50E6-4F39-8C48-B3EFAE2D3F52}"/>
              </a:ext>
            </a:extLst>
          </p:cNvPr>
          <p:cNvSpPr txBox="1">
            <a:spLocks/>
          </p:cNvSpPr>
          <p:nvPr/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endParaRPr lang="en-US" altLang="ko-KR" sz="3200" dirty="0"/>
          </a:p>
          <a:p>
            <a:pPr algn="ctr">
              <a:defRPr/>
            </a:pPr>
            <a:r>
              <a:rPr lang="ko-KR" altLang="en-US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베이지안 혼합모델 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3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MixSIAR</a:t>
            </a:r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ctr">
              <a:defRPr/>
            </a:pP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  <a:p>
            <a:pPr algn="ctr">
              <a:defRPr/>
            </a:pPr>
            <a:r>
              <a:rPr lang="en-US" altLang="ko-KR" sz="3200" dirty="0"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‒  </a:t>
            </a:r>
            <a:r>
              <a:rPr lang="ko-KR" altLang="en-US" sz="3200" dirty="0"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실    습  </a:t>
            </a:r>
            <a:r>
              <a:rPr lang="en-US" altLang="ko-KR" sz="3200" dirty="0">
                <a:latin typeface="Segoe UI" panose="020B0502040204020203" pitchFamily="34" charset="0"/>
                <a:ea typeface="나눔고딕" panose="020D0604000000000000" pitchFamily="50" charset="-127"/>
                <a:cs typeface="Segoe UI" panose="020B0502040204020203" pitchFamily="34" charset="0"/>
              </a:rPr>
              <a:t>‒</a:t>
            </a:r>
            <a:endParaRPr lang="ko-KR" altLang="en-US" sz="3200" dirty="0">
              <a:solidFill>
                <a:schemeClr val="accent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endParaRPr lang="en-US" altLang="ko-KR" sz="32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altLang="ko-KR" sz="18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endParaRPr lang="en-US" altLang="ko-KR" sz="32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altLang="ko-KR" sz="2400" b="0" dirty="0">
                <a:latin typeface="Calibri" panose="020F0502020204030204" pitchFamily="34" charset="0"/>
                <a:ea typeface="굴림" panose="020B0600000101010101" pitchFamily="50" charset="-127"/>
                <a:cs typeface="Calibri" panose="020F0502020204030204" pitchFamily="34" charset="0"/>
              </a:rPr>
              <a:t>2024-09-09</a:t>
            </a:r>
            <a:endParaRPr kumimoji="0" lang="en-US" altLang="ko-KR" sz="2400" b="0" dirty="0">
              <a:latin typeface="Calibri" panose="020F0502020204030204" pitchFamily="34" charset="0"/>
              <a:ea typeface="굴림" panose="020B0600000101010101" pitchFamily="50" charset="-127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ko-KR" altLang="en-US" sz="2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서울시립대학교 환경공학부</a:t>
            </a:r>
            <a:endParaRPr lang="en-US" altLang="ko-KR" sz="24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/>
            </a:pPr>
            <a:r>
              <a:rPr lang="ko-KR" altLang="en-US" sz="2400" b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 윤 경</a:t>
            </a:r>
          </a:p>
        </p:txBody>
      </p:sp>
      <p:pic>
        <p:nvPicPr>
          <p:cNvPr id="5" name="Picture 2" descr="ìì¸ìë¦½ëíêµ UNIVERSITY OF SEOUL">
            <a:extLst>
              <a:ext uri="{FF2B5EF4-FFF2-40B4-BE49-F238E27FC236}">
                <a16:creationId xmlns:a16="http://schemas.microsoft.com/office/drawing/2014/main" id="{BEC6B7AD-ACCF-448C-BA16-81F5C237EA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89" b="22895"/>
          <a:stretch/>
        </p:blipFill>
        <p:spPr bwMode="auto">
          <a:xfrm>
            <a:off x="539552" y="6195960"/>
            <a:ext cx="1932876" cy="3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국립환경과학원">
            <a:extLst>
              <a:ext uri="{FF2B5EF4-FFF2-40B4-BE49-F238E27FC236}">
                <a16:creationId xmlns:a16="http://schemas.microsoft.com/office/drawing/2014/main" id="{A2D16D7D-78C0-4BA5-81DE-350A35EFD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6173297"/>
            <a:ext cx="2094358" cy="423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35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87F64-7C37-CF76-1FDC-5A81464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자료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049BC0-FBA5-8863-A136-3F49B4781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686"/>
          <a:stretch/>
        </p:blipFill>
        <p:spPr>
          <a:xfrm>
            <a:off x="0" y="1772816"/>
            <a:ext cx="9144000" cy="24464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5D9A36D-D5E5-7884-91AF-E6D3429036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699"/>
          <a:stretch/>
        </p:blipFill>
        <p:spPr>
          <a:xfrm>
            <a:off x="0" y="4291241"/>
            <a:ext cx="9144000" cy="28617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2C608A-3595-C70D-2F0E-593EBF184828}"/>
              </a:ext>
            </a:extLst>
          </p:cNvPr>
          <p:cNvCxnSpPr>
            <a:cxnSpLocks/>
          </p:cNvCxnSpPr>
          <p:nvPr/>
        </p:nvCxnSpPr>
        <p:spPr>
          <a:xfrm>
            <a:off x="5796136" y="2852936"/>
            <a:ext cx="2952328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3F0F212-4818-28F0-4B2E-AF2C9E37434F}"/>
              </a:ext>
            </a:extLst>
          </p:cNvPr>
          <p:cNvCxnSpPr>
            <a:cxnSpLocks/>
          </p:cNvCxnSpPr>
          <p:nvPr/>
        </p:nvCxnSpPr>
        <p:spPr>
          <a:xfrm>
            <a:off x="35496" y="3125020"/>
            <a:ext cx="2088232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C8B3A54-CDB9-BD6D-6D5E-F64C91E587FC}"/>
              </a:ext>
            </a:extLst>
          </p:cNvPr>
          <p:cNvCxnSpPr>
            <a:cxnSpLocks/>
          </p:cNvCxnSpPr>
          <p:nvPr/>
        </p:nvCxnSpPr>
        <p:spPr>
          <a:xfrm>
            <a:off x="4932040" y="3125020"/>
            <a:ext cx="648072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4CA335-51FC-7142-52CF-3A084AD0B77E}"/>
              </a:ext>
            </a:extLst>
          </p:cNvPr>
          <p:cNvCxnSpPr>
            <a:cxnSpLocks/>
          </p:cNvCxnSpPr>
          <p:nvPr/>
        </p:nvCxnSpPr>
        <p:spPr>
          <a:xfrm>
            <a:off x="611560" y="3645024"/>
            <a:ext cx="842493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7DEC97-998D-913C-1D9A-1453D5C76451}"/>
              </a:ext>
            </a:extLst>
          </p:cNvPr>
          <p:cNvCxnSpPr>
            <a:cxnSpLocks/>
          </p:cNvCxnSpPr>
          <p:nvPr/>
        </p:nvCxnSpPr>
        <p:spPr>
          <a:xfrm>
            <a:off x="611560" y="4122500"/>
            <a:ext cx="2160240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72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BD2E3-D597-3D28-AE9E-2B167A3F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곱셈 </a:t>
            </a:r>
            <a:r>
              <a:rPr lang="ko-KR" altLang="en-US" dirty="0" err="1"/>
              <a:t>오차항</a:t>
            </a:r>
            <a:r>
              <a:rPr lang="ko-KR" altLang="en-US" dirty="0"/>
              <a:t> 산정 코드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A1080-8252-D1D5-3ED8-431FCE96F318}"/>
              </a:ext>
            </a:extLst>
          </p:cNvPr>
          <p:cNvSpPr txBox="1"/>
          <p:nvPr/>
        </p:nvSpPr>
        <p:spPr>
          <a:xfrm>
            <a:off x="611560" y="2204864"/>
            <a:ext cx="7920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# </a:t>
            </a:r>
            <a:r>
              <a:rPr lang="ko-KR" altLang="en-US" dirty="0" err="1"/>
              <a:t>get</a:t>
            </a:r>
            <a:r>
              <a:rPr lang="ko-KR" altLang="en-US" dirty="0"/>
              <a:t> </a:t>
            </a:r>
            <a:r>
              <a:rPr lang="ko-KR" altLang="en-US" dirty="0" err="1"/>
              <a:t>multiplicative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 </a:t>
            </a:r>
            <a:r>
              <a:rPr lang="ko-KR" altLang="en-US" dirty="0" err="1"/>
              <a:t>term</a:t>
            </a:r>
            <a:r>
              <a:rPr lang="ko-KR" altLang="en-US" dirty="0"/>
              <a:t> </a:t>
            </a:r>
            <a:r>
              <a:rPr lang="ko-KR" altLang="en-US" dirty="0" err="1"/>
              <a:t>estimates</a:t>
            </a:r>
            <a:r>
              <a:rPr lang="ko-KR" altLang="en-US" dirty="0"/>
              <a:t>, </a:t>
            </a:r>
            <a:r>
              <a:rPr lang="ko-KR" altLang="en-US" dirty="0" err="1"/>
              <a:t>median</a:t>
            </a:r>
            <a:r>
              <a:rPr lang="ko-KR" altLang="en-US" dirty="0"/>
              <a:t>(</a:t>
            </a:r>
            <a:r>
              <a:rPr lang="ko-KR" altLang="en-US" dirty="0" err="1"/>
              <a:t>xi.C</a:t>
            </a:r>
            <a:r>
              <a:rPr lang="ko-KR" altLang="en-US" dirty="0"/>
              <a:t>) and </a:t>
            </a:r>
            <a:r>
              <a:rPr lang="ko-KR" altLang="en-US" dirty="0" err="1"/>
              <a:t>median</a:t>
            </a:r>
            <a:r>
              <a:rPr lang="ko-KR" altLang="en-US" dirty="0"/>
              <a:t>(</a:t>
            </a:r>
            <a:r>
              <a:rPr lang="ko-KR" altLang="en-US" dirty="0" err="1"/>
              <a:t>xi.N</a:t>
            </a:r>
            <a:r>
              <a:rPr lang="ko-KR" altLang="en-US" dirty="0"/>
              <a:t>)</a:t>
            </a:r>
          </a:p>
          <a:p>
            <a:r>
              <a:rPr lang="ko-KR" altLang="en-US" dirty="0" err="1"/>
              <a:t>xi.C</a:t>
            </a:r>
            <a:r>
              <a:rPr lang="ko-KR" altLang="en-US" dirty="0"/>
              <a:t> &lt;- </a:t>
            </a:r>
            <a:r>
              <a:rPr lang="ko-KR" altLang="en-US" dirty="0" err="1"/>
              <a:t>round</a:t>
            </a:r>
            <a:r>
              <a:rPr lang="ko-KR" altLang="en-US" dirty="0"/>
              <a:t>(</a:t>
            </a:r>
            <a:r>
              <a:rPr lang="ko-KR" altLang="en-US" dirty="0" err="1"/>
              <a:t>median</a:t>
            </a:r>
            <a:r>
              <a:rPr lang="ko-KR" altLang="en-US" dirty="0"/>
              <a:t>(jags.1$BUGSoutput$sims.list$resid.prop[,1]),1)</a:t>
            </a:r>
          </a:p>
          <a:p>
            <a:r>
              <a:rPr lang="ko-KR" altLang="en-US" dirty="0" err="1"/>
              <a:t>xi.N</a:t>
            </a:r>
            <a:r>
              <a:rPr lang="ko-KR" altLang="en-US" dirty="0"/>
              <a:t> &lt;- </a:t>
            </a:r>
            <a:r>
              <a:rPr lang="ko-KR" altLang="en-US" dirty="0" err="1"/>
              <a:t>round</a:t>
            </a:r>
            <a:r>
              <a:rPr lang="ko-KR" altLang="en-US" dirty="0"/>
              <a:t>(</a:t>
            </a:r>
            <a:r>
              <a:rPr lang="ko-KR" altLang="en-US" dirty="0" err="1"/>
              <a:t>median</a:t>
            </a:r>
            <a:r>
              <a:rPr lang="ko-KR" altLang="en-US" dirty="0"/>
              <a:t>(jags.1$BUGSoutput$sims.list$resid.prop[,2]),1)</a:t>
            </a:r>
          </a:p>
        </p:txBody>
      </p:sp>
    </p:spTree>
    <p:extLst>
      <p:ext uri="{BB962C8B-B14F-4D97-AF65-F5344CB8AC3E}">
        <p14:creationId xmlns:p14="http://schemas.microsoft.com/office/powerpoint/2010/main" val="3662877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71241-45DF-0E8C-0940-9B3374BA8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527FBF-7786-4AB1-40AF-C29FD91B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Stock, Brian C., et al. "Analyzing mixing systems using a new generation of Bayesian tracer mixing models." </a:t>
            </a:r>
            <a:r>
              <a:rPr lang="en-US" altLang="ko-KR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PeerJ</a:t>
            </a:r>
            <a:r>
              <a:rPr lang="en-US" altLang="ko-KR" sz="2400" dirty="0">
                <a:latin typeface="Calibri" panose="020F0502020204030204" pitchFamily="34" charset="0"/>
                <a:cs typeface="Calibri" panose="020F0502020204030204" pitchFamily="34" charset="0"/>
              </a:rPr>
              <a:t> 6 (2018): e5096.</a:t>
            </a: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en-US" altLang="ko-KR" sz="2400" b="0" i="0" u="none" strike="noStrike" baseline="0" dirty="0">
                <a:solidFill>
                  <a:srgbClr val="008A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https://github.com/brianstock/MixSIAR</a:t>
            </a:r>
            <a:endParaRPr lang="en-US" altLang="ko-KR" sz="2400" b="0" i="0" u="none" strike="noStrike" baseline="0" dirty="0">
              <a:solidFill>
                <a:srgbClr val="008A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b="0" i="0" u="none" strike="noStrike" baseline="0" dirty="0">
              <a:solidFill>
                <a:srgbClr val="008A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altLang="ko-K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MixSIAR GUI User Manual v3.1</a:t>
            </a:r>
            <a:endParaRPr lang="en-US" altLang="ko-KR" sz="2400" dirty="0">
              <a:solidFill>
                <a:srgbClr val="008A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ko-KR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00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E9BCB-71CB-EB7D-C1E7-6CE73889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MixSIAR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98176E-0CD1-6E2B-37A8-9946F056B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0" i="0" dirty="0">
                <a:solidFill>
                  <a:srgbClr val="24292F"/>
                </a:solidFill>
                <a:effectLst/>
                <a:latin typeface="-apple-system"/>
              </a:rPr>
              <a:t>Download and install </a:t>
            </a:r>
            <a:r>
              <a:rPr lang="en-US" altLang="ko-KR" sz="24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R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0" i="0" dirty="0">
                <a:solidFill>
                  <a:srgbClr val="24292F"/>
                </a:solidFill>
                <a:effectLst/>
                <a:latin typeface="-apple-system"/>
              </a:rPr>
              <a:t>Download and install </a:t>
            </a:r>
            <a:r>
              <a:rPr lang="en-US" altLang="ko-KR" sz="2400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JAGS</a:t>
            </a:r>
            <a:r>
              <a:rPr lang="en-US" altLang="ko-KR" sz="2400" b="0" i="0" dirty="0">
                <a:solidFill>
                  <a:srgbClr val="24292F"/>
                </a:solidFill>
                <a:effectLst/>
                <a:latin typeface="-apple-system"/>
              </a:rPr>
              <a:t>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b="0" i="0" dirty="0">
                <a:solidFill>
                  <a:srgbClr val="24292F"/>
                </a:solidFill>
                <a:effectLst/>
                <a:latin typeface="-apple-system"/>
              </a:rPr>
              <a:t>Open R and run.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4292F"/>
                </a:solidFill>
                <a:latin typeface="-apple-system"/>
              </a:rPr>
              <a:t>Install and load the “</a:t>
            </a:r>
            <a:r>
              <a:rPr lang="en-US" altLang="ko-KR" sz="2400" dirty="0" err="1">
                <a:solidFill>
                  <a:srgbClr val="24292F"/>
                </a:solidFill>
                <a:latin typeface="-apple-system"/>
              </a:rPr>
              <a:t>MixSIAR</a:t>
            </a:r>
            <a:r>
              <a:rPr lang="en-US" altLang="ko-KR" sz="2400" dirty="0">
                <a:solidFill>
                  <a:srgbClr val="24292F"/>
                </a:solidFill>
                <a:latin typeface="-apple-system"/>
              </a:rPr>
              <a:t>” package.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altLang="ko-KR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4292F"/>
                </a:solidFill>
                <a:latin typeface="-apple-system"/>
              </a:rPr>
              <a:t>Find the directory location on your computer.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altLang="ko-KR" sz="11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solidFill>
                  <a:srgbClr val="24292F"/>
                </a:solidFill>
                <a:latin typeface="-apple-system"/>
              </a:rPr>
              <a:t>Set the directory location as the working directory.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altLang="ko-KR" sz="2400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endParaRPr lang="en-US" altLang="ko-KR" sz="2400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48F6F57-2D5C-3B13-0C18-16D427F8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3804070"/>
            <a:ext cx="4075988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install.packages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("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MixSIAR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",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dependencies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=TRUE)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libri" panose="020F0502020204030204" pitchFamily="34" charset="0"/>
              <a:ea typeface="ui-monospace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library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(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MixSIAR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7AE128-BD7A-BA99-4428-A3A7E16EB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64" y="4967748"/>
            <a:ext cx="207223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find.package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("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MixSIAR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")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210DCA0-F157-4F91-A643-D9F6C06A2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164" y="5812111"/>
            <a:ext cx="265553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 err="1">
                <a:solidFill>
                  <a:srgbClr val="24292F"/>
                </a:solidFill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wdir</a:t>
            </a:r>
            <a:r>
              <a:rPr kumimoji="0" lang="en-US" altLang="ko-KR" sz="1600" dirty="0">
                <a:solidFill>
                  <a:srgbClr val="24292F"/>
                </a:solidFill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 &lt;-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find.package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("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MixSIAR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24292F"/>
                </a:solidFill>
                <a:effectLst/>
                <a:latin typeface="Calibri" panose="020F0502020204030204" pitchFamily="34" charset="0"/>
                <a:ea typeface="ui-monospace"/>
                <a:cs typeface="Calibri" panose="020F0502020204030204" pitchFamily="34" charset="0"/>
              </a:rPr>
              <a:t>")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24292F"/>
              </a:solidFill>
              <a:effectLst/>
              <a:latin typeface="Calibri" panose="020F0502020204030204" pitchFamily="34" charset="0"/>
              <a:ea typeface="ui-monospace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dirty="0" err="1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setwd</a:t>
            </a:r>
            <a:r>
              <a:rPr kumimoji="0" lang="en-US" altLang="ko-KR" sz="16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altLang="ko-KR" sz="1600" dirty="0" err="1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wdir</a:t>
            </a:r>
            <a:r>
              <a:rPr kumimoji="0" lang="en-US" altLang="ko-KR" sz="1600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792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3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모델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혼합물의 변동성 모델링</a:t>
            </a: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BC8CED8-ADE1-4257-A9F4-BD1BBEBC2C6A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916832"/>
          <a:ext cx="8496945" cy="3960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2315">
                  <a:extLst>
                    <a:ext uri="{9D8B030D-6E8A-4147-A177-3AD203B41FA5}">
                      <a16:colId xmlns:a16="http://schemas.microsoft.com/office/drawing/2014/main" val="1834237074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3156372454"/>
                    </a:ext>
                  </a:extLst>
                </a:gridCol>
                <a:gridCol w="2832315">
                  <a:extLst>
                    <a:ext uri="{9D8B030D-6E8A-4147-A177-3AD203B41FA5}">
                      <a16:colId xmlns:a16="http://schemas.microsoft.com/office/drawing/2014/main" val="3672488532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073361"/>
                  </a:ext>
                </a:extLst>
              </a:tr>
              <a:tr h="2088232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각 오염원의 평균에 기여율을 고려한 가중치 평균으로 혼합물의 평균을 추정함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실제 혼합물 측정값은 오차의 분산으로 인해 혼합물 평균과 차이를 보임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endParaRPr lang="ko-KR" altLang="en-US" sz="1400" dirty="0">
                        <a:latin typeface="나눔 고딕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혼합물 측정값의 변동성 </a:t>
                      </a:r>
                      <a:r>
                        <a:rPr lang="en-US" altLang="ko-KR" sz="1400" dirty="0">
                          <a:latin typeface="나눔 고딕"/>
                        </a:rPr>
                        <a:t>(</a:t>
                      </a:r>
                      <a:r>
                        <a:rPr lang="ko-KR" altLang="en-US" sz="1400" dirty="0">
                          <a:latin typeface="나눔 고딕"/>
                        </a:rPr>
                        <a:t>오차의 분산</a:t>
                      </a:r>
                      <a:r>
                        <a:rPr lang="en-US" altLang="ko-KR" sz="1400" dirty="0">
                          <a:latin typeface="나눔 고딕"/>
                        </a:rPr>
                        <a:t>)</a:t>
                      </a:r>
                      <a:r>
                        <a:rPr lang="ko-KR" altLang="en-US" sz="1400" dirty="0">
                          <a:latin typeface="나눔 고딕"/>
                        </a:rPr>
                        <a:t>은 오염원 분산의 가중 결합에 의해 추정됨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r>
                        <a:rPr lang="ko-KR" altLang="en-US" sz="1400" dirty="0">
                          <a:latin typeface="나눔 고딕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오차의 분산이 곱셈항에 의해 조정됨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관측된 혼합물이 모든 오염원의 다수 샘플의 혼합의</a:t>
                      </a:r>
                      <a:r>
                        <a:rPr lang="ko-KR" altLang="en-US" sz="1400" baseline="0" dirty="0"/>
                        <a:t> 결과</a:t>
                      </a:r>
                      <a:endParaRPr lang="en-US" altLang="ko-KR" sz="1400" baseline="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latin typeface="나눔 고딕"/>
                      </a:endParaRPr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나눔 고딕"/>
                        </a:rPr>
                        <a:t>곱셈항에 의해 오차의 분산이 감소하기도</a:t>
                      </a:r>
                      <a:r>
                        <a:rPr lang="en-US" altLang="ko-KR" sz="1400" dirty="0">
                          <a:latin typeface="나눔 고딕"/>
                        </a:rPr>
                        <a:t>, </a:t>
                      </a:r>
                      <a:r>
                        <a:rPr lang="ko-KR" altLang="en-US" sz="1400" dirty="0">
                          <a:latin typeface="나눔 고딕"/>
                        </a:rPr>
                        <a:t>증가하기도 함</a:t>
                      </a:r>
                      <a:r>
                        <a:rPr lang="en-US" altLang="ko-KR" sz="1400" dirty="0">
                          <a:latin typeface="나눔 고딕"/>
                        </a:rPr>
                        <a:t>.</a:t>
                      </a:r>
                      <a:r>
                        <a:rPr lang="ko-KR" altLang="en-US" sz="1400" dirty="0">
                          <a:latin typeface="나눔 고딕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3582690"/>
                  </a:ext>
                </a:extLst>
              </a:tr>
            </a:tbl>
          </a:graphicData>
        </a:graphic>
      </p:graphicFrame>
      <p:grpSp>
        <p:nvGrpSpPr>
          <p:cNvPr id="28" name="그룹 27">
            <a:extLst>
              <a:ext uri="{FF2B5EF4-FFF2-40B4-BE49-F238E27FC236}">
                <a16:creationId xmlns:a16="http://schemas.microsoft.com/office/drawing/2014/main" id="{E177AFC3-4AF9-4D5B-900E-F5A003172D0F}"/>
              </a:ext>
            </a:extLst>
          </p:cNvPr>
          <p:cNvGrpSpPr/>
          <p:nvPr/>
        </p:nvGrpSpPr>
        <p:grpSpPr>
          <a:xfrm>
            <a:off x="395536" y="2127540"/>
            <a:ext cx="8363361" cy="1491615"/>
            <a:chOff x="539552" y="2154971"/>
            <a:chExt cx="8363361" cy="14916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E6DAF08-4DE9-4C93-BCD4-50C7D034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9552" y="2154971"/>
              <a:ext cx="2697480" cy="1491615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A936A99-A90B-4817-A523-E384EC2503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2750" y="2154971"/>
              <a:ext cx="2694623" cy="14859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216C744-3161-4AAD-8584-4CC7CC3C5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08290" y="2154971"/>
              <a:ext cx="2694623" cy="148590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FA7457A-8850-4062-90FE-D4545EC24F86}"/>
                </a:ext>
              </a:extLst>
            </p:cNvPr>
            <p:cNvSpPr/>
            <p:nvPr/>
          </p:nvSpPr>
          <p:spPr>
            <a:xfrm>
              <a:off x="2987824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8AD318F-9AE1-4A0B-BA81-F3A3B0995653}"/>
                </a:ext>
              </a:extLst>
            </p:cNvPr>
            <p:cNvSpPr/>
            <p:nvPr/>
          </p:nvSpPr>
          <p:spPr>
            <a:xfrm>
              <a:off x="5796136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6651EC6-EC73-4F77-A085-CBF553EAF075}"/>
                </a:ext>
              </a:extLst>
            </p:cNvPr>
            <p:cNvSpPr/>
            <p:nvPr/>
          </p:nvSpPr>
          <p:spPr>
            <a:xfrm>
              <a:off x="8627574" y="2204864"/>
              <a:ext cx="224009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9623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4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en-US" altLang="ko-KR" sz="3200" dirty="0"/>
              <a:t> </a:t>
            </a:r>
            <a:r>
              <a:rPr lang="ko-KR" altLang="en-US" sz="3200" dirty="0"/>
              <a:t>사용을 통한 오염원 분별력 향상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사전분포 모델링을 통한 오염원 분별력 향상</a:t>
            </a:r>
            <a:endParaRPr lang="ko-KR" altLang="en-US" sz="800" dirty="0"/>
          </a:p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/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b>
                                  <m:r>
                                    <a:rPr lang="en-US" altLang="ko-KR" sz="16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US" altLang="ko-KR" sz="16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altLang="ko-K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ko-KR" altLang="en-US" sz="16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  <m:sup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  <m:r>
                            <a:rPr lang="en-US" altLang="ko-KR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l-GR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나눔고딕" panose="020D0604000000000000" pitchFamily="50" charset="-127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DE3D18-5328-49AB-8027-1D90978EA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340768"/>
                <a:ext cx="5472608" cy="1962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</p:spPr>
            <p:txBody>
              <a:bodyPr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ko-KR" sz="1400" b="1" dirty="0"/>
                  <a:t>2)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공변인으로 사전분포에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정보 제공</a:t>
                </a:r>
                <a:r>
                  <a:rPr lang="en-US" altLang="ko-KR" sz="1400" b="1" dirty="0">
                    <a:solidFill>
                      <a:srgbClr val="2626F6"/>
                    </a:solidFill>
                  </a:rPr>
                  <a:t> </a:t>
                </a:r>
                <a:r>
                  <a:rPr lang="en-US" altLang="ko-KR" sz="1400" b="1" dirty="0">
                    <a:solidFill>
                      <a:srgbClr val="2626F6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1" i="1">
                        <a:solidFill>
                          <a:srgbClr val="2626F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>
                    <a:solidFill>
                      <a:srgbClr val="2626F6"/>
                    </a:solidFill>
                  </a:rPr>
                  <a:t>의</a:t>
                </a:r>
                <a:r>
                  <a:rPr lang="ko-KR" altLang="en-US" sz="1400" dirty="0">
                    <a:solidFill>
                      <a:srgbClr val="2626F6"/>
                    </a:solidFill>
                  </a:rPr>
                  <a:t> </a:t>
                </a:r>
                <a:r>
                  <a:rPr lang="ko-KR" altLang="en-US" sz="1400" b="1" dirty="0">
                    <a:solidFill>
                      <a:srgbClr val="2626F6"/>
                    </a:solidFill>
                  </a:rPr>
                  <a:t>사후분포 불확실성 감소</a:t>
                </a:r>
                <a:endParaRPr lang="ko-KR" altLang="en-US" sz="1400" b="1" dirty="0"/>
              </a:p>
              <a:p>
                <a:pPr marL="641350" indent="-285750"/>
                <a:r>
                  <a:rPr lang="en-US" altLang="ko-KR" sz="1400" dirty="0"/>
                  <a:t>Dirichlet </a:t>
                </a:r>
                <a:r>
                  <a:rPr lang="ko-KR" altLang="en-US" sz="1400" dirty="0"/>
                  <a:t>분포는 </a:t>
                </a:r>
                <a:r>
                  <a:rPr lang="en-US" altLang="ko-KR" sz="1400" dirty="0"/>
                  <a:t>sub-compositional independence</a:t>
                </a:r>
                <a:r>
                  <a:rPr lang="ko-KR" altLang="en-US" sz="1400" dirty="0"/>
                  <a:t>라는 엄격한 가정 때문에 </a:t>
                </a:r>
                <a:r>
                  <a:rPr lang="ko-KR" altLang="en-US" sz="1400" dirty="0" err="1"/>
                  <a:t>공변인</a:t>
                </a:r>
                <a:r>
                  <a:rPr lang="en-US" altLang="ko-KR" sz="1400" dirty="0"/>
                  <a:t>(covariate)</a:t>
                </a:r>
                <a:r>
                  <a:rPr lang="ko-KR" altLang="en-US" sz="1400" dirty="0"/>
                  <a:t>으로 𝛼 설명 시 제약으로 작용</a:t>
                </a:r>
                <a:endParaRPr lang="en-US" altLang="ko-KR" sz="1400" dirty="0"/>
              </a:p>
              <a:p>
                <a:pPr marL="355600" indent="0">
                  <a:buNone/>
                </a:pPr>
                <a:endParaRPr lang="ko-KR" altLang="en-US" sz="800" dirty="0"/>
              </a:p>
              <a:p>
                <a:pPr marL="641350" indent="-285750"/>
                <a:r>
                  <a:rPr lang="ko-KR" altLang="en-US" sz="1400" dirty="0"/>
                  <a:t>따라서 𝑝</a:t>
                </a:r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isometric log-ratio(ILR)</a:t>
                </a:r>
                <a:r>
                  <a:rPr lang="ko-KR" altLang="en-US" sz="1400" dirty="0"/>
                  <a:t>로 변환하며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이 때 서로 독립인 정규분포를 따름</a:t>
                </a:r>
                <a:r>
                  <a:rPr lang="en-US" altLang="ko-KR" sz="1400" dirty="0"/>
                  <a:t>), </a:t>
                </a:r>
                <a:r>
                  <a:rPr lang="ko-KR" altLang="en-US" sz="1400" dirty="0"/>
                  <a:t>다시 𝑝로 역변환한 후 </a:t>
                </a:r>
                <a:r>
                  <a:rPr lang="ko-KR" altLang="en-US" sz="1400" dirty="0" err="1"/>
                  <a:t>공변인을</a:t>
                </a:r>
                <a:r>
                  <a:rPr lang="ko-KR" altLang="en-US" sz="1400" dirty="0"/>
                  <a:t> 사용하여 회귀분석 가능</a:t>
                </a:r>
                <a:endParaRPr lang="en-US" altLang="ko-KR" sz="1400" dirty="0"/>
              </a:p>
              <a:p>
                <a:pPr marL="355600" indent="0">
                  <a:buNone/>
                </a:pPr>
                <a:endParaRPr lang="ko-KR" altLang="en-US" sz="600" dirty="0"/>
              </a:p>
              <a:p>
                <a:pPr marL="536575" indent="0">
                  <a:buClrTx/>
                  <a:buSzPct val="100000"/>
                  <a:buNone/>
                </a:pPr>
                <a:r>
                  <a:rPr lang="en-US" altLang="ko-KR" sz="1400" b="1" dirty="0">
                    <a:solidFill>
                      <a:srgbClr val="FF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en-US" altLang="ko-KR" sz="1400" dirty="0" err="1"/>
                  <a:t>inverse.ILR</a:t>
                </a:r>
                <a:r>
                  <a:rPr lang="en-US" altLang="ko-KR" sz="140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sz="1400" dirty="0"/>
                  <a:t>)</a:t>
                </a:r>
              </a:p>
              <a:p>
                <a:pPr marL="355600" indent="-355600">
                  <a:buNone/>
                </a:pPr>
                <a:endParaRPr lang="en-US" altLang="ko-KR" sz="1400" dirty="0"/>
              </a:p>
              <a:p>
                <a:pPr marL="641350" indent="-285750">
                  <a:lnSpc>
                    <a:spcPct val="200000"/>
                  </a:lnSpc>
                </a:pPr>
                <a:endParaRPr lang="en-US" altLang="ko-KR" sz="1400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altLang="ko-KR" sz="1400" dirty="0"/>
              </a:p>
              <a:p>
                <a:pPr marL="355600" indent="-355600">
                  <a:lnSpc>
                    <a:spcPct val="200000"/>
                  </a:lnSpc>
                  <a:buNone/>
                </a:pPr>
                <a:endParaRPr lang="ko-KR" altLang="en-US" sz="1400" dirty="0"/>
              </a:p>
            </p:txBody>
          </p:sp>
        </mc:Choice>
        <mc:Fallback xmlns="">
          <p:sp>
            <p:nvSpPr>
              <p:cNvPr id="37" name="내용 개체 틀 36">
                <a:extLst>
                  <a:ext uri="{FF2B5EF4-FFF2-40B4-BE49-F238E27FC236}">
                    <a16:creationId xmlns:a16="http://schemas.microsoft.com/office/drawing/2014/main" id="{038838EB-D19C-4AE3-BEB5-D9019E6FD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2880" y="2924944"/>
                <a:ext cx="8229600" cy="3456384"/>
              </a:xfrm>
              <a:blipFill>
                <a:blip r:embed="rId3"/>
                <a:stretch>
                  <a:fillRect l="-222" r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7BF87-92B2-46AB-B10C-4C43FDD92850}"/>
                  </a:ext>
                </a:extLst>
              </p:cNvPr>
              <p:cNvSpPr txBox="1"/>
              <p:nvPr/>
            </p:nvSpPr>
            <p:spPr>
              <a:xfrm>
                <a:off x="1763688" y="4972868"/>
                <a:ext cx="6984776" cy="1624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절편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US" altLang="ko-KR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기울기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</m:oMath>
                </a14:m>
                <a:r>
                  <a:rPr lang="en-US" altLang="ko-KR" sz="1400" b="1" dirty="0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b="1" dirty="0" err="1">
                    <a:solidFill>
                      <a:srgbClr val="FF0000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공변인</a:t>
                </a:r>
                <a:endParaRPr lang="en-US" altLang="ko-KR" sz="1400" b="1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고정효과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(Fixed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범주형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계절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임의효과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(Random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범주형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지점명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</a:p>
              <a:p>
                <a:pPr marL="898525" indent="-180975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서로 다른 인자 수준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(factor level)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 동일한 모집단을 공유한다고 가정</a:t>
                </a:r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898525" indent="-180975">
                  <a:buFont typeface="Arial" panose="020B0604020202020204" pitchFamily="34" charset="0"/>
                  <a:buChar char="•"/>
                </a:pP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인자 간 혼합물 변동성 설명력 비교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𝐴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𝐵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&gt;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</m:ctrlPr>
                          </m:sSupPr>
                          <m:e>
                            <m:r>
                              <a:rPr lang="ko-KR" altLang="en-US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𝛾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고딕" panose="020D0604000000000000" pitchFamily="50" charset="-127"/>
                              </a:rPr>
                              <m:t>2</m:t>
                            </m:r>
                          </m:sup>
                        </m:sSup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𝐶</m:t>
                        </m:r>
                      </m:sub>
                    </m:sSub>
                  </m:oMath>
                </a14:m>
                <a:endParaRPr lang="en-US" altLang="ko-KR" sz="14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36575" indent="-180975">
                  <a:buFont typeface="Segoe UI" panose="020B0502040204020203" pitchFamily="34" charset="0"/>
                  <a:buChar char="-"/>
                </a:pPr>
                <a:r>
                  <a:rPr lang="ko-KR" altLang="en-US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연속효과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(Continuous effect)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연속형 변수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예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 </a:t>
                </a:r>
                <a:r>
                  <a:rPr lang="ko-KR" altLang="en-US" sz="14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기온</a:t>
                </a:r>
                <a:endParaRPr lang="en-US" altLang="ko-KR" sz="14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97BF87-92B2-46AB-B10C-4C43FDD92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972868"/>
                <a:ext cx="6984776" cy="1624484"/>
              </a:xfrm>
              <a:prstGeom prst="rect">
                <a:avLst/>
              </a:prstGeom>
              <a:blipFill>
                <a:blip r:embed="rId4"/>
                <a:stretch>
                  <a:fillRect t="-752" b="-3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35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>
            <a:extLst>
              <a:ext uri="{FF2B5EF4-FFF2-40B4-BE49-F238E27FC236}">
                <a16:creationId xmlns:a16="http://schemas.microsoft.com/office/drawing/2014/main" id="{BA2718DD-D0B9-422C-B214-BD529DEFC6CB}"/>
              </a:ext>
            </a:extLst>
          </p:cNvPr>
          <p:cNvSpPr txBox="1">
            <a:spLocks/>
          </p:cNvSpPr>
          <p:nvPr/>
        </p:nvSpPr>
        <p:spPr>
          <a:xfrm>
            <a:off x="8577453" y="6525345"/>
            <a:ext cx="566547" cy="327765"/>
          </a:xfrm>
          <a:prstGeom prst="rect">
            <a:avLst/>
          </a:prstGeom>
        </p:spPr>
        <p:txBody>
          <a:bodyPr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fld id="{60518D10-403C-461B-AF82-8727A7D56AD0}" type="slidenum">
              <a:rPr lang="ko-KR" altLang="en-US" sz="1200" b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 algn="ctr"/>
              <a:t>5</a:t>
            </a:fld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EF7782E7-764D-4AAA-83E9-5B10A41C3C42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538163" indent="0"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en-US" altLang="ko-KR" sz="3200" dirty="0" err="1"/>
              <a:t>MixSIAR</a:t>
            </a:r>
            <a:r>
              <a:rPr lang="ko-KR" altLang="en-US" sz="3200" dirty="0"/>
              <a:t> 오염원 자료 입력 방법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BB26609-3739-4AD9-9529-0D0452F537AC}"/>
              </a:ext>
            </a:extLst>
          </p:cNvPr>
          <p:cNvSpPr txBox="1">
            <a:spLocks/>
          </p:cNvSpPr>
          <p:nvPr/>
        </p:nvSpPr>
        <p:spPr>
          <a:xfrm>
            <a:off x="620681" y="1166018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buFont typeface="Arial" panose="020B0604020202020204" pitchFamily="34" charset="0"/>
              <a:buNone/>
              <a:defRPr/>
            </a:pPr>
            <a:r>
              <a:rPr lang="ko-KR" altLang="en-US" sz="1800" b="1" i="1" dirty="0">
                <a:solidFill>
                  <a:srgbClr val="C00000"/>
                </a:solidFill>
                <a:latin typeface="Calibri" panose="020F0502020204030204" pitchFamily="34" charset="0"/>
                <a:ea typeface="나눔고딕" panose="020D0604000000000000" pitchFamily="50" charset="-127"/>
                <a:cs typeface="Calibri" panose="020F0502020204030204" pitchFamily="34" charset="0"/>
              </a:rPr>
              <a:t>오염원 자료 입력 방법</a:t>
            </a:r>
            <a:endParaRPr lang="en-US" altLang="ko-KR" sz="1000" b="1" dirty="0">
              <a:latin typeface="Calibri" panose="020F0502020204030204" pitchFamily="34" charset="0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03FD96A-E556-4475-8DD7-BA88CDAF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60848"/>
            <a:ext cx="4464496" cy="4248472"/>
          </a:xfrm>
        </p:spPr>
        <p:txBody>
          <a:bodyPr/>
          <a:lstStyle/>
          <a:p>
            <a:pPr marL="0" indent="0">
              <a:buNone/>
            </a:pPr>
            <a:endParaRPr lang="en-US" altLang="ko-KR" sz="1400" dirty="0"/>
          </a:p>
          <a:p>
            <a:pPr marL="265113" indent="-265113">
              <a:buNone/>
            </a:pPr>
            <a:r>
              <a:rPr lang="en-US" altLang="ko-KR" sz="1400" b="1" dirty="0"/>
              <a:t>1)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 err="1">
                <a:solidFill>
                  <a:srgbClr val="2626F6"/>
                </a:solidFill>
              </a:rPr>
              <a:t>원자료</a:t>
            </a:r>
            <a:r>
              <a:rPr lang="en-US" altLang="ko-KR" sz="1400" b="1" dirty="0">
                <a:solidFill>
                  <a:srgbClr val="2626F6"/>
                </a:solidFill>
              </a:rPr>
              <a:t>(raw data) </a:t>
            </a:r>
            <a:r>
              <a:rPr lang="ko-KR" altLang="en-US" sz="1400" b="1" dirty="0"/>
              <a:t>입력</a:t>
            </a:r>
            <a:r>
              <a:rPr lang="en-US" altLang="ko-KR" sz="1400" b="1" dirty="0"/>
              <a:t> </a:t>
            </a:r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r>
              <a:rPr lang="en-US" altLang="ko-KR" sz="1400" b="1" dirty="0"/>
              <a:t>2)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>
                <a:solidFill>
                  <a:srgbClr val="2626F6"/>
                </a:solidFill>
              </a:rPr>
              <a:t>요약 통계량 </a:t>
            </a:r>
            <a:r>
              <a:rPr lang="en-US" altLang="ko-KR" sz="1400" b="1" dirty="0">
                <a:solidFill>
                  <a:srgbClr val="2626F6"/>
                </a:solidFill>
              </a:rPr>
              <a:t>(</a:t>
            </a:r>
            <a:r>
              <a:rPr lang="ko-KR" altLang="en-US" sz="1400" b="1" dirty="0">
                <a:solidFill>
                  <a:srgbClr val="2626F6"/>
                </a:solidFill>
              </a:rPr>
              <a:t>평균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분산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표본 크기</a:t>
            </a:r>
            <a:r>
              <a:rPr lang="en-US" altLang="ko-KR" sz="1400" b="1" dirty="0">
                <a:solidFill>
                  <a:srgbClr val="2626F6"/>
                </a:solidFill>
              </a:rPr>
              <a:t>)</a:t>
            </a:r>
            <a:r>
              <a:rPr lang="ko-KR" altLang="en-US" sz="1400" b="1" dirty="0"/>
              <a:t> 입력</a:t>
            </a:r>
            <a:endParaRPr lang="en-US" altLang="ko-KR" sz="1400" b="1" dirty="0"/>
          </a:p>
          <a:p>
            <a:pPr marL="265113" indent="-265113">
              <a:buNone/>
            </a:pPr>
            <a:r>
              <a:rPr lang="ko-KR" altLang="en-US" sz="1400" b="1" dirty="0"/>
              <a:t>    </a:t>
            </a: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endParaRPr lang="en-US" altLang="ko-KR" sz="1400" b="1" dirty="0"/>
          </a:p>
          <a:p>
            <a:pPr marL="265113" indent="-265113">
              <a:buNone/>
            </a:pPr>
            <a:r>
              <a:rPr lang="en-US" altLang="ko-KR" sz="1400" b="1" dirty="0"/>
              <a:t>3) </a:t>
            </a:r>
            <a:r>
              <a:rPr lang="ko-KR" altLang="en-US" sz="1400" b="1" dirty="0"/>
              <a:t>각 오염원에 대한 추적자 </a:t>
            </a:r>
            <a:r>
              <a:rPr lang="ko-KR" altLang="en-US" sz="1400" b="1" dirty="0">
                <a:solidFill>
                  <a:srgbClr val="2626F6"/>
                </a:solidFill>
              </a:rPr>
              <a:t>평균과 분산 고정 </a:t>
            </a:r>
            <a:r>
              <a:rPr lang="en-US" altLang="ko-KR" sz="1400" b="1" dirty="0">
                <a:solidFill>
                  <a:srgbClr val="2626F6"/>
                </a:solidFill>
              </a:rPr>
              <a:t>[</a:t>
            </a:r>
            <a:r>
              <a:rPr lang="ko-KR" altLang="en-US" sz="1400" b="1" dirty="0">
                <a:solidFill>
                  <a:srgbClr val="2626F6"/>
                </a:solidFill>
              </a:rPr>
              <a:t>평균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분산</a:t>
            </a:r>
            <a:r>
              <a:rPr lang="en-US" altLang="ko-KR" sz="1400" b="1" dirty="0">
                <a:solidFill>
                  <a:srgbClr val="2626F6"/>
                </a:solidFill>
              </a:rPr>
              <a:t>, </a:t>
            </a:r>
            <a:r>
              <a:rPr lang="ko-KR" altLang="en-US" sz="1400" b="1" dirty="0">
                <a:solidFill>
                  <a:srgbClr val="2626F6"/>
                </a:solidFill>
              </a:rPr>
              <a:t>큰 표본 크기 </a:t>
            </a:r>
            <a:r>
              <a:rPr lang="en-US" altLang="ko-KR" sz="1400" b="1" dirty="0">
                <a:solidFill>
                  <a:srgbClr val="2626F6"/>
                </a:solidFill>
              </a:rPr>
              <a:t>(~10,000) </a:t>
            </a:r>
            <a:r>
              <a:rPr lang="ko-KR" altLang="en-US" sz="1400" b="1" dirty="0">
                <a:solidFill>
                  <a:srgbClr val="2626F6"/>
                </a:solidFill>
              </a:rPr>
              <a:t>입력</a:t>
            </a:r>
            <a:r>
              <a:rPr lang="en-US" altLang="ko-KR" sz="1400" b="1" dirty="0">
                <a:solidFill>
                  <a:srgbClr val="2626F6"/>
                </a:solidFill>
              </a:rPr>
              <a:t>]</a:t>
            </a:r>
            <a:r>
              <a:rPr lang="en-US" altLang="ko-KR" sz="1400" b="1" dirty="0">
                <a:solidFill>
                  <a:srgbClr val="2626F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altLang="ko-KR" sz="1400" b="1" dirty="0">
              <a:solidFill>
                <a:srgbClr val="2626F6"/>
              </a:solidFill>
            </a:endParaRPr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b="1" dirty="0"/>
          </a:p>
          <a:p>
            <a:pPr marL="0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755650" lvl="1" indent="0">
              <a:buNone/>
            </a:pPr>
            <a:endParaRPr lang="en-US" altLang="ko-K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오른쪽 중괄호 2">
            <a:extLst>
              <a:ext uri="{FF2B5EF4-FFF2-40B4-BE49-F238E27FC236}">
                <a16:creationId xmlns:a16="http://schemas.microsoft.com/office/drawing/2014/main" id="{67D978EB-74CC-4D34-BFFE-A1E2E4B9EA9E}"/>
              </a:ext>
            </a:extLst>
          </p:cNvPr>
          <p:cNvSpPr/>
          <p:nvPr/>
        </p:nvSpPr>
        <p:spPr>
          <a:xfrm>
            <a:off x="5256076" y="2276872"/>
            <a:ext cx="165720" cy="1728192"/>
          </a:xfrm>
          <a:prstGeom prst="rightBrace">
            <a:avLst>
              <a:gd name="adj1" fmla="val 45248"/>
              <a:gd name="adj2" fmla="val 49693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8B11BC-59B5-4653-A262-A7F54534921C}"/>
              </a:ext>
            </a:extLst>
          </p:cNvPr>
          <p:cNvSpPr txBox="1"/>
          <p:nvPr/>
        </p:nvSpPr>
        <p:spPr>
          <a:xfrm>
            <a:off x="5479466" y="2707223"/>
            <a:ext cx="24904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en-US" altLang="ko-KR" sz="1400" b="1" dirty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Fully Bayesian </a:t>
            </a:r>
            <a:r>
              <a:rPr lang="ko-KR" altLang="en-US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모델 적합 </a:t>
            </a:r>
            <a:r>
              <a:rPr lang="en-US" altLang="ko-KR" sz="14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</a:p>
          <a:p>
            <a:pPr algn="ctr"/>
            <a:endParaRPr lang="en-US" altLang="ko-KR" sz="6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</a:t>
            </a:r>
            <a:r>
              <a:rPr lang="en-US" altLang="ko-KR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추적자에 대한 오염원의 참 평균과 분산을 추정함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F1026-0954-4D92-9E52-ADC351D1FB2E}"/>
              </a:ext>
            </a:extLst>
          </p:cNvPr>
          <p:cNvSpPr txBox="1"/>
          <p:nvPr/>
        </p:nvSpPr>
        <p:spPr>
          <a:xfrm>
            <a:off x="5479466" y="5042213"/>
            <a:ext cx="249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MixSIR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이나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SIAR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유사한 결과 도출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EC9A3B8-CE37-45AA-A5AC-06138CEA4D36}"/>
              </a:ext>
            </a:extLst>
          </p:cNvPr>
          <p:cNvCxnSpPr>
            <a:cxnSpLocks/>
          </p:cNvCxnSpPr>
          <p:nvPr/>
        </p:nvCxnSpPr>
        <p:spPr>
          <a:xfrm>
            <a:off x="5261502" y="5301208"/>
            <a:ext cx="1548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D6688-A95D-109C-419E-F7B3CD03D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자료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D9F330-B329-A644-3F88-14E1A22AF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4631386"/>
            <a:ext cx="8229600" cy="1473027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1600" dirty="0"/>
              <a:t>예제 데이터</a:t>
            </a:r>
            <a:r>
              <a:rPr lang="en-US" altLang="ko-KR" sz="1600" dirty="0"/>
              <a:t>:  </a:t>
            </a:r>
            <a:r>
              <a:rPr lang="en-US" altLang="ko-KR" sz="1600" dirty="0" err="1"/>
              <a:t>MixSIAR</a:t>
            </a:r>
            <a:r>
              <a:rPr lang="en-US" altLang="ko-KR" sz="1600" dirty="0"/>
              <a:t> &gt; </a:t>
            </a:r>
            <a:r>
              <a:rPr lang="en-US" altLang="ko-KR" sz="1600" dirty="0" err="1"/>
              <a:t>extdata</a:t>
            </a:r>
            <a:endParaRPr lang="ko-KR" altLang="en-US" sz="1600" dirty="0"/>
          </a:p>
          <a:p>
            <a:pPr marL="0" indent="0">
              <a:buNone/>
            </a:pPr>
            <a:r>
              <a:rPr lang="ko-KR" altLang="en-US" sz="1600" dirty="0"/>
              <a:t>예제 코드</a:t>
            </a:r>
            <a:r>
              <a:rPr lang="en-US" altLang="ko-KR" sz="1600" dirty="0"/>
              <a:t>:    </a:t>
            </a:r>
            <a:r>
              <a:rPr lang="en-US" altLang="ko-KR" sz="1800" dirty="0"/>
              <a:t> </a:t>
            </a:r>
            <a:r>
              <a:rPr lang="en-US" altLang="ko-KR" sz="1600" dirty="0" err="1"/>
              <a:t>MixSIAR</a:t>
            </a:r>
            <a:r>
              <a:rPr lang="en-US" altLang="ko-KR" sz="1600" dirty="0"/>
              <a:t> &gt; </a:t>
            </a:r>
            <a:r>
              <a:rPr lang="en-US" altLang="ko-KR" sz="1600" dirty="0" err="1"/>
              <a:t>example_scripts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8D77A7-DA0F-C05C-1BA8-A5C640DF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037"/>
            <a:ext cx="9144000" cy="278105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2EE8403-DE89-9908-66F9-365B22FB4E9E}"/>
              </a:ext>
            </a:extLst>
          </p:cNvPr>
          <p:cNvSpPr/>
          <p:nvPr/>
        </p:nvSpPr>
        <p:spPr>
          <a:xfrm>
            <a:off x="1161044" y="1490100"/>
            <a:ext cx="936104" cy="241200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EAA762-76F7-96CF-CFEE-5729D6EEDFF8}"/>
              </a:ext>
            </a:extLst>
          </p:cNvPr>
          <p:cNvSpPr/>
          <p:nvPr/>
        </p:nvSpPr>
        <p:spPr>
          <a:xfrm>
            <a:off x="2833176" y="1490100"/>
            <a:ext cx="936104" cy="241200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E286D0F-CE5C-3DD2-15D2-2523CCD0F7C0}"/>
              </a:ext>
            </a:extLst>
          </p:cNvPr>
          <p:cNvSpPr/>
          <p:nvPr/>
        </p:nvSpPr>
        <p:spPr>
          <a:xfrm>
            <a:off x="7308304" y="1490100"/>
            <a:ext cx="936104" cy="2412000"/>
          </a:xfrm>
          <a:prstGeom prst="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236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BC44EA-4080-C747-6148-D3AC00E3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395CA7-60FF-27EE-8B9F-6EFD364CE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02"/>
            <a:ext cx="9144000" cy="3166996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1CD7E17-BB98-1128-85C7-32237DDC45D5}"/>
              </a:ext>
            </a:extLst>
          </p:cNvPr>
          <p:cNvCxnSpPr>
            <a:cxnSpLocks/>
          </p:cNvCxnSpPr>
          <p:nvPr/>
        </p:nvCxnSpPr>
        <p:spPr>
          <a:xfrm>
            <a:off x="2633100" y="2951524"/>
            <a:ext cx="1736881" cy="4326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CAE49E9-35B1-DEE2-B05A-B5429B57AF02}"/>
              </a:ext>
            </a:extLst>
          </p:cNvPr>
          <p:cNvCxnSpPr>
            <a:cxnSpLocks/>
          </p:cNvCxnSpPr>
          <p:nvPr/>
        </p:nvCxnSpPr>
        <p:spPr>
          <a:xfrm>
            <a:off x="662304" y="3501008"/>
            <a:ext cx="2448272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CF4F75F-9A69-C4B1-B800-3F11D28FD2E9}"/>
              </a:ext>
            </a:extLst>
          </p:cNvPr>
          <p:cNvCxnSpPr>
            <a:cxnSpLocks/>
          </p:cNvCxnSpPr>
          <p:nvPr/>
        </p:nvCxnSpPr>
        <p:spPr>
          <a:xfrm>
            <a:off x="662304" y="4005064"/>
            <a:ext cx="7438088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87F64-7C37-CF76-1FDC-5A814648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자료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2F2A3-2BCC-47BD-3CC6-A5316DE62F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864"/>
          <a:stretch/>
        </p:blipFill>
        <p:spPr>
          <a:xfrm>
            <a:off x="0" y="1716374"/>
            <a:ext cx="9144000" cy="2579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EB79E09-28AF-B473-0457-55C7113436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608"/>
          <a:stretch/>
        </p:blipFill>
        <p:spPr>
          <a:xfrm>
            <a:off x="0" y="4295758"/>
            <a:ext cx="9144000" cy="35737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4A3DB61-30A2-C068-4EEB-257B2B515ABC}"/>
              </a:ext>
            </a:extLst>
          </p:cNvPr>
          <p:cNvCxnSpPr>
            <a:cxnSpLocks/>
          </p:cNvCxnSpPr>
          <p:nvPr/>
        </p:nvCxnSpPr>
        <p:spPr>
          <a:xfrm flipV="1">
            <a:off x="7884368" y="2817629"/>
            <a:ext cx="1163939" cy="19359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912FF07-1A59-1032-C56D-AFBEFA2E6A56}"/>
              </a:ext>
            </a:extLst>
          </p:cNvPr>
          <p:cNvCxnSpPr>
            <a:cxnSpLocks/>
          </p:cNvCxnSpPr>
          <p:nvPr/>
        </p:nvCxnSpPr>
        <p:spPr>
          <a:xfrm>
            <a:off x="80924" y="3116804"/>
            <a:ext cx="2088232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A69171C-B3C0-2CB7-1445-2324E55B53AA}"/>
              </a:ext>
            </a:extLst>
          </p:cNvPr>
          <p:cNvCxnSpPr>
            <a:cxnSpLocks/>
          </p:cNvCxnSpPr>
          <p:nvPr/>
        </p:nvCxnSpPr>
        <p:spPr>
          <a:xfrm>
            <a:off x="611560" y="3645024"/>
            <a:ext cx="2520280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52A0C9E-2898-8239-0E0D-B245CE28E134}"/>
              </a:ext>
            </a:extLst>
          </p:cNvPr>
          <p:cNvCxnSpPr>
            <a:cxnSpLocks/>
          </p:cNvCxnSpPr>
          <p:nvPr/>
        </p:nvCxnSpPr>
        <p:spPr>
          <a:xfrm>
            <a:off x="616876" y="4124916"/>
            <a:ext cx="5683316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CE9F963-8C65-EF91-130A-473C33A15E18}"/>
              </a:ext>
            </a:extLst>
          </p:cNvPr>
          <p:cNvCxnSpPr>
            <a:cxnSpLocks/>
          </p:cNvCxnSpPr>
          <p:nvPr/>
        </p:nvCxnSpPr>
        <p:spPr>
          <a:xfrm>
            <a:off x="611560" y="4578228"/>
            <a:ext cx="1800200" cy="0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85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Words>573</Words>
  <Application>Microsoft Office PowerPoint</Application>
  <PresentationFormat>화면 슬라이드 쇼(4:3)</PresentationFormat>
  <Paragraphs>106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-apple-system</vt:lpstr>
      <vt:lpstr>ui-monospace</vt:lpstr>
      <vt:lpstr>굴림</vt:lpstr>
      <vt:lpstr>나눔 고딕</vt:lpstr>
      <vt:lpstr>나눔고딕</vt:lpstr>
      <vt:lpstr>나눔고딕 ExtraBold</vt:lpstr>
      <vt:lpstr>맑은 고딕</vt:lpstr>
      <vt:lpstr>Arial</vt:lpstr>
      <vt:lpstr>Calibri</vt:lpstr>
      <vt:lpstr>Cambria Math</vt:lpstr>
      <vt:lpstr>Segoe UI</vt:lpstr>
      <vt:lpstr>Wingdings</vt:lpstr>
      <vt:lpstr>Office 테마</vt:lpstr>
      <vt:lpstr>PowerPoint 프레젠테이션</vt:lpstr>
      <vt:lpstr>참고자료</vt:lpstr>
      <vt:lpstr>MixSIAR 설치</vt:lpstr>
      <vt:lpstr>PowerPoint 프레젠테이션</vt:lpstr>
      <vt:lpstr>PowerPoint 프레젠테이션</vt:lpstr>
      <vt:lpstr>PowerPoint 프레젠테이션</vt:lpstr>
      <vt:lpstr>예제 자료</vt:lpstr>
      <vt:lpstr>예제 자료</vt:lpstr>
      <vt:lpstr>예제 자료</vt:lpstr>
      <vt:lpstr>예제 자료</vt:lpstr>
      <vt:lpstr>곱셈 오차항 산정 코드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*</dc:creator>
  <cp:lastModifiedBy>UOS</cp:lastModifiedBy>
  <cp:revision>469</cp:revision>
  <cp:lastPrinted>2015-08-31T15:52:14Z</cp:lastPrinted>
  <dcterms:created xsi:type="dcterms:W3CDTF">2010-10-05T08:47:05Z</dcterms:created>
  <dcterms:modified xsi:type="dcterms:W3CDTF">2024-09-05T04:03:41Z</dcterms:modified>
</cp:coreProperties>
</file>