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7"/>
  </p:notesMasterIdLst>
  <p:sldIdLst>
    <p:sldId id="346" r:id="rId2"/>
    <p:sldId id="351" r:id="rId3"/>
    <p:sldId id="358" r:id="rId4"/>
    <p:sldId id="360" r:id="rId5"/>
    <p:sldId id="373" r:id="rId6"/>
    <p:sldId id="374" r:id="rId7"/>
    <p:sldId id="361" r:id="rId8"/>
    <p:sldId id="363" r:id="rId9"/>
    <p:sldId id="375" r:id="rId10"/>
    <p:sldId id="362" r:id="rId11"/>
    <p:sldId id="364" r:id="rId12"/>
    <p:sldId id="377" r:id="rId13"/>
    <p:sldId id="378" r:id="rId14"/>
    <p:sldId id="372" r:id="rId15"/>
    <p:sldId id="371" r:id="rId16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B4FC07A-CB9E-477F-B8F7-FD424193C940}">
          <p14:sldIdLst>
            <p14:sldId id="346"/>
            <p14:sldId id="351"/>
            <p14:sldId id="358"/>
            <p14:sldId id="360"/>
            <p14:sldId id="373"/>
            <p14:sldId id="374"/>
            <p14:sldId id="361"/>
            <p14:sldId id="363"/>
            <p14:sldId id="375"/>
            <p14:sldId id="362"/>
            <p14:sldId id="364"/>
            <p14:sldId id="377"/>
            <p14:sldId id="378"/>
            <p14:sldId id="372"/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2626F6"/>
    <a:srgbClr val="0066FF"/>
    <a:srgbClr val="00FF00"/>
    <a:srgbClr val="FF3300"/>
    <a:srgbClr val="FF6600"/>
    <a:srgbClr val="C00000"/>
    <a:srgbClr val="FFFF00"/>
    <a:srgbClr val="FF0000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82853" autoAdjust="0"/>
  </p:normalViewPr>
  <p:slideViewPr>
    <p:cSldViewPr>
      <p:cViewPr varScale="1">
        <p:scale>
          <a:sx n="82" d="100"/>
          <a:sy n="82" d="100"/>
        </p:scale>
        <p:origin x="154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C142E8-FEF0-4343-9879-241A7DA10F55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2032A03-35B2-49DD-BCE7-FB63F14EC9F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83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수질</a:t>
            </a:r>
            <a:r>
              <a:rPr lang="en-US" altLang="ko-KR" dirty="0"/>
              <a:t>, </a:t>
            </a:r>
            <a:r>
              <a:rPr lang="ko-KR" altLang="en-US" dirty="0"/>
              <a:t>수질관리</a:t>
            </a:r>
            <a:endParaRPr lang="en-US" altLang="ko-KR" dirty="0"/>
          </a:p>
          <a:p>
            <a:r>
              <a:rPr lang="ko-KR" altLang="en-US" dirty="0"/>
              <a:t>대상</a:t>
            </a:r>
            <a:r>
              <a:rPr lang="en-US" altLang="ko-KR" dirty="0"/>
              <a:t>: </a:t>
            </a:r>
            <a:r>
              <a:rPr lang="ko-KR" altLang="en-US" dirty="0"/>
              <a:t>자연수체 </a:t>
            </a:r>
            <a:r>
              <a:rPr lang="en-US" altLang="ko-KR" dirty="0"/>
              <a:t>(</a:t>
            </a:r>
            <a:r>
              <a:rPr lang="ko-KR" altLang="en-US" dirty="0"/>
              <a:t>하천</a:t>
            </a:r>
            <a:r>
              <a:rPr lang="en-US" altLang="ko-KR" dirty="0"/>
              <a:t>, </a:t>
            </a:r>
            <a:r>
              <a:rPr lang="ko-KR" altLang="en-US" dirty="0"/>
              <a:t>강</a:t>
            </a:r>
            <a:r>
              <a:rPr lang="en-US" altLang="ko-KR" dirty="0"/>
              <a:t>, </a:t>
            </a:r>
            <a:r>
              <a:rPr lang="ko-KR" altLang="en-US" dirty="0"/>
              <a:t>저수지</a:t>
            </a:r>
            <a:r>
              <a:rPr lang="en-US" altLang="ko-KR" dirty="0"/>
              <a:t>, </a:t>
            </a:r>
            <a:r>
              <a:rPr lang="ko-KR" altLang="en-US" dirty="0"/>
              <a:t>호수</a:t>
            </a:r>
            <a:r>
              <a:rPr lang="en-US" altLang="ko-KR" dirty="0"/>
              <a:t>, </a:t>
            </a:r>
            <a:r>
              <a:rPr lang="ko-KR" altLang="en-US" dirty="0"/>
              <a:t>하구</a:t>
            </a:r>
            <a:r>
              <a:rPr lang="en-US" altLang="ko-KR" dirty="0"/>
              <a:t>, </a:t>
            </a:r>
            <a:r>
              <a:rPr lang="ko-KR" altLang="en-US" dirty="0"/>
              <a:t>연안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무엇을</a:t>
            </a:r>
            <a:r>
              <a:rPr lang="en-US" altLang="ko-KR" dirty="0"/>
              <a:t>: </a:t>
            </a:r>
            <a:r>
              <a:rPr lang="ko-KR" altLang="en-US" dirty="0"/>
              <a:t>수질 변화 과정을 이해하고 관리</a:t>
            </a:r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AC6F3C9-B332-4D29-939B-0BB668262E92}" type="slidenum">
              <a:rPr lang="en-US" altLang="ko-KR" smtClean="0"/>
              <a:pPr/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968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B432C-D14C-40DC-A352-66A8D4342086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84C93-F892-425A-8D25-445DA6AF1A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5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4CD46-7962-4A22-92EF-4F51915EF098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2BDB4-7BEA-4E87-8891-17E3826D9B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BCC69-51D8-4C9C-A757-36339E75D050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A1A16-8B89-461A-AA07-157B96519B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6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890"/>
            <a:ext cx="9144000" cy="1143000"/>
          </a:xfrm>
          <a:noFill/>
        </p:spPr>
        <p:txBody>
          <a:bodyPr/>
          <a:lstStyle>
            <a:lvl1pPr marL="538163" indent="0" algn="l">
              <a:defRPr sz="3600" b="1">
                <a:solidFill>
                  <a:schemeClr val="tx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SzPct val="120000"/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ClrTx/>
              <a:buSzPct val="100000"/>
              <a:buFont typeface="Wingdings" panose="05000000000000000000" pitchFamily="2" charset="2"/>
              <a:buChar char="§"/>
              <a:defRPr sz="2800" b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2400" b="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2000" b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2000" b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fld id="{92BEEEE7-06C7-4570-B9A1-C8DB2330DA24}" type="datetimeFigureOut">
              <a:rPr lang="ko-KR" altLang="en-US" smtClean="0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fld id="{C83D8012-B487-4AAC-B557-A720DC8F35E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7489D-B784-4CBF-BB4D-158E645A3299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DCF65-8AEC-43A2-ABD0-906FB44A1F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5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344B6-2F00-4B55-8E84-E4C9F0DE758F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78B1A-74EF-4BA3-8060-EFA6AF472D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26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CF194-4349-49A1-BDD6-6120747F63F9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BDBC5-13F0-4DDD-804B-B24CA435162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0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A944A-399C-4BAF-9756-D307DF27FF37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F3E01-466E-44BC-BD37-B98F7C32DC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2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5E05B-48E5-4CAC-8E2B-9773D1B0DCAD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80680-CD77-48C9-8CCF-EC256FCE12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7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B808E-7C6A-43B6-B72B-9202AC0C0C2C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3DA43-79DC-4555-8808-8C32A757A02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5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9F39F-D2EB-4152-9F3E-A4416A897342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139CE-BC1F-4E26-951D-F18A60C986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9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F55FCB0-6303-492F-8AEB-F39C450BEE9B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F2BF04D-7DFA-431F-860F-172BF1E086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anstock/MixSIA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F220C33-50E6-4F39-8C48-B3EFAE2D3F52}"/>
              </a:ext>
            </a:extLst>
          </p:cNvPr>
          <p:cNvSpPr txBox="1">
            <a:spLocks/>
          </p:cNvSpPr>
          <p:nvPr/>
        </p:nvSpPr>
        <p:spPr bwMode="auto">
          <a:xfrm>
            <a:off x="0" y="22860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538163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endParaRPr lang="en-US" altLang="ko-KR" sz="3200" dirty="0"/>
          </a:p>
          <a:p>
            <a:pPr algn="ctr">
              <a:defRPr/>
            </a:pPr>
            <a:endParaRPr lang="en-US" altLang="ko-KR" sz="3200" dirty="0"/>
          </a:p>
          <a:p>
            <a:pPr algn="ctr">
              <a:defRPr/>
            </a:pPr>
            <a:endParaRPr lang="en-US" altLang="ko-KR" sz="3200" dirty="0"/>
          </a:p>
          <a:p>
            <a:pPr algn="ctr">
              <a:defRPr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오염원 기여율 해석을 위한 </a:t>
            </a:r>
            <a:endParaRPr lang="en-US" altLang="ko-KR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r>
              <a:rPr lang="ko-KR" altLang="en-US" sz="3200" dirty="0">
                <a:solidFill>
                  <a:srgbClr val="C00000"/>
                </a:solidFill>
              </a:rPr>
              <a:t>베이지안 모델 </a:t>
            </a:r>
            <a:r>
              <a:rPr lang="en-US" altLang="ko-KR" sz="3200" dirty="0">
                <a:solidFill>
                  <a:srgbClr val="C00000"/>
                </a:solidFill>
              </a:rPr>
              <a:t>(</a:t>
            </a:r>
            <a:r>
              <a:rPr lang="en-US" altLang="ko-KR" sz="3200" dirty="0" err="1">
                <a:solidFill>
                  <a:srgbClr val="C00000"/>
                </a:solidFill>
              </a:rPr>
              <a:t>MixSIAR</a:t>
            </a:r>
            <a:r>
              <a:rPr lang="en-US" altLang="ko-KR" sz="3200" dirty="0">
                <a:solidFill>
                  <a:srgbClr val="C00000"/>
                </a:solidFill>
              </a:rPr>
              <a:t>)</a:t>
            </a:r>
            <a:r>
              <a:rPr lang="en-US" altLang="ko-KR" sz="3200" dirty="0"/>
              <a:t> </a:t>
            </a: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이해</a:t>
            </a:r>
          </a:p>
          <a:p>
            <a:pPr algn="ctr">
              <a:defRPr/>
            </a:pPr>
            <a:endParaRPr lang="en-US" altLang="ko-KR" sz="3200" b="0" dirty="0">
              <a:latin typeface="Calibri" panose="020F0502020204030204" pitchFamily="34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 algn="ctr">
              <a:defRPr/>
            </a:pPr>
            <a:endParaRPr lang="en-US" altLang="ko-KR" sz="3200" b="0" dirty="0">
              <a:latin typeface="Calibri" panose="020F0502020204030204" pitchFamily="34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 algn="ctr">
              <a:defRPr/>
            </a:pPr>
            <a:endParaRPr lang="en-US" altLang="ko-KR" sz="3200" b="0" dirty="0">
              <a:latin typeface="Calibri" panose="020F0502020204030204" pitchFamily="34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ko-KR" sz="2400" b="0" dirty="0"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2024-09-09</a:t>
            </a:r>
            <a:endParaRPr kumimoji="0" lang="en-US" altLang="ko-KR" sz="2400" b="0" dirty="0">
              <a:latin typeface="Calibri" panose="020F0502020204030204" pitchFamily="34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ko-KR" altLang="en-US" sz="2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서울시립대학교 환경공학부</a:t>
            </a:r>
            <a:endParaRPr lang="en-US" altLang="ko-KR" sz="24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r>
              <a:rPr lang="ko-KR" altLang="en-US" sz="2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 윤 경</a:t>
            </a:r>
          </a:p>
        </p:txBody>
      </p:sp>
      <p:pic>
        <p:nvPicPr>
          <p:cNvPr id="5" name="Picture 2" descr="ìì¸ìë¦½ëíêµ UNIVERSITY OF SEOUL">
            <a:extLst>
              <a:ext uri="{FF2B5EF4-FFF2-40B4-BE49-F238E27FC236}">
                <a16:creationId xmlns:a16="http://schemas.microsoft.com/office/drawing/2014/main" id="{BEC6B7AD-ACCF-448C-BA16-81F5C237E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9" b="22895"/>
          <a:stretch/>
        </p:blipFill>
        <p:spPr bwMode="auto">
          <a:xfrm>
            <a:off x="539552" y="6195960"/>
            <a:ext cx="1932876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국립환경과학원">
            <a:extLst>
              <a:ext uri="{FF2B5EF4-FFF2-40B4-BE49-F238E27FC236}">
                <a16:creationId xmlns:a16="http://schemas.microsoft.com/office/drawing/2014/main" id="{A2D16D7D-78C0-4BA5-81DE-350A35EF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173297"/>
            <a:ext cx="2094358" cy="42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5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BA2718DD-D0B9-422C-B214-BD529DEFC6CB}"/>
              </a:ext>
            </a:extLst>
          </p:cNvPr>
          <p:cNvSpPr txBox="1">
            <a:spLocks/>
          </p:cNvSpPr>
          <p:nvPr/>
        </p:nvSpPr>
        <p:spPr>
          <a:xfrm>
            <a:off x="8577453" y="6525345"/>
            <a:ext cx="566547" cy="32776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60518D10-403C-461B-AF82-8727A7D56AD0}" type="slidenum"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/>
              <a:t>9</a:t>
            </a:fld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F7782E7-764D-4AAA-83E9-5B10A41C3C4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538163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3200" dirty="0" err="1"/>
              <a:t>MixSIAR</a:t>
            </a:r>
            <a:r>
              <a:rPr lang="en-US" altLang="ko-KR" sz="3200" dirty="0"/>
              <a:t> </a:t>
            </a:r>
            <a:r>
              <a:rPr lang="ko-KR" altLang="en-US" sz="3200" dirty="0"/>
              <a:t>사용을 통한 오염원 분별력 향상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6BB26609-3739-4AD9-9529-0D0452F537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681" y="1166018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ko-KR" altLang="en-US" sz="1800" b="1" i="1" dirty="0">
                    <a:solidFill>
                      <a:srgbClr val="C00000"/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곱셈 </a:t>
                </a:r>
                <a:r>
                  <a:rPr lang="ko-KR" altLang="en-US" sz="1800" b="1" i="1" dirty="0" err="1">
                    <a:solidFill>
                      <a:srgbClr val="C00000"/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오차항</a:t>
                </a:r>
                <a:r>
                  <a:rPr lang="en-US" altLang="ko-KR" sz="1800" b="1" i="1" dirty="0">
                    <a:solidFill>
                      <a:srgbClr val="C00000"/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0" lang="el-GR" altLang="ko-KR" sz="1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𝝃</m:t>
                    </m:r>
                  </m:oMath>
                </a14:m>
                <a:r>
                  <a:rPr lang="en-US" altLang="ko-KR" sz="1800" b="1" i="1" dirty="0">
                    <a:solidFill>
                      <a:srgbClr val="C00000"/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) </a:t>
                </a:r>
                <a:r>
                  <a:rPr lang="ko-KR" altLang="en-US" sz="1800" b="1" i="1" dirty="0">
                    <a:solidFill>
                      <a:srgbClr val="C00000"/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포함을 통한 모델 평가 및 분별력 향상</a:t>
                </a:r>
                <a:endParaRPr lang="ko-KR" altLang="en-US" sz="800" dirty="0"/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  <a:defRPr/>
                </a:pPr>
                <a:endParaRPr lang="en-US" altLang="ko-KR" sz="1000" b="1" dirty="0"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6BB26609-3739-4AD9-9529-0D0452F53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81" y="1166018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DE3D18-5328-49AB-8027-1D90978EAD5F}"/>
                  </a:ext>
                </a:extLst>
              </p:cNvPr>
              <p:cNvSpPr txBox="1"/>
              <p:nvPr/>
            </p:nvSpPr>
            <p:spPr>
              <a:xfrm>
                <a:off x="1763688" y="1340768"/>
                <a:ext cx="5472608" cy="1962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600" b="1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l-GR" altLang="ko-KR" sz="1600" b="1" i="1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𝝃</m:t>
                              </m:r>
                            </m:e>
                            <m:sub>
                              <m:r>
                                <a:rPr lang="en-US" altLang="ko-KR" sz="1600" b="1" i="1" smtClean="0">
                                  <a:solidFill>
                                    <a:srgbClr val="FF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DE3D18-5328-49AB-8027-1D90978E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340768"/>
                <a:ext cx="5472608" cy="19626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내용 개체 틀 36">
                <a:extLst>
                  <a:ext uri="{FF2B5EF4-FFF2-40B4-BE49-F238E27FC236}">
                    <a16:creationId xmlns:a16="http://schemas.microsoft.com/office/drawing/2014/main" id="{038838EB-D19C-4AE3-BEB5-D9019E6FD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2880" y="5484365"/>
                <a:ext cx="8229600" cy="1040979"/>
              </a:xfrm>
            </p:spPr>
            <p:txBody>
              <a:bodyPr/>
              <a:lstStyle/>
              <a:p>
                <a:pPr marL="355600" indent="-355600">
                  <a:buNone/>
                </a:pPr>
                <a:r>
                  <a:rPr lang="ko-KR" altLang="en-US" sz="1400" b="1" dirty="0"/>
                  <a:t>모델 적합의 유연성 제공</a:t>
                </a:r>
                <a:r>
                  <a:rPr lang="en-US" altLang="ko-KR" sz="1400" b="1" dirty="0"/>
                  <a:t>  </a:t>
                </a:r>
                <a:r>
                  <a:rPr lang="ko-KR" altLang="en-US" sz="1400" dirty="0"/>
                  <a:t>오차 구조에 유연성을 제공하여 혼합 과정이 모델 가정에 맞지 않더라도 </a:t>
                </a:r>
                <a:r>
                  <a:rPr lang="ko-KR" altLang="en-US" sz="1400" dirty="0" err="1"/>
                  <a:t>적합됨</a:t>
                </a:r>
                <a:endParaRPr lang="en-US" altLang="ko-KR" sz="1400" dirty="0"/>
              </a:p>
              <a:p>
                <a:pPr marL="355600" indent="-355600">
                  <a:buNone/>
                </a:pPr>
                <a:endParaRPr lang="en-US" altLang="ko-KR" sz="700" dirty="0"/>
              </a:p>
              <a:p>
                <a:pPr marL="0" indent="0">
                  <a:buNone/>
                </a:pPr>
                <a:r>
                  <a:rPr lang="ko-KR" altLang="en-US" sz="1400" b="1" dirty="0"/>
                  <a:t>모델 평가</a:t>
                </a:r>
                <a:r>
                  <a:rPr lang="en-US" altLang="ko-KR" sz="1400" b="1" dirty="0"/>
                  <a:t>   </a:t>
                </a:r>
                <a14:m>
                  <m:oMath xmlns:m="http://schemas.openxmlformats.org/officeDocument/2006/math">
                    <m:r>
                      <a:rPr lang="el-GR" altLang="ko-KR" sz="1400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≫</m:t>
                    </m:r>
                    <m:r>
                      <a:rPr kumimoji="0" lang="en-US" altLang="ko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en-US" sz="1400" dirty="0"/>
                  <a:t>인 경우 모델 구조 변경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모니터링 개선 등 고려</a:t>
                </a:r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700" dirty="0"/>
              </a:p>
              <a:p>
                <a:pPr marL="0" indent="0">
                  <a:buNone/>
                </a:pPr>
                <a:r>
                  <a:rPr lang="ko-KR" altLang="en-US" sz="1400" b="1" dirty="0"/>
                  <a:t>오염원 분별력 개선 </a:t>
                </a:r>
                <a:r>
                  <a:rPr lang="en-US" altLang="ko-KR" sz="1400" b="1" dirty="0"/>
                  <a:t>  </a:t>
                </a:r>
                <a14:m>
                  <m:oMath xmlns:m="http://schemas.openxmlformats.org/officeDocument/2006/math">
                    <m:r>
                      <a:rPr lang="el-GR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US" altLang="ko-KR" sz="1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sz="1400" b="1" dirty="0">
                    <a:solidFill>
                      <a:srgbClr val="FF0000"/>
                    </a:solidFill>
                  </a:rPr>
                  <a:t>인 경우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altLang="ko-KR" sz="1400" b="1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400" b="1" dirty="0" err="1">
                    <a:solidFill>
                      <a:srgbClr val="FF0000"/>
                    </a:solidFill>
                  </a:rPr>
                  <a:t>추정값의</a:t>
                </a:r>
                <a:r>
                  <a:rPr lang="ko-KR" altLang="en-US" sz="1400" b="1" dirty="0">
                    <a:solidFill>
                      <a:srgbClr val="FF0000"/>
                    </a:solidFill>
                  </a:rPr>
                  <a:t> 불확실성 감소 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(95% CI </a:t>
                </a:r>
                <a:r>
                  <a:rPr lang="ko-KR" altLang="en-US" sz="1400" b="1" dirty="0">
                    <a:solidFill>
                      <a:srgbClr val="FF0000"/>
                    </a:solidFill>
                  </a:rPr>
                  <a:t>감소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)</a:t>
                </a:r>
                <a:endParaRPr lang="ko-KR" altLang="en-US" sz="1400" b="1" dirty="0"/>
              </a:p>
            </p:txBody>
          </p:sp>
        </mc:Choice>
        <mc:Fallback xmlns="">
          <p:sp>
            <p:nvSpPr>
              <p:cNvPr id="37" name="내용 개체 틀 36">
                <a:extLst>
                  <a:ext uri="{FF2B5EF4-FFF2-40B4-BE49-F238E27FC236}">
                    <a16:creationId xmlns:a16="http://schemas.microsoft.com/office/drawing/2014/main" id="{038838EB-D19C-4AE3-BEB5-D9019E6FD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2880" y="5484365"/>
                <a:ext cx="8229600" cy="1040979"/>
              </a:xfrm>
              <a:blipFill>
                <a:blip r:embed="rId4"/>
                <a:stretch>
                  <a:fillRect l="-222" t="-1176" b="-9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표 42">
                <a:extLst>
                  <a:ext uri="{FF2B5EF4-FFF2-40B4-BE49-F238E27FC236}">
                    <a16:creationId xmlns:a16="http://schemas.microsoft.com/office/drawing/2014/main" id="{BBCE7687-2BC8-4745-BF64-1CB5B6450C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3835828"/>
                  </p:ext>
                </p:extLst>
              </p:nvPr>
            </p:nvGraphicFramePr>
            <p:xfrm>
              <a:off x="1187624" y="2708920"/>
              <a:ext cx="6759631" cy="25202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3406261">
                      <a:extLst>
                        <a:ext uri="{9D8B030D-6E8A-4147-A177-3AD203B41FA5}">
                          <a16:colId xmlns:a16="http://schemas.microsoft.com/office/drawing/2014/main" val="1379011630"/>
                        </a:ext>
                      </a:extLst>
                    </a:gridCol>
                    <a:gridCol w="3353370">
                      <a:extLst>
                        <a:ext uri="{9D8B030D-6E8A-4147-A177-3AD203B41FA5}">
                          <a16:colId xmlns:a16="http://schemas.microsoft.com/office/drawing/2014/main" val="1266956325"/>
                        </a:ext>
                      </a:extLst>
                    </a:gridCol>
                  </a:tblGrid>
                  <a:tr h="407939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ko-KR" sz="1200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𝜉</m:t>
                                </m:r>
                                <m:r>
                                  <a:rPr lang="en-US" altLang="ko-KR" sz="1200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&lt;</m:t>
                                </m:r>
                                <m:r>
                                  <a:rPr lang="en-US" altLang="ko-KR" sz="1200" kern="1200" baseline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200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ko-KR" sz="1200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𝜉</m:t>
                                </m:r>
                                <m:r>
                                  <a:rPr lang="en-US" altLang="ko-KR" sz="1200" kern="120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≫</m:t>
                                </m:r>
                                <m:r>
                                  <a:rPr lang="en-US" altLang="ko-KR" sz="1200" kern="1200" baseline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ko-KR" altLang="en-US" sz="1200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18591"/>
                      </a:ext>
                    </a:extLst>
                  </a:tr>
                  <a:tr h="2112341">
                    <a:tc>
                      <a:txBody>
                        <a:bodyPr/>
                        <a:lstStyle/>
                        <a:p>
                          <a:pPr marL="180975" indent="-180975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200" dirty="0"/>
                            <a:t>혼합물 오차의 분산 감소</a:t>
                          </a:r>
                          <a:endParaRPr lang="en-US" altLang="ko-KR" sz="1200" dirty="0"/>
                        </a:p>
                        <a:p>
                          <a:pPr marL="180975" indent="-180975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ko-KR" altLang="en-US" sz="1200" dirty="0"/>
                            <a:t>오염원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ko-KR" altLang="en-US" sz="1200" dirty="0"/>
                            <a:t>의 다수 </a:t>
                          </a:r>
                          <a:r>
                            <a:rPr lang="en-US" altLang="ko-KR" sz="1200" dirty="0" err="1"/>
                            <a:t>iid</a:t>
                          </a:r>
                          <a:r>
                            <a:rPr lang="en-US" altLang="ko-KR" sz="1200" dirty="0"/>
                            <a:t> </a:t>
                          </a:r>
                          <a:r>
                            <a:rPr lang="ko-KR" altLang="en-US" sz="1200" dirty="0"/>
                            <a:t>샘플이 포함되었음을 의미 </a:t>
                          </a:r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관측된 혼합물이 모든 오염원의 다수 샘플의 혼합의</a:t>
                          </a:r>
                          <a:r>
                            <a:rPr lang="ko-KR" altLang="en-US" sz="1200" baseline="0" dirty="0"/>
                            <a:t> 결과</a:t>
                          </a:r>
                          <a:r>
                            <a:rPr lang="en-US" altLang="ko-KR" sz="1200" baseline="0" dirty="0"/>
                            <a:t>)</a:t>
                          </a:r>
                          <a:endParaRPr lang="ko-KR" altLang="en-US" sz="12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ko-KR" altLang="en-US" sz="1200" dirty="0"/>
                            <a:t>기대하는 혼합물 오차의 분산 감소가 이뤄지지 않음</a:t>
                          </a:r>
                          <a:endParaRPr lang="en-US" altLang="ko-KR" sz="1200" dirty="0"/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altLang="ko-KR" sz="500" dirty="0"/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ko-KR" altLang="en-US" sz="1200" dirty="0">
                              <a:sym typeface="Wingdings" panose="05000000000000000000" pitchFamily="2" charset="2"/>
                            </a:rPr>
                            <a:t>모델 내 개별 혼합물</a:t>
                          </a:r>
                          <a:r>
                            <a:rPr lang="en-US" altLang="ko-KR" sz="1200" dirty="0"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dirty="0">
                              <a:sym typeface="Wingdings" panose="05000000000000000000" pitchFamily="2" charset="2"/>
                            </a:rPr>
                            <a:t>유사 그룹의 </a:t>
                          </a:r>
                          <a:r>
                            <a:rPr lang="en-US" altLang="ko-KR" sz="1200" dirty="0">
                              <a:sym typeface="Wingdings" panose="05000000000000000000" pitchFamily="2" charset="2"/>
                            </a:rPr>
                            <a:t>random effect </a:t>
                          </a:r>
                          <a:r>
                            <a:rPr lang="ko-KR" altLang="en-US" sz="1200" dirty="0">
                              <a:sym typeface="Wingdings" panose="05000000000000000000" pitchFamily="2" charset="2"/>
                            </a:rPr>
                            <a:t>반영 고려</a:t>
                          </a:r>
                          <a:endParaRPr lang="en-US" altLang="ko-KR" sz="1200" dirty="0"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altLang="ko-KR" sz="500" dirty="0"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ko-KR" altLang="en-US" sz="1200" dirty="0">
                              <a:sym typeface="Wingdings" panose="05000000000000000000" pitchFamily="2" charset="2"/>
                            </a:rPr>
                            <a:t>발생 가능 원인</a:t>
                          </a:r>
                          <a:endParaRPr lang="en-US" altLang="ko-KR" sz="1200" dirty="0">
                            <a:sym typeface="Wingdings" panose="05000000000000000000" pitchFamily="2" charset="2"/>
                          </a:endParaRPr>
                        </a:p>
                        <a:p>
                          <a:pPr marL="355600" marR="0" lvl="0" indent="-174625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Segoe UI" panose="020B0502040204020203" pitchFamily="34" charset="0"/>
                            <a:buChar char="-"/>
                            <a:tabLst/>
                            <a:defRPr/>
                          </a:pPr>
                          <a:r>
                            <a:rPr lang="ko-KR" altLang="en-US" sz="1200" dirty="0"/>
                            <a:t>오염원 </a:t>
                          </a:r>
                          <a:r>
                            <a:rPr lang="en-US" altLang="ko-KR" sz="1200" dirty="0"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dirty="0">
                              <a:sym typeface="Wingdings" panose="05000000000000000000" pitchFamily="2" charset="2"/>
                            </a:rPr>
                            <a:t>혼합물 이동 시 충분한 혼합 과정 이루어 지지 않음</a:t>
                          </a:r>
                          <a:endParaRPr lang="en-US" altLang="ko-KR" sz="1200" dirty="0">
                            <a:sym typeface="Wingdings" panose="05000000000000000000" pitchFamily="2" charset="2"/>
                          </a:endParaRPr>
                        </a:p>
                        <a:p>
                          <a:pPr marL="355600" marR="0" lvl="0" indent="-174625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Segoe UI" panose="020B0502040204020203" pitchFamily="34" charset="0"/>
                            <a:buChar char="-"/>
                            <a:tabLst/>
                            <a:defRPr/>
                          </a:pPr>
                          <a:r>
                            <a:rPr lang="ko-KR" altLang="en-US" sz="1200" dirty="0">
                              <a:sym typeface="Wingdings" panose="05000000000000000000" pitchFamily="2" charset="2"/>
                            </a:rPr>
                            <a:t>주요 오염원 포함되지 않음</a:t>
                          </a:r>
                          <a:endParaRPr lang="en-US" altLang="ko-KR" sz="1200" dirty="0">
                            <a:sym typeface="Wingdings" panose="05000000000000000000" pitchFamily="2" charset="2"/>
                          </a:endParaRPr>
                        </a:p>
                        <a:p>
                          <a:pPr marL="355600" marR="0" lvl="0" indent="-174625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Segoe UI" panose="020B0502040204020203" pitchFamily="34" charset="0"/>
                            <a:buChar char="-"/>
                            <a:tabLst/>
                            <a:defRPr/>
                          </a:pPr>
                          <a:r>
                            <a:rPr lang="ko-KR" altLang="en-US" sz="1200" dirty="0">
                              <a:sym typeface="Wingdings" panose="05000000000000000000" pitchFamily="2" charset="2"/>
                            </a:rPr>
                            <a:t>혼합 과정에서 추적자가 보존되지 않음 등</a:t>
                          </a:r>
                          <a:endParaRPr lang="ko-KR" altLang="en-US" sz="12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8932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표 42">
                <a:extLst>
                  <a:ext uri="{FF2B5EF4-FFF2-40B4-BE49-F238E27FC236}">
                    <a16:creationId xmlns:a16="http://schemas.microsoft.com/office/drawing/2014/main" id="{BBCE7687-2BC8-4745-BF64-1CB5B6450C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3835828"/>
                  </p:ext>
                </p:extLst>
              </p:nvPr>
            </p:nvGraphicFramePr>
            <p:xfrm>
              <a:off x="1187624" y="2708920"/>
              <a:ext cx="6759631" cy="252028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3406261">
                      <a:extLst>
                        <a:ext uri="{9D8B030D-6E8A-4147-A177-3AD203B41FA5}">
                          <a16:colId xmlns:a16="http://schemas.microsoft.com/office/drawing/2014/main" val="1379011630"/>
                        </a:ext>
                      </a:extLst>
                    </a:gridCol>
                    <a:gridCol w="3353370">
                      <a:extLst>
                        <a:ext uri="{9D8B030D-6E8A-4147-A177-3AD203B41FA5}">
                          <a16:colId xmlns:a16="http://schemas.microsoft.com/office/drawing/2014/main" val="1266956325"/>
                        </a:ext>
                      </a:extLst>
                    </a:gridCol>
                  </a:tblGrid>
                  <a:tr h="40793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493" r="-98748" b="-5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452" t="-1493" r="-181" b="-519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918591"/>
                      </a:ext>
                    </a:extLst>
                  </a:tr>
                  <a:tr h="211234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9597" r="-98748" b="-2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ko-KR" altLang="en-US" sz="1200" dirty="0"/>
                            <a:t>기대하는 혼합물 오차의 분산 감소가 이뤄지지 않음</a:t>
                          </a:r>
                          <a:endParaRPr lang="en-US" altLang="ko-KR" sz="1200" dirty="0"/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altLang="ko-KR" sz="500" dirty="0"/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ko-KR" altLang="en-US" sz="1200" dirty="0">
                              <a:sym typeface="Wingdings" panose="05000000000000000000" pitchFamily="2" charset="2"/>
                            </a:rPr>
                            <a:t>모델 내 개별 혼합물</a:t>
                          </a:r>
                          <a:r>
                            <a:rPr lang="en-US" altLang="ko-KR" sz="1200" dirty="0">
                              <a:sym typeface="Wingdings" panose="05000000000000000000" pitchFamily="2" charset="2"/>
                            </a:rPr>
                            <a:t>, </a:t>
                          </a:r>
                          <a:r>
                            <a:rPr lang="ko-KR" altLang="en-US" sz="1200" dirty="0">
                              <a:sym typeface="Wingdings" panose="05000000000000000000" pitchFamily="2" charset="2"/>
                            </a:rPr>
                            <a:t>유사 그룹의 </a:t>
                          </a:r>
                          <a:r>
                            <a:rPr lang="en-US" altLang="ko-KR" sz="1200" dirty="0">
                              <a:sym typeface="Wingdings" panose="05000000000000000000" pitchFamily="2" charset="2"/>
                            </a:rPr>
                            <a:t>random effect </a:t>
                          </a:r>
                          <a:r>
                            <a:rPr lang="ko-KR" altLang="en-US" sz="1200" dirty="0">
                              <a:sym typeface="Wingdings" panose="05000000000000000000" pitchFamily="2" charset="2"/>
                            </a:rPr>
                            <a:t>반영 고려</a:t>
                          </a:r>
                          <a:endParaRPr lang="en-US" altLang="ko-KR" sz="1200" dirty="0"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endParaRPr lang="en-US" altLang="ko-KR" sz="500" dirty="0">
                            <a:sym typeface="Wingdings" panose="05000000000000000000" pitchFamily="2" charset="2"/>
                          </a:endParaRPr>
                        </a:p>
                        <a:p>
                          <a:pPr marL="171450" marR="0" lvl="0" indent="-1714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ko-KR" altLang="en-US" sz="1200" dirty="0">
                              <a:sym typeface="Wingdings" panose="05000000000000000000" pitchFamily="2" charset="2"/>
                            </a:rPr>
                            <a:t>발생 가능 원인</a:t>
                          </a:r>
                          <a:endParaRPr lang="en-US" altLang="ko-KR" sz="1200" dirty="0">
                            <a:sym typeface="Wingdings" panose="05000000000000000000" pitchFamily="2" charset="2"/>
                          </a:endParaRPr>
                        </a:p>
                        <a:p>
                          <a:pPr marL="355600" marR="0" lvl="0" indent="-174625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Segoe UI" panose="020B0502040204020203" pitchFamily="34" charset="0"/>
                            <a:buChar char="-"/>
                            <a:tabLst/>
                            <a:defRPr/>
                          </a:pPr>
                          <a:r>
                            <a:rPr lang="ko-KR" altLang="en-US" sz="1200" dirty="0"/>
                            <a:t>오염원 </a:t>
                          </a:r>
                          <a:r>
                            <a:rPr lang="en-US" altLang="ko-KR" sz="1200" dirty="0">
                              <a:sym typeface="Wingdings" panose="05000000000000000000" pitchFamily="2" charset="2"/>
                            </a:rPr>
                            <a:t> </a:t>
                          </a:r>
                          <a:r>
                            <a:rPr lang="ko-KR" altLang="en-US" sz="1200" dirty="0">
                              <a:sym typeface="Wingdings" panose="05000000000000000000" pitchFamily="2" charset="2"/>
                            </a:rPr>
                            <a:t>혼합물 이동 시 충분한 혼합 과정 이루어 지지 않음</a:t>
                          </a:r>
                          <a:endParaRPr lang="en-US" altLang="ko-KR" sz="1200" dirty="0">
                            <a:sym typeface="Wingdings" panose="05000000000000000000" pitchFamily="2" charset="2"/>
                          </a:endParaRPr>
                        </a:p>
                        <a:p>
                          <a:pPr marL="355600" marR="0" lvl="0" indent="-174625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Segoe UI" panose="020B0502040204020203" pitchFamily="34" charset="0"/>
                            <a:buChar char="-"/>
                            <a:tabLst/>
                            <a:defRPr/>
                          </a:pPr>
                          <a:r>
                            <a:rPr lang="ko-KR" altLang="en-US" sz="1200" dirty="0">
                              <a:sym typeface="Wingdings" panose="05000000000000000000" pitchFamily="2" charset="2"/>
                            </a:rPr>
                            <a:t>주요 오염원 포함되지 않음</a:t>
                          </a:r>
                          <a:endParaRPr lang="en-US" altLang="ko-KR" sz="1200" dirty="0">
                            <a:sym typeface="Wingdings" panose="05000000000000000000" pitchFamily="2" charset="2"/>
                          </a:endParaRPr>
                        </a:p>
                        <a:p>
                          <a:pPr marL="355600" marR="0" lvl="0" indent="-174625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Segoe UI" panose="020B0502040204020203" pitchFamily="34" charset="0"/>
                            <a:buChar char="-"/>
                            <a:tabLst/>
                            <a:defRPr/>
                          </a:pPr>
                          <a:r>
                            <a:rPr lang="ko-KR" altLang="en-US" sz="1200" dirty="0">
                              <a:sym typeface="Wingdings" panose="05000000000000000000" pitchFamily="2" charset="2"/>
                            </a:rPr>
                            <a:t>혼합 과정에서 추적자가 보존되지 않음 등</a:t>
                          </a:r>
                          <a:endParaRPr lang="ko-KR" altLang="en-US" sz="1200" dirty="0"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>
                        <a:lnT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89325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8" name="그룹 47">
            <a:extLst>
              <a:ext uri="{FF2B5EF4-FFF2-40B4-BE49-F238E27FC236}">
                <a16:creationId xmlns:a16="http://schemas.microsoft.com/office/drawing/2014/main" id="{E730C1ED-C3CC-4F5E-9B58-12FF2F085DE5}"/>
              </a:ext>
            </a:extLst>
          </p:cNvPr>
          <p:cNvGrpSpPr/>
          <p:nvPr/>
        </p:nvGrpSpPr>
        <p:grpSpPr>
          <a:xfrm>
            <a:off x="1907704" y="3966126"/>
            <a:ext cx="2118057" cy="1143000"/>
            <a:chOff x="-1228668" y="2480178"/>
            <a:chExt cx="3698697" cy="1995985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A71DAF6E-2D6F-4395-92BA-69FD2EB80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1228668" y="2480178"/>
              <a:ext cx="3698697" cy="1995985"/>
            </a:xfrm>
            <a:prstGeom prst="rect">
              <a:avLst/>
            </a:prstGeom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5FEB03A-3845-4E6A-9D4C-FD60EF1211C1}"/>
                </a:ext>
              </a:extLst>
            </p:cNvPr>
            <p:cNvSpPr/>
            <p:nvPr/>
          </p:nvSpPr>
          <p:spPr>
            <a:xfrm>
              <a:off x="2195736" y="2492896"/>
              <a:ext cx="216024" cy="3370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1FF254A-4DA6-4505-83C3-E7FF5ED218AE}"/>
              </a:ext>
            </a:extLst>
          </p:cNvPr>
          <p:cNvSpPr txBox="1"/>
          <p:nvPr/>
        </p:nvSpPr>
        <p:spPr>
          <a:xfrm>
            <a:off x="3225112" y="5053375"/>
            <a:ext cx="8915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Calibri" panose="020F0502020204030204" pitchFamily="34" charset="0"/>
                <a:cs typeface="Calibri" panose="020F0502020204030204" pitchFamily="34" charset="0"/>
              </a:rPr>
              <a:t>Stock et al., 2018</a:t>
            </a:r>
            <a:endParaRPr lang="ko-KR" alt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81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BA2718DD-D0B9-422C-B214-BD529DEFC6CB}"/>
              </a:ext>
            </a:extLst>
          </p:cNvPr>
          <p:cNvSpPr txBox="1">
            <a:spLocks/>
          </p:cNvSpPr>
          <p:nvPr/>
        </p:nvSpPr>
        <p:spPr>
          <a:xfrm>
            <a:off x="8577453" y="6525345"/>
            <a:ext cx="566547" cy="32776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60518D10-403C-461B-AF82-8727A7D56AD0}" type="slidenum"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/>
              <a:t>10</a:t>
            </a:fld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F7782E7-764D-4AAA-83E9-5B10A41C3C4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538163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3200" dirty="0" err="1"/>
              <a:t>MixSIAR</a:t>
            </a:r>
            <a:r>
              <a:rPr lang="en-US" altLang="ko-KR" sz="3200" dirty="0"/>
              <a:t> </a:t>
            </a:r>
            <a:r>
              <a:rPr lang="ko-KR" altLang="en-US" sz="3200" dirty="0"/>
              <a:t>사용을 통한 오염원 분별력 향상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BB26609-3739-4AD9-9529-0D0452F537AC}"/>
              </a:ext>
            </a:extLst>
          </p:cNvPr>
          <p:cNvSpPr txBox="1">
            <a:spLocks/>
          </p:cNvSpPr>
          <p:nvPr/>
        </p:nvSpPr>
        <p:spPr>
          <a:xfrm>
            <a:off x="620681" y="1166018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1800" b="1" i="1" dirty="0">
                <a:solidFill>
                  <a:srgbClr val="C00000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사전분포 모델링을 통한 오염원 분별력 향상</a:t>
            </a:r>
            <a:endParaRPr lang="ko-KR" altLang="en-US" sz="800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en-US" altLang="ko-KR" sz="1000" b="1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DE3D18-5328-49AB-8027-1D90978EAD5F}"/>
                  </a:ext>
                </a:extLst>
              </p:cNvPr>
              <p:cNvSpPr txBox="1"/>
              <p:nvPr/>
            </p:nvSpPr>
            <p:spPr>
              <a:xfrm>
                <a:off x="1763688" y="1340768"/>
                <a:ext cx="5472608" cy="1962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l-GR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DE3D18-5328-49AB-8027-1D90978E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340768"/>
                <a:ext cx="5472608" cy="19626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내용 개체 틀 36">
                <a:extLst>
                  <a:ext uri="{FF2B5EF4-FFF2-40B4-BE49-F238E27FC236}">
                    <a16:creationId xmlns:a16="http://schemas.microsoft.com/office/drawing/2014/main" id="{038838EB-D19C-4AE3-BEB5-D9019E6FD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2880" y="2924944"/>
                <a:ext cx="8229600" cy="3456384"/>
              </a:xfrm>
            </p:spPr>
            <p:txBody>
              <a:bodyPr/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altLang="ko-KR" sz="1400" b="1" dirty="0"/>
                  <a:t>1) </a:t>
                </a:r>
                <a:r>
                  <a:rPr lang="ko-KR" altLang="en-US" sz="1400" b="1" dirty="0"/>
                  <a:t>사전분포</a:t>
                </a:r>
                <a:r>
                  <a:rPr lang="en-US" altLang="ko-KR" sz="1400" b="1" dirty="0"/>
                  <a:t>(prior distribution)</a:t>
                </a:r>
                <a:r>
                  <a:rPr lang="ko-KR" altLang="en-US" sz="1400" b="1" dirty="0"/>
                  <a:t>로 무정보분포</a:t>
                </a:r>
                <a:r>
                  <a:rPr lang="en-US" altLang="ko-KR" sz="1400" b="1" dirty="0"/>
                  <a:t>(noninformative distribution)</a:t>
                </a:r>
                <a:r>
                  <a:rPr lang="ko-KR" altLang="en-US" sz="1400" b="1" dirty="0"/>
                  <a:t>를 가정</a:t>
                </a:r>
              </a:p>
              <a:p>
                <a:pPr marL="641350" indent="-285750">
                  <a:lnSpc>
                    <a:spcPct val="200000"/>
                  </a:lnSpc>
                </a:pPr>
                <a:r>
                  <a:rPr lang="ko-KR" altLang="en-US" sz="1400" dirty="0"/>
                  <a:t>비율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ko-KR" altLang="en-US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nary>
                      </m:e>
                    </m:d>
                  </m:oMath>
                </a14:m>
                <a:r>
                  <a:rPr lang="ko-KR" altLang="en-US" sz="1400" dirty="0"/>
                  <a:t> 에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대한 사전분포로는 </a:t>
                </a:r>
                <a:r>
                  <a:rPr lang="en-US" altLang="ko-KR" sz="1400" dirty="0"/>
                  <a:t>Dirichlet </a:t>
                </a:r>
                <a:r>
                  <a:rPr lang="ko-KR" altLang="en-US" sz="1400" dirty="0"/>
                  <a:t>분포를 가정함 </a:t>
                </a:r>
                <a:r>
                  <a:rPr lang="en-US" altLang="ko-KR" sz="1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𝐷𝑖𝑟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].</a:t>
                </a:r>
              </a:p>
              <a:p>
                <a:pPr marL="641350" indent="-285750">
                  <a:lnSpc>
                    <a:spcPct val="200000"/>
                  </a:lnSpc>
                </a:pPr>
                <a:r>
                  <a:rPr lang="ko-KR" altLang="en-US" sz="1400" dirty="0"/>
                  <a:t>사전분포로 </a:t>
                </a:r>
                <a:r>
                  <a:rPr lang="ko-KR" altLang="en-US" sz="1400" dirty="0" err="1"/>
                  <a:t>무정보</a:t>
                </a:r>
                <a:r>
                  <a:rPr lang="ko-KR" altLang="en-US" sz="1400" dirty="0"/>
                  <a:t> 분포를 사용한다는 것은 </a:t>
                </a:r>
                <a:r>
                  <a:rPr lang="ko-KR" altLang="en-US" sz="1400" b="1" dirty="0">
                    <a:solidFill>
                      <a:srgbClr val="2626F6"/>
                    </a:solidFill>
                  </a:rPr>
                  <a:t>사전지식을 반영하지 않고 </a:t>
                </a:r>
                <a:r>
                  <a:rPr lang="ko-KR" altLang="en-US" sz="1400" dirty="0"/>
                  <a:t>자료의 우도</a:t>
                </a:r>
                <a:r>
                  <a:rPr lang="en-US" altLang="ko-KR" sz="1400" dirty="0"/>
                  <a:t>(likelihood)</a:t>
                </a:r>
                <a:r>
                  <a:rPr lang="ko-KR" altLang="en-US" sz="1400" dirty="0"/>
                  <a:t>만을 반영하여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2626F6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ko-KR" altLang="en-US" sz="1400" b="1" dirty="0">
                    <a:solidFill>
                      <a:srgbClr val="2626F6"/>
                    </a:solidFill>
                  </a:rPr>
                  <a:t>의 사후분포</a:t>
                </a:r>
                <a:r>
                  <a:rPr lang="en-US" altLang="ko-KR" sz="1400" b="1" dirty="0">
                    <a:solidFill>
                      <a:srgbClr val="2626F6"/>
                    </a:solidFill>
                  </a:rPr>
                  <a:t>(posterior distribution)</a:t>
                </a:r>
                <a:r>
                  <a:rPr lang="ko-KR" altLang="en-US" sz="1400" b="1" dirty="0">
                    <a:solidFill>
                      <a:srgbClr val="2626F6"/>
                    </a:solidFill>
                  </a:rPr>
                  <a:t>를</a:t>
                </a:r>
                <a:r>
                  <a:rPr lang="en-US" altLang="ko-KR" sz="1400" b="1" dirty="0">
                    <a:solidFill>
                      <a:srgbClr val="2626F6"/>
                    </a:solidFill>
                  </a:rPr>
                  <a:t> </a:t>
                </a:r>
                <a:r>
                  <a:rPr lang="ko-KR" altLang="en-US" sz="1400" b="1" dirty="0">
                    <a:solidFill>
                      <a:srgbClr val="2626F6"/>
                    </a:solidFill>
                  </a:rPr>
                  <a:t>추정</a:t>
                </a:r>
                <a:r>
                  <a:rPr lang="ko-KR" altLang="en-US" sz="1400" dirty="0"/>
                  <a:t>한다는 것을 의미함</a:t>
                </a:r>
                <a:r>
                  <a:rPr lang="en-US" altLang="ko-KR" sz="1400" dirty="0"/>
                  <a:t>.</a:t>
                </a:r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marL="641350" indent="-285750">
                  <a:lnSpc>
                    <a:spcPct val="200000"/>
                  </a:lnSpc>
                </a:pPr>
                <a:r>
                  <a:rPr lang="ko-KR" altLang="en-US" sz="1400" dirty="0"/>
                  <a:t>이 경우 디폴트는</a:t>
                </a: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1400" dirty="0"/>
                  <a:t>로 설정</a:t>
                </a:r>
                <a:r>
                  <a:rPr lang="en-US" altLang="ko-KR" sz="1400" dirty="0"/>
                  <a:t> (</a:t>
                </a:r>
                <a:r>
                  <a:rPr lang="ko-KR" altLang="en-US" sz="1400" dirty="0"/>
                  <a:t>모든 조합의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동일한 개연성을 가짐을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의미</a:t>
                </a:r>
                <a:r>
                  <a:rPr lang="en-US" altLang="ko-KR" sz="1400" dirty="0"/>
                  <a:t>)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altLang="ko-KR" sz="1400" dirty="0"/>
              </a:p>
              <a:p>
                <a:pPr marL="355600" indent="-355600">
                  <a:lnSpc>
                    <a:spcPct val="200000"/>
                  </a:lnSpc>
                  <a:buNone/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37" name="내용 개체 틀 36">
                <a:extLst>
                  <a:ext uri="{FF2B5EF4-FFF2-40B4-BE49-F238E27FC236}">
                    <a16:creationId xmlns:a16="http://schemas.microsoft.com/office/drawing/2014/main" id="{038838EB-D19C-4AE3-BEB5-D9019E6FD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2880" y="2924944"/>
                <a:ext cx="8229600" cy="3456384"/>
              </a:xfrm>
              <a:blipFill>
                <a:blip r:embed="rId3"/>
                <a:stretch>
                  <a:fillRect l="-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586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BA2718DD-D0B9-422C-B214-BD529DEFC6CB}"/>
              </a:ext>
            </a:extLst>
          </p:cNvPr>
          <p:cNvSpPr txBox="1">
            <a:spLocks/>
          </p:cNvSpPr>
          <p:nvPr/>
        </p:nvSpPr>
        <p:spPr>
          <a:xfrm>
            <a:off x="8577453" y="6525345"/>
            <a:ext cx="566547" cy="32776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60518D10-403C-461B-AF82-8727A7D56AD0}" type="slidenum"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/>
              <a:t>11</a:t>
            </a:fld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F7782E7-764D-4AAA-83E9-5B10A41C3C4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538163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3200" dirty="0" err="1"/>
              <a:t>MixSIAR</a:t>
            </a:r>
            <a:r>
              <a:rPr lang="en-US" altLang="ko-KR" sz="3200" dirty="0"/>
              <a:t> </a:t>
            </a:r>
            <a:r>
              <a:rPr lang="ko-KR" altLang="en-US" sz="3200" dirty="0"/>
              <a:t>사용을 통한 오염원 분별력 향상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BB26609-3739-4AD9-9529-0D0452F537AC}"/>
              </a:ext>
            </a:extLst>
          </p:cNvPr>
          <p:cNvSpPr txBox="1">
            <a:spLocks/>
          </p:cNvSpPr>
          <p:nvPr/>
        </p:nvSpPr>
        <p:spPr>
          <a:xfrm>
            <a:off x="620681" y="1166018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1800" b="1" i="1" dirty="0">
                <a:solidFill>
                  <a:srgbClr val="C00000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사전분포 모델링을 통한 오염원 분별력 향상</a:t>
            </a:r>
            <a:endParaRPr lang="ko-KR" altLang="en-US" sz="800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en-US" altLang="ko-KR" sz="1000" b="1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DE3D18-5328-49AB-8027-1D90978EAD5F}"/>
                  </a:ext>
                </a:extLst>
              </p:cNvPr>
              <p:cNvSpPr txBox="1"/>
              <p:nvPr/>
            </p:nvSpPr>
            <p:spPr>
              <a:xfrm>
                <a:off x="1763688" y="1340768"/>
                <a:ext cx="5472608" cy="1962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l-GR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DE3D18-5328-49AB-8027-1D90978E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340768"/>
                <a:ext cx="5472608" cy="19626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내용 개체 틀 36">
                <a:extLst>
                  <a:ext uri="{FF2B5EF4-FFF2-40B4-BE49-F238E27FC236}">
                    <a16:creationId xmlns:a16="http://schemas.microsoft.com/office/drawing/2014/main" id="{038838EB-D19C-4AE3-BEB5-D9019E6FD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2880" y="2924944"/>
                <a:ext cx="8229600" cy="3456384"/>
              </a:xfrm>
            </p:spPr>
            <p:txBody>
              <a:bodyPr/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altLang="ko-KR" sz="1400" b="1" dirty="0"/>
                  <a:t>2) </a:t>
                </a:r>
                <a:r>
                  <a:rPr lang="ko-KR" altLang="en-US" sz="1400" b="1" dirty="0">
                    <a:solidFill>
                      <a:srgbClr val="2626F6"/>
                    </a:solidFill>
                  </a:rPr>
                  <a:t>공변인으로 사전분포에</a:t>
                </a:r>
                <a:r>
                  <a:rPr lang="en-US" altLang="ko-KR" sz="1400" b="1" dirty="0">
                    <a:solidFill>
                      <a:srgbClr val="2626F6"/>
                    </a:solidFill>
                  </a:rPr>
                  <a:t> </a:t>
                </a:r>
                <a:r>
                  <a:rPr lang="ko-KR" altLang="en-US" sz="1400" b="1" dirty="0">
                    <a:solidFill>
                      <a:srgbClr val="2626F6"/>
                    </a:solidFill>
                  </a:rPr>
                  <a:t>정보 제공</a:t>
                </a:r>
                <a:r>
                  <a:rPr lang="en-US" altLang="ko-KR" sz="1400" b="1" dirty="0">
                    <a:solidFill>
                      <a:srgbClr val="2626F6"/>
                    </a:solidFill>
                  </a:rPr>
                  <a:t> </a:t>
                </a:r>
                <a:r>
                  <a:rPr lang="en-US" altLang="ko-KR" sz="1400" b="1" dirty="0">
                    <a:solidFill>
                      <a:srgbClr val="2626F6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solidFill>
                          <a:srgbClr val="2626F6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1400" b="1" i="1">
                        <a:solidFill>
                          <a:srgbClr val="2626F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b="1" dirty="0">
                    <a:solidFill>
                      <a:srgbClr val="2626F6"/>
                    </a:solidFill>
                  </a:rPr>
                  <a:t>의</a:t>
                </a:r>
                <a:r>
                  <a:rPr lang="ko-KR" altLang="en-US" sz="1400" dirty="0">
                    <a:solidFill>
                      <a:srgbClr val="2626F6"/>
                    </a:solidFill>
                  </a:rPr>
                  <a:t> </a:t>
                </a:r>
                <a:r>
                  <a:rPr lang="ko-KR" altLang="en-US" sz="1400" b="1" dirty="0">
                    <a:solidFill>
                      <a:srgbClr val="2626F6"/>
                    </a:solidFill>
                  </a:rPr>
                  <a:t>사후분포 불확실성 감소</a:t>
                </a:r>
                <a:endParaRPr lang="ko-KR" altLang="en-US" sz="1400" b="1" dirty="0"/>
              </a:p>
              <a:p>
                <a:pPr marL="641350" indent="-285750"/>
                <a:r>
                  <a:rPr lang="en-US" altLang="ko-KR" sz="1400" dirty="0"/>
                  <a:t>Dirichlet </a:t>
                </a:r>
                <a:r>
                  <a:rPr lang="ko-KR" altLang="en-US" sz="1400" dirty="0"/>
                  <a:t>분포는 </a:t>
                </a:r>
                <a:r>
                  <a:rPr lang="en-US" altLang="ko-KR" sz="1400" dirty="0"/>
                  <a:t>sub-compositional independence</a:t>
                </a:r>
                <a:r>
                  <a:rPr lang="ko-KR" altLang="en-US" sz="1400" dirty="0"/>
                  <a:t>라는 엄격한 가정 때문에 </a:t>
                </a:r>
                <a:r>
                  <a:rPr lang="ko-KR" altLang="en-US" sz="1400" dirty="0" err="1"/>
                  <a:t>공변인</a:t>
                </a:r>
                <a:r>
                  <a:rPr lang="en-US" altLang="ko-KR" sz="1400" dirty="0"/>
                  <a:t>(covariate)</a:t>
                </a:r>
                <a:r>
                  <a:rPr lang="ko-KR" altLang="en-US" sz="1400" dirty="0"/>
                  <a:t>으로 𝛼 설명 시 제약으로 작용</a:t>
                </a:r>
                <a:endParaRPr lang="en-US" altLang="ko-KR" sz="1400" dirty="0"/>
              </a:p>
              <a:p>
                <a:pPr marL="355600" indent="0">
                  <a:buNone/>
                </a:pPr>
                <a:endParaRPr lang="ko-KR" altLang="en-US" sz="800" dirty="0"/>
              </a:p>
              <a:p>
                <a:pPr marL="641350" indent="-285750"/>
                <a:r>
                  <a:rPr lang="ko-KR" altLang="en-US" sz="1400" dirty="0"/>
                  <a:t>따라서 𝑝</a:t>
                </a:r>
                <a:r>
                  <a:rPr lang="ko-KR" altLang="en-US" sz="1400" dirty="0" err="1"/>
                  <a:t>를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isometric log-ratio(ILR)</a:t>
                </a:r>
                <a:r>
                  <a:rPr lang="ko-KR" altLang="en-US" sz="1400" dirty="0"/>
                  <a:t>로 변환하며 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이 때 서로 독립인 정규분포를 따름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다시 𝑝로 역변환한 후 </a:t>
                </a:r>
                <a:r>
                  <a:rPr lang="ko-KR" altLang="en-US" sz="1400" dirty="0" err="1"/>
                  <a:t>공변인을</a:t>
                </a:r>
                <a:r>
                  <a:rPr lang="ko-KR" altLang="en-US" sz="1400" dirty="0"/>
                  <a:t> 사용하여 회귀분석 가능</a:t>
                </a:r>
                <a:endParaRPr lang="en-US" altLang="ko-KR" sz="1400" dirty="0"/>
              </a:p>
              <a:p>
                <a:pPr marL="355600" indent="0">
                  <a:buNone/>
                </a:pPr>
                <a:endParaRPr lang="ko-KR" altLang="en-US" sz="600" dirty="0"/>
              </a:p>
              <a:p>
                <a:pPr marL="536575" indent="0">
                  <a:buClrTx/>
                  <a:buSzPct val="100000"/>
                  <a:buNone/>
                </a:pPr>
                <a:r>
                  <a:rPr lang="en-US" altLang="ko-KR" sz="1400" b="1" dirty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dirty="0" err="1"/>
                  <a:t>inverse.ILR</a:t>
                </a:r>
                <a:r>
                  <a:rPr lang="en-US" altLang="ko-KR" sz="1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400" dirty="0"/>
                  <a:t>)</a:t>
                </a:r>
              </a:p>
              <a:p>
                <a:pPr marL="355600" indent="-355600">
                  <a:buNone/>
                </a:pPr>
                <a:endParaRPr lang="en-US" altLang="ko-KR" sz="1400" dirty="0"/>
              </a:p>
              <a:p>
                <a:pPr marL="641350" indent="-285750">
                  <a:lnSpc>
                    <a:spcPct val="200000"/>
                  </a:lnSpc>
                </a:pPr>
                <a:endParaRPr lang="en-US" altLang="ko-KR" sz="1400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altLang="ko-KR" sz="1400" dirty="0"/>
              </a:p>
              <a:p>
                <a:pPr marL="355600" indent="-355600">
                  <a:lnSpc>
                    <a:spcPct val="200000"/>
                  </a:lnSpc>
                  <a:buNone/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37" name="내용 개체 틀 36">
                <a:extLst>
                  <a:ext uri="{FF2B5EF4-FFF2-40B4-BE49-F238E27FC236}">
                    <a16:creationId xmlns:a16="http://schemas.microsoft.com/office/drawing/2014/main" id="{038838EB-D19C-4AE3-BEB5-D9019E6FD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2880" y="2924944"/>
                <a:ext cx="8229600" cy="3456384"/>
              </a:xfrm>
              <a:blipFill>
                <a:blip r:embed="rId3"/>
                <a:stretch>
                  <a:fillRect l="-222" r="-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97BF87-92B2-46AB-B10C-4C43FDD92850}"/>
                  </a:ext>
                </a:extLst>
              </p:cNvPr>
              <p:cNvSpPr txBox="1"/>
              <p:nvPr/>
            </p:nvSpPr>
            <p:spPr>
              <a:xfrm>
                <a:off x="1763688" y="4972868"/>
                <a:ext cx="6984776" cy="1624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ko-K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절편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ko-K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기울기</a:t>
                </a:r>
                <a:endPara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ko-KR" sz="1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ko-KR" sz="1400" b="1" dirty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b="1" dirty="0" err="1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공변인</a:t>
                </a:r>
                <a:endPara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536575" indent="-180975">
                  <a:buFont typeface="Segoe UI" panose="020B0502040204020203" pitchFamily="34" charset="0"/>
                  <a:buChar char="-"/>
                </a:pPr>
                <a:r>
                  <a:rPr lang="ko-KR" altLang="en-US" sz="14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고정효과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(Fixed effect)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범주형 변수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,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계절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</a:p>
              <a:p>
                <a:pPr marL="536575" indent="-180975">
                  <a:buFont typeface="Segoe UI" panose="020B0502040204020203" pitchFamily="34" charset="0"/>
                  <a:buChar char="-"/>
                </a:pPr>
                <a:r>
                  <a:rPr lang="ko-KR" altLang="en-US" sz="14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임의효과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(Random effect)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범주형 변수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14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지점명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</a:p>
              <a:p>
                <a:pPr marL="898525" indent="-180975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서로 다른 인자 수준</a:t>
                </a:r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(factor level)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동일한 모집단을 공유한다고 가정</a:t>
                </a:r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898525" indent="-180975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인자 간 혼합물 변동성 설명력 비교</a:t>
                </a:r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</a:t>
                </a:r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ko-KR" altLang="en-US" sz="140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𝐴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&gt;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𝐵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&gt;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536575" indent="-180975">
                  <a:buFont typeface="Segoe UI" panose="020B0502040204020203" pitchFamily="34" charset="0"/>
                  <a:buChar char="-"/>
                </a:pPr>
                <a:r>
                  <a:rPr lang="ko-KR" altLang="en-US" sz="14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연속효과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(Continuous effect)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연속형 변수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기온</a:t>
                </a:r>
                <a:endPara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97BF87-92B2-46AB-B10C-4C43FDD92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972868"/>
                <a:ext cx="6984776" cy="1624484"/>
              </a:xfrm>
              <a:prstGeom prst="rect">
                <a:avLst/>
              </a:prstGeom>
              <a:blipFill>
                <a:blip r:embed="rId4"/>
                <a:stretch>
                  <a:fillRect t="-752" b="-3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359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BA2718DD-D0B9-422C-B214-BD529DEFC6CB}"/>
              </a:ext>
            </a:extLst>
          </p:cNvPr>
          <p:cNvSpPr txBox="1">
            <a:spLocks/>
          </p:cNvSpPr>
          <p:nvPr/>
        </p:nvSpPr>
        <p:spPr>
          <a:xfrm>
            <a:off x="8577453" y="6525345"/>
            <a:ext cx="566547" cy="32776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60518D10-403C-461B-AF82-8727A7D56AD0}" type="slidenum"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/>
              <a:t>12</a:t>
            </a:fld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F7782E7-764D-4AAA-83E9-5B10A41C3C4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538163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3200" dirty="0" err="1"/>
              <a:t>MixSIAR</a:t>
            </a:r>
            <a:r>
              <a:rPr lang="ko-KR" altLang="en-US" sz="3200" dirty="0"/>
              <a:t> 오염원 자료 입력 방법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BB26609-3739-4AD9-9529-0D0452F537AC}"/>
              </a:ext>
            </a:extLst>
          </p:cNvPr>
          <p:cNvSpPr txBox="1">
            <a:spLocks/>
          </p:cNvSpPr>
          <p:nvPr/>
        </p:nvSpPr>
        <p:spPr>
          <a:xfrm>
            <a:off x="620681" y="1166018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1800" b="1" i="1" dirty="0">
                <a:solidFill>
                  <a:srgbClr val="C00000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오염원 자료 입력 방법</a:t>
            </a:r>
            <a:endParaRPr lang="en-US" altLang="ko-KR" sz="1000" b="1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3FD96A-E556-4475-8DD7-BA88CDAF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060848"/>
            <a:ext cx="4464496" cy="4248472"/>
          </a:xfrm>
        </p:spPr>
        <p:txBody>
          <a:bodyPr/>
          <a:lstStyle/>
          <a:p>
            <a:pPr marL="0" indent="0">
              <a:buNone/>
            </a:pPr>
            <a:endParaRPr lang="en-US" altLang="ko-KR" sz="1400" dirty="0"/>
          </a:p>
          <a:p>
            <a:pPr marL="265113" indent="-265113">
              <a:buNone/>
            </a:pPr>
            <a:r>
              <a:rPr lang="en-US" altLang="ko-KR" sz="1400" b="1" dirty="0"/>
              <a:t>1) </a:t>
            </a:r>
            <a:r>
              <a:rPr lang="ko-KR" altLang="en-US" sz="1400" b="1" dirty="0"/>
              <a:t>각 오염원에 대한 추적자 </a:t>
            </a:r>
            <a:r>
              <a:rPr lang="ko-KR" altLang="en-US" sz="1400" b="1" dirty="0" err="1">
                <a:solidFill>
                  <a:srgbClr val="2626F6"/>
                </a:solidFill>
              </a:rPr>
              <a:t>원자료</a:t>
            </a:r>
            <a:r>
              <a:rPr lang="en-US" altLang="ko-KR" sz="1400" b="1" dirty="0">
                <a:solidFill>
                  <a:srgbClr val="2626F6"/>
                </a:solidFill>
              </a:rPr>
              <a:t>(raw data) </a:t>
            </a:r>
            <a:r>
              <a:rPr lang="ko-KR" altLang="en-US" sz="1400" b="1" dirty="0"/>
              <a:t>입력</a:t>
            </a:r>
            <a:r>
              <a:rPr lang="en-US" altLang="ko-KR" sz="1400" b="1" dirty="0"/>
              <a:t> </a:t>
            </a:r>
          </a:p>
          <a:p>
            <a:pPr marL="265113" indent="-265113">
              <a:buNone/>
            </a:pPr>
            <a:endParaRPr lang="en-US" altLang="ko-KR" sz="1400" b="1" dirty="0"/>
          </a:p>
          <a:p>
            <a:pPr marL="265113" indent="-265113">
              <a:buNone/>
            </a:pPr>
            <a:endParaRPr lang="en-US" altLang="ko-KR" sz="1400" b="1" dirty="0"/>
          </a:p>
          <a:p>
            <a:pPr marL="265113" indent="-265113">
              <a:buNone/>
            </a:pPr>
            <a:endParaRPr lang="en-US" altLang="ko-KR" sz="1400" b="1" dirty="0"/>
          </a:p>
          <a:p>
            <a:pPr marL="265113" indent="-265113">
              <a:buNone/>
            </a:pPr>
            <a:endParaRPr lang="en-US" altLang="ko-KR" sz="1400" b="1" dirty="0"/>
          </a:p>
          <a:p>
            <a:pPr marL="265113" indent="-265113">
              <a:buNone/>
            </a:pPr>
            <a:r>
              <a:rPr lang="en-US" altLang="ko-KR" sz="1400" b="1" dirty="0"/>
              <a:t>2) </a:t>
            </a:r>
            <a:r>
              <a:rPr lang="ko-KR" altLang="en-US" sz="1400" b="1" dirty="0"/>
              <a:t>각 오염원에 대한 추적자 </a:t>
            </a:r>
            <a:r>
              <a:rPr lang="ko-KR" altLang="en-US" sz="1400" b="1" dirty="0">
                <a:solidFill>
                  <a:srgbClr val="2626F6"/>
                </a:solidFill>
              </a:rPr>
              <a:t>요약 통계량 </a:t>
            </a:r>
            <a:r>
              <a:rPr lang="en-US" altLang="ko-KR" sz="1400" b="1" dirty="0">
                <a:solidFill>
                  <a:srgbClr val="2626F6"/>
                </a:solidFill>
              </a:rPr>
              <a:t>(</a:t>
            </a:r>
            <a:r>
              <a:rPr lang="ko-KR" altLang="en-US" sz="1400" b="1" dirty="0">
                <a:solidFill>
                  <a:srgbClr val="2626F6"/>
                </a:solidFill>
              </a:rPr>
              <a:t>평균</a:t>
            </a:r>
            <a:r>
              <a:rPr lang="en-US" altLang="ko-KR" sz="1400" b="1" dirty="0">
                <a:solidFill>
                  <a:srgbClr val="2626F6"/>
                </a:solidFill>
              </a:rPr>
              <a:t>, </a:t>
            </a:r>
            <a:r>
              <a:rPr lang="ko-KR" altLang="en-US" sz="1400" b="1" dirty="0">
                <a:solidFill>
                  <a:srgbClr val="2626F6"/>
                </a:solidFill>
              </a:rPr>
              <a:t>분산</a:t>
            </a:r>
            <a:r>
              <a:rPr lang="en-US" altLang="ko-KR" sz="1400" b="1" dirty="0">
                <a:solidFill>
                  <a:srgbClr val="2626F6"/>
                </a:solidFill>
              </a:rPr>
              <a:t>, </a:t>
            </a:r>
            <a:r>
              <a:rPr lang="ko-KR" altLang="en-US" sz="1400" b="1" dirty="0">
                <a:solidFill>
                  <a:srgbClr val="2626F6"/>
                </a:solidFill>
              </a:rPr>
              <a:t>표본 크기</a:t>
            </a:r>
            <a:r>
              <a:rPr lang="en-US" altLang="ko-KR" sz="1400" b="1" dirty="0">
                <a:solidFill>
                  <a:srgbClr val="2626F6"/>
                </a:solidFill>
              </a:rPr>
              <a:t>)</a:t>
            </a:r>
            <a:r>
              <a:rPr lang="ko-KR" altLang="en-US" sz="1400" b="1" dirty="0"/>
              <a:t> 입력</a:t>
            </a:r>
            <a:endParaRPr lang="en-US" altLang="ko-KR" sz="1400" b="1" dirty="0"/>
          </a:p>
          <a:p>
            <a:pPr marL="265113" indent="-265113">
              <a:buNone/>
            </a:pPr>
            <a:r>
              <a:rPr lang="ko-KR" altLang="en-US" sz="1400" b="1" dirty="0"/>
              <a:t>    </a:t>
            </a:r>
            <a:endParaRPr lang="en-US" altLang="ko-KR" sz="1400" b="1" dirty="0"/>
          </a:p>
          <a:p>
            <a:pPr marL="265113" indent="-265113">
              <a:buNone/>
            </a:pPr>
            <a:endParaRPr lang="en-US" altLang="ko-KR" sz="1400" b="1" dirty="0"/>
          </a:p>
          <a:p>
            <a:pPr marL="265113" indent="-265113">
              <a:buNone/>
            </a:pPr>
            <a:endParaRPr lang="en-US" altLang="ko-KR" sz="1400" b="1" dirty="0"/>
          </a:p>
          <a:p>
            <a:pPr marL="265113" indent="-265113">
              <a:buNone/>
            </a:pPr>
            <a:endParaRPr lang="en-US" altLang="ko-KR" sz="1400" b="1" dirty="0"/>
          </a:p>
          <a:p>
            <a:pPr marL="265113" indent="-265113">
              <a:buNone/>
            </a:pPr>
            <a:r>
              <a:rPr lang="en-US" altLang="ko-KR" sz="1400" b="1" dirty="0"/>
              <a:t>3) </a:t>
            </a:r>
            <a:r>
              <a:rPr lang="ko-KR" altLang="en-US" sz="1400" b="1" dirty="0"/>
              <a:t>각 오염원에 대한 추적자 </a:t>
            </a:r>
            <a:r>
              <a:rPr lang="ko-KR" altLang="en-US" sz="1400" b="1" dirty="0">
                <a:solidFill>
                  <a:srgbClr val="2626F6"/>
                </a:solidFill>
              </a:rPr>
              <a:t>평균과 분산 고정 </a:t>
            </a:r>
            <a:r>
              <a:rPr lang="en-US" altLang="ko-KR" sz="1400" b="1" dirty="0">
                <a:solidFill>
                  <a:srgbClr val="2626F6"/>
                </a:solidFill>
              </a:rPr>
              <a:t>[</a:t>
            </a:r>
            <a:r>
              <a:rPr lang="ko-KR" altLang="en-US" sz="1400" b="1" dirty="0">
                <a:solidFill>
                  <a:srgbClr val="2626F6"/>
                </a:solidFill>
              </a:rPr>
              <a:t>평균</a:t>
            </a:r>
            <a:r>
              <a:rPr lang="en-US" altLang="ko-KR" sz="1400" b="1" dirty="0">
                <a:solidFill>
                  <a:srgbClr val="2626F6"/>
                </a:solidFill>
              </a:rPr>
              <a:t>, </a:t>
            </a:r>
            <a:r>
              <a:rPr lang="ko-KR" altLang="en-US" sz="1400" b="1" dirty="0">
                <a:solidFill>
                  <a:srgbClr val="2626F6"/>
                </a:solidFill>
              </a:rPr>
              <a:t>분산</a:t>
            </a:r>
            <a:r>
              <a:rPr lang="en-US" altLang="ko-KR" sz="1400" b="1" dirty="0">
                <a:solidFill>
                  <a:srgbClr val="2626F6"/>
                </a:solidFill>
              </a:rPr>
              <a:t>, </a:t>
            </a:r>
            <a:r>
              <a:rPr lang="ko-KR" altLang="en-US" sz="1400" b="1" dirty="0">
                <a:solidFill>
                  <a:srgbClr val="2626F6"/>
                </a:solidFill>
              </a:rPr>
              <a:t>큰 표본 크기 </a:t>
            </a:r>
            <a:r>
              <a:rPr lang="en-US" altLang="ko-KR" sz="1400" b="1" dirty="0">
                <a:solidFill>
                  <a:srgbClr val="2626F6"/>
                </a:solidFill>
              </a:rPr>
              <a:t>(~10,000) </a:t>
            </a:r>
            <a:r>
              <a:rPr lang="ko-KR" altLang="en-US" sz="1400" b="1" dirty="0">
                <a:solidFill>
                  <a:srgbClr val="2626F6"/>
                </a:solidFill>
              </a:rPr>
              <a:t>입력</a:t>
            </a:r>
            <a:r>
              <a:rPr lang="en-US" altLang="ko-KR" sz="1400" b="1" dirty="0">
                <a:solidFill>
                  <a:srgbClr val="2626F6"/>
                </a:solidFill>
              </a:rPr>
              <a:t>]</a:t>
            </a:r>
            <a:r>
              <a:rPr lang="en-US" altLang="ko-KR" sz="1400" b="1" dirty="0">
                <a:solidFill>
                  <a:srgbClr val="2626F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ko-KR" sz="1400" b="1" dirty="0">
              <a:solidFill>
                <a:srgbClr val="2626F6"/>
              </a:solidFill>
            </a:endParaRPr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55650" lvl="1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67D978EB-74CC-4D34-BFFE-A1E2E4B9EA9E}"/>
              </a:ext>
            </a:extLst>
          </p:cNvPr>
          <p:cNvSpPr/>
          <p:nvPr/>
        </p:nvSpPr>
        <p:spPr>
          <a:xfrm>
            <a:off x="5256076" y="2276872"/>
            <a:ext cx="165720" cy="1728192"/>
          </a:xfrm>
          <a:prstGeom prst="rightBrace">
            <a:avLst>
              <a:gd name="adj1" fmla="val 45248"/>
              <a:gd name="adj2" fmla="val 4969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B11BC-59B5-4653-A262-A7F54534921C}"/>
              </a:ext>
            </a:extLst>
          </p:cNvPr>
          <p:cNvSpPr txBox="1"/>
          <p:nvPr/>
        </p:nvSpPr>
        <p:spPr>
          <a:xfrm>
            <a:off x="5479466" y="2707223"/>
            <a:ext cx="24904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Fully Bayesian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적합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</a:p>
          <a:p>
            <a:pPr algn="ctr"/>
            <a:endParaRPr lang="en-US" altLang="ko-KR" sz="6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추적자에 대한 오염원의 참 평균과 분산을 추정함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F1026-0954-4D92-9E52-ADC351D1FB2E}"/>
              </a:ext>
            </a:extLst>
          </p:cNvPr>
          <p:cNvSpPr txBox="1"/>
          <p:nvPr/>
        </p:nvSpPr>
        <p:spPr>
          <a:xfrm>
            <a:off x="5479466" y="5042213"/>
            <a:ext cx="24904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MixSIR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SIAR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유사한 결과 도출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EC9A3B8-CE37-45AA-A5AC-06138CEA4D36}"/>
              </a:ext>
            </a:extLst>
          </p:cNvPr>
          <p:cNvCxnSpPr>
            <a:cxnSpLocks/>
          </p:cNvCxnSpPr>
          <p:nvPr/>
        </p:nvCxnSpPr>
        <p:spPr>
          <a:xfrm>
            <a:off x="5261502" y="5301208"/>
            <a:ext cx="1548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7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BA2718DD-D0B9-422C-B214-BD529DEFC6CB}"/>
              </a:ext>
            </a:extLst>
          </p:cNvPr>
          <p:cNvSpPr txBox="1">
            <a:spLocks/>
          </p:cNvSpPr>
          <p:nvPr/>
        </p:nvSpPr>
        <p:spPr>
          <a:xfrm>
            <a:off x="8577453" y="6525345"/>
            <a:ext cx="566547" cy="32776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60518D10-403C-461B-AF82-8727A7D56AD0}" type="slidenum"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/>
              <a:t>13</a:t>
            </a:fld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F7782E7-764D-4AAA-83E9-5B10A41C3C4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538163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3200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ko-KR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BB26609-3739-4AD9-9529-0D0452F537AC}"/>
              </a:ext>
            </a:extLst>
          </p:cNvPr>
          <p:cNvSpPr txBox="1">
            <a:spLocks/>
          </p:cNvSpPr>
          <p:nvPr/>
        </p:nvSpPr>
        <p:spPr>
          <a:xfrm>
            <a:off x="594101" y="1340768"/>
            <a:ext cx="8229600" cy="41764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Phillips, D. L. (2001). Mixing models in analyses of diet using multiple stable isotopes: a critique.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Oecologia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127(2), 166-170.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en-US" altLang="ko-KR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Phillips, D. L., &amp; Gregg, J. W. (2003). Source partitioning using stable isotopes: coping with too many sources.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Oecologia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136(2), 261-269.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en-US" altLang="ko-KR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Moore, J. W., &amp; Semmens, B. X. (2008). Incorporating uncertainty and prior information into stable isotope mixing models. Ecology letters, 11(5), 470-480.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en-US" altLang="ko-KR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Parnell, A. C., Inger, R.,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Bearhop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S., &amp; Jackson, A. L. (2010). Source partitioning using stable isotopes: coping with too much variation.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PloS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one, 5(3), e9672.</a:t>
            </a: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en-US" altLang="ko-KR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Stock BC, Semmens BX. (2016). </a:t>
            </a:r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MixSIAR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GUI user manual. Version 3.1. Available at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https://github.com/brianstock/MixSIAR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7127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F9C33F-A7C5-45B8-A152-D736D6C9DE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ko-KR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6F295767-4E7E-47F2-B5F4-14291B001B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BA2718DD-D0B9-422C-B214-BD529DEFC6CB}"/>
              </a:ext>
            </a:extLst>
          </p:cNvPr>
          <p:cNvSpPr txBox="1">
            <a:spLocks/>
          </p:cNvSpPr>
          <p:nvPr/>
        </p:nvSpPr>
        <p:spPr>
          <a:xfrm>
            <a:off x="8577453" y="6525345"/>
            <a:ext cx="566547" cy="32776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60518D10-403C-461B-AF82-8727A7D56AD0}" type="slidenum"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/>
              <a:t>1</a:t>
            </a:fld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F7782E7-764D-4AAA-83E9-5B10A41C3C4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538163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3200" dirty="0"/>
              <a:t>혼합모델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BB26609-3739-4AD9-9529-0D0452F537AC}"/>
              </a:ext>
            </a:extLst>
          </p:cNvPr>
          <p:cNvSpPr txBox="1">
            <a:spLocks/>
          </p:cNvSpPr>
          <p:nvPr/>
        </p:nvSpPr>
        <p:spPr>
          <a:xfrm>
            <a:off x="620681" y="1166018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1800" b="1" i="1" dirty="0">
                <a:solidFill>
                  <a:srgbClr val="C00000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정의 </a:t>
            </a:r>
            <a:r>
              <a:rPr lang="en-US" altLang="ko-KR" sz="1800" b="1" i="1" dirty="0">
                <a:solidFill>
                  <a:srgbClr val="C00000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sz="1800" b="1" i="1" dirty="0">
                <a:solidFill>
                  <a:srgbClr val="C00000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및 적용분야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혼합모델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(Mixing model)</a:t>
            </a:r>
          </a:p>
          <a:p>
            <a:pPr marL="355600" indent="0">
              <a:buNone/>
            </a:pPr>
            <a:r>
              <a:rPr lang="ko-KR" altLang="en-US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추적자</a:t>
            </a:r>
            <a:r>
              <a:rPr lang="en-US" altLang="ko-KR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(tracer)</a:t>
            </a:r>
            <a:r>
              <a:rPr lang="ko-KR" altLang="en-US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를 사용하여 </a:t>
            </a:r>
            <a:r>
              <a:rPr lang="ko-KR" altLang="en-US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여러 공급원</a:t>
            </a:r>
            <a:r>
              <a:rPr lang="en-US" altLang="ko-KR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(source)</a:t>
            </a:r>
            <a:r>
              <a:rPr lang="ko-KR" altLang="en-US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의</a:t>
            </a:r>
            <a:r>
              <a:rPr lang="ko-KR" altLang="en-US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혼합물</a:t>
            </a:r>
            <a:r>
              <a:rPr lang="en-US" altLang="ko-KR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(mixture)</a:t>
            </a:r>
            <a:r>
              <a:rPr lang="ko-KR" altLang="en-US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에 대한 </a:t>
            </a:r>
            <a:r>
              <a:rPr lang="ko-KR" altLang="en-US" sz="1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상대적인 기여도</a:t>
            </a:r>
            <a:r>
              <a:rPr lang="ko-KR" altLang="en-US" sz="1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를 추정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함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641350" indent="-285750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추적자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공급원에서 혼합물로 이동되는 물리화학적 특성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지표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e.g.,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안정동위원소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이온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지방산 등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641350" indent="-285750"/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안정동위원소 혼합모델 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(Stable isotope mixing model, SIMM)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: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안정동위원소를 추적자로 사용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641350" indent="-285750"/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265113" indent="-265113">
              <a:buNone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적용 분야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641350" indent="-285750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하천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호소 내 질소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황의 오염원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641350" indent="-285750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생태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먹이망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피식자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소비자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641350" indent="-285750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퇴적물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지하수의 공급원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641350" indent="-285750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대기오염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(PM)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의 오염원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ko-KR" altLang="en-US" sz="800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en-US" altLang="ko-KR" sz="1000" b="1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43F68763-8252-4F95-93E5-E7556EBD4715}"/>
              </a:ext>
            </a:extLst>
          </p:cNvPr>
          <p:cNvSpPr txBox="1">
            <a:spLocks/>
          </p:cNvSpPr>
          <p:nvPr/>
        </p:nvSpPr>
        <p:spPr>
          <a:xfrm>
            <a:off x="5076056" y="4299534"/>
            <a:ext cx="3841973" cy="12548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  <a:sym typeface="Wingdings" panose="05000000000000000000" pitchFamily="2" charset="2"/>
              </a:rPr>
              <a:t>유사 모델</a:t>
            </a:r>
            <a:endParaRPr lang="en-US" altLang="ko-KR" sz="1600" b="1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641350" indent="-285750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End member analysis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지질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)</a:t>
            </a:r>
          </a:p>
          <a:p>
            <a:pPr marL="641350" indent="-285750"/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Receptor model, mass balance analysis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대기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)</a:t>
            </a:r>
          </a:p>
          <a:p>
            <a:endParaRPr lang="ko-KR" altLang="en-US" sz="800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en-US" altLang="ko-KR" sz="1000" b="1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833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BA2718DD-D0B9-422C-B214-BD529DEFC6CB}"/>
              </a:ext>
            </a:extLst>
          </p:cNvPr>
          <p:cNvSpPr txBox="1">
            <a:spLocks/>
          </p:cNvSpPr>
          <p:nvPr/>
        </p:nvSpPr>
        <p:spPr>
          <a:xfrm>
            <a:off x="8577453" y="6525345"/>
            <a:ext cx="566547" cy="32776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60518D10-403C-461B-AF82-8727A7D56AD0}" type="slidenum"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/>
              <a:t>2</a:t>
            </a:fld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F7782E7-764D-4AAA-83E9-5B10A41C3C4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538163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3200" dirty="0"/>
              <a:t>혼합모델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6BB26609-3739-4AD9-9529-0D0452F537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681" y="1166018"/>
                <a:ext cx="8229600" cy="452596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ko-KR" altLang="en-US" sz="1800" b="1" i="1" dirty="0">
                    <a:solidFill>
                      <a:srgbClr val="C00000"/>
                    </a:solidFill>
                    <a:latin typeface="Calibri" panose="020F0502020204030204" pitchFamily="34" charset="0"/>
                    <a:ea typeface="나눔고딕" panose="020D0604000000000000" pitchFamily="50" charset="-127"/>
                    <a:cs typeface="Calibri" panose="020F0502020204030204" pitchFamily="34" charset="0"/>
                  </a:rPr>
                  <a:t>기본 물질수지 혼합모델 이해 </a:t>
                </a:r>
                <a:endParaRPr lang="en-US" altLang="ko-KR" sz="1800" b="1" i="1" dirty="0">
                  <a:solidFill>
                    <a:srgbClr val="C00000"/>
                  </a:solidFill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  <a:defRPr/>
                </a:pPr>
                <a:endParaRPr lang="en-US" altLang="ko-KR" sz="10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번째 추적자에 대하여</a:t>
                </a: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,</a:t>
                </a: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  <a:defRPr/>
                </a:pPr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  <a:defRPr/>
                </a:pP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: </a:t>
                </a: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혼합물의 추적자 값</a:t>
                </a:r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번째 공급원의 추적자 값 평균</a:t>
                </a:r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1600" b="1" dirty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ko-KR" altLang="en-US" sz="1600" b="1" dirty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번째 공급원의 기여도 비율</a:t>
                </a:r>
                <a:endParaRPr lang="en-US" altLang="ko-KR" sz="1600" b="1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만약 혼합 시스템에서 공급원의 수</a:t>
                </a: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)</a:t>
                </a: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가 추적자 수</a:t>
                </a: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)</a:t>
                </a: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 </a:t>
                </a: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+1</a:t>
                </a: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보다 작거나 같다면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에 의거하여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에 대한 분석해를 낼 수 있음 </a:t>
                </a:r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공급원이 다수</a:t>
                </a:r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sz="16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)</a:t>
                </a:r>
                <a:r>
                  <a:rPr lang="ko-KR" altLang="en-US" sz="1600" dirty="0">
                    <a:latin typeface="나눔고딕" panose="020D0604000000000000" pitchFamily="50" charset="-127"/>
                    <a:ea typeface="나눔고딕" panose="020D0604000000000000" pitchFamily="50" charset="-127"/>
                    <a:cs typeface="Calibri" panose="020F0502020204030204" pitchFamily="34" charset="0"/>
                  </a:rPr>
                  <a:t>일 경우 추적 한계  </a:t>
                </a:r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ko-KR" sz="1600" dirty="0">
                  <a:latin typeface="나눔고딕" panose="020D0604000000000000" pitchFamily="50" charset="-127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  <a:p>
                <a:endParaRPr lang="ko-KR" altLang="en-US" sz="800" dirty="0"/>
              </a:p>
              <a:p>
                <a:pPr marL="0" indent="0">
                  <a:lnSpc>
                    <a:spcPct val="130000"/>
                  </a:lnSpc>
                  <a:buFont typeface="Arial" panose="020B0604020202020204" pitchFamily="34" charset="0"/>
                  <a:buNone/>
                  <a:defRPr/>
                </a:pPr>
                <a:endParaRPr lang="en-US" altLang="ko-KR" sz="1000" b="1" dirty="0">
                  <a:latin typeface="Calibri" panose="020F0502020204030204" pitchFamily="34" charset="0"/>
                  <a:ea typeface="나눔고딕" panose="020D0604000000000000" pitchFamily="50" charset="-127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6BB26609-3739-4AD9-9529-0D0452F53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81" y="1166018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667" b="-4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F54E50-9D30-428C-BE39-E7B5EB2017AC}"/>
                  </a:ext>
                </a:extLst>
              </p:cNvPr>
              <p:cNvSpPr txBox="1"/>
              <p:nvPr/>
            </p:nvSpPr>
            <p:spPr>
              <a:xfrm>
                <a:off x="1187624" y="2337735"/>
                <a:ext cx="1474763" cy="803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F54E50-9D30-428C-BE39-E7B5EB201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337735"/>
                <a:ext cx="1474763" cy="803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53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BA2718DD-D0B9-422C-B214-BD529DEFC6CB}"/>
              </a:ext>
            </a:extLst>
          </p:cNvPr>
          <p:cNvSpPr txBox="1">
            <a:spLocks/>
          </p:cNvSpPr>
          <p:nvPr/>
        </p:nvSpPr>
        <p:spPr>
          <a:xfrm>
            <a:off x="8577453" y="6525345"/>
            <a:ext cx="566547" cy="32776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60518D10-403C-461B-AF82-8727A7D56AD0}" type="slidenum"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/>
              <a:t>3</a:t>
            </a:fld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F7782E7-764D-4AAA-83E9-5B10A41C3C4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538163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3200" dirty="0"/>
              <a:t>안정동위원소 혼합모델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BB26609-3739-4AD9-9529-0D0452F537AC}"/>
              </a:ext>
            </a:extLst>
          </p:cNvPr>
          <p:cNvSpPr txBox="1">
            <a:spLocks/>
          </p:cNvSpPr>
          <p:nvPr/>
        </p:nvSpPr>
        <p:spPr>
          <a:xfrm>
            <a:off x="620681" y="9353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en-US" altLang="ko-KR" sz="1800" b="1" i="1" dirty="0">
                <a:solidFill>
                  <a:srgbClr val="C00000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SIMM </a:t>
            </a:r>
            <a:r>
              <a:rPr lang="ko-KR" altLang="en-US" sz="1800" b="1" i="1" dirty="0">
                <a:solidFill>
                  <a:srgbClr val="C00000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발전 과정</a:t>
            </a:r>
            <a:endParaRPr lang="en-US" altLang="ko-KR" sz="1800" b="1" i="1" dirty="0">
              <a:solidFill>
                <a:srgbClr val="C00000"/>
              </a:solidFill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en-US" altLang="ko-KR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buNone/>
            </a:pP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  <a:p>
            <a:endParaRPr lang="ko-KR" altLang="en-US" sz="800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en-US" altLang="ko-KR" sz="1000" b="1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085B38EB-0AD8-49FF-B922-7C4A8314A7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5458082"/>
                  </p:ext>
                </p:extLst>
              </p:nvPr>
            </p:nvGraphicFramePr>
            <p:xfrm>
              <a:off x="987232" y="1604452"/>
              <a:ext cx="7761233" cy="4883681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13525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3406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746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8571">
                    <a:tc>
                      <a:txBody>
                        <a:bodyPr/>
                        <a:lstStyle>
                          <a:lvl1pPr latinLnBrk="1"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 marL="742950" indent="-285750" latinLnBrk="1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 marL="1143000" indent="-228600" latinLnBrk="1"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 marL="16002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 marL="20574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ko-KR" altLang="en-US" sz="16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모델명</a:t>
                          </a:r>
                          <a:endParaRPr kumimoji="0" lang="ko-KR" alt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ko-K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참고문헌</a:t>
                          </a:r>
                        </a:p>
                      </a:txBody>
                      <a:tcPr marL="90244" marR="90244" marT="45127" marB="45127" anchor="ctr" horzOverflow="overflow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latinLnBrk="1"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 marL="742950" indent="-285750" latinLnBrk="1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 marL="1143000" indent="-228600" latinLnBrk="1"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 marL="16002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 marL="20574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ko-KR" altLang="en-US" sz="160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특</a:t>
                          </a:r>
                          <a:r>
                            <a:rPr kumimoji="0" lang="ko-KR" altLang="en-US" sz="16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      성</a:t>
                          </a:r>
                          <a:endParaRPr kumimoji="0" lang="ko-KR" alt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2877">
                    <a:tc>
                      <a:txBody>
                        <a:bodyPr/>
                        <a:lstStyle>
                          <a:lvl1pPr latinLnBrk="1"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 marL="742950" indent="-285750" latinLnBrk="1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 marL="1143000" indent="-228600" latinLnBrk="1"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 marL="16002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 marL="20574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나눔고딕" panose="020D0604000000000000" pitchFamily="50" charset="-127"/>
                              <a:cs typeface="Calibri" panose="020F0502020204030204" pitchFamily="34" charset="0"/>
                            </a:rPr>
                            <a:t>IsoError</a:t>
                          </a:r>
                          <a:r>
                            <a:rPr lang="en-US" altLang="ko-KR" sz="1600" b="1" i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나눔고딕" panose="020D0604000000000000" pitchFamily="50" charset="-127"/>
                              <a:cs typeface="Calibri" panose="020F0502020204030204" pitchFamily="34" charset="0"/>
                            </a:rPr>
                            <a:t> </a:t>
                          </a:r>
                          <a:endParaRPr kumimoji="0" lang="en-US" altLang="ko-KR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i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나눔고딕" panose="020D0604000000000000" pitchFamily="50" charset="-127"/>
                              <a:cs typeface="Calibri" panose="020F0502020204030204" pitchFamily="34" charset="0"/>
                            </a:rPr>
                            <a:t>Phillips and Gregg, 2001</a:t>
                          </a: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latinLnBrk="1"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 marL="742950" indent="-285750" latinLnBrk="1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 marL="1143000" indent="-228600" latinLnBrk="1"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 marL="16002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 marL="20574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180975" marR="0" lvl="0" indent="-180975" algn="just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단일 혼합물</a:t>
                          </a:r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, </a:t>
                          </a: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혹은 다수 혼합물의 동위원소 평균 사용</a:t>
                          </a:r>
                          <a:endParaRPr kumimoji="0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  <a:p>
                          <a:pPr marL="180975" marR="0" lvl="0" indent="-180975" algn="just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오차전파 산정을 통해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 </a:t>
                          </a:r>
                          <a:r>
                            <a:rPr kumimoji="0" lang="ko-KR" altLang="en-US" sz="14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추정값에</a:t>
                          </a: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 대한 신뢰구간 제공</a:t>
                          </a:r>
                          <a:endParaRPr kumimoji="0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  <a:p>
                          <a:pPr marL="180975" marR="0" lvl="0" indent="-180975" algn="just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oMath>
                          </a14:m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 </a:t>
                          </a: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한계</a:t>
                          </a:r>
                          <a:endParaRPr kumimoji="0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2877">
                    <a:tc>
                      <a:txBody>
                        <a:bodyPr/>
                        <a:lstStyle>
                          <a:lvl1pPr latinLnBrk="1"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 marL="742950" indent="-285750" latinLnBrk="1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 marL="1143000" indent="-228600" latinLnBrk="1"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 marL="16002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 marL="20574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나눔고딕" panose="020D0604000000000000" pitchFamily="50" charset="-127"/>
                              <a:cs typeface="Calibri" panose="020F0502020204030204" pitchFamily="34" charset="0"/>
                            </a:rPr>
                            <a:t>IsoSource</a:t>
                          </a:r>
                          <a:endParaRPr kumimoji="0" lang="en-US" altLang="ko-KR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 latinLnBrk="0"/>
                          <a:r>
                            <a:rPr lang="en-US" altLang="ko-KR" sz="1400" b="0" i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나눔고딕" panose="020D0604000000000000" pitchFamily="50" charset="-127"/>
                              <a:cs typeface="Calibri" panose="020F0502020204030204" pitchFamily="34" charset="0"/>
                            </a:rPr>
                            <a:t>Phillips and Gregg, 2003 </a:t>
                          </a:r>
                          <a:endParaRPr kumimoji="1" lang="ko-KR" altLang="en-US" sz="1400" b="0" i="0" kern="1200" dirty="0"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  <a:cs typeface="+mn-cs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latinLnBrk="1"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 marL="742950" indent="-285750" latinLnBrk="1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 marL="1143000" indent="-228600" latinLnBrk="1"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 marL="16002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 marL="20574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180975" marR="0" lvl="0" indent="-180975" algn="just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다수 오염원 추적 가능</a:t>
                          </a:r>
                          <a:endParaRPr kumimoji="0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  <a:p>
                          <a:pPr marL="180975" marR="0" lvl="0" indent="-180975" algn="just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  <a:cs typeface="+mn-cs"/>
                            </a:rPr>
                            <a:t>혼합물과 오염원의 변동성 반영 한계</a:t>
                          </a:r>
                          <a:endParaRPr kumimoji="0" lang="en-US" altLang="ko-KR" sz="14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  <a:cs typeface="+mn-cs"/>
                          </a:endParaRPr>
                        </a:p>
                        <a:p>
                          <a:pPr marL="180975" marR="0" lvl="0" indent="-180975" algn="just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1" lang="ko-KR" alt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  <a:cs typeface="+mn-cs"/>
                            </a:rPr>
                            <a:t>타당한 해의 범위 추정 </a:t>
                          </a: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7734">
                    <a:tc>
                      <a:txBody>
                        <a:bodyPr/>
                        <a:lstStyle>
                          <a:lvl1pPr latinLnBrk="1"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 marL="742950" indent="-285750" latinLnBrk="1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 marL="1143000" indent="-228600" latinLnBrk="1"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 marL="16002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 marL="20574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나눔고딕" panose="020D0604000000000000" pitchFamily="50" charset="-127"/>
                              <a:cs typeface="Calibri" panose="020F0502020204030204" pitchFamily="34" charset="0"/>
                            </a:rPr>
                            <a:t>MixSIR</a:t>
                          </a:r>
                          <a:endParaRPr lang="en-US" altLang="ko-KR" sz="1600" b="1" i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나눔고딕" panose="020D0604000000000000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 latinLnBrk="0"/>
                          <a:r>
                            <a:rPr lang="en-US" altLang="ko-KR" sz="1400" b="0" i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나눔고딕" panose="020D0604000000000000" pitchFamily="50" charset="-127"/>
                              <a:cs typeface="Calibri" panose="020F0502020204030204" pitchFamily="34" charset="0"/>
                            </a:rPr>
                            <a:t>Moore and Semmens, 2008 </a:t>
                          </a:r>
                          <a:endParaRPr kumimoji="1" lang="ko-KR" altLang="en-US" sz="1400" b="0" i="0" kern="1200" dirty="0"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  <a:cs typeface="+mn-cs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latinLnBrk="1"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 marL="742950" indent="-285750" latinLnBrk="1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 marL="1143000" indent="-228600" latinLnBrk="1"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 marL="16002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 marL="20574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180975" marR="0" lvl="0" indent="-180975" algn="just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베이지안 추론 통해 혼합물과 오염원 등의 변동성 반영</a:t>
                          </a:r>
                          <a:endParaRPr kumimoji="0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  <a:p>
                          <a:pPr marL="180975" marR="0" lvl="0" indent="-180975" algn="just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 를 확률 분포 형태로 추정</a:t>
                          </a:r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;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 의</a:t>
                          </a:r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 </a:t>
                          </a: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사전분포</a:t>
                          </a:r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(</a:t>
                          </a:r>
                          <a:r>
                            <a:rPr kumimoji="1" lang="en-US" altLang="ko-KR" sz="140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굴림" panose="020B0600000101010101" pitchFamily="50" charset="-127"/>
                              <a:cs typeface="Calibri" panose="020F0502020204030204" pitchFamily="34" charset="0"/>
                            </a:rPr>
                            <a:t>prior distribution</a:t>
                          </a:r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)</a:t>
                          </a: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로 </a:t>
                          </a:r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beta </a:t>
                          </a: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분포 사용</a:t>
                          </a:r>
                          <a:endParaRPr kumimoji="0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  <a:p>
                          <a:pPr marL="180975" marR="0" lvl="0" indent="-180975" algn="just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오차 항</a:t>
                          </a:r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kumimoji="0" lang="ko-KR" altLang="en-US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𝜀</m:t>
                              </m:r>
                            </m:oMath>
                          </a14:m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)</a:t>
                          </a: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 포함하지 않음</a:t>
                          </a:r>
                          <a:endParaRPr kumimoji="0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  <a:p>
                          <a:pPr marL="180975" marR="0" lvl="0" indent="-180975" algn="just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적합 알고리즘으로 </a:t>
                          </a:r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s</a:t>
                          </a:r>
                          <a:r>
                            <a:rPr lang="en-US" altLang="ko-KR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ample importance resampling (SIR) </a:t>
                          </a:r>
                          <a:r>
                            <a:rPr kumimoji="0" lang="ko-KR" altLang="en-US" sz="14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  <a:cs typeface="+mn-cs"/>
                            </a:rPr>
                            <a:t>사용</a:t>
                          </a:r>
                          <a:endParaRPr kumimoji="0" lang="en-US" altLang="ko-KR" sz="14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  <a:cs typeface="+mn-cs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2877">
                    <a:tc>
                      <a:txBody>
                        <a:bodyPr/>
                        <a:lstStyle>
                          <a:lvl1pPr latinLnBrk="1"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 marL="742950" indent="-285750" latinLnBrk="1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 marL="1143000" indent="-228600" latinLnBrk="1"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 marL="16002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 marL="20574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나눔고딕" panose="020D0604000000000000" pitchFamily="50" charset="-127"/>
                              <a:cs typeface="Calibri" panose="020F0502020204030204" pitchFamily="34" charset="0"/>
                            </a:rPr>
                            <a:t>SIAR</a:t>
                          </a: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 latinLnBrk="0"/>
                          <a:r>
                            <a:rPr lang="en-US" altLang="ko-KR" sz="1400" b="0" i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나눔고딕" panose="020D0604000000000000" pitchFamily="50" charset="-127"/>
                              <a:cs typeface="Calibri" panose="020F0502020204030204" pitchFamily="34" charset="0"/>
                            </a:rPr>
                            <a:t>Parnell et al., 2010 </a:t>
                          </a:r>
                          <a:endParaRPr kumimoji="1" lang="ko-KR" altLang="en-US" sz="1400" b="0" i="0" kern="1200" dirty="0"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  <a:cs typeface="+mn-cs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latinLnBrk="1"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 marL="742950" indent="-285750" latinLnBrk="1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 marL="1143000" indent="-228600" latinLnBrk="1"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 marL="16002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 marL="20574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180975" marR="0" lvl="0" indent="-180975" algn="just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 의</a:t>
                          </a:r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 </a:t>
                          </a: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사전분포로 </a:t>
                          </a:r>
                          <a:r>
                            <a:rPr kumimoji="1" lang="en-US" altLang="ko-KR" sz="140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굴림" panose="020B0600000101010101" pitchFamily="50" charset="-127"/>
                              <a:cs typeface="Calibri" panose="020F0502020204030204" pitchFamily="34" charset="0"/>
                            </a:rPr>
                            <a:t>Dirichlet</a:t>
                          </a:r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 </a:t>
                          </a: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분포 사용</a:t>
                          </a:r>
                          <a:endParaRPr kumimoji="0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  <a:p>
                          <a:pPr marL="180975" marR="0" lvl="0" indent="-180975" algn="just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오차 항 포함</a:t>
                          </a:r>
                          <a:endParaRPr kumimoji="0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  <a:p>
                          <a:pPr marL="180975" marR="0" lvl="0" indent="-180975" algn="just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농도 가중 항</a:t>
                          </a:r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ko-KR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𝑞</m:t>
                              </m:r>
                            </m:oMath>
                          </a14:m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)</a:t>
                          </a: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 포함</a:t>
                          </a:r>
                          <a:endParaRPr kumimoji="0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  <a:p>
                          <a:pPr marL="180975" marR="0" lvl="0" indent="-180975" algn="just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적합 알고리즘으로 </a:t>
                          </a:r>
                          <a:r>
                            <a:rPr lang="en-US" altLang="ko-KR" sz="1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MCMC Metropolis–Hastings </a:t>
                          </a:r>
                          <a:r>
                            <a:rPr kumimoji="0" lang="ko-KR" altLang="en-US" sz="14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  <a:cs typeface="+mn-cs"/>
                            </a:rPr>
                            <a:t>사용</a:t>
                          </a:r>
                          <a:endParaRPr kumimoji="1" lang="ko-KR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  <a:cs typeface="+mn-cs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72877">
                    <a:tc>
                      <a:txBody>
                        <a:bodyPr/>
                        <a:lstStyle>
                          <a:lvl1pPr latinLnBrk="1"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 marL="742950" indent="-285750" latinLnBrk="1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 marL="1143000" indent="-228600" latinLnBrk="1"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 marL="16002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 marL="20574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나눔고딕" panose="020D0604000000000000" pitchFamily="50" charset="-127"/>
                              <a:cs typeface="Calibri" panose="020F0502020204030204" pitchFamily="34" charset="0"/>
                            </a:rPr>
                            <a:t>MixSIAR</a:t>
                          </a:r>
                          <a:endParaRPr kumimoji="0" lang="en-US" altLang="ko-KR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i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나눔고딕" panose="020D0604000000000000" pitchFamily="50" charset="-127"/>
                              <a:cs typeface="Calibri" panose="020F0502020204030204" pitchFamily="34" charset="0"/>
                            </a:rPr>
                            <a:t>Stock and Semmens, 2016</a:t>
                          </a:r>
                          <a:endParaRPr kumimoji="1" lang="ko-KR" altLang="en-US" sz="1400" b="0" i="0" kern="1200" dirty="0"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  <a:cs typeface="+mn-cs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latinLnBrk="1"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 marL="742950" indent="-285750" latinLnBrk="1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 marL="1143000" indent="-228600" latinLnBrk="1"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 marL="16002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 marL="20574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180975" marR="0" lvl="0" indent="-180975" algn="just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 의</a:t>
                          </a:r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 </a:t>
                          </a: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사전분포 </a:t>
                          </a:r>
                          <a:r>
                            <a:rPr kumimoji="0" lang="ko-KR" altLang="en-US" sz="14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공변인</a:t>
                          </a:r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(</a:t>
                          </a:r>
                          <a:r>
                            <a:rPr kumimoji="1" lang="en-US" altLang="ko-KR" sz="140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굴림" panose="020B0600000101010101" pitchFamily="50" charset="-127"/>
                              <a:cs typeface="Calibri" panose="020F0502020204030204" pitchFamily="34" charset="0"/>
                            </a:rPr>
                            <a:t>covariate</a:t>
                          </a:r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)</a:t>
                          </a: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으로 설명 가능</a:t>
                          </a:r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; </a:t>
                          </a:r>
                          <a:r>
                            <a:rPr kumimoji="0" lang="ko-KR" altLang="en-US" sz="14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공변인이</a:t>
                          </a: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 미치는 </a:t>
                          </a:r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random, fixed, </a:t>
                          </a: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혹은</a:t>
                          </a:r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 continuous </a:t>
                          </a: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영향 추정 </a:t>
                          </a:r>
                          <a:endParaRPr kumimoji="0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  <a:p>
                          <a:pPr marL="180975" marR="0" lvl="0" indent="-180975" algn="just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오차에 곱셈 항</a:t>
                          </a:r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l-GR" altLang="ko-KR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ξ</m:t>
                              </m:r>
                            </m:oMath>
                          </a14:m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)</a:t>
                          </a: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 </a:t>
                          </a:r>
                          <a:r>
                            <a:rPr kumimoji="1" lang="ko-KR" altLang="en-US" sz="140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굴림" panose="020B0600000101010101" pitchFamily="50" charset="-127"/>
                              <a:cs typeface="Calibri" panose="020F0502020204030204" pitchFamily="34" charset="0"/>
                            </a:rPr>
                            <a:t>포함</a:t>
                          </a:r>
                          <a:endParaRPr kumimoji="0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  <a:p>
                          <a:pPr marL="180975" marR="0" lvl="0" indent="-180975" algn="just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오염원 </a:t>
                          </a:r>
                          <a:r>
                            <a:rPr kumimoji="0" lang="ko-KR" altLang="en-US" sz="14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원자료</a:t>
                          </a: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 입력 가능</a:t>
                          </a:r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(</a:t>
                          </a:r>
                          <a:r>
                            <a:rPr kumimoji="1" lang="en-US" altLang="ko-KR" sz="1400" kern="12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굴림" panose="020B0600000101010101" pitchFamily="50" charset="-127"/>
                              <a:cs typeface="Calibri" panose="020F0502020204030204" pitchFamily="34" charset="0"/>
                            </a:rPr>
                            <a:t>fully Bayesian</a:t>
                          </a:r>
                          <a:r>
                            <a:rPr kumimoji="0" lang="en-US" altLang="ko-KR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); </a:t>
                          </a: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오염원 간 공분산 반영</a:t>
                          </a:r>
                          <a:endParaRPr kumimoji="1" lang="ko-KR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  <a:cs typeface="+mn-cs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085B38EB-0AD8-49FF-B922-7C4A8314A7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5458082"/>
                  </p:ext>
                </p:extLst>
              </p:nvPr>
            </p:nvGraphicFramePr>
            <p:xfrm>
              <a:off x="987232" y="1604452"/>
              <a:ext cx="7761233" cy="4883681"/>
            </p:xfrm>
            <a:graphic>
              <a:graphicData uri="http://schemas.openxmlformats.org/drawingml/2006/table">
                <a:tbl>
                  <a:tblPr>
                    <a:tableStyleId>{073A0DAA-6AF3-43AB-8588-CEC1D06C72B9}</a:tableStyleId>
                  </a:tblPr>
                  <a:tblGrid>
                    <a:gridCol w="13525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3406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0746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8571">
                    <a:tc>
                      <a:txBody>
                        <a:bodyPr/>
                        <a:lstStyle>
                          <a:lvl1pPr latinLnBrk="1"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 marL="742950" indent="-285750" latinLnBrk="1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 marL="1143000" indent="-228600" latinLnBrk="1"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 marL="16002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 marL="20574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ko-KR" altLang="en-US" sz="16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모델명</a:t>
                          </a:r>
                          <a:endParaRPr kumimoji="0" lang="ko-KR" alt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ko-KR" altLang="en-US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참고문헌</a:t>
                          </a:r>
                        </a:p>
                      </a:txBody>
                      <a:tcPr marL="90244" marR="90244" marT="45127" marB="45127" anchor="ctr" horzOverflow="overflow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latinLnBrk="1"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 marL="742950" indent="-285750" latinLnBrk="1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 marL="1143000" indent="-228600" latinLnBrk="1"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 marL="16002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 marL="20574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ko-KR" altLang="en-US" sz="160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특</a:t>
                          </a:r>
                          <a:r>
                            <a:rPr kumimoji="0" lang="ko-KR" altLang="en-US" sz="160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      성</a:t>
                          </a:r>
                          <a:endParaRPr kumimoji="0" lang="ko-KR" altLang="en-US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30334">
                    <a:tc>
                      <a:txBody>
                        <a:bodyPr/>
                        <a:lstStyle>
                          <a:lvl1pPr latinLnBrk="1"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 marL="742950" indent="-285750" latinLnBrk="1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 marL="1143000" indent="-228600" latinLnBrk="1"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 marL="16002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 marL="20574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나눔고딕" panose="020D0604000000000000" pitchFamily="50" charset="-127"/>
                              <a:cs typeface="Calibri" panose="020F0502020204030204" pitchFamily="34" charset="0"/>
                            </a:rPr>
                            <a:t>IsoError</a:t>
                          </a:r>
                          <a:r>
                            <a:rPr lang="en-US" altLang="ko-KR" sz="1600" b="1" i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나눔고딕" panose="020D0604000000000000" pitchFamily="50" charset="-127"/>
                              <a:cs typeface="Calibri" panose="020F0502020204030204" pitchFamily="34" charset="0"/>
                            </a:rPr>
                            <a:t> </a:t>
                          </a:r>
                          <a:endParaRPr kumimoji="0" lang="en-US" altLang="ko-KR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i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나눔고딕" panose="020D0604000000000000" pitchFamily="50" charset="-127"/>
                              <a:cs typeface="Calibri" panose="020F0502020204030204" pitchFamily="34" charset="0"/>
                            </a:rPr>
                            <a:t>Phillips and Gregg, 2001</a:t>
                          </a: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0244" marR="90244" marT="45127" marB="45127" anchor="ctr" horzOverflow="overflow">
                        <a:blipFill>
                          <a:blip r:embed="rId2"/>
                          <a:stretch>
                            <a:fillRect l="-52998" t="-52500" r="-240" b="-5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30334">
                    <a:tc>
                      <a:txBody>
                        <a:bodyPr/>
                        <a:lstStyle>
                          <a:lvl1pPr latinLnBrk="1"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 marL="742950" indent="-285750" latinLnBrk="1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 marL="1143000" indent="-228600" latinLnBrk="1"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 marL="16002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 marL="20574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나눔고딕" panose="020D0604000000000000" pitchFamily="50" charset="-127"/>
                              <a:cs typeface="Calibri" panose="020F0502020204030204" pitchFamily="34" charset="0"/>
                            </a:rPr>
                            <a:t>IsoSource</a:t>
                          </a:r>
                          <a:endParaRPr kumimoji="0" lang="en-US" altLang="ko-KR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 latinLnBrk="0"/>
                          <a:r>
                            <a:rPr lang="en-US" altLang="ko-KR" sz="1400" b="0" i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나눔고딕" panose="020D0604000000000000" pitchFamily="50" charset="-127"/>
                              <a:cs typeface="Calibri" panose="020F0502020204030204" pitchFamily="34" charset="0"/>
                            </a:rPr>
                            <a:t>Phillips and Gregg, 2003 </a:t>
                          </a:r>
                          <a:endParaRPr kumimoji="1" lang="ko-KR" altLang="en-US" sz="1400" b="0" i="0" kern="1200" dirty="0"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  <a:cs typeface="+mn-cs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latinLnBrk="1"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 marL="742950" indent="-285750" latinLnBrk="1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 marL="1143000" indent="-228600" latinLnBrk="1"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 marL="16002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 marL="20574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180975" marR="0" lvl="0" indent="-180975" algn="just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0" lang="ko-KR" altLang="en-US" sz="1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</a:rPr>
                            <a:t>다수 오염원 추적 가능</a:t>
                          </a:r>
                          <a:endParaRPr kumimoji="0" lang="en-US" altLang="ko-KR" sz="1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  <a:p>
                          <a:pPr marL="180975" marR="0" lvl="0" indent="-180975" algn="just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0" lang="ko-KR" altLang="en-US" sz="14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  <a:cs typeface="+mn-cs"/>
                            </a:rPr>
                            <a:t>혼합물과 오염원의 변동성 반영 한계</a:t>
                          </a:r>
                          <a:endParaRPr kumimoji="0" lang="en-US" altLang="ko-KR" sz="14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  <a:cs typeface="+mn-cs"/>
                          </a:endParaRPr>
                        </a:p>
                        <a:p>
                          <a:pPr marL="180975" marR="0" lvl="0" indent="-180975" algn="just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1" lang="ko-KR" alt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나눔고딕" panose="020D0604000000000000" pitchFamily="50" charset="-127"/>
                              <a:ea typeface="나눔고딕" panose="020D0604000000000000" pitchFamily="50" charset="-127"/>
                              <a:cs typeface="+mn-cs"/>
                            </a:rPr>
                            <a:t>타당한 해의 범위 추정 </a:t>
                          </a: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57054">
                    <a:tc>
                      <a:txBody>
                        <a:bodyPr/>
                        <a:lstStyle>
                          <a:lvl1pPr latinLnBrk="1"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 marL="742950" indent="-285750" latinLnBrk="1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 marL="1143000" indent="-228600" latinLnBrk="1"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 marL="16002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 marL="20574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나눔고딕" panose="020D0604000000000000" pitchFamily="50" charset="-127"/>
                              <a:cs typeface="Calibri" panose="020F0502020204030204" pitchFamily="34" charset="0"/>
                            </a:rPr>
                            <a:t>MixSIR</a:t>
                          </a:r>
                          <a:endParaRPr lang="en-US" altLang="ko-KR" sz="1600" b="1" i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나눔고딕" panose="020D0604000000000000" pitchFamily="50" charset="-127"/>
                            <a:cs typeface="Calibri" panose="020F0502020204030204" pitchFamily="34" charset="0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 latinLnBrk="0"/>
                          <a:r>
                            <a:rPr lang="en-US" altLang="ko-KR" sz="1400" b="0" i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나눔고딕" panose="020D0604000000000000" pitchFamily="50" charset="-127"/>
                              <a:cs typeface="Calibri" panose="020F0502020204030204" pitchFamily="34" charset="0"/>
                            </a:rPr>
                            <a:t>Moore and Semmens, 2008 </a:t>
                          </a:r>
                          <a:endParaRPr kumimoji="1" lang="ko-KR" altLang="en-US" sz="1400" b="0" i="0" kern="1200" dirty="0"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  <a:cs typeface="+mn-cs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0244" marR="90244" marT="45127" marB="45127" anchor="ctr" horzOverflow="overflow">
                        <a:blipFill>
                          <a:blip r:embed="rId2"/>
                          <a:stretch>
                            <a:fillRect l="-52998" t="-159474" r="-240" b="-16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43694">
                    <a:tc>
                      <a:txBody>
                        <a:bodyPr/>
                        <a:lstStyle>
                          <a:lvl1pPr latinLnBrk="1"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 marL="742950" indent="-285750" latinLnBrk="1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 marL="1143000" indent="-228600" latinLnBrk="1"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 marL="16002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 marL="20574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나눔고딕" panose="020D0604000000000000" pitchFamily="50" charset="-127"/>
                              <a:cs typeface="Calibri" panose="020F0502020204030204" pitchFamily="34" charset="0"/>
                            </a:rPr>
                            <a:t>SIAR</a:t>
                          </a: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ase" latinLnBrk="0"/>
                          <a:r>
                            <a:rPr lang="en-US" altLang="ko-KR" sz="1400" b="0" i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나눔고딕" panose="020D0604000000000000" pitchFamily="50" charset="-127"/>
                              <a:cs typeface="Calibri" panose="020F0502020204030204" pitchFamily="34" charset="0"/>
                            </a:rPr>
                            <a:t>Parnell et al., 2010 </a:t>
                          </a:r>
                          <a:endParaRPr kumimoji="1" lang="ko-KR" altLang="en-US" sz="1400" b="0" i="0" kern="1200" dirty="0"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  <a:cs typeface="+mn-cs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0244" marR="90244" marT="45127" marB="45127" anchor="ctr" horzOverflow="overflow">
                        <a:blipFill>
                          <a:blip r:embed="rId2"/>
                          <a:stretch>
                            <a:fillRect l="-52998" t="-318065" r="-240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943694">
                    <a:tc>
                      <a:txBody>
                        <a:bodyPr/>
                        <a:lstStyle>
                          <a:lvl1pPr latinLnBrk="1">
                            <a:spcBef>
                              <a:spcPct val="20000"/>
                            </a:spcBef>
                            <a:defRPr kumimoji="1" sz="28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1pPr>
                          <a:lvl2pPr marL="742950" indent="-285750" latinLnBrk="1">
                            <a:spcBef>
                              <a:spcPct val="20000"/>
                            </a:spcBef>
                            <a:defRPr kumimoji="1" sz="24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2pPr>
                          <a:lvl3pPr marL="1143000" indent="-228600" latinLnBrk="1">
                            <a:spcBef>
                              <a:spcPct val="20000"/>
                            </a:spcBef>
                            <a:defRPr kumimoji="1" sz="2000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3pPr>
                          <a:lvl4pPr marL="16002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4pPr>
                          <a:lvl5pPr marL="2057400" indent="-228600" latinLnBrk="1">
                            <a:spcBef>
                              <a:spcPct val="20000"/>
                            </a:spcBef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 kumimoji="1">
                              <a:solidFill>
                                <a:schemeClr val="tx1"/>
                              </a:solidFill>
                              <a:latin typeface="굴림" panose="020B0600000101010101" pitchFamily="50" charset="-127"/>
                              <a:ea typeface="굴림" panose="020B0600000101010101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1" i="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나눔고딕" panose="020D0604000000000000" pitchFamily="50" charset="-127"/>
                              <a:cs typeface="Calibri" panose="020F0502020204030204" pitchFamily="34" charset="0"/>
                            </a:rPr>
                            <a:t>MixSIAR</a:t>
                          </a:r>
                          <a:endParaRPr kumimoji="0" lang="en-US" altLang="ko-KR" sz="16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b="0" i="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나눔고딕" panose="020D0604000000000000" pitchFamily="50" charset="-127"/>
                              <a:cs typeface="Calibri" panose="020F0502020204030204" pitchFamily="34" charset="0"/>
                            </a:rPr>
                            <a:t>Stock and Semmens, 2016</a:t>
                          </a:r>
                          <a:endParaRPr kumimoji="1" lang="ko-KR" altLang="en-US" sz="1400" b="0" i="0" kern="1200" dirty="0">
                            <a:solidFill>
                              <a:schemeClr val="tx1"/>
                            </a:solidFill>
                            <a:effectLst/>
                            <a:latin typeface="나눔고딕" panose="020D0604000000000000" pitchFamily="50" charset="-127"/>
                            <a:ea typeface="나눔고딕" panose="020D0604000000000000" pitchFamily="50" charset="-127"/>
                            <a:cs typeface="+mn-cs"/>
                          </a:endParaRPr>
                        </a:p>
                      </a:txBody>
                      <a:tcPr marL="90244" marR="90244" marT="45127" marB="45127" anchor="ctr" horzOverflow="overflow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0244" marR="90244" marT="45127" marB="45127" anchor="ctr" horzOverflow="overflow">
                        <a:blipFill>
                          <a:blip r:embed="rId2"/>
                          <a:stretch>
                            <a:fillRect l="-52998" t="-418065" r="-240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화살표: 왼쪽/오른쪽 2">
            <a:extLst>
              <a:ext uri="{FF2B5EF4-FFF2-40B4-BE49-F238E27FC236}">
                <a16:creationId xmlns:a16="http://schemas.microsoft.com/office/drawing/2014/main" id="{FF36D098-E335-4A09-93B2-02C5BBF7D6AA}"/>
              </a:ext>
            </a:extLst>
          </p:cNvPr>
          <p:cNvSpPr/>
          <p:nvPr/>
        </p:nvSpPr>
        <p:spPr>
          <a:xfrm rot="5400000">
            <a:off x="-144524" y="2387116"/>
            <a:ext cx="1440160" cy="648072"/>
          </a:xfrm>
          <a:prstGeom prst="leftRightArrow">
            <a:avLst>
              <a:gd name="adj1" fmla="val 67427"/>
              <a:gd name="adj2" fmla="val 45402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22235-257E-4CEC-8AFD-626285109376}"/>
              </a:ext>
            </a:extLst>
          </p:cNvPr>
          <p:cNvSpPr txBox="1"/>
          <p:nvPr/>
        </p:nvSpPr>
        <p:spPr>
          <a:xfrm rot="16200000">
            <a:off x="61918" y="2462594"/>
            <a:ext cx="1008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Point estimates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sp>
        <p:nvSpPr>
          <p:cNvPr id="14" name="화살표: 왼쪽/오른쪽 13">
            <a:extLst>
              <a:ext uri="{FF2B5EF4-FFF2-40B4-BE49-F238E27FC236}">
                <a16:creationId xmlns:a16="http://schemas.microsoft.com/office/drawing/2014/main" id="{31FA3191-45A3-43FC-B744-8356D23AB39E}"/>
              </a:ext>
            </a:extLst>
          </p:cNvPr>
          <p:cNvSpPr/>
          <p:nvPr/>
        </p:nvSpPr>
        <p:spPr>
          <a:xfrm rot="5400000">
            <a:off x="-952895" y="4635648"/>
            <a:ext cx="3056902" cy="648072"/>
          </a:xfrm>
          <a:prstGeom prst="leftRightArrow">
            <a:avLst>
              <a:gd name="adj1" fmla="val 67427"/>
              <a:gd name="adj2" fmla="val 4540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4F1D18-5DDE-46C9-8FB0-4DE13361F83E}"/>
              </a:ext>
            </a:extLst>
          </p:cNvPr>
          <p:cNvSpPr txBox="1"/>
          <p:nvPr/>
        </p:nvSpPr>
        <p:spPr>
          <a:xfrm rot="16200000">
            <a:off x="-731348" y="4606372"/>
            <a:ext cx="2594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Bayesian framework / Probability distributions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A32AD02-9813-4557-AC9A-1D1110C18B64}"/>
              </a:ext>
            </a:extLst>
          </p:cNvPr>
          <p:cNvGrpSpPr/>
          <p:nvPr/>
        </p:nvGrpSpPr>
        <p:grpSpPr>
          <a:xfrm>
            <a:off x="824266" y="4603119"/>
            <a:ext cx="406689" cy="1922225"/>
            <a:chOff x="141167" y="4603119"/>
            <a:chExt cx="406689" cy="1922225"/>
          </a:xfrm>
        </p:grpSpPr>
        <p:sp>
          <p:nvSpPr>
            <p:cNvPr id="16" name="화살표: 왼쪽/오른쪽 15">
              <a:extLst>
                <a:ext uri="{FF2B5EF4-FFF2-40B4-BE49-F238E27FC236}">
                  <a16:creationId xmlns:a16="http://schemas.microsoft.com/office/drawing/2014/main" id="{94AB1D9B-7618-4197-BE2F-76E9101019F3}"/>
                </a:ext>
              </a:extLst>
            </p:cNvPr>
            <p:cNvSpPr/>
            <p:nvPr/>
          </p:nvSpPr>
          <p:spPr>
            <a:xfrm rot="5400000">
              <a:off x="-585162" y="5355118"/>
              <a:ext cx="1859347" cy="406689"/>
            </a:xfrm>
            <a:prstGeom prst="leftRightArrow">
              <a:avLst>
                <a:gd name="adj1" fmla="val 67427"/>
                <a:gd name="adj2" fmla="val 45402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7089D03-F8AC-40A4-A66D-D6DB3561A987}"/>
                </a:ext>
              </a:extLst>
            </p:cNvPr>
            <p:cNvSpPr txBox="1"/>
            <p:nvPr/>
          </p:nvSpPr>
          <p:spPr>
            <a:xfrm rot="16200000">
              <a:off x="-636247" y="5410343"/>
              <a:ext cx="192222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rPr>
                <a:t>C</a:t>
              </a:r>
              <a:r>
                <a:rPr kumimoji="1" lang="en-US" altLang="ko-KR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rPr>
                <a:t>ommonly</a:t>
              </a:r>
              <a:r>
                <a:rPr kumimoji="1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alibri" panose="020F0502020204030204" pitchFamily="34" charset="0"/>
                  <a:ea typeface="맑은 고딕" panose="020B0503020000020004" pitchFamily="50" charset="-127"/>
                  <a:cs typeface="Calibri" panose="020F0502020204030204" pitchFamily="34" charset="0"/>
                </a:rPr>
                <a:t> used</a:t>
              </a:r>
              <a:endPara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68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A15D1-53A8-40BC-B90D-7697F560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베이지안 추론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28DA9C-65FA-487D-8636-A8D048D126AB}"/>
              </a:ext>
            </a:extLst>
          </p:cNvPr>
          <p:cNvSpPr txBox="1"/>
          <p:nvPr/>
        </p:nvSpPr>
        <p:spPr>
          <a:xfrm>
            <a:off x="3707904" y="4221088"/>
            <a:ext cx="1944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Yanagisawa et</a:t>
            </a:r>
            <a:r>
              <a:rPr lang="ko-KR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al.,</a:t>
            </a:r>
            <a:r>
              <a:rPr lang="ko-KR" altLang="en-US" sz="1400" dirty="0">
                <a:solidFill>
                  <a:prstClr val="black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2019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E485869-384E-4F7A-9C99-B7573CED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44" y="1890826"/>
            <a:ext cx="5580112" cy="21454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90F6B28-84B4-46D9-AD38-02591DB55ED3}"/>
              </a:ext>
            </a:extLst>
          </p:cNvPr>
          <p:cNvSpPr txBox="1"/>
          <p:nvPr/>
        </p:nvSpPr>
        <p:spPr>
          <a:xfrm>
            <a:off x="827584" y="4725144"/>
            <a:ext cx="8064896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고전 추론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265113"/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자료로부터 모델 </a:t>
            </a:r>
            <a:r>
              <a:rPr lang="ko-KR" altLang="en-US" sz="14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모수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(parameter)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4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우도를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최대화하는 </a:t>
            </a:r>
            <a:r>
              <a:rPr lang="ko-KR" altLang="en-US" sz="14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모수의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추정값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(estimate)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산출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점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추정값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제공</a:t>
            </a:r>
            <a:endParaRPr lang="en-US" altLang="ko-KR" sz="14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7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endParaRPr lang="en-US" altLang="ko-KR" sz="700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베이지안 추론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marL="355600"/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모델의 </a:t>
            </a:r>
            <a:r>
              <a:rPr lang="ko-KR" altLang="en-US" sz="14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모수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(parameter) 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추정 시 자료의 </a:t>
            </a:r>
            <a:r>
              <a:rPr lang="ko-KR" altLang="en-US" sz="1400" b="1" dirty="0">
                <a:solidFill>
                  <a:srgbClr val="006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우도</a:t>
            </a:r>
            <a:r>
              <a:rPr lang="en-US" altLang="ko-KR" sz="1400" b="1" dirty="0">
                <a:solidFill>
                  <a:srgbClr val="0066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(Likelihood)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ko-KR" altLang="en-US" sz="1400" b="1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사전지식</a:t>
            </a:r>
            <a:r>
              <a:rPr lang="en-US" altLang="ko-KR" sz="1400" b="1" dirty="0">
                <a:solidFill>
                  <a:srgbClr val="FF33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(prior distribution)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모두 반영하여 </a:t>
            </a:r>
            <a:r>
              <a:rPr lang="ko-KR" altLang="en-US" sz="1400" b="1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사후분포</a:t>
            </a:r>
            <a:r>
              <a:rPr lang="en-US" altLang="ko-KR" sz="1400" b="1" dirty="0">
                <a:solidFill>
                  <a:srgbClr val="00FF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(prior distribution)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ko-KR" altLang="en-US" sz="14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추정값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산출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분포로서 </a:t>
            </a:r>
            <a:r>
              <a:rPr lang="ko-KR" altLang="en-US" sz="1400" dirty="0" err="1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추정값의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범위 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66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A15D1-53A8-40BC-B90D-7697F560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Beta and Dirichlet distributions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28DA9C-65FA-487D-8636-A8D048D126AB}"/>
              </a:ext>
            </a:extLst>
          </p:cNvPr>
          <p:cNvSpPr txBox="1"/>
          <p:nvPr/>
        </p:nvSpPr>
        <p:spPr>
          <a:xfrm>
            <a:off x="3923928" y="6073551"/>
            <a:ext cx="1944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Source: Wikipedia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D39E23-DBFF-46D2-9A53-93B9ABB1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232248"/>
            <a:ext cx="4299463" cy="33569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A986AFF-C076-425C-92E0-70A194670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304256"/>
            <a:ext cx="4202437" cy="328498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741E387F-61BC-4480-B460-0715C1818BC8}"/>
              </a:ext>
            </a:extLst>
          </p:cNvPr>
          <p:cNvSpPr txBox="1">
            <a:spLocks/>
          </p:cNvSpPr>
          <p:nvPr/>
        </p:nvSpPr>
        <p:spPr bwMode="auto">
          <a:xfrm>
            <a:off x="1259632" y="1060701"/>
            <a:ext cx="374441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538163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umimoji="0" lang="en-US" altLang="ko-KR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Beta distribution (p)</a:t>
            </a:r>
            <a:endParaRPr kumimoji="0" lang="ko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제목 1">
                <a:extLst>
                  <a:ext uri="{FF2B5EF4-FFF2-40B4-BE49-F238E27FC236}">
                    <a16:creationId xmlns:a16="http://schemas.microsoft.com/office/drawing/2014/main" id="{9DCF6569-3710-464B-BBED-DE8AA77D12A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508104" y="1060701"/>
                <a:ext cx="3744416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lvl1pPr marL="538163" indent="0" algn="l" rtl="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3600" b="1" kern="1200">
                    <a:solidFill>
                      <a:schemeClr val="tx2"/>
                    </a:solidFill>
                    <a:effectLst/>
                    <a:latin typeface="나눔고딕 ExtraBold" panose="020D0904000000000000" pitchFamily="50" charset="-127"/>
                    <a:ea typeface="나눔고딕 ExtraBold" panose="020D0904000000000000" pitchFamily="50" charset="-127"/>
                    <a:cs typeface="+mj-cs"/>
                  </a:defRPr>
                </a:lvl1pPr>
                <a:lvl2pPr algn="ctr" rtl="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algn="ctr" rtl="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algn="ctr" rtl="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algn="ctr" rtl="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4572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9144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13716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1828800" algn="ctr" rtl="0" fontAlgn="base" latinLnBrk="1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r>
                  <a:rPr kumimoji="0" lang="en-US" altLang="ko-KR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Dirichlet distribution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e>
                      <m:sub>
                        <m:r>
                          <a:rPr kumimoji="0"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</m:sSub>
                    <m:r>
                      <a:rPr kumimoji="0"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kumimoji="0"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altLang="ko-KR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e>
                      <m:sub>
                        <m:r>
                          <a:rPr kumimoji="0"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𝒌</m:t>
                        </m:r>
                      </m:sub>
                    </m:sSub>
                    <m:r>
                      <a:rPr kumimoji="0"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;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0"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0"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𝒑</m:t>
                        </m:r>
                      </m:e>
                    </m:nary>
                    <m:r>
                      <a:rPr kumimoji="0"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kumimoji="0"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𝟏</m:t>
                    </m:r>
                  </m:oMath>
                </a14:m>
                <a:r>
                  <a:rPr kumimoji="0" lang="en-US" altLang="ko-KR" sz="1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kumimoji="0" lang="ko-KR" altLang="en-US" sz="1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제목 1">
                <a:extLst>
                  <a:ext uri="{FF2B5EF4-FFF2-40B4-BE49-F238E27FC236}">
                    <a16:creationId xmlns:a16="http://schemas.microsoft.com/office/drawing/2014/main" id="{9DCF6569-3710-464B-BBED-DE8AA77D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104" y="1060701"/>
                <a:ext cx="3744416" cy="1143000"/>
              </a:xfrm>
              <a:prstGeom prst="rect">
                <a:avLst/>
              </a:prstGeom>
              <a:blipFill>
                <a:blip r:embed="rId4"/>
                <a:stretch>
                  <a:fillRect b="-3850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제목 1">
            <a:extLst>
              <a:ext uri="{FF2B5EF4-FFF2-40B4-BE49-F238E27FC236}">
                <a16:creationId xmlns:a16="http://schemas.microsoft.com/office/drawing/2014/main" id="{2D05375B-C1B9-4FFC-B9F6-F49DCB19853B}"/>
              </a:ext>
            </a:extLst>
          </p:cNvPr>
          <p:cNvSpPr txBox="1">
            <a:spLocks/>
          </p:cNvSpPr>
          <p:nvPr/>
        </p:nvSpPr>
        <p:spPr bwMode="auto">
          <a:xfrm>
            <a:off x="539552" y="5157192"/>
            <a:ext cx="374441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538163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kumimoji="0" lang="en-US" altLang="ko-KR" sz="1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kumimoji="0" lang="ko-KR" altLang="en-US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9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BA2718DD-D0B9-422C-B214-BD529DEFC6CB}"/>
              </a:ext>
            </a:extLst>
          </p:cNvPr>
          <p:cNvSpPr txBox="1">
            <a:spLocks/>
          </p:cNvSpPr>
          <p:nvPr/>
        </p:nvSpPr>
        <p:spPr>
          <a:xfrm>
            <a:off x="8577453" y="6525345"/>
            <a:ext cx="566547" cy="32776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60518D10-403C-461B-AF82-8727A7D56AD0}" type="slidenum"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/>
              <a:t>6</a:t>
            </a:fld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F7782E7-764D-4AAA-83E9-5B10A41C3C4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538163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3200" dirty="0"/>
              <a:t>SIAR </a:t>
            </a:r>
            <a:r>
              <a:rPr lang="ko-KR" altLang="en-US" sz="3200" dirty="0"/>
              <a:t>모델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BB26609-3739-4AD9-9529-0D0452F537AC}"/>
              </a:ext>
            </a:extLst>
          </p:cNvPr>
          <p:cNvSpPr txBox="1">
            <a:spLocks/>
          </p:cNvSpPr>
          <p:nvPr/>
        </p:nvSpPr>
        <p:spPr>
          <a:xfrm>
            <a:off x="620681" y="1166018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1800" b="1" i="1" dirty="0">
                <a:solidFill>
                  <a:srgbClr val="C00000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모델 식</a:t>
            </a:r>
            <a:endParaRPr lang="en-US" altLang="ko-KR" sz="1600" b="0" dirty="0">
              <a:latin typeface="나눔고딕" panose="020D0604000000000000" pitchFamily="50" charset="-127"/>
            </a:endParaRPr>
          </a:p>
          <a:p>
            <a:endParaRPr lang="ko-KR" altLang="en-US" sz="800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en-US" altLang="ko-KR" sz="1000" b="1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DE3D18-5328-49AB-8027-1D90978EAD5F}"/>
                  </a:ext>
                </a:extLst>
              </p:cNvPr>
              <p:cNvSpPr txBox="1"/>
              <p:nvPr/>
            </p:nvSpPr>
            <p:spPr>
              <a:xfrm>
                <a:off x="2123728" y="1287717"/>
                <a:ext cx="4630478" cy="2717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sz="1600" b="0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16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DE3D18-5328-49AB-8027-1D90978E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287717"/>
                <a:ext cx="4630478" cy="2717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D46485-FE8C-429F-9302-204D1B272155}"/>
                  </a:ext>
                </a:extLst>
              </p:cNvPr>
              <p:cNvSpPr txBox="1"/>
              <p:nvPr/>
            </p:nvSpPr>
            <p:spPr>
              <a:xfrm>
                <a:off x="2915816" y="4149080"/>
                <a:ext cx="6468885" cy="2258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혼합물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동위원소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r>
                  <a:rPr lang="ko-KR" altLang="en-US" sz="14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관측값</a:t>
                </a:r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오염원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기여 비율</a:t>
                </a:r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;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모델에 의해 추정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됨</a:t>
                </a:r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2626F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solidFill>
                              <a:srgbClr val="2626F6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1400" b="1" i="1">
                            <a:solidFill>
                              <a:srgbClr val="2626F6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rgbClr val="2626F6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400" b="1" i="1" smtClean="0">
                        <a:solidFill>
                          <a:srgbClr val="2626F6"/>
                        </a:solidFill>
                        <a:latin typeface="Cambria Math" panose="02040503050406030204" pitchFamily="18" charset="0"/>
                      </a:rPr>
                      <m:t>𝑫𝒊𝒓</m:t>
                    </m:r>
                    <m:r>
                      <a:rPr lang="en-US" altLang="ko-KR" sz="1400" b="1" i="1" smtClean="0">
                        <a:solidFill>
                          <a:srgbClr val="2626F6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2626F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1" i="1" smtClean="0">
                            <a:solidFill>
                              <a:srgbClr val="2626F6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2626F6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ko-KR" sz="1400" b="1" i="1" smtClean="0">
                        <a:solidFill>
                          <a:srgbClr val="2626F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오염원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내 동위원소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농도</a:t>
                </a:r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동위원소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오염원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동위원소 값</a:t>
                </a:r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; 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평균</a:t>
                </a:r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정규 분포를 따름</a:t>
                </a:r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  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동위원소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오염원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분별작용</a:t>
                </a:r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; 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평균</a:t>
                </a:r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400" i="1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정규 분포를 따름</a:t>
                </a:r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오차</a:t>
                </a:r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; 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오차의 분산</a:t>
                </a:r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/>
                      <m:sup>
                        <m: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은 </a:t>
                </a:r>
                <a:r>
                  <a:rPr lang="ko-KR" altLang="en-US" sz="1400" dirty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모델에 의해 추정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됨</a:t>
                </a:r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D46485-FE8C-429F-9302-204D1B272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149080"/>
                <a:ext cx="6468885" cy="2258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E9828A18-AD3F-4492-BE90-AC50E7F9E61C}"/>
              </a:ext>
            </a:extLst>
          </p:cNvPr>
          <p:cNvSpPr/>
          <p:nvPr/>
        </p:nvSpPr>
        <p:spPr>
          <a:xfrm>
            <a:off x="179512" y="4282189"/>
            <a:ext cx="2308517" cy="845139"/>
          </a:xfrm>
          <a:prstGeom prst="wedgeRoundRectCallout">
            <a:avLst>
              <a:gd name="adj1" fmla="val 70210"/>
              <a:gd name="adj2" fmla="val 43471"/>
              <a:gd name="adj3" fmla="val 16667"/>
            </a:avLst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47C7C7-D89D-46B9-A1C6-199DCBCED4AA}"/>
              </a:ext>
            </a:extLst>
          </p:cNvPr>
          <p:cNvSpPr txBox="1"/>
          <p:nvPr/>
        </p:nvSpPr>
        <p:spPr>
          <a:xfrm>
            <a:off x="251520" y="4366158"/>
            <a:ext cx="2236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동위원소의 농도에 대한 가중치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오염원 내 동위원소 간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농도가 매우 다를 때 적용 필요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4A2FD5-CE92-4D96-B897-DFF04179C13F}"/>
              </a:ext>
            </a:extLst>
          </p:cNvPr>
          <p:cNvSpPr/>
          <p:nvPr/>
        </p:nvSpPr>
        <p:spPr>
          <a:xfrm>
            <a:off x="2950971" y="4903046"/>
            <a:ext cx="319442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0C3B624-DF65-4980-AE72-1B68ED4C69EB}"/>
              </a:ext>
            </a:extLst>
          </p:cNvPr>
          <p:cNvSpPr/>
          <p:nvPr/>
        </p:nvSpPr>
        <p:spPr>
          <a:xfrm>
            <a:off x="2950971" y="5648589"/>
            <a:ext cx="319442" cy="36004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3FD2BBAF-6AC3-4901-9FE4-042A8819E319}"/>
              </a:ext>
            </a:extLst>
          </p:cNvPr>
          <p:cNvSpPr/>
          <p:nvPr/>
        </p:nvSpPr>
        <p:spPr>
          <a:xfrm>
            <a:off x="179512" y="5522481"/>
            <a:ext cx="2308517" cy="965458"/>
          </a:xfrm>
          <a:prstGeom prst="wedgeRoundRectCallout">
            <a:avLst>
              <a:gd name="adj1" fmla="val 68795"/>
              <a:gd name="adj2" fmla="val -20287"/>
              <a:gd name="adj3" fmla="val 16667"/>
            </a:avLst>
          </a:pr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AA4968-0334-4FFF-BCC4-64BBC77D4835}"/>
              </a:ext>
            </a:extLst>
          </p:cNvPr>
          <p:cNvSpPr txBox="1"/>
          <p:nvPr/>
        </p:nvSpPr>
        <p:spPr>
          <a:xfrm>
            <a:off x="251520" y="5607954"/>
            <a:ext cx="22365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오염원에서 혼합물로 이동 시 분별작용 발생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N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경우 휘발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암모니아화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질산화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탈질화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등의 영향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741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BA2718DD-D0B9-422C-B214-BD529DEFC6CB}"/>
              </a:ext>
            </a:extLst>
          </p:cNvPr>
          <p:cNvSpPr txBox="1">
            <a:spLocks/>
          </p:cNvSpPr>
          <p:nvPr/>
        </p:nvSpPr>
        <p:spPr>
          <a:xfrm>
            <a:off x="8577453" y="6525345"/>
            <a:ext cx="566547" cy="32776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60518D10-403C-461B-AF82-8727A7D56AD0}" type="slidenum"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/>
              <a:t>7</a:t>
            </a:fld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F7782E7-764D-4AAA-83E9-5B10A41C3C4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538163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3200" dirty="0" err="1"/>
              <a:t>MixSIAR</a:t>
            </a:r>
            <a:r>
              <a:rPr lang="en-US" altLang="ko-KR" sz="3200" dirty="0"/>
              <a:t> </a:t>
            </a:r>
            <a:r>
              <a:rPr lang="ko-KR" altLang="en-US" sz="3200" dirty="0"/>
              <a:t>모델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BB26609-3739-4AD9-9529-0D0452F537AC}"/>
              </a:ext>
            </a:extLst>
          </p:cNvPr>
          <p:cNvSpPr txBox="1">
            <a:spLocks/>
          </p:cNvSpPr>
          <p:nvPr/>
        </p:nvSpPr>
        <p:spPr>
          <a:xfrm>
            <a:off x="620681" y="1166018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1800" b="1" i="1" dirty="0">
                <a:solidFill>
                  <a:srgbClr val="C00000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모델 식</a:t>
            </a:r>
            <a:endParaRPr lang="en-US" altLang="ko-KR" sz="1600" b="0" dirty="0">
              <a:latin typeface="나눔고딕" panose="020D0604000000000000" pitchFamily="50" charset="-127"/>
            </a:endParaRPr>
          </a:p>
          <a:p>
            <a:endParaRPr lang="ko-KR" altLang="en-US" sz="800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en-US" altLang="ko-KR" sz="1000" b="1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DE3D18-5328-49AB-8027-1D90978EAD5F}"/>
                  </a:ext>
                </a:extLst>
              </p:cNvPr>
              <p:cNvSpPr txBox="1"/>
              <p:nvPr/>
            </p:nvSpPr>
            <p:spPr>
              <a:xfrm>
                <a:off x="1763688" y="1340768"/>
                <a:ext cx="5472608" cy="1962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l-GR" altLang="ko-KR" sz="1600" i="1"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ξ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DE3D18-5328-49AB-8027-1D90978E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340768"/>
                <a:ext cx="5472608" cy="19626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D46485-FE8C-429F-9302-204D1B272155}"/>
                  </a:ext>
                </a:extLst>
              </p:cNvPr>
              <p:cNvSpPr txBox="1"/>
              <p:nvPr/>
            </p:nvSpPr>
            <p:spPr>
              <a:xfrm>
                <a:off x="1913621" y="3841706"/>
                <a:ext cx="6468885" cy="1459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혼합물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동위원소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</a:t>
                </a:r>
                <a:r>
                  <a:rPr lang="ko-KR" altLang="en-US" sz="14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관측값</a:t>
                </a:r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b="1" dirty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혼합물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오염원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기여 비율</a:t>
                </a:r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ko-KR" altLang="en-US" sz="1400" b="1" dirty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사전분포를 </a:t>
                </a:r>
                <a:r>
                  <a:rPr lang="ko-KR" altLang="en-US" sz="1400" b="1" dirty="0" err="1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공변인으로</a:t>
                </a:r>
                <a:r>
                  <a:rPr lang="ko-KR" altLang="en-US" sz="1400" b="1" dirty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설명 가능</a:t>
                </a:r>
                <a:endParaRPr lang="en-US" altLang="ko-KR" sz="14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동위원소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오염원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동위원소 값의</a:t>
                </a:r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평균</a:t>
                </a:r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동위원소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오염원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동위원소 값의 분산</a:t>
                </a:r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D46485-FE8C-429F-9302-204D1B272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621" y="3841706"/>
                <a:ext cx="6468885" cy="145950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E9828A18-AD3F-4492-BE90-AC50E7F9E61C}"/>
              </a:ext>
            </a:extLst>
          </p:cNvPr>
          <p:cNvSpPr/>
          <p:nvPr/>
        </p:nvSpPr>
        <p:spPr>
          <a:xfrm>
            <a:off x="1115616" y="1844824"/>
            <a:ext cx="1557181" cy="657731"/>
          </a:xfrm>
          <a:prstGeom prst="wedgeRoundRectCallout">
            <a:avLst>
              <a:gd name="adj1" fmla="val 49703"/>
              <a:gd name="adj2" fmla="val 2218"/>
              <a:gd name="adj3" fmla="val 16667"/>
            </a:avLst>
          </a:prstGeom>
          <a:solidFill>
            <a:schemeClr val="tx1">
              <a:lumMod val="65000"/>
              <a:lumOff val="3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47C7C7-D89D-46B9-A1C6-199DCBCED4AA}"/>
              </a:ext>
            </a:extLst>
          </p:cNvPr>
          <p:cNvSpPr txBox="1"/>
          <p:nvPr/>
        </p:nvSpPr>
        <p:spPr>
          <a:xfrm>
            <a:off x="1163461" y="1942439"/>
            <a:ext cx="1460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농도 가중치와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분별작용 항 생략 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3CBC46-3C6F-444D-84E4-982CE56F9AC7}"/>
              </a:ext>
            </a:extLst>
          </p:cNvPr>
          <p:cNvSpPr/>
          <p:nvPr/>
        </p:nvSpPr>
        <p:spPr>
          <a:xfrm>
            <a:off x="3955824" y="2060847"/>
            <a:ext cx="288000" cy="3083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56C499E-536A-4949-A52C-5DEF9388E5A3}"/>
              </a:ext>
            </a:extLst>
          </p:cNvPr>
          <p:cNvCxnSpPr>
            <a:cxnSpLocks/>
          </p:cNvCxnSpPr>
          <p:nvPr/>
        </p:nvCxnSpPr>
        <p:spPr>
          <a:xfrm>
            <a:off x="4644008" y="2548046"/>
            <a:ext cx="1224136" cy="0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4F7E25-87AD-4F0D-8A82-75DFB8B4BA76}"/>
                  </a:ext>
                </a:extLst>
              </p:cNvPr>
              <p:cNvSpPr txBox="1"/>
              <p:nvPr/>
            </p:nvSpPr>
            <p:spPr>
              <a:xfrm>
                <a:off x="4860032" y="2797746"/>
                <a:ext cx="1413876" cy="300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rgbClr val="FF00FF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오</a:t>
                </a:r>
                <a14:m>
                  <m:oMath xmlns:m="http://schemas.openxmlformats.org/officeDocument/2006/math">
                    <m:r>
                      <a:rPr lang="ko-KR" altLang="en-US" sz="120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차의</m:t>
                    </m:r>
                    <m:r>
                      <a:rPr lang="en-US" altLang="ko-KR" sz="120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 </m:t>
                    </m:r>
                    <m:r>
                      <a:rPr lang="ko-KR" altLang="en-US" sz="120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분산</m:t>
                    </m:r>
                    <m:r>
                      <a:rPr lang="en-US" altLang="ko-KR" sz="120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( </m:t>
                    </m:r>
                    <m:sSubSup>
                      <m:sSubSupPr>
                        <m:ctrlPr>
                          <a:rPr lang="en-US" altLang="ko-KR" sz="1200" i="1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SupPr>
                      <m:e>
                        <m:r>
                          <a:rPr lang="ko-KR" altLang="en-US" sz="120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𝝈</m:t>
                        </m:r>
                      </m:e>
                      <m:sub/>
                      <m:sup>
                        <m:r>
                          <a:rPr lang="en-US" altLang="ko-KR" sz="1200">
                            <a:solidFill>
                              <a:srgbClr val="FF00FF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𝟐</m:t>
                        </m:r>
                      </m:sup>
                    </m:sSubSup>
                    <m:r>
                      <a:rPr lang="en-US" altLang="ko-KR" sz="1200">
                        <a:solidFill>
                          <a:srgbClr val="FF00FF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)</m:t>
                    </m:r>
                  </m:oMath>
                </a14:m>
                <a:endParaRPr lang="ko-KR" altLang="en-US" sz="1200" dirty="0">
                  <a:solidFill>
                    <a:srgbClr val="FF00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A4F7E25-87AD-4F0D-8A82-75DFB8B4B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797746"/>
                <a:ext cx="1413876" cy="300595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A196BE7-E633-4855-93CB-BCFBB1863B34}"/>
              </a:ext>
            </a:extLst>
          </p:cNvPr>
          <p:cNvCxnSpPr>
            <a:cxnSpLocks/>
          </p:cNvCxnSpPr>
          <p:nvPr/>
        </p:nvCxnSpPr>
        <p:spPr>
          <a:xfrm>
            <a:off x="3707904" y="2548046"/>
            <a:ext cx="792088" cy="0"/>
          </a:xfrm>
          <a:prstGeom prst="line">
            <a:avLst/>
          </a:prstGeom>
          <a:ln>
            <a:solidFill>
              <a:srgbClr val="262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688722-F958-4E29-A8FD-2FC3D1A24B7C}"/>
              </a:ext>
            </a:extLst>
          </p:cNvPr>
          <p:cNvSpPr txBox="1"/>
          <p:nvPr/>
        </p:nvSpPr>
        <p:spPr>
          <a:xfrm>
            <a:off x="3275856" y="2754348"/>
            <a:ext cx="1615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2626F6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혼합물은 오염원의 기여도 비율 가중 평균과 같은 평균을 가짐 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7DEC45E-91EE-4802-AF8C-71632AB2E024}"/>
              </a:ext>
            </a:extLst>
          </p:cNvPr>
          <p:cNvCxnSpPr>
            <a:cxnSpLocks/>
          </p:cNvCxnSpPr>
          <p:nvPr/>
        </p:nvCxnSpPr>
        <p:spPr>
          <a:xfrm flipV="1">
            <a:off x="3939876" y="2545146"/>
            <a:ext cx="144016" cy="195670"/>
          </a:xfrm>
          <a:prstGeom prst="line">
            <a:avLst/>
          </a:prstGeom>
          <a:ln>
            <a:solidFill>
              <a:srgbClr val="2626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38474FD-10C0-4F51-947A-4CFAE86DAD3A}"/>
              </a:ext>
            </a:extLst>
          </p:cNvPr>
          <p:cNvCxnSpPr>
            <a:cxnSpLocks/>
          </p:cNvCxnSpPr>
          <p:nvPr/>
        </p:nvCxnSpPr>
        <p:spPr>
          <a:xfrm flipH="1" flipV="1">
            <a:off x="5292079" y="2545146"/>
            <a:ext cx="22567" cy="238797"/>
          </a:xfrm>
          <a:prstGeom prst="line">
            <a:avLst/>
          </a:prstGeom>
          <a:ln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44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BA2718DD-D0B9-422C-B214-BD529DEFC6CB}"/>
              </a:ext>
            </a:extLst>
          </p:cNvPr>
          <p:cNvSpPr txBox="1">
            <a:spLocks/>
          </p:cNvSpPr>
          <p:nvPr/>
        </p:nvSpPr>
        <p:spPr>
          <a:xfrm>
            <a:off x="8577453" y="6525345"/>
            <a:ext cx="566547" cy="32776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60518D10-403C-461B-AF82-8727A7D56AD0}" type="slidenum"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/>
              <a:t>8</a:t>
            </a:fld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F7782E7-764D-4AAA-83E9-5B10A41C3C4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538163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3200" dirty="0" err="1"/>
              <a:t>MixSIAR</a:t>
            </a:r>
            <a:r>
              <a:rPr lang="en-US" altLang="ko-KR" sz="3200" dirty="0"/>
              <a:t> </a:t>
            </a:r>
            <a:r>
              <a:rPr lang="ko-KR" altLang="en-US" sz="3200" dirty="0"/>
              <a:t>모델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BB26609-3739-4AD9-9529-0D0452F537AC}"/>
              </a:ext>
            </a:extLst>
          </p:cNvPr>
          <p:cNvSpPr txBox="1">
            <a:spLocks/>
          </p:cNvSpPr>
          <p:nvPr/>
        </p:nvSpPr>
        <p:spPr>
          <a:xfrm>
            <a:off x="620681" y="1166018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1800" b="1" i="1" dirty="0">
                <a:solidFill>
                  <a:srgbClr val="C00000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혼합물의 변동성 모델링</a:t>
            </a:r>
            <a:endParaRPr lang="ko-KR" altLang="en-US" sz="800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en-US" altLang="ko-KR" sz="1000" b="1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BC8CED8-ADE1-4257-A9F4-BD1BBEBC2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31994"/>
              </p:ext>
            </p:extLst>
          </p:nvPr>
        </p:nvGraphicFramePr>
        <p:xfrm>
          <a:off x="323528" y="1916832"/>
          <a:ext cx="8496945" cy="396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2315">
                  <a:extLst>
                    <a:ext uri="{9D8B030D-6E8A-4147-A177-3AD203B41FA5}">
                      <a16:colId xmlns:a16="http://schemas.microsoft.com/office/drawing/2014/main" val="1834237074"/>
                    </a:ext>
                  </a:extLst>
                </a:gridCol>
                <a:gridCol w="2832315">
                  <a:extLst>
                    <a:ext uri="{9D8B030D-6E8A-4147-A177-3AD203B41FA5}">
                      <a16:colId xmlns:a16="http://schemas.microsoft.com/office/drawing/2014/main" val="3156372454"/>
                    </a:ext>
                  </a:extLst>
                </a:gridCol>
                <a:gridCol w="2832315">
                  <a:extLst>
                    <a:ext uri="{9D8B030D-6E8A-4147-A177-3AD203B41FA5}">
                      <a16:colId xmlns:a16="http://schemas.microsoft.com/office/drawing/2014/main" val="3672488532"/>
                    </a:ext>
                  </a:extLst>
                </a:gridCol>
              </a:tblGrid>
              <a:tr h="18722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9073361"/>
                  </a:ext>
                </a:extLst>
              </a:tr>
              <a:tr h="2088232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나눔 고딕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 고딕"/>
                        </a:rPr>
                        <a:t>각 오염원의 평균에 기여율을 고려한 가중치 평균으로 혼합물의 평균을 추정함</a:t>
                      </a:r>
                      <a:r>
                        <a:rPr lang="en-US" altLang="ko-KR" sz="1400" dirty="0">
                          <a:latin typeface="나눔 고딕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dirty="0">
                        <a:latin typeface="나눔 고딕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 고딕"/>
                        </a:rPr>
                        <a:t>실제 혼합물 측정값은 오차의 분산으로 인해 혼합물 평균과 차이를 보임</a:t>
                      </a:r>
                      <a:r>
                        <a:rPr lang="en-US" altLang="ko-KR" sz="1400" dirty="0">
                          <a:latin typeface="나눔 고딕"/>
                        </a:rPr>
                        <a:t>.</a:t>
                      </a:r>
                      <a:endParaRPr lang="ko-KR" altLang="en-US" sz="1400" dirty="0">
                        <a:latin typeface="나눔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나눔 고딕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 고딕"/>
                        </a:rPr>
                        <a:t>혼합물 측정값의 변동성 </a:t>
                      </a:r>
                      <a:r>
                        <a:rPr lang="en-US" altLang="ko-KR" sz="1400" dirty="0">
                          <a:latin typeface="나눔 고딕"/>
                        </a:rPr>
                        <a:t>(</a:t>
                      </a:r>
                      <a:r>
                        <a:rPr lang="ko-KR" altLang="en-US" sz="1400" dirty="0">
                          <a:latin typeface="나눔 고딕"/>
                        </a:rPr>
                        <a:t>오차의 분산</a:t>
                      </a:r>
                      <a:r>
                        <a:rPr lang="en-US" altLang="ko-KR" sz="1400" dirty="0">
                          <a:latin typeface="나눔 고딕"/>
                        </a:rPr>
                        <a:t>)</a:t>
                      </a:r>
                      <a:r>
                        <a:rPr lang="ko-KR" altLang="en-US" sz="1400" dirty="0">
                          <a:latin typeface="나눔 고딕"/>
                        </a:rPr>
                        <a:t>은 오염원 분산의 가중 결합에 의해 추정됨</a:t>
                      </a:r>
                      <a:r>
                        <a:rPr lang="en-US" altLang="ko-KR" sz="1400" dirty="0">
                          <a:latin typeface="나눔 고딕"/>
                        </a:rPr>
                        <a:t>.</a:t>
                      </a:r>
                      <a:r>
                        <a:rPr lang="ko-KR" altLang="en-US" sz="1400" dirty="0">
                          <a:latin typeface="나눔 고딕"/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나눔 고딕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 고딕"/>
                        </a:rPr>
                        <a:t>오차의 분산이 곱셈항에 의해 조정됨</a:t>
                      </a:r>
                      <a:r>
                        <a:rPr lang="en-US" altLang="ko-KR" sz="1400" dirty="0">
                          <a:latin typeface="나눔 고딕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dirty="0">
                        <a:latin typeface="나눔 고딕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관측된 혼합물이 모든 오염원의 다수 샘플의 혼합의</a:t>
                      </a:r>
                      <a:r>
                        <a:rPr lang="ko-KR" altLang="en-US" sz="1400" baseline="0" dirty="0"/>
                        <a:t> 결과</a:t>
                      </a:r>
                      <a:endParaRPr lang="en-US" altLang="ko-KR" sz="1400" baseline="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dirty="0">
                        <a:latin typeface="나눔 고딕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 고딕"/>
                        </a:rPr>
                        <a:t>곱셈항에 의해 오차의 분산이 감소하기도</a:t>
                      </a:r>
                      <a:r>
                        <a:rPr lang="en-US" altLang="ko-KR" sz="1400" dirty="0">
                          <a:latin typeface="나눔 고딕"/>
                        </a:rPr>
                        <a:t>, </a:t>
                      </a:r>
                      <a:r>
                        <a:rPr lang="ko-KR" altLang="en-US" sz="1400" dirty="0">
                          <a:latin typeface="나눔 고딕"/>
                        </a:rPr>
                        <a:t>증가하기도 함</a:t>
                      </a:r>
                      <a:r>
                        <a:rPr lang="en-US" altLang="ko-KR" sz="1400" dirty="0">
                          <a:latin typeface="나눔 고딕"/>
                        </a:rPr>
                        <a:t>.</a:t>
                      </a:r>
                      <a:r>
                        <a:rPr lang="ko-KR" altLang="en-US" sz="1400" dirty="0">
                          <a:latin typeface="나눔 고딕"/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3582690"/>
                  </a:ext>
                </a:extLst>
              </a:tr>
            </a:tbl>
          </a:graphicData>
        </a:graphic>
      </p:graphicFrame>
      <p:grpSp>
        <p:nvGrpSpPr>
          <p:cNvPr id="28" name="그룹 27">
            <a:extLst>
              <a:ext uri="{FF2B5EF4-FFF2-40B4-BE49-F238E27FC236}">
                <a16:creationId xmlns:a16="http://schemas.microsoft.com/office/drawing/2014/main" id="{E177AFC3-4AF9-4D5B-900E-F5A003172D0F}"/>
              </a:ext>
            </a:extLst>
          </p:cNvPr>
          <p:cNvGrpSpPr/>
          <p:nvPr/>
        </p:nvGrpSpPr>
        <p:grpSpPr>
          <a:xfrm>
            <a:off x="395536" y="2127540"/>
            <a:ext cx="8363361" cy="1491615"/>
            <a:chOff x="539552" y="2154971"/>
            <a:chExt cx="8363361" cy="149161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E6DAF08-4DE9-4C93-BCD4-50C7D0342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2154971"/>
              <a:ext cx="2697480" cy="149161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A936A99-A90B-4817-A523-E384EC250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2750" y="2154971"/>
              <a:ext cx="2694623" cy="14859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216C744-3161-4AAD-8584-4CC7CC3C5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8290" y="2154971"/>
              <a:ext cx="2694623" cy="148590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FA7457A-8850-4062-90FE-D4545EC24F86}"/>
                </a:ext>
              </a:extLst>
            </p:cNvPr>
            <p:cNvSpPr/>
            <p:nvPr/>
          </p:nvSpPr>
          <p:spPr>
            <a:xfrm>
              <a:off x="2987824" y="2204864"/>
              <a:ext cx="2240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8AD318F-9AE1-4A0B-BA81-F3A3B0995653}"/>
                </a:ext>
              </a:extLst>
            </p:cNvPr>
            <p:cNvSpPr/>
            <p:nvPr/>
          </p:nvSpPr>
          <p:spPr>
            <a:xfrm>
              <a:off x="5796136" y="2204864"/>
              <a:ext cx="2240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6651EC6-EC73-4F77-A085-CBF553EAF075}"/>
                </a:ext>
              </a:extLst>
            </p:cNvPr>
            <p:cNvSpPr/>
            <p:nvPr/>
          </p:nvSpPr>
          <p:spPr>
            <a:xfrm>
              <a:off x="8627574" y="2204864"/>
              <a:ext cx="2240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9623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8533</TotalTime>
  <Words>1468</Words>
  <Application>Microsoft Office PowerPoint</Application>
  <PresentationFormat>화면 슬라이드 쇼(4:3)</PresentationFormat>
  <Paragraphs>229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굴림</vt:lpstr>
      <vt:lpstr>나눔 고딕</vt:lpstr>
      <vt:lpstr>나눔고딕</vt:lpstr>
      <vt:lpstr>나눔고딕 ExtraBold</vt:lpstr>
      <vt:lpstr>맑은 고딕</vt:lpstr>
      <vt:lpstr>Arial</vt:lpstr>
      <vt:lpstr>Calibri</vt:lpstr>
      <vt:lpstr>Cambria Math</vt:lpstr>
      <vt:lpstr>Segoe UI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베이지안 추론</vt:lpstr>
      <vt:lpstr>Beta and Dirichlet distributions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*</dc:creator>
  <cp:lastModifiedBy>UOS</cp:lastModifiedBy>
  <cp:revision>457</cp:revision>
  <cp:lastPrinted>2015-08-31T15:52:14Z</cp:lastPrinted>
  <dcterms:created xsi:type="dcterms:W3CDTF">2010-10-05T08:47:05Z</dcterms:created>
  <dcterms:modified xsi:type="dcterms:W3CDTF">2024-09-05T03:59:01Z</dcterms:modified>
</cp:coreProperties>
</file>