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399288" cy="396001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95" userDrawn="1">
          <p15:clr>
            <a:srgbClr val="A4A3A4"/>
          </p15:clr>
        </p15:guide>
        <p15:guide id="2" pos="102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EA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66" d="100"/>
          <a:sy n="66" d="100"/>
        </p:scale>
        <p:origin x="48" y="-9786"/>
      </p:cViewPr>
      <p:guideLst>
        <p:guide orient="horz" pos="12495"/>
        <p:guide pos="1020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6480867"/>
            <a:ext cx="27539395" cy="13786732"/>
          </a:xfrm>
        </p:spPr>
        <p:txBody>
          <a:bodyPr anchor="b"/>
          <a:lstStyle>
            <a:lvl1pPr algn="ctr">
              <a:defRPr sz="21259"/>
            </a:lvl1pPr>
          </a:lstStyle>
          <a:p>
            <a:r>
              <a:rPr lang="ko-KR" altLang="en-US"/>
              <a:t>마스터 제목 스타일 편집</a:t>
            </a:r>
            <a:endParaRPr lang="en-US" dirty="0"/>
          </a:p>
        </p:txBody>
      </p:sp>
      <p:sp>
        <p:nvSpPr>
          <p:cNvPr id="3" name="Subtitle 2"/>
          <p:cNvSpPr>
            <a:spLocks noGrp="1"/>
          </p:cNvSpPr>
          <p:nvPr>
            <p:ph type="subTitle" idx="1"/>
          </p:nvPr>
        </p:nvSpPr>
        <p:spPr>
          <a:xfrm>
            <a:off x="4049911" y="20799268"/>
            <a:ext cx="24299466" cy="9560876"/>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B8F6B9A3-BAD0-4D3D-96AC-195AD465836F}" type="datetimeFigureOut">
              <a:rPr lang="ko-KR" altLang="en-US" smtClean="0"/>
              <a:t>2022-11-27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1377209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B8F6B9A3-BAD0-4D3D-96AC-195AD465836F}" type="datetimeFigureOut">
              <a:rPr lang="ko-KR" altLang="en-US" smtClean="0"/>
              <a:t>2022-11-27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384538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108343"/>
            <a:ext cx="6986096" cy="33559329"/>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2227453" y="2108343"/>
            <a:ext cx="20553298" cy="33559329"/>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B8F6B9A3-BAD0-4D3D-96AC-195AD465836F}" type="datetimeFigureOut">
              <a:rPr lang="ko-KR" altLang="en-US" smtClean="0"/>
              <a:t>2022-11-27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2889586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B8F6B9A3-BAD0-4D3D-96AC-195AD465836F}" type="datetimeFigureOut">
              <a:rPr lang="ko-KR" altLang="en-US" smtClean="0"/>
              <a:t>2022-11-27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2099767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2210578" y="9872559"/>
            <a:ext cx="27944386" cy="16472575"/>
          </a:xfrm>
        </p:spPr>
        <p:txBody>
          <a:bodyPr anchor="b"/>
          <a:lstStyle>
            <a:lvl1pPr>
              <a:defRPr sz="21259"/>
            </a:lvl1pPr>
          </a:lstStyle>
          <a:p>
            <a:r>
              <a:rPr lang="ko-KR" altLang="en-US"/>
              <a:t>마스터 제목 스타일 편집</a:t>
            </a:r>
            <a:endParaRPr lang="en-US" dirty="0"/>
          </a:p>
        </p:txBody>
      </p:sp>
      <p:sp>
        <p:nvSpPr>
          <p:cNvPr id="3" name="Text Placeholder 2"/>
          <p:cNvSpPr>
            <a:spLocks noGrp="1"/>
          </p:cNvSpPr>
          <p:nvPr>
            <p:ph type="body" idx="1"/>
          </p:nvPr>
        </p:nvSpPr>
        <p:spPr>
          <a:xfrm>
            <a:off x="2210578" y="26500971"/>
            <a:ext cx="27944386" cy="8662538"/>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B8F6B9A3-BAD0-4D3D-96AC-195AD465836F}" type="datetimeFigureOut">
              <a:rPr lang="ko-KR" altLang="en-US" smtClean="0"/>
              <a:t>2022-11-27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93942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2227451" y="10541716"/>
            <a:ext cx="13769697" cy="25125956"/>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16402140" y="10541716"/>
            <a:ext cx="13769697" cy="25125956"/>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B8F6B9A3-BAD0-4D3D-96AC-195AD465836F}" type="datetimeFigureOut">
              <a:rPr lang="ko-KR" altLang="en-US" smtClean="0"/>
              <a:t>2022-11-27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3804576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2231671" y="2108352"/>
            <a:ext cx="27944386" cy="7654206"/>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2231675" y="9707549"/>
            <a:ext cx="13706415" cy="4757520"/>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ko-KR" altLang="en-US"/>
              <a:t>마스터 텍스트 스타일 편집</a:t>
            </a:r>
          </a:p>
        </p:txBody>
      </p:sp>
      <p:sp>
        <p:nvSpPr>
          <p:cNvPr id="4" name="Content Placeholder 3"/>
          <p:cNvSpPr>
            <a:spLocks noGrp="1"/>
          </p:cNvSpPr>
          <p:nvPr>
            <p:ph sz="half" idx="2"/>
          </p:nvPr>
        </p:nvSpPr>
        <p:spPr>
          <a:xfrm>
            <a:off x="2231675" y="14465069"/>
            <a:ext cx="13706415" cy="21275937"/>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16402142" y="9707549"/>
            <a:ext cx="13773917" cy="4757520"/>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ko-KR" altLang="en-US"/>
              <a:t>마스터 텍스트 스타일 편집</a:t>
            </a:r>
          </a:p>
        </p:txBody>
      </p:sp>
      <p:sp>
        <p:nvSpPr>
          <p:cNvPr id="6" name="Content Placeholder 5"/>
          <p:cNvSpPr>
            <a:spLocks noGrp="1"/>
          </p:cNvSpPr>
          <p:nvPr>
            <p:ph sz="quarter" idx="4"/>
          </p:nvPr>
        </p:nvSpPr>
        <p:spPr>
          <a:xfrm>
            <a:off x="16402142" y="14465069"/>
            <a:ext cx="13773917" cy="21275937"/>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B8F6B9A3-BAD0-4D3D-96AC-195AD465836F}" type="datetimeFigureOut">
              <a:rPr lang="ko-KR" altLang="en-US" smtClean="0"/>
              <a:t>2022-11-27</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3061308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B8F6B9A3-BAD0-4D3D-96AC-195AD465836F}" type="datetimeFigureOut">
              <a:rPr lang="ko-KR" altLang="en-US" smtClean="0"/>
              <a:t>2022-11-27</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402485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F6B9A3-BAD0-4D3D-96AC-195AD465836F}" type="datetimeFigureOut">
              <a:rPr lang="ko-KR" altLang="en-US" smtClean="0"/>
              <a:t>2022-11-27</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3863192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2231671" y="2640012"/>
            <a:ext cx="10449614" cy="9240044"/>
          </a:xfrm>
        </p:spPr>
        <p:txBody>
          <a:bodyPr anchor="b"/>
          <a:lstStyle>
            <a:lvl1pPr>
              <a:defRPr sz="11338"/>
            </a:lvl1pPr>
          </a:lstStyle>
          <a:p>
            <a:r>
              <a:rPr lang="ko-KR" altLang="en-US"/>
              <a:t>마스터 제목 스타일 편집</a:t>
            </a:r>
            <a:endParaRPr lang="en-US" dirty="0"/>
          </a:p>
        </p:txBody>
      </p:sp>
      <p:sp>
        <p:nvSpPr>
          <p:cNvPr id="3" name="Content Placeholder 2"/>
          <p:cNvSpPr>
            <a:spLocks noGrp="1"/>
          </p:cNvSpPr>
          <p:nvPr>
            <p:ph idx="1"/>
          </p:nvPr>
        </p:nvSpPr>
        <p:spPr>
          <a:xfrm>
            <a:off x="13773917" y="5701703"/>
            <a:ext cx="16402140" cy="28141800"/>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2231671" y="11880056"/>
            <a:ext cx="10449614" cy="22009274"/>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B8F6B9A3-BAD0-4D3D-96AC-195AD465836F}" type="datetimeFigureOut">
              <a:rPr lang="ko-KR" altLang="en-US" smtClean="0"/>
              <a:t>2022-11-27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2510156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2231671" y="2640012"/>
            <a:ext cx="10449614" cy="9240044"/>
          </a:xfrm>
        </p:spPr>
        <p:txBody>
          <a:bodyPr anchor="b"/>
          <a:lstStyle>
            <a:lvl1pPr>
              <a:defRPr sz="11338"/>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3773917" y="5701703"/>
            <a:ext cx="16402140" cy="28141800"/>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2231671" y="11880056"/>
            <a:ext cx="10449614" cy="22009274"/>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B8F6B9A3-BAD0-4D3D-96AC-195AD465836F}" type="datetimeFigureOut">
              <a:rPr lang="ko-KR" altLang="en-US" smtClean="0"/>
              <a:t>2022-11-27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3669686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108352"/>
            <a:ext cx="27944386" cy="7654206"/>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2227451" y="10541716"/>
            <a:ext cx="27944386" cy="25125956"/>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2227451" y="36703516"/>
            <a:ext cx="7289840" cy="2108343"/>
          </a:xfrm>
          <a:prstGeom prst="rect">
            <a:avLst/>
          </a:prstGeom>
        </p:spPr>
        <p:txBody>
          <a:bodyPr vert="horz" lIns="91440" tIns="45720" rIns="91440" bIns="45720" rtlCol="0" anchor="ctr"/>
          <a:lstStyle>
            <a:lvl1pPr algn="l">
              <a:defRPr sz="4252">
                <a:solidFill>
                  <a:schemeClr val="tx1">
                    <a:tint val="75000"/>
                  </a:schemeClr>
                </a:solidFill>
              </a:defRPr>
            </a:lvl1pPr>
          </a:lstStyle>
          <a:p>
            <a:fld id="{B8F6B9A3-BAD0-4D3D-96AC-195AD465836F}" type="datetimeFigureOut">
              <a:rPr lang="ko-KR" altLang="en-US" smtClean="0"/>
              <a:t>2022-11-27</a:t>
            </a:fld>
            <a:endParaRPr lang="ko-KR" altLang="en-US"/>
          </a:p>
        </p:txBody>
      </p:sp>
      <p:sp>
        <p:nvSpPr>
          <p:cNvPr id="5" name="Footer Placeholder 4"/>
          <p:cNvSpPr>
            <a:spLocks noGrp="1"/>
          </p:cNvSpPr>
          <p:nvPr>
            <p:ph type="ftr" sz="quarter" idx="3"/>
          </p:nvPr>
        </p:nvSpPr>
        <p:spPr>
          <a:xfrm>
            <a:off x="10732264" y="36703516"/>
            <a:ext cx="10934760" cy="2108343"/>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22881997" y="36703516"/>
            <a:ext cx="7289840" cy="2108343"/>
          </a:xfrm>
          <a:prstGeom prst="rect">
            <a:avLst/>
          </a:prstGeom>
        </p:spPr>
        <p:txBody>
          <a:bodyPr vert="horz" lIns="91440" tIns="45720" rIns="91440" bIns="45720" rtlCol="0" anchor="ctr"/>
          <a:lstStyle>
            <a:lvl1pPr algn="r">
              <a:defRPr sz="4252">
                <a:solidFill>
                  <a:schemeClr val="tx1">
                    <a:tint val="75000"/>
                  </a:schemeClr>
                </a:solidFill>
              </a:defRPr>
            </a:lvl1p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4041191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902" rtl="0" eaLnBrk="1" latinLnBrk="1"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1"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1"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1"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1" hangingPunct="1">
        <a:defRPr sz="6378" kern="1200">
          <a:solidFill>
            <a:schemeClr val="tx1"/>
          </a:solidFill>
          <a:latin typeface="+mn-lt"/>
          <a:ea typeface="+mn-ea"/>
          <a:cs typeface="+mn-cs"/>
        </a:defRPr>
      </a:lvl1pPr>
      <a:lvl2pPr marL="1619951" algn="l" defTabSz="3239902" rtl="0" eaLnBrk="1" latinLnBrk="1" hangingPunct="1">
        <a:defRPr sz="6378" kern="1200">
          <a:solidFill>
            <a:schemeClr val="tx1"/>
          </a:solidFill>
          <a:latin typeface="+mn-lt"/>
          <a:ea typeface="+mn-ea"/>
          <a:cs typeface="+mn-cs"/>
        </a:defRPr>
      </a:lvl2pPr>
      <a:lvl3pPr marL="3239902" algn="l" defTabSz="3239902" rtl="0" eaLnBrk="1" latinLnBrk="1" hangingPunct="1">
        <a:defRPr sz="6378" kern="1200">
          <a:solidFill>
            <a:schemeClr val="tx1"/>
          </a:solidFill>
          <a:latin typeface="+mn-lt"/>
          <a:ea typeface="+mn-ea"/>
          <a:cs typeface="+mn-cs"/>
        </a:defRPr>
      </a:lvl3pPr>
      <a:lvl4pPr marL="4859853" algn="l" defTabSz="3239902" rtl="0" eaLnBrk="1" latinLnBrk="1" hangingPunct="1">
        <a:defRPr sz="6378" kern="1200">
          <a:solidFill>
            <a:schemeClr val="tx1"/>
          </a:solidFill>
          <a:latin typeface="+mn-lt"/>
          <a:ea typeface="+mn-ea"/>
          <a:cs typeface="+mn-cs"/>
        </a:defRPr>
      </a:lvl4pPr>
      <a:lvl5pPr marL="6479804" algn="l" defTabSz="3239902" rtl="0" eaLnBrk="1" latinLnBrk="1" hangingPunct="1">
        <a:defRPr sz="6378" kern="1200">
          <a:solidFill>
            <a:schemeClr val="tx1"/>
          </a:solidFill>
          <a:latin typeface="+mn-lt"/>
          <a:ea typeface="+mn-ea"/>
          <a:cs typeface="+mn-cs"/>
        </a:defRPr>
      </a:lvl5pPr>
      <a:lvl6pPr marL="8099755" algn="l" defTabSz="3239902" rtl="0" eaLnBrk="1" latinLnBrk="1" hangingPunct="1">
        <a:defRPr sz="6378" kern="1200">
          <a:solidFill>
            <a:schemeClr val="tx1"/>
          </a:solidFill>
          <a:latin typeface="+mn-lt"/>
          <a:ea typeface="+mn-ea"/>
          <a:cs typeface="+mn-cs"/>
        </a:defRPr>
      </a:lvl6pPr>
      <a:lvl7pPr marL="9719706" algn="l" defTabSz="3239902" rtl="0" eaLnBrk="1" latinLnBrk="1" hangingPunct="1">
        <a:defRPr sz="6378" kern="1200">
          <a:solidFill>
            <a:schemeClr val="tx1"/>
          </a:solidFill>
          <a:latin typeface="+mn-lt"/>
          <a:ea typeface="+mn-ea"/>
          <a:cs typeface="+mn-cs"/>
        </a:defRPr>
      </a:lvl7pPr>
      <a:lvl8pPr marL="11339657" algn="l" defTabSz="3239902" rtl="0" eaLnBrk="1" latinLnBrk="1" hangingPunct="1">
        <a:defRPr sz="6378" kern="1200">
          <a:solidFill>
            <a:schemeClr val="tx1"/>
          </a:solidFill>
          <a:latin typeface="+mn-lt"/>
          <a:ea typeface="+mn-ea"/>
          <a:cs typeface="+mn-cs"/>
        </a:defRPr>
      </a:lvl8pPr>
      <a:lvl9pPr marL="12959608" algn="l" defTabSz="3239902" rtl="0" eaLnBrk="1" latinLnBrk="1"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hyperlink" Target="https://water.nier.go.kr/web" TargetMode="Externa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jp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직사각형 3"/>
          <p:cNvSpPr/>
          <p:nvPr/>
        </p:nvSpPr>
        <p:spPr>
          <a:xfrm>
            <a:off x="0" y="3734845"/>
            <a:ext cx="32399288" cy="3443159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0" y="72304"/>
            <a:ext cx="32399288" cy="3662541"/>
          </a:xfrm>
          <a:prstGeom prst="rect">
            <a:avLst/>
          </a:prstGeom>
          <a:noFill/>
        </p:spPr>
        <p:txBody>
          <a:bodyPr wrap="square" rtlCol="0">
            <a:spAutoFit/>
          </a:bodyPr>
          <a:lstStyle/>
          <a:p>
            <a:pPr algn="ctr"/>
            <a:r>
              <a:rPr lang="ko-KR" altLang="en-US" sz="54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통계적 기계학습 기법을 이용한 영산강 수계 상수원 지점의 </a:t>
            </a:r>
            <a:r>
              <a:rPr lang="ko-KR" altLang="en-US" sz="5400" b="1" dirty="0" err="1">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우점종</a:t>
            </a:r>
            <a:r>
              <a:rPr lang="ko-KR" altLang="en-US" sz="54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분류 알고리즘 비교 연구</a:t>
            </a:r>
            <a:endParaRPr lang="en-US" altLang="ko-KR" sz="54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endParaRPr>
          </a:p>
          <a:p>
            <a:pPr algn="ctr"/>
            <a:r>
              <a:rPr lang="en-US" altLang="ko-KR" sz="44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Comparison of algorithm for dominant species classification in water source site in </a:t>
            </a:r>
            <a:r>
              <a:rPr lang="en-US" altLang="ko-KR" sz="4400" b="1" dirty="0" err="1">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Yeongsan</a:t>
            </a:r>
            <a:r>
              <a:rPr lang="en-US" altLang="ko-KR" sz="44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river basin </a:t>
            </a:r>
          </a:p>
          <a:p>
            <a:pPr algn="ctr"/>
            <a:r>
              <a:rPr lang="en-US" altLang="ko-KR" sz="44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Using Statistical Machine Learning technique</a:t>
            </a:r>
            <a:endParaRPr lang="en-US" altLang="ko-KR" sz="2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endParaRPr>
          </a:p>
          <a:p>
            <a:pPr algn="ctr"/>
            <a:r>
              <a:rPr lang="ko-KR" altLang="en-US" sz="4000" b="1" dirty="0" err="1">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황성윤ㆍ황순홍ㆍ박종환ㆍ이영재ㆍ김태성ㆍ이영미ㆍ최병웅ㆍ최지연ㆍ강태우ㆍ신동석</a:t>
            </a:r>
            <a:endParaRPr lang="en-US" altLang="ko-KR" sz="4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endParaRPr>
          </a:p>
          <a:p>
            <a:pPr algn="ctr"/>
            <a:endParaRPr lang="en-US" altLang="ko-KR" sz="1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endParaRPr>
          </a:p>
          <a:p>
            <a:pPr algn="ctr"/>
            <a:r>
              <a:rPr lang="ko-KR" altLang="en-US" sz="4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환경부 국립환경과학원 영산강물환경연구소</a:t>
            </a:r>
          </a:p>
        </p:txBody>
      </p:sp>
      <p:grpSp>
        <p:nvGrpSpPr>
          <p:cNvPr id="3" name="그룹 20">
            <a:extLst>
              <a:ext uri="{FF2B5EF4-FFF2-40B4-BE49-F238E27FC236}">
                <a16:creationId xmlns:a16="http://schemas.microsoft.com/office/drawing/2014/main" id="{7A53A4F0-876E-E963-6F59-96773EB79422}"/>
              </a:ext>
            </a:extLst>
          </p:cNvPr>
          <p:cNvGrpSpPr/>
          <p:nvPr/>
        </p:nvGrpSpPr>
        <p:grpSpPr>
          <a:xfrm>
            <a:off x="409805" y="3802513"/>
            <a:ext cx="15695553" cy="3004532"/>
            <a:chOff x="640199" y="691728"/>
            <a:chExt cx="7848872" cy="2360695"/>
          </a:xfrm>
        </p:grpSpPr>
        <p:sp>
          <p:nvSpPr>
            <p:cNvPr id="7" name="모서리가 둥근 직사각형 8">
              <a:extLst>
                <a:ext uri="{FF2B5EF4-FFF2-40B4-BE49-F238E27FC236}">
                  <a16:creationId xmlns:a16="http://schemas.microsoft.com/office/drawing/2014/main" id="{AD3A51B0-C5C4-827E-AACF-D634C1A404BB}"/>
                </a:ext>
              </a:extLst>
            </p:cNvPr>
            <p:cNvSpPr/>
            <p:nvPr/>
          </p:nvSpPr>
          <p:spPr>
            <a:xfrm>
              <a:off x="640199" y="704358"/>
              <a:ext cx="7848872" cy="2348065"/>
            </a:xfrm>
            <a:prstGeom prst="rect">
              <a:avLst/>
            </a:prstGeom>
            <a:solidFill>
              <a:sysClr val="window" lastClr="FFFFFF">
                <a:alpha val="90000"/>
              </a:sysClr>
            </a:solidFill>
            <a:ln w="9525"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prstClr val="white"/>
                </a:solidFill>
                <a:effectLst/>
                <a:uLnTx/>
                <a:uFillTx/>
                <a:latin typeface="고양덕양 B" pitchFamily="2" charset="-127"/>
                <a:ea typeface="고양덕양 B" pitchFamily="2" charset="-127"/>
                <a:cs typeface="+mn-cs"/>
              </a:endParaRPr>
            </a:p>
          </p:txBody>
        </p:sp>
        <p:sp>
          <p:nvSpPr>
            <p:cNvPr id="8" name="양쪽 모서리가 둥근 사각형 9">
              <a:extLst>
                <a:ext uri="{FF2B5EF4-FFF2-40B4-BE49-F238E27FC236}">
                  <a16:creationId xmlns:a16="http://schemas.microsoft.com/office/drawing/2014/main" id="{921A5C38-D980-AB12-F31D-64B2F21EAF3C}"/>
                </a:ext>
              </a:extLst>
            </p:cNvPr>
            <p:cNvSpPr/>
            <p:nvPr/>
          </p:nvSpPr>
          <p:spPr>
            <a:xfrm>
              <a:off x="707841" y="691728"/>
              <a:ext cx="5219843" cy="596734"/>
            </a:xfrm>
            <a:prstGeom prst="round2SameRect">
              <a:avLst>
                <a:gd name="adj1" fmla="val 50000"/>
                <a:gd name="adj2" fmla="val 50000"/>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6000" b="1" dirty="0">
                  <a:solidFill>
                    <a:schemeClr val="accent5">
                      <a:lumMod val="50000"/>
                    </a:schemeClr>
                  </a:solidFill>
                  <a:ea typeface="나눔바른고딕" panose="020B0603020101020101" pitchFamily="50" charset="-127"/>
                </a:rPr>
                <a:t> </a:t>
              </a:r>
              <a:r>
                <a:rPr lang="en-US" altLang="ko-KR" sz="6000" b="1" dirty="0">
                  <a:solidFill>
                    <a:schemeClr val="accent5">
                      <a:lumMod val="50000"/>
                    </a:schemeClr>
                  </a:solidFill>
                  <a:effectLst>
                    <a:outerShdw blurRad="38100" dist="38100" dir="2700000" algn="tl">
                      <a:srgbClr val="000000">
                        <a:alpha val="43137"/>
                      </a:srgbClr>
                    </a:outerShdw>
                  </a:effectLst>
                  <a:ea typeface="나눔바른고딕" panose="020B0603020101020101" pitchFamily="50" charset="-127"/>
                </a:rPr>
                <a:t>Introduction</a:t>
              </a:r>
              <a:endParaRPr lang="ko-KR" altLang="en-US" sz="6000" b="1" dirty="0">
                <a:solidFill>
                  <a:schemeClr val="accent5">
                    <a:lumMod val="50000"/>
                  </a:schemeClr>
                </a:solidFill>
                <a:effectLst>
                  <a:outerShdw blurRad="38100" dist="38100" dir="2700000" algn="tl">
                    <a:srgbClr val="000000">
                      <a:alpha val="43137"/>
                    </a:srgbClr>
                  </a:outerShdw>
                </a:effectLst>
                <a:ea typeface="나눔바른고딕" panose="020B0603020101020101" pitchFamily="50" charset="-127"/>
              </a:endParaRPr>
            </a:p>
          </p:txBody>
        </p:sp>
      </p:grpSp>
      <p:grpSp>
        <p:nvGrpSpPr>
          <p:cNvPr id="9" name="그룹 8">
            <a:extLst>
              <a:ext uri="{FF2B5EF4-FFF2-40B4-BE49-F238E27FC236}">
                <a16:creationId xmlns:a16="http://schemas.microsoft.com/office/drawing/2014/main" id="{91FC6F8F-313C-2B52-DC77-765CEA1D6F5D}"/>
              </a:ext>
            </a:extLst>
          </p:cNvPr>
          <p:cNvGrpSpPr/>
          <p:nvPr/>
        </p:nvGrpSpPr>
        <p:grpSpPr>
          <a:xfrm>
            <a:off x="422186" y="6947758"/>
            <a:ext cx="15695553" cy="6423700"/>
            <a:chOff x="514124" y="2066267"/>
            <a:chExt cx="13554809" cy="13024534"/>
          </a:xfrm>
        </p:grpSpPr>
        <p:grpSp>
          <p:nvGrpSpPr>
            <p:cNvPr id="10" name="그룹 20">
              <a:extLst>
                <a:ext uri="{FF2B5EF4-FFF2-40B4-BE49-F238E27FC236}">
                  <a16:creationId xmlns:a16="http://schemas.microsoft.com/office/drawing/2014/main" id="{9DD2A442-4E58-60C9-225B-E9F4DBC8187A}"/>
                </a:ext>
              </a:extLst>
            </p:cNvPr>
            <p:cNvGrpSpPr/>
            <p:nvPr/>
          </p:nvGrpSpPr>
          <p:grpSpPr>
            <a:xfrm>
              <a:off x="514124" y="2066267"/>
              <a:ext cx="13554809" cy="12882195"/>
              <a:chOff x="646393" y="-491393"/>
              <a:chExt cx="7848872" cy="5914415"/>
            </a:xfrm>
          </p:grpSpPr>
          <p:sp>
            <p:nvSpPr>
              <p:cNvPr id="12" name="모서리가 둥근 직사각형 8">
                <a:extLst>
                  <a:ext uri="{FF2B5EF4-FFF2-40B4-BE49-F238E27FC236}">
                    <a16:creationId xmlns:a16="http://schemas.microsoft.com/office/drawing/2014/main" id="{FA58BFB5-D4A4-DBFD-8204-80206E2F4346}"/>
                  </a:ext>
                </a:extLst>
              </p:cNvPr>
              <p:cNvSpPr/>
              <p:nvPr/>
            </p:nvSpPr>
            <p:spPr>
              <a:xfrm>
                <a:off x="646393" y="-491393"/>
                <a:ext cx="7848872" cy="5914415"/>
              </a:xfrm>
              <a:prstGeom prst="rect">
                <a:avLst/>
              </a:prstGeom>
              <a:solidFill>
                <a:sysClr val="window" lastClr="FFFFFF">
                  <a:alpha val="90000"/>
                </a:sysClr>
              </a:solidFill>
              <a:ln w="9525"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prstClr val="white"/>
                  </a:solidFill>
                  <a:effectLst/>
                  <a:uLnTx/>
                  <a:uFillTx/>
                  <a:latin typeface="고양덕양 B" pitchFamily="2" charset="-127"/>
                  <a:ea typeface="고양덕양 B" pitchFamily="2" charset="-127"/>
                  <a:cs typeface="+mn-cs"/>
                </a:endParaRPr>
              </a:p>
            </p:txBody>
          </p:sp>
          <p:sp>
            <p:nvSpPr>
              <p:cNvPr id="13" name="양쪽 모서리가 둥근 사각형 9">
                <a:extLst>
                  <a:ext uri="{FF2B5EF4-FFF2-40B4-BE49-F238E27FC236}">
                    <a16:creationId xmlns:a16="http://schemas.microsoft.com/office/drawing/2014/main" id="{C13C7DAA-62F4-558E-B619-8F65251A7DF7}"/>
                  </a:ext>
                </a:extLst>
              </p:cNvPr>
              <p:cNvSpPr/>
              <p:nvPr/>
            </p:nvSpPr>
            <p:spPr>
              <a:xfrm>
                <a:off x="671151" y="-491393"/>
                <a:ext cx="5219843" cy="597140"/>
              </a:xfrm>
              <a:prstGeom prst="round2SameRect">
                <a:avLst>
                  <a:gd name="adj1" fmla="val 50000"/>
                  <a:gd name="adj2" fmla="val 50000"/>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6000" b="1" dirty="0">
                    <a:solidFill>
                      <a:schemeClr val="accent5">
                        <a:lumMod val="50000"/>
                      </a:schemeClr>
                    </a:solidFill>
                    <a:effectLst>
                      <a:outerShdw blurRad="38100" dist="38100" dir="2700000" algn="tl">
                        <a:srgbClr val="000000">
                          <a:alpha val="43137"/>
                        </a:srgbClr>
                      </a:outerShdw>
                    </a:effectLst>
                    <a:ea typeface="나눔바른고딕" panose="020B0603020101020101" pitchFamily="50" charset="-127"/>
                  </a:rPr>
                  <a:t> Data and Methods</a:t>
                </a:r>
                <a:endParaRPr lang="ko-KR" altLang="en-US" sz="6000" b="1" dirty="0">
                  <a:solidFill>
                    <a:schemeClr val="accent5">
                      <a:lumMod val="50000"/>
                    </a:schemeClr>
                  </a:solidFill>
                  <a:effectLst>
                    <a:outerShdw blurRad="38100" dist="38100" dir="2700000" algn="tl">
                      <a:srgbClr val="000000">
                        <a:alpha val="43137"/>
                      </a:srgbClr>
                    </a:outerShdw>
                  </a:effectLst>
                  <a:ea typeface="나눔바른고딕" panose="020B0603020101020101" pitchFamily="50" charset="-127"/>
                </a:endParaRPr>
              </a:p>
            </p:txBody>
          </p:sp>
        </p:grpSp>
        <p:sp>
          <p:nvSpPr>
            <p:cNvPr id="11" name="직사각형 10">
              <a:extLst>
                <a:ext uri="{FF2B5EF4-FFF2-40B4-BE49-F238E27FC236}">
                  <a16:creationId xmlns:a16="http://schemas.microsoft.com/office/drawing/2014/main" id="{D2BC28AA-A6C6-C689-CAF8-C42CD2B7AAFA}"/>
                </a:ext>
              </a:extLst>
            </p:cNvPr>
            <p:cNvSpPr/>
            <p:nvPr/>
          </p:nvSpPr>
          <p:spPr>
            <a:xfrm>
              <a:off x="556880" y="3203122"/>
              <a:ext cx="13278023" cy="11887679"/>
            </a:xfrm>
            <a:prstGeom prst="rect">
              <a:avLst/>
            </a:prstGeom>
          </p:spPr>
          <p:txBody>
            <a:bodyPr wrap="square">
              <a:spAutoFit/>
            </a:bodyPr>
            <a:lstStyle/>
            <a:p>
              <a:pPr marL="361950" indent="-361950" defTabSz="914400" fontAlgn="base">
                <a:lnSpc>
                  <a:spcPct val="140000"/>
                </a:lnSpc>
                <a:buFont typeface="Arial" panose="020B0604020202020204" pitchFamily="34" charset="0"/>
                <a:buChar char="•"/>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조사대상지점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영산강 유역</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수계 상수원 지점인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주암호</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댐앞</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(J1),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신평교</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(J2))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및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탐진호</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댐앞</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(T1),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유치천</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합류부</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(T2))</a:t>
              </a:r>
            </a:p>
            <a:p>
              <a:pPr marL="361950" indent="-361950" defTabSz="914400" fontAlgn="base">
                <a:lnSpc>
                  <a:spcPct val="140000"/>
                </a:lnSpc>
                <a:buFont typeface="Arial" panose="020B0604020202020204" pitchFamily="34" charset="0"/>
                <a:buChar char="•"/>
                <a:tabLst>
                  <a:tab pos="4823460" algn="r"/>
                </a:tabLst>
              </a:pP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사용변수</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수질항목</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BOD, COD, T-N, T-P, TOC, SS, EC, pH, DO, temperature, turbidity(</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탁도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transparency(</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투명도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Chlorophyll-a</a:t>
              </a: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수리</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수문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low(</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저수위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flow1(</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유입량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flow2(</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방류량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reservoir(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저수량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반응변수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dominant(blue(</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남조류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diatom(</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규조류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green(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녹조류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others(</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기타조류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marL="361950" lvl="0" indent="-361950" defTabSz="914400" fontAlgn="base">
                <a:lnSpc>
                  <a:spcPct val="140000"/>
                </a:lnSpc>
                <a:buFont typeface="Arial" panose="020B0604020202020204" pitchFamily="34" charset="0"/>
                <a:buChar char="•"/>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분석방법 </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1) Pattern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analysis</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based</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Self Organizing Map(SOM)</a:t>
              </a: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2) Compare 10 Statistical Machine Learning algorithm for classification based misclassification rate</a:t>
              </a:r>
            </a:p>
            <a:p>
              <a:pPr marL="361950" indent="-361950" defTabSz="914400" fontAlgn="base">
                <a:lnSpc>
                  <a:spcPct val="140000"/>
                </a:lnSpc>
                <a:buFont typeface="Arial" panose="020B0604020202020204" pitchFamily="34" charset="0"/>
                <a:buChar char="•"/>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사용데이터</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`17</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년부터</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`22</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년까지의 물환경측정망 주</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일</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별 자료</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`17</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년부터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`21</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년까지의 자료를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training data</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로 두고 알고리즘을 훈련시킨 뒤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`22</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 자료를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test data</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로 사용하여 </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분류 알고리즘에 대한 평가 실시</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데이터 출처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국립환경과학원 물환경정보시스템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hlinkClick r:id="rId2"/>
                </a:rPr>
                <a:t>https://water.nier.go.kr/web</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사용프로그램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R version 4.2.1</a:t>
              </a:r>
            </a:p>
            <a:p>
              <a:pPr defTabSz="914400" fontAlgn="base">
                <a:lnSpc>
                  <a:spcPct val="140000"/>
                </a:lnSpc>
                <a:tabLst>
                  <a:tab pos="4823460" algn="r"/>
                </a:tabLst>
              </a:pPr>
              <a:endParaRPr lang="en-US" altLang="ko-KR" sz="28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p:txBody>
        </p:sp>
      </p:grpSp>
      <p:grpSp>
        <p:nvGrpSpPr>
          <p:cNvPr id="14" name="그룹 13">
            <a:extLst>
              <a:ext uri="{FF2B5EF4-FFF2-40B4-BE49-F238E27FC236}">
                <a16:creationId xmlns:a16="http://schemas.microsoft.com/office/drawing/2014/main" id="{070406E7-B8F8-F8E2-3008-01E2FB2C9167}"/>
              </a:ext>
            </a:extLst>
          </p:cNvPr>
          <p:cNvGrpSpPr/>
          <p:nvPr/>
        </p:nvGrpSpPr>
        <p:grpSpPr>
          <a:xfrm>
            <a:off x="16298704" y="3816116"/>
            <a:ext cx="15695553" cy="31373795"/>
            <a:chOff x="504091" y="6686446"/>
            <a:chExt cx="13554809" cy="8021713"/>
          </a:xfrm>
        </p:grpSpPr>
        <p:sp>
          <p:nvSpPr>
            <p:cNvPr id="17" name="모서리가 둥근 직사각형 8">
              <a:extLst>
                <a:ext uri="{FF2B5EF4-FFF2-40B4-BE49-F238E27FC236}">
                  <a16:creationId xmlns:a16="http://schemas.microsoft.com/office/drawing/2014/main" id="{B339DEC5-4956-4AD9-36A0-A83F7EBD029C}"/>
                </a:ext>
              </a:extLst>
            </p:cNvPr>
            <p:cNvSpPr/>
            <p:nvPr/>
          </p:nvSpPr>
          <p:spPr>
            <a:xfrm>
              <a:off x="504091" y="6686446"/>
              <a:ext cx="13554809" cy="8021713"/>
            </a:xfrm>
            <a:prstGeom prst="rect">
              <a:avLst/>
            </a:prstGeom>
            <a:solidFill>
              <a:sysClr val="window" lastClr="FFFFFF">
                <a:alpha val="90000"/>
              </a:sysClr>
            </a:solidFill>
            <a:ln w="9525"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prstClr val="white"/>
                </a:solidFill>
                <a:effectLst/>
                <a:uLnTx/>
                <a:uFillTx/>
                <a:latin typeface="고양덕양 B" pitchFamily="2" charset="-127"/>
                <a:ea typeface="고양덕양 B" pitchFamily="2" charset="-127"/>
                <a:cs typeface="+mn-cs"/>
              </a:endParaRPr>
            </a:p>
          </p:txBody>
        </p:sp>
        <p:sp>
          <p:nvSpPr>
            <p:cNvPr id="16" name="직사각형 15">
              <a:extLst>
                <a:ext uri="{FF2B5EF4-FFF2-40B4-BE49-F238E27FC236}">
                  <a16:creationId xmlns:a16="http://schemas.microsoft.com/office/drawing/2014/main" id="{133A8142-639E-06CE-74C1-42FB56F96CBC}"/>
                </a:ext>
              </a:extLst>
            </p:cNvPr>
            <p:cNvSpPr/>
            <p:nvPr/>
          </p:nvSpPr>
          <p:spPr>
            <a:xfrm>
              <a:off x="660372" y="6709679"/>
              <a:ext cx="8699555" cy="176470"/>
            </a:xfrm>
            <a:prstGeom prst="rect">
              <a:avLst/>
            </a:prstGeom>
          </p:spPr>
          <p:txBody>
            <a:bodyPr wrap="square">
              <a:spAutoFit/>
            </a:bodyPr>
            <a:lstStyle/>
            <a:p>
              <a:pPr marL="895350" lvl="0" indent="-452438" defTabSz="914400" fontAlgn="base">
                <a:lnSpc>
                  <a:spcPct val="140000"/>
                </a:lnSpc>
                <a:buFont typeface="Wingdings" panose="05000000000000000000" pitchFamily="2" charset="2"/>
                <a:buChar char="ü"/>
                <a:tabLst>
                  <a:tab pos="4823460" algn="r"/>
                </a:tabLst>
              </a:pPr>
              <a:endParaRPr lang="en-US" altLang="ko-KR" sz="2800" dirty="0">
                <a:solidFill>
                  <a:prstClr val="black">
                    <a:lumMod val="65000"/>
                    <a:lumOff val="35000"/>
                  </a:prstClr>
                </a:solidFill>
                <a:latin typeface="경기천년제목 Bold" panose="02020803020101020101" pitchFamily="18" charset="-127"/>
                <a:ea typeface="경기천년제목 Bold" panose="02020803020101020101" pitchFamily="18" charset="-127"/>
                <a:cs typeface="Arial" charset="0"/>
              </a:endParaRPr>
            </a:p>
          </p:txBody>
        </p:sp>
      </p:grpSp>
      <p:grpSp>
        <p:nvGrpSpPr>
          <p:cNvPr id="19" name="그룹 18">
            <a:extLst>
              <a:ext uri="{FF2B5EF4-FFF2-40B4-BE49-F238E27FC236}">
                <a16:creationId xmlns:a16="http://schemas.microsoft.com/office/drawing/2014/main" id="{CFC87348-7A16-EC59-29C9-16AB6F8668D3}"/>
              </a:ext>
            </a:extLst>
          </p:cNvPr>
          <p:cNvGrpSpPr/>
          <p:nvPr/>
        </p:nvGrpSpPr>
        <p:grpSpPr>
          <a:xfrm>
            <a:off x="16298705" y="35330626"/>
            <a:ext cx="15695553" cy="2695097"/>
            <a:chOff x="504091" y="7372311"/>
            <a:chExt cx="13554809" cy="3276676"/>
          </a:xfrm>
        </p:grpSpPr>
        <p:grpSp>
          <p:nvGrpSpPr>
            <p:cNvPr id="20" name="그룹 20">
              <a:extLst>
                <a:ext uri="{FF2B5EF4-FFF2-40B4-BE49-F238E27FC236}">
                  <a16:creationId xmlns:a16="http://schemas.microsoft.com/office/drawing/2014/main" id="{1727330D-017A-2676-D0E2-054AEE332A31}"/>
                </a:ext>
              </a:extLst>
            </p:cNvPr>
            <p:cNvGrpSpPr/>
            <p:nvPr/>
          </p:nvGrpSpPr>
          <p:grpSpPr>
            <a:xfrm>
              <a:off x="504091" y="7372311"/>
              <a:ext cx="13554809" cy="3276676"/>
              <a:chOff x="640583" y="1944693"/>
              <a:chExt cx="7848872" cy="1504372"/>
            </a:xfrm>
          </p:grpSpPr>
          <p:sp>
            <p:nvSpPr>
              <p:cNvPr id="22" name="모서리가 둥근 직사각형 8">
                <a:extLst>
                  <a:ext uri="{FF2B5EF4-FFF2-40B4-BE49-F238E27FC236}">
                    <a16:creationId xmlns:a16="http://schemas.microsoft.com/office/drawing/2014/main" id="{80A6A1B2-0F90-948B-63F8-6ABE6A776683}"/>
                  </a:ext>
                </a:extLst>
              </p:cNvPr>
              <p:cNvSpPr/>
              <p:nvPr/>
            </p:nvSpPr>
            <p:spPr>
              <a:xfrm>
                <a:off x="640583" y="1944693"/>
                <a:ext cx="7848872" cy="1504372"/>
              </a:xfrm>
              <a:prstGeom prst="rect">
                <a:avLst/>
              </a:prstGeom>
              <a:solidFill>
                <a:sysClr val="window" lastClr="FFFFFF">
                  <a:alpha val="90000"/>
                </a:sysClr>
              </a:solidFill>
              <a:ln w="9525"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prstClr val="white"/>
                  </a:solidFill>
                  <a:effectLst/>
                  <a:uLnTx/>
                  <a:uFillTx/>
                  <a:latin typeface="고양덕양 B" pitchFamily="2" charset="-127"/>
                  <a:ea typeface="고양덕양 B" pitchFamily="2" charset="-127"/>
                  <a:cs typeface="+mn-cs"/>
                </a:endParaRPr>
              </a:p>
            </p:txBody>
          </p:sp>
          <p:sp>
            <p:nvSpPr>
              <p:cNvPr id="23" name="양쪽 모서리가 둥근 사각형 9">
                <a:extLst>
                  <a:ext uri="{FF2B5EF4-FFF2-40B4-BE49-F238E27FC236}">
                    <a16:creationId xmlns:a16="http://schemas.microsoft.com/office/drawing/2014/main" id="{ACA6CC7D-5773-A017-4FB8-A91FC1182BD8}"/>
                  </a:ext>
                </a:extLst>
              </p:cNvPr>
              <p:cNvSpPr/>
              <p:nvPr/>
            </p:nvSpPr>
            <p:spPr>
              <a:xfrm>
                <a:off x="677276" y="1959777"/>
                <a:ext cx="5219843" cy="321681"/>
              </a:xfrm>
              <a:prstGeom prst="round2SameRect">
                <a:avLst>
                  <a:gd name="adj1" fmla="val 50000"/>
                  <a:gd name="adj2" fmla="val 50000"/>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6000" b="1" dirty="0">
                    <a:solidFill>
                      <a:schemeClr val="accent5">
                        <a:lumMod val="50000"/>
                      </a:schemeClr>
                    </a:solidFill>
                    <a:effectLst>
                      <a:outerShdw blurRad="38100" dist="38100" dir="2700000" algn="tl">
                        <a:srgbClr val="000000">
                          <a:alpha val="43137"/>
                        </a:srgbClr>
                      </a:outerShdw>
                    </a:effectLst>
                    <a:ea typeface="나눔바른고딕" panose="020B0603020101020101" pitchFamily="50" charset="-127"/>
                  </a:rPr>
                  <a:t>Conclusion</a:t>
                </a:r>
              </a:p>
            </p:txBody>
          </p:sp>
        </p:grpSp>
        <p:sp>
          <p:nvSpPr>
            <p:cNvPr id="21" name="직사각형 20">
              <a:extLst>
                <a:ext uri="{FF2B5EF4-FFF2-40B4-BE49-F238E27FC236}">
                  <a16:creationId xmlns:a16="http://schemas.microsoft.com/office/drawing/2014/main" id="{7E2471BC-CDDA-11DB-F0E0-915AAF08001F}"/>
                </a:ext>
              </a:extLst>
            </p:cNvPr>
            <p:cNvSpPr/>
            <p:nvPr/>
          </p:nvSpPr>
          <p:spPr>
            <a:xfrm>
              <a:off x="567458" y="8119669"/>
              <a:ext cx="13242244" cy="1470031"/>
            </a:xfrm>
            <a:prstGeom prst="rect">
              <a:avLst/>
            </a:prstGeom>
          </p:spPr>
          <p:txBody>
            <a:bodyPr wrap="square">
              <a:spAutoFit/>
            </a:bodyPr>
            <a:lstStyle/>
            <a:p>
              <a:pPr marL="361950" indent="-361950" defTabSz="914400" fontAlgn="base">
                <a:lnSpc>
                  <a:spcPct val="140000"/>
                </a:lnSpc>
                <a:buFont typeface="Arial" panose="020B0604020202020204" pitchFamily="34" charset="0"/>
                <a:buChar char="•"/>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`22</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 상반기 영산강 수계 지점의 수질악화의 주된 요인은 강수량 감소보다는 도시</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농업지역을 중심으로 나타나는 비점오염원과 이를 처리하는 하수처리장에서 나오는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방류수라고</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판단됨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marL="361950" indent="-361950" defTabSz="914400" fontAlgn="base">
                <a:lnSpc>
                  <a:spcPct val="140000"/>
                </a:lnSpc>
                <a:buFont typeface="Arial" panose="020B0604020202020204" pitchFamily="34" charset="0"/>
                <a:buChar char="•"/>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이러한 분석 결과를 바탕으로 수질개선을 위해 비점오염원에 대한 관리방안을 수립할 필요성이 있다고 볼 수 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p:txBody>
        </p:sp>
      </p:grpSp>
      <p:pic>
        <p:nvPicPr>
          <p:cNvPr id="24" name="Picture 3" descr="D:\최지연\3. 기타\국립환경과학원로고\국립특수교육원_혼합_좌우2.jpg">
            <a:extLst>
              <a:ext uri="{FF2B5EF4-FFF2-40B4-BE49-F238E27FC236}">
                <a16:creationId xmlns:a16="http://schemas.microsoft.com/office/drawing/2014/main" id="{7610C4FC-2408-C763-FB9B-7143A30EF62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528"/>
          <a:stretch/>
        </p:blipFill>
        <p:spPr bwMode="auto">
          <a:xfrm>
            <a:off x="26216341" y="38204539"/>
            <a:ext cx="5777917" cy="1238250"/>
          </a:xfrm>
          <a:prstGeom prst="roundRect">
            <a:avLst/>
          </a:prstGeom>
          <a:extLst>
            <a:ext uri="{909E8E84-426E-40DD-AFC4-6F175D3DCCD1}">
              <a14:hiddenFill xmlns:a14="http://schemas.microsoft.com/office/drawing/2010/main">
                <a:solidFill>
                  <a:srgbClr val="FFFFFF"/>
                </a:solidFill>
              </a14:hiddenFill>
            </a:ext>
          </a:extLst>
        </p:spPr>
      </p:pic>
      <p:pic>
        <p:nvPicPr>
          <p:cNvPr id="26" name="그림 25"/>
          <p:cNvPicPr>
            <a:picLocks noChangeAspect="1"/>
          </p:cNvPicPr>
          <p:nvPr/>
        </p:nvPicPr>
        <p:blipFill rotWithShape="1">
          <a:blip r:embed="rId4">
            <a:extLst>
              <a:ext uri="{28A0092B-C50C-407E-A947-70E740481C1C}">
                <a14:useLocalDpi xmlns:a14="http://schemas.microsoft.com/office/drawing/2010/main" val="0"/>
              </a:ext>
            </a:extLst>
          </a:blip>
          <a:srcRect l="3812" t="3839" r="2180" b="2179"/>
          <a:stretch/>
        </p:blipFill>
        <p:spPr>
          <a:xfrm>
            <a:off x="12824038" y="8077199"/>
            <a:ext cx="3228365" cy="4657325"/>
          </a:xfrm>
          <a:prstGeom prst="rect">
            <a:avLst/>
          </a:prstGeom>
        </p:spPr>
      </p:pic>
      <p:sp>
        <p:nvSpPr>
          <p:cNvPr id="29" name="직사각형 28"/>
          <p:cNvSpPr/>
          <p:nvPr/>
        </p:nvSpPr>
        <p:spPr>
          <a:xfrm>
            <a:off x="12914242" y="12716869"/>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a:t>
            </a:r>
            <a:r>
              <a:rPr lang="ko-KR" altLang="en-US"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영산강 수계 지점</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&gt; </a:t>
            </a:r>
            <a:endParaRPr lang="ko-KR" altLang="en-US" sz="1600" dirty="0"/>
          </a:p>
        </p:txBody>
      </p:sp>
      <p:grpSp>
        <p:nvGrpSpPr>
          <p:cNvPr id="30" name="그룹 29">
            <a:extLst>
              <a:ext uri="{FF2B5EF4-FFF2-40B4-BE49-F238E27FC236}">
                <a16:creationId xmlns:a16="http://schemas.microsoft.com/office/drawing/2014/main" id="{070406E7-B8F8-F8E2-3008-01E2FB2C9167}"/>
              </a:ext>
            </a:extLst>
          </p:cNvPr>
          <p:cNvGrpSpPr/>
          <p:nvPr/>
        </p:nvGrpSpPr>
        <p:grpSpPr>
          <a:xfrm>
            <a:off x="409804" y="13371458"/>
            <a:ext cx="15695553" cy="24654269"/>
            <a:chOff x="590431" y="4235035"/>
            <a:chExt cx="13554809" cy="18030975"/>
          </a:xfrm>
        </p:grpSpPr>
        <p:grpSp>
          <p:nvGrpSpPr>
            <p:cNvPr id="31" name="그룹 20">
              <a:extLst>
                <a:ext uri="{FF2B5EF4-FFF2-40B4-BE49-F238E27FC236}">
                  <a16:creationId xmlns:a16="http://schemas.microsoft.com/office/drawing/2014/main" id="{9716118E-C10D-921E-65A4-6DEE9F1E0423}"/>
                </a:ext>
              </a:extLst>
            </p:cNvPr>
            <p:cNvGrpSpPr/>
            <p:nvPr/>
          </p:nvGrpSpPr>
          <p:grpSpPr>
            <a:xfrm>
              <a:off x="590431" y="4235035"/>
              <a:ext cx="13554809" cy="18030975"/>
              <a:chOff x="690578" y="504322"/>
              <a:chExt cx="7848872" cy="8278301"/>
            </a:xfrm>
          </p:grpSpPr>
          <p:sp>
            <p:nvSpPr>
              <p:cNvPr id="33" name="모서리가 둥근 직사각형 8">
                <a:extLst>
                  <a:ext uri="{FF2B5EF4-FFF2-40B4-BE49-F238E27FC236}">
                    <a16:creationId xmlns:a16="http://schemas.microsoft.com/office/drawing/2014/main" id="{B339DEC5-4956-4AD9-36A0-A83F7EBD029C}"/>
                  </a:ext>
                </a:extLst>
              </p:cNvPr>
              <p:cNvSpPr/>
              <p:nvPr/>
            </p:nvSpPr>
            <p:spPr>
              <a:xfrm>
                <a:off x="690578" y="520447"/>
                <a:ext cx="7848872" cy="8262176"/>
              </a:xfrm>
              <a:prstGeom prst="rect">
                <a:avLst/>
              </a:prstGeom>
              <a:solidFill>
                <a:sysClr val="window" lastClr="FFFFFF">
                  <a:alpha val="90000"/>
                </a:sysClr>
              </a:solidFill>
              <a:ln w="9525"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dirty="0">
                  <a:ln>
                    <a:noFill/>
                  </a:ln>
                  <a:solidFill>
                    <a:prstClr val="white"/>
                  </a:solidFill>
                  <a:effectLst/>
                  <a:uLnTx/>
                  <a:uFillTx/>
                  <a:latin typeface="고양덕양 B" pitchFamily="2" charset="-127"/>
                  <a:ea typeface="고양덕양 B" pitchFamily="2" charset="-127"/>
                  <a:cs typeface="+mn-cs"/>
                </a:endParaRPr>
              </a:p>
            </p:txBody>
          </p:sp>
          <p:sp>
            <p:nvSpPr>
              <p:cNvPr id="34" name="양쪽 모서리가 둥근 사각형 9">
                <a:extLst>
                  <a:ext uri="{FF2B5EF4-FFF2-40B4-BE49-F238E27FC236}">
                    <a16:creationId xmlns:a16="http://schemas.microsoft.com/office/drawing/2014/main" id="{F98EE04E-D816-4BAE-2566-CE6AC29D3790}"/>
                  </a:ext>
                </a:extLst>
              </p:cNvPr>
              <p:cNvSpPr/>
              <p:nvPr/>
            </p:nvSpPr>
            <p:spPr>
              <a:xfrm>
                <a:off x="706781" y="504322"/>
                <a:ext cx="5219843" cy="233798"/>
              </a:xfrm>
              <a:prstGeom prst="round2SameRect">
                <a:avLst>
                  <a:gd name="adj1" fmla="val 50000"/>
                  <a:gd name="adj2" fmla="val 50000"/>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6000" b="1" dirty="0">
                    <a:solidFill>
                      <a:schemeClr val="accent5">
                        <a:lumMod val="50000"/>
                      </a:schemeClr>
                    </a:solidFill>
                    <a:effectLst>
                      <a:outerShdw blurRad="38100" dist="38100" dir="2700000" algn="tl">
                        <a:srgbClr val="000000">
                          <a:alpha val="43137"/>
                        </a:srgbClr>
                      </a:outerShdw>
                    </a:effectLst>
                    <a:ea typeface="나눔바른고딕" panose="020B0603020101020101" pitchFamily="50" charset="-127"/>
                  </a:rPr>
                  <a:t>Result and Discussion</a:t>
                </a:r>
              </a:p>
            </p:txBody>
          </p:sp>
        </p:grpSp>
        <mc:AlternateContent xmlns:mc="http://schemas.openxmlformats.org/markup-compatibility/2006">
          <mc:Choice xmlns:a14="http://schemas.microsoft.com/office/drawing/2010/main" Requires="a14">
            <p:sp>
              <p:nvSpPr>
                <p:cNvPr id="32" name="직사각형 31">
                  <a:extLst>
                    <a:ext uri="{FF2B5EF4-FFF2-40B4-BE49-F238E27FC236}">
                      <a16:creationId xmlns:a16="http://schemas.microsoft.com/office/drawing/2014/main" id="{133A8142-639E-06CE-74C1-42FB56F96CBC}"/>
                    </a:ext>
                  </a:extLst>
                </p:cNvPr>
                <p:cNvSpPr/>
                <p:nvPr/>
              </p:nvSpPr>
              <p:spPr>
                <a:xfrm>
                  <a:off x="618412" y="4850168"/>
                  <a:ext cx="13242244" cy="12774234"/>
                </a:xfrm>
                <a:prstGeom prst="rect">
                  <a:avLst/>
                </a:prstGeom>
              </p:spPr>
              <p:txBody>
                <a:bodyPr wrap="square">
                  <a:spAutoFit/>
                </a:bodyPr>
                <a:lstStyle/>
                <a:p>
                  <a:pPr marL="361950" indent="-361950" defTabSz="914400" fontAlgn="base">
                    <a:lnSpc>
                      <a:spcPct val="140000"/>
                    </a:lnSpc>
                    <a:buFont typeface="Arial" panose="020B0604020202020204" pitchFamily="34" charset="0"/>
                    <a:buChar char="•"/>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Pattern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analysis</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based</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Self Organizing Map(SOM)</a:t>
                  </a: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`17~`22</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 물환경측정망 주</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일</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별 자료 기반 수질항목 및 수리</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수문 관련 변수에 대한 패턴분석 실시</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lvl="0" indent="-14288" defTabSz="914400" fontAlgn="base">
                    <a:lnSpc>
                      <a:spcPct val="140000"/>
                    </a:lnSpc>
                    <a:buFont typeface="Wingdings" panose="05000000000000000000" pitchFamily="2" charset="2"/>
                    <a:buChar char="ü"/>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생물화학적 산소요구량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(BOD)</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과 생화학적 산소요구량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(COD)</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은 이 시기에 서로 비슷한 패턴을 보이고 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marL="457200" indent="-14288" defTabSz="914400" fontAlgn="base">
                    <a:lnSpc>
                      <a:spcPct val="140000"/>
                    </a:lnSpc>
                    <a:buFont typeface="Wingdings" panose="05000000000000000000" pitchFamily="2" charset="2"/>
                    <a:buChar char="ü"/>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그리고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총질소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와 총인</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(T-P)</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 경우도 이 시기에 서로 비슷한 패턴을 나타냄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p>
                <a:p>
                  <a:pPr marL="457200" indent="-14288" defTabSz="914400" fontAlgn="base">
                    <a:lnSpc>
                      <a:spcPct val="140000"/>
                    </a:lnSpc>
                    <a:buFont typeface="Wingdings" panose="05000000000000000000" pitchFamily="2" charset="2"/>
                    <a:buChar char="ü"/>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결과적으로 수질의 상태를 파악하는 데 필요한 대표적인 수질항목들은 전체적으로 서로 관련성이 있는 항목들끼리 비슷한 변화를 보인다고 판단할 수 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marL="457200" indent="-14288" defTabSz="914400" fontAlgn="base">
                    <a:lnSpc>
                      <a:spcPct val="140000"/>
                    </a:lnSpc>
                    <a:buFont typeface="Wingdings" panose="05000000000000000000" pitchFamily="2" charset="2"/>
                    <a:buChar char="ü"/>
                    <a:tabLst>
                      <a:tab pos="4823460" algn="r"/>
                    </a:tabLst>
                  </a:pPr>
                  <a:endParaRPr lang="en-US" altLang="ko-KR" sz="32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indent="-14288" defTabSz="914400" fontAlgn="base">
                    <a:lnSpc>
                      <a:spcPct val="140000"/>
                    </a:lnSpc>
                    <a:buFont typeface="Wingdings" panose="05000000000000000000" pitchFamily="2" charset="2"/>
                    <a:buChar char="ü"/>
                    <a:tabLst>
                      <a:tab pos="4823460" algn="r"/>
                    </a:tabLst>
                  </a:pPr>
                  <a:endParaRPr lang="en-US" altLang="ko-KR" sz="32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indent="-14288" defTabSz="914400" fontAlgn="base">
                    <a:lnSpc>
                      <a:spcPct val="140000"/>
                    </a:lnSpc>
                    <a:buFont typeface="Wingdings" panose="05000000000000000000" pitchFamily="2" charset="2"/>
                    <a:buChar char="ü"/>
                    <a:tabLst>
                      <a:tab pos="4823460" algn="r"/>
                    </a:tabLst>
                  </a:pPr>
                  <a:endParaRPr lang="en-US" altLang="ko-KR" sz="32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indent="-14288" defTabSz="914400" fontAlgn="base">
                    <a:lnSpc>
                      <a:spcPct val="140000"/>
                    </a:lnSpc>
                    <a:buFont typeface="Wingdings" panose="05000000000000000000" pitchFamily="2" charset="2"/>
                    <a:buChar char="ü"/>
                    <a:tabLst>
                      <a:tab pos="4823460" algn="r"/>
                    </a:tabLst>
                  </a:pPr>
                  <a:endParaRPr lang="en-US" altLang="ko-KR" sz="32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indent="-14288" defTabSz="914400" fontAlgn="base">
                    <a:lnSpc>
                      <a:spcPct val="140000"/>
                    </a:lnSpc>
                    <a:buFont typeface="Wingdings" panose="05000000000000000000" pitchFamily="2" charset="2"/>
                    <a:buChar char="ü"/>
                    <a:tabLst>
                      <a:tab pos="4823460" algn="r"/>
                    </a:tabLst>
                  </a:pPr>
                  <a:endParaRPr lang="en-US" altLang="ko-KR" sz="32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indent="-14288" defTabSz="914400" fontAlgn="base">
                    <a:lnSpc>
                      <a:spcPct val="140000"/>
                    </a:lnSpc>
                    <a:buFont typeface="Wingdings" panose="05000000000000000000" pitchFamily="2" charset="2"/>
                    <a:buChar char="ü"/>
                    <a:tabLst>
                      <a:tab pos="4823460" algn="r"/>
                    </a:tabLst>
                  </a:pPr>
                  <a:endParaRPr lang="en-US" altLang="ko-KR" sz="32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361950" lvl="0" indent="-361950" defTabSz="914400" fontAlgn="base">
                    <a:lnSpc>
                      <a:spcPct val="140000"/>
                    </a:lnSpc>
                    <a:buFont typeface="Arial" panose="020B0604020202020204" pitchFamily="34" charset="0"/>
                    <a:buChar char="•"/>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Compare 10 Statistical Machine Learning algorithm for classification based misclassification rate</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1) Decision Tree(DT) :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나무모양의</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의사결정모형을 통해 특정 변수에 대한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관측값과</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예측값을</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연결하는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최적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분리기준</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선정을 위한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node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불순도를</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검토 시 회귀의 경우는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오차제곱합</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14:m>
                    <m:oMath xmlns:m="http://schemas.openxmlformats.org/officeDocument/2006/math">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𝑀𝑆𝐸</m:t>
                      </m:r>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f>
                        <m:f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fPr>
                        <m:num>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num>
                        <m:den>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𝑛</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sub>
                          </m:sSub>
                        </m:den>
                      </m:f>
                      <m:nary>
                        <m:naryPr>
                          <m:chr m:val="∑"/>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naryPr>
                        <m:sub>
                          <m:r>
                            <m:rPr>
                              <m:brk m:alnAt="23"/>
                            </m:r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𝑖</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sub>
                        <m:sup>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𝑛</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sub>
                          </m:sSub>
                        </m:sup>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𝑦</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𝑖</m:t>
                              </m:r>
                            </m:sub>
                          </m:sSub>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bar>
                            <m:barPr>
                              <m:pos m:val="top"/>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barPr>
                            <m:e>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𝑦</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sub>
                              </m:sSub>
                            </m:e>
                          </m:bar>
                          <m:sSup>
                            <m:sSup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p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e>
                            <m: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2</m:t>
                              </m:r>
                            </m:sup>
                          </m:sSup>
                        </m:e>
                      </m:nary>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분류의 경우는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Gini</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계수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14:m>
                    <m:oMath xmlns:m="http://schemas.openxmlformats.org/officeDocument/2006/math">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𝑔𝑖𝑛𝑖</m:t>
                      </m:r>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nary>
                        <m:naryPr>
                          <m:chr m:val="∑"/>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naryPr>
                        <m:sub>
                          <m:r>
                            <m:rPr>
                              <m:brk m:alnAt="23"/>
                            </m:r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𝑗</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sub>
                        <m: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𝐽</m:t>
                          </m:r>
                        </m:sup>
                        <m:e>
                          <m:sSubSup>
                            <m:sSubSup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Sup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𝑝</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𝑗</m:t>
                              </m:r>
                            </m:sub>
                            <m: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2</m:t>
                              </m:r>
                            </m:sup>
                          </m:sSub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e>
                      </m:nary>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또는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Entropy</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계수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14:m>
                    <m:oMath xmlns:m="http://schemas.openxmlformats.org/officeDocument/2006/math">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𝑒𝑛𝑡𝑟𝑜𝑝𝑦</m:t>
                      </m:r>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nary>
                        <m:naryPr>
                          <m:chr m:val="∑"/>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naryPr>
                        <m:sub>
                          <m:r>
                            <m:rPr>
                              <m:brk m:alnAt="23"/>
                            </m:r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𝑗</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sub>
                        <m: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𝐽</m:t>
                          </m:r>
                        </m:sup>
                        <m:e>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𝑝</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𝑗</m:t>
                              </m:r>
                            </m:sub>
                          </m:sSub>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e>
                          </m:d>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𝑙𝑜𝑔</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2</m:t>
                              </m:r>
                            </m:sub>
                          </m:sSub>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𝑝</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𝑗</m:t>
                              </m:r>
                            </m:sub>
                          </m:s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e>
                      </m:nary>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사용함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2) Bagging(Bag)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다수의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복원추출</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(sampling with replacement)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sample(</a:t>
                  </a:r>
                  <a14:m>
                    <m:oMath xmlns:m="http://schemas.openxmlformats.org/officeDocument/2006/math">
                      <m:sSub>
                        <m:sSubPr>
                          <m:ctrlPr>
                            <a:rPr lang="en-US" altLang="ko-KR"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𝐿</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sub>
                      </m:s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 </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𝐵</m:t>
                      </m:r>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통한 다수의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decision tree(</a:t>
                  </a:r>
                  <a14:m>
                    <m:oMath xmlns:m="http://schemas.openxmlformats.org/officeDocument/2006/math">
                      <m:r>
                        <a:rPr lang="ko-KR" altLang="en-US"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𝜗</m:t>
                      </m:r>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𝑥</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𝐿</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sub>
                          </m:sSub>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 </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𝐵</m:t>
                      </m:r>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만들고 예측 결과를 평균</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14:m>
                    <m:oMath xmlns:m="http://schemas.openxmlformats.org/officeDocument/2006/math">
                      <m:sSub>
                        <m:sSubPr>
                          <m:ctrlPr>
                            <a:rPr lang="en-US" altLang="ko-KR"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ko-KR" altLang="en-US"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𝜗</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𝐵</m:t>
                          </m:r>
                        </m:sub>
                      </m:sSub>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𝑥</m:t>
                          </m:r>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f>
                        <m:f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fPr>
                        <m:num>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num>
                        <m:den>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𝐵</m:t>
                          </m:r>
                        </m:den>
                      </m:f>
                      <m:nary>
                        <m:naryPr>
                          <m:chr m:val="∑"/>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naryPr>
                        <m:sub>
                          <m:r>
                            <m:rPr>
                              <m:brk m:alnAt="23"/>
                            </m:r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sub>
                        <m: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𝐵</m:t>
                          </m:r>
                        </m:sup>
                        <m:e>
                          <m:r>
                            <a:rPr lang="ko-KR" altLang="en-US"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𝜗</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𝑥</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𝐿</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sub>
                          </m:s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e>
                      </m:nary>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하거나 분류 결과를 바탕으로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다중투표</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14:m>
                    <m:oMath xmlns:m="http://schemas.openxmlformats.org/officeDocument/2006/math">
                      <m:sSub>
                        <m:sSubPr>
                          <m:ctrlP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ko-KR" altLang="en-US"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𝜗</m:t>
                          </m:r>
                        </m:e>
                        <m:sub>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𝐵</m:t>
                          </m:r>
                        </m:sub>
                      </m:sSub>
                      <m:d>
                        <m:dPr>
                          <m:ctrlP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𝑥</m:t>
                          </m:r>
                        </m:e>
                      </m:d>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𝑀𝑜𝑑𝑒</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 </m:t>
                      </m:r>
                      <m:r>
                        <a:rPr lang="ko-KR" altLang="en-US"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𝜗</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𝑥</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𝐿</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sub>
                      </m:s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하여 최종 결론을 도출하는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3) </a:t>
                  </a:r>
                  <a:r>
                    <a:rPr lang="en-US" altLang="ko-KR"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AdaBoost</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(Ada)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예측 성능이 낮은 약한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학습기</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(weak learner)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들을 가중치 조절을 통해 적절히 조합하여 성능이 좋은 강한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학습기</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(strong learner)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만드는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과적합</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(overfitting)</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 위험을 줄이는 장점이 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4) Gradient Boosting(GB) : gradient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이용하여 모형을 만들고 이를 통해 나오는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잔차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(residual)</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다시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모형화하는</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과정을 반복하는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이러한 과정을 통해 편향</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(bias)</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줄일 수 있지만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과적합</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(overfitting)</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 위험은 높아짐</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5) Random Forest(RF) : Bagging</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실시할 때 각각의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sample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에 대하여 임의로 일부의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설명변수를</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선택하여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Decision Tree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만드는 과정을 통해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sample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사이의 연관성을 줄이는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6) Extreme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Gradient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Boosting(XGB)</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Gradient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Boosting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시행 시 나타나는 느린 수행시간과 과적합의 위험을 보완하기 위하여 이 알고리즘에 추가로 병렬 학습이 지원되도록 구현한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자체적으로 교차타당성 검증</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(cross-validation test)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수행할 수 있으며 과적합이 나타나는 시점을 감지해주는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Early Stopping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기능이 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본 연구에서는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5-fold</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cross-validation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적용하였음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7) Linear Discriminant Analysis(LDA) : </a:t>
                  </a:r>
                  <a:r>
                    <a:rPr lang="en-US" altLang="ko-KR"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R.A.Fisher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선형판별</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경계를 이용하여 분류하는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8) Flexible Discriminant Analysis(FDA) : spline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방법을 이용하여 비선형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(non-linear)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판별 경계를 만들어 분류하는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9) Regularized Discriminant Analysis(RDA)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설명변수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(explanatory variable)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가 많을 경우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shrinkage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와 같은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regularization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통해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공분산행렬</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(covariance matrix)</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에 대한 추정을 향상시켜서 판별 경계를 만드는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10) Support Vector Machine(SVM) : kernel trick</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통해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decision boundary</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와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support vector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사이의 거리인 마진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(margin)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최대화하여 분류하는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본 연구에서는 가장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flexible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하다고 알려져 있는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radial basis kernel(</a:t>
                  </a:r>
                  <a14:m>
                    <m:oMath xmlns:m="http://schemas.openxmlformats.org/officeDocument/2006/math">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𝑘</m:t>
                      </m:r>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𝑢</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𝑣</m:t>
                          </m:r>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=&lt;</m:t>
                      </m:r>
                      <m:r>
                        <a:rPr lang="ko-KR" altLang="en-US"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𝜑</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𝑢</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ko-KR" altLang="en-US"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𝜑</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𝑣</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)&gt;</m:t>
                      </m:r>
                      <m:r>
                        <a:rPr lang="en-US" altLang="ko-KR" b="0" i="0"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m:rPr>
                          <m:sty m:val="p"/>
                        </m:rPr>
                        <a:rPr lang="en-US" altLang="ko-KR" b="0" i="0"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exp</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ko-KR" altLang="en-US"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𝛾</m:t>
                      </m:r>
                      <m:sSup>
                        <m:sSup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pPr>
                        <m:e>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d>
                            <m:dPr>
                              <m:begChr m:val="|"/>
                              <m:endChr m:val="|"/>
                              <m:ctrlP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𝑢</m:t>
                              </m:r>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𝑣</m:t>
                              </m:r>
                            </m:e>
                          </m:d>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e>
                        <m: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2</m:t>
                          </m:r>
                        </m:sup>
                      </m:s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적용함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11) Deep Neural Network(DNN) :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입력층</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(input layer)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과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출력층</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(output layer)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사이에 다수의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은닉층</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(hidden layer)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구축하여 만든 신경망 모형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p:txBody>
            </p:sp>
          </mc:Choice>
          <mc:Fallback>
            <p:sp>
              <p:nvSpPr>
                <p:cNvPr id="32" name="직사각형 31">
                  <a:extLst>
                    <a:ext uri="{FF2B5EF4-FFF2-40B4-BE49-F238E27FC236}">
                      <a16:creationId xmlns:a16="http://schemas.microsoft.com/office/drawing/2014/main" id="{133A8142-639E-06CE-74C1-42FB56F96CBC}"/>
                    </a:ext>
                  </a:extLst>
                </p:cNvPr>
                <p:cNvSpPr>
                  <a:spLocks noRot="1" noChangeAspect="1" noMove="1" noResize="1" noEditPoints="1" noAdjustHandles="1" noChangeArrowheads="1" noChangeShapeType="1" noTextEdit="1"/>
                </p:cNvSpPr>
                <p:nvPr/>
              </p:nvSpPr>
              <p:spPr>
                <a:xfrm>
                  <a:off x="618412" y="4850168"/>
                  <a:ext cx="13242244" cy="12774234"/>
                </a:xfrm>
                <a:prstGeom prst="rect">
                  <a:avLst/>
                </a:prstGeom>
                <a:blipFill>
                  <a:blip r:embed="rId5"/>
                  <a:stretch>
                    <a:fillRect l="-358"/>
                  </a:stretch>
                </a:blipFill>
              </p:spPr>
              <p:txBody>
                <a:bodyPr/>
                <a:lstStyle/>
                <a:p>
                  <a:r>
                    <a:rPr lang="ko-KR" altLang="en-US">
                      <a:noFill/>
                    </a:rPr>
                    <a:t> </a:t>
                  </a:r>
                </a:p>
              </p:txBody>
            </p:sp>
          </mc:Fallback>
        </mc:AlternateContent>
      </p:grpSp>
      <p:sp>
        <p:nvSpPr>
          <p:cNvPr id="25" name="직사각형 24"/>
          <p:cNvSpPr/>
          <p:nvPr/>
        </p:nvSpPr>
        <p:spPr>
          <a:xfrm>
            <a:off x="16281596" y="3761630"/>
            <a:ext cx="15514590" cy="31629749"/>
          </a:xfrm>
          <a:prstGeom prst="rect">
            <a:avLst/>
          </a:prstGeom>
        </p:spPr>
        <p:txBody>
          <a:bodyPr wrap="square">
            <a:spAutoFit/>
          </a:bodyPr>
          <a:lstStyle/>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나무모형기법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(Tree-based technique)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기반 변수 중요도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(Variable Importance)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산출 결과</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(Gini</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계수의 감소량이 클수록 변수 중요도는 증가함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r>
              <a:rPr lang="en-US" altLang="ko-KR" sz="20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(Extreme Gradient Boosting</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 경우는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3</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가지 측정 기준</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(Gain, Cover, Frequency)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기반의 변수 중요도를 산출해준다</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조사대상지점과 사용한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algorithm</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에 따라 변수 중요도의 산출결과는 차이가 있지만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전체적으로는 조류의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우점종을</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판단하고 분류하는 데 있어 수온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(temperature)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와 용존산소량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(DO),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그리고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저수위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(low)</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가 다른 변수들과 비교했을 때 더 유의미한 영향력을 보이고 있음을 확인할 수 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조사대상지점 및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Algorithm</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에 따른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test data</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에 대한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오분류율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(misclassification rate)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산출 결과</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각 군집의 특성</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lvl="0" indent="-14288" defTabSz="914400" fontAlgn="base">
              <a:lnSpc>
                <a:spcPct val="140000"/>
              </a:lnSpc>
              <a:buFont typeface="Wingdings" panose="05000000000000000000" pitchFamily="2" charset="2"/>
              <a:buChar char="ü"/>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cluster 1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비교적 오염이 덜 된 하천수</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lvl="0" indent="-14288" defTabSz="914400" fontAlgn="base">
              <a:lnSpc>
                <a:spcPct val="140000"/>
              </a:lnSpc>
              <a:buFont typeface="Wingdings" panose="05000000000000000000" pitchFamily="2" charset="2"/>
              <a:buChar char="ü"/>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cluster 2 :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생활하수에</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의한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오염수</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lvl="0" indent="-14288" defTabSz="914400" fontAlgn="base">
              <a:lnSpc>
                <a:spcPct val="140000"/>
              </a:lnSpc>
              <a:buFont typeface="Wingdings" panose="05000000000000000000" pitchFamily="2" charset="2"/>
              <a:buChar char="ü"/>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cluster 3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생활하수가 전환된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오염수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질산화 세균에 의한 산소 소비량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(NOD)</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 증가로 인해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BOD</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가 상승함에 따라 산소의 소모가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극심해짐</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p:txBody>
      </p:sp>
      <p:sp>
        <p:nvSpPr>
          <p:cNvPr id="44" name="직사각형 43">
            <a:extLst>
              <a:ext uri="{FF2B5EF4-FFF2-40B4-BE49-F238E27FC236}">
                <a16:creationId xmlns:a16="http://schemas.microsoft.com/office/drawing/2014/main" id="{F4527D75-9EFE-4473-B721-A16C10A78191}"/>
              </a:ext>
            </a:extLst>
          </p:cNvPr>
          <p:cNvSpPr/>
          <p:nvPr/>
        </p:nvSpPr>
        <p:spPr>
          <a:xfrm>
            <a:off x="471695" y="4560149"/>
            <a:ext cx="15514586" cy="1596912"/>
          </a:xfrm>
          <a:prstGeom prst="rect">
            <a:avLst/>
          </a:prstGeom>
        </p:spPr>
        <p:txBody>
          <a:bodyPr wrap="square">
            <a:spAutoFit/>
          </a:bodyPr>
          <a:lstStyle/>
          <a:p>
            <a:pPr marL="361950" indent="-361950" defTabSz="914400" fontAlgn="base">
              <a:lnSpc>
                <a:spcPct val="140000"/>
              </a:lnSpc>
              <a:buFont typeface="Arial" panose="020B0604020202020204" pitchFamily="34" charset="0"/>
              <a:buChar char="•"/>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영산강 수계 상수원 지점인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주암호와</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탐진호는</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지역에 거주하는 시민들에게 물을 공급하는 자원으로서 중요한 역할을 하고 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하지만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`22</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 급격한 강수량 감소로 인해 수자원이 부족할 위기에 처해 있으며 이에 따라 발생하는 조류의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우점종</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또한 영향을 받는 것으로 보여짐</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marL="361950" indent="-361950" defTabSz="914400" fontAlgn="base">
              <a:lnSpc>
                <a:spcPct val="140000"/>
              </a:lnSpc>
              <a:buFont typeface="Arial" panose="020B0604020202020204" pitchFamily="34" charset="0"/>
              <a:buChar char="•"/>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연구의 목적</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영산강 수계 상수원 지점의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우점종</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분류를 위한 다양한 통계적 기계학습 알고리즘의 성능을 비교 연구하고 어느 시기에 어떤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우점종이</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자주 발생하는지 탐색  </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p:txBody>
      </p:sp>
      <p:pic>
        <p:nvPicPr>
          <p:cNvPr id="56" name="그림 55">
            <a:extLst>
              <a:ext uri="{FF2B5EF4-FFF2-40B4-BE49-F238E27FC236}">
                <a16:creationId xmlns:a16="http://schemas.microsoft.com/office/drawing/2014/main" id="{D5D32597-8E64-4D76-8371-5D88D31B522E}"/>
              </a:ext>
            </a:extLst>
          </p:cNvPr>
          <p:cNvPicPr>
            <a:picLocks noChangeAspect="1"/>
          </p:cNvPicPr>
          <p:nvPr/>
        </p:nvPicPr>
        <p:blipFill>
          <a:blip r:embed="rId6"/>
          <a:stretch>
            <a:fillRect/>
          </a:stretch>
        </p:blipFill>
        <p:spPr>
          <a:xfrm>
            <a:off x="3662462" y="38175628"/>
            <a:ext cx="6950060" cy="1284885"/>
          </a:xfrm>
          <a:prstGeom prst="rect">
            <a:avLst/>
          </a:prstGeom>
        </p:spPr>
      </p:pic>
      <p:pic>
        <p:nvPicPr>
          <p:cNvPr id="2" name="그림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6" y="37862796"/>
            <a:ext cx="3414149" cy="2048489"/>
          </a:xfrm>
          <a:prstGeom prst="rect">
            <a:avLst/>
          </a:prstGeom>
        </p:spPr>
      </p:pic>
      <p:pic>
        <p:nvPicPr>
          <p:cNvPr id="6" name="그림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4873" y="31617479"/>
            <a:ext cx="4565348" cy="2567687"/>
          </a:xfrm>
          <a:prstGeom prst="rect">
            <a:avLst/>
          </a:prstGeom>
        </p:spPr>
      </p:pic>
      <p:pic>
        <p:nvPicPr>
          <p:cNvPr id="15" name="그림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4163" y="34593195"/>
            <a:ext cx="4576197" cy="2573788"/>
          </a:xfrm>
          <a:prstGeom prst="rect">
            <a:avLst/>
          </a:prstGeom>
        </p:spPr>
      </p:pic>
      <p:pic>
        <p:nvPicPr>
          <p:cNvPr id="18" name="그림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550998" y="31622236"/>
            <a:ext cx="4573957" cy="2572528"/>
          </a:xfrm>
          <a:prstGeom prst="rect">
            <a:avLst/>
          </a:prstGeom>
        </p:spPr>
      </p:pic>
      <p:pic>
        <p:nvPicPr>
          <p:cNvPr id="27" name="그림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550998" y="34593195"/>
            <a:ext cx="4573958" cy="2572530"/>
          </a:xfrm>
          <a:prstGeom prst="rect">
            <a:avLst/>
          </a:prstGeom>
        </p:spPr>
      </p:pic>
      <p:pic>
        <p:nvPicPr>
          <p:cNvPr id="28" name="그림 2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557827" y="31641403"/>
            <a:ext cx="4565349" cy="2567687"/>
          </a:xfrm>
          <a:prstGeom prst="rect">
            <a:avLst/>
          </a:prstGeom>
        </p:spPr>
      </p:pic>
      <p:graphicFrame>
        <p:nvGraphicFramePr>
          <p:cNvPr id="35" name="표 34"/>
          <p:cNvGraphicFramePr>
            <a:graphicFrameLocks noGrp="1"/>
          </p:cNvGraphicFramePr>
          <p:nvPr>
            <p:extLst>
              <p:ext uri="{D42A27DB-BD31-4B8C-83A1-F6EECF244321}">
                <p14:modId xmlns:p14="http://schemas.microsoft.com/office/powerpoint/2010/main" val="362603400"/>
              </p:ext>
            </p:extLst>
          </p:nvPr>
        </p:nvGraphicFramePr>
        <p:xfrm>
          <a:off x="16438232" y="4560148"/>
          <a:ext cx="15357956" cy="6586825"/>
        </p:xfrm>
        <a:graphic>
          <a:graphicData uri="http://schemas.openxmlformats.org/drawingml/2006/table">
            <a:tbl>
              <a:tblPr firstRow="1" bandRow="1">
                <a:tableStyleId>{5C22544A-7EE6-4342-B048-85BDC9FD1C3A}</a:tableStyleId>
              </a:tblPr>
              <a:tblGrid>
                <a:gridCol w="1919740">
                  <a:extLst>
                    <a:ext uri="{9D8B030D-6E8A-4147-A177-3AD203B41FA5}">
                      <a16:colId xmlns:a16="http://schemas.microsoft.com/office/drawing/2014/main" val="1187221255"/>
                    </a:ext>
                  </a:extLst>
                </a:gridCol>
                <a:gridCol w="1919740">
                  <a:extLst>
                    <a:ext uri="{9D8B030D-6E8A-4147-A177-3AD203B41FA5}">
                      <a16:colId xmlns:a16="http://schemas.microsoft.com/office/drawing/2014/main" val="565490449"/>
                    </a:ext>
                  </a:extLst>
                </a:gridCol>
                <a:gridCol w="959873">
                  <a:extLst>
                    <a:ext uri="{9D8B030D-6E8A-4147-A177-3AD203B41FA5}">
                      <a16:colId xmlns:a16="http://schemas.microsoft.com/office/drawing/2014/main" val="56288973"/>
                    </a:ext>
                  </a:extLst>
                </a:gridCol>
                <a:gridCol w="959873">
                  <a:extLst>
                    <a:ext uri="{9D8B030D-6E8A-4147-A177-3AD203B41FA5}">
                      <a16:colId xmlns:a16="http://schemas.microsoft.com/office/drawing/2014/main" val="3395898402"/>
                    </a:ext>
                  </a:extLst>
                </a:gridCol>
                <a:gridCol w="959873">
                  <a:extLst>
                    <a:ext uri="{9D8B030D-6E8A-4147-A177-3AD203B41FA5}">
                      <a16:colId xmlns:a16="http://schemas.microsoft.com/office/drawing/2014/main" val="1621945147"/>
                    </a:ext>
                  </a:extLst>
                </a:gridCol>
                <a:gridCol w="959873">
                  <a:extLst>
                    <a:ext uri="{9D8B030D-6E8A-4147-A177-3AD203B41FA5}">
                      <a16:colId xmlns:a16="http://schemas.microsoft.com/office/drawing/2014/main" val="1458968156"/>
                    </a:ext>
                  </a:extLst>
                </a:gridCol>
                <a:gridCol w="959873">
                  <a:extLst>
                    <a:ext uri="{9D8B030D-6E8A-4147-A177-3AD203B41FA5}">
                      <a16:colId xmlns:a16="http://schemas.microsoft.com/office/drawing/2014/main" val="3588804220"/>
                    </a:ext>
                  </a:extLst>
                </a:gridCol>
                <a:gridCol w="959873">
                  <a:extLst>
                    <a:ext uri="{9D8B030D-6E8A-4147-A177-3AD203B41FA5}">
                      <a16:colId xmlns:a16="http://schemas.microsoft.com/office/drawing/2014/main" val="1106689570"/>
                    </a:ext>
                  </a:extLst>
                </a:gridCol>
                <a:gridCol w="959873">
                  <a:extLst>
                    <a:ext uri="{9D8B030D-6E8A-4147-A177-3AD203B41FA5}">
                      <a16:colId xmlns:a16="http://schemas.microsoft.com/office/drawing/2014/main" val="2577326944"/>
                    </a:ext>
                  </a:extLst>
                </a:gridCol>
                <a:gridCol w="959873">
                  <a:extLst>
                    <a:ext uri="{9D8B030D-6E8A-4147-A177-3AD203B41FA5}">
                      <a16:colId xmlns:a16="http://schemas.microsoft.com/office/drawing/2014/main" val="2378341336"/>
                    </a:ext>
                  </a:extLst>
                </a:gridCol>
                <a:gridCol w="959873">
                  <a:extLst>
                    <a:ext uri="{9D8B030D-6E8A-4147-A177-3AD203B41FA5}">
                      <a16:colId xmlns:a16="http://schemas.microsoft.com/office/drawing/2014/main" val="3226767187"/>
                    </a:ext>
                  </a:extLst>
                </a:gridCol>
                <a:gridCol w="959873">
                  <a:extLst>
                    <a:ext uri="{9D8B030D-6E8A-4147-A177-3AD203B41FA5}">
                      <a16:colId xmlns:a16="http://schemas.microsoft.com/office/drawing/2014/main" val="2781855507"/>
                    </a:ext>
                  </a:extLst>
                </a:gridCol>
                <a:gridCol w="959873">
                  <a:extLst>
                    <a:ext uri="{9D8B030D-6E8A-4147-A177-3AD203B41FA5}">
                      <a16:colId xmlns:a16="http://schemas.microsoft.com/office/drawing/2014/main" val="2637912517"/>
                    </a:ext>
                  </a:extLst>
                </a:gridCol>
                <a:gridCol w="959873">
                  <a:extLst>
                    <a:ext uri="{9D8B030D-6E8A-4147-A177-3AD203B41FA5}">
                      <a16:colId xmlns:a16="http://schemas.microsoft.com/office/drawing/2014/main" val="83255352"/>
                    </a:ext>
                  </a:extLst>
                </a:gridCol>
              </a:tblGrid>
              <a:tr h="346675">
                <a:tc gridSpan="2">
                  <a:txBody>
                    <a:bodyPr/>
                    <a:lstStyle/>
                    <a:p>
                      <a:pPr algn="ctr" latinLnBrk="1"/>
                      <a:r>
                        <a:rPr lang="en-US" altLang="ko-KR" sz="1600" b="1" dirty="0"/>
                        <a:t>Algorithm</a:t>
                      </a:r>
                      <a:endParaRPr lang="ko-KR" altLang="en-US" sz="1600" b="1" dirty="0"/>
                    </a:p>
                  </a:txBody>
                  <a:tcPr/>
                </a:tc>
                <a:tc hMerge="1">
                  <a:txBody>
                    <a:bodyPr/>
                    <a:lstStyle/>
                    <a:p>
                      <a:pPr latinLnBrk="1"/>
                      <a:endParaRPr lang="ko-KR" altLang="en-US"/>
                    </a:p>
                  </a:txBody>
                  <a:tcPr/>
                </a:tc>
                <a:tc gridSpan="4">
                  <a:txBody>
                    <a:bodyPr/>
                    <a:lstStyle/>
                    <a:p>
                      <a:pPr algn="ctr" latinLnBrk="1"/>
                      <a:r>
                        <a:rPr lang="en-US" altLang="ko-KR" sz="1600" b="1" dirty="0"/>
                        <a:t>Bagging</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algn="ctr" latinLnBrk="1"/>
                      <a:r>
                        <a:rPr lang="en-US" altLang="ko-KR" sz="1600" b="1" dirty="0"/>
                        <a:t>AdaBoost</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algn="ctr" latinLnBrk="1"/>
                      <a:r>
                        <a:rPr lang="en-US" altLang="ko-KR" sz="1600" b="1" dirty="0"/>
                        <a:t>Gradient Boosting</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249884567"/>
                  </a:ext>
                </a:extLst>
              </a:tr>
              <a:tr h="346675">
                <a:tc gridSpan="2">
                  <a:txBody>
                    <a:bodyPr/>
                    <a:lstStyle/>
                    <a:p>
                      <a:pPr algn="ctr" latinLnBrk="1"/>
                      <a:r>
                        <a:rPr lang="en-US" altLang="ko-KR" sz="1600" b="1" dirty="0"/>
                        <a:t>site</a:t>
                      </a:r>
                      <a:endParaRPr lang="ko-KR" altLang="en-US" sz="1600" b="1" dirty="0"/>
                    </a:p>
                  </a:txBody>
                  <a:tcPr/>
                </a:tc>
                <a:tc hMerge="1">
                  <a:txBody>
                    <a:bodyPr/>
                    <a:lstStyle/>
                    <a:p>
                      <a:pPr latinLnBrk="1"/>
                      <a:endParaRPr lang="ko-KR" altLang="en-US"/>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extLst>
                  <a:ext uri="{0D108BD9-81ED-4DB2-BD59-A6C34878D82A}">
                    <a16:rowId xmlns:a16="http://schemas.microsoft.com/office/drawing/2014/main" val="3266234576"/>
                  </a:ext>
                </a:extLst>
              </a:tr>
              <a:tr h="346675">
                <a:tc rowSpan="17">
                  <a:txBody>
                    <a:bodyPr/>
                    <a:lstStyle/>
                    <a:p>
                      <a:pPr algn="ctr" latinLnBrk="1"/>
                      <a:r>
                        <a:rPr lang="en-US" altLang="ko-KR" sz="1600" b="1" dirty="0"/>
                        <a:t>Response</a:t>
                      </a:r>
                    </a:p>
                    <a:p>
                      <a:pPr algn="ctr" latinLnBrk="1"/>
                      <a:r>
                        <a:rPr lang="en-US" altLang="ko-KR" sz="1600" b="1" dirty="0"/>
                        <a:t>Variable</a:t>
                      </a:r>
                      <a:endParaRPr lang="ko-KR" altLang="en-US" sz="1600" b="1"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BOD</a:t>
                      </a:r>
                      <a:endParaRPr lang="ko-KR" altLang="en-US" sz="1600" b="1" dirty="0"/>
                    </a:p>
                  </a:txBody>
                  <a:tcPr/>
                </a:tc>
                <a:tc>
                  <a:txBody>
                    <a:bodyPr/>
                    <a:lstStyle/>
                    <a:p>
                      <a:pPr algn="ctr" latinLnBrk="1"/>
                      <a:r>
                        <a:rPr lang="en-US" altLang="ko-KR" sz="1600" dirty="0"/>
                        <a:t>1.6355</a:t>
                      </a:r>
                      <a:endParaRPr lang="ko-KR" altLang="en-US" sz="1600" dirty="0"/>
                    </a:p>
                  </a:txBody>
                  <a:tcPr/>
                </a:tc>
                <a:tc>
                  <a:txBody>
                    <a:bodyPr/>
                    <a:lstStyle/>
                    <a:p>
                      <a:pPr algn="ctr" latinLnBrk="1"/>
                      <a:r>
                        <a:rPr lang="en-US" altLang="ko-KR" sz="1600" dirty="0"/>
                        <a:t>0.9169</a:t>
                      </a:r>
                      <a:endParaRPr lang="ko-KR" altLang="en-US" sz="1600" dirty="0"/>
                    </a:p>
                  </a:txBody>
                  <a:tcPr/>
                </a:tc>
                <a:tc>
                  <a:txBody>
                    <a:bodyPr/>
                    <a:lstStyle/>
                    <a:p>
                      <a:pPr algn="ctr" latinLnBrk="1"/>
                      <a:r>
                        <a:rPr lang="en-US" altLang="ko-KR" sz="1600" dirty="0"/>
                        <a:t>1.1297</a:t>
                      </a:r>
                      <a:endParaRPr lang="ko-KR" altLang="en-US" sz="1600" dirty="0"/>
                    </a:p>
                  </a:txBody>
                  <a:tcPr/>
                </a:tc>
                <a:tc>
                  <a:txBody>
                    <a:bodyPr/>
                    <a:lstStyle/>
                    <a:p>
                      <a:pPr algn="ctr" latinLnBrk="1"/>
                      <a:r>
                        <a:rPr lang="en-US" altLang="ko-KR" sz="1600" b="1" u="sng" dirty="0"/>
                        <a:t>10.8399</a:t>
                      </a:r>
                      <a:endParaRPr lang="ko-KR" altLang="en-US" sz="1600" b="1" u="sng" dirty="0"/>
                    </a:p>
                  </a:txBody>
                  <a:tcPr/>
                </a:tc>
                <a:tc>
                  <a:txBody>
                    <a:bodyPr/>
                    <a:lstStyle/>
                    <a:p>
                      <a:pPr algn="ctr" latinLnBrk="1"/>
                      <a:r>
                        <a:rPr lang="en-US" altLang="ko-KR" sz="1600" dirty="0"/>
                        <a:t>5.6507</a:t>
                      </a:r>
                      <a:endParaRPr lang="ko-KR" altLang="en-US" sz="1600" dirty="0"/>
                    </a:p>
                  </a:txBody>
                  <a:tcPr/>
                </a:tc>
                <a:tc>
                  <a:txBody>
                    <a:bodyPr/>
                    <a:lstStyle/>
                    <a:p>
                      <a:pPr algn="ctr" latinLnBrk="1"/>
                      <a:r>
                        <a:rPr lang="en-US" altLang="ko-KR" sz="1600" dirty="0"/>
                        <a:t>2.5200</a:t>
                      </a:r>
                      <a:endParaRPr lang="ko-KR" altLang="en-US" sz="1600" dirty="0"/>
                    </a:p>
                  </a:txBody>
                  <a:tcPr/>
                </a:tc>
                <a:tc>
                  <a:txBody>
                    <a:bodyPr/>
                    <a:lstStyle/>
                    <a:p>
                      <a:pPr algn="ctr" latinLnBrk="1"/>
                      <a:r>
                        <a:rPr lang="en-US" altLang="ko-KR" sz="1600" dirty="0"/>
                        <a:t>2.8904</a:t>
                      </a:r>
                      <a:endParaRPr lang="ko-KR" altLang="en-US" sz="1600" dirty="0"/>
                    </a:p>
                  </a:txBody>
                  <a:tcPr/>
                </a:tc>
                <a:tc>
                  <a:txBody>
                    <a:bodyPr/>
                    <a:lstStyle/>
                    <a:p>
                      <a:pPr algn="ctr" latinLnBrk="1"/>
                      <a:r>
                        <a:rPr lang="en-US" altLang="ko-KR" sz="1600" dirty="0"/>
                        <a:t>6.3378</a:t>
                      </a:r>
                      <a:endParaRPr lang="ko-KR" altLang="en-US" sz="1600" dirty="0"/>
                    </a:p>
                  </a:txBody>
                  <a:tcPr/>
                </a:tc>
                <a:tc>
                  <a:txBody>
                    <a:bodyPr/>
                    <a:lstStyle/>
                    <a:p>
                      <a:pPr algn="ctr" latinLnBrk="1"/>
                      <a:r>
                        <a:rPr lang="en-US" altLang="ko-KR" sz="1600" b="0" u="none" dirty="0"/>
                        <a:t>4.7210</a:t>
                      </a:r>
                      <a:endParaRPr lang="ko-KR" altLang="en-US" sz="1600" b="0" u="none" dirty="0"/>
                    </a:p>
                  </a:txBody>
                  <a:tcPr/>
                </a:tc>
                <a:tc>
                  <a:txBody>
                    <a:bodyPr/>
                    <a:lstStyle/>
                    <a:p>
                      <a:pPr algn="ctr" latinLnBrk="1"/>
                      <a:r>
                        <a:rPr lang="en-US" altLang="ko-KR" sz="1600" b="0" u="none" dirty="0"/>
                        <a:t>3.8538</a:t>
                      </a:r>
                      <a:endParaRPr lang="ko-KR" altLang="en-US" sz="1600" b="0" u="none" dirty="0"/>
                    </a:p>
                  </a:txBody>
                  <a:tcPr/>
                </a:tc>
                <a:tc>
                  <a:txBody>
                    <a:bodyPr/>
                    <a:lstStyle/>
                    <a:p>
                      <a:pPr algn="ctr" latinLnBrk="1"/>
                      <a:r>
                        <a:rPr lang="en-US" altLang="ko-KR" sz="1600" b="0" u="none" dirty="0"/>
                        <a:t>3.8438</a:t>
                      </a:r>
                      <a:endParaRPr lang="ko-KR" altLang="en-US" sz="1600" b="0" u="none" dirty="0"/>
                    </a:p>
                  </a:txBody>
                  <a:tcPr/>
                </a:tc>
                <a:tc>
                  <a:txBody>
                    <a:bodyPr/>
                    <a:lstStyle/>
                    <a:p>
                      <a:pPr algn="ctr" latinLnBrk="1"/>
                      <a:r>
                        <a:rPr lang="en-US" altLang="ko-KR" sz="1600" b="0" u="none" dirty="0"/>
                        <a:t>7.1205</a:t>
                      </a:r>
                      <a:endParaRPr lang="ko-KR" altLang="en-US" sz="1600" b="0" u="none" dirty="0"/>
                    </a:p>
                  </a:txBody>
                  <a:tcPr/>
                </a:tc>
                <a:extLst>
                  <a:ext uri="{0D108BD9-81ED-4DB2-BD59-A6C34878D82A}">
                    <a16:rowId xmlns:a16="http://schemas.microsoft.com/office/drawing/2014/main" val="807912821"/>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COD</a:t>
                      </a:r>
                      <a:endParaRPr lang="ko-KR" altLang="en-US" sz="1600" b="1" dirty="0"/>
                    </a:p>
                  </a:txBody>
                  <a:tcPr/>
                </a:tc>
                <a:tc>
                  <a:txBody>
                    <a:bodyPr/>
                    <a:lstStyle/>
                    <a:p>
                      <a:pPr algn="ctr" latinLnBrk="1"/>
                      <a:r>
                        <a:rPr lang="en-US" altLang="ko-KR" sz="1600" dirty="0"/>
                        <a:t>3.8333</a:t>
                      </a:r>
                      <a:endParaRPr lang="ko-KR" altLang="en-US" sz="1600" dirty="0"/>
                    </a:p>
                  </a:txBody>
                  <a:tcPr/>
                </a:tc>
                <a:tc>
                  <a:txBody>
                    <a:bodyPr/>
                    <a:lstStyle/>
                    <a:p>
                      <a:pPr algn="ctr" latinLnBrk="1"/>
                      <a:r>
                        <a:rPr lang="en-US" altLang="ko-KR" sz="1600" dirty="0"/>
                        <a:t>0.7026</a:t>
                      </a:r>
                      <a:endParaRPr lang="ko-KR" altLang="en-US" sz="1600" dirty="0"/>
                    </a:p>
                  </a:txBody>
                  <a:tcPr/>
                </a:tc>
                <a:tc>
                  <a:txBody>
                    <a:bodyPr/>
                    <a:lstStyle/>
                    <a:p>
                      <a:pPr algn="ctr" latinLnBrk="1"/>
                      <a:r>
                        <a:rPr lang="en-US" altLang="ko-KR" sz="1600" dirty="0"/>
                        <a:t>3.8302</a:t>
                      </a:r>
                      <a:endParaRPr lang="ko-KR" altLang="en-US" sz="1600" dirty="0"/>
                    </a:p>
                  </a:txBody>
                  <a:tcPr/>
                </a:tc>
                <a:tc>
                  <a:txBody>
                    <a:bodyPr/>
                    <a:lstStyle/>
                    <a:p>
                      <a:pPr algn="ctr" latinLnBrk="1"/>
                      <a:r>
                        <a:rPr lang="en-US" altLang="ko-KR" sz="1600" dirty="0"/>
                        <a:t>0.9498</a:t>
                      </a:r>
                      <a:endParaRPr lang="ko-KR" altLang="en-US" sz="1600" dirty="0"/>
                    </a:p>
                  </a:txBody>
                  <a:tcPr/>
                </a:tc>
                <a:tc>
                  <a:txBody>
                    <a:bodyPr/>
                    <a:lstStyle/>
                    <a:p>
                      <a:pPr algn="ctr" latinLnBrk="1"/>
                      <a:r>
                        <a:rPr lang="en-US" altLang="ko-KR" sz="1600" dirty="0"/>
                        <a:t>3.5922</a:t>
                      </a:r>
                      <a:endParaRPr lang="ko-KR" altLang="en-US" sz="1600" dirty="0"/>
                    </a:p>
                  </a:txBody>
                  <a:tcPr/>
                </a:tc>
                <a:tc>
                  <a:txBody>
                    <a:bodyPr/>
                    <a:lstStyle/>
                    <a:p>
                      <a:pPr algn="ctr" latinLnBrk="1"/>
                      <a:r>
                        <a:rPr lang="en-US" altLang="ko-KR" sz="1600" dirty="0"/>
                        <a:t>4.2718</a:t>
                      </a:r>
                      <a:endParaRPr lang="ko-KR" altLang="en-US" sz="1600" dirty="0"/>
                    </a:p>
                  </a:txBody>
                  <a:tcPr/>
                </a:tc>
                <a:tc>
                  <a:txBody>
                    <a:bodyPr/>
                    <a:lstStyle/>
                    <a:p>
                      <a:pPr algn="ctr" latinLnBrk="1"/>
                      <a:r>
                        <a:rPr lang="en-US" altLang="ko-KR" sz="1600" dirty="0"/>
                        <a:t>5.9266</a:t>
                      </a:r>
                      <a:endParaRPr lang="ko-KR" altLang="en-US" sz="1600" dirty="0"/>
                    </a:p>
                  </a:txBody>
                  <a:tcPr/>
                </a:tc>
                <a:tc>
                  <a:txBody>
                    <a:bodyPr/>
                    <a:lstStyle/>
                    <a:p>
                      <a:pPr algn="ctr" latinLnBrk="1"/>
                      <a:r>
                        <a:rPr lang="en-US" altLang="ko-KR" sz="1600" dirty="0"/>
                        <a:t>5.5429</a:t>
                      </a:r>
                      <a:endParaRPr lang="ko-KR" altLang="en-US" sz="1600" dirty="0"/>
                    </a:p>
                  </a:txBody>
                  <a:tcPr/>
                </a:tc>
                <a:tc>
                  <a:txBody>
                    <a:bodyPr/>
                    <a:lstStyle/>
                    <a:p>
                      <a:pPr algn="ctr" latinLnBrk="1"/>
                      <a:r>
                        <a:rPr lang="en-US" altLang="ko-KR" sz="1600" b="0" u="none" dirty="0"/>
                        <a:t>4.0495</a:t>
                      </a:r>
                      <a:endParaRPr lang="ko-KR" altLang="en-US" sz="1600" b="0" u="none" dirty="0"/>
                    </a:p>
                  </a:txBody>
                  <a:tcPr/>
                </a:tc>
                <a:tc>
                  <a:txBody>
                    <a:bodyPr/>
                    <a:lstStyle/>
                    <a:p>
                      <a:pPr algn="ctr" latinLnBrk="1"/>
                      <a:r>
                        <a:rPr lang="en-US" altLang="ko-KR" sz="1600" b="0" u="none" dirty="0"/>
                        <a:t>2.8880</a:t>
                      </a:r>
                      <a:endParaRPr lang="ko-KR" altLang="en-US" sz="1600" b="0" u="none" dirty="0"/>
                    </a:p>
                  </a:txBody>
                  <a:tcPr/>
                </a:tc>
                <a:tc>
                  <a:txBody>
                    <a:bodyPr/>
                    <a:lstStyle/>
                    <a:p>
                      <a:pPr algn="ctr" latinLnBrk="1"/>
                      <a:r>
                        <a:rPr lang="en-US" altLang="ko-KR" sz="1600" b="0" u="none" dirty="0"/>
                        <a:t>2.3893</a:t>
                      </a:r>
                      <a:endParaRPr lang="ko-KR" altLang="en-US" sz="1600" b="0" u="none" dirty="0"/>
                    </a:p>
                  </a:txBody>
                  <a:tcPr/>
                </a:tc>
                <a:tc>
                  <a:txBody>
                    <a:bodyPr/>
                    <a:lstStyle/>
                    <a:p>
                      <a:pPr algn="ctr" latinLnBrk="1"/>
                      <a:r>
                        <a:rPr lang="en-US" altLang="ko-KR" sz="1600" b="0" u="none" dirty="0"/>
                        <a:t>3.2432</a:t>
                      </a:r>
                      <a:endParaRPr lang="ko-KR" altLang="en-US" sz="1600" b="0" u="none" dirty="0"/>
                    </a:p>
                  </a:txBody>
                  <a:tcPr/>
                </a:tc>
                <a:extLst>
                  <a:ext uri="{0D108BD9-81ED-4DB2-BD59-A6C34878D82A}">
                    <a16:rowId xmlns:a16="http://schemas.microsoft.com/office/drawing/2014/main" val="2936255341"/>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T-N</a:t>
                      </a:r>
                      <a:endParaRPr lang="ko-KR" altLang="en-US" sz="1600" b="1" dirty="0"/>
                    </a:p>
                  </a:txBody>
                  <a:tcPr/>
                </a:tc>
                <a:tc>
                  <a:txBody>
                    <a:bodyPr/>
                    <a:lstStyle/>
                    <a:p>
                      <a:pPr algn="ctr" latinLnBrk="1"/>
                      <a:r>
                        <a:rPr lang="en-US" altLang="ko-KR" sz="1600" b="1" u="sng" dirty="0"/>
                        <a:t>7.4599</a:t>
                      </a:r>
                      <a:endParaRPr lang="ko-KR" altLang="en-US" sz="1600" b="1" u="sng" dirty="0"/>
                    </a:p>
                  </a:txBody>
                  <a:tcPr/>
                </a:tc>
                <a:tc>
                  <a:txBody>
                    <a:bodyPr/>
                    <a:lstStyle/>
                    <a:p>
                      <a:pPr algn="ctr" latinLnBrk="1"/>
                      <a:r>
                        <a:rPr lang="en-US" altLang="ko-KR" sz="1600" dirty="0"/>
                        <a:t>3.2770</a:t>
                      </a:r>
                      <a:endParaRPr lang="ko-KR" altLang="en-US" sz="1600" dirty="0"/>
                    </a:p>
                  </a:txBody>
                  <a:tcPr/>
                </a:tc>
                <a:tc>
                  <a:txBody>
                    <a:bodyPr/>
                    <a:lstStyle/>
                    <a:p>
                      <a:pPr algn="ctr" latinLnBrk="1"/>
                      <a:r>
                        <a:rPr lang="en-US" altLang="ko-KR" sz="1600" dirty="0"/>
                        <a:t>4.3892</a:t>
                      </a:r>
                      <a:endParaRPr lang="ko-KR" altLang="en-US" sz="1600" dirty="0"/>
                    </a:p>
                  </a:txBody>
                  <a:tcPr/>
                </a:tc>
                <a:tc>
                  <a:txBody>
                    <a:bodyPr/>
                    <a:lstStyle/>
                    <a:p>
                      <a:pPr algn="ctr" latinLnBrk="1"/>
                      <a:r>
                        <a:rPr lang="en-US" altLang="ko-KR" sz="1600" dirty="0"/>
                        <a:t>6.6656</a:t>
                      </a:r>
                      <a:endParaRPr lang="ko-KR" altLang="en-US" sz="1600" dirty="0"/>
                    </a:p>
                  </a:txBody>
                  <a:tcPr/>
                </a:tc>
                <a:tc>
                  <a:txBody>
                    <a:bodyPr/>
                    <a:lstStyle/>
                    <a:p>
                      <a:pPr algn="ctr" latinLnBrk="1"/>
                      <a:r>
                        <a:rPr lang="en-US" altLang="ko-KR" sz="1600" dirty="0"/>
                        <a:t>7.1632</a:t>
                      </a:r>
                      <a:endParaRPr lang="ko-KR" altLang="en-US" sz="1600" dirty="0"/>
                    </a:p>
                  </a:txBody>
                  <a:tcPr/>
                </a:tc>
                <a:tc>
                  <a:txBody>
                    <a:bodyPr/>
                    <a:lstStyle/>
                    <a:p>
                      <a:pPr algn="ctr" latinLnBrk="1"/>
                      <a:r>
                        <a:rPr lang="en-US" altLang="ko-KR" sz="1600" dirty="0"/>
                        <a:t>6.8363</a:t>
                      </a:r>
                      <a:endParaRPr lang="ko-KR" altLang="en-US" sz="1600" dirty="0"/>
                    </a:p>
                  </a:txBody>
                  <a:tcPr/>
                </a:tc>
                <a:tc>
                  <a:txBody>
                    <a:bodyPr/>
                    <a:lstStyle/>
                    <a:p>
                      <a:pPr algn="ctr" latinLnBrk="1"/>
                      <a:r>
                        <a:rPr lang="en-US" altLang="ko-KR" sz="1600" dirty="0"/>
                        <a:t>5.1513</a:t>
                      </a:r>
                      <a:endParaRPr lang="ko-KR" altLang="en-US" sz="1600" dirty="0"/>
                    </a:p>
                  </a:txBody>
                  <a:tcPr/>
                </a:tc>
                <a:tc>
                  <a:txBody>
                    <a:bodyPr/>
                    <a:lstStyle/>
                    <a:p>
                      <a:pPr algn="ctr" latinLnBrk="1"/>
                      <a:r>
                        <a:rPr lang="en-US" altLang="ko-KR" sz="1600" b="1" u="sng" dirty="0"/>
                        <a:t>12.6210</a:t>
                      </a:r>
                      <a:endParaRPr lang="ko-KR" altLang="en-US" sz="1600" b="1" u="sng" dirty="0"/>
                    </a:p>
                  </a:txBody>
                  <a:tcPr/>
                </a:tc>
                <a:tc>
                  <a:txBody>
                    <a:bodyPr/>
                    <a:lstStyle/>
                    <a:p>
                      <a:pPr algn="ctr" latinLnBrk="1"/>
                      <a:r>
                        <a:rPr lang="en-US" altLang="ko-KR" sz="1600" b="0" u="none" dirty="0"/>
                        <a:t>6.4846</a:t>
                      </a:r>
                      <a:endParaRPr lang="ko-KR" altLang="en-US" sz="1600" b="0" u="none" dirty="0"/>
                    </a:p>
                  </a:txBody>
                  <a:tcPr/>
                </a:tc>
                <a:tc>
                  <a:txBody>
                    <a:bodyPr/>
                    <a:lstStyle/>
                    <a:p>
                      <a:pPr algn="ctr" latinLnBrk="1"/>
                      <a:r>
                        <a:rPr lang="en-US" altLang="ko-KR" sz="1600" b="0" u="none" dirty="0"/>
                        <a:t>4.9263</a:t>
                      </a:r>
                      <a:endParaRPr lang="ko-KR" altLang="en-US" sz="1600" b="0" u="none" dirty="0"/>
                    </a:p>
                  </a:txBody>
                  <a:tcPr/>
                </a:tc>
                <a:tc>
                  <a:txBody>
                    <a:bodyPr/>
                    <a:lstStyle/>
                    <a:p>
                      <a:pPr algn="ctr" latinLnBrk="1"/>
                      <a:r>
                        <a:rPr lang="en-US" altLang="ko-KR" sz="1600" b="0" u="none" dirty="0"/>
                        <a:t>3.9274</a:t>
                      </a:r>
                      <a:endParaRPr lang="ko-KR" altLang="en-US" sz="1600" b="0" u="none" dirty="0"/>
                    </a:p>
                  </a:txBody>
                  <a:tcPr/>
                </a:tc>
                <a:tc>
                  <a:txBody>
                    <a:bodyPr/>
                    <a:lstStyle/>
                    <a:p>
                      <a:pPr algn="ctr" latinLnBrk="1"/>
                      <a:r>
                        <a:rPr lang="en-US" altLang="ko-KR" sz="1600" b="0" u="none" dirty="0"/>
                        <a:t>7.1299</a:t>
                      </a:r>
                      <a:endParaRPr lang="ko-KR" altLang="en-US" sz="1600" b="0" u="none" dirty="0"/>
                    </a:p>
                  </a:txBody>
                  <a:tcPr/>
                </a:tc>
                <a:extLst>
                  <a:ext uri="{0D108BD9-81ED-4DB2-BD59-A6C34878D82A}">
                    <a16:rowId xmlns:a16="http://schemas.microsoft.com/office/drawing/2014/main" val="402183589"/>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T-P</a:t>
                      </a:r>
                      <a:endParaRPr lang="ko-KR" altLang="en-US" sz="1600" b="1" dirty="0"/>
                    </a:p>
                  </a:txBody>
                  <a:tcPr/>
                </a:tc>
                <a:tc>
                  <a:txBody>
                    <a:bodyPr/>
                    <a:lstStyle/>
                    <a:p>
                      <a:pPr algn="ctr" latinLnBrk="1"/>
                      <a:r>
                        <a:rPr lang="en-US" altLang="ko-KR" sz="1600" dirty="0"/>
                        <a:t>1.4672</a:t>
                      </a:r>
                      <a:endParaRPr lang="ko-KR" altLang="en-US" sz="1600" dirty="0"/>
                    </a:p>
                  </a:txBody>
                  <a:tcPr/>
                </a:tc>
                <a:tc>
                  <a:txBody>
                    <a:bodyPr/>
                    <a:lstStyle/>
                    <a:p>
                      <a:pPr algn="ctr" latinLnBrk="1"/>
                      <a:r>
                        <a:rPr lang="en-US" altLang="ko-KR" sz="1600" dirty="0"/>
                        <a:t>0.9657</a:t>
                      </a:r>
                      <a:endParaRPr lang="ko-KR" altLang="en-US" sz="1600" dirty="0"/>
                    </a:p>
                  </a:txBody>
                  <a:tcPr/>
                </a:tc>
                <a:tc>
                  <a:txBody>
                    <a:bodyPr/>
                    <a:lstStyle/>
                    <a:p>
                      <a:pPr algn="ctr" latinLnBrk="1"/>
                      <a:r>
                        <a:rPr lang="en-US" altLang="ko-KR" sz="1600" dirty="0"/>
                        <a:t>1.5616</a:t>
                      </a:r>
                      <a:endParaRPr lang="ko-KR" altLang="en-US" sz="1600" dirty="0"/>
                    </a:p>
                  </a:txBody>
                  <a:tcPr/>
                </a:tc>
                <a:tc>
                  <a:txBody>
                    <a:bodyPr/>
                    <a:lstStyle/>
                    <a:p>
                      <a:pPr algn="ctr" latinLnBrk="1"/>
                      <a:r>
                        <a:rPr lang="en-US" altLang="ko-KR" sz="1600" dirty="0"/>
                        <a:t>1.9833</a:t>
                      </a:r>
                      <a:endParaRPr lang="ko-KR" altLang="en-US" sz="1600" dirty="0"/>
                    </a:p>
                  </a:txBody>
                  <a:tcPr/>
                </a:tc>
                <a:tc>
                  <a:txBody>
                    <a:bodyPr/>
                    <a:lstStyle/>
                    <a:p>
                      <a:pPr algn="ctr" latinLnBrk="1"/>
                      <a:r>
                        <a:rPr lang="en-US" altLang="ko-KR" sz="1600" dirty="0"/>
                        <a:t>5.6082</a:t>
                      </a:r>
                      <a:endParaRPr lang="ko-KR" altLang="en-US" sz="1600" dirty="0"/>
                    </a:p>
                  </a:txBody>
                  <a:tcPr/>
                </a:tc>
                <a:tc>
                  <a:txBody>
                    <a:bodyPr/>
                    <a:lstStyle/>
                    <a:p>
                      <a:pPr algn="ctr" latinLnBrk="1"/>
                      <a:r>
                        <a:rPr lang="en-US" altLang="ko-KR" sz="1600" dirty="0"/>
                        <a:t>5.2904</a:t>
                      </a:r>
                      <a:endParaRPr lang="ko-KR" altLang="en-US" sz="1600" dirty="0"/>
                    </a:p>
                  </a:txBody>
                  <a:tcPr/>
                </a:tc>
                <a:tc>
                  <a:txBody>
                    <a:bodyPr/>
                    <a:lstStyle/>
                    <a:p>
                      <a:pPr algn="ctr" latinLnBrk="1"/>
                      <a:r>
                        <a:rPr lang="en-US" altLang="ko-KR" sz="1600" dirty="0"/>
                        <a:t>4.6107</a:t>
                      </a:r>
                      <a:endParaRPr lang="ko-KR" altLang="en-US" sz="1600" dirty="0"/>
                    </a:p>
                  </a:txBody>
                  <a:tcPr/>
                </a:tc>
                <a:tc>
                  <a:txBody>
                    <a:bodyPr/>
                    <a:lstStyle/>
                    <a:p>
                      <a:pPr algn="ctr" latinLnBrk="1"/>
                      <a:r>
                        <a:rPr lang="en-US" altLang="ko-KR" sz="1600" dirty="0"/>
                        <a:t>5.4723</a:t>
                      </a:r>
                      <a:endParaRPr lang="ko-KR" altLang="en-US" sz="1600" dirty="0"/>
                    </a:p>
                  </a:txBody>
                  <a:tcPr/>
                </a:tc>
                <a:tc>
                  <a:txBody>
                    <a:bodyPr/>
                    <a:lstStyle/>
                    <a:p>
                      <a:pPr algn="ctr" latinLnBrk="1"/>
                      <a:r>
                        <a:rPr lang="en-US" altLang="ko-KR" sz="1600" b="0" u="none" dirty="0"/>
                        <a:t>3.7721</a:t>
                      </a:r>
                      <a:endParaRPr lang="ko-KR" altLang="en-US" sz="1600" b="0" u="none" dirty="0"/>
                    </a:p>
                  </a:txBody>
                  <a:tcPr/>
                </a:tc>
                <a:tc>
                  <a:txBody>
                    <a:bodyPr/>
                    <a:lstStyle/>
                    <a:p>
                      <a:pPr algn="ctr" latinLnBrk="1"/>
                      <a:r>
                        <a:rPr lang="en-US" altLang="ko-KR" sz="1600" b="0" u="none" dirty="0"/>
                        <a:t>2.8662</a:t>
                      </a:r>
                      <a:endParaRPr lang="ko-KR" altLang="en-US" sz="1600" b="0" u="none" dirty="0"/>
                    </a:p>
                  </a:txBody>
                  <a:tcPr/>
                </a:tc>
                <a:tc>
                  <a:txBody>
                    <a:bodyPr/>
                    <a:lstStyle/>
                    <a:p>
                      <a:pPr algn="ctr" latinLnBrk="1"/>
                      <a:r>
                        <a:rPr lang="en-US" altLang="ko-KR" sz="1600" b="0" u="none" dirty="0"/>
                        <a:t>2.9988</a:t>
                      </a:r>
                      <a:endParaRPr lang="ko-KR" altLang="en-US" sz="1600" b="0" u="none" dirty="0"/>
                    </a:p>
                  </a:txBody>
                  <a:tcPr/>
                </a:tc>
                <a:tc>
                  <a:txBody>
                    <a:bodyPr/>
                    <a:lstStyle/>
                    <a:p>
                      <a:pPr algn="ctr" latinLnBrk="1"/>
                      <a:r>
                        <a:rPr lang="en-US" altLang="ko-KR" sz="1600" b="0" u="none" dirty="0"/>
                        <a:t>3.4984</a:t>
                      </a:r>
                      <a:endParaRPr lang="ko-KR" altLang="en-US" sz="1600" b="0" u="none" dirty="0"/>
                    </a:p>
                  </a:txBody>
                  <a:tcPr/>
                </a:tc>
                <a:extLst>
                  <a:ext uri="{0D108BD9-81ED-4DB2-BD59-A6C34878D82A}">
                    <a16:rowId xmlns:a16="http://schemas.microsoft.com/office/drawing/2014/main" val="4115877856"/>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TOC</a:t>
                      </a:r>
                      <a:endParaRPr lang="ko-KR" altLang="en-US" sz="1600" b="1" dirty="0"/>
                    </a:p>
                  </a:txBody>
                  <a:tcPr/>
                </a:tc>
                <a:tc>
                  <a:txBody>
                    <a:bodyPr/>
                    <a:lstStyle/>
                    <a:p>
                      <a:pPr algn="ctr" latinLnBrk="1"/>
                      <a:r>
                        <a:rPr lang="en-US" altLang="ko-KR" sz="1600" dirty="0"/>
                        <a:t>1.2449</a:t>
                      </a:r>
                      <a:endParaRPr lang="ko-KR" altLang="en-US" sz="1600" dirty="0"/>
                    </a:p>
                  </a:txBody>
                  <a:tcPr/>
                </a:tc>
                <a:tc>
                  <a:txBody>
                    <a:bodyPr/>
                    <a:lstStyle/>
                    <a:p>
                      <a:pPr algn="ctr" latinLnBrk="1"/>
                      <a:r>
                        <a:rPr lang="en-US" altLang="ko-KR" sz="1600" dirty="0"/>
                        <a:t>1.0364</a:t>
                      </a:r>
                      <a:endParaRPr lang="ko-KR" altLang="en-US" sz="1600" dirty="0"/>
                    </a:p>
                  </a:txBody>
                  <a:tcPr/>
                </a:tc>
                <a:tc>
                  <a:txBody>
                    <a:bodyPr/>
                    <a:lstStyle/>
                    <a:p>
                      <a:pPr algn="ctr" latinLnBrk="1"/>
                      <a:r>
                        <a:rPr lang="en-US" altLang="ko-KR" sz="1600" dirty="0"/>
                        <a:t>4.2252</a:t>
                      </a:r>
                      <a:endParaRPr lang="ko-KR" altLang="en-US" sz="1600" dirty="0"/>
                    </a:p>
                  </a:txBody>
                  <a:tcPr/>
                </a:tc>
                <a:tc>
                  <a:txBody>
                    <a:bodyPr/>
                    <a:lstStyle/>
                    <a:p>
                      <a:pPr algn="ctr" latinLnBrk="1"/>
                      <a:r>
                        <a:rPr lang="en-US" altLang="ko-KR" sz="1600" dirty="0"/>
                        <a:t>2.1312</a:t>
                      </a:r>
                      <a:endParaRPr lang="ko-KR" altLang="en-US" sz="1600" dirty="0"/>
                    </a:p>
                  </a:txBody>
                  <a:tcPr/>
                </a:tc>
                <a:tc>
                  <a:txBody>
                    <a:bodyPr/>
                    <a:lstStyle/>
                    <a:p>
                      <a:pPr algn="ctr" latinLnBrk="1"/>
                      <a:r>
                        <a:rPr lang="en-US" altLang="ko-KR" sz="1600" dirty="0"/>
                        <a:t>2.8110</a:t>
                      </a:r>
                      <a:endParaRPr lang="ko-KR" altLang="en-US" sz="1600" dirty="0"/>
                    </a:p>
                  </a:txBody>
                  <a:tcPr/>
                </a:tc>
                <a:tc>
                  <a:txBody>
                    <a:bodyPr/>
                    <a:lstStyle/>
                    <a:p>
                      <a:pPr algn="ctr" latinLnBrk="1"/>
                      <a:r>
                        <a:rPr lang="en-US" altLang="ko-KR" sz="1600" dirty="0"/>
                        <a:t>3.7497</a:t>
                      </a:r>
                      <a:endParaRPr lang="ko-KR" altLang="en-US" sz="1600" dirty="0"/>
                    </a:p>
                  </a:txBody>
                  <a:tcPr/>
                </a:tc>
                <a:tc>
                  <a:txBody>
                    <a:bodyPr/>
                    <a:lstStyle/>
                    <a:p>
                      <a:pPr algn="ctr" latinLnBrk="1"/>
                      <a:r>
                        <a:rPr lang="en-US" altLang="ko-KR" sz="1600" dirty="0"/>
                        <a:t>3.3685</a:t>
                      </a:r>
                      <a:endParaRPr lang="ko-KR" altLang="en-US" sz="1600" dirty="0"/>
                    </a:p>
                  </a:txBody>
                  <a:tcPr/>
                </a:tc>
                <a:tc>
                  <a:txBody>
                    <a:bodyPr/>
                    <a:lstStyle/>
                    <a:p>
                      <a:pPr algn="ctr" latinLnBrk="1"/>
                      <a:r>
                        <a:rPr lang="en-US" altLang="ko-KR" sz="1600" dirty="0"/>
                        <a:t>5.6915</a:t>
                      </a:r>
                      <a:endParaRPr lang="ko-KR" altLang="en-US" sz="1600" dirty="0"/>
                    </a:p>
                  </a:txBody>
                  <a:tcPr/>
                </a:tc>
                <a:tc>
                  <a:txBody>
                    <a:bodyPr/>
                    <a:lstStyle/>
                    <a:p>
                      <a:pPr algn="ctr" latinLnBrk="1"/>
                      <a:r>
                        <a:rPr lang="en-US" altLang="ko-KR" sz="1600" b="0" u="none" dirty="0"/>
                        <a:t>2.2819</a:t>
                      </a:r>
                      <a:endParaRPr lang="ko-KR" altLang="en-US" sz="1600" b="0" u="none" dirty="0"/>
                    </a:p>
                  </a:txBody>
                  <a:tcPr/>
                </a:tc>
                <a:tc>
                  <a:txBody>
                    <a:bodyPr/>
                    <a:lstStyle/>
                    <a:p>
                      <a:pPr algn="ctr" latinLnBrk="1"/>
                      <a:r>
                        <a:rPr lang="en-US" altLang="ko-KR" sz="1600" b="0" u="none" dirty="0"/>
                        <a:t>3.0551</a:t>
                      </a:r>
                      <a:endParaRPr lang="ko-KR" altLang="en-US" sz="1600" b="0" u="none" dirty="0"/>
                    </a:p>
                  </a:txBody>
                  <a:tcPr/>
                </a:tc>
                <a:tc>
                  <a:txBody>
                    <a:bodyPr/>
                    <a:lstStyle/>
                    <a:p>
                      <a:pPr algn="ctr" latinLnBrk="1"/>
                      <a:r>
                        <a:rPr lang="en-US" altLang="ko-KR" sz="1600" b="0" u="none" dirty="0"/>
                        <a:t>2.6374</a:t>
                      </a:r>
                      <a:endParaRPr lang="ko-KR" altLang="en-US" sz="1600" b="0" u="none" dirty="0"/>
                    </a:p>
                  </a:txBody>
                  <a:tcPr/>
                </a:tc>
                <a:tc>
                  <a:txBody>
                    <a:bodyPr/>
                    <a:lstStyle/>
                    <a:p>
                      <a:pPr algn="ctr" latinLnBrk="1"/>
                      <a:r>
                        <a:rPr lang="en-US" altLang="ko-KR" sz="1600" b="0" u="none" dirty="0"/>
                        <a:t>5.0416</a:t>
                      </a:r>
                      <a:endParaRPr lang="ko-KR" altLang="en-US" sz="1600" b="0" u="none" dirty="0"/>
                    </a:p>
                  </a:txBody>
                  <a:tcPr/>
                </a:tc>
                <a:extLst>
                  <a:ext uri="{0D108BD9-81ED-4DB2-BD59-A6C34878D82A}">
                    <a16:rowId xmlns:a16="http://schemas.microsoft.com/office/drawing/2014/main" val="3204857343"/>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SS</a:t>
                      </a:r>
                      <a:endParaRPr lang="ko-KR" altLang="en-US" sz="1600" b="1" dirty="0"/>
                    </a:p>
                  </a:txBody>
                  <a:tcPr/>
                </a:tc>
                <a:tc>
                  <a:txBody>
                    <a:bodyPr/>
                    <a:lstStyle/>
                    <a:p>
                      <a:pPr algn="ctr" latinLnBrk="1"/>
                      <a:r>
                        <a:rPr lang="en-US" altLang="ko-KR" sz="1600" dirty="0"/>
                        <a:t>1.6676</a:t>
                      </a:r>
                      <a:endParaRPr lang="ko-KR" altLang="en-US" sz="1600" dirty="0"/>
                    </a:p>
                  </a:txBody>
                  <a:tcPr/>
                </a:tc>
                <a:tc>
                  <a:txBody>
                    <a:bodyPr/>
                    <a:lstStyle/>
                    <a:p>
                      <a:pPr algn="ctr" latinLnBrk="1"/>
                      <a:r>
                        <a:rPr lang="en-US" altLang="ko-KR" sz="1600" dirty="0"/>
                        <a:t>1.8185</a:t>
                      </a:r>
                      <a:endParaRPr lang="ko-KR" altLang="en-US" sz="1600" dirty="0"/>
                    </a:p>
                  </a:txBody>
                  <a:tcPr/>
                </a:tc>
                <a:tc>
                  <a:txBody>
                    <a:bodyPr/>
                    <a:lstStyle/>
                    <a:p>
                      <a:pPr algn="ctr" latinLnBrk="1"/>
                      <a:r>
                        <a:rPr lang="en-US" altLang="ko-KR" sz="1600" dirty="0"/>
                        <a:t>2.2088</a:t>
                      </a:r>
                      <a:endParaRPr lang="ko-KR" altLang="en-US" sz="1600" dirty="0"/>
                    </a:p>
                  </a:txBody>
                  <a:tcPr/>
                </a:tc>
                <a:tc>
                  <a:txBody>
                    <a:bodyPr/>
                    <a:lstStyle/>
                    <a:p>
                      <a:pPr algn="ctr" latinLnBrk="1"/>
                      <a:r>
                        <a:rPr lang="en-US" altLang="ko-KR" sz="1600" dirty="0"/>
                        <a:t>2.8324</a:t>
                      </a:r>
                      <a:endParaRPr lang="ko-KR" altLang="en-US" sz="1600" dirty="0"/>
                    </a:p>
                  </a:txBody>
                  <a:tcPr/>
                </a:tc>
                <a:tc>
                  <a:txBody>
                    <a:bodyPr/>
                    <a:lstStyle/>
                    <a:p>
                      <a:pPr algn="ctr" latinLnBrk="1"/>
                      <a:r>
                        <a:rPr lang="en-US" altLang="ko-KR" sz="1600" dirty="0"/>
                        <a:t>6.9689</a:t>
                      </a:r>
                      <a:endParaRPr lang="ko-KR" altLang="en-US" sz="1600" dirty="0"/>
                    </a:p>
                  </a:txBody>
                  <a:tcPr/>
                </a:tc>
                <a:tc>
                  <a:txBody>
                    <a:bodyPr/>
                    <a:lstStyle/>
                    <a:p>
                      <a:pPr algn="ctr" latinLnBrk="1"/>
                      <a:r>
                        <a:rPr lang="en-US" altLang="ko-KR" sz="1600" dirty="0"/>
                        <a:t>5.9100</a:t>
                      </a:r>
                      <a:endParaRPr lang="ko-KR" altLang="en-US" sz="1600" dirty="0"/>
                    </a:p>
                  </a:txBody>
                  <a:tcPr/>
                </a:tc>
                <a:tc>
                  <a:txBody>
                    <a:bodyPr/>
                    <a:lstStyle/>
                    <a:p>
                      <a:pPr algn="ctr" latinLnBrk="1"/>
                      <a:r>
                        <a:rPr lang="en-US" altLang="ko-KR" sz="1600" dirty="0"/>
                        <a:t>7.3457</a:t>
                      </a:r>
                      <a:endParaRPr lang="ko-KR" altLang="en-US" sz="1600" dirty="0"/>
                    </a:p>
                  </a:txBody>
                  <a:tcPr/>
                </a:tc>
                <a:tc>
                  <a:txBody>
                    <a:bodyPr/>
                    <a:lstStyle/>
                    <a:p>
                      <a:pPr algn="ctr" latinLnBrk="1"/>
                      <a:r>
                        <a:rPr lang="en-US" altLang="ko-KR" sz="1600" dirty="0"/>
                        <a:t>5.8641</a:t>
                      </a:r>
                      <a:endParaRPr lang="ko-KR" altLang="en-US" sz="1600" dirty="0"/>
                    </a:p>
                  </a:txBody>
                  <a:tcPr/>
                </a:tc>
                <a:tc>
                  <a:txBody>
                    <a:bodyPr/>
                    <a:lstStyle/>
                    <a:p>
                      <a:pPr algn="ctr" latinLnBrk="1"/>
                      <a:r>
                        <a:rPr lang="en-US" altLang="ko-KR" sz="1600" b="0" u="none" dirty="0"/>
                        <a:t>4.3569</a:t>
                      </a:r>
                      <a:endParaRPr lang="ko-KR" altLang="en-US" sz="1600" b="0" u="none" dirty="0"/>
                    </a:p>
                  </a:txBody>
                  <a:tcPr/>
                </a:tc>
                <a:tc>
                  <a:txBody>
                    <a:bodyPr/>
                    <a:lstStyle/>
                    <a:p>
                      <a:pPr algn="ctr" latinLnBrk="1"/>
                      <a:r>
                        <a:rPr lang="en-US" altLang="ko-KR" sz="1600" b="0" u="none" dirty="0"/>
                        <a:t>3.1686</a:t>
                      </a:r>
                      <a:endParaRPr lang="ko-KR" altLang="en-US" sz="1600" b="0" u="none" dirty="0"/>
                    </a:p>
                  </a:txBody>
                  <a:tcPr/>
                </a:tc>
                <a:tc>
                  <a:txBody>
                    <a:bodyPr/>
                    <a:lstStyle/>
                    <a:p>
                      <a:pPr algn="ctr" latinLnBrk="1"/>
                      <a:r>
                        <a:rPr lang="en-US" altLang="ko-KR" sz="1600" b="0" u="none" dirty="0"/>
                        <a:t>5.0863</a:t>
                      </a:r>
                      <a:endParaRPr lang="ko-KR" altLang="en-US" sz="1600" b="0" u="none" dirty="0"/>
                    </a:p>
                  </a:txBody>
                  <a:tcPr/>
                </a:tc>
                <a:tc>
                  <a:txBody>
                    <a:bodyPr/>
                    <a:lstStyle/>
                    <a:p>
                      <a:pPr algn="ctr" latinLnBrk="1"/>
                      <a:r>
                        <a:rPr lang="en-US" altLang="ko-KR" sz="1600" b="1" u="sng" dirty="0"/>
                        <a:t>7.8285</a:t>
                      </a:r>
                      <a:endParaRPr lang="ko-KR" altLang="en-US" sz="1600" b="1" u="sng" dirty="0"/>
                    </a:p>
                  </a:txBody>
                  <a:tcPr/>
                </a:tc>
                <a:extLst>
                  <a:ext uri="{0D108BD9-81ED-4DB2-BD59-A6C34878D82A}">
                    <a16:rowId xmlns:a16="http://schemas.microsoft.com/office/drawing/2014/main" val="118579939"/>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EC</a:t>
                      </a:r>
                      <a:endParaRPr lang="ko-KR" altLang="en-US" sz="1600" b="1" dirty="0"/>
                    </a:p>
                  </a:txBody>
                  <a:tcPr/>
                </a:tc>
                <a:tc>
                  <a:txBody>
                    <a:bodyPr/>
                    <a:lstStyle/>
                    <a:p>
                      <a:pPr algn="ctr" latinLnBrk="1"/>
                      <a:r>
                        <a:rPr lang="en-US" altLang="ko-KR" sz="1600" dirty="0"/>
                        <a:t>5.2796</a:t>
                      </a:r>
                      <a:endParaRPr lang="ko-KR" altLang="en-US" sz="1600" dirty="0"/>
                    </a:p>
                  </a:txBody>
                  <a:tcPr/>
                </a:tc>
                <a:tc>
                  <a:txBody>
                    <a:bodyPr/>
                    <a:lstStyle/>
                    <a:p>
                      <a:pPr algn="ctr" latinLnBrk="1"/>
                      <a:r>
                        <a:rPr lang="en-US" altLang="ko-KR" sz="1600" dirty="0"/>
                        <a:t>4.0081</a:t>
                      </a:r>
                      <a:endParaRPr lang="ko-KR" altLang="en-US" sz="1600" dirty="0"/>
                    </a:p>
                  </a:txBody>
                  <a:tcPr/>
                </a:tc>
                <a:tc>
                  <a:txBody>
                    <a:bodyPr/>
                    <a:lstStyle/>
                    <a:p>
                      <a:pPr algn="ctr" latinLnBrk="1"/>
                      <a:r>
                        <a:rPr lang="en-US" altLang="ko-KR" sz="1600" b="1" u="sng" dirty="0"/>
                        <a:t>4.9430</a:t>
                      </a:r>
                      <a:endParaRPr lang="ko-KR" altLang="en-US" sz="1600" b="1" u="sng" dirty="0"/>
                    </a:p>
                  </a:txBody>
                  <a:tcPr/>
                </a:tc>
                <a:tc>
                  <a:txBody>
                    <a:bodyPr/>
                    <a:lstStyle/>
                    <a:p>
                      <a:pPr algn="ctr" latinLnBrk="1"/>
                      <a:r>
                        <a:rPr lang="en-US" altLang="ko-KR" sz="1600" dirty="0"/>
                        <a:t>2.3617</a:t>
                      </a:r>
                      <a:endParaRPr lang="ko-KR" altLang="en-US" sz="1600" dirty="0"/>
                    </a:p>
                  </a:txBody>
                  <a:tcPr/>
                </a:tc>
                <a:tc>
                  <a:txBody>
                    <a:bodyPr/>
                    <a:lstStyle/>
                    <a:p>
                      <a:pPr algn="ctr" latinLnBrk="1"/>
                      <a:r>
                        <a:rPr lang="en-US" altLang="ko-KR" sz="1600" dirty="0"/>
                        <a:t>5.4458</a:t>
                      </a:r>
                      <a:endParaRPr lang="ko-KR" altLang="en-US" sz="1600" dirty="0"/>
                    </a:p>
                  </a:txBody>
                  <a:tcPr/>
                </a:tc>
                <a:tc>
                  <a:txBody>
                    <a:bodyPr/>
                    <a:lstStyle/>
                    <a:p>
                      <a:pPr algn="ctr" latinLnBrk="1"/>
                      <a:r>
                        <a:rPr lang="en-US" altLang="ko-KR" sz="1600" dirty="0"/>
                        <a:t>4.9678</a:t>
                      </a:r>
                      <a:endParaRPr lang="ko-KR" altLang="en-US" sz="1600" dirty="0"/>
                    </a:p>
                  </a:txBody>
                  <a:tcPr/>
                </a:tc>
                <a:tc>
                  <a:txBody>
                    <a:bodyPr/>
                    <a:lstStyle/>
                    <a:p>
                      <a:pPr algn="ctr" latinLnBrk="1"/>
                      <a:r>
                        <a:rPr lang="en-US" altLang="ko-KR" sz="1600" dirty="0"/>
                        <a:t>8.5282</a:t>
                      </a:r>
                      <a:endParaRPr lang="ko-KR" altLang="en-US" sz="1600" dirty="0"/>
                    </a:p>
                  </a:txBody>
                  <a:tcPr/>
                </a:tc>
                <a:tc>
                  <a:txBody>
                    <a:bodyPr/>
                    <a:lstStyle/>
                    <a:p>
                      <a:pPr algn="ctr" latinLnBrk="1"/>
                      <a:r>
                        <a:rPr lang="en-US" altLang="ko-KR" sz="1600" dirty="0"/>
                        <a:t>6.2782</a:t>
                      </a:r>
                      <a:endParaRPr lang="ko-KR" altLang="en-US" sz="1600" dirty="0"/>
                    </a:p>
                  </a:txBody>
                  <a:tcPr/>
                </a:tc>
                <a:tc>
                  <a:txBody>
                    <a:bodyPr/>
                    <a:lstStyle/>
                    <a:p>
                      <a:pPr algn="ctr" latinLnBrk="1"/>
                      <a:r>
                        <a:rPr lang="en-US" altLang="ko-KR" sz="1600" b="0" u="none" dirty="0"/>
                        <a:t>4.2516</a:t>
                      </a:r>
                      <a:endParaRPr lang="ko-KR" altLang="en-US" sz="1600" b="0" u="none" dirty="0"/>
                    </a:p>
                  </a:txBody>
                  <a:tcPr/>
                </a:tc>
                <a:tc>
                  <a:txBody>
                    <a:bodyPr/>
                    <a:lstStyle/>
                    <a:p>
                      <a:pPr algn="ctr" latinLnBrk="1"/>
                      <a:r>
                        <a:rPr lang="en-US" altLang="ko-KR" sz="1600" b="0" u="none" dirty="0"/>
                        <a:t>2.9874</a:t>
                      </a:r>
                      <a:endParaRPr lang="ko-KR" altLang="en-US" sz="1600" b="0" u="none" dirty="0"/>
                    </a:p>
                  </a:txBody>
                  <a:tcPr/>
                </a:tc>
                <a:tc>
                  <a:txBody>
                    <a:bodyPr/>
                    <a:lstStyle/>
                    <a:p>
                      <a:pPr algn="ctr" latinLnBrk="1"/>
                      <a:r>
                        <a:rPr lang="en-US" altLang="ko-KR" sz="1600" b="0" u="none" dirty="0"/>
                        <a:t>5.1073</a:t>
                      </a:r>
                      <a:endParaRPr lang="ko-KR" altLang="en-US" sz="1600" b="0" u="none" dirty="0"/>
                    </a:p>
                  </a:txBody>
                  <a:tcPr/>
                </a:tc>
                <a:tc>
                  <a:txBody>
                    <a:bodyPr/>
                    <a:lstStyle/>
                    <a:p>
                      <a:pPr algn="ctr" latinLnBrk="1"/>
                      <a:r>
                        <a:rPr lang="en-US" altLang="ko-KR" sz="1600" b="0" u="none" dirty="0"/>
                        <a:t>4.3782</a:t>
                      </a:r>
                      <a:endParaRPr lang="ko-KR" altLang="en-US" sz="1600" b="0" u="none" dirty="0"/>
                    </a:p>
                  </a:txBody>
                  <a:tcPr/>
                </a:tc>
                <a:extLst>
                  <a:ext uri="{0D108BD9-81ED-4DB2-BD59-A6C34878D82A}">
                    <a16:rowId xmlns:a16="http://schemas.microsoft.com/office/drawing/2014/main" val="1371097466"/>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pH</a:t>
                      </a:r>
                      <a:endParaRPr lang="ko-KR" altLang="en-US" sz="1600" b="1" dirty="0"/>
                    </a:p>
                  </a:txBody>
                  <a:tcPr/>
                </a:tc>
                <a:tc>
                  <a:txBody>
                    <a:bodyPr/>
                    <a:lstStyle/>
                    <a:p>
                      <a:pPr algn="ctr" latinLnBrk="1"/>
                      <a:r>
                        <a:rPr lang="en-US" altLang="ko-KR" sz="1600" dirty="0"/>
                        <a:t>5.0045</a:t>
                      </a:r>
                      <a:endParaRPr lang="ko-KR" altLang="en-US" sz="1600" dirty="0"/>
                    </a:p>
                  </a:txBody>
                  <a:tcPr/>
                </a:tc>
                <a:tc>
                  <a:txBody>
                    <a:bodyPr/>
                    <a:lstStyle/>
                    <a:p>
                      <a:pPr algn="ctr" latinLnBrk="1"/>
                      <a:r>
                        <a:rPr lang="en-US" altLang="ko-KR" sz="1600" dirty="0"/>
                        <a:t>4.8076</a:t>
                      </a:r>
                      <a:endParaRPr lang="ko-KR" altLang="en-US" sz="1600" dirty="0"/>
                    </a:p>
                  </a:txBody>
                  <a:tcPr/>
                </a:tc>
                <a:tc>
                  <a:txBody>
                    <a:bodyPr/>
                    <a:lstStyle/>
                    <a:p>
                      <a:pPr algn="ctr" latinLnBrk="1"/>
                      <a:r>
                        <a:rPr lang="en-US" altLang="ko-KR" sz="1600" dirty="0"/>
                        <a:t>0.8526</a:t>
                      </a:r>
                      <a:endParaRPr lang="ko-KR" altLang="en-US" sz="1600" dirty="0"/>
                    </a:p>
                  </a:txBody>
                  <a:tcPr/>
                </a:tc>
                <a:tc>
                  <a:txBody>
                    <a:bodyPr/>
                    <a:lstStyle/>
                    <a:p>
                      <a:pPr algn="ctr" latinLnBrk="1"/>
                      <a:r>
                        <a:rPr lang="en-US" altLang="ko-KR" sz="1600" dirty="0"/>
                        <a:t>0.5071</a:t>
                      </a:r>
                      <a:endParaRPr lang="ko-KR" altLang="en-US" sz="1600" dirty="0"/>
                    </a:p>
                  </a:txBody>
                  <a:tcPr/>
                </a:tc>
                <a:tc>
                  <a:txBody>
                    <a:bodyPr/>
                    <a:lstStyle/>
                    <a:p>
                      <a:pPr algn="ctr" latinLnBrk="1"/>
                      <a:r>
                        <a:rPr lang="en-US" altLang="ko-KR" sz="1600" dirty="0"/>
                        <a:t>5.3132</a:t>
                      </a:r>
                      <a:endParaRPr lang="ko-KR" altLang="en-US" sz="1600" dirty="0"/>
                    </a:p>
                  </a:txBody>
                  <a:tcPr/>
                </a:tc>
                <a:tc>
                  <a:txBody>
                    <a:bodyPr/>
                    <a:lstStyle/>
                    <a:p>
                      <a:pPr algn="ctr" latinLnBrk="1"/>
                      <a:r>
                        <a:rPr lang="en-US" altLang="ko-KR" sz="1600" b="1" u="sng" dirty="0"/>
                        <a:t>9.8304</a:t>
                      </a:r>
                      <a:endParaRPr lang="ko-KR" altLang="en-US" sz="1600" b="1" u="sng" dirty="0"/>
                    </a:p>
                  </a:txBody>
                  <a:tcPr/>
                </a:tc>
                <a:tc>
                  <a:txBody>
                    <a:bodyPr/>
                    <a:lstStyle/>
                    <a:p>
                      <a:pPr algn="ctr" latinLnBrk="1"/>
                      <a:r>
                        <a:rPr lang="en-US" altLang="ko-KR" sz="1600" dirty="0"/>
                        <a:t>3.6943</a:t>
                      </a:r>
                      <a:endParaRPr lang="ko-KR" altLang="en-US" sz="1600" dirty="0"/>
                    </a:p>
                  </a:txBody>
                  <a:tcPr/>
                </a:tc>
                <a:tc>
                  <a:txBody>
                    <a:bodyPr/>
                    <a:lstStyle/>
                    <a:p>
                      <a:pPr algn="ctr" latinLnBrk="1"/>
                      <a:r>
                        <a:rPr lang="en-US" altLang="ko-KR" sz="1600" dirty="0"/>
                        <a:t>5.4650</a:t>
                      </a:r>
                      <a:endParaRPr lang="ko-KR" altLang="en-US" sz="1600" dirty="0"/>
                    </a:p>
                  </a:txBody>
                  <a:tcPr/>
                </a:tc>
                <a:tc>
                  <a:txBody>
                    <a:bodyPr/>
                    <a:lstStyle/>
                    <a:p>
                      <a:pPr algn="ctr" latinLnBrk="1"/>
                      <a:r>
                        <a:rPr lang="en-US" altLang="ko-KR" sz="1600" b="0" u="none" dirty="0"/>
                        <a:t>5.6531</a:t>
                      </a:r>
                      <a:endParaRPr lang="ko-KR" altLang="en-US" sz="1600" b="0" u="none" dirty="0"/>
                    </a:p>
                  </a:txBody>
                  <a:tcPr/>
                </a:tc>
                <a:tc>
                  <a:txBody>
                    <a:bodyPr/>
                    <a:lstStyle/>
                    <a:p>
                      <a:pPr algn="ctr" latinLnBrk="1"/>
                      <a:r>
                        <a:rPr lang="en-US" altLang="ko-KR" sz="1600" b="0" u="none" dirty="0"/>
                        <a:t>4.7403</a:t>
                      </a:r>
                      <a:endParaRPr lang="ko-KR" altLang="en-US" sz="1600" b="0" u="none" dirty="0"/>
                    </a:p>
                  </a:txBody>
                  <a:tcPr/>
                </a:tc>
                <a:tc>
                  <a:txBody>
                    <a:bodyPr/>
                    <a:lstStyle/>
                    <a:p>
                      <a:pPr algn="ctr" latinLnBrk="1"/>
                      <a:r>
                        <a:rPr lang="en-US" altLang="ko-KR" sz="1600" b="0" u="none" dirty="0"/>
                        <a:t>1.7300</a:t>
                      </a:r>
                      <a:endParaRPr lang="ko-KR" altLang="en-US" sz="1600" b="0" u="none" dirty="0"/>
                    </a:p>
                  </a:txBody>
                  <a:tcPr/>
                </a:tc>
                <a:tc>
                  <a:txBody>
                    <a:bodyPr/>
                    <a:lstStyle/>
                    <a:p>
                      <a:pPr algn="ctr" latinLnBrk="1"/>
                      <a:r>
                        <a:rPr lang="en-US" altLang="ko-KR" sz="1600" b="0" u="none" dirty="0"/>
                        <a:t>1.8485</a:t>
                      </a:r>
                      <a:endParaRPr lang="ko-KR" altLang="en-US" sz="1600" b="0" u="none" dirty="0"/>
                    </a:p>
                  </a:txBody>
                  <a:tcPr/>
                </a:tc>
                <a:extLst>
                  <a:ext uri="{0D108BD9-81ED-4DB2-BD59-A6C34878D82A}">
                    <a16:rowId xmlns:a16="http://schemas.microsoft.com/office/drawing/2014/main" val="1041127045"/>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DO</a:t>
                      </a:r>
                      <a:endParaRPr lang="ko-KR" altLang="en-US" sz="1600" b="1" dirty="0"/>
                    </a:p>
                  </a:txBody>
                  <a:tcPr/>
                </a:tc>
                <a:tc>
                  <a:txBody>
                    <a:bodyPr/>
                    <a:lstStyle/>
                    <a:p>
                      <a:pPr algn="ctr" latinLnBrk="1"/>
                      <a:r>
                        <a:rPr lang="en-US" altLang="ko-KR" sz="1600" b="1" u="sng" dirty="0"/>
                        <a:t>27.6322</a:t>
                      </a:r>
                      <a:endParaRPr lang="ko-KR" altLang="en-US" sz="1600" b="1" u="sng" dirty="0"/>
                    </a:p>
                  </a:txBody>
                  <a:tcPr/>
                </a:tc>
                <a:tc>
                  <a:txBody>
                    <a:bodyPr/>
                    <a:lstStyle/>
                    <a:p>
                      <a:pPr algn="ctr" latinLnBrk="1"/>
                      <a:r>
                        <a:rPr lang="en-US" altLang="ko-KR" sz="1600" dirty="0"/>
                        <a:t>4.3681</a:t>
                      </a:r>
                      <a:endParaRPr lang="ko-KR" altLang="en-US" sz="1600" dirty="0"/>
                    </a:p>
                  </a:txBody>
                  <a:tcPr/>
                </a:tc>
                <a:tc>
                  <a:txBody>
                    <a:bodyPr/>
                    <a:lstStyle/>
                    <a:p>
                      <a:pPr algn="ctr" latinLnBrk="1"/>
                      <a:r>
                        <a:rPr lang="en-US" altLang="ko-KR" sz="1600" b="1" u="sng" dirty="0"/>
                        <a:t>38.1803</a:t>
                      </a:r>
                      <a:endParaRPr lang="ko-KR" altLang="en-US" sz="1600" b="1" u="sng" dirty="0"/>
                    </a:p>
                  </a:txBody>
                  <a:tcPr/>
                </a:tc>
                <a:tc>
                  <a:txBody>
                    <a:bodyPr/>
                    <a:lstStyle/>
                    <a:p>
                      <a:pPr algn="ctr" latinLnBrk="1"/>
                      <a:r>
                        <a:rPr lang="en-US" altLang="ko-KR" sz="1600" dirty="0"/>
                        <a:t>0.8516</a:t>
                      </a:r>
                      <a:endParaRPr lang="ko-KR" altLang="en-US" sz="1600" dirty="0"/>
                    </a:p>
                  </a:txBody>
                  <a:tcPr/>
                </a:tc>
                <a:tc>
                  <a:txBody>
                    <a:bodyPr/>
                    <a:lstStyle/>
                    <a:p>
                      <a:pPr algn="ctr" latinLnBrk="1"/>
                      <a:r>
                        <a:rPr lang="en-US" altLang="ko-KR" sz="1600" b="1" u="sng" dirty="0"/>
                        <a:t>10.1666</a:t>
                      </a:r>
                      <a:endParaRPr lang="ko-KR" altLang="en-US" sz="1600" b="1" u="sng" dirty="0"/>
                    </a:p>
                  </a:txBody>
                  <a:tcPr/>
                </a:tc>
                <a:tc>
                  <a:txBody>
                    <a:bodyPr/>
                    <a:lstStyle/>
                    <a:p>
                      <a:pPr algn="ctr" latinLnBrk="1"/>
                      <a:r>
                        <a:rPr lang="en-US" altLang="ko-KR" sz="1600" dirty="0"/>
                        <a:t>8.0513</a:t>
                      </a:r>
                      <a:endParaRPr lang="ko-KR" altLang="en-US" sz="1600" dirty="0"/>
                    </a:p>
                  </a:txBody>
                  <a:tcPr/>
                </a:tc>
                <a:tc>
                  <a:txBody>
                    <a:bodyPr/>
                    <a:lstStyle/>
                    <a:p>
                      <a:pPr algn="ctr" latinLnBrk="1"/>
                      <a:r>
                        <a:rPr lang="en-US" altLang="ko-KR" sz="1600" b="1" u="sng" dirty="0"/>
                        <a:t>9.0549</a:t>
                      </a:r>
                      <a:endParaRPr lang="ko-KR" altLang="en-US" sz="1600" b="1" u="sng" dirty="0"/>
                    </a:p>
                  </a:txBody>
                  <a:tcPr/>
                </a:tc>
                <a:tc>
                  <a:txBody>
                    <a:bodyPr/>
                    <a:lstStyle/>
                    <a:p>
                      <a:pPr algn="ctr" latinLnBrk="1"/>
                      <a:r>
                        <a:rPr lang="en-US" altLang="ko-KR" sz="1600" dirty="0"/>
                        <a:t>3.2185</a:t>
                      </a:r>
                      <a:endParaRPr lang="ko-KR" altLang="en-US" sz="1600" dirty="0"/>
                    </a:p>
                  </a:txBody>
                  <a:tcPr/>
                </a:tc>
                <a:tc>
                  <a:txBody>
                    <a:bodyPr/>
                    <a:lstStyle/>
                    <a:p>
                      <a:pPr algn="ctr" latinLnBrk="1"/>
                      <a:r>
                        <a:rPr lang="en-US" altLang="ko-KR" sz="1600" b="1" u="sng" dirty="0"/>
                        <a:t>18.8630</a:t>
                      </a:r>
                      <a:endParaRPr lang="ko-KR" altLang="en-US" sz="1600" b="1" u="sng" dirty="0"/>
                    </a:p>
                  </a:txBody>
                  <a:tcPr/>
                </a:tc>
                <a:tc>
                  <a:txBody>
                    <a:bodyPr/>
                    <a:lstStyle/>
                    <a:p>
                      <a:pPr algn="ctr" latinLnBrk="1"/>
                      <a:r>
                        <a:rPr lang="en-US" altLang="ko-KR" sz="1600" b="1" u="sng" dirty="0"/>
                        <a:t>12.5884</a:t>
                      </a:r>
                      <a:endParaRPr lang="ko-KR" altLang="en-US" sz="1600" b="1" u="sng" dirty="0"/>
                    </a:p>
                  </a:txBody>
                  <a:tcPr/>
                </a:tc>
                <a:tc>
                  <a:txBody>
                    <a:bodyPr/>
                    <a:lstStyle/>
                    <a:p>
                      <a:pPr algn="ctr" latinLnBrk="1"/>
                      <a:r>
                        <a:rPr lang="en-US" altLang="ko-KR" sz="1600" b="1" u="sng" dirty="0"/>
                        <a:t>21.7981</a:t>
                      </a:r>
                      <a:endParaRPr lang="ko-KR" altLang="en-US" sz="1600" b="1" u="sng" dirty="0"/>
                    </a:p>
                  </a:txBody>
                  <a:tcPr/>
                </a:tc>
                <a:tc>
                  <a:txBody>
                    <a:bodyPr/>
                    <a:lstStyle/>
                    <a:p>
                      <a:pPr algn="ctr" latinLnBrk="1"/>
                      <a:r>
                        <a:rPr lang="en-US" altLang="ko-KR" sz="1600" b="0" u="none" dirty="0"/>
                        <a:t>4.4447</a:t>
                      </a:r>
                      <a:endParaRPr lang="ko-KR" altLang="en-US" sz="1600" b="0" u="none" dirty="0"/>
                    </a:p>
                  </a:txBody>
                  <a:tcPr/>
                </a:tc>
                <a:extLst>
                  <a:ext uri="{0D108BD9-81ED-4DB2-BD59-A6C34878D82A}">
                    <a16:rowId xmlns:a16="http://schemas.microsoft.com/office/drawing/2014/main" val="2852162501"/>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temperature</a:t>
                      </a:r>
                      <a:endParaRPr lang="ko-KR" altLang="en-US" sz="1600" b="1" dirty="0"/>
                    </a:p>
                  </a:txBody>
                  <a:tcPr/>
                </a:tc>
                <a:tc>
                  <a:txBody>
                    <a:bodyPr/>
                    <a:lstStyle/>
                    <a:p>
                      <a:pPr algn="ctr" latinLnBrk="1"/>
                      <a:r>
                        <a:rPr lang="en-US" altLang="ko-KR" sz="1600" b="1" u="sng" dirty="0"/>
                        <a:t>26.8603</a:t>
                      </a:r>
                      <a:endParaRPr lang="ko-KR" altLang="en-US" sz="1600" b="1" u="sng" dirty="0"/>
                    </a:p>
                  </a:txBody>
                  <a:tcPr/>
                </a:tc>
                <a:tc>
                  <a:txBody>
                    <a:bodyPr/>
                    <a:lstStyle/>
                    <a:p>
                      <a:pPr algn="ctr" latinLnBrk="1"/>
                      <a:r>
                        <a:rPr lang="en-US" altLang="ko-KR" sz="1600" b="1" u="sng" dirty="0"/>
                        <a:t>56.3125</a:t>
                      </a:r>
                      <a:endParaRPr lang="ko-KR" altLang="en-US" sz="1600" b="1" u="sng" dirty="0"/>
                    </a:p>
                  </a:txBody>
                  <a:tcPr/>
                </a:tc>
                <a:tc>
                  <a:txBody>
                    <a:bodyPr/>
                    <a:lstStyle/>
                    <a:p>
                      <a:pPr algn="ctr" latinLnBrk="1"/>
                      <a:r>
                        <a:rPr lang="en-US" altLang="ko-KR" sz="1600" dirty="0"/>
                        <a:t>4.8959</a:t>
                      </a:r>
                      <a:endParaRPr lang="ko-KR" altLang="en-US" sz="1600" dirty="0"/>
                    </a:p>
                  </a:txBody>
                  <a:tcPr/>
                </a:tc>
                <a:tc>
                  <a:txBody>
                    <a:bodyPr/>
                    <a:lstStyle/>
                    <a:p>
                      <a:pPr algn="ctr" latinLnBrk="1"/>
                      <a:r>
                        <a:rPr lang="en-US" altLang="ko-KR" sz="1600" b="1" u="sng" dirty="0"/>
                        <a:t>40.8129</a:t>
                      </a:r>
                      <a:endParaRPr lang="ko-KR" altLang="en-US" sz="1600" b="1" u="sng" dirty="0"/>
                    </a:p>
                  </a:txBody>
                  <a:tcPr/>
                </a:tc>
                <a:tc>
                  <a:txBody>
                    <a:bodyPr/>
                    <a:lstStyle/>
                    <a:p>
                      <a:pPr algn="ctr" latinLnBrk="1"/>
                      <a:r>
                        <a:rPr lang="en-US" altLang="ko-KR" sz="1600" b="1" u="sng" dirty="0"/>
                        <a:t>8.5444</a:t>
                      </a:r>
                      <a:endParaRPr lang="ko-KR" altLang="en-US" sz="1600" b="1" u="sng" dirty="0"/>
                    </a:p>
                  </a:txBody>
                  <a:tcPr/>
                </a:tc>
                <a:tc>
                  <a:txBody>
                    <a:bodyPr/>
                    <a:lstStyle/>
                    <a:p>
                      <a:pPr algn="ctr" latinLnBrk="1"/>
                      <a:r>
                        <a:rPr lang="en-US" altLang="ko-KR" sz="1600" b="1" u="sng" dirty="0"/>
                        <a:t>15.2595</a:t>
                      </a:r>
                      <a:endParaRPr lang="ko-KR" altLang="en-US" sz="1600" b="1" u="sng" dirty="0"/>
                    </a:p>
                  </a:txBody>
                  <a:tcPr/>
                </a:tc>
                <a:tc>
                  <a:txBody>
                    <a:bodyPr/>
                    <a:lstStyle/>
                    <a:p>
                      <a:pPr algn="ctr" latinLnBrk="1"/>
                      <a:r>
                        <a:rPr lang="en-US" altLang="ko-KR" sz="1600" b="1" u="sng" dirty="0"/>
                        <a:t>11.4148</a:t>
                      </a:r>
                      <a:endParaRPr lang="ko-KR" altLang="en-US" sz="1600" b="1" u="sng" dirty="0"/>
                    </a:p>
                  </a:txBody>
                  <a:tcPr/>
                </a:tc>
                <a:tc>
                  <a:txBody>
                    <a:bodyPr/>
                    <a:lstStyle/>
                    <a:p>
                      <a:pPr algn="ctr" latinLnBrk="1"/>
                      <a:r>
                        <a:rPr lang="en-US" altLang="ko-KR" sz="1600" b="1" u="sng" dirty="0"/>
                        <a:t>7.9387</a:t>
                      </a:r>
                      <a:endParaRPr lang="ko-KR" altLang="en-US" sz="1600" b="1" u="sng" dirty="0"/>
                    </a:p>
                  </a:txBody>
                  <a:tcPr/>
                </a:tc>
                <a:tc>
                  <a:txBody>
                    <a:bodyPr/>
                    <a:lstStyle/>
                    <a:p>
                      <a:pPr algn="ctr" latinLnBrk="1"/>
                      <a:r>
                        <a:rPr lang="en-US" altLang="ko-KR" sz="1600" b="1" u="sng" dirty="0"/>
                        <a:t>14.1587</a:t>
                      </a:r>
                      <a:endParaRPr lang="ko-KR" altLang="en-US" sz="1600" b="1" u="sng" dirty="0"/>
                    </a:p>
                  </a:txBody>
                  <a:tcPr/>
                </a:tc>
                <a:tc>
                  <a:txBody>
                    <a:bodyPr/>
                    <a:lstStyle/>
                    <a:p>
                      <a:pPr algn="ctr" latinLnBrk="1"/>
                      <a:r>
                        <a:rPr lang="en-US" altLang="ko-KR" sz="1600" b="1" u="sng" dirty="0"/>
                        <a:t>28.6057</a:t>
                      </a:r>
                      <a:endParaRPr lang="ko-KR" altLang="en-US" sz="1600" b="1" u="sng" dirty="0"/>
                    </a:p>
                  </a:txBody>
                  <a:tcPr/>
                </a:tc>
                <a:tc>
                  <a:txBody>
                    <a:bodyPr/>
                    <a:lstStyle/>
                    <a:p>
                      <a:pPr algn="ctr" latinLnBrk="1"/>
                      <a:r>
                        <a:rPr lang="en-US" altLang="ko-KR" sz="1600" b="1" u="sng" dirty="0"/>
                        <a:t>9.0861</a:t>
                      </a:r>
                      <a:endParaRPr lang="ko-KR" altLang="en-US" sz="1600" b="1" u="sng" dirty="0"/>
                    </a:p>
                  </a:txBody>
                  <a:tcPr/>
                </a:tc>
                <a:tc>
                  <a:txBody>
                    <a:bodyPr/>
                    <a:lstStyle/>
                    <a:p>
                      <a:pPr algn="ctr" latinLnBrk="1"/>
                      <a:r>
                        <a:rPr lang="en-US" altLang="ko-KR" sz="1600" b="1" u="sng" dirty="0"/>
                        <a:t>24.0900</a:t>
                      </a:r>
                      <a:endParaRPr lang="ko-KR" altLang="en-US" sz="1600" b="1" u="sng" dirty="0"/>
                    </a:p>
                  </a:txBody>
                  <a:tcPr/>
                </a:tc>
                <a:extLst>
                  <a:ext uri="{0D108BD9-81ED-4DB2-BD59-A6C34878D82A}">
                    <a16:rowId xmlns:a16="http://schemas.microsoft.com/office/drawing/2014/main" val="1949441596"/>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turbidity</a:t>
                      </a:r>
                      <a:endParaRPr lang="ko-KR" altLang="en-US" sz="1600" b="1" dirty="0"/>
                    </a:p>
                  </a:txBody>
                  <a:tcPr/>
                </a:tc>
                <a:tc>
                  <a:txBody>
                    <a:bodyPr/>
                    <a:lstStyle/>
                    <a:p>
                      <a:pPr algn="ctr" latinLnBrk="1"/>
                      <a:r>
                        <a:rPr lang="en-US" altLang="ko-KR" sz="1600" dirty="0"/>
                        <a:t>1.3616</a:t>
                      </a:r>
                      <a:endParaRPr lang="ko-KR" altLang="en-US" sz="1600" dirty="0"/>
                    </a:p>
                  </a:txBody>
                  <a:tcPr/>
                </a:tc>
                <a:tc>
                  <a:txBody>
                    <a:bodyPr/>
                    <a:lstStyle/>
                    <a:p>
                      <a:pPr algn="ctr" latinLnBrk="1"/>
                      <a:r>
                        <a:rPr lang="en-US" altLang="ko-KR" sz="1600" b="1" u="sng" dirty="0"/>
                        <a:t>5.6490</a:t>
                      </a:r>
                      <a:endParaRPr lang="ko-KR" altLang="en-US" sz="1600" b="1" u="sng" dirty="0"/>
                    </a:p>
                  </a:txBody>
                  <a:tcPr/>
                </a:tc>
                <a:tc>
                  <a:txBody>
                    <a:bodyPr/>
                    <a:lstStyle/>
                    <a:p>
                      <a:pPr algn="ctr" latinLnBrk="1"/>
                      <a:r>
                        <a:rPr lang="en-US" altLang="ko-KR" sz="1600" dirty="0"/>
                        <a:t>1.9789</a:t>
                      </a:r>
                      <a:endParaRPr lang="ko-KR" altLang="en-US" sz="1600" dirty="0"/>
                    </a:p>
                  </a:txBody>
                  <a:tcPr/>
                </a:tc>
                <a:tc>
                  <a:txBody>
                    <a:bodyPr/>
                    <a:lstStyle/>
                    <a:p>
                      <a:pPr algn="ctr" latinLnBrk="1"/>
                      <a:r>
                        <a:rPr lang="en-US" altLang="ko-KR" sz="1600" dirty="0"/>
                        <a:t>0.9841</a:t>
                      </a:r>
                      <a:endParaRPr lang="ko-KR" altLang="en-US" sz="1600" dirty="0"/>
                    </a:p>
                  </a:txBody>
                  <a:tcPr/>
                </a:tc>
                <a:tc>
                  <a:txBody>
                    <a:bodyPr/>
                    <a:lstStyle/>
                    <a:p>
                      <a:pPr algn="ctr" latinLnBrk="1"/>
                      <a:r>
                        <a:rPr lang="en-US" altLang="ko-KR" sz="1600" dirty="0"/>
                        <a:t>5.8153</a:t>
                      </a:r>
                      <a:endParaRPr lang="ko-KR" altLang="en-US" sz="1600" dirty="0"/>
                    </a:p>
                  </a:txBody>
                  <a:tcPr/>
                </a:tc>
                <a:tc>
                  <a:txBody>
                    <a:bodyPr/>
                    <a:lstStyle/>
                    <a:p>
                      <a:pPr algn="ctr" latinLnBrk="1"/>
                      <a:r>
                        <a:rPr lang="en-US" altLang="ko-KR" sz="1600" dirty="0"/>
                        <a:t>4.4691</a:t>
                      </a:r>
                      <a:endParaRPr lang="ko-KR" altLang="en-US" sz="1600" dirty="0"/>
                    </a:p>
                  </a:txBody>
                  <a:tcPr/>
                </a:tc>
                <a:tc>
                  <a:txBody>
                    <a:bodyPr/>
                    <a:lstStyle/>
                    <a:p>
                      <a:pPr algn="ctr" latinLnBrk="1"/>
                      <a:r>
                        <a:rPr lang="en-US" altLang="ko-KR" sz="1600" dirty="0"/>
                        <a:t>7.0753</a:t>
                      </a:r>
                      <a:endParaRPr lang="ko-KR" altLang="en-US" sz="1600" dirty="0"/>
                    </a:p>
                  </a:txBody>
                  <a:tcPr/>
                </a:tc>
                <a:tc>
                  <a:txBody>
                    <a:bodyPr/>
                    <a:lstStyle/>
                    <a:p>
                      <a:pPr algn="ctr" latinLnBrk="1"/>
                      <a:r>
                        <a:rPr lang="en-US" altLang="ko-KR" sz="1600" dirty="0"/>
                        <a:t>7.3113</a:t>
                      </a:r>
                      <a:endParaRPr lang="ko-KR" altLang="en-US" sz="1600" dirty="0"/>
                    </a:p>
                  </a:txBody>
                  <a:tcPr/>
                </a:tc>
                <a:tc>
                  <a:txBody>
                    <a:bodyPr/>
                    <a:lstStyle/>
                    <a:p>
                      <a:pPr algn="ctr" latinLnBrk="1"/>
                      <a:r>
                        <a:rPr lang="en-US" altLang="ko-KR" sz="1600" b="0" u="none" dirty="0"/>
                        <a:t>4.0198</a:t>
                      </a:r>
                      <a:endParaRPr lang="ko-KR" altLang="en-US" sz="1600" b="0" u="none" dirty="0"/>
                    </a:p>
                  </a:txBody>
                  <a:tcPr/>
                </a:tc>
                <a:tc>
                  <a:txBody>
                    <a:bodyPr/>
                    <a:lstStyle/>
                    <a:p>
                      <a:pPr algn="ctr" latinLnBrk="1"/>
                      <a:r>
                        <a:rPr lang="en-US" altLang="ko-KR" sz="1600" b="0" u="none" dirty="0"/>
                        <a:t>5.7638</a:t>
                      </a:r>
                      <a:endParaRPr lang="ko-KR" altLang="en-US" sz="1600" b="0" u="none" dirty="0"/>
                    </a:p>
                  </a:txBody>
                  <a:tcPr/>
                </a:tc>
                <a:tc>
                  <a:txBody>
                    <a:bodyPr/>
                    <a:lstStyle/>
                    <a:p>
                      <a:pPr algn="ctr" latinLnBrk="1"/>
                      <a:r>
                        <a:rPr lang="en-US" altLang="ko-KR" sz="1600" b="0" u="none" dirty="0"/>
                        <a:t>3.6315</a:t>
                      </a:r>
                      <a:endParaRPr lang="ko-KR" altLang="en-US" sz="1600" b="0" u="none" dirty="0"/>
                    </a:p>
                  </a:txBody>
                  <a:tcPr/>
                </a:tc>
                <a:tc>
                  <a:txBody>
                    <a:bodyPr/>
                    <a:lstStyle/>
                    <a:p>
                      <a:pPr algn="ctr" latinLnBrk="1"/>
                      <a:r>
                        <a:rPr lang="en-US" altLang="ko-KR" sz="1600" b="0" u="none" dirty="0"/>
                        <a:t>2.8180</a:t>
                      </a:r>
                      <a:endParaRPr lang="ko-KR" altLang="en-US" sz="1600" b="0" u="none" dirty="0"/>
                    </a:p>
                  </a:txBody>
                  <a:tcPr/>
                </a:tc>
                <a:extLst>
                  <a:ext uri="{0D108BD9-81ED-4DB2-BD59-A6C34878D82A}">
                    <a16:rowId xmlns:a16="http://schemas.microsoft.com/office/drawing/2014/main" val="3697845014"/>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transparency</a:t>
                      </a:r>
                      <a:endParaRPr lang="ko-KR" altLang="en-US" sz="1600" b="1" dirty="0"/>
                    </a:p>
                  </a:txBody>
                  <a:tcPr/>
                </a:tc>
                <a:tc>
                  <a:txBody>
                    <a:bodyPr/>
                    <a:lstStyle/>
                    <a:p>
                      <a:pPr algn="ctr" latinLnBrk="1"/>
                      <a:r>
                        <a:rPr lang="en-US" altLang="ko-KR" sz="1600" dirty="0"/>
                        <a:t>0.9494</a:t>
                      </a:r>
                      <a:endParaRPr lang="ko-KR" altLang="en-US" sz="1600" dirty="0"/>
                    </a:p>
                  </a:txBody>
                  <a:tcPr/>
                </a:tc>
                <a:tc>
                  <a:txBody>
                    <a:bodyPr/>
                    <a:lstStyle/>
                    <a:p>
                      <a:pPr algn="ctr" latinLnBrk="1"/>
                      <a:r>
                        <a:rPr lang="en-US" altLang="ko-KR" sz="1600" dirty="0"/>
                        <a:t>1.0104</a:t>
                      </a:r>
                      <a:endParaRPr lang="ko-KR" altLang="en-US" sz="1600" dirty="0"/>
                    </a:p>
                  </a:txBody>
                  <a:tcPr/>
                </a:tc>
                <a:tc>
                  <a:txBody>
                    <a:bodyPr/>
                    <a:lstStyle/>
                    <a:p>
                      <a:pPr algn="ctr" latinLnBrk="1"/>
                      <a:r>
                        <a:rPr lang="en-US" altLang="ko-KR" sz="1600" dirty="0"/>
                        <a:t>0.6039</a:t>
                      </a:r>
                      <a:endParaRPr lang="ko-KR" altLang="en-US" sz="1600" dirty="0"/>
                    </a:p>
                  </a:txBody>
                  <a:tcPr/>
                </a:tc>
                <a:tc>
                  <a:txBody>
                    <a:bodyPr/>
                    <a:lstStyle/>
                    <a:p>
                      <a:pPr algn="ctr" latinLnBrk="1"/>
                      <a:r>
                        <a:rPr lang="en-US" altLang="ko-KR" sz="1600" dirty="0"/>
                        <a:t>7.4691</a:t>
                      </a:r>
                      <a:endParaRPr lang="ko-KR" altLang="en-US" sz="1600" dirty="0"/>
                    </a:p>
                  </a:txBody>
                  <a:tcPr/>
                </a:tc>
                <a:tc>
                  <a:txBody>
                    <a:bodyPr/>
                    <a:lstStyle/>
                    <a:p>
                      <a:pPr algn="ctr" latinLnBrk="1"/>
                      <a:r>
                        <a:rPr lang="en-US" altLang="ko-KR" sz="1600" dirty="0"/>
                        <a:t>4.8099</a:t>
                      </a:r>
                      <a:endParaRPr lang="ko-KR" altLang="en-US" sz="1600" dirty="0"/>
                    </a:p>
                  </a:txBody>
                  <a:tcPr/>
                </a:tc>
                <a:tc>
                  <a:txBody>
                    <a:bodyPr/>
                    <a:lstStyle/>
                    <a:p>
                      <a:pPr algn="ctr" latinLnBrk="1"/>
                      <a:r>
                        <a:rPr lang="en-US" altLang="ko-KR" sz="1600" dirty="0"/>
                        <a:t>3.6236</a:t>
                      </a:r>
                      <a:endParaRPr lang="ko-KR" altLang="en-US" sz="1600" dirty="0"/>
                    </a:p>
                  </a:txBody>
                  <a:tcPr/>
                </a:tc>
                <a:tc>
                  <a:txBody>
                    <a:bodyPr/>
                    <a:lstStyle/>
                    <a:p>
                      <a:pPr algn="ctr" latinLnBrk="1"/>
                      <a:r>
                        <a:rPr lang="en-US" altLang="ko-KR" sz="1600" dirty="0"/>
                        <a:t>2.8685</a:t>
                      </a:r>
                      <a:endParaRPr lang="ko-KR" altLang="en-US" sz="1600" dirty="0"/>
                    </a:p>
                  </a:txBody>
                  <a:tcPr/>
                </a:tc>
                <a:tc>
                  <a:txBody>
                    <a:bodyPr/>
                    <a:lstStyle/>
                    <a:p>
                      <a:pPr algn="ctr" latinLnBrk="1"/>
                      <a:r>
                        <a:rPr lang="en-US" altLang="ko-KR" sz="1600" dirty="0"/>
                        <a:t>3.0329</a:t>
                      </a:r>
                      <a:endParaRPr lang="ko-KR" altLang="en-US" sz="1600" dirty="0"/>
                    </a:p>
                  </a:txBody>
                  <a:tcPr/>
                </a:tc>
                <a:tc>
                  <a:txBody>
                    <a:bodyPr/>
                    <a:lstStyle/>
                    <a:p>
                      <a:pPr algn="ctr" latinLnBrk="1"/>
                      <a:r>
                        <a:rPr lang="en-US" altLang="ko-KR" sz="1600" b="0" u="none" dirty="0"/>
                        <a:t>2.7471</a:t>
                      </a:r>
                      <a:endParaRPr lang="ko-KR" altLang="en-US" sz="1600" b="0" u="none" dirty="0"/>
                    </a:p>
                  </a:txBody>
                  <a:tcPr/>
                </a:tc>
                <a:tc>
                  <a:txBody>
                    <a:bodyPr/>
                    <a:lstStyle/>
                    <a:p>
                      <a:pPr algn="ctr" latinLnBrk="1"/>
                      <a:r>
                        <a:rPr lang="en-US" altLang="ko-KR" sz="1600" b="0" u="none" dirty="0"/>
                        <a:t>1.4522</a:t>
                      </a:r>
                      <a:endParaRPr lang="ko-KR" altLang="en-US" sz="1600" b="0" u="none" dirty="0"/>
                    </a:p>
                  </a:txBody>
                  <a:tcPr/>
                </a:tc>
                <a:tc>
                  <a:txBody>
                    <a:bodyPr/>
                    <a:lstStyle/>
                    <a:p>
                      <a:pPr algn="ctr" latinLnBrk="1"/>
                      <a:r>
                        <a:rPr lang="en-US" altLang="ko-KR" sz="1600" b="0" u="none" dirty="0"/>
                        <a:t>2.0729</a:t>
                      </a:r>
                      <a:endParaRPr lang="ko-KR" altLang="en-US" sz="1600" b="0" u="none" dirty="0"/>
                    </a:p>
                  </a:txBody>
                  <a:tcPr/>
                </a:tc>
                <a:tc>
                  <a:txBody>
                    <a:bodyPr/>
                    <a:lstStyle/>
                    <a:p>
                      <a:pPr algn="ctr" latinLnBrk="1"/>
                      <a:r>
                        <a:rPr lang="en-US" altLang="ko-KR" sz="1600" b="0" u="none" dirty="0"/>
                        <a:t>3.7890</a:t>
                      </a:r>
                      <a:endParaRPr lang="ko-KR" altLang="en-US" sz="1600" b="0" u="none" dirty="0"/>
                    </a:p>
                  </a:txBody>
                  <a:tcPr/>
                </a:tc>
                <a:extLst>
                  <a:ext uri="{0D108BD9-81ED-4DB2-BD59-A6C34878D82A}">
                    <a16:rowId xmlns:a16="http://schemas.microsoft.com/office/drawing/2014/main" val="2054763976"/>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Chlorophyll-a</a:t>
                      </a:r>
                      <a:endParaRPr lang="ko-KR" altLang="en-US" sz="1600" b="1" dirty="0"/>
                    </a:p>
                  </a:txBody>
                  <a:tcPr/>
                </a:tc>
                <a:tc>
                  <a:txBody>
                    <a:bodyPr/>
                    <a:lstStyle/>
                    <a:p>
                      <a:pPr algn="ctr" latinLnBrk="1"/>
                      <a:r>
                        <a:rPr lang="en-US" altLang="ko-KR" sz="1600" dirty="0"/>
                        <a:t>2.7983</a:t>
                      </a:r>
                      <a:endParaRPr lang="ko-KR" altLang="en-US" sz="1600" dirty="0"/>
                    </a:p>
                  </a:txBody>
                  <a:tcPr/>
                </a:tc>
                <a:tc>
                  <a:txBody>
                    <a:bodyPr/>
                    <a:lstStyle/>
                    <a:p>
                      <a:pPr algn="ctr" latinLnBrk="1"/>
                      <a:r>
                        <a:rPr lang="en-US" altLang="ko-KR" sz="1600" dirty="0"/>
                        <a:t>3.0667</a:t>
                      </a:r>
                      <a:endParaRPr lang="ko-KR" altLang="en-US" sz="1600" dirty="0"/>
                    </a:p>
                  </a:txBody>
                  <a:tcPr/>
                </a:tc>
                <a:tc>
                  <a:txBody>
                    <a:bodyPr/>
                    <a:lstStyle/>
                    <a:p>
                      <a:pPr algn="ctr" latinLnBrk="1"/>
                      <a:r>
                        <a:rPr lang="en-US" altLang="ko-KR" sz="1600" dirty="0"/>
                        <a:t>2.6586</a:t>
                      </a:r>
                      <a:endParaRPr lang="ko-KR" altLang="en-US" sz="1600" dirty="0"/>
                    </a:p>
                  </a:txBody>
                  <a:tcPr/>
                </a:tc>
                <a:tc>
                  <a:txBody>
                    <a:bodyPr/>
                    <a:lstStyle/>
                    <a:p>
                      <a:pPr algn="ctr" latinLnBrk="1"/>
                      <a:r>
                        <a:rPr lang="en-US" altLang="ko-KR" sz="1600" b="1" u="sng" dirty="0"/>
                        <a:t>10.6094</a:t>
                      </a:r>
                      <a:endParaRPr lang="ko-KR" altLang="en-US" sz="1600" b="1" u="sng" dirty="0"/>
                    </a:p>
                  </a:txBody>
                  <a:tcPr/>
                </a:tc>
                <a:tc>
                  <a:txBody>
                    <a:bodyPr/>
                    <a:lstStyle/>
                    <a:p>
                      <a:pPr algn="ctr" latinLnBrk="1"/>
                      <a:r>
                        <a:rPr lang="en-US" altLang="ko-KR" sz="1600" dirty="0"/>
                        <a:t>6.0164</a:t>
                      </a:r>
                      <a:endParaRPr lang="ko-KR" altLang="en-US" sz="1600" dirty="0"/>
                    </a:p>
                  </a:txBody>
                  <a:tcPr/>
                </a:tc>
                <a:tc>
                  <a:txBody>
                    <a:bodyPr/>
                    <a:lstStyle/>
                    <a:p>
                      <a:pPr algn="ctr" latinLnBrk="1"/>
                      <a:r>
                        <a:rPr lang="en-US" altLang="ko-KR" sz="1600" dirty="0"/>
                        <a:t>5.7869</a:t>
                      </a:r>
                      <a:endParaRPr lang="ko-KR" altLang="en-US" sz="1600" dirty="0"/>
                    </a:p>
                  </a:txBody>
                  <a:tcPr/>
                </a:tc>
                <a:tc>
                  <a:txBody>
                    <a:bodyPr/>
                    <a:lstStyle/>
                    <a:p>
                      <a:pPr algn="ctr" latinLnBrk="1"/>
                      <a:r>
                        <a:rPr lang="en-US" altLang="ko-KR" sz="1600" dirty="0"/>
                        <a:t>6.9407</a:t>
                      </a:r>
                      <a:endParaRPr lang="ko-KR" altLang="en-US" sz="1600" dirty="0"/>
                    </a:p>
                  </a:txBody>
                  <a:tcPr/>
                </a:tc>
                <a:tc>
                  <a:txBody>
                    <a:bodyPr/>
                    <a:lstStyle/>
                    <a:p>
                      <a:pPr algn="ctr" latinLnBrk="1"/>
                      <a:r>
                        <a:rPr lang="en-US" altLang="ko-KR" sz="1600" b="1" u="sng" dirty="0"/>
                        <a:t>11.6879</a:t>
                      </a:r>
                      <a:endParaRPr lang="ko-KR" altLang="en-US" sz="1600" b="1" u="sng" dirty="0"/>
                    </a:p>
                  </a:txBody>
                  <a:tcPr/>
                </a:tc>
                <a:tc>
                  <a:txBody>
                    <a:bodyPr/>
                    <a:lstStyle/>
                    <a:p>
                      <a:pPr algn="ctr" latinLnBrk="1"/>
                      <a:r>
                        <a:rPr lang="en-US" altLang="ko-KR" sz="1600" b="0" u="none" dirty="0"/>
                        <a:t>4.4275</a:t>
                      </a:r>
                      <a:endParaRPr lang="ko-KR" altLang="en-US" sz="1600" b="0" u="none" dirty="0"/>
                    </a:p>
                  </a:txBody>
                  <a:tcPr/>
                </a:tc>
                <a:tc>
                  <a:txBody>
                    <a:bodyPr/>
                    <a:lstStyle/>
                    <a:p>
                      <a:pPr algn="ctr" latinLnBrk="1"/>
                      <a:r>
                        <a:rPr lang="en-US" altLang="ko-KR" sz="1600" b="0" u="none" dirty="0"/>
                        <a:t>5.2633</a:t>
                      </a:r>
                      <a:endParaRPr lang="ko-KR" altLang="en-US" sz="1600" b="0" u="none" dirty="0"/>
                    </a:p>
                  </a:txBody>
                  <a:tcPr/>
                </a:tc>
                <a:tc>
                  <a:txBody>
                    <a:bodyPr/>
                    <a:lstStyle/>
                    <a:p>
                      <a:pPr algn="ctr" latinLnBrk="1"/>
                      <a:r>
                        <a:rPr lang="en-US" altLang="ko-KR" sz="1600" b="0" u="none" dirty="0"/>
                        <a:t>8.6551</a:t>
                      </a:r>
                      <a:endParaRPr lang="ko-KR" altLang="en-US" sz="1600" b="0" u="none" dirty="0"/>
                    </a:p>
                  </a:txBody>
                  <a:tcPr/>
                </a:tc>
                <a:tc>
                  <a:txBody>
                    <a:bodyPr/>
                    <a:lstStyle/>
                    <a:p>
                      <a:pPr algn="ctr" latinLnBrk="1"/>
                      <a:r>
                        <a:rPr lang="en-US" altLang="ko-KR" sz="1600" b="1" u="sng" dirty="0"/>
                        <a:t>8.4707</a:t>
                      </a:r>
                      <a:endParaRPr lang="ko-KR" altLang="en-US" sz="1600" b="1" u="sng" dirty="0"/>
                    </a:p>
                  </a:txBody>
                  <a:tcPr/>
                </a:tc>
                <a:extLst>
                  <a:ext uri="{0D108BD9-81ED-4DB2-BD59-A6C34878D82A}">
                    <a16:rowId xmlns:a16="http://schemas.microsoft.com/office/drawing/2014/main" val="2979738847"/>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low</a:t>
                      </a:r>
                      <a:endParaRPr lang="ko-KR" altLang="en-US" sz="1600" b="1" dirty="0"/>
                    </a:p>
                  </a:txBody>
                  <a:tcPr/>
                </a:tc>
                <a:tc>
                  <a:txBody>
                    <a:bodyPr/>
                    <a:lstStyle/>
                    <a:p>
                      <a:pPr algn="ctr" latinLnBrk="1"/>
                      <a:r>
                        <a:rPr lang="en-US" altLang="ko-KR" sz="1600" dirty="0"/>
                        <a:t>5.9047</a:t>
                      </a:r>
                      <a:endParaRPr lang="ko-KR" altLang="en-US" sz="1600" dirty="0"/>
                    </a:p>
                  </a:txBody>
                  <a:tcPr/>
                </a:tc>
                <a:tc>
                  <a:txBody>
                    <a:bodyPr/>
                    <a:lstStyle/>
                    <a:p>
                      <a:pPr algn="ctr" latinLnBrk="1"/>
                      <a:r>
                        <a:rPr lang="en-US" altLang="ko-KR" sz="1600" b="1" u="sng" dirty="0"/>
                        <a:t>8.5669</a:t>
                      </a:r>
                      <a:endParaRPr lang="ko-KR" altLang="en-US" sz="1600" b="1" u="sng" dirty="0"/>
                    </a:p>
                  </a:txBody>
                  <a:tcPr/>
                </a:tc>
                <a:tc>
                  <a:txBody>
                    <a:bodyPr/>
                    <a:lstStyle/>
                    <a:p>
                      <a:pPr algn="ctr" latinLnBrk="1"/>
                      <a:r>
                        <a:rPr lang="en-US" altLang="ko-KR" sz="1600" b="1" u="sng" dirty="0"/>
                        <a:t>22.7470</a:t>
                      </a:r>
                      <a:endParaRPr lang="ko-KR" altLang="en-US" sz="1600" b="1" u="sng" dirty="0"/>
                    </a:p>
                  </a:txBody>
                  <a:tcPr/>
                </a:tc>
                <a:tc>
                  <a:txBody>
                    <a:bodyPr/>
                    <a:lstStyle/>
                    <a:p>
                      <a:pPr algn="ctr" latinLnBrk="1"/>
                      <a:r>
                        <a:rPr lang="en-US" altLang="ko-KR" sz="1600" dirty="0"/>
                        <a:t>5.6243</a:t>
                      </a:r>
                      <a:endParaRPr lang="ko-KR" altLang="en-US" sz="1600" dirty="0"/>
                    </a:p>
                  </a:txBody>
                  <a:tcPr/>
                </a:tc>
                <a:tc>
                  <a:txBody>
                    <a:bodyPr/>
                    <a:lstStyle/>
                    <a:p>
                      <a:pPr algn="ctr" latinLnBrk="1"/>
                      <a:r>
                        <a:rPr lang="en-US" altLang="ko-KR" sz="1600" b="1" u="sng" dirty="0"/>
                        <a:t>7.9080</a:t>
                      </a:r>
                      <a:endParaRPr lang="ko-KR" altLang="en-US" sz="1600" b="1" u="sng" dirty="0"/>
                    </a:p>
                  </a:txBody>
                  <a:tcPr/>
                </a:tc>
                <a:tc>
                  <a:txBody>
                    <a:bodyPr/>
                    <a:lstStyle/>
                    <a:p>
                      <a:pPr algn="ctr" latinLnBrk="1"/>
                      <a:r>
                        <a:rPr lang="en-US" altLang="ko-KR" sz="1600" b="1" u="sng" dirty="0"/>
                        <a:t>8.6515</a:t>
                      </a:r>
                      <a:endParaRPr lang="ko-KR" altLang="en-US" sz="1600" b="1" u="sng" dirty="0"/>
                    </a:p>
                  </a:txBody>
                  <a:tcPr/>
                </a:tc>
                <a:tc>
                  <a:txBody>
                    <a:bodyPr/>
                    <a:lstStyle/>
                    <a:p>
                      <a:pPr algn="ctr" latinLnBrk="1"/>
                      <a:r>
                        <a:rPr lang="en-US" altLang="ko-KR" sz="1600" dirty="0"/>
                        <a:t>6.4177</a:t>
                      </a:r>
                      <a:endParaRPr lang="ko-KR" altLang="en-US" sz="1600" dirty="0"/>
                    </a:p>
                  </a:txBody>
                  <a:tcPr/>
                </a:tc>
                <a:tc>
                  <a:txBody>
                    <a:bodyPr/>
                    <a:lstStyle/>
                    <a:p>
                      <a:pPr algn="ctr" latinLnBrk="1"/>
                      <a:r>
                        <a:rPr lang="en-US" altLang="ko-KR" sz="1600" dirty="0"/>
                        <a:t>4.2984</a:t>
                      </a:r>
                      <a:endParaRPr lang="ko-KR" altLang="en-US" sz="1600" dirty="0"/>
                    </a:p>
                  </a:txBody>
                  <a:tcPr/>
                </a:tc>
                <a:tc>
                  <a:txBody>
                    <a:bodyPr/>
                    <a:lstStyle/>
                    <a:p>
                      <a:pPr algn="ctr" latinLnBrk="1"/>
                      <a:r>
                        <a:rPr lang="en-US" altLang="ko-KR" sz="1600" b="0" u="none" dirty="0"/>
                        <a:t>6.1043</a:t>
                      </a:r>
                      <a:endParaRPr lang="ko-KR" altLang="en-US" sz="1600" b="0" u="none" dirty="0"/>
                    </a:p>
                  </a:txBody>
                  <a:tcPr/>
                </a:tc>
                <a:tc>
                  <a:txBody>
                    <a:bodyPr/>
                    <a:lstStyle/>
                    <a:p>
                      <a:pPr algn="ctr" latinLnBrk="1"/>
                      <a:r>
                        <a:rPr lang="en-US" altLang="ko-KR" sz="1600" b="1" u="sng" dirty="0"/>
                        <a:t>7.7380</a:t>
                      </a:r>
                      <a:endParaRPr lang="ko-KR" altLang="en-US" sz="1600" b="1" u="sng" dirty="0"/>
                    </a:p>
                  </a:txBody>
                  <a:tcPr/>
                </a:tc>
                <a:tc>
                  <a:txBody>
                    <a:bodyPr/>
                    <a:lstStyle/>
                    <a:p>
                      <a:pPr algn="ctr" latinLnBrk="1"/>
                      <a:r>
                        <a:rPr lang="en-US" altLang="ko-KR" sz="1600" b="1" u="sng" dirty="0"/>
                        <a:t>12.0714</a:t>
                      </a:r>
                      <a:endParaRPr lang="ko-KR" altLang="en-US" sz="1600" b="1" u="sng" dirty="0"/>
                    </a:p>
                  </a:txBody>
                  <a:tcPr/>
                </a:tc>
                <a:tc>
                  <a:txBody>
                    <a:bodyPr/>
                    <a:lstStyle/>
                    <a:p>
                      <a:pPr algn="ctr" latinLnBrk="1"/>
                      <a:r>
                        <a:rPr lang="en-US" altLang="ko-KR" sz="1600" b="0" u="none" dirty="0"/>
                        <a:t>5.1879</a:t>
                      </a:r>
                      <a:endParaRPr lang="ko-KR" altLang="en-US" sz="1600" b="0" u="none" dirty="0"/>
                    </a:p>
                  </a:txBody>
                  <a:tcPr/>
                </a:tc>
                <a:extLst>
                  <a:ext uri="{0D108BD9-81ED-4DB2-BD59-A6C34878D82A}">
                    <a16:rowId xmlns:a16="http://schemas.microsoft.com/office/drawing/2014/main" val="2959850702"/>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flow1</a:t>
                      </a:r>
                      <a:endParaRPr lang="ko-KR" altLang="en-US" sz="1600" b="1" dirty="0"/>
                    </a:p>
                  </a:txBody>
                  <a:tcPr/>
                </a:tc>
                <a:tc>
                  <a:txBody>
                    <a:bodyPr/>
                    <a:lstStyle/>
                    <a:p>
                      <a:pPr algn="ctr" latinLnBrk="1"/>
                      <a:r>
                        <a:rPr lang="en-US" altLang="ko-KR" sz="1600" dirty="0"/>
                        <a:t>2.6420</a:t>
                      </a:r>
                      <a:endParaRPr lang="ko-KR" altLang="en-US" sz="1600" dirty="0"/>
                    </a:p>
                  </a:txBody>
                  <a:tcPr/>
                </a:tc>
                <a:tc>
                  <a:txBody>
                    <a:bodyPr/>
                    <a:lstStyle/>
                    <a:p>
                      <a:pPr algn="ctr" latinLnBrk="1"/>
                      <a:r>
                        <a:rPr lang="en-US" altLang="ko-KR" sz="1600" dirty="0"/>
                        <a:t>1.5443</a:t>
                      </a:r>
                      <a:endParaRPr lang="ko-KR" altLang="en-US" sz="1600" dirty="0"/>
                    </a:p>
                  </a:txBody>
                  <a:tcPr/>
                </a:tc>
                <a:tc>
                  <a:txBody>
                    <a:bodyPr/>
                    <a:lstStyle/>
                    <a:p>
                      <a:pPr algn="ctr" latinLnBrk="1"/>
                      <a:r>
                        <a:rPr lang="en-US" altLang="ko-KR" sz="1600" dirty="0"/>
                        <a:t>1.2025</a:t>
                      </a:r>
                      <a:endParaRPr lang="ko-KR" altLang="en-US" sz="1600" dirty="0"/>
                    </a:p>
                  </a:txBody>
                  <a:tcPr/>
                </a:tc>
                <a:tc>
                  <a:txBody>
                    <a:bodyPr/>
                    <a:lstStyle/>
                    <a:p>
                      <a:pPr algn="ctr" latinLnBrk="1"/>
                      <a:r>
                        <a:rPr lang="en-US" altLang="ko-KR" sz="1600" dirty="0"/>
                        <a:t>1.2009</a:t>
                      </a:r>
                      <a:endParaRPr lang="ko-KR" altLang="en-US" sz="1600" dirty="0"/>
                    </a:p>
                  </a:txBody>
                  <a:tcPr/>
                </a:tc>
                <a:tc>
                  <a:txBody>
                    <a:bodyPr/>
                    <a:lstStyle/>
                    <a:p>
                      <a:pPr algn="ctr" latinLnBrk="1"/>
                      <a:r>
                        <a:rPr lang="en-US" altLang="ko-KR" sz="1600" dirty="0"/>
                        <a:t>6.7924</a:t>
                      </a:r>
                      <a:endParaRPr lang="ko-KR" altLang="en-US" sz="1600" dirty="0"/>
                    </a:p>
                  </a:txBody>
                  <a:tcPr/>
                </a:tc>
                <a:tc>
                  <a:txBody>
                    <a:bodyPr/>
                    <a:lstStyle/>
                    <a:p>
                      <a:pPr algn="ctr" latinLnBrk="1"/>
                      <a:r>
                        <a:rPr lang="en-US" altLang="ko-KR" sz="1600" dirty="0"/>
                        <a:t>5.7999</a:t>
                      </a:r>
                      <a:endParaRPr lang="ko-KR" altLang="en-US" sz="1600" dirty="0"/>
                    </a:p>
                  </a:txBody>
                  <a:tcPr/>
                </a:tc>
                <a:tc>
                  <a:txBody>
                    <a:bodyPr/>
                    <a:lstStyle/>
                    <a:p>
                      <a:pPr algn="ctr" latinLnBrk="1"/>
                      <a:r>
                        <a:rPr lang="en-US" altLang="ko-KR" sz="1600" b="1" u="sng" dirty="0"/>
                        <a:t>8.5961</a:t>
                      </a:r>
                      <a:endParaRPr lang="ko-KR" altLang="en-US" sz="1600" b="1" u="sng" dirty="0"/>
                    </a:p>
                  </a:txBody>
                  <a:tcPr/>
                </a:tc>
                <a:tc>
                  <a:txBody>
                    <a:bodyPr/>
                    <a:lstStyle/>
                    <a:p>
                      <a:pPr algn="ctr" latinLnBrk="1"/>
                      <a:r>
                        <a:rPr lang="en-US" altLang="ko-KR" sz="1600" dirty="0"/>
                        <a:t>3.8236</a:t>
                      </a:r>
                      <a:endParaRPr lang="ko-KR" altLang="en-US" sz="1600" dirty="0"/>
                    </a:p>
                  </a:txBody>
                  <a:tcPr/>
                </a:tc>
                <a:tc>
                  <a:txBody>
                    <a:bodyPr/>
                    <a:lstStyle/>
                    <a:p>
                      <a:pPr algn="ctr" latinLnBrk="1"/>
                      <a:r>
                        <a:rPr lang="en-US" altLang="ko-KR" sz="1600" b="0" u="none" dirty="0"/>
                        <a:t>5.6886</a:t>
                      </a:r>
                      <a:endParaRPr lang="ko-KR" altLang="en-US" sz="1600" b="0" u="none" dirty="0"/>
                    </a:p>
                  </a:txBody>
                  <a:tcPr/>
                </a:tc>
                <a:tc>
                  <a:txBody>
                    <a:bodyPr/>
                    <a:lstStyle/>
                    <a:p>
                      <a:pPr algn="ctr" latinLnBrk="1"/>
                      <a:r>
                        <a:rPr lang="en-US" altLang="ko-KR" sz="1600" b="0" u="none" dirty="0"/>
                        <a:t>4.8684</a:t>
                      </a:r>
                      <a:endParaRPr lang="ko-KR" altLang="en-US" sz="1600" b="0" u="none" dirty="0"/>
                    </a:p>
                  </a:txBody>
                  <a:tcPr/>
                </a:tc>
                <a:tc>
                  <a:txBody>
                    <a:bodyPr/>
                    <a:lstStyle/>
                    <a:p>
                      <a:pPr algn="ctr" latinLnBrk="1"/>
                      <a:r>
                        <a:rPr lang="en-US" altLang="ko-KR" sz="1600" b="0" u="none" dirty="0"/>
                        <a:t>6.4260</a:t>
                      </a:r>
                      <a:endParaRPr lang="ko-KR" altLang="en-US" sz="1600" b="0" u="none" dirty="0"/>
                    </a:p>
                  </a:txBody>
                  <a:tcPr/>
                </a:tc>
                <a:tc>
                  <a:txBody>
                    <a:bodyPr/>
                    <a:lstStyle/>
                    <a:p>
                      <a:pPr algn="ctr" latinLnBrk="1"/>
                      <a:r>
                        <a:rPr lang="en-US" altLang="ko-KR" sz="1600" b="0" u="none" dirty="0"/>
                        <a:t>3.1708</a:t>
                      </a:r>
                      <a:endParaRPr lang="ko-KR" altLang="en-US" sz="1600" b="0" u="none" dirty="0"/>
                    </a:p>
                  </a:txBody>
                  <a:tcPr/>
                </a:tc>
                <a:extLst>
                  <a:ext uri="{0D108BD9-81ED-4DB2-BD59-A6C34878D82A}">
                    <a16:rowId xmlns:a16="http://schemas.microsoft.com/office/drawing/2014/main" val="3171354214"/>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flow2</a:t>
                      </a:r>
                      <a:endParaRPr lang="ko-KR" altLang="en-US" sz="1600" b="1" dirty="0"/>
                    </a:p>
                  </a:txBody>
                  <a:tcPr/>
                </a:tc>
                <a:tc>
                  <a:txBody>
                    <a:bodyPr/>
                    <a:lstStyle/>
                    <a:p>
                      <a:pPr algn="ctr" latinLnBrk="1"/>
                      <a:r>
                        <a:rPr lang="en-US" altLang="ko-KR" sz="1600" dirty="0"/>
                        <a:t>4.0167</a:t>
                      </a:r>
                      <a:endParaRPr lang="ko-KR" altLang="en-US" sz="1600" dirty="0"/>
                    </a:p>
                  </a:txBody>
                  <a:tcPr/>
                </a:tc>
                <a:tc>
                  <a:txBody>
                    <a:bodyPr/>
                    <a:lstStyle/>
                    <a:p>
                      <a:pPr algn="ctr" latinLnBrk="1"/>
                      <a:r>
                        <a:rPr lang="en-US" altLang="ko-KR" sz="1600" dirty="0"/>
                        <a:t>1.9053</a:t>
                      </a:r>
                      <a:endParaRPr lang="ko-KR" altLang="en-US" sz="1600" dirty="0"/>
                    </a:p>
                  </a:txBody>
                  <a:tcPr/>
                </a:tc>
                <a:tc>
                  <a:txBody>
                    <a:bodyPr/>
                    <a:lstStyle/>
                    <a:p>
                      <a:pPr algn="ctr" latinLnBrk="1"/>
                      <a:r>
                        <a:rPr lang="en-US" altLang="ko-KR" sz="1600" dirty="0"/>
                        <a:t>3.0403</a:t>
                      </a:r>
                      <a:endParaRPr lang="ko-KR" altLang="en-US" sz="1600" dirty="0"/>
                    </a:p>
                  </a:txBody>
                  <a:tcPr/>
                </a:tc>
                <a:tc>
                  <a:txBody>
                    <a:bodyPr/>
                    <a:lstStyle/>
                    <a:p>
                      <a:pPr algn="ctr" latinLnBrk="1"/>
                      <a:r>
                        <a:rPr lang="en-US" altLang="ko-KR" sz="1600" dirty="0"/>
                        <a:t>4.1070</a:t>
                      </a:r>
                      <a:endParaRPr lang="ko-KR" altLang="en-US" sz="1600" dirty="0"/>
                    </a:p>
                  </a:txBody>
                  <a:tcPr/>
                </a:tc>
                <a:tc>
                  <a:txBody>
                    <a:bodyPr/>
                    <a:lstStyle/>
                    <a:p>
                      <a:pPr algn="ctr" latinLnBrk="1"/>
                      <a:r>
                        <a:rPr lang="en-US" altLang="ko-KR" sz="1600" dirty="0"/>
                        <a:t>6.7450</a:t>
                      </a:r>
                      <a:endParaRPr lang="ko-KR" altLang="en-US" sz="1600" dirty="0"/>
                    </a:p>
                  </a:txBody>
                  <a:tcPr/>
                </a:tc>
                <a:tc>
                  <a:txBody>
                    <a:bodyPr/>
                    <a:lstStyle/>
                    <a:p>
                      <a:pPr algn="ctr" latinLnBrk="1"/>
                      <a:r>
                        <a:rPr lang="en-US" altLang="ko-KR" sz="1600" dirty="0"/>
                        <a:t>4.8961</a:t>
                      </a:r>
                      <a:endParaRPr lang="ko-KR" altLang="en-US" sz="1600" dirty="0"/>
                    </a:p>
                  </a:txBody>
                  <a:tcPr/>
                </a:tc>
                <a:tc>
                  <a:txBody>
                    <a:bodyPr/>
                    <a:lstStyle/>
                    <a:p>
                      <a:pPr algn="ctr" latinLnBrk="1"/>
                      <a:r>
                        <a:rPr lang="en-US" altLang="ko-KR" sz="1600" dirty="0"/>
                        <a:t>5.1958</a:t>
                      </a:r>
                      <a:endParaRPr lang="ko-KR" altLang="en-US" sz="1600" dirty="0"/>
                    </a:p>
                  </a:txBody>
                  <a:tcPr/>
                </a:tc>
                <a:tc>
                  <a:txBody>
                    <a:bodyPr/>
                    <a:lstStyle/>
                    <a:p>
                      <a:pPr algn="ctr" latinLnBrk="1"/>
                      <a:r>
                        <a:rPr lang="en-US" altLang="ko-KR" sz="1600" dirty="0"/>
                        <a:t>5.2944</a:t>
                      </a:r>
                      <a:endParaRPr lang="ko-KR" altLang="en-US" sz="1600" dirty="0"/>
                    </a:p>
                  </a:txBody>
                  <a:tcPr/>
                </a:tc>
                <a:tc>
                  <a:txBody>
                    <a:bodyPr/>
                    <a:lstStyle/>
                    <a:p>
                      <a:pPr algn="ctr" latinLnBrk="1"/>
                      <a:r>
                        <a:rPr lang="en-US" altLang="ko-KR" sz="1600" b="1" u="sng" dirty="0"/>
                        <a:t>7.0044</a:t>
                      </a:r>
                      <a:endParaRPr lang="ko-KR" altLang="en-US" sz="1600" b="1" u="sng" dirty="0"/>
                    </a:p>
                  </a:txBody>
                  <a:tcPr/>
                </a:tc>
                <a:tc>
                  <a:txBody>
                    <a:bodyPr/>
                    <a:lstStyle/>
                    <a:p>
                      <a:pPr algn="ctr" latinLnBrk="1"/>
                      <a:r>
                        <a:rPr lang="en-US" altLang="ko-KR" sz="1600" b="0" u="none" dirty="0"/>
                        <a:t>3.0835</a:t>
                      </a:r>
                      <a:endParaRPr lang="ko-KR" altLang="en-US" sz="1600" b="0" u="none" dirty="0"/>
                    </a:p>
                  </a:txBody>
                  <a:tcPr/>
                </a:tc>
                <a:tc>
                  <a:txBody>
                    <a:bodyPr/>
                    <a:lstStyle/>
                    <a:p>
                      <a:pPr algn="ctr" latinLnBrk="1"/>
                      <a:r>
                        <a:rPr lang="en-US" altLang="ko-KR" sz="1600" b="0" u="none" dirty="0"/>
                        <a:t>7.2473</a:t>
                      </a:r>
                      <a:endParaRPr lang="ko-KR" altLang="en-US" sz="1600" b="0" u="none" dirty="0"/>
                    </a:p>
                  </a:txBody>
                  <a:tcPr/>
                </a:tc>
                <a:tc>
                  <a:txBody>
                    <a:bodyPr/>
                    <a:lstStyle/>
                    <a:p>
                      <a:pPr algn="ctr" latinLnBrk="1"/>
                      <a:r>
                        <a:rPr lang="en-US" altLang="ko-KR" sz="1600" b="0" u="none" dirty="0"/>
                        <a:t>7.4192</a:t>
                      </a:r>
                      <a:endParaRPr lang="ko-KR" altLang="en-US" sz="1600" b="0" u="none" dirty="0"/>
                    </a:p>
                  </a:txBody>
                  <a:tcPr/>
                </a:tc>
                <a:extLst>
                  <a:ext uri="{0D108BD9-81ED-4DB2-BD59-A6C34878D82A}">
                    <a16:rowId xmlns:a16="http://schemas.microsoft.com/office/drawing/2014/main" val="1808758903"/>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reservoir</a:t>
                      </a:r>
                      <a:endParaRPr lang="ko-KR" altLang="en-US" sz="1600" b="1" dirty="0"/>
                    </a:p>
                  </a:txBody>
                  <a:tcPr/>
                </a:tc>
                <a:tc>
                  <a:txBody>
                    <a:bodyPr/>
                    <a:lstStyle/>
                    <a:p>
                      <a:pPr algn="ctr" latinLnBrk="1"/>
                      <a:r>
                        <a:rPr lang="en-US" altLang="ko-KR" sz="1600" dirty="0"/>
                        <a:t>0.2423</a:t>
                      </a:r>
                      <a:endParaRPr lang="ko-KR" altLang="en-US" sz="1600" dirty="0"/>
                    </a:p>
                  </a:txBody>
                  <a:tcPr/>
                </a:tc>
                <a:tc>
                  <a:txBody>
                    <a:bodyPr/>
                    <a:lstStyle/>
                    <a:p>
                      <a:pPr algn="ctr" latinLnBrk="1"/>
                      <a:r>
                        <a:rPr lang="en-US" altLang="ko-KR" sz="1600" dirty="0"/>
                        <a:t>0.0442</a:t>
                      </a:r>
                      <a:endParaRPr lang="ko-KR" altLang="en-US" sz="1600" dirty="0"/>
                    </a:p>
                  </a:txBody>
                  <a:tcPr/>
                </a:tc>
                <a:tc>
                  <a:txBody>
                    <a:bodyPr/>
                    <a:lstStyle/>
                    <a:p>
                      <a:pPr algn="ctr" latinLnBrk="1"/>
                      <a:r>
                        <a:rPr lang="en-US" altLang="ko-KR" sz="1600" dirty="0"/>
                        <a:t>1.5523</a:t>
                      </a:r>
                      <a:endParaRPr lang="ko-KR" altLang="en-US" sz="1600" dirty="0"/>
                    </a:p>
                  </a:txBody>
                  <a:tcPr/>
                </a:tc>
                <a:tc>
                  <a:txBody>
                    <a:bodyPr/>
                    <a:lstStyle/>
                    <a:p>
                      <a:pPr algn="ctr" latinLnBrk="1"/>
                      <a:r>
                        <a:rPr lang="en-US" altLang="ko-KR" sz="1600" dirty="0"/>
                        <a:t>0.0696</a:t>
                      </a:r>
                      <a:endParaRPr lang="ko-KR" altLang="en-US" sz="1600" dirty="0"/>
                    </a:p>
                  </a:txBody>
                  <a:tcPr/>
                </a:tc>
                <a:tc>
                  <a:txBody>
                    <a:bodyPr/>
                    <a:lstStyle/>
                    <a:p>
                      <a:pPr algn="ctr" latinLnBrk="1"/>
                      <a:r>
                        <a:rPr lang="en-US" altLang="ko-KR" sz="1600" dirty="0"/>
                        <a:t>0.6490</a:t>
                      </a:r>
                      <a:endParaRPr lang="ko-KR" altLang="en-US" sz="1600" dirty="0"/>
                    </a:p>
                  </a:txBody>
                  <a:tcPr/>
                </a:tc>
                <a:tc>
                  <a:txBody>
                    <a:bodyPr/>
                    <a:lstStyle/>
                    <a:p>
                      <a:pPr algn="ctr" latinLnBrk="1"/>
                      <a:r>
                        <a:rPr lang="en-US" altLang="ko-KR" sz="1600" dirty="0"/>
                        <a:t>0.0857</a:t>
                      </a:r>
                      <a:endParaRPr lang="ko-KR" altLang="en-US" sz="1600" dirty="0"/>
                    </a:p>
                  </a:txBody>
                  <a:tcPr/>
                </a:tc>
                <a:tc>
                  <a:txBody>
                    <a:bodyPr/>
                    <a:lstStyle/>
                    <a:p>
                      <a:pPr algn="ctr" latinLnBrk="1"/>
                      <a:r>
                        <a:rPr lang="en-US" altLang="ko-KR" sz="1600" dirty="0"/>
                        <a:t>0.9204</a:t>
                      </a:r>
                      <a:endParaRPr lang="ko-KR" altLang="en-US" sz="1600" dirty="0"/>
                    </a:p>
                  </a:txBody>
                  <a:tcPr/>
                </a:tc>
                <a:tc>
                  <a:txBody>
                    <a:bodyPr/>
                    <a:lstStyle/>
                    <a:p>
                      <a:pPr algn="ctr" latinLnBrk="1"/>
                      <a:r>
                        <a:rPr lang="en-US" altLang="ko-KR" sz="1600" dirty="0"/>
                        <a:t>0.1215</a:t>
                      </a:r>
                      <a:endParaRPr lang="ko-KR" altLang="en-US" sz="1600" dirty="0"/>
                    </a:p>
                  </a:txBody>
                  <a:tcPr/>
                </a:tc>
                <a:tc>
                  <a:txBody>
                    <a:bodyPr/>
                    <a:lstStyle/>
                    <a:p>
                      <a:pPr algn="ctr" latinLnBrk="1"/>
                      <a:r>
                        <a:rPr lang="en-US" altLang="ko-KR" sz="1600" b="0" u="none" dirty="0"/>
                        <a:t>1.4160</a:t>
                      </a:r>
                      <a:endParaRPr lang="ko-KR" altLang="en-US" sz="1600" b="0" u="none" dirty="0"/>
                    </a:p>
                  </a:txBody>
                  <a:tcPr/>
                </a:tc>
                <a:tc>
                  <a:txBody>
                    <a:bodyPr/>
                    <a:lstStyle/>
                    <a:p>
                      <a:pPr algn="ctr" latinLnBrk="1"/>
                      <a:r>
                        <a:rPr lang="en-US" altLang="ko-KR" sz="1600" b="0" u="none" dirty="0"/>
                        <a:t>2.1512</a:t>
                      </a:r>
                      <a:endParaRPr lang="ko-KR" altLang="en-US" sz="1600" b="0" u="none" dirty="0"/>
                    </a:p>
                  </a:txBody>
                  <a:tcPr/>
                </a:tc>
                <a:tc>
                  <a:txBody>
                    <a:bodyPr/>
                    <a:lstStyle/>
                    <a:p>
                      <a:pPr algn="ctr" latinLnBrk="1"/>
                      <a:r>
                        <a:rPr lang="en-US" altLang="ko-KR" sz="1600" b="0" u="none" dirty="0"/>
                        <a:t>1.2913</a:t>
                      </a:r>
                      <a:endParaRPr lang="ko-KR" altLang="en-US" sz="1600" b="0" u="none" dirty="0"/>
                    </a:p>
                  </a:txBody>
                  <a:tcPr/>
                </a:tc>
                <a:tc>
                  <a:txBody>
                    <a:bodyPr/>
                    <a:lstStyle/>
                    <a:p>
                      <a:pPr algn="ctr" latinLnBrk="1"/>
                      <a:r>
                        <a:rPr lang="en-US" altLang="ko-KR" sz="1600" b="0" u="none" dirty="0"/>
                        <a:t>0.5208</a:t>
                      </a:r>
                      <a:endParaRPr lang="ko-KR" altLang="en-US" sz="1600" b="0" u="none" dirty="0"/>
                    </a:p>
                  </a:txBody>
                  <a:tcPr/>
                </a:tc>
                <a:extLst>
                  <a:ext uri="{0D108BD9-81ED-4DB2-BD59-A6C34878D82A}">
                    <a16:rowId xmlns:a16="http://schemas.microsoft.com/office/drawing/2014/main" val="2089311911"/>
                  </a:ext>
                </a:extLst>
              </a:tr>
            </a:tbl>
          </a:graphicData>
        </a:graphic>
      </p:graphicFrame>
      <p:graphicFrame>
        <p:nvGraphicFramePr>
          <p:cNvPr id="36" name="표 35"/>
          <p:cNvGraphicFramePr>
            <a:graphicFrameLocks noGrp="1"/>
          </p:cNvGraphicFramePr>
          <p:nvPr>
            <p:extLst>
              <p:ext uri="{D42A27DB-BD31-4B8C-83A1-F6EECF244321}">
                <p14:modId xmlns:p14="http://schemas.microsoft.com/office/powerpoint/2010/main" val="770101329"/>
              </p:ext>
            </p:extLst>
          </p:nvPr>
        </p:nvGraphicFramePr>
        <p:xfrm>
          <a:off x="16424971" y="30835127"/>
          <a:ext cx="15366516" cy="2011680"/>
        </p:xfrm>
        <a:graphic>
          <a:graphicData uri="http://schemas.openxmlformats.org/drawingml/2006/table">
            <a:tbl>
              <a:tblPr firstRow="1" bandRow="1">
                <a:tableStyleId>{5C22544A-7EE6-4342-B048-85BDC9FD1C3A}</a:tableStyleId>
              </a:tblPr>
              <a:tblGrid>
                <a:gridCol w="1280543">
                  <a:extLst>
                    <a:ext uri="{9D8B030D-6E8A-4147-A177-3AD203B41FA5}">
                      <a16:colId xmlns:a16="http://schemas.microsoft.com/office/drawing/2014/main" val="3477191559"/>
                    </a:ext>
                  </a:extLst>
                </a:gridCol>
                <a:gridCol w="1280543">
                  <a:extLst>
                    <a:ext uri="{9D8B030D-6E8A-4147-A177-3AD203B41FA5}">
                      <a16:colId xmlns:a16="http://schemas.microsoft.com/office/drawing/2014/main" val="3755635042"/>
                    </a:ext>
                  </a:extLst>
                </a:gridCol>
                <a:gridCol w="1280543">
                  <a:extLst>
                    <a:ext uri="{9D8B030D-6E8A-4147-A177-3AD203B41FA5}">
                      <a16:colId xmlns:a16="http://schemas.microsoft.com/office/drawing/2014/main" val="4200007284"/>
                    </a:ext>
                  </a:extLst>
                </a:gridCol>
                <a:gridCol w="1280543">
                  <a:extLst>
                    <a:ext uri="{9D8B030D-6E8A-4147-A177-3AD203B41FA5}">
                      <a16:colId xmlns:a16="http://schemas.microsoft.com/office/drawing/2014/main" val="3619859128"/>
                    </a:ext>
                  </a:extLst>
                </a:gridCol>
                <a:gridCol w="1280543">
                  <a:extLst>
                    <a:ext uri="{9D8B030D-6E8A-4147-A177-3AD203B41FA5}">
                      <a16:colId xmlns:a16="http://schemas.microsoft.com/office/drawing/2014/main" val="1105957254"/>
                    </a:ext>
                  </a:extLst>
                </a:gridCol>
                <a:gridCol w="1280543">
                  <a:extLst>
                    <a:ext uri="{9D8B030D-6E8A-4147-A177-3AD203B41FA5}">
                      <a16:colId xmlns:a16="http://schemas.microsoft.com/office/drawing/2014/main" val="2576955187"/>
                    </a:ext>
                  </a:extLst>
                </a:gridCol>
                <a:gridCol w="1280543">
                  <a:extLst>
                    <a:ext uri="{9D8B030D-6E8A-4147-A177-3AD203B41FA5}">
                      <a16:colId xmlns:a16="http://schemas.microsoft.com/office/drawing/2014/main" val="1045330564"/>
                    </a:ext>
                  </a:extLst>
                </a:gridCol>
                <a:gridCol w="1280543">
                  <a:extLst>
                    <a:ext uri="{9D8B030D-6E8A-4147-A177-3AD203B41FA5}">
                      <a16:colId xmlns:a16="http://schemas.microsoft.com/office/drawing/2014/main" val="1020114341"/>
                    </a:ext>
                  </a:extLst>
                </a:gridCol>
                <a:gridCol w="1280543">
                  <a:extLst>
                    <a:ext uri="{9D8B030D-6E8A-4147-A177-3AD203B41FA5}">
                      <a16:colId xmlns:a16="http://schemas.microsoft.com/office/drawing/2014/main" val="803238664"/>
                    </a:ext>
                  </a:extLst>
                </a:gridCol>
                <a:gridCol w="1280543">
                  <a:extLst>
                    <a:ext uri="{9D8B030D-6E8A-4147-A177-3AD203B41FA5}">
                      <a16:colId xmlns:a16="http://schemas.microsoft.com/office/drawing/2014/main" val="1067533973"/>
                    </a:ext>
                  </a:extLst>
                </a:gridCol>
                <a:gridCol w="1280543">
                  <a:extLst>
                    <a:ext uri="{9D8B030D-6E8A-4147-A177-3AD203B41FA5}">
                      <a16:colId xmlns:a16="http://schemas.microsoft.com/office/drawing/2014/main" val="1071073388"/>
                    </a:ext>
                  </a:extLst>
                </a:gridCol>
                <a:gridCol w="1280543">
                  <a:extLst>
                    <a:ext uri="{9D8B030D-6E8A-4147-A177-3AD203B41FA5}">
                      <a16:colId xmlns:a16="http://schemas.microsoft.com/office/drawing/2014/main" val="1398657500"/>
                    </a:ext>
                  </a:extLst>
                </a:gridCol>
              </a:tblGrid>
              <a:tr h="0">
                <a:tc rowSpan="2">
                  <a:txBody>
                    <a:bodyPr/>
                    <a:lstStyle/>
                    <a:p>
                      <a:pPr algn="ctr" latinLnBrk="1"/>
                      <a:r>
                        <a:rPr lang="en-US" altLang="ko-KR" sz="1600" b="1" dirty="0"/>
                        <a:t>spot</a:t>
                      </a:r>
                      <a:endParaRPr lang="ko-KR" altLang="en-US" sz="1600" b="1" dirty="0"/>
                    </a:p>
                  </a:txBody>
                  <a:tcPr/>
                </a:tc>
                <a:tc gridSpan="11">
                  <a:txBody>
                    <a:bodyPr/>
                    <a:lstStyle/>
                    <a:p>
                      <a:pPr algn="ctr" latinLnBrk="1"/>
                      <a:r>
                        <a:rPr lang="en-US" altLang="ko-KR" sz="1600" b="1" dirty="0"/>
                        <a:t>Classification Algorithm</a:t>
                      </a:r>
                      <a:endParaRPr lang="ko-KR" altLang="en-US" sz="1600" b="1"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a:p>
                  </a:txBody>
                  <a:tcPr/>
                </a:tc>
                <a:extLst>
                  <a:ext uri="{0D108BD9-81ED-4DB2-BD59-A6C34878D82A}">
                    <a16:rowId xmlns:a16="http://schemas.microsoft.com/office/drawing/2014/main" val="3694277018"/>
                  </a:ext>
                </a:extLst>
              </a:tr>
              <a:tr h="222605">
                <a:tc vMerge="1">
                  <a:txBody>
                    <a:bodyPr/>
                    <a:lstStyle/>
                    <a:p>
                      <a:pPr latinLnBrk="1"/>
                      <a:endParaRPr lang="ko-KR" altLang="en-US" sz="1600" dirty="0"/>
                    </a:p>
                  </a:txBody>
                  <a:tcPr/>
                </a:tc>
                <a:tc>
                  <a:txBody>
                    <a:bodyPr/>
                    <a:lstStyle/>
                    <a:p>
                      <a:pPr algn="ctr" latinLnBrk="1"/>
                      <a:r>
                        <a:rPr lang="en-US" altLang="ko-KR" sz="1600" b="1" dirty="0"/>
                        <a:t>DT</a:t>
                      </a:r>
                      <a:endParaRPr lang="ko-KR" altLang="en-US" sz="1600" b="1" dirty="0"/>
                    </a:p>
                  </a:txBody>
                  <a:tcPr/>
                </a:tc>
                <a:tc>
                  <a:txBody>
                    <a:bodyPr/>
                    <a:lstStyle/>
                    <a:p>
                      <a:pPr algn="ctr" latinLnBrk="1"/>
                      <a:r>
                        <a:rPr lang="en-US" altLang="ko-KR" sz="1600" b="1" dirty="0"/>
                        <a:t>Bag</a:t>
                      </a:r>
                      <a:endParaRPr lang="ko-KR" altLang="en-US" sz="1600" b="1" dirty="0"/>
                    </a:p>
                  </a:txBody>
                  <a:tcPr/>
                </a:tc>
                <a:tc>
                  <a:txBody>
                    <a:bodyPr/>
                    <a:lstStyle/>
                    <a:p>
                      <a:pPr algn="ctr" latinLnBrk="1"/>
                      <a:r>
                        <a:rPr lang="en-US" altLang="ko-KR" sz="1600" b="1" dirty="0"/>
                        <a:t>Ada</a:t>
                      </a:r>
                      <a:endParaRPr lang="ko-KR" altLang="en-US" sz="1600" b="1" dirty="0"/>
                    </a:p>
                  </a:txBody>
                  <a:tcPr/>
                </a:tc>
                <a:tc>
                  <a:txBody>
                    <a:bodyPr/>
                    <a:lstStyle/>
                    <a:p>
                      <a:pPr algn="ctr" latinLnBrk="1"/>
                      <a:r>
                        <a:rPr lang="en-US" altLang="ko-KR" sz="1600" b="1" dirty="0"/>
                        <a:t>GB</a:t>
                      </a:r>
                      <a:endParaRPr lang="ko-KR" altLang="en-US" sz="1600" b="1" dirty="0"/>
                    </a:p>
                  </a:txBody>
                  <a:tcPr/>
                </a:tc>
                <a:tc>
                  <a:txBody>
                    <a:bodyPr/>
                    <a:lstStyle/>
                    <a:p>
                      <a:pPr algn="ctr" latinLnBrk="1"/>
                      <a:r>
                        <a:rPr lang="en-US" altLang="ko-KR" sz="1600" b="1" dirty="0"/>
                        <a:t>RF</a:t>
                      </a:r>
                      <a:endParaRPr lang="ko-KR" altLang="en-US" sz="1600" b="1" dirty="0"/>
                    </a:p>
                  </a:txBody>
                  <a:tcPr/>
                </a:tc>
                <a:tc>
                  <a:txBody>
                    <a:bodyPr/>
                    <a:lstStyle/>
                    <a:p>
                      <a:pPr algn="ctr" latinLnBrk="1"/>
                      <a:r>
                        <a:rPr lang="en-US" altLang="ko-KR" sz="1600" b="1" dirty="0"/>
                        <a:t>XGB</a:t>
                      </a:r>
                      <a:endParaRPr lang="ko-KR" altLang="en-US" sz="1600" b="1"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LDA</a:t>
                      </a:r>
                      <a:endParaRPr lang="ko-KR" altLang="en-US" sz="1600" b="1"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FDA</a:t>
                      </a:r>
                      <a:endParaRPr lang="ko-KR" altLang="en-US" sz="1600" b="1"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RDA</a:t>
                      </a:r>
                      <a:endParaRPr lang="ko-KR" altLang="en-US" sz="1600" b="1"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SVM</a:t>
                      </a:r>
                      <a:endParaRPr lang="ko-KR" altLang="en-US" sz="1600" b="1"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DNN</a:t>
                      </a:r>
                      <a:endParaRPr lang="ko-KR" altLang="en-US" sz="1600" b="1" dirty="0"/>
                    </a:p>
                  </a:txBody>
                  <a:tcPr/>
                </a:tc>
                <a:extLst>
                  <a:ext uri="{0D108BD9-81ED-4DB2-BD59-A6C34878D82A}">
                    <a16:rowId xmlns:a16="http://schemas.microsoft.com/office/drawing/2014/main" val="295348537"/>
                  </a:ext>
                </a:extLst>
              </a:tr>
              <a:tr h="222605">
                <a:tc>
                  <a:txBody>
                    <a:bodyPr/>
                    <a:lstStyle/>
                    <a:p>
                      <a:pPr algn="ctr" latinLnBrk="1"/>
                      <a:r>
                        <a:rPr lang="en-US" altLang="ko-KR" sz="1600" b="1" dirty="0"/>
                        <a:t>J1</a:t>
                      </a:r>
                      <a:endParaRPr lang="ko-KR" altLang="en-US" sz="1600" b="1" dirty="0"/>
                    </a:p>
                  </a:txBody>
                  <a:tcPr/>
                </a:tc>
                <a:tc>
                  <a:txBody>
                    <a:bodyPr/>
                    <a:lstStyle/>
                    <a:p>
                      <a:pPr algn="ctr" latinLnBrk="1"/>
                      <a:endParaRPr lang="ko-KR" altLang="en-US" sz="1600" dirty="0"/>
                    </a:p>
                  </a:txBody>
                  <a:tcPr/>
                </a:tc>
                <a:tc>
                  <a:txBody>
                    <a:bodyPr/>
                    <a:lstStyle/>
                    <a:p>
                      <a:pPr algn="ctr" latinLnBrk="1"/>
                      <a:endParaRPr lang="ko-KR" altLang="en-US" sz="1600" dirty="0"/>
                    </a:p>
                  </a:txBody>
                  <a:tcPr/>
                </a:tc>
                <a:tc>
                  <a:txBody>
                    <a:bodyPr/>
                    <a:lstStyle/>
                    <a:p>
                      <a:pPr algn="ctr" latinLnBrk="1"/>
                      <a:endParaRPr lang="ko-KR" altLang="en-US" sz="1600" dirty="0"/>
                    </a:p>
                  </a:txBody>
                  <a:tcPr/>
                </a:tc>
                <a:tc>
                  <a:txBody>
                    <a:bodyPr/>
                    <a:lstStyle/>
                    <a:p>
                      <a:pPr algn="ctr" latinLnBrk="1"/>
                      <a:endParaRPr lang="ko-KR" altLang="en-US" sz="1600" dirty="0"/>
                    </a:p>
                  </a:txBody>
                  <a:tcPr/>
                </a:tc>
                <a:tc>
                  <a:txBody>
                    <a:bodyPr/>
                    <a:lstStyle/>
                    <a:p>
                      <a:pPr algn="ctr" latinLnBrk="1"/>
                      <a:endParaRPr lang="ko-KR" altLang="en-US" sz="1600" dirty="0"/>
                    </a:p>
                  </a:txBody>
                  <a:tcPr/>
                </a:tc>
                <a:tc>
                  <a:txBody>
                    <a:bodyPr/>
                    <a:lstStyle/>
                    <a:p>
                      <a:pPr algn="ctr" latinLnBrk="1"/>
                      <a:endParaRPr lang="ko-KR" altLang="en-US" sz="1600"/>
                    </a:p>
                  </a:txBody>
                  <a:tcPr/>
                </a:tc>
                <a:tc>
                  <a:txBody>
                    <a:bodyPr/>
                    <a:lstStyle/>
                    <a:p>
                      <a:pPr algn="ctr" latinLnBrk="1"/>
                      <a:endParaRPr lang="ko-KR" altLang="en-US" sz="1600"/>
                    </a:p>
                  </a:txBody>
                  <a:tcPr/>
                </a:tc>
                <a:tc>
                  <a:txBody>
                    <a:bodyPr/>
                    <a:lstStyle/>
                    <a:p>
                      <a:pPr algn="ctr" latinLnBrk="1"/>
                      <a:endParaRPr lang="ko-KR" altLang="en-US" sz="1600"/>
                    </a:p>
                  </a:txBody>
                  <a:tcPr/>
                </a:tc>
                <a:tc>
                  <a:txBody>
                    <a:bodyPr/>
                    <a:lstStyle/>
                    <a:p>
                      <a:pPr algn="ctr" latinLnBrk="1"/>
                      <a:endParaRPr lang="ko-KR" altLang="en-US" sz="1600"/>
                    </a:p>
                  </a:txBody>
                  <a:tcPr/>
                </a:tc>
                <a:tc>
                  <a:txBody>
                    <a:bodyPr/>
                    <a:lstStyle/>
                    <a:p>
                      <a:pPr algn="ctr" latinLnBrk="1"/>
                      <a:endParaRPr lang="ko-KR" altLang="en-US" sz="1600" dirty="0"/>
                    </a:p>
                  </a:txBody>
                  <a:tcPr/>
                </a:tc>
                <a:tc>
                  <a:txBody>
                    <a:bodyPr/>
                    <a:lstStyle/>
                    <a:p>
                      <a:pPr algn="ctr" latinLnBrk="1"/>
                      <a:endParaRPr lang="ko-KR" altLang="en-US" sz="1600" dirty="0"/>
                    </a:p>
                  </a:txBody>
                  <a:tcPr/>
                </a:tc>
                <a:extLst>
                  <a:ext uri="{0D108BD9-81ED-4DB2-BD59-A6C34878D82A}">
                    <a16:rowId xmlns:a16="http://schemas.microsoft.com/office/drawing/2014/main" val="1838652672"/>
                  </a:ext>
                </a:extLst>
              </a:tr>
              <a:tr h="222605">
                <a:tc>
                  <a:txBody>
                    <a:bodyPr/>
                    <a:lstStyle/>
                    <a:p>
                      <a:pPr algn="ctr" latinLnBrk="1"/>
                      <a:r>
                        <a:rPr lang="en-US" altLang="ko-KR" sz="1600" b="1" dirty="0"/>
                        <a:t>J2</a:t>
                      </a:r>
                      <a:endParaRPr lang="ko-KR" altLang="en-US" sz="1600" b="1" dirty="0"/>
                    </a:p>
                  </a:txBody>
                  <a:tcPr/>
                </a:tc>
                <a:tc>
                  <a:txBody>
                    <a:bodyPr/>
                    <a:lstStyle/>
                    <a:p>
                      <a:pPr algn="ctr" latinLnBrk="1"/>
                      <a:endParaRPr lang="ko-KR" altLang="en-US" sz="1600"/>
                    </a:p>
                  </a:txBody>
                  <a:tcPr/>
                </a:tc>
                <a:tc>
                  <a:txBody>
                    <a:bodyPr/>
                    <a:lstStyle/>
                    <a:p>
                      <a:pPr algn="ctr" latinLnBrk="1"/>
                      <a:endParaRPr lang="ko-KR" altLang="en-US" sz="1600" dirty="0"/>
                    </a:p>
                  </a:txBody>
                  <a:tcPr/>
                </a:tc>
                <a:tc>
                  <a:txBody>
                    <a:bodyPr/>
                    <a:lstStyle/>
                    <a:p>
                      <a:pPr algn="ctr" latinLnBrk="1"/>
                      <a:endParaRPr lang="ko-KR" altLang="en-US" sz="1600"/>
                    </a:p>
                  </a:txBody>
                  <a:tcPr/>
                </a:tc>
                <a:tc>
                  <a:txBody>
                    <a:bodyPr/>
                    <a:lstStyle/>
                    <a:p>
                      <a:pPr algn="ctr" latinLnBrk="1"/>
                      <a:endParaRPr lang="ko-KR" altLang="en-US" sz="1600"/>
                    </a:p>
                  </a:txBody>
                  <a:tcPr/>
                </a:tc>
                <a:tc>
                  <a:txBody>
                    <a:bodyPr/>
                    <a:lstStyle/>
                    <a:p>
                      <a:pPr algn="ctr" latinLnBrk="1"/>
                      <a:endParaRPr lang="ko-KR" altLang="en-US" sz="1600" dirty="0"/>
                    </a:p>
                  </a:txBody>
                  <a:tcPr/>
                </a:tc>
                <a:tc>
                  <a:txBody>
                    <a:bodyPr/>
                    <a:lstStyle/>
                    <a:p>
                      <a:pPr algn="ctr" latinLnBrk="1"/>
                      <a:endParaRPr lang="ko-KR" altLang="en-US" sz="1600" dirty="0"/>
                    </a:p>
                  </a:txBody>
                  <a:tcPr/>
                </a:tc>
                <a:tc>
                  <a:txBody>
                    <a:bodyPr/>
                    <a:lstStyle/>
                    <a:p>
                      <a:pPr algn="ctr" latinLnBrk="1"/>
                      <a:endParaRPr lang="ko-KR" altLang="en-US" sz="1600" dirty="0"/>
                    </a:p>
                  </a:txBody>
                  <a:tcPr/>
                </a:tc>
                <a:tc>
                  <a:txBody>
                    <a:bodyPr/>
                    <a:lstStyle/>
                    <a:p>
                      <a:pPr algn="ctr" latinLnBrk="1"/>
                      <a:endParaRPr lang="ko-KR" altLang="en-US" sz="1600"/>
                    </a:p>
                  </a:txBody>
                  <a:tcPr/>
                </a:tc>
                <a:tc>
                  <a:txBody>
                    <a:bodyPr/>
                    <a:lstStyle/>
                    <a:p>
                      <a:pPr algn="ctr" latinLnBrk="1"/>
                      <a:endParaRPr lang="ko-KR" altLang="en-US" sz="1600"/>
                    </a:p>
                  </a:txBody>
                  <a:tcPr/>
                </a:tc>
                <a:tc>
                  <a:txBody>
                    <a:bodyPr/>
                    <a:lstStyle/>
                    <a:p>
                      <a:pPr algn="ctr" latinLnBrk="1"/>
                      <a:endParaRPr lang="ko-KR" altLang="en-US" sz="1600" dirty="0"/>
                    </a:p>
                  </a:txBody>
                  <a:tcPr/>
                </a:tc>
                <a:tc>
                  <a:txBody>
                    <a:bodyPr/>
                    <a:lstStyle/>
                    <a:p>
                      <a:pPr algn="ctr" latinLnBrk="1"/>
                      <a:endParaRPr lang="ko-KR" altLang="en-US" sz="1600" dirty="0"/>
                    </a:p>
                  </a:txBody>
                  <a:tcPr/>
                </a:tc>
                <a:extLst>
                  <a:ext uri="{0D108BD9-81ED-4DB2-BD59-A6C34878D82A}">
                    <a16:rowId xmlns:a16="http://schemas.microsoft.com/office/drawing/2014/main" val="3393346357"/>
                  </a:ext>
                </a:extLst>
              </a:tr>
              <a:tr h="222605">
                <a:tc>
                  <a:txBody>
                    <a:bodyPr/>
                    <a:lstStyle/>
                    <a:p>
                      <a:pPr algn="ctr" latinLnBrk="1"/>
                      <a:r>
                        <a:rPr lang="en-US" altLang="ko-KR" sz="1600" b="1" dirty="0"/>
                        <a:t>T1</a:t>
                      </a:r>
                      <a:endParaRPr lang="ko-KR" altLang="en-US" sz="1600" b="1" dirty="0"/>
                    </a:p>
                  </a:txBody>
                  <a:tcPr/>
                </a:tc>
                <a:tc>
                  <a:txBody>
                    <a:bodyPr/>
                    <a:lstStyle/>
                    <a:p>
                      <a:pPr algn="ctr" latinLnBrk="1"/>
                      <a:endParaRPr lang="ko-KR" altLang="en-US" sz="1600"/>
                    </a:p>
                  </a:txBody>
                  <a:tcPr/>
                </a:tc>
                <a:tc>
                  <a:txBody>
                    <a:bodyPr/>
                    <a:lstStyle/>
                    <a:p>
                      <a:pPr algn="ctr" latinLnBrk="1"/>
                      <a:endParaRPr lang="ko-KR" altLang="en-US" sz="1600" dirty="0"/>
                    </a:p>
                  </a:txBody>
                  <a:tcPr/>
                </a:tc>
                <a:tc>
                  <a:txBody>
                    <a:bodyPr/>
                    <a:lstStyle/>
                    <a:p>
                      <a:pPr algn="ctr" latinLnBrk="1"/>
                      <a:endParaRPr lang="ko-KR" altLang="en-US" sz="1600" dirty="0"/>
                    </a:p>
                  </a:txBody>
                  <a:tcPr/>
                </a:tc>
                <a:tc>
                  <a:txBody>
                    <a:bodyPr/>
                    <a:lstStyle/>
                    <a:p>
                      <a:pPr algn="ctr" latinLnBrk="1"/>
                      <a:endParaRPr lang="ko-KR" altLang="en-US" sz="1600" dirty="0"/>
                    </a:p>
                  </a:txBody>
                  <a:tcPr/>
                </a:tc>
                <a:tc>
                  <a:txBody>
                    <a:bodyPr/>
                    <a:lstStyle/>
                    <a:p>
                      <a:pPr algn="ctr" latinLnBrk="1"/>
                      <a:endParaRPr lang="ko-KR" altLang="en-US" sz="1600" dirty="0"/>
                    </a:p>
                  </a:txBody>
                  <a:tcPr/>
                </a:tc>
                <a:tc>
                  <a:txBody>
                    <a:bodyPr/>
                    <a:lstStyle/>
                    <a:p>
                      <a:pPr algn="ctr" latinLnBrk="1"/>
                      <a:endParaRPr lang="ko-KR" altLang="en-US" sz="1600" dirty="0"/>
                    </a:p>
                  </a:txBody>
                  <a:tcPr/>
                </a:tc>
                <a:tc>
                  <a:txBody>
                    <a:bodyPr/>
                    <a:lstStyle/>
                    <a:p>
                      <a:pPr algn="ctr" latinLnBrk="1"/>
                      <a:endParaRPr lang="ko-KR" altLang="en-US" sz="1600" dirty="0"/>
                    </a:p>
                  </a:txBody>
                  <a:tcPr/>
                </a:tc>
                <a:tc>
                  <a:txBody>
                    <a:bodyPr/>
                    <a:lstStyle/>
                    <a:p>
                      <a:pPr algn="ctr" latinLnBrk="1"/>
                      <a:endParaRPr lang="ko-KR" altLang="en-US" sz="1600" dirty="0"/>
                    </a:p>
                  </a:txBody>
                  <a:tcPr/>
                </a:tc>
                <a:tc>
                  <a:txBody>
                    <a:bodyPr/>
                    <a:lstStyle/>
                    <a:p>
                      <a:pPr algn="ctr" latinLnBrk="1"/>
                      <a:endParaRPr lang="ko-KR" altLang="en-US" sz="1600" dirty="0"/>
                    </a:p>
                  </a:txBody>
                  <a:tcPr/>
                </a:tc>
                <a:tc>
                  <a:txBody>
                    <a:bodyPr/>
                    <a:lstStyle/>
                    <a:p>
                      <a:pPr algn="ctr" latinLnBrk="1"/>
                      <a:endParaRPr lang="ko-KR" altLang="en-US" sz="1600" dirty="0"/>
                    </a:p>
                  </a:txBody>
                  <a:tcPr/>
                </a:tc>
                <a:tc>
                  <a:txBody>
                    <a:bodyPr/>
                    <a:lstStyle/>
                    <a:p>
                      <a:pPr algn="ctr" latinLnBrk="1"/>
                      <a:endParaRPr lang="ko-KR" altLang="en-US" sz="1600" dirty="0"/>
                    </a:p>
                  </a:txBody>
                  <a:tcPr/>
                </a:tc>
                <a:extLst>
                  <a:ext uri="{0D108BD9-81ED-4DB2-BD59-A6C34878D82A}">
                    <a16:rowId xmlns:a16="http://schemas.microsoft.com/office/drawing/2014/main" val="2389327366"/>
                  </a:ext>
                </a:extLst>
              </a:tr>
              <a:tr h="222605">
                <a:tc>
                  <a:txBody>
                    <a:bodyPr/>
                    <a:lstStyle/>
                    <a:p>
                      <a:pPr algn="ctr" latinLnBrk="1"/>
                      <a:r>
                        <a:rPr lang="en-US" altLang="ko-KR" sz="1600" b="1" dirty="0"/>
                        <a:t>T2</a:t>
                      </a:r>
                      <a:endParaRPr lang="ko-KR" altLang="en-US" sz="1600" b="1" dirty="0"/>
                    </a:p>
                  </a:txBody>
                  <a:tcPr/>
                </a:tc>
                <a:tc>
                  <a:txBody>
                    <a:bodyPr/>
                    <a:lstStyle/>
                    <a:p>
                      <a:pPr algn="ctr" latinLnBrk="1"/>
                      <a:endParaRPr lang="ko-KR" altLang="en-US" sz="1600"/>
                    </a:p>
                  </a:txBody>
                  <a:tcPr/>
                </a:tc>
                <a:tc>
                  <a:txBody>
                    <a:bodyPr/>
                    <a:lstStyle/>
                    <a:p>
                      <a:pPr algn="ctr" latinLnBrk="1"/>
                      <a:endParaRPr lang="ko-KR" altLang="en-US" sz="1600"/>
                    </a:p>
                  </a:txBody>
                  <a:tcPr/>
                </a:tc>
                <a:tc>
                  <a:txBody>
                    <a:bodyPr/>
                    <a:lstStyle/>
                    <a:p>
                      <a:pPr algn="ctr" latinLnBrk="1"/>
                      <a:endParaRPr lang="ko-KR" altLang="en-US" sz="1600"/>
                    </a:p>
                  </a:txBody>
                  <a:tcPr/>
                </a:tc>
                <a:tc>
                  <a:txBody>
                    <a:bodyPr/>
                    <a:lstStyle/>
                    <a:p>
                      <a:pPr algn="ctr" latinLnBrk="1"/>
                      <a:endParaRPr lang="ko-KR" altLang="en-US" sz="1600"/>
                    </a:p>
                  </a:txBody>
                  <a:tcPr/>
                </a:tc>
                <a:tc>
                  <a:txBody>
                    <a:bodyPr/>
                    <a:lstStyle/>
                    <a:p>
                      <a:pPr algn="ctr" latinLnBrk="1"/>
                      <a:endParaRPr lang="ko-KR" altLang="en-US" sz="1600"/>
                    </a:p>
                  </a:txBody>
                  <a:tcPr/>
                </a:tc>
                <a:tc>
                  <a:txBody>
                    <a:bodyPr/>
                    <a:lstStyle/>
                    <a:p>
                      <a:pPr algn="ctr" latinLnBrk="1"/>
                      <a:endParaRPr lang="ko-KR" altLang="en-US" sz="1600"/>
                    </a:p>
                  </a:txBody>
                  <a:tcPr/>
                </a:tc>
                <a:tc>
                  <a:txBody>
                    <a:bodyPr/>
                    <a:lstStyle/>
                    <a:p>
                      <a:pPr algn="ctr" latinLnBrk="1"/>
                      <a:endParaRPr lang="ko-KR" altLang="en-US" sz="1600" dirty="0"/>
                    </a:p>
                  </a:txBody>
                  <a:tcPr/>
                </a:tc>
                <a:tc>
                  <a:txBody>
                    <a:bodyPr/>
                    <a:lstStyle/>
                    <a:p>
                      <a:pPr algn="ctr" latinLnBrk="1"/>
                      <a:endParaRPr lang="ko-KR" altLang="en-US" sz="1600" dirty="0"/>
                    </a:p>
                  </a:txBody>
                  <a:tcPr/>
                </a:tc>
                <a:tc>
                  <a:txBody>
                    <a:bodyPr/>
                    <a:lstStyle/>
                    <a:p>
                      <a:pPr algn="ctr" latinLnBrk="1"/>
                      <a:endParaRPr lang="ko-KR" altLang="en-US" sz="1600" dirty="0"/>
                    </a:p>
                  </a:txBody>
                  <a:tcPr/>
                </a:tc>
                <a:tc>
                  <a:txBody>
                    <a:bodyPr/>
                    <a:lstStyle/>
                    <a:p>
                      <a:pPr algn="ctr" latinLnBrk="1"/>
                      <a:endParaRPr lang="ko-KR" altLang="en-US" sz="1600" dirty="0"/>
                    </a:p>
                  </a:txBody>
                  <a:tcPr/>
                </a:tc>
                <a:tc>
                  <a:txBody>
                    <a:bodyPr/>
                    <a:lstStyle/>
                    <a:p>
                      <a:pPr algn="ctr" latinLnBrk="1"/>
                      <a:endParaRPr lang="ko-KR" altLang="en-US" sz="1600" dirty="0"/>
                    </a:p>
                  </a:txBody>
                  <a:tcPr/>
                </a:tc>
                <a:extLst>
                  <a:ext uri="{0D108BD9-81ED-4DB2-BD59-A6C34878D82A}">
                    <a16:rowId xmlns:a16="http://schemas.microsoft.com/office/drawing/2014/main" val="269984870"/>
                  </a:ext>
                </a:extLst>
              </a:tr>
            </a:tbl>
          </a:graphicData>
        </a:graphic>
      </p:graphicFrame>
      <p:pic>
        <p:nvPicPr>
          <p:cNvPr id="37" name="그림 3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555594" y="34593195"/>
            <a:ext cx="4627536" cy="2602664"/>
          </a:xfrm>
          <a:prstGeom prst="rect">
            <a:avLst/>
          </a:prstGeom>
        </p:spPr>
      </p:pic>
      <p:sp>
        <p:nvSpPr>
          <p:cNvPr id="42" name="직사각형 41"/>
          <p:cNvSpPr/>
          <p:nvPr/>
        </p:nvSpPr>
        <p:spPr>
          <a:xfrm>
            <a:off x="11445878" y="34170861"/>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&lt;Support Vector Machine&gt; </a:t>
            </a:r>
            <a:endParaRPr lang="ko-KR" altLang="en-US" sz="1600" dirty="0"/>
          </a:p>
        </p:txBody>
      </p:sp>
      <p:sp>
        <p:nvSpPr>
          <p:cNvPr id="41" name="직사각형 40"/>
          <p:cNvSpPr/>
          <p:nvPr/>
        </p:nvSpPr>
        <p:spPr>
          <a:xfrm>
            <a:off x="6159902" y="34185166"/>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&lt;Discriminant Analysis&gt; </a:t>
            </a:r>
            <a:endParaRPr lang="ko-KR" altLang="en-US" sz="1600" dirty="0"/>
          </a:p>
        </p:txBody>
      </p:sp>
      <p:sp>
        <p:nvSpPr>
          <p:cNvPr id="38" name="직사각형 37"/>
          <p:cNvSpPr/>
          <p:nvPr/>
        </p:nvSpPr>
        <p:spPr>
          <a:xfrm>
            <a:off x="1059342" y="34158348"/>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&lt;Bagging&gt; </a:t>
            </a:r>
            <a:endParaRPr lang="ko-KR" altLang="en-US" sz="1600" dirty="0"/>
          </a:p>
        </p:txBody>
      </p:sp>
      <p:sp>
        <p:nvSpPr>
          <p:cNvPr id="39" name="직사각형 38"/>
          <p:cNvSpPr/>
          <p:nvPr/>
        </p:nvSpPr>
        <p:spPr>
          <a:xfrm>
            <a:off x="1117265" y="37176174"/>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&lt;Gradient Boosting&gt; </a:t>
            </a:r>
            <a:endParaRPr lang="ko-KR" altLang="en-US" sz="1600" dirty="0"/>
          </a:p>
        </p:txBody>
      </p:sp>
      <p:sp>
        <p:nvSpPr>
          <p:cNvPr id="40" name="직사각형 39"/>
          <p:cNvSpPr/>
          <p:nvPr/>
        </p:nvSpPr>
        <p:spPr>
          <a:xfrm>
            <a:off x="6444540" y="37149324"/>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&lt;Kernel Trick&gt; </a:t>
            </a:r>
            <a:endParaRPr lang="ko-KR" altLang="en-US" sz="1600" dirty="0"/>
          </a:p>
        </p:txBody>
      </p:sp>
      <p:sp>
        <p:nvSpPr>
          <p:cNvPr id="45" name="직사각형 44"/>
          <p:cNvSpPr/>
          <p:nvPr/>
        </p:nvSpPr>
        <p:spPr>
          <a:xfrm>
            <a:off x="11397575" y="37176173"/>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&lt;AdaBoost&gt; </a:t>
            </a:r>
            <a:endParaRPr lang="ko-KR" altLang="en-US" sz="1600" dirty="0"/>
          </a:p>
        </p:txBody>
      </p:sp>
      <p:graphicFrame>
        <p:nvGraphicFramePr>
          <p:cNvPr id="47" name="표 47">
            <a:extLst>
              <a:ext uri="{FF2B5EF4-FFF2-40B4-BE49-F238E27FC236}">
                <a16:creationId xmlns:a16="http://schemas.microsoft.com/office/drawing/2014/main" id="{D459762D-60FB-4C4A-9F6D-3D2CA292AAF1}"/>
              </a:ext>
            </a:extLst>
          </p:cNvPr>
          <p:cNvGraphicFramePr>
            <a:graphicFrameLocks noGrp="1"/>
          </p:cNvGraphicFramePr>
          <p:nvPr>
            <p:extLst>
              <p:ext uri="{D42A27DB-BD31-4B8C-83A1-F6EECF244321}">
                <p14:modId xmlns:p14="http://schemas.microsoft.com/office/powerpoint/2010/main" val="227325214"/>
              </p:ext>
            </p:extLst>
          </p:nvPr>
        </p:nvGraphicFramePr>
        <p:xfrm>
          <a:off x="16430702" y="18060200"/>
          <a:ext cx="15395365" cy="6705600"/>
        </p:xfrm>
        <a:graphic>
          <a:graphicData uri="http://schemas.openxmlformats.org/drawingml/2006/table">
            <a:tbl>
              <a:tblPr firstRow="1" bandRow="1">
                <a:tableStyleId>{5C22544A-7EE6-4342-B048-85BDC9FD1C3A}</a:tableStyleId>
              </a:tblPr>
              <a:tblGrid>
                <a:gridCol w="1501948">
                  <a:extLst>
                    <a:ext uri="{9D8B030D-6E8A-4147-A177-3AD203B41FA5}">
                      <a16:colId xmlns:a16="http://schemas.microsoft.com/office/drawing/2014/main" val="3264807849"/>
                    </a:ext>
                  </a:extLst>
                </a:gridCol>
                <a:gridCol w="1531149">
                  <a:extLst>
                    <a:ext uri="{9D8B030D-6E8A-4147-A177-3AD203B41FA5}">
                      <a16:colId xmlns:a16="http://schemas.microsoft.com/office/drawing/2014/main" val="3681553431"/>
                    </a:ext>
                  </a:extLst>
                </a:gridCol>
                <a:gridCol w="1030189">
                  <a:extLst>
                    <a:ext uri="{9D8B030D-6E8A-4147-A177-3AD203B41FA5}">
                      <a16:colId xmlns:a16="http://schemas.microsoft.com/office/drawing/2014/main" val="3464198303"/>
                    </a:ext>
                  </a:extLst>
                </a:gridCol>
                <a:gridCol w="1030189">
                  <a:extLst>
                    <a:ext uri="{9D8B030D-6E8A-4147-A177-3AD203B41FA5}">
                      <a16:colId xmlns:a16="http://schemas.microsoft.com/office/drawing/2014/main" val="1701557398"/>
                    </a:ext>
                  </a:extLst>
                </a:gridCol>
                <a:gridCol w="1030189">
                  <a:extLst>
                    <a:ext uri="{9D8B030D-6E8A-4147-A177-3AD203B41FA5}">
                      <a16:colId xmlns:a16="http://schemas.microsoft.com/office/drawing/2014/main" val="111098283"/>
                    </a:ext>
                  </a:extLst>
                </a:gridCol>
                <a:gridCol w="1030189">
                  <a:extLst>
                    <a:ext uri="{9D8B030D-6E8A-4147-A177-3AD203B41FA5}">
                      <a16:colId xmlns:a16="http://schemas.microsoft.com/office/drawing/2014/main" val="1557474506"/>
                    </a:ext>
                  </a:extLst>
                </a:gridCol>
                <a:gridCol w="1030189">
                  <a:extLst>
                    <a:ext uri="{9D8B030D-6E8A-4147-A177-3AD203B41FA5}">
                      <a16:colId xmlns:a16="http://schemas.microsoft.com/office/drawing/2014/main" val="2247803896"/>
                    </a:ext>
                  </a:extLst>
                </a:gridCol>
                <a:gridCol w="1030189">
                  <a:extLst>
                    <a:ext uri="{9D8B030D-6E8A-4147-A177-3AD203B41FA5}">
                      <a16:colId xmlns:a16="http://schemas.microsoft.com/office/drawing/2014/main" val="367978662"/>
                    </a:ext>
                  </a:extLst>
                </a:gridCol>
                <a:gridCol w="1030189">
                  <a:extLst>
                    <a:ext uri="{9D8B030D-6E8A-4147-A177-3AD203B41FA5}">
                      <a16:colId xmlns:a16="http://schemas.microsoft.com/office/drawing/2014/main" val="2911222372"/>
                    </a:ext>
                  </a:extLst>
                </a:gridCol>
                <a:gridCol w="1030189">
                  <a:extLst>
                    <a:ext uri="{9D8B030D-6E8A-4147-A177-3AD203B41FA5}">
                      <a16:colId xmlns:a16="http://schemas.microsoft.com/office/drawing/2014/main" val="777585251"/>
                    </a:ext>
                  </a:extLst>
                </a:gridCol>
                <a:gridCol w="1030189">
                  <a:extLst>
                    <a:ext uri="{9D8B030D-6E8A-4147-A177-3AD203B41FA5}">
                      <a16:colId xmlns:a16="http://schemas.microsoft.com/office/drawing/2014/main" val="3093530039"/>
                    </a:ext>
                  </a:extLst>
                </a:gridCol>
                <a:gridCol w="1030189">
                  <a:extLst>
                    <a:ext uri="{9D8B030D-6E8A-4147-A177-3AD203B41FA5}">
                      <a16:colId xmlns:a16="http://schemas.microsoft.com/office/drawing/2014/main" val="1393231429"/>
                    </a:ext>
                  </a:extLst>
                </a:gridCol>
                <a:gridCol w="1030189">
                  <a:extLst>
                    <a:ext uri="{9D8B030D-6E8A-4147-A177-3AD203B41FA5}">
                      <a16:colId xmlns:a16="http://schemas.microsoft.com/office/drawing/2014/main" val="1260152543"/>
                    </a:ext>
                  </a:extLst>
                </a:gridCol>
                <a:gridCol w="1030189">
                  <a:extLst>
                    <a:ext uri="{9D8B030D-6E8A-4147-A177-3AD203B41FA5}">
                      <a16:colId xmlns:a16="http://schemas.microsoft.com/office/drawing/2014/main" val="3723844879"/>
                    </a:ext>
                  </a:extLst>
                </a:gridCol>
              </a:tblGrid>
              <a:tr h="167640">
                <a:tc gridSpan="14">
                  <a:txBody>
                    <a:bodyPr/>
                    <a:lstStyle/>
                    <a:p>
                      <a:pPr algn="ctr" latinLnBrk="1"/>
                      <a:r>
                        <a:rPr lang="en-US" altLang="ko-KR" sz="1600" b="1" dirty="0"/>
                        <a:t>Extreme Gradient Boosting</a:t>
                      </a:r>
                      <a:endParaRPr lang="ko-KR" altLang="en-US" sz="1600" b="1" dirty="0"/>
                    </a:p>
                  </a:txBody>
                  <a:tcPr/>
                </a:tc>
                <a:tc hMerge="1">
                  <a:txBody>
                    <a:bodyPr/>
                    <a:lstStyle/>
                    <a:p>
                      <a:pPr algn="ctr" latinLnBrk="1"/>
                      <a:endParaRPr lang="ko-KR" altLang="en-US" sz="1600" dirty="0"/>
                    </a:p>
                  </a:txBody>
                  <a:tcPr/>
                </a:tc>
                <a:tc hMerge="1">
                  <a:txBody>
                    <a:bodyPr/>
                    <a:lstStyle/>
                    <a:p>
                      <a:pPr algn="ctr" latinLnBrk="1"/>
                      <a:endParaRPr lang="ko-KR" altLang="en-US" sz="1600" b="1"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algn="ctr" latinLnBrk="1"/>
                      <a:endParaRPr lang="ko-KR" altLang="en-US" sz="1600" b="1"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algn="ctr" latinLnBrk="1"/>
                      <a:endParaRPr lang="ko-KR" altLang="en-US" sz="1600" b="1"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extLst>
                  <a:ext uri="{0D108BD9-81ED-4DB2-BD59-A6C34878D82A}">
                    <a16:rowId xmlns:a16="http://schemas.microsoft.com/office/drawing/2014/main" val="797544381"/>
                  </a:ext>
                </a:extLst>
              </a:tr>
              <a:tr h="167640">
                <a:tc gridSpan="2">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Method</a:t>
                      </a:r>
                      <a:endParaRPr lang="ko-KR" altLang="en-US" sz="1600" b="1" dirty="0"/>
                    </a:p>
                  </a:txBody>
                  <a:tcPr/>
                </a:tc>
                <a:tc hMerge="1">
                  <a:txBody>
                    <a:bodyPr/>
                    <a:lstStyle/>
                    <a:p>
                      <a:pPr latinLnBrk="1"/>
                      <a:endParaRPr lang="ko-KR" altLang="en-US"/>
                    </a:p>
                  </a:txBody>
                  <a:tcPr/>
                </a:tc>
                <a:tc gridSpan="4">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Gain</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Cover</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Frequency</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056932203"/>
                  </a:ext>
                </a:extLst>
              </a:tr>
              <a:tr h="294545">
                <a:tc gridSpan="2">
                  <a:txBody>
                    <a:bodyPr/>
                    <a:lstStyle/>
                    <a:p>
                      <a:pPr algn="ctr" latinLnBrk="1"/>
                      <a:r>
                        <a:rPr lang="en-US" altLang="ko-KR" sz="1600" b="1" dirty="0"/>
                        <a:t>site</a:t>
                      </a:r>
                      <a:endParaRPr lang="ko-KR" altLang="en-US" sz="1600" b="1" dirty="0"/>
                    </a:p>
                  </a:txBody>
                  <a:tcPr/>
                </a:tc>
                <a:tc hMerge="1">
                  <a:txBody>
                    <a:bodyPr/>
                    <a:lstStyle/>
                    <a:p>
                      <a:pPr algn="ctr" latinLnBrk="1"/>
                      <a:endParaRPr lang="ko-KR" altLang="en-US" sz="1600" dirty="0"/>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extLst>
                  <a:ext uri="{0D108BD9-81ED-4DB2-BD59-A6C34878D82A}">
                    <a16:rowId xmlns:a16="http://schemas.microsoft.com/office/drawing/2014/main" val="3535909994"/>
                  </a:ext>
                </a:extLst>
              </a:tr>
              <a:tr h="294545">
                <a:tc rowSpan="17">
                  <a:txBody>
                    <a:bodyPr/>
                    <a:lstStyle/>
                    <a:p>
                      <a:pPr algn="ctr" latinLnBrk="1"/>
                      <a:r>
                        <a:rPr lang="en-US" altLang="ko-KR" sz="1600" b="1" dirty="0"/>
                        <a:t>Response Variable</a:t>
                      </a:r>
                      <a:endParaRPr lang="ko-KR" altLang="en-US" sz="1600" b="1" dirty="0"/>
                    </a:p>
                  </a:txBody>
                  <a:tcPr/>
                </a:tc>
                <a:tc>
                  <a:txBody>
                    <a:bodyPr/>
                    <a:lstStyle/>
                    <a:p>
                      <a:pPr algn="ctr" latinLnBrk="1"/>
                      <a:r>
                        <a:rPr lang="en-US" altLang="ko-KR" sz="1600" b="1" dirty="0"/>
                        <a:t>BOD</a:t>
                      </a:r>
                      <a:endParaRPr lang="ko-KR" altLang="en-US" sz="1600" b="1" dirty="0"/>
                    </a:p>
                  </a:txBody>
                  <a:tcPr/>
                </a:tc>
                <a:tc>
                  <a:txBody>
                    <a:bodyPr/>
                    <a:lstStyle/>
                    <a:p>
                      <a:pPr algn="ctr" latinLnBrk="1"/>
                      <a:r>
                        <a:rPr lang="en-US" altLang="ko-KR" sz="1600" dirty="0"/>
                        <a:t>0.0449</a:t>
                      </a:r>
                      <a:endParaRPr lang="ko-KR" altLang="en-US" sz="1600" dirty="0"/>
                    </a:p>
                  </a:txBody>
                  <a:tcPr/>
                </a:tc>
                <a:tc>
                  <a:txBody>
                    <a:bodyPr/>
                    <a:lstStyle/>
                    <a:p>
                      <a:pPr algn="ctr" latinLnBrk="1"/>
                      <a:r>
                        <a:rPr lang="en-US" altLang="ko-KR" sz="1600" dirty="0"/>
                        <a:t>0.0196</a:t>
                      </a:r>
                      <a:endParaRPr lang="ko-KR" altLang="en-US" sz="1600" dirty="0"/>
                    </a:p>
                  </a:txBody>
                  <a:tcPr/>
                </a:tc>
                <a:tc>
                  <a:txBody>
                    <a:bodyPr/>
                    <a:lstStyle/>
                    <a:p>
                      <a:pPr algn="ctr" latinLnBrk="1"/>
                      <a:r>
                        <a:rPr lang="en-US" altLang="ko-KR" sz="1600" dirty="0"/>
                        <a:t>0.0144</a:t>
                      </a:r>
                      <a:endParaRPr lang="ko-KR" altLang="en-US" sz="1600" dirty="0"/>
                    </a:p>
                  </a:txBody>
                  <a:tcPr/>
                </a:tc>
                <a:tc>
                  <a:txBody>
                    <a:bodyPr/>
                    <a:lstStyle/>
                    <a:p>
                      <a:pPr algn="ctr" latinLnBrk="1"/>
                      <a:r>
                        <a:rPr lang="en-US" altLang="ko-KR" sz="1600" dirty="0"/>
                        <a:t>0.0817</a:t>
                      </a:r>
                      <a:endParaRPr lang="ko-KR" altLang="en-US" sz="1600" dirty="0"/>
                    </a:p>
                  </a:txBody>
                  <a:tcPr/>
                </a:tc>
                <a:tc>
                  <a:txBody>
                    <a:bodyPr/>
                    <a:lstStyle/>
                    <a:p>
                      <a:pPr algn="ctr" latinLnBrk="1"/>
                      <a:r>
                        <a:rPr lang="en-US" altLang="ko-KR" sz="1600" dirty="0"/>
                        <a:t>0.0440</a:t>
                      </a:r>
                      <a:endParaRPr lang="ko-KR" altLang="en-US" sz="1600" dirty="0"/>
                    </a:p>
                  </a:txBody>
                  <a:tcPr/>
                </a:tc>
                <a:tc>
                  <a:txBody>
                    <a:bodyPr/>
                    <a:lstStyle/>
                    <a:p>
                      <a:pPr algn="ctr" latinLnBrk="1"/>
                      <a:r>
                        <a:rPr lang="en-US" altLang="ko-KR" sz="1600" dirty="0"/>
                        <a:t>0.0415</a:t>
                      </a:r>
                      <a:endParaRPr lang="ko-KR" altLang="en-US" sz="1600" dirty="0"/>
                    </a:p>
                  </a:txBody>
                  <a:tcPr/>
                </a:tc>
                <a:tc>
                  <a:txBody>
                    <a:bodyPr/>
                    <a:lstStyle/>
                    <a:p>
                      <a:pPr algn="ctr" latinLnBrk="1"/>
                      <a:r>
                        <a:rPr lang="en-US" altLang="ko-KR" sz="1600" dirty="0"/>
                        <a:t>0.0052</a:t>
                      </a:r>
                      <a:endParaRPr lang="ko-KR" altLang="en-US" sz="1600" dirty="0"/>
                    </a:p>
                  </a:txBody>
                  <a:tcPr/>
                </a:tc>
                <a:tc>
                  <a:txBody>
                    <a:bodyPr/>
                    <a:lstStyle/>
                    <a:p>
                      <a:pPr algn="ctr" latinLnBrk="1"/>
                      <a:r>
                        <a:rPr lang="en-US" altLang="ko-KR" sz="1600" dirty="0"/>
                        <a:t>0.0332</a:t>
                      </a:r>
                      <a:endParaRPr lang="ko-KR" altLang="en-US" sz="1600" dirty="0"/>
                    </a:p>
                  </a:txBody>
                  <a:tcPr/>
                </a:tc>
                <a:tc>
                  <a:txBody>
                    <a:bodyPr/>
                    <a:lstStyle/>
                    <a:p>
                      <a:pPr algn="ctr" latinLnBrk="1"/>
                      <a:r>
                        <a:rPr lang="en-US" altLang="ko-KR" sz="1600" dirty="0"/>
                        <a:t>0.0568</a:t>
                      </a:r>
                      <a:endParaRPr lang="ko-KR" altLang="en-US" sz="1600" dirty="0"/>
                    </a:p>
                  </a:txBody>
                  <a:tcPr/>
                </a:tc>
                <a:tc>
                  <a:txBody>
                    <a:bodyPr/>
                    <a:lstStyle/>
                    <a:p>
                      <a:pPr algn="ctr" latinLnBrk="1"/>
                      <a:r>
                        <a:rPr lang="en-US" altLang="ko-KR" sz="1600" dirty="0"/>
                        <a:t>0.0530</a:t>
                      </a:r>
                      <a:endParaRPr lang="ko-KR" altLang="en-US" sz="1600" dirty="0"/>
                    </a:p>
                  </a:txBody>
                  <a:tcPr/>
                </a:tc>
                <a:tc>
                  <a:txBody>
                    <a:bodyPr/>
                    <a:lstStyle/>
                    <a:p>
                      <a:pPr algn="ctr" latinLnBrk="1"/>
                      <a:r>
                        <a:rPr lang="en-US" altLang="ko-KR" sz="1600" dirty="0"/>
                        <a:t>0.0312</a:t>
                      </a:r>
                      <a:endParaRPr lang="ko-KR" altLang="en-US" sz="1600" dirty="0"/>
                    </a:p>
                  </a:txBody>
                  <a:tcPr/>
                </a:tc>
                <a:tc>
                  <a:txBody>
                    <a:bodyPr/>
                    <a:lstStyle/>
                    <a:p>
                      <a:pPr algn="ctr" latinLnBrk="1"/>
                      <a:r>
                        <a:rPr lang="en-US" altLang="ko-KR" sz="1600" dirty="0"/>
                        <a:t>0.0601</a:t>
                      </a:r>
                      <a:endParaRPr lang="ko-KR" altLang="en-US" sz="1600" dirty="0"/>
                    </a:p>
                  </a:txBody>
                  <a:tcPr/>
                </a:tc>
                <a:extLst>
                  <a:ext uri="{0D108BD9-81ED-4DB2-BD59-A6C34878D82A}">
                    <a16:rowId xmlns:a16="http://schemas.microsoft.com/office/drawing/2014/main" val="1411383240"/>
                  </a:ext>
                </a:extLst>
              </a:tr>
              <a:tr h="294545">
                <a:tc vMerge="1">
                  <a:txBody>
                    <a:bodyPr/>
                    <a:lstStyle/>
                    <a:p>
                      <a:pPr algn="ctr" latinLnBrk="1"/>
                      <a:endParaRPr lang="ko-KR" altLang="en-US" sz="1600" dirty="0"/>
                    </a:p>
                  </a:txBody>
                  <a:tcPr/>
                </a:tc>
                <a:tc>
                  <a:txBody>
                    <a:bodyPr/>
                    <a:lstStyle/>
                    <a:p>
                      <a:pPr algn="ctr" latinLnBrk="1"/>
                      <a:r>
                        <a:rPr lang="en-US" altLang="ko-KR" sz="1600" b="1" dirty="0"/>
                        <a:t>COD</a:t>
                      </a:r>
                      <a:endParaRPr lang="ko-KR" altLang="en-US" sz="1600" b="1" dirty="0"/>
                    </a:p>
                  </a:txBody>
                  <a:tcPr/>
                </a:tc>
                <a:tc>
                  <a:txBody>
                    <a:bodyPr/>
                    <a:lstStyle/>
                    <a:p>
                      <a:pPr algn="ctr" latinLnBrk="1"/>
                      <a:r>
                        <a:rPr lang="en-US" altLang="ko-KR" sz="1600" dirty="0"/>
                        <a:t>0.0465</a:t>
                      </a:r>
                      <a:endParaRPr lang="ko-KR" altLang="en-US" sz="1600" dirty="0"/>
                    </a:p>
                  </a:txBody>
                  <a:tcPr/>
                </a:tc>
                <a:tc>
                  <a:txBody>
                    <a:bodyPr/>
                    <a:lstStyle/>
                    <a:p>
                      <a:pPr algn="ctr" latinLnBrk="1"/>
                      <a:r>
                        <a:rPr lang="en-US" altLang="ko-KR" sz="1600" dirty="0"/>
                        <a:t>0.0173</a:t>
                      </a:r>
                      <a:endParaRPr lang="ko-KR" altLang="en-US" sz="1600" dirty="0"/>
                    </a:p>
                  </a:txBody>
                  <a:tcPr/>
                </a:tc>
                <a:tc>
                  <a:txBody>
                    <a:bodyPr/>
                    <a:lstStyle/>
                    <a:p>
                      <a:pPr algn="ctr" latinLnBrk="1"/>
                      <a:r>
                        <a:rPr lang="en-US" altLang="ko-KR" sz="1600" dirty="0"/>
                        <a:t>0.0366</a:t>
                      </a:r>
                      <a:endParaRPr lang="ko-KR" altLang="en-US" sz="1600" dirty="0"/>
                    </a:p>
                  </a:txBody>
                  <a:tcPr/>
                </a:tc>
                <a:tc>
                  <a:txBody>
                    <a:bodyPr/>
                    <a:lstStyle/>
                    <a:p>
                      <a:pPr algn="ctr" latinLnBrk="1"/>
                      <a:r>
                        <a:rPr lang="en-US" altLang="ko-KR" sz="1600" dirty="0"/>
                        <a:t>0.0549</a:t>
                      </a:r>
                      <a:endParaRPr lang="ko-KR" altLang="en-US" sz="1600" dirty="0"/>
                    </a:p>
                  </a:txBody>
                  <a:tcPr/>
                </a:tc>
                <a:tc>
                  <a:txBody>
                    <a:bodyPr/>
                    <a:lstStyle/>
                    <a:p>
                      <a:pPr algn="ctr" latinLnBrk="1"/>
                      <a:r>
                        <a:rPr lang="en-US" altLang="ko-KR" sz="1600" dirty="0"/>
                        <a:t>0.0345</a:t>
                      </a:r>
                      <a:endParaRPr lang="ko-KR" altLang="en-US" sz="1600" dirty="0"/>
                    </a:p>
                  </a:txBody>
                  <a:tcPr/>
                </a:tc>
                <a:tc>
                  <a:txBody>
                    <a:bodyPr/>
                    <a:lstStyle/>
                    <a:p>
                      <a:pPr algn="ctr" latinLnBrk="1"/>
                      <a:r>
                        <a:rPr lang="en-US" altLang="ko-KR" sz="1600" dirty="0"/>
                        <a:t>0.0101</a:t>
                      </a:r>
                      <a:endParaRPr lang="ko-KR" altLang="en-US" sz="1600" dirty="0"/>
                    </a:p>
                  </a:txBody>
                  <a:tcPr/>
                </a:tc>
                <a:tc>
                  <a:txBody>
                    <a:bodyPr/>
                    <a:lstStyle/>
                    <a:p>
                      <a:pPr algn="ctr" latinLnBrk="1"/>
                      <a:r>
                        <a:rPr lang="en-US" altLang="ko-KR" sz="1600" dirty="0"/>
                        <a:t>0.0649</a:t>
                      </a:r>
                      <a:endParaRPr lang="ko-KR" altLang="en-US" sz="1600" dirty="0"/>
                    </a:p>
                  </a:txBody>
                  <a:tcPr/>
                </a:tc>
                <a:tc>
                  <a:txBody>
                    <a:bodyPr/>
                    <a:lstStyle/>
                    <a:p>
                      <a:pPr algn="ctr" latinLnBrk="1"/>
                      <a:r>
                        <a:rPr lang="en-US" altLang="ko-KR" sz="1600" b="1" u="sng" dirty="0"/>
                        <a:t>0.1455</a:t>
                      </a:r>
                      <a:endParaRPr lang="ko-KR" altLang="en-US" sz="1600" b="1" u="sng" dirty="0"/>
                    </a:p>
                  </a:txBody>
                  <a:tcPr/>
                </a:tc>
                <a:tc>
                  <a:txBody>
                    <a:bodyPr/>
                    <a:lstStyle/>
                    <a:p>
                      <a:pPr algn="ctr" latinLnBrk="1"/>
                      <a:r>
                        <a:rPr lang="en-US" altLang="ko-KR" sz="1600" dirty="0"/>
                        <a:t>0.0589</a:t>
                      </a:r>
                      <a:endParaRPr lang="ko-KR" altLang="en-US" sz="1600" dirty="0"/>
                    </a:p>
                  </a:txBody>
                  <a:tcPr/>
                </a:tc>
                <a:tc>
                  <a:txBody>
                    <a:bodyPr/>
                    <a:lstStyle/>
                    <a:p>
                      <a:pPr algn="ctr" latinLnBrk="1"/>
                      <a:r>
                        <a:rPr lang="en-US" altLang="ko-KR" sz="1600" dirty="0"/>
                        <a:t>0.0276</a:t>
                      </a:r>
                      <a:endParaRPr lang="ko-KR" altLang="en-US" sz="1600" dirty="0"/>
                    </a:p>
                  </a:txBody>
                  <a:tcPr/>
                </a:tc>
                <a:tc>
                  <a:txBody>
                    <a:bodyPr/>
                    <a:lstStyle/>
                    <a:p>
                      <a:pPr algn="ctr" latinLnBrk="1"/>
                      <a:r>
                        <a:rPr lang="en-US" altLang="ko-KR" sz="1600" dirty="0"/>
                        <a:t>0.0567</a:t>
                      </a:r>
                      <a:endParaRPr lang="ko-KR" altLang="en-US" sz="1600" dirty="0"/>
                    </a:p>
                  </a:txBody>
                  <a:tcPr/>
                </a:tc>
                <a:tc>
                  <a:txBody>
                    <a:bodyPr/>
                    <a:lstStyle/>
                    <a:p>
                      <a:pPr algn="ctr" latinLnBrk="1"/>
                      <a:r>
                        <a:rPr lang="en-US" altLang="ko-KR" sz="1600" b="1" u="sng" dirty="0"/>
                        <a:t>0.1148</a:t>
                      </a:r>
                      <a:endParaRPr lang="ko-KR" altLang="en-US" sz="1600" b="1" u="sng" dirty="0"/>
                    </a:p>
                  </a:txBody>
                  <a:tcPr/>
                </a:tc>
                <a:extLst>
                  <a:ext uri="{0D108BD9-81ED-4DB2-BD59-A6C34878D82A}">
                    <a16:rowId xmlns:a16="http://schemas.microsoft.com/office/drawing/2014/main" val="2215033794"/>
                  </a:ext>
                </a:extLst>
              </a:tr>
              <a:tr h="294545">
                <a:tc vMerge="1">
                  <a:txBody>
                    <a:bodyPr/>
                    <a:lstStyle/>
                    <a:p>
                      <a:pPr algn="ctr" latinLnBrk="1"/>
                      <a:endParaRPr lang="ko-KR" altLang="en-US" sz="1600" dirty="0"/>
                    </a:p>
                  </a:txBody>
                  <a:tcPr/>
                </a:tc>
                <a:tc>
                  <a:txBody>
                    <a:bodyPr/>
                    <a:lstStyle/>
                    <a:p>
                      <a:pPr algn="ctr" latinLnBrk="1"/>
                      <a:r>
                        <a:rPr lang="en-US" altLang="ko-KR" sz="1600" b="1" dirty="0"/>
                        <a:t>T-N</a:t>
                      </a:r>
                      <a:endParaRPr lang="ko-KR" altLang="en-US" sz="1600" b="1" dirty="0"/>
                    </a:p>
                  </a:txBody>
                  <a:tcPr/>
                </a:tc>
                <a:tc>
                  <a:txBody>
                    <a:bodyPr/>
                    <a:lstStyle/>
                    <a:p>
                      <a:pPr algn="ctr" latinLnBrk="1"/>
                      <a:r>
                        <a:rPr lang="en-US" altLang="ko-KR" sz="1600" dirty="0"/>
                        <a:t>0.0630</a:t>
                      </a:r>
                      <a:endParaRPr lang="ko-KR" altLang="en-US" sz="1600" dirty="0"/>
                    </a:p>
                  </a:txBody>
                  <a:tcPr/>
                </a:tc>
                <a:tc>
                  <a:txBody>
                    <a:bodyPr/>
                    <a:lstStyle/>
                    <a:p>
                      <a:pPr algn="ctr" latinLnBrk="1"/>
                      <a:r>
                        <a:rPr lang="en-US" altLang="ko-KR" sz="1600" dirty="0"/>
                        <a:t>0.0491</a:t>
                      </a:r>
                      <a:endParaRPr lang="ko-KR" altLang="en-US" sz="1600" dirty="0"/>
                    </a:p>
                  </a:txBody>
                  <a:tcPr/>
                </a:tc>
                <a:tc>
                  <a:txBody>
                    <a:bodyPr/>
                    <a:lstStyle/>
                    <a:p>
                      <a:pPr algn="ctr" latinLnBrk="1"/>
                      <a:r>
                        <a:rPr lang="en-US" altLang="ko-KR" sz="1600" dirty="0"/>
                        <a:t>0.0518</a:t>
                      </a:r>
                      <a:endParaRPr lang="ko-KR" altLang="en-US" sz="1600" dirty="0"/>
                    </a:p>
                  </a:txBody>
                  <a:tcPr/>
                </a:tc>
                <a:tc>
                  <a:txBody>
                    <a:bodyPr/>
                    <a:lstStyle/>
                    <a:p>
                      <a:pPr algn="ctr" latinLnBrk="1"/>
                      <a:r>
                        <a:rPr lang="en-US" altLang="ko-KR" sz="1600" b="1" u="sng" dirty="0"/>
                        <a:t>0.0951</a:t>
                      </a:r>
                      <a:endParaRPr lang="ko-KR" altLang="en-US" sz="1600" b="1" u="sng" dirty="0"/>
                    </a:p>
                  </a:txBody>
                  <a:tcPr/>
                </a:tc>
                <a:tc>
                  <a:txBody>
                    <a:bodyPr/>
                    <a:lstStyle/>
                    <a:p>
                      <a:pPr algn="ctr" latinLnBrk="1"/>
                      <a:r>
                        <a:rPr lang="en-US" altLang="ko-KR" sz="1600" dirty="0"/>
                        <a:t>0.0568</a:t>
                      </a:r>
                      <a:endParaRPr lang="ko-KR" altLang="en-US" sz="1600" dirty="0"/>
                    </a:p>
                  </a:txBody>
                  <a:tcPr/>
                </a:tc>
                <a:tc>
                  <a:txBody>
                    <a:bodyPr/>
                    <a:lstStyle/>
                    <a:p>
                      <a:pPr algn="ctr" latinLnBrk="1"/>
                      <a:r>
                        <a:rPr lang="en-US" altLang="ko-KR" sz="1600" dirty="0"/>
                        <a:t>0.0298</a:t>
                      </a:r>
                      <a:endParaRPr lang="ko-KR" altLang="en-US" sz="1600" dirty="0"/>
                    </a:p>
                  </a:txBody>
                  <a:tcPr/>
                </a:tc>
                <a:tc>
                  <a:txBody>
                    <a:bodyPr/>
                    <a:lstStyle/>
                    <a:p>
                      <a:pPr algn="ctr" latinLnBrk="1"/>
                      <a:r>
                        <a:rPr lang="en-US" altLang="ko-KR" sz="1600" dirty="0"/>
                        <a:t>0.0496</a:t>
                      </a:r>
                      <a:endParaRPr lang="ko-KR" altLang="en-US" sz="1600" dirty="0"/>
                    </a:p>
                  </a:txBody>
                  <a:tcPr/>
                </a:tc>
                <a:tc>
                  <a:txBody>
                    <a:bodyPr/>
                    <a:lstStyle/>
                    <a:p>
                      <a:pPr algn="ctr" latinLnBrk="1"/>
                      <a:r>
                        <a:rPr lang="en-US" altLang="ko-KR" sz="1600" b="1" u="sng" dirty="0"/>
                        <a:t>0.1691</a:t>
                      </a:r>
                      <a:endParaRPr lang="ko-KR" altLang="en-US" sz="1600" b="1" u="sng" dirty="0"/>
                    </a:p>
                  </a:txBody>
                  <a:tcPr/>
                </a:tc>
                <a:tc>
                  <a:txBody>
                    <a:bodyPr/>
                    <a:lstStyle/>
                    <a:p>
                      <a:pPr algn="ctr" latinLnBrk="1"/>
                      <a:r>
                        <a:rPr lang="en-US" altLang="ko-KR" sz="1600" dirty="0"/>
                        <a:t>0.0589</a:t>
                      </a:r>
                      <a:endParaRPr lang="ko-KR" altLang="en-US" sz="1600" dirty="0"/>
                    </a:p>
                  </a:txBody>
                  <a:tcPr/>
                </a:tc>
                <a:tc>
                  <a:txBody>
                    <a:bodyPr/>
                    <a:lstStyle/>
                    <a:p>
                      <a:pPr algn="ctr" latinLnBrk="1"/>
                      <a:r>
                        <a:rPr lang="en-US" altLang="ko-KR" sz="1600" dirty="0"/>
                        <a:t>0.0668</a:t>
                      </a:r>
                      <a:endParaRPr lang="ko-KR" altLang="en-US" sz="1600" dirty="0"/>
                    </a:p>
                  </a:txBody>
                  <a:tcPr/>
                </a:tc>
                <a:tc>
                  <a:txBody>
                    <a:bodyPr/>
                    <a:lstStyle/>
                    <a:p>
                      <a:pPr algn="ctr" latinLnBrk="1"/>
                      <a:r>
                        <a:rPr lang="en-US" altLang="ko-KR" sz="1600" b="1" u="sng" dirty="0"/>
                        <a:t>0.0850</a:t>
                      </a:r>
                      <a:endParaRPr lang="ko-KR" altLang="en-US" sz="1600" b="1" u="sng" dirty="0"/>
                    </a:p>
                  </a:txBody>
                  <a:tcPr/>
                </a:tc>
                <a:tc>
                  <a:txBody>
                    <a:bodyPr/>
                    <a:lstStyle/>
                    <a:p>
                      <a:pPr algn="ctr" latinLnBrk="1"/>
                      <a:r>
                        <a:rPr lang="en-US" altLang="ko-KR" sz="1600" b="1" u="sng" dirty="0"/>
                        <a:t>0.1257</a:t>
                      </a:r>
                      <a:endParaRPr lang="ko-KR" altLang="en-US" sz="1600" b="1" u="sng" dirty="0"/>
                    </a:p>
                  </a:txBody>
                  <a:tcPr/>
                </a:tc>
                <a:extLst>
                  <a:ext uri="{0D108BD9-81ED-4DB2-BD59-A6C34878D82A}">
                    <a16:rowId xmlns:a16="http://schemas.microsoft.com/office/drawing/2014/main" val="2757203585"/>
                  </a:ext>
                </a:extLst>
              </a:tr>
              <a:tr h="294545">
                <a:tc vMerge="1">
                  <a:txBody>
                    <a:bodyPr/>
                    <a:lstStyle/>
                    <a:p>
                      <a:pPr algn="ctr" latinLnBrk="1"/>
                      <a:endParaRPr lang="ko-KR" altLang="en-US" sz="1600" dirty="0"/>
                    </a:p>
                  </a:txBody>
                  <a:tcPr/>
                </a:tc>
                <a:tc>
                  <a:txBody>
                    <a:bodyPr/>
                    <a:lstStyle/>
                    <a:p>
                      <a:pPr algn="ctr" latinLnBrk="1"/>
                      <a:r>
                        <a:rPr lang="en-US" altLang="ko-KR" sz="1600" b="1" dirty="0"/>
                        <a:t>T-P</a:t>
                      </a:r>
                      <a:endParaRPr lang="ko-KR" altLang="en-US" sz="1600" b="1" dirty="0"/>
                    </a:p>
                  </a:txBody>
                  <a:tcPr/>
                </a:tc>
                <a:tc>
                  <a:txBody>
                    <a:bodyPr/>
                    <a:lstStyle/>
                    <a:p>
                      <a:pPr algn="ctr" latinLnBrk="1"/>
                      <a:r>
                        <a:rPr lang="en-US" altLang="ko-KR" sz="1600" dirty="0"/>
                        <a:t>0.0293</a:t>
                      </a:r>
                      <a:endParaRPr lang="ko-KR" altLang="en-US" sz="1600" dirty="0"/>
                    </a:p>
                  </a:txBody>
                  <a:tcPr/>
                </a:tc>
                <a:tc>
                  <a:txBody>
                    <a:bodyPr/>
                    <a:lstStyle/>
                    <a:p>
                      <a:pPr algn="ctr" latinLnBrk="1"/>
                      <a:r>
                        <a:rPr lang="en-US" altLang="ko-KR" sz="1600" dirty="0"/>
                        <a:t>0.0217</a:t>
                      </a:r>
                      <a:endParaRPr lang="ko-KR" altLang="en-US" sz="1600" dirty="0"/>
                    </a:p>
                  </a:txBody>
                  <a:tcPr/>
                </a:tc>
                <a:tc>
                  <a:txBody>
                    <a:bodyPr/>
                    <a:lstStyle/>
                    <a:p>
                      <a:pPr algn="ctr" latinLnBrk="1"/>
                      <a:r>
                        <a:rPr lang="en-US" altLang="ko-KR" sz="1600" dirty="0"/>
                        <a:t>0.0260</a:t>
                      </a:r>
                      <a:endParaRPr lang="ko-KR" altLang="en-US" sz="1600" dirty="0"/>
                    </a:p>
                  </a:txBody>
                  <a:tcPr/>
                </a:tc>
                <a:tc>
                  <a:txBody>
                    <a:bodyPr/>
                    <a:lstStyle/>
                    <a:p>
                      <a:pPr algn="ctr" latinLnBrk="1"/>
                      <a:r>
                        <a:rPr lang="en-US" altLang="ko-KR" sz="1600" dirty="0"/>
                        <a:t>0.0380</a:t>
                      </a:r>
                      <a:endParaRPr lang="ko-KR" altLang="en-US" sz="1600" dirty="0"/>
                    </a:p>
                  </a:txBody>
                  <a:tcPr/>
                </a:tc>
                <a:tc>
                  <a:txBody>
                    <a:bodyPr/>
                    <a:lstStyle/>
                    <a:p>
                      <a:pPr algn="ctr" latinLnBrk="1"/>
                      <a:r>
                        <a:rPr lang="en-US" altLang="ko-KR" sz="1600" dirty="0"/>
                        <a:t>0.0811</a:t>
                      </a:r>
                      <a:endParaRPr lang="ko-KR" altLang="en-US" sz="1600" dirty="0"/>
                    </a:p>
                  </a:txBody>
                  <a:tcPr/>
                </a:tc>
                <a:tc>
                  <a:txBody>
                    <a:bodyPr/>
                    <a:lstStyle/>
                    <a:p>
                      <a:pPr algn="ctr" latinLnBrk="1"/>
                      <a:r>
                        <a:rPr lang="en-US" altLang="ko-KR" sz="1600" dirty="0"/>
                        <a:t>0.0110</a:t>
                      </a:r>
                      <a:endParaRPr lang="ko-KR" altLang="en-US" sz="1600" dirty="0"/>
                    </a:p>
                  </a:txBody>
                  <a:tcPr/>
                </a:tc>
                <a:tc>
                  <a:txBody>
                    <a:bodyPr/>
                    <a:lstStyle/>
                    <a:p>
                      <a:pPr algn="ctr" latinLnBrk="1"/>
                      <a:r>
                        <a:rPr lang="en-US" altLang="ko-KR" sz="1600" dirty="0"/>
                        <a:t>0.0259</a:t>
                      </a:r>
                      <a:endParaRPr lang="ko-KR" altLang="en-US" sz="1600" dirty="0"/>
                    </a:p>
                  </a:txBody>
                  <a:tcPr/>
                </a:tc>
                <a:tc>
                  <a:txBody>
                    <a:bodyPr/>
                    <a:lstStyle/>
                    <a:p>
                      <a:pPr algn="ctr" latinLnBrk="1"/>
                      <a:r>
                        <a:rPr lang="en-US" altLang="ko-KR" sz="1600" dirty="0"/>
                        <a:t>0.0222</a:t>
                      </a:r>
                      <a:endParaRPr lang="ko-KR" altLang="en-US" sz="1600" dirty="0"/>
                    </a:p>
                  </a:txBody>
                  <a:tcPr/>
                </a:tc>
                <a:tc>
                  <a:txBody>
                    <a:bodyPr/>
                    <a:lstStyle/>
                    <a:p>
                      <a:pPr algn="ctr" latinLnBrk="1"/>
                      <a:r>
                        <a:rPr lang="en-US" altLang="ko-KR" sz="1600" dirty="0"/>
                        <a:t>0.0632</a:t>
                      </a:r>
                      <a:endParaRPr lang="ko-KR" altLang="en-US" sz="1600" dirty="0"/>
                    </a:p>
                  </a:txBody>
                  <a:tcPr/>
                </a:tc>
                <a:tc>
                  <a:txBody>
                    <a:bodyPr/>
                    <a:lstStyle/>
                    <a:p>
                      <a:pPr algn="ctr" latinLnBrk="1"/>
                      <a:r>
                        <a:rPr lang="en-US" altLang="ko-KR" sz="1600" dirty="0"/>
                        <a:t>0.0323</a:t>
                      </a:r>
                      <a:endParaRPr lang="ko-KR" altLang="en-US" sz="1600" dirty="0"/>
                    </a:p>
                  </a:txBody>
                  <a:tcPr/>
                </a:tc>
                <a:tc>
                  <a:txBody>
                    <a:bodyPr/>
                    <a:lstStyle/>
                    <a:p>
                      <a:pPr algn="ctr" latinLnBrk="1"/>
                      <a:r>
                        <a:rPr lang="en-US" altLang="ko-KR" sz="1600" dirty="0"/>
                        <a:t>0.0567</a:t>
                      </a:r>
                      <a:endParaRPr lang="ko-KR" altLang="en-US" sz="1600" dirty="0"/>
                    </a:p>
                  </a:txBody>
                  <a:tcPr/>
                </a:tc>
                <a:tc>
                  <a:txBody>
                    <a:bodyPr/>
                    <a:lstStyle/>
                    <a:p>
                      <a:pPr algn="ctr" latinLnBrk="1"/>
                      <a:r>
                        <a:rPr lang="en-US" altLang="ko-KR" sz="1600" dirty="0"/>
                        <a:t>0.0437</a:t>
                      </a:r>
                      <a:endParaRPr lang="ko-KR" altLang="en-US" sz="1600" dirty="0"/>
                    </a:p>
                  </a:txBody>
                  <a:tcPr/>
                </a:tc>
                <a:extLst>
                  <a:ext uri="{0D108BD9-81ED-4DB2-BD59-A6C34878D82A}">
                    <a16:rowId xmlns:a16="http://schemas.microsoft.com/office/drawing/2014/main" val="269472442"/>
                  </a:ext>
                </a:extLst>
              </a:tr>
              <a:tr h="294545">
                <a:tc vMerge="1">
                  <a:txBody>
                    <a:bodyPr/>
                    <a:lstStyle/>
                    <a:p>
                      <a:pPr algn="ctr" latinLnBrk="1"/>
                      <a:endParaRPr lang="ko-KR" altLang="en-US" sz="1600" dirty="0"/>
                    </a:p>
                  </a:txBody>
                  <a:tcPr/>
                </a:tc>
                <a:tc>
                  <a:txBody>
                    <a:bodyPr/>
                    <a:lstStyle/>
                    <a:p>
                      <a:pPr algn="ctr" latinLnBrk="1"/>
                      <a:r>
                        <a:rPr lang="en-US" altLang="ko-KR" sz="1600" b="1" dirty="0"/>
                        <a:t>TOC</a:t>
                      </a:r>
                      <a:endParaRPr lang="ko-KR" altLang="en-US" sz="1600" b="1" dirty="0"/>
                    </a:p>
                  </a:txBody>
                  <a:tcPr/>
                </a:tc>
                <a:tc>
                  <a:txBody>
                    <a:bodyPr/>
                    <a:lstStyle/>
                    <a:p>
                      <a:pPr algn="ctr" latinLnBrk="1"/>
                      <a:r>
                        <a:rPr lang="en-US" altLang="ko-KR" sz="1600" dirty="0"/>
                        <a:t>0.0206</a:t>
                      </a:r>
                      <a:endParaRPr lang="ko-KR" altLang="en-US" sz="1600" dirty="0"/>
                    </a:p>
                  </a:txBody>
                  <a:tcPr/>
                </a:tc>
                <a:tc>
                  <a:txBody>
                    <a:bodyPr/>
                    <a:lstStyle/>
                    <a:p>
                      <a:pPr algn="ctr" latinLnBrk="1"/>
                      <a:r>
                        <a:rPr lang="en-US" altLang="ko-KR" sz="1600" dirty="0"/>
                        <a:t>0.0185</a:t>
                      </a:r>
                      <a:endParaRPr lang="ko-KR" altLang="en-US" sz="1600" dirty="0"/>
                    </a:p>
                  </a:txBody>
                  <a:tcPr/>
                </a:tc>
                <a:tc>
                  <a:txBody>
                    <a:bodyPr/>
                    <a:lstStyle/>
                    <a:p>
                      <a:pPr algn="ctr" latinLnBrk="1"/>
                      <a:r>
                        <a:rPr lang="en-US" altLang="ko-KR" sz="1600" dirty="0"/>
                        <a:t>0.0679</a:t>
                      </a:r>
                      <a:endParaRPr lang="ko-KR" altLang="en-US" sz="1600" dirty="0"/>
                    </a:p>
                  </a:txBody>
                  <a:tcPr/>
                </a:tc>
                <a:tc>
                  <a:txBody>
                    <a:bodyPr/>
                    <a:lstStyle/>
                    <a:p>
                      <a:pPr algn="ctr" latinLnBrk="1"/>
                      <a:r>
                        <a:rPr lang="en-US" altLang="ko-KR" sz="1600" dirty="0"/>
                        <a:t>0.0731</a:t>
                      </a:r>
                      <a:endParaRPr lang="ko-KR" altLang="en-US" sz="1600" dirty="0"/>
                    </a:p>
                  </a:txBody>
                  <a:tcPr/>
                </a:tc>
                <a:tc>
                  <a:txBody>
                    <a:bodyPr/>
                    <a:lstStyle/>
                    <a:p>
                      <a:pPr algn="ctr" latinLnBrk="1"/>
                      <a:r>
                        <a:rPr lang="en-US" altLang="ko-KR" sz="1600" dirty="0"/>
                        <a:t>0.0259</a:t>
                      </a:r>
                      <a:endParaRPr lang="ko-KR" altLang="en-US" sz="1600" dirty="0"/>
                    </a:p>
                  </a:txBody>
                  <a:tcPr/>
                </a:tc>
                <a:tc>
                  <a:txBody>
                    <a:bodyPr/>
                    <a:lstStyle/>
                    <a:p>
                      <a:pPr algn="ctr" latinLnBrk="1"/>
                      <a:r>
                        <a:rPr lang="en-US" altLang="ko-KR" sz="1600" dirty="0"/>
                        <a:t>0.0163</a:t>
                      </a:r>
                      <a:endParaRPr lang="ko-KR" altLang="en-US" sz="1600" dirty="0"/>
                    </a:p>
                  </a:txBody>
                  <a:tcPr/>
                </a:tc>
                <a:tc>
                  <a:txBody>
                    <a:bodyPr/>
                    <a:lstStyle/>
                    <a:p>
                      <a:pPr algn="ctr" latinLnBrk="1"/>
                      <a:r>
                        <a:rPr lang="en-US" altLang="ko-KR" sz="1600" b="1" u="sng" dirty="0"/>
                        <a:t>0.0975</a:t>
                      </a:r>
                      <a:endParaRPr lang="ko-KR" altLang="en-US" sz="1600" b="1" u="sng" dirty="0"/>
                    </a:p>
                  </a:txBody>
                  <a:tcPr/>
                </a:tc>
                <a:tc>
                  <a:txBody>
                    <a:bodyPr/>
                    <a:lstStyle/>
                    <a:p>
                      <a:pPr algn="ctr" latinLnBrk="1"/>
                      <a:r>
                        <a:rPr lang="en-US" altLang="ko-KR" sz="1600" dirty="0"/>
                        <a:t>0.0384</a:t>
                      </a:r>
                      <a:endParaRPr lang="ko-KR" altLang="en-US" sz="1600" dirty="0"/>
                    </a:p>
                  </a:txBody>
                  <a:tcPr/>
                </a:tc>
                <a:tc>
                  <a:txBody>
                    <a:bodyPr/>
                    <a:lstStyle/>
                    <a:p>
                      <a:pPr algn="ctr" latinLnBrk="1"/>
                      <a:r>
                        <a:rPr lang="en-US" altLang="ko-KR" sz="1600" dirty="0"/>
                        <a:t>0.0400</a:t>
                      </a:r>
                      <a:endParaRPr lang="ko-KR" altLang="en-US" sz="1600" dirty="0"/>
                    </a:p>
                  </a:txBody>
                  <a:tcPr/>
                </a:tc>
                <a:tc>
                  <a:txBody>
                    <a:bodyPr/>
                    <a:lstStyle/>
                    <a:p>
                      <a:pPr algn="ctr" latinLnBrk="1"/>
                      <a:r>
                        <a:rPr lang="en-US" altLang="ko-KR" sz="1600" dirty="0"/>
                        <a:t>0.0369</a:t>
                      </a:r>
                      <a:endParaRPr lang="ko-KR" altLang="en-US" sz="1600" dirty="0"/>
                    </a:p>
                  </a:txBody>
                  <a:tcPr/>
                </a:tc>
                <a:tc>
                  <a:txBody>
                    <a:bodyPr/>
                    <a:lstStyle/>
                    <a:p>
                      <a:pPr algn="ctr" latinLnBrk="1"/>
                      <a:r>
                        <a:rPr lang="en-US" altLang="ko-KR" sz="1600" dirty="0"/>
                        <a:t>0.0822</a:t>
                      </a:r>
                      <a:endParaRPr lang="ko-KR" altLang="en-US" sz="1600" dirty="0"/>
                    </a:p>
                  </a:txBody>
                  <a:tcPr/>
                </a:tc>
                <a:tc>
                  <a:txBody>
                    <a:bodyPr/>
                    <a:lstStyle/>
                    <a:p>
                      <a:pPr algn="ctr" latinLnBrk="1"/>
                      <a:r>
                        <a:rPr lang="en-US" altLang="ko-KR" sz="1600" dirty="0"/>
                        <a:t>0.0738</a:t>
                      </a:r>
                      <a:endParaRPr lang="ko-KR" altLang="en-US" sz="1600" dirty="0"/>
                    </a:p>
                  </a:txBody>
                  <a:tcPr/>
                </a:tc>
                <a:extLst>
                  <a:ext uri="{0D108BD9-81ED-4DB2-BD59-A6C34878D82A}">
                    <a16:rowId xmlns:a16="http://schemas.microsoft.com/office/drawing/2014/main" val="556467121"/>
                  </a:ext>
                </a:extLst>
              </a:tr>
              <a:tr h="294545">
                <a:tc vMerge="1">
                  <a:txBody>
                    <a:bodyPr/>
                    <a:lstStyle/>
                    <a:p>
                      <a:pPr algn="ctr" latinLnBrk="1"/>
                      <a:endParaRPr lang="ko-KR" altLang="en-US" sz="1600" dirty="0"/>
                    </a:p>
                  </a:txBody>
                  <a:tcPr/>
                </a:tc>
                <a:tc>
                  <a:txBody>
                    <a:bodyPr/>
                    <a:lstStyle/>
                    <a:p>
                      <a:pPr algn="ctr" latinLnBrk="1"/>
                      <a:r>
                        <a:rPr lang="en-US" altLang="ko-KR" sz="1600" b="1" dirty="0"/>
                        <a:t>SS</a:t>
                      </a:r>
                      <a:endParaRPr lang="ko-KR" altLang="en-US" sz="1600" b="1" dirty="0"/>
                    </a:p>
                  </a:txBody>
                  <a:tcPr/>
                </a:tc>
                <a:tc>
                  <a:txBody>
                    <a:bodyPr/>
                    <a:lstStyle/>
                    <a:p>
                      <a:pPr algn="ctr" latinLnBrk="1"/>
                      <a:r>
                        <a:rPr lang="en-US" altLang="ko-KR" sz="1600" dirty="0"/>
                        <a:t>0.0443</a:t>
                      </a:r>
                      <a:endParaRPr lang="ko-KR" altLang="en-US" sz="1600" dirty="0"/>
                    </a:p>
                  </a:txBody>
                  <a:tcPr/>
                </a:tc>
                <a:tc>
                  <a:txBody>
                    <a:bodyPr/>
                    <a:lstStyle/>
                    <a:p>
                      <a:pPr algn="ctr" latinLnBrk="1"/>
                      <a:r>
                        <a:rPr lang="en-US" altLang="ko-KR" sz="1600" dirty="0"/>
                        <a:t>0.0275</a:t>
                      </a:r>
                      <a:endParaRPr lang="ko-KR" altLang="en-US" sz="1600" dirty="0"/>
                    </a:p>
                  </a:txBody>
                  <a:tcPr/>
                </a:tc>
                <a:tc>
                  <a:txBody>
                    <a:bodyPr/>
                    <a:lstStyle/>
                    <a:p>
                      <a:pPr algn="ctr" latinLnBrk="1"/>
                      <a:r>
                        <a:rPr lang="en-US" altLang="ko-KR" sz="1600" dirty="0"/>
                        <a:t>0.0197</a:t>
                      </a:r>
                      <a:endParaRPr lang="ko-KR" altLang="en-US" sz="1600" dirty="0"/>
                    </a:p>
                  </a:txBody>
                  <a:tcPr/>
                </a:tc>
                <a:tc>
                  <a:txBody>
                    <a:bodyPr/>
                    <a:lstStyle/>
                    <a:p>
                      <a:pPr algn="ctr" latinLnBrk="1"/>
                      <a:r>
                        <a:rPr lang="en-US" altLang="ko-KR" sz="1600" dirty="0"/>
                        <a:t>0.0604</a:t>
                      </a:r>
                      <a:endParaRPr lang="ko-KR" altLang="en-US" sz="1600" dirty="0"/>
                    </a:p>
                  </a:txBody>
                  <a:tcPr/>
                </a:tc>
                <a:tc>
                  <a:txBody>
                    <a:bodyPr/>
                    <a:lstStyle/>
                    <a:p>
                      <a:pPr algn="ctr" latinLnBrk="1"/>
                      <a:r>
                        <a:rPr lang="en-US" altLang="ko-KR" sz="1600" dirty="0"/>
                        <a:t>0.0571</a:t>
                      </a:r>
                      <a:endParaRPr lang="ko-KR" altLang="en-US" sz="1600" dirty="0"/>
                    </a:p>
                  </a:txBody>
                  <a:tcPr/>
                </a:tc>
                <a:tc>
                  <a:txBody>
                    <a:bodyPr/>
                    <a:lstStyle/>
                    <a:p>
                      <a:pPr algn="ctr" latinLnBrk="1"/>
                      <a:r>
                        <a:rPr lang="en-US" altLang="ko-KR" sz="1600" dirty="0"/>
                        <a:t>0.0254</a:t>
                      </a:r>
                      <a:endParaRPr lang="ko-KR" altLang="en-US" sz="1600" dirty="0"/>
                    </a:p>
                  </a:txBody>
                  <a:tcPr/>
                </a:tc>
                <a:tc>
                  <a:txBody>
                    <a:bodyPr/>
                    <a:lstStyle/>
                    <a:p>
                      <a:pPr algn="ctr" latinLnBrk="1"/>
                      <a:r>
                        <a:rPr lang="en-US" altLang="ko-KR" sz="1600" dirty="0"/>
                        <a:t>0.0209</a:t>
                      </a:r>
                      <a:endParaRPr lang="ko-KR" altLang="en-US" sz="1600" dirty="0"/>
                    </a:p>
                  </a:txBody>
                  <a:tcPr/>
                </a:tc>
                <a:tc>
                  <a:txBody>
                    <a:bodyPr/>
                    <a:lstStyle/>
                    <a:p>
                      <a:pPr algn="ctr" latinLnBrk="1"/>
                      <a:r>
                        <a:rPr lang="en-US" altLang="ko-KR" sz="1600" dirty="0"/>
                        <a:t>0.1181</a:t>
                      </a:r>
                      <a:endParaRPr lang="ko-KR" altLang="en-US" sz="1600" dirty="0"/>
                    </a:p>
                  </a:txBody>
                  <a:tcPr/>
                </a:tc>
                <a:tc>
                  <a:txBody>
                    <a:bodyPr/>
                    <a:lstStyle/>
                    <a:p>
                      <a:pPr algn="ctr" latinLnBrk="1"/>
                      <a:r>
                        <a:rPr lang="en-US" altLang="ko-KR" sz="1600" dirty="0"/>
                        <a:t>0.0505</a:t>
                      </a:r>
                      <a:endParaRPr lang="ko-KR" altLang="en-US" sz="1600" dirty="0"/>
                    </a:p>
                  </a:txBody>
                  <a:tcPr/>
                </a:tc>
                <a:tc>
                  <a:txBody>
                    <a:bodyPr/>
                    <a:lstStyle/>
                    <a:p>
                      <a:pPr algn="ctr" latinLnBrk="1"/>
                      <a:r>
                        <a:rPr lang="en-US" altLang="ko-KR" sz="1600" dirty="0"/>
                        <a:t>0.0415</a:t>
                      </a:r>
                      <a:endParaRPr lang="ko-KR" altLang="en-US" sz="1600" dirty="0"/>
                    </a:p>
                  </a:txBody>
                  <a:tcPr/>
                </a:tc>
                <a:tc>
                  <a:txBody>
                    <a:bodyPr/>
                    <a:lstStyle/>
                    <a:p>
                      <a:pPr algn="ctr" latinLnBrk="1"/>
                      <a:r>
                        <a:rPr lang="en-US" altLang="ko-KR" sz="1600" dirty="0"/>
                        <a:t>0.0510</a:t>
                      </a:r>
                      <a:endParaRPr lang="ko-KR" altLang="en-US" sz="1600" dirty="0"/>
                    </a:p>
                  </a:txBody>
                  <a:tcPr/>
                </a:tc>
                <a:tc>
                  <a:txBody>
                    <a:bodyPr/>
                    <a:lstStyle/>
                    <a:p>
                      <a:pPr algn="ctr" latinLnBrk="1"/>
                      <a:r>
                        <a:rPr lang="en-US" altLang="ko-KR" sz="1600" dirty="0"/>
                        <a:t>0.0902</a:t>
                      </a:r>
                      <a:endParaRPr lang="ko-KR" altLang="en-US" sz="1600" dirty="0"/>
                    </a:p>
                  </a:txBody>
                  <a:tcPr/>
                </a:tc>
                <a:extLst>
                  <a:ext uri="{0D108BD9-81ED-4DB2-BD59-A6C34878D82A}">
                    <a16:rowId xmlns:a16="http://schemas.microsoft.com/office/drawing/2014/main" val="330810428"/>
                  </a:ext>
                </a:extLst>
              </a:tr>
              <a:tr h="294545">
                <a:tc vMerge="1">
                  <a:txBody>
                    <a:bodyPr/>
                    <a:lstStyle/>
                    <a:p>
                      <a:pPr algn="ctr" latinLnBrk="1"/>
                      <a:endParaRPr lang="ko-KR" altLang="en-US" sz="1600" dirty="0"/>
                    </a:p>
                  </a:txBody>
                  <a:tcPr/>
                </a:tc>
                <a:tc>
                  <a:txBody>
                    <a:bodyPr/>
                    <a:lstStyle/>
                    <a:p>
                      <a:pPr algn="ctr" latinLnBrk="1"/>
                      <a:r>
                        <a:rPr lang="en-US" altLang="ko-KR" sz="1600" b="1" dirty="0"/>
                        <a:t>EC</a:t>
                      </a:r>
                      <a:endParaRPr lang="ko-KR" altLang="en-US" sz="1600" b="1" dirty="0"/>
                    </a:p>
                  </a:txBody>
                  <a:tcPr/>
                </a:tc>
                <a:tc>
                  <a:txBody>
                    <a:bodyPr/>
                    <a:lstStyle/>
                    <a:p>
                      <a:pPr algn="ctr" latinLnBrk="1"/>
                      <a:r>
                        <a:rPr lang="en-US" altLang="ko-KR" sz="1600" dirty="0"/>
                        <a:t>0.0559</a:t>
                      </a:r>
                      <a:endParaRPr lang="ko-KR" altLang="en-US" sz="1600" dirty="0"/>
                    </a:p>
                  </a:txBody>
                  <a:tcPr/>
                </a:tc>
                <a:tc>
                  <a:txBody>
                    <a:bodyPr/>
                    <a:lstStyle/>
                    <a:p>
                      <a:pPr algn="ctr" latinLnBrk="1"/>
                      <a:r>
                        <a:rPr lang="en-US" altLang="ko-KR" sz="1600" dirty="0"/>
                        <a:t>0.0600</a:t>
                      </a:r>
                      <a:endParaRPr lang="ko-KR" altLang="en-US" sz="1600" dirty="0"/>
                    </a:p>
                  </a:txBody>
                  <a:tcPr/>
                </a:tc>
                <a:tc>
                  <a:txBody>
                    <a:bodyPr/>
                    <a:lstStyle/>
                    <a:p>
                      <a:pPr algn="ctr" latinLnBrk="1"/>
                      <a:r>
                        <a:rPr lang="en-US" altLang="ko-KR" sz="1600" dirty="0"/>
                        <a:t>0.0780</a:t>
                      </a:r>
                      <a:endParaRPr lang="ko-KR" altLang="en-US" sz="1600" dirty="0"/>
                    </a:p>
                  </a:txBody>
                  <a:tcPr/>
                </a:tc>
                <a:tc>
                  <a:txBody>
                    <a:bodyPr/>
                    <a:lstStyle/>
                    <a:p>
                      <a:pPr algn="ctr" latinLnBrk="1"/>
                      <a:r>
                        <a:rPr lang="en-US" altLang="ko-KR" sz="1600" dirty="0"/>
                        <a:t>0.0411</a:t>
                      </a:r>
                      <a:endParaRPr lang="ko-KR" altLang="en-US" sz="1600" dirty="0"/>
                    </a:p>
                  </a:txBody>
                  <a:tcPr/>
                </a:tc>
                <a:tc>
                  <a:txBody>
                    <a:bodyPr/>
                    <a:lstStyle/>
                    <a:p>
                      <a:pPr algn="ctr" latinLnBrk="1"/>
                      <a:r>
                        <a:rPr lang="en-US" altLang="ko-KR" sz="1600" dirty="0"/>
                        <a:t>0.0466</a:t>
                      </a:r>
                      <a:endParaRPr lang="ko-KR" altLang="en-US" sz="1600" dirty="0"/>
                    </a:p>
                  </a:txBody>
                  <a:tcPr/>
                </a:tc>
                <a:tc>
                  <a:txBody>
                    <a:bodyPr/>
                    <a:lstStyle/>
                    <a:p>
                      <a:pPr algn="ctr" latinLnBrk="1"/>
                      <a:r>
                        <a:rPr lang="en-US" altLang="ko-KR" sz="1600" dirty="0"/>
                        <a:t>0.0340</a:t>
                      </a:r>
                      <a:endParaRPr lang="ko-KR" altLang="en-US" sz="1600" dirty="0"/>
                    </a:p>
                  </a:txBody>
                  <a:tcPr/>
                </a:tc>
                <a:tc>
                  <a:txBody>
                    <a:bodyPr/>
                    <a:lstStyle/>
                    <a:p>
                      <a:pPr algn="ctr" latinLnBrk="1"/>
                      <a:r>
                        <a:rPr lang="en-US" altLang="ko-KR" sz="1600" b="1" u="sng" dirty="0"/>
                        <a:t>0.1631</a:t>
                      </a:r>
                      <a:endParaRPr lang="ko-KR" altLang="en-US" sz="1600" b="1" u="sng" dirty="0"/>
                    </a:p>
                  </a:txBody>
                  <a:tcPr/>
                </a:tc>
                <a:tc>
                  <a:txBody>
                    <a:bodyPr/>
                    <a:lstStyle/>
                    <a:p>
                      <a:pPr algn="ctr" latinLnBrk="1"/>
                      <a:r>
                        <a:rPr lang="en-US" altLang="ko-KR" sz="1600" dirty="0"/>
                        <a:t>0.0173</a:t>
                      </a:r>
                      <a:endParaRPr lang="ko-KR" altLang="en-US" sz="1600" dirty="0"/>
                    </a:p>
                  </a:txBody>
                  <a:tcPr/>
                </a:tc>
                <a:tc>
                  <a:txBody>
                    <a:bodyPr/>
                    <a:lstStyle/>
                    <a:p>
                      <a:pPr algn="ctr" latinLnBrk="1"/>
                      <a:r>
                        <a:rPr lang="en-US" altLang="ko-KR" sz="1600" dirty="0"/>
                        <a:t>0.0653</a:t>
                      </a:r>
                      <a:endParaRPr lang="ko-KR" altLang="en-US" sz="1600" dirty="0"/>
                    </a:p>
                  </a:txBody>
                  <a:tcPr/>
                </a:tc>
                <a:tc>
                  <a:txBody>
                    <a:bodyPr/>
                    <a:lstStyle/>
                    <a:p>
                      <a:pPr algn="ctr" latinLnBrk="1"/>
                      <a:r>
                        <a:rPr lang="en-US" altLang="ko-KR" sz="1600" dirty="0"/>
                        <a:t>0.0691</a:t>
                      </a:r>
                      <a:endParaRPr lang="ko-KR" altLang="en-US" sz="1600" dirty="0"/>
                    </a:p>
                  </a:txBody>
                  <a:tcPr/>
                </a:tc>
                <a:tc>
                  <a:txBody>
                    <a:bodyPr/>
                    <a:lstStyle/>
                    <a:p>
                      <a:pPr algn="ctr" latinLnBrk="1"/>
                      <a:r>
                        <a:rPr lang="en-US" altLang="ko-KR" sz="1600" b="1" u="sng" dirty="0"/>
                        <a:t>0.1048</a:t>
                      </a:r>
                      <a:endParaRPr lang="ko-KR" altLang="en-US" sz="1600" b="1" u="sng" dirty="0"/>
                    </a:p>
                  </a:txBody>
                  <a:tcPr/>
                </a:tc>
                <a:tc>
                  <a:txBody>
                    <a:bodyPr/>
                    <a:lstStyle/>
                    <a:p>
                      <a:pPr algn="ctr" latinLnBrk="1"/>
                      <a:r>
                        <a:rPr lang="en-US" altLang="ko-KR" sz="1600" dirty="0"/>
                        <a:t>0.0574</a:t>
                      </a:r>
                      <a:endParaRPr lang="ko-KR" altLang="en-US" sz="1600" dirty="0"/>
                    </a:p>
                  </a:txBody>
                  <a:tcPr/>
                </a:tc>
                <a:extLst>
                  <a:ext uri="{0D108BD9-81ED-4DB2-BD59-A6C34878D82A}">
                    <a16:rowId xmlns:a16="http://schemas.microsoft.com/office/drawing/2014/main" val="1319022195"/>
                  </a:ext>
                </a:extLst>
              </a:tr>
              <a:tr h="294545">
                <a:tc vMerge="1">
                  <a:txBody>
                    <a:bodyPr/>
                    <a:lstStyle/>
                    <a:p>
                      <a:pPr algn="ctr" latinLnBrk="1"/>
                      <a:endParaRPr lang="ko-KR" altLang="en-US" sz="1600" dirty="0"/>
                    </a:p>
                  </a:txBody>
                  <a:tcPr/>
                </a:tc>
                <a:tc>
                  <a:txBody>
                    <a:bodyPr/>
                    <a:lstStyle/>
                    <a:p>
                      <a:pPr algn="ctr" latinLnBrk="1"/>
                      <a:r>
                        <a:rPr lang="en-US" altLang="ko-KR" sz="1600" b="1" dirty="0"/>
                        <a:t>pH</a:t>
                      </a:r>
                      <a:endParaRPr lang="ko-KR" altLang="en-US" sz="1600" b="1" dirty="0"/>
                    </a:p>
                  </a:txBody>
                  <a:tcPr/>
                </a:tc>
                <a:tc>
                  <a:txBody>
                    <a:bodyPr/>
                    <a:lstStyle/>
                    <a:p>
                      <a:pPr algn="ctr" latinLnBrk="1"/>
                      <a:r>
                        <a:rPr lang="en-US" altLang="ko-KR" sz="1600" dirty="0"/>
                        <a:t>0.0605</a:t>
                      </a:r>
                      <a:endParaRPr lang="ko-KR" altLang="en-US" sz="1600" dirty="0"/>
                    </a:p>
                  </a:txBody>
                  <a:tcPr/>
                </a:tc>
                <a:tc>
                  <a:txBody>
                    <a:bodyPr/>
                    <a:lstStyle/>
                    <a:p>
                      <a:pPr algn="ctr" latinLnBrk="1"/>
                      <a:r>
                        <a:rPr lang="en-US" altLang="ko-KR" sz="1600" dirty="0"/>
                        <a:t>0.0619</a:t>
                      </a:r>
                      <a:endParaRPr lang="ko-KR" altLang="en-US" sz="1600" dirty="0"/>
                    </a:p>
                  </a:txBody>
                  <a:tcPr/>
                </a:tc>
                <a:tc>
                  <a:txBody>
                    <a:bodyPr/>
                    <a:lstStyle/>
                    <a:p>
                      <a:pPr algn="ctr" latinLnBrk="1"/>
                      <a:r>
                        <a:rPr lang="en-US" altLang="ko-KR" sz="1600" dirty="0"/>
                        <a:t>0.0333</a:t>
                      </a:r>
                      <a:endParaRPr lang="ko-KR" altLang="en-US" sz="1600" dirty="0"/>
                    </a:p>
                  </a:txBody>
                  <a:tcPr/>
                </a:tc>
                <a:tc>
                  <a:txBody>
                    <a:bodyPr/>
                    <a:lstStyle/>
                    <a:p>
                      <a:pPr algn="ctr" latinLnBrk="1"/>
                      <a:r>
                        <a:rPr lang="en-US" altLang="ko-KR" sz="1600" dirty="0"/>
                        <a:t>0.0130</a:t>
                      </a:r>
                      <a:endParaRPr lang="ko-KR" altLang="en-US" sz="1600" dirty="0"/>
                    </a:p>
                  </a:txBody>
                  <a:tcPr/>
                </a:tc>
                <a:tc>
                  <a:txBody>
                    <a:bodyPr/>
                    <a:lstStyle/>
                    <a:p>
                      <a:pPr algn="ctr" latinLnBrk="1"/>
                      <a:r>
                        <a:rPr lang="en-US" altLang="ko-KR" sz="1600" b="1" u="sng" dirty="0"/>
                        <a:t>0.0869</a:t>
                      </a:r>
                      <a:endParaRPr lang="ko-KR" altLang="en-US" sz="1600" b="1" u="sng" dirty="0"/>
                    </a:p>
                  </a:txBody>
                  <a:tcPr/>
                </a:tc>
                <a:tc>
                  <a:txBody>
                    <a:bodyPr/>
                    <a:lstStyle/>
                    <a:p>
                      <a:pPr algn="ctr" latinLnBrk="1"/>
                      <a:r>
                        <a:rPr lang="en-US" altLang="ko-KR" sz="1600" b="1" u="sng" dirty="0"/>
                        <a:t>0.1219</a:t>
                      </a:r>
                      <a:endParaRPr lang="ko-KR" altLang="en-US" sz="1600" b="1" u="sng" dirty="0"/>
                    </a:p>
                  </a:txBody>
                  <a:tcPr/>
                </a:tc>
                <a:tc>
                  <a:txBody>
                    <a:bodyPr/>
                    <a:lstStyle/>
                    <a:p>
                      <a:pPr algn="ctr" latinLnBrk="1"/>
                      <a:r>
                        <a:rPr lang="en-US" altLang="ko-KR" sz="1600" dirty="0"/>
                        <a:t>0.0191</a:t>
                      </a:r>
                      <a:endParaRPr lang="ko-KR" altLang="en-US" sz="1600" dirty="0"/>
                    </a:p>
                  </a:txBody>
                  <a:tcPr/>
                </a:tc>
                <a:tc>
                  <a:txBody>
                    <a:bodyPr/>
                    <a:lstStyle/>
                    <a:p>
                      <a:pPr algn="ctr" latinLnBrk="1"/>
                      <a:r>
                        <a:rPr lang="en-US" altLang="ko-KR" sz="1600" dirty="0"/>
                        <a:t>0.0580</a:t>
                      </a:r>
                      <a:endParaRPr lang="ko-KR" altLang="en-US" sz="1600" dirty="0"/>
                    </a:p>
                  </a:txBody>
                  <a:tcPr/>
                </a:tc>
                <a:tc>
                  <a:txBody>
                    <a:bodyPr/>
                    <a:lstStyle/>
                    <a:p>
                      <a:pPr algn="ctr" latinLnBrk="1"/>
                      <a:r>
                        <a:rPr lang="en-US" altLang="ko-KR" sz="1600" dirty="0"/>
                        <a:t>0.0695</a:t>
                      </a:r>
                      <a:endParaRPr lang="ko-KR" altLang="en-US" sz="1600" dirty="0"/>
                    </a:p>
                  </a:txBody>
                  <a:tcPr/>
                </a:tc>
                <a:tc>
                  <a:txBody>
                    <a:bodyPr/>
                    <a:lstStyle/>
                    <a:p>
                      <a:pPr algn="ctr" latinLnBrk="1"/>
                      <a:r>
                        <a:rPr lang="en-US" altLang="ko-KR" sz="1600" dirty="0"/>
                        <a:t>0.0853</a:t>
                      </a:r>
                      <a:endParaRPr lang="ko-KR" altLang="en-US" sz="1600" dirty="0"/>
                    </a:p>
                  </a:txBody>
                  <a:tcPr/>
                </a:tc>
                <a:tc>
                  <a:txBody>
                    <a:bodyPr/>
                    <a:lstStyle/>
                    <a:p>
                      <a:pPr algn="ctr" latinLnBrk="1"/>
                      <a:r>
                        <a:rPr lang="en-US" altLang="ko-KR" sz="1600" dirty="0"/>
                        <a:t>0.0453</a:t>
                      </a:r>
                      <a:endParaRPr lang="ko-KR" altLang="en-US" sz="1600" dirty="0"/>
                    </a:p>
                  </a:txBody>
                  <a:tcPr/>
                </a:tc>
                <a:tc>
                  <a:txBody>
                    <a:bodyPr/>
                    <a:lstStyle/>
                    <a:p>
                      <a:pPr algn="ctr" latinLnBrk="1"/>
                      <a:r>
                        <a:rPr lang="en-US" altLang="ko-KR" sz="1600" dirty="0"/>
                        <a:t>0.0410</a:t>
                      </a:r>
                      <a:endParaRPr lang="ko-KR" altLang="en-US" sz="1600" dirty="0"/>
                    </a:p>
                  </a:txBody>
                  <a:tcPr/>
                </a:tc>
                <a:extLst>
                  <a:ext uri="{0D108BD9-81ED-4DB2-BD59-A6C34878D82A}">
                    <a16:rowId xmlns:a16="http://schemas.microsoft.com/office/drawing/2014/main" val="2771789019"/>
                  </a:ext>
                </a:extLst>
              </a:tr>
              <a:tr h="294545">
                <a:tc vMerge="1">
                  <a:txBody>
                    <a:bodyPr/>
                    <a:lstStyle/>
                    <a:p>
                      <a:pPr algn="ctr" latinLnBrk="1"/>
                      <a:endParaRPr lang="ko-KR" altLang="en-US" sz="1600" dirty="0"/>
                    </a:p>
                  </a:txBody>
                  <a:tcPr/>
                </a:tc>
                <a:tc>
                  <a:txBody>
                    <a:bodyPr/>
                    <a:lstStyle/>
                    <a:p>
                      <a:pPr algn="ctr" latinLnBrk="1"/>
                      <a:r>
                        <a:rPr lang="en-US" altLang="ko-KR" sz="1600" b="1" dirty="0"/>
                        <a:t>DO</a:t>
                      </a:r>
                      <a:endParaRPr lang="ko-KR" altLang="en-US" sz="1600" b="1" dirty="0"/>
                    </a:p>
                  </a:txBody>
                  <a:tcPr/>
                </a:tc>
                <a:tc>
                  <a:txBody>
                    <a:bodyPr/>
                    <a:lstStyle/>
                    <a:p>
                      <a:pPr algn="ctr" latinLnBrk="1"/>
                      <a:r>
                        <a:rPr lang="en-US" altLang="ko-KR" sz="1600" b="1" u="sng" dirty="0"/>
                        <a:t>0.2042</a:t>
                      </a:r>
                      <a:endParaRPr lang="ko-KR" altLang="en-US" sz="1600" b="1" u="sng" dirty="0"/>
                    </a:p>
                  </a:txBody>
                  <a:tcPr/>
                </a:tc>
                <a:tc>
                  <a:txBody>
                    <a:bodyPr/>
                    <a:lstStyle/>
                    <a:p>
                      <a:pPr algn="ctr" latinLnBrk="1"/>
                      <a:r>
                        <a:rPr lang="en-US" altLang="ko-KR" sz="1600" b="1" u="sng" dirty="0"/>
                        <a:t>0.1016</a:t>
                      </a:r>
                      <a:endParaRPr lang="ko-KR" altLang="en-US" sz="1600" b="1" u="sng" dirty="0"/>
                    </a:p>
                  </a:txBody>
                  <a:tcPr/>
                </a:tc>
                <a:tc>
                  <a:txBody>
                    <a:bodyPr/>
                    <a:lstStyle/>
                    <a:p>
                      <a:pPr algn="ctr" latinLnBrk="1"/>
                      <a:r>
                        <a:rPr lang="en-US" altLang="ko-KR" sz="1600" b="1" u="sng" dirty="0"/>
                        <a:t>0.2582</a:t>
                      </a:r>
                      <a:endParaRPr lang="ko-KR" altLang="en-US" sz="1600" b="1" u="sng" dirty="0"/>
                    </a:p>
                  </a:txBody>
                  <a:tcPr/>
                </a:tc>
                <a:tc>
                  <a:txBody>
                    <a:bodyPr/>
                    <a:lstStyle/>
                    <a:p>
                      <a:pPr algn="ctr" latinLnBrk="1"/>
                      <a:r>
                        <a:rPr lang="en-US" altLang="ko-KR" sz="1600" dirty="0"/>
                        <a:t>0.0059</a:t>
                      </a:r>
                      <a:endParaRPr lang="ko-KR" altLang="en-US" sz="1600" dirty="0"/>
                    </a:p>
                  </a:txBody>
                  <a:tcPr/>
                </a:tc>
                <a:tc>
                  <a:txBody>
                    <a:bodyPr/>
                    <a:lstStyle/>
                    <a:p>
                      <a:pPr algn="ctr" latinLnBrk="1"/>
                      <a:r>
                        <a:rPr lang="en-US" altLang="ko-KR" sz="1600" b="1" u="sng" dirty="0"/>
                        <a:t>0.1613</a:t>
                      </a:r>
                      <a:endParaRPr lang="ko-KR" altLang="en-US" sz="1600" b="1" u="sng" dirty="0"/>
                    </a:p>
                  </a:txBody>
                  <a:tcPr/>
                </a:tc>
                <a:tc>
                  <a:txBody>
                    <a:bodyPr/>
                    <a:lstStyle/>
                    <a:p>
                      <a:pPr algn="ctr" latinLnBrk="1"/>
                      <a:r>
                        <a:rPr lang="en-US" altLang="ko-KR" sz="1600" dirty="0"/>
                        <a:t>0.1071</a:t>
                      </a:r>
                      <a:endParaRPr lang="ko-KR" altLang="en-US" sz="1600" dirty="0"/>
                    </a:p>
                  </a:txBody>
                  <a:tcPr/>
                </a:tc>
                <a:tc>
                  <a:txBody>
                    <a:bodyPr/>
                    <a:lstStyle/>
                    <a:p>
                      <a:pPr algn="ctr" latinLnBrk="1"/>
                      <a:r>
                        <a:rPr lang="en-US" altLang="ko-KR" sz="1600" b="1" u="sng" dirty="0"/>
                        <a:t>0.2418</a:t>
                      </a:r>
                      <a:endParaRPr lang="ko-KR" altLang="en-US" sz="1600" b="1" u="sng" dirty="0"/>
                    </a:p>
                  </a:txBody>
                  <a:tcPr/>
                </a:tc>
                <a:tc>
                  <a:txBody>
                    <a:bodyPr/>
                    <a:lstStyle/>
                    <a:p>
                      <a:pPr algn="ctr" latinLnBrk="1"/>
                      <a:r>
                        <a:rPr lang="en-US" altLang="ko-KR" sz="1600" dirty="0"/>
                        <a:t>0.0034</a:t>
                      </a:r>
                      <a:endParaRPr lang="ko-KR" altLang="en-US" sz="1600" dirty="0"/>
                    </a:p>
                  </a:txBody>
                  <a:tcPr/>
                </a:tc>
                <a:tc>
                  <a:txBody>
                    <a:bodyPr/>
                    <a:lstStyle/>
                    <a:p>
                      <a:pPr algn="ctr" latinLnBrk="1"/>
                      <a:r>
                        <a:rPr lang="en-US" altLang="ko-KR" sz="1600" b="1" u="sng" dirty="0"/>
                        <a:t>0.0989</a:t>
                      </a:r>
                      <a:endParaRPr lang="ko-KR" altLang="en-US" sz="1600" b="1" u="sng" dirty="0"/>
                    </a:p>
                  </a:txBody>
                  <a:tcPr/>
                </a:tc>
                <a:tc>
                  <a:txBody>
                    <a:bodyPr/>
                    <a:lstStyle/>
                    <a:p>
                      <a:pPr algn="ctr" latinLnBrk="1"/>
                      <a:r>
                        <a:rPr lang="en-US" altLang="ko-KR" sz="1600" b="1" u="sng" dirty="0"/>
                        <a:t>0.1152</a:t>
                      </a:r>
                      <a:endParaRPr lang="ko-KR" altLang="en-US" sz="1600" b="1" u="sng" dirty="0"/>
                    </a:p>
                  </a:txBody>
                  <a:tcPr/>
                </a:tc>
                <a:tc>
                  <a:txBody>
                    <a:bodyPr/>
                    <a:lstStyle/>
                    <a:p>
                      <a:pPr algn="ctr" latinLnBrk="1"/>
                      <a:r>
                        <a:rPr lang="en-US" altLang="ko-KR" sz="1600" b="1" u="sng" dirty="0"/>
                        <a:t>0.1218</a:t>
                      </a:r>
                      <a:endParaRPr lang="ko-KR" altLang="en-US" sz="1600" b="1" u="sng" dirty="0"/>
                    </a:p>
                  </a:txBody>
                  <a:tcPr/>
                </a:tc>
                <a:tc>
                  <a:txBody>
                    <a:bodyPr/>
                    <a:lstStyle/>
                    <a:p>
                      <a:pPr algn="ctr" latinLnBrk="1"/>
                      <a:r>
                        <a:rPr lang="en-US" altLang="ko-KR" sz="1600" dirty="0"/>
                        <a:t>0.0164</a:t>
                      </a:r>
                      <a:endParaRPr lang="ko-KR" altLang="en-US" sz="1600" dirty="0"/>
                    </a:p>
                  </a:txBody>
                  <a:tcPr/>
                </a:tc>
                <a:extLst>
                  <a:ext uri="{0D108BD9-81ED-4DB2-BD59-A6C34878D82A}">
                    <a16:rowId xmlns:a16="http://schemas.microsoft.com/office/drawing/2014/main" val="254047595"/>
                  </a:ext>
                </a:extLst>
              </a:tr>
              <a:tr h="294545">
                <a:tc vMerge="1">
                  <a:txBody>
                    <a:bodyPr/>
                    <a:lstStyle/>
                    <a:p>
                      <a:pPr algn="ctr" latinLnBrk="1"/>
                      <a:endParaRPr lang="ko-KR" altLang="en-US" sz="1600" dirty="0"/>
                    </a:p>
                  </a:txBody>
                  <a:tcPr/>
                </a:tc>
                <a:tc>
                  <a:txBody>
                    <a:bodyPr/>
                    <a:lstStyle/>
                    <a:p>
                      <a:pPr algn="ctr" latinLnBrk="1"/>
                      <a:r>
                        <a:rPr lang="en-US" altLang="ko-KR" sz="1600" b="1" dirty="0"/>
                        <a:t>temperature</a:t>
                      </a:r>
                      <a:endParaRPr lang="ko-KR" altLang="en-US" sz="1600" b="1" dirty="0"/>
                    </a:p>
                  </a:txBody>
                  <a:tcPr/>
                </a:tc>
                <a:tc>
                  <a:txBody>
                    <a:bodyPr/>
                    <a:lstStyle/>
                    <a:p>
                      <a:pPr algn="ctr" latinLnBrk="1"/>
                      <a:r>
                        <a:rPr lang="en-US" altLang="ko-KR" sz="1600" b="1" u="sng" dirty="0"/>
                        <a:t>0.1892</a:t>
                      </a:r>
                      <a:endParaRPr lang="ko-KR" altLang="en-US" sz="1600" b="1" u="sng" dirty="0"/>
                    </a:p>
                  </a:txBody>
                  <a:tcPr/>
                </a:tc>
                <a:tc>
                  <a:txBody>
                    <a:bodyPr/>
                    <a:lstStyle/>
                    <a:p>
                      <a:pPr algn="ctr" latinLnBrk="1"/>
                      <a:r>
                        <a:rPr lang="en-US" altLang="ko-KR" sz="1600" b="1" u="sng" dirty="0"/>
                        <a:t>0.3681</a:t>
                      </a:r>
                      <a:endParaRPr lang="ko-KR" altLang="en-US" sz="1600" b="1" u="sng" dirty="0"/>
                    </a:p>
                  </a:txBody>
                  <a:tcPr/>
                </a:tc>
                <a:tc>
                  <a:txBody>
                    <a:bodyPr/>
                    <a:lstStyle/>
                    <a:p>
                      <a:pPr algn="ctr" latinLnBrk="1"/>
                      <a:r>
                        <a:rPr lang="en-US" altLang="ko-KR" sz="1600" b="1" u="sng" dirty="0"/>
                        <a:t>0.0871</a:t>
                      </a:r>
                      <a:endParaRPr lang="ko-KR" altLang="en-US" sz="1600" b="1" u="sng" dirty="0"/>
                    </a:p>
                  </a:txBody>
                  <a:tcPr/>
                </a:tc>
                <a:tc>
                  <a:txBody>
                    <a:bodyPr/>
                    <a:lstStyle/>
                    <a:p>
                      <a:pPr algn="ctr" latinLnBrk="1"/>
                      <a:r>
                        <a:rPr lang="en-US" altLang="ko-KR" sz="1600" b="1" u="sng" dirty="0"/>
                        <a:t>0.2813</a:t>
                      </a:r>
                      <a:endParaRPr lang="ko-KR" altLang="en-US" sz="1600" b="1" u="sng" dirty="0"/>
                    </a:p>
                  </a:txBody>
                  <a:tcPr/>
                </a:tc>
                <a:tc>
                  <a:txBody>
                    <a:bodyPr/>
                    <a:lstStyle/>
                    <a:p>
                      <a:pPr algn="ctr" latinLnBrk="1"/>
                      <a:r>
                        <a:rPr lang="en-US" altLang="ko-KR" sz="1600" b="1" u="sng" dirty="0"/>
                        <a:t>0.1386</a:t>
                      </a:r>
                      <a:endParaRPr lang="ko-KR" altLang="en-US" sz="1600" b="1" u="sng" dirty="0"/>
                    </a:p>
                  </a:txBody>
                  <a:tcPr/>
                </a:tc>
                <a:tc>
                  <a:txBody>
                    <a:bodyPr/>
                    <a:lstStyle/>
                    <a:p>
                      <a:pPr algn="ctr" latinLnBrk="1"/>
                      <a:r>
                        <a:rPr lang="en-US" altLang="ko-KR" sz="1600" b="1" u="sng" dirty="0"/>
                        <a:t>0.1811</a:t>
                      </a:r>
                      <a:endParaRPr lang="ko-KR" altLang="en-US" sz="1600" b="1" u="sng" dirty="0"/>
                    </a:p>
                  </a:txBody>
                  <a:tcPr/>
                </a:tc>
                <a:tc>
                  <a:txBody>
                    <a:bodyPr/>
                    <a:lstStyle/>
                    <a:p>
                      <a:pPr algn="ctr" latinLnBrk="1"/>
                      <a:r>
                        <a:rPr lang="en-US" altLang="ko-KR" sz="1600" dirty="0"/>
                        <a:t>0.0581</a:t>
                      </a:r>
                      <a:endParaRPr lang="ko-KR" altLang="en-US" sz="1600" dirty="0"/>
                    </a:p>
                  </a:txBody>
                  <a:tcPr/>
                </a:tc>
                <a:tc>
                  <a:txBody>
                    <a:bodyPr/>
                    <a:lstStyle/>
                    <a:p>
                      <a:pPr algn="ctr" latinLnBrk="1"/>
                      <a:r>
                        <a:rPr lang="en-US" altLang="ko-KR" sz="1600" b="1" u="sng" dirty="0"/>
                        <a:t>0.2365</a:t>
                      </a:r>
                      <a:endParaRPr lang="ko-KR" altLang="en-US" sz="1600" b="1" u="sng" dirty="0"/>
                    </a:p>
                  </a:txBody>
                  <a:tcPr/>
                </a:tc>
                <a:tc>
                  <a:txBody>
                    <a:bodyPr/>
                    <a:lstStyle/>
                    <a:p>
                      <a:pPr algn="ctr" latinLnBrk="1"/>
                      <a:r>
                        <a:rPr lang="en-US" altLang="ko-KR" sz="1600" b="1" u="sng" dirty="0"/>
                        <a:t>0.1032</a:t>
                      </a:r>
                      <a:endParaRPr lang="ko-KR" altLang="en-US" sz="1600" b="1" u="sng" dirty="0"/>
                    </a:p>
                  </a:txBody>
                  <a:tcPr/>
                </a:tc>
                <a:tc>
                  <a:txBody>
                    <a:bodyPr/>
                    <a:lstStyle/>
                    <a:p>
                      <a:pPr algn="ctr" latinLnBrk="1"/>
                      <a:r>
                        <a:rPr lang="en-US" altLang="ko-KR" sz="1600" b="1" u="sng" dirty="0"/>
                        <a:t>0.0899</a:t>
                      </a:r>
                      <a:endParaRPr lang="ko-KR" altLang="en-US" sz="1600" b="1" u="sng" dirty="0"/>
                    </a:p>
                  </a:txBody>
                  <a:tcPr/>
                </a:tc>
                <a:tc>
                  <a:txBody>
                    <a:bodyPr/>
                    <a:lstStyle/>
                    <a:p>
                      <a:pPr algn="ctr" latinLnBrk="1"/>
                      <a:r>
                        <a:rPr lang="en-US" altLang="ko-KR" sz="1600" dirty="0"/>
                        <a:t>0.0595</a:t>
                      </a:r>
                      <a:endParaRPr lang="ko-KR" altLang="en-US" sz="1600" dirty="0"/>
                    </a:p>
                  </a:txBody>
                  <a:tcPr/>
                </a:tc>
                <a:tc>
                  <a:txBody>
                    <a:bodyPr/>
                    <a:lstStyle/>
                    <a:p>
                      <a:pPr algn="ctr" latinLnBrk="1"/>
                      <a:r>
                        <a:rPr lang="en-US" altLang="ko-KR" sz="1600" b="1" u="sng" dirty="0"/>
                        <a:t>0.1175</a:t>
                      </a:r>
                      <a:endParaRPr lang="ko-KR" altLang="en-US" sz="1600" b="1" u="sng" dirty="0"/>
                    </a:p>
                  </a:txBody>
                  <a:tcPr/>
                </a:tc>
                <a:extLst>
                  <a:ext uri="{0D108BD9-81ED-4DB2-BD59-A6C34878D82A}">
                    <a16:rowId xmlns:a16="http://schemas.microsoft.com/office/drawing/2014/main" val="1850578961"/>
                  </a:ext>
                </a:extLst>
              </a:tr>
              <a:tr h="294545">
                <a:tc vMerge="1">
                  <a:txBody>
                    <a:bodyPr/>
                    <a:lstStyle/>
                    <a:p>
                      <a:pPr algn="ctr" latinLnBrk="1"/>
                      <a:endParaRPr lang="ko-KR" altLang="en-US" sz="1600" dirty="0"/>
                    </a:p>
                  </a:txBody>
                  <a:tcPr/>
                </a:tc>
                <a:tc>
                  <a:txBody>
                    <a:bodyPr/>
                    <a:lstStyle/>
                    <a:p>
                      <a:pPr algn="ctr" latinLnBrk="1"/>
                      <a:r>
                        <a:rPr lang="en-US" altLang="ko-KR" sz="1600" b="1" dirty="0"/>
                        <a:t>turbidity</a:t>
                      </a:r>
                      <a:endParaRPr lang="ko-KR" altLang="en-US" sz="1600" b="1" dirty="0"/>
                    </a:p>
                  </a:txBody>
                  <a:tcPr/>
                </a:tc>
                <a:tc>
                  <a:txBody>
                    <a:bodyPr/>
                    <a:lstStyle/>
                    <a:p>
                      <a:pPr algn="ctr" latinLnBrk="1"/>
                      <a:r>
                        <a:rPr lang="en-US" altLang="ko-KR" sz="1600" dirty="0"/>
                        <a:t>0.0400</a:t>
                      </a:r>
                      <a:endParaRPr lang="ko-KR" altLang="en-US" sz="1600" dirty="0"/>
                    </a:p>
                  </a:txBody>
                  <a:tcPr/>
                </a:tc>
                <a:tc>
                  <a:txBody>
                    <a:bodyPr/>
                    <a:lstStyle/>
                    <a:p>
                      <a:pPr algn="ctr" latinLnBrk="1"/>
                      <a:r>
                        <a:rPr lang="en-US" altLang="ko-KR" sz="1600" dirty="0"/>
                        <a:t>0.0598</a:t>
                      </a:r>
                      <a:endParaRPr lang="ko-KR" altLang="en-US" sz="1600" dirty="0"/>
                    </a:p>
                  </a:txBody>
                  <a:tcPr/>
                </a:tc>
                <a:tc>
                  <a:txBody>
                    <a:bodyPr/>
                    <a:lstStyle/>
                    <a:p>
                      <a:pPr algn="ctr" latinLnBrk="1"/>
                      <a:r>
                        <a:rPr lang="en-US" altLang="ko-KR" sz="1600" dirty="0"/>
                        <a:t>0.0230</a:t>
                      </a:r>
                      <a:endParaRPr lang="ko-KR" altLang="en-US" sz="1600" dirty="0"/>
                    </a:p>
                  </a:txBody>
                  <a:tcPr/>
                </a:tc>
                <a:tc>
                  <a:txBody>
                    <a:bodyPr/>
                    <a:lstStyle/>
                    <a:p>
                      <a:pPr algn="ctr" latinLnBrk="1"/>
                      <a:r>
                        <a:rPr lang="en-US" altLang="ko-KR" sz="1600" dirty="0"/>
                        <a:t>0.0304</a:t>
                      </a:r>
                      <a:endParaRPr lang="ko-KR" altLang="en-US" sz="1600" dirty="0"/>
                    </a:p>
                  </a:txBody>
                  <a:tcPr/>
                </a:tc>
                <a:tc>
                  <a:txBody>
                    <a:bodyPr/>
                    <a:lstStyle/>
                    <a:p>
                      <a:pPr algn="ctr" latinLnBrk="1"/>
                      <a:r>
                        <a:rPr lang="en-US" altLang="ko-KR" sz="1600" dirty="0"/>
                        <a:t>0.0173</a:t>
                      </a:r>
                      <a:endParaRPr lang="ko-KR" altLang="en-US" sz="1600" dirty="0"/>
                    </a:p>
                  </a:txBody>
                  <a:tcPr/>
                </a:tc>
                <a:tc>
                  <a:txBody>
                    <a:bodyPr/>
                    <a:lstStyle/>
                    <a:p>
                      <a:pPr algn="ctr" latinLnBrk="1"/>
                      <a:r>
                        <a:rPr lang="en-US" altLang="ko-KR" sz="1600" dirty="0"/>
                        <a:t>0.0702</a:t>
                      </a:r>
                      <a:endParaRPr lang="ko-KR" altLang="en-US" sz="1600" dirty="0"/>
                    </a:p>
                  </a:txBody>
                  <a:tcPr/>
                </a:tc>
                <a:tc>
                  <a:txBody>
                    <a:bodyPr/>
                    <a:lstStyle/>
                    <a:p>
                      <a:pPr algn="ctr" latinLnBrk="1"/>
                      <a:r>
                        <a:rPr lang="en-US" altLang="ko-KR" sz="1600" dirty="0"/>
                        <a:t>0.0308</a:t>
                      </a:r>
                      <a:endParaRPr lang="ko-KR" altLang="en-US" sz="1600" dirty="0"/>
                    </a:p>
                  </a:txBody>
                  <a:tcPr/>
                </a:tc>
                <a:tc>
                  <a:txBody>
                    <a:bodyPr/>
                    <a:lstStyle/>
                    <a:p>
                      <a:pPr algn="ctr" latinLnBrk="1"/>
                      <a:r>
                        <a:rPr lang="en-US" altLang="ko-KR" sz="1600" dirty="0"/>
                        <a:t>0.0185</a:t>
                      </a:r>
                      <a:endParaRPr lang="ko-KR" altLang="en-US" sz="1600" dirty="0"/>
                    </a:p>
                  </a:txBody>
                  <a:tcPr/>
                </a:tc>
                <a:tc>
                  <a:txBody>
                    <a:bodyPr/>
                    <a:lstStyle/>
                    <a:p>
                      <a:pPr algn="ctr" latinLnBrk="1"/>
                      <a:r>
                        <a:rPr lang="en-US" altLang="ko-KR" sz="1600" dirty="0"/>
                        <a:t>0.0484</a:t>
                      </a:r>
                      <a:endParaRPr lang="ko-KR" altLang="en-US" sz="1600" dirty="0"/>
                    </a:p>
                  </a:txBody>
                  <a:tcPr/>
                </a:tc>
                <a:tc>
                  <a:txBody>
                    <a:bodyPr/>
                    <a:lstStyle/>
                    <a:p>
                      <a:pPr algn="ctr" latinLnBrk="1"/>
                      <a:r>
                        <a:rPr lang="en-US" altLang="ko-KR" sz="1600" dirty="0"/>
                        <a:t>0.0691</a:t>
                      </a:r>
                      <a:endParaRPr lang="ko-KR" altLang="en-US" sz="1600" dirty="0"/>
                    </a:p>
                  </a:txBody>
                  <a:tcPr/>
                </a:tc>
                <a:tc>
                  <a:txBody>
                    <a:bodyPr/>
                    <a:lstStyle/>
                    <a:p>
                      <a:pPr algn="ctr" latinLnBrk="1"/>
                      <a:r>
                        <a:rPr lang="en-US" altLang="ko-KR" sz="1600" dirty="0"/>
                        <a:t>0.0453</a:t>
                      </a:r>
                      <a:endParaRPr lang="ko-KR" altLang="en-US" sz="1600" dirty="0"/>
                    </a:p>
                  </a:txBody>
                  <a:tcPr/>
                </a:tc>
                <a:tc>
                  <a:txBody>
                    <a:bodyPr/>
                    <a:lstStyle/>
                    <a:p>
                      <a:pPr algn="ctr" latinLnBrk="1"/>
                      <a:r>
                        <a:rPr lang="en-US" altLang="ko-KR" sz="1600" dirty="0"/>
                        <a:t>0.0492</a:t>
                      </a:r>
                      <a:endParaRPr lang="ko-KR" altLang="en-US" sz="1600" dirty="0"/>
                    </a:p>
                  </a:txBody>
                  <a:tcPr/>
                </a:tc>
                <a:extLst>
                  <a:ext uri="{0D108BD9-81ED-4DB2-BD59-A6C34878D82A}">
                    <a16:rowId xmlns:a16="http://schemas.microsoft.com/office/drawing/2014/main" val="1647559032"/>
                  </a:ext>
                </a:extLst>
              </a:tr>
              <a:tr h="294545">
                <a:tc vMerge="1">
                  <a:txBody>
                    <a:bodyPr/>
                    <a:lstStyle/>
                    <a:p>
                      <a:pPr algn="ctr" latinLnBrk="1"/>
                      <a:endParaRPr lang="ko-KR" altLang="en-US" sz="1600" dirty="0"/>
                    </a:p>
                  </a:txBody>
                  <a:tcPr/>
                </a:tc>
                <a:tc>
                  <a:txBody>
                    <a:bodyPr/>
                    <a:lstStyle/>
                    <a:p>
                      <a:pPr algn="ctr" latinLnBrk="1"/>
                      <a:r>
                        <a:rPr lang="en-US" altLang="ko-KR" sz="1600" b="1" dirty="0"/>
                        <a:t>transparency</a:t>
                      </a:r>
                      <a:endParaRPr lang="ko-KR" altLang="en-US" sz="1600" b="1" dirty="0"/>
                    </a:p>
                  </a:txBody>
                  <a:tcPr/>
                </a:tc>
                <a:tc>
                  <a:txBody>
                    <a:bodyPr/>
                    <a:lstStyle/>
                    <a:p>
                      <a:pPr algn="ctr" latinLnBrk="1"/>
                      <a:r>
                        <a:rPr lang="en-US" altLang="ko-KR" sz="1600" dirty="0"/>
                        <a:t>0.0173</a:t>
                      </a:r>
                      <a:endParaRPr lang="ko-KR" altLang="en-US" sz="1600" dirty="0"/>
                    </a:p>
                  </a:txBody>
                  <a:tcPr/>
                </a:tc>
                <a:tc>
                  <a:txBody>
                    <a:bodyPr/>
                    <a:lstStyle/>
                    <a:p>
                      <a:pPr algn="ctr" latinLnBrk="1"/>
                      <a:r>
                        <a:rPr lang="en-US" altLang="ko-KR" sz="1600" dirty="0"/>
                        <a:t>0.0126</a:t>
                      </a:r>
                      <a:endParaRPr lang="ko-KR" altLang="en-US" sz="1600" dirty="0"/>
                    </a:p>
                  </a:txBody>
                  <a:tcPr/>
                </a:tc>
                <a:tc>
                  <a:txBody>
                    <a:bodyPr/>
                    <a:lstStyle/>
                    <a:p>
                      <a:pPr algn="ctr" latinLnBrk="1"/>
                      <a:r>
                        <a:rPr lang="en-US" altLang="ko-KR" sz="1600" dirty="0"/>
                        <a:t>0.0100</a:t>
                      </a:r>
                      <a:endParaRPr lang="ko-KR" altLang="en-US" sz="1600" dirty="0"/>
                    </a:p>
                  </a:txBody>
                  <a:tcPr/>
                </a:tc>
                <a:tc>
                  <a:txBody>
                    <a:bodyPr/>
                    <a:lstStyle/>
                    <a:p>
                      <a:pPr algn="ctr" latinLnBrk="1"/>
                      <a:r>
                        <a:rPr lang="en-US" altLang="ko-KR" sz="1600" dirty="0"/>
                        <a:t>0.0341</a:t>
                      </a:r>
                      <a:endParaRPr lang="ko-KR" altLang="en-US" sz="1600" dirty="0"/>
                    </a:p>
                  </a:txBody>
                  <a:tcPr/>
                </a:tc>
                <a:tc>
                  <a:txBody>
                    <a:bodyPr/>
                    <a:lstStyle/>
                    <a:p>
                      <a:pPr algn="ctr" latinLnBrk="1"/>
                      <a:r>
                        <a:rPr lang="en-US" altLang="ko-KR" sz="1600" dirty="0"/>
                        <a:t>0.0159</a:t>
                      </a:r>
                      <a:endParaRPr lang="ko-KR" altLang="en-US" sz="1600" dirty="0"/>
                    </a:p>
                  </a:txBody>
                  <a:tcPr/>
                </a:tc>
                <a:tc>
                  <a:txBody>
                    <a:bodyPr/>
                    <a:lstStyle/>
                    <a:p>
                      <a:pPr algn="ctr" latinLnBrk="1"/>
                      <a:r>
                        <a:rPr lang="en-US" altLang="ko-KR" sz="1600" dirty="0"/>
                        <a:t>0.0484</a:t>
                      </a:r>
                      <a:endParaRPr lang="ko-KR" altLang="en-US" sz="1600" dirty="0"/>
                    </a:p>
                  </a:txBody>
                  <a:tcPr/>
                </a:tc>
                <a:tc>
                  <a:txBody>
                    <a:bodyPr/>
                    <a:lstStyle/>
                    <a:p>
                      <a:pPr algn="ctr" latinLnBrk="1"/>
                      <a:r>
                        <a:rPr lang="en-US" altLang="ko-KR" sz="1600" dirty="0"/>
                        <a:t>0.0065</a:t>
                      </a:r>
                      <a:endParaRPr lang="ko-KR" altLang="en-US" sz="1600" dirty="0"/>
                    </a:p>
                  </a:txBody>
                  <a:tcPr/>
                </a:tc>
                <a:tc>
                  <a:txBody>
                    <a:bodyPr/>
                    <a:lstStyle/>
                    <a:p>
                      <a:pPr algn="ctr" latinLnBrk="1"/>
                      <a:r>
                        <a:rPr lang="en-US" altLang="ko-KR" sz="1600" dirty="0"/>
                        <a:t>0.0168</a:t>
                      </a:r>
                      <a:endParaRPr lang="ko-KR" altLang="en-US" sz="1600" dirty="0"/>
                    </a:p>
                  </a:txBody>
                  <a:tcPr/>
                </a:tc>
                <a:tc>
                  <a:txBody>
                    <a:bodyPr/>
                    <a:lstStyle/>
                    <a:p>
                      <a:pPr algn="ctr" latinLnBrk="1"/>
                      <a:r>
                        <a:rPr lang="en-US" altLang="ko-KR" sz="1600" dirty="0"/>
                        <a:t>0.0295</a:t>
                      </a:r>
                      <a:endParaRPr lang="ko-KR" altLang="en-US" sz="1600" dirty="0"/>
                    </a:p>
                  </a:txBody>
                  <a:tcPr/>
                </a:tc>
                <a:tc>
                  <a:txBody>
                    <a:bodyPr/>
                    <a:lstStyle/>
                    <a:p>
                      <a:pPr algn="ctr" latinLnBrk="1"/>
                      <a:r>
                        <a:rPr lang="en-US" altLang="ko-KR" sz="1600" dirty="0"/>
                        <a:t>0.0300</a:t>
                      </a:r>
                      <a:endParaRPr lang="ko-KR" altLang="en-US" sz="1600" dirty="0"/>
                    </a:p>
                  </a:txBody>
                  <a:tcPr/>
                </a:tc>
                <a:tc>
                  <a:txBody>
                    <a:bodyPr/>
                    <a:lstStyle/>
                    <a:p>
                      <a:pPr algn="ctr" latinLnBrk="1"/>
                      <a:r>
                        <a:rPr lang="en-US" altLang="ko-KR" sz="1600" dirty="0"/>
                        <a:t>0.0255</a:t>
                      </a:r>
                      <a:endParaRPr lang="ko-KR" altLang="en-US" sz="1600" dirty="0"/>
                    </a:p>
                  </a:txBody>
                  <a:tcPr/>
                </a:tc>
                <a:tc>
                  <a:txBody>
                    <a:bodyPr/>
                    <a:lstStyle/>
                    <a:p>
                      <a:pPr algn="ctr" latinLnBrk="1"/>
                      <a:r>
                        <a:rPr lang="en-US" altLang="ko-KR" sz="1600" dirty="0"/>
                        <a:t>0.0301</a:t>
                      </a:r>
                      <a:endParaRPr lang="ko-KR" altLang="en-US" sz="1600" dirty="0"/>
                    </a:p>
                  </a:txBody>
                  <a:tcPr/>
                </a:tc>
                <a:extLst>
                  <a:ext uri="{0D108BD9-81ED-4DB2-BD59-A6C34878D82A}">
                    <a16:rowId xmlns:a16="http://schemas.microsoft.com/office/drawing/2014/main" val="2095092377"/>
                  </a:ext>
                </a:extLst>
              </a:tr>
              <a:tr h="294545">
                <a:tc vMerge="1">
                  <a:txBody>
                    <a:bodyPr/>
                    <a:lstStyle/>
                    <a:p>
                      <a:pPr algn="ctr" latinLnBrk="1"/>
                      <a:endParaRPr lang="ko-KR" altLang="en-US" sz="1600" dirty="0"/>
                    </a:p>
                  </a:txBody>
                  <a:tcPr/>
                </a:tc>
                <a:tc>
                  <a:txBody>
                    <a:bodyPr/>
                    <a:lstStyle/>
                    <a:p>
                      <a:pPr algn="ctr" latinLnBrk="1"/>
                      <a:r>
                        <a:rPr lang="en-US" altLang="ko-KR" sz="1600" b="1" dirty="0"/>
                        <a:t>Chlorophyll-a</a:t>
                      </a:r>
                      <a:endParaRPr lang="ko-KR" altLang="en-US" sz="1600" b="1" dirty="0"/>
                    </a:p>
                  </a:txBody>
                  <a:tcPr/>
                </a:tc>
                <a:tc>
                  <a:txBody>
                    <a:bodyPr/>
                    <a:lstStyle/>
                    <a:p>
                      <a:pPr algn="ctr" latinLnBrk="1"/>
                      <a:r>
                        <a:rPr lang="en-US" altLang="ko-KR" sz="1600" dirty="0"/>
                        <a:t>0.0258</a:t>
                      </a:r>
                      <a:endParaRPr lang="ko-KR" altLang="en-US" sz="1600" dirty="0"/>
                    </a:p>
                  </a:txBody>
                  <a:tcPr/>
                </a:tc>
                <a:tc>
                  <a:txBody>
                    <a:bodyPr/>
                    <a:lstStyle/>
                    <a:p>
                      <a:pPr algn="ctr" latinLnBrk="1"/>
                      <a:r>
                        <a:rPr lang="en-US" altLang="ko-KR" sz="1600" dirty="0"/>
                        <a:t>0.0580</a:t>
                      </a:r>
                      <a:endParaRPr lang="ko-KR" altLang="en-US" sz="1600" dirty="0"/>
                    </a:p>
                  </a:txBody>
                  <a:tcPr/>
                </a:tc>
                <a:tc>
                  <a:txBody>
                    <a:bodyPr/>
                    <a:lstStyle/>
                    <a:p>
                      <a:pPr algn="ctr" latinLnBrk="1"/>
                      <a:r>
                        <a:rPr lang="en-US" altLang="ko-KR" sz="1600" dirty="0"/>
                        <a:t>0.0500</a:t>
                      </a:r>
                      <a:endParaRPr lang="ko-KR" altLang="en-US" sz="1600" dirty="0"/>
                    </a:p>
                  </a:txBody>
                  <a:tcPr/>
                </a:tc>
                <a:tc>
                  <a:txBody>
                    <a:bodyPr/>
                    <a:lstStyle/>
                    <a:p>
                      <a:pPr algn="ctr" latinLnBrk="1"/>
                      <a:r>
                        <a:rPr lang="en-US" altLang="ko-KR" sz="1600" b="1" u="sng" dirty="0"/>
                        <a:t>0.1026</a:t>
                      </a:r>
                      <a:endParaRPr lang="ko-KR" altLang="en-US" sz="1600" b="1" u="sng" dirty="0"/>
                    </a:p>
                  </a:txBody>
                  <a:tcPr/>
                </a:tc>
                <a:tc>
                  <a:txBody>
                    <a:bodyPr/>
                    <a:lstStyle/>
                    <a:p>
                      <a:pPr algn="ctr" latinLnBrk="1"/>
                      <a:r>
                        <a:rPr lang="en-US" altLang="ko-KR" sz="1600" dirty="0"/>
                        <a:t>0.0502</a:t>
                      </a:r>
                      <a:endParaRPr lang="ko-KR" altLang="en-US" sz="1600" dirty="0"/>
                    </a:p>
                  </a:txBody>
                  <a:tcPr/>
                </a:tc>
                <a:tc>
                  <a:txBody>
                    <a:bodyPr/>
                    <a:lstStyle/>
                    <a:p>
                      <a:pPr algn="ctr" latinLnBrk="1"/>
                      <a:r>
                        <a:rPr lang="en-US" altLang="ko-KR" sz="1600" dirty="0"/>
                        <a:t>0.0785</a:t>
                      </a:r>
                      <a:endParaRPr lang="ko-KR" altLang="en-US" sz="1600" dirty="0"/>
                    </a:p>
                  </a:txBody>
                  <a:tcPr/>
                </a:tc>
                <a:tc>
                  <a:txBody>
                    <a:bodyPr/>
                    <a:lstStyle/>
                    <a:p>
                      <a:pPr algn="ctr" latinLnBrk="1"/>
                      <a:r>
                        <a:rPr lang="en-US" altLang="ko-KR" sz="1600" dirty="0"/>
                        <a:t>0.0417</a:t>
                      </a:r>
                      <a:endParaRPr lang="ko-KR" altLang="en-US" sz="1600" dirty="0"/>
                    </a:p>
                  </a:txBody>
                  <a:tcPr/>
                </a:tc>
                <a:tc>
                  <a:txBody>
                    <a:bodyPr/>
                    <a:lstStyle/>
                    <a:p>
                      <a:pPr algn="ctr" latinLnBrk="1"/>
                      <a:r>
                        <a:rPr lang="en-US" altLang="ko-KR" sz="1600" dirty="0"/>
                        <a:t>0.0550</a:t>
                      </a:r>
                      <a:endParaRPr lang="ko-KR" altLang="en-US" sz="1600" dirty="0"/>
                    </a:p>
                  </a:txBody>
                  <a:tcPr/>
                </a:tc>
                <a:tc>
                  <a:txBody>
                    <a:bodyPr/>
                    <a:lstStyle/>
                    <a:p>
                      <a:pPr algn="ctr" latinLnBrk="1"/>
                      <a:r>
                        <a:rPr lang="en-US" altLang="ko-KR" sz="1600" dirty="0"/>
                        <a:t>0.0526</a:t>
                      </a:r>
                      <a:endParaRPr lang="ko-KR" altLang="en-US" sz="1600" dirty="0"/>
                    </a:p>
                  </a:txBody>
                  <a:tcPr/>
                </a:tc>
                <a:tc>
                  <a:txBody>
                    <a:bodyPr/>
                    <a:lstStyle/>
                    <a:p>
                      <a:pPr algn="ctr" latinLnBrk="1"/>
                      <a:r>
                        <a:rPr lang="en-US" altLang="ko-KR" sz="1600" b="1" u="sng" dirty="0"/>
                        <a:t>0.1014</a:t>
                      </a:r>
                      <a:endParaRPr lang="ko-KR" altLang="en-US" sz="1600" b="1" u="sng" dirty="0"/>
                    </a:p>
                  </a:txBody>
                  <a:tcPr/>
                </a:tc>
                <a:tc>
                  <a:txBody>
                    <a:bodyPr/>
                    <a:lstStyle/>
                    <a:p>
                      <a:pPr algn="ctr" latinLnBrk="1"/>
                      <a:r>
                        <a:rPr lang="en-US" altLang="ko-KR" sz="1600" dirty="0"/>
                        <a:t>0.0680</a:t>
                      </a:r>
                      <a:endParaRPr lang="ko-KR" altLang="en-US" sz="1600" dirty="0"/>
                    </a:p>
                  </a:txBody>
                  <a:tcPr/>
                </a:tc>
                <a:tc>
                  <a:txBody>
                    <a:bodyPr/>
                    <a:lstStyle/>
                    <a:p>
                      <a:pPr algn="ctr" latinLnBrk="1"/>
                      <a:r>
                        <a:rPr lang="en-US" altLang="ko-KR" sz="1600" dirty="0"/>
                        <a:t>0.0984</a:t>
                      </a:r>
                      <a:endParaRPr lang="ko-KR" altLang="en-US" sz="1600" dirty="0"/>
                    </a:p>
                  </a:txBody>
                  <a:tcPr/>
                </a:tc>
                <a:extLst>
                  <a:ext uri="{0D108BD9-81ED-4DB2-BD59-A6C34878D82A}">
                    <a16:rowId xmlns:a16="http://schemas.microsoft.com/office/drawing/2014/main" val="1522380651"/>
                  </a:ext>
                </a:extLst>
              </a:tr>
              <a:tr h="294545">
                <a:tc vMerge="1">
                  <a:txBody>
                    <a:bodyPr/>
                    <a:lstStyle/>
                    <a:p>
                      <a:pPr algn="ctr" latinLnBrk="1"/>
                      <a:endParaRPr lang="ko-KR" altLang="en-US" sz="1600" dirty="0"/>
                    </a:p>
                  </a:txBody>
                  <a:tcPr/>
                </a:tc>
                <a:tc>
                  <a:txBody>
                    <a:bodyPr/>
                    <a:lstStyle/>
                    <a:p>
                      <a:pPr algn="ctr" latinLnBrk="1"/>
                      <a:r>
                        <a:rPr lang="en-US" altLang="ko-KR" sz="1600" b="1" dirty="0"/>
                        <a:t>low</a:t>
                      </a:r>
                      <a:endParaRPr lang="ko-KR" altLang="en-US" sz="1600" b="1" dirty="0"/>
                    </a:p>
                  </a:txBody>
                  <a:tcPr/>
                </a:tc>
                <a:tc>
                  <a:txBody>
                    <a:bodyPr/>
                    <a:lstStyle/>
                    <a:p>
                      <a:pPr algn="ctr" latinLnBrk="1"/>
                      <a:r>
                        <a:rPr lang="en-US" altLang="ko-KR" sz="1600" b="1" u="sng" dirty="0"/>
                        <a:t>0.0655</a:t>
                      </a:r>
                      <a:endParaRPr lang="ko-KR" altLang="en-US" sz="1600" b="1" u="sng" dirty="0"/>
                    </a:p>
                  </a:txBody>
                  <a:tcPr/>
                </a:tc>
                <a:tc>
                  <a:txBody>
                    <a:bodyPr/>
                    <a:lstStyle/>
                    <a:p>
                      <a:pPr algn="ctr" latinLnBrk="1"/>
                      <a:r>
                        <a:rPr lang="en-US" altLang="ko-KR" sz="1600" b="1" u="sng" dirty="0"/>
                        <a:t>0.0689</a:t>
                      </a:r>
                      <a:endParaRPr lang="ko-KR" altLang="en-US" sz="1600" b="1" u="sng" dirty="0"/>
                    </a:p>
                  </a:txBody>
                  <a:tcPr/>
                </a:tc>
                <a:tc>
                  <a:txBody>
                    <a:bodyPr/>
                    <a:lstStyle/>
                    <a:p>
                      <a:pPr algn="ctr" latinLnBrk="1"/>
                      <a:r>
                        <a:rPr lang="en-US" altLang="ko-KR" sz="1600" b="1" u="sng" dirty="0"/>
                        <a:t>0.1416</a:t>
                      </a:r>
                      <a:endParaRPr lang="ko-KR" altLang="en-US" sz="1600" b="1" u="sng" dirty="0"/>
                    </a:p>
                  </a:txBody>
                  <a:tcPr/>
                </a:tc>
                <a:tc>
                  <a:txBody>
                    <a:bodyPr/>
                    <a:lstStyle/>
                    <a:p>
                      <a:pPr algn="ctr" latinLnBrk="1"/>
                      <a:r>
                        <a:rPr lang="en-US" altLang="ko-KR" sz="1600" dirty="0"/>
                        <a:t>0.0090</a:t>
                      </a:r>
                      <a:endParaRPr lang="ko-KR" altLang="en-US" sz="1600" dirty="0"/>
                    </a:p>
                  </a:txBody>
                  <a:tcPr/>
                </a:tc>
                <a:tc>
                  <a:txBody>
                    <a:bodyPr/>
                    <a:lstStyle/>
                    <a:p>
                      <a:pPr algn="ctr" latinLnBrk="1"/>
                      <a:r>
                        <a:rPr lang="en-US" altLang="ko-KR" sz="1600" dirty="0"/>
                        <a:t>0.0503</a:t>
                      </a:r>
                      <a:endParaRPr lang="ko-KR" altLang="en-US" sz="1600" dirty="0"/>
                    </a:p>
                  </a:txBody>
                  <a:tcPr/>
                </a:tc>
                <a:tc>
                  <a:txBody>
                    <a:bodyPr/>
                    <a:lstStyle/>
                    <a:p>
                      <a:pPr algn="ctr" latinLnBrk="1"/>
                      <a:r>
                        <a:rPr lang="en-US" altLang="ko-KR" sz="1600" b="1" u="sng" dirty="0"/>
                        <a:t>0.1408</a:t>
                      </a:r>
                      <a:endParaRPr lang="ko-KR" altLang="en-US" sz="1600" b="1" u="sng" dirty="0"/>
                    </a:p>
                  </a:txBody>
                  <a:tcPr/>
                </a:tc>
                <a:tc>
                  <a:txBody>
                    <a:bodyPr/>
                    <a:lstStyle/>
                    <a:p>
                      <a:pPr algn="ctr" latinLnBrk="1"/>
                      <a:r>
                        <a:rPr lang="en-US" altLang="ko-KR" sz="1600" dirty="0"/>
                        <a:t>0.0497</a:t>
                      </a:r>
                      <a:endParaRPr lang="ko-KR" altLang="en-US" sz="1600" dirty="0"/>
                    </a:p>
                  </a:txBody>
                  <a:tcPr/>
                </a:tc>
                <a:tc>
                  <a:txBody>
                    <a:bodyPr/>
                    <a:lstStyle/>
                    <a:p>
                      <a:pPr algn="ctr" latinLnBrk="1"/>
                      <a:r>
                        <a:rPr lang="en-US" altLang="ko-KR" sz="1600" dirty="0"/>
                        <a:t>0.0093</a:t>
                      </a:r>
                      <a:endParaRPr lang="ko-KR" altLang="en-US" sz="1600" dirty="0"/>
                    </a:p>
                  </a:txBody>
                  <a:tcPr/>
                </a:tc>
                <a:tc>
                  <a:txBody>
                    <a:bodyPr/>
                    <a:lstStyle/>
                    <a:p>
                      <a:pPr algn="ctr" latinLnBrk="1"/>
                      <a:r>
                        <a:rPr lang="en-US" altLang="ko-KR" sz="1600" b="1" u="sng" dirty="0"/>
                        <a:t>0.0758</a:t>
                      </a:r>
                      <a:endParaRPr lang="ko-KR" altLang="en-US" sz="1600" b="1" u="sng" dirty="0"/>
                    </a:p>
                  </a:txBody>
                  <a:tcPr/>
                </a:tc>
                <a:tc>
                  <a:txBody>
                    <a:bodyPr/>
                    <a:lstStyle/>
                    <a:p>
                      <a:pPr algn="ctr" latinLnBrk="1"/>
                      <a:r>
                        <a:rPr lang="en-US" altLang="ko-KR" sz="1600" dirty="0"/>
                        <a:t>0.0737</a:t>
                      </a:r>
                      <a:endParaRPr lang="ko-KR" altLang="en-US" sz="1600" dirty="0"/>
                    </a:p>
                  </a:txBody>
                  <a:tcPr/>
                </a:tc>
                <a:tc>
                  <a:txBody>
                    <a:bodyPr/>
                    <a:lstStyle/>
                    <a:p>
                      <a:pPr algn="ctr" latinLnBrk="1"/>
                      <a:r>
                        <a:rPr lang="en-US" altLang="ko-KR" sz="1600" dirty="0"/>
                        <a:t>0.0453</a:t>
                      </a:r>
                      <a:endParaRPr lang="ko-KR" altLang="en-US" sz="1600" dirty="0"/>
                    </a:p>
                  </a:txBody>
                  <a:tcPr/>
                </a:tc>
                <a:tc>
                  <a:txBody>
                    <a:bodyPr/>
                    <a:lstStyle/>
                    <a:p>
                      <a:pPr algn="ctr" latinLnBrk="1"/>
                      <a:r>
                        <a:rPr lang="en-US" altLang="ko-KR" sz="1600" dirty="0"/>
                        <a:t>0.0164</a:t>
                      </a:r>
                      <a:endParaRPr lang="ko-KR" altLang="en-US" sz="1600" dirty="0"/>
                    </a:p>
                  </a:txBody>
                  <a:tcPr/>
                </a:tc>
                <a:extLst>
                  <a:ext uri="{0D108BD9-81ED-4DB2-BD59-A6C34878D82A}">
                    <a16:rowId xmlns:a16="http://schemas.microsoft.com/office/drawing/2014/main" val="1148780740"/>
                  </a:ext>
                </a:extLst>
              </a:tr>
              <a:tr h="294545">
                <a:tc vMerge="1">
                  <a:txBody>
                    <a:bodyPr/>
                    <a:lstStyle/>
                    <a:p>
                      <a:pPr algn="ctr" latinLnBrk="1"/>
                      <a:endParaRPr lang="ko-KR" altLang="en-US" sz="1600" dirty="0"/>
                    </a:p>
                  </a:txBody>
                  <a:tcPr/>
                </a:tc>
                <a:tc>
                  <a:txBody>
                    <a:bodyPr/>
                    <a:lstStyle/>
                    <a:p>
                      <a:pPr algn="ctr" latinLnBrk="1"/>
                      <a:r>
                        <a:rPr lang="en-US" altLang="ko-KR" sz="1600" b="1" dirty="0"/>
                        <a:t>flow1</a:t>
                      </a:r>
                      <a:endParaRPr lang="ko-KR" altLang="en-US" sz="1600" b="1" dirty="0"/>
                    </a:p>
                  </a:txBody>
                  <a:tcPr/>
                </a:tc>
                <a:tc>
                  <a:txBody>
                    <a:bodyPr/>
                    <a:lstStyle/>
                    <a:p>
                      <a:pPr algn="ctr" latinLnBrk="1"/>
                      <a:r>
                        <a:rPr lang="en-US" altLang="ko-KR" sz="1600" dirty="0"/>
                        <a:t>0.0270</a:t>
                      </a:r>
                      <a:endParaRPr lang="ko-KR" altLang="en-US" sz="1600" dirty="0"/>
                    </a:p>
                  </a:txBody>
                  <a:tcPr/>
                </a:tc>
                <a:tc>
                  <a:txBody>
                    <a:bodyPr/>
                    <a:lstStyle/>
                    <a:p>
                      <a:pPr algn="ctr" latinLnBrk="1"/>
                      <a:r>
                        <a:rPr lang="en-US" altLang="ko-KR" sz="1600" dirty="0"/>
                        <a:t>0.0297</a:t>
                      </a:r>
                      <a:endParaRPr lang="ko-KR" altLang="en-US" sz="1600" dirty="0"/>
                    </a:p>
                  </a:txBody>
                  <a:tcPr/>
                </a:tc>
                <a:tc>
                  <a:txBody>
                    <a:bodyPr/>
                    <a:lstStyle/>
                    <a:p>
                      <a:pPr algn="ctr" latinLnBrk="1"/>
                      <a:r>
                        <a:rPr lang="en-US" altLang="ko-KR" sz="1600" dirty="0"/>
                        <a:t>0.0588</a:t>
                      </a:r>
                      <a:endParaRPr lang="ko-KR" altLang="en-US" sz="1600" dirty="0"/>
                    </a:p>
                  </a:txBody>
                  <a:tcPr/>
                </a:tc>
                <a:tc>
                  <a:txBody>
                    <a:bodyPr/>
                    <a:lstStyle/>
                    <a:p>
                      <a:pPr algn="ctr" latinLnBrk="1"/>
                      <a:r>
                        <a:rPr lang="en-US" altLang="ko-KR" sz="1600" dirty="0"/>
                        <a:t>0.0148</a:t>
                      </a:r>
                      <a:endParaRPr lang="ko-KR" altLang="en-US" sz="1600" dirty="0"/>
                    </a:p>
                  </a:txBody>
                  <a:tcPr/>
                </a:tc>
                <a:tc>
                  <a:txBody>
                    <a:bodyPr/>
                    <a:lstStyle/>
                    <a:p>
                      <a:pPr algn="ctr" latinLnBrk="1"/>
                      <a:r>
                        <a:rPr lang="en-US" altLang="ko-KR" sz="1600" dirty="0"/>
                        <a:t>0.0419</a:t>
                      </a:r>
                      <a:endParaRPr lang="ko-KR" altLang="en-US" sz="1600" dirty="0"/>
                    </a:p>
                  </a:txBody>
                  <a:tcPr/>
                </a:tc>
                <a:tc>
                  <a:txBody>
                    <a:bodyPr/>
                    <a:lstStyle/>
                    <a:p>
                      <a:pPr algn="ctr" latinLnBrk="1"/>
                      <a:r>
                        <a:rPr lang="en-US" altLang="ko-KR" sz="1600" dirty="0"/>
                        <a:t>0.0281</a:t>
                      </a:r>
                      <a:endParaRPr lang="ko-KR" altLang="en-US" sz="1600" dirty="0"/>
                    </a:p>
                  </a:txBody>
                  <a:tcPr/>
                </a:tc>
                <a:tc>
                  <a:txBody>
                    <a:bodyPr/>
                    <a:lstStyle/>
                    <a:p>
                      <a:pPr algn="ctr" latinLnBrk="1"/>
                      <a:r>
                        <a:rPr lang="en-US" altLang="ko-KR" sz="1600" dirty="0"/>
                        <a:t>0.0569</a:t>
                      </a:r>
                      <a:endParaRPr lang="ko-KR" altLang="en-US" sz="1600" dirty="0"/>
                    </a:p>
                  </a:txBody>
                  <a:tcPr/>
                </a:tc>
                <a:tc>
                  <a:txBody>
                    <a:bodyPr/>
                    <a:lstStyle/>
                    <a:p>
                      <a:pPr algn="ctr" latinLnBrk="1"/>
                      <a:r>
                        <a:rPr lang="en-US" altLang="ko-KR" sz="1600" dirty="0"/>
                        <a:t>0.0110</a:t>
                      </a:r>
                      <a:endParaRPr lang="ko-KR" altLang="en-US" sz="1600" dirty="0"/>
                    </a:p>
                  </a:txBody>
                  <a:tcPr/>
                </a:tc>
                <a:tc>
                  <a:txBody>
                    <a:bodyPr/>
                    <a:lstStyle/>
                    <a:p>
                      <a:pPr algn="ctr" latinLnBrk="1"/>
                      <a:r>
                        <a:rPr lang="en-US" altLang="ko-KR" sz="1600" dirty="0"/>
                        <a:t>0.0526</a:t>
                      </a:r>
                      <a:endParaRPr lang="ko-KR" altLang="en-US" sz="1600" dirty="0"/>
                    </a:p>
                  </a:txBody>
                  <a:tcPr/>
                </a:tc>
                <a:tc>
                  <a:txBody>
                    <a:bodyPr/>
                    <a:lstStyle/>
                    <a:p>
                      <a:pPr algn="ctr" latinLnBrk="1"/>
                      <a:r>
                        <a:rPr lang="en-US" altLang="ko-KR" sz="1600" dirty="0"/>
                        <a:t>0.0484</a:t>
                      </a:r>
                      <a:endParaRPr lang="ko-KR" altLang="en-US" sz="1600" dirty="0"/>
                    </a:p>
                  </a:txBody>
                  <a:tcPr/>
                </a:tc>
                <a:tc>
                  <a:txBody>
                    <a:bodyPr/>
                    <a:lstStyle/>
                    <a:p>
                      <a:pPr algn="ctr" latinLnBrk="1"/>
                      <a:r>
                        <a:rPr lang="en-US" altLang="ko-KR" sz="1600" dirty="0"/>
                        <a:t>0.0765</a:t>
                      </a:r>
                      <a:endParaRPr lang="ko-KR" altLang="en-US" sz="1600" dirty="0"/>
                    </a:p>
                  </a:txBody>
                  <a:tcPr/>
                </a:tc>
                <a:tc>
                  <a:txBody>
                    <a:bodyPr/>
                    <a:lstStyle/>
                    <a:p>
                      <a:pPr algn="ctr" latinLnBrk="1"/>
                      <a:r>
                        <a:rPr lang="en-US" altLang="ko-KR" sz="1600" dirty="0"/>
                        <a:t>0.0219</a:t>
                      </a:r>
                      <a:endParaRPr lang="ko-KR" altLang="en-US" sz="1600" dirty="0"/>
                    </a:p>
                  </a:txBody>
                  <a:tcPr/>
                </a:tc>
                <a:extLst>
                  <a:ext uri="{0D108BD9-81ED-4DB2-BD59-A6C34878D82A}">
                    <a16:rowId xmlns:a16="http://schemas.microsoft.com/office/drawing/2014/main" val="2421290906"/>
                  </a:ext>
                </a:extLst>
              </a:tr>
              <a:tr h="294545">
                <a:tc vMerge="1">
                  <a:txBody>
                    <a:bodyPr/>
                    <a:lstStyle/>
                    <a:p>
                      <a:pPr algn="ctr" latinLnBrk="1"/>
                      <a:endParaRPr lang="ko-KR" altLang="en-US" sz="1600" dirty="0"/>
                    </a:p>
                  </a:txBody>
                  <a:tcPr/>
                </a:tc>
                <a:tc>
                  <a:txBody>
                    <a:bodyPr/>
                    <a:lstStyle/>
                    <a:p>
                      <a:pPr algn="ctr" latinLnBrk="1"/>
                      <a:r>
                        <a:rPr lang="en-US" altLang="ko-KR" sz="1600" b="1" dirty="0"/>
                        <a:t>flow2</a:t>
                      </a:r>
                      <a:endParaRPr lang="ko-KR" altLang="en-US" sz="1600" b="1" dirty="0"/>
                    </a:p>
                  </a:txBody>
                  <a:tcPr/>
                </a:tc>
                <a:tc>
                  <a:txBody>
                    <a:bodyPr/>
                    <a:lstStyle/>
                    <a:p>
                      <a:pPr algn="ctr" latinLnBrk="1"/>
                      <a:r>
                        <a:rPr lang="en-US" altLang="ko-KR" sz="1600" dirty="0"/>
                        <a:t>0.0579</a:t>
                      </a:r>
                      <a:endParaRPr lang="ko-KR" altLang="en-US" sz="1600" dirty="0"/>
                    </a:p>
                  </a:txBody>
                  <a:tcPr/>
                </a:tc>
                <a:tc>
                  <a:txBody>
                    <a:bodyPr/>
                    <a:lstStyle/>
                    <a:p>
                      <a:pPr algn="ctr" latinLnBrk="1"/>
                      <a:r>
                        <a:rPr lang="en-US" altLang="ko-KR" sz="1600" dirty="0"/>
                        <a:t>0.0256</a:t>
                      </a:r>
                      <a:endParaRPr lang="ko-KR" altLang="en-US" sz="1600" dirty="0"/>
                    </a:p>
                  </a:txBody>
                  <a:tcPr/>
                </a:tc>
                <a:tc>
                  <a:txBody>
                    <a:bodyPr/>
                    <a:lstStyle/>
                    <a:p>
                      <a:pPr algn="ctr" latinLnBrk="1"/>
                      <a:r>
                        <a:rPr lang="en-US" altLang="ko-KR" sz="1600" dirty="0"/>
                        <a:t>0.0195</a:t>
                      </a:r>
                      <a:endParaRPr lang="ko-KR" altLang="en-US" sz="1600" dirty="0"/>
                    </a:p>
                  </a:txBody>
                  <a:tcPr/>
                </a:tc>
                <a:tc>
                  <a:txBody>
                    <a:bodyPr/>
                    <a:lstStyle/>
                    <a:p>
                      <a:pPr algn="ctr" latinLnBrk="1"/>
                      <a:r>
                        <a:rPr lang="en-US" altLang="ko-KR" sz="1600" dirty="0"/>
                        <a:t>0.0644</a:t>
                      </a:r>
                      <a:endParaRPr lang="ko-KR" altLang="en-US" sz="1600" dirty="0"/>
                    </a:p>
                  </a:txBody>
                  <a:tcPr/>
                </a:tc>
                <a:tc>
                  <a:txBody>
                    <a:bodyPr/>
                    <a:lstStyle/>
                    <a:p>
                      <a:pPr algn="ctr" latinLnBrk="1"/>
                      <a:r>
                        <a:rPr lang="en-US" altLang="ko-KR" sz="1600" dirty="0"/>
                        <a:t>0.0838</a:t>
                      </a:r>
                      <a:endParaRPr lang="ko-KR" altLang="en-US" sz="1600" dirty="0"/>
                    </a:p>
                  </a:txBody>
                  <a:tcPr/>
                </a:tc>
                <a:tc>
                  <a:txBody>
                    <a:bodyPr/>
                    <a:lstStyle/>
                    <a:p>
                      <a:pPr algn="ctr" latinLnBrk="1"/>
                      <a:r>
                        <a:rPr lang="en-US" altLang="ko-KR" sz="1600" dirty="0"/>
                        <a:t>0.0558</a:t>
                      </a:r>
                      <a:endParaRPr lang="ko-KR" altLang="en-US" sz="1600" dirty="0"/>
                    </a:p>
                  </a:txBody>
                  <a:tcPr/>
                </a:tc>
                <a:tc>
                  <a:txBody>
                    <a:bodyPr/>
                    <a:lstStyle/>
                    <a:p>
                      <a:pPr algn="ctr" latinLnBrk="1"/>
                      <a:r>
                        <a:rPr lang="en-US" altLang="ko-KR" sz="1600" dirty="0"/>
                        <a:t>0.0344</a:t>
                      </a:r>
                      <a:endParaRPr lang="ko-KR" altLang="en-US" sz="1600" dirty="0"/>
                    </a:p>
                  </a:txBody>
                  <a:tcPr/>
                </a:tc>
                <a:tc>
                  <a:txBody>
                    <a:bodyPr/>
                    <a:lstStyle/>
                    <a:p>
                      <a:pPr algn="ctr" latinLnBrk="1"/>
                      <a:r>
                        <a:rPr lang="en-US" altLang="ko-KR" sz="1600" dirty="0"/>
                        <a:t>0.0478</a:t>
                      </a:r>
                      <a:endParaRPr lang="ko-KR" altLang="en-US" sz="1600" dirty="0"/>
                    </a:p>
                  </a:txBody>
                  <a:tcPr/>
                </a:tc>
                <a:tc>
                  <a:txBody>
                    <a:bodyPr/>
                    <a:lstStyle/>
                    <a:p>
                      <a:pPr algn="ctr" latinLnBrk="1"/>
                      <a:r>
                        <a:rPr lang="en-US" altLang="ko-KR" sz="1600" dirty="0"/>
                        <a:t>0.0674</a:t>
                      </a:r>
                      <a:endParaRPr lang="ko-KR" altLang="en-US" sz="1600" dirty="0"/>
                    </a:p>
                  </a:txBody>
                  <a:tcPr/>
                </a:tc>
                <a:tc>
                  <a:txBody>
                    <a:bodyPr/>
                    <a:lstStyle/>
                    <a:p>
                      <a:pPr algn="ctr" latinLnBrk="1"/>
                      <a:r>
                        <a:rPr lang="en-US" altLang="ko-KR" sz="1600" dirty="0"/>
                        <a:t>0.0599</a:t>
                      </a:r>
                      <a:endParaRPr lang="ko-KR" altLang="en-US" sz="1600" dirty="0"/>
                    </a:p>
                  </a:txBody>
                  <a:tcPr/>
                </a:tc>
                <a:tc>
                  <a:txBody>
                    <a:bodyPr/>
                    <a:lstStyle/>
                    <a:p>
                      <a:pPr algn="ctr" latinLnBrk="1"/>
                      <a:r>
                        <a:rPr lang="en-US" altLang="ko-KR" sz="1600" dirty="0"/>
                        <a:t>0.0255</a:t>
                      </a:r>
                      <a:endParaRPr lang="ko-KR" altLang="en-US" sz="1600" dirty="0"/>
                    </a:p>
                  </a:txBody>
                  <a:tcPr/>
                </a:tc>
                <a:tc>
                  <a:txBody>
                    <a:bodyPr/>
                    <a:lstStyle/>
                    <a:p>
                      <a:pPr algn="ctr" latinLnBrk="1"/>
                      <a:r>
                        <a:rPr lang="en-US" altLang="ko-KR" sz="1600" dirty="0"/>
                        <a:t>0.0437</a:t>
                      </a:r>
                      <a:endParaRPr lang="ko-KR" altLang="en-US" sz="1600" dirty="0"/>
                    </a:p>
                  </a:txBody>
                  <a:tcPr/>
                </a:tc>
                <a:extLst>
                  <a:ext uri="{0D108BD9-81ED-4DB2-BD59-A6C34878D82A}">
                    <a16:rowId xmlns:a16="http://schemas.microsoft.com/office/drawing/2014/main" val="2720671645"/>
                  </a:ext>
                </a:extLst>
              </a:tr>
              <a:tr h="294545">
                <a:tc vMerge="1">
                  <a:txBody>
                    <a:bodyPr/>
                    <a:lstStyle/>
                    <a:p>
                      <a:pPr algn="ctr" latinLnBrk="1"/>
                      <a:endParaRPr lang="ko-KR" altLang="en-US" sz="1600" dirty="0"/>
                    </a:p>
                  </a:txBody>
                  <a:tcPr/>
                </a:tc>
                <a:tc>
                  <a:txBody>
                    <a:bodyPr/>
                    <a:lstStyle/>
                    <a:p>
                      <a:pPr algn="ctr" latinLnBrk="1"/>
                      <a:r>
                        <a:rPr lang="en-US" altLang="ko-KR" sz="1600" b="1" dirty="0"/>
                        <a:t>reservoir</a:t>
                      </a:r>
                      <a:endParaRPr lang="ko-KR" altLang="en-US" sz="1600" b="1" dirty="0"/>
                    </a:p>
                  </a:txBody>
                  <a:tcPr/>
                </a:tc>
                <a:tc>
                  <a:txBody>
                    <a:bodyPr/>
                    <a:lstStyle/>
                    <a:p>
                      <a:pPr algn="ctr" latinLnBrk="1"/>
                      <a:r>
                        <a:rPr lang="en-US" altLang="ko-KR" sz="1600" dirty="0"/>
                        <a:t>0.0082</a:t>
                      </a:r>
                      <a:endParaRPr lang="ko-KR" altLang="en-US" sz="1600" dirty="0"/>
                    </a:p>
                  </a:txBody>
                  <a:tcPr/>
                </a:tc>
                <a:tc>
                  <a:txBody>
                    <a:bodyPr/>
                    <a:lstStyle/>
                    <a:p>
                      <a:pPr algn="ctr" latinLnBrk="1"/>
                      <a:r>
                        <a:rPr lang="en-US" altLang="ko-KR" sz="1600" dirty="0"/>
                        <a:t>0.0000</a:t>
                      </a:r>
                      <a:endParaRPr lang="ko-KR" altLang="en-US" sz="1600" dirty="0"/>
                    </a:p>
                  </a:txBody>
                  <a:tcPr/>
                </a:tc>
                <a:tc>
                  <a:txBody>
                    <a:bodyPr/>
                    <a:lstStyle/>
                    <a:p>
                      <a:pPr algn="ctr" latinLnBrk="1"/>
                      <a:r>
                        <a:rPr lang="en-US" altLang="ko-KR" sz="1600" dirty="0"/>
                        <a:t>0.0241</a:t>
                      </a:r>
                      <a:endParaRPr lang="ko-KR" altLang="en-US" sz="1600" dirty="0"/>
                    </a:p>
                  </a:txBody>
                  <a:tcPr/>
                </a:tc>
                <a:tc>
                  <a:txBody>
                    <a:bodyPr/>
                    <a:lstStyle/>
                    <a:p>
                      <a:pPr algn="ctr" latinLnBrk="1"/>
                      <a:r>
                        <a:rPr lang="en-US" altLang="ko-KR" sz="1600" dirty="0"/>
                        <a:t>0.0000</a:t>
                      </a:r>
                      <a:endParaRPr lang="ko-KR" altLang="en-US" sz="1600" dirty="0"/>
                    </a:p>
                  </a:txBody>
                  <a:tcPr/>
                </a:tc>
                <a:tc>
                  <a:txBody>
                    <a:bodyPr/>
                    <a:lstStyle/>
                    <a:p>
                      <a:pPr algn="ctr" latinLnBrk="1"/>
                      <a:r>
                        <a:rPr lang="en-US" altLang="ko-KR" sz="1600" dirty="0"/>
                        <a:t>0.0076</a:t>
                      </a:r>
                      <a:endParaRPr lang="ko-KR" altLang="en-US" sz="1600" dirty="0"/>
                    </a:p>
                  </a:txBody>
                  <a:tcPr/>
                </a:tc>
                <a:tc>
                  <a:txBody>
                    <a:bodyPr/>
                    <a:lstStyle/>
                    <a:p>
                      <a:pPr algn="ctr" latinLnBrk="1"/>
                      <a:r>
                        <a:rPr lang="en-US" altLang="ko-KR" sz="1600" dirty="0"/>
                        <a:t>0.0000</a:t>
                      </a:r>
                      <a:endParaRPr lang="ko-KR" altLang="en-US" sz="1600" dirty="0"/>
                    </a:p>
                  </a:txBody>
                  <a:tcPr/>
                </a:tc>
                <a:tc>
                  <a:txBody>
                    <a:bodyPr/>
                    <a:lstStyle/>
                    <a:p>
                      <a:pPr algn="ctr" latinLnBrk="1"/>
                      <a:r>
                        <a:rPr lang="en-US" altLang="ko-KR" sz="1600" dirty="0"/>
                        <a:t>0.0340</a:t>
                      </a:r>
                      <a:endParaRPr lang="ko-KR" altLang="en-US" sz="1600" dirty="0"/>
                    </a:p>
                  </a:txBody>
                  <a:tcPr/>
                </a:tc>
                <a:tc>
                  <a:txBody>
                    <a:bodyPr/>
                    <a:lstStyle/>
                    <a:p>
                      <a:pPr algn="ctr" latinLnBrk="1"/>
                      <a:r>
                        <a:rPr lang="en-US" altLang="ko-KR" sz="1600" dirty="0"/>
                        <a:t>0.0000</a:t>
                      </a:r>
                      <a:endParaRPr lang="ko-KR" altLang="en-US" sz="1600" dirty="0"/>
                    </a:p>
                  </a:txBody>
                  <a:tcPr/>
                </a:tc>
                <a:tc>
                  <a:txBody>
                    <a:bodyPr/>
                    <a:lstStyle/>
                    <a:p>
                      <a:pPr algn="ctr" latinLnBrk="1"/>
                      <a:r>
                        <a:rPr lang="en-US" altLang="ko-KR" sz="1600" dirty="0"/>
                        <a:t>0.0084</a:t>
                      </a:r>
                      <a:endParaRPr lang="ko-KR" altLang="en-US" sz="1600" dirty="0"/>
                    </a:p>
                  </a:txBody>
                  <a:tcPr/>
                </a:tc>
                <a:tc>
                  <a:txBody>
                    <a:bodyPr/>
                    <a:lstStyle/>
                    <a:p>
                      <a:pPr algn="ctr" latinLnBrk="1"/>
                      <a:r>
                        <a:rPr lang="en-US" altLang="ko-KR" sz="1600" dirty="0"/>
                        <a:t>0.0000</a:t>
                      </a:r>
                      <a:endParaRPr lang="ko-KR" altLang="en-US" sz="1600" dirty="0"/>
                    </a:p>
                  </a:txBody>
                  <a:tcPr/>
                </a:tc>
                <a:tc>
                  <a:txBody>
                    <a:bodyPr/>
                    <a:lstStyle/>
                    <a:p>
                      <a:pPr algn="ctr" latinLnBrk="1"/>
                      <a:r>
                        <a:rPr lang="en-US" altLang="ko-KR" sz="1600" dirty="0"/>
                        <a:t>0.0198</a:t>
                      </a:r>
                      <a:endParaRPr lang="ko-KR" altLang="en-US" sz="1600" dirty="0"/>
                    </a:p>
                  </a:txBody>
                  <a:tcPr/>
                </a:tc>
                <a:tc>
                  <a:txBody>
                    <a:bodyPr/>
                    <a:lstStyle/>
                    <a:p>
                      <a:pPr algn="ctr" latinLnBrk="1"/>
                      <a:r>
                        <a:rPr lang="en-US" altLang="ko-KR" sz="1600" dirty="0"/>
                        <a:t>0.0000</a:t>
                      </a:r>
                      <a:endParaRPr lang="ko-KR" altLang="en-US" sz="1600" dirty="0"/>
                    </a:p>
                  </a:txBody>
                  <a:tcPr/>
                </a:tc>
                <a:extLst>
                  <a:ext uri="{0D108BD9-81ED-4DB2-BD59-A6C34878D82A}">
                    <a16:rowId xmlns:a16="http://schemas.microsoft.com/office/drawing/2014/main" val="3638420100"/>
                  </a:ext>
                </a:extLst>
              </a:tr>
            </a:tbl>
          </a:graphicData>
        </a:graphic>
      </p:graphicFrame>
      <p:pic>
        <p:nvPicPr>
          <p:cNvPr id="50" name="그림 49">
            <a:extLst>
              <a:ext uri="{FF2B5EF4-FFF2-40B4-BE49-F238E27FC236}">
                <a16:creationId xmlns:a16="http://schemas.microsoft.com/office/drawing/2014/main" id="{D389AD10-2D20-4877-A3B5-CDF6EB6A5B2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372080" y="24831157"/>
            <a:ext cx="4729570" cy="3662542"/>
          </a:xfrm>
          <a:prstGeom prst="rect">
            <a:avLst/>
          </a:prstGeom>
        </p:spPr>
      </p:pic>
      <p:pic>
        <p:nvPicPr>
          <p:cNvPr id="52" name="그림 51">
            <a:extLst>
              <a:ext uri="{FF2B5EF4-FFF2-40B4-BE49-F238E27FC236}">
                <a16:creationId xmlns:a16="http://schemas.microsoft.com/office/drawing/2014/main" id="{E7A0AFC0-890D-4282-ACB3-D71D28010FC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542487" y="24832833"/>
            <a:ext cx="4729570" cy="3662542"/>
          </a:xfrm>
          <a:prstGeom prst="rect">
            <a:avLst/>
          </a:prstGeom>
        </p:spPr>
      </p:pic>
      <p:pic>
        <p:nvPicPr>
          <p:cNvPr id="54" name="그림 53">
            <a:extLst>
              <a:ext uri="{FF2B5EF4-FFF2-40B4-BE49-F238E27FC236}">
                <a16:creationId xmlns:a16="http://schemas.microsoft.com/office/drawing/2014/main" id="{C416CBF4-65A7-4F37-8550-A9EC08EA514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6706904" y="24831158"/>
            <a:ext cx="4729570" cy="3662541"/>
          </a:xfrm>
          <a:prstGeom prst="rect">
            <a:avLst/>
          </a:prstGeom>
        </p:spPr>
      </p:pic>
      <p:sp>
        <p:nvSpPr>
          <p:cNvPr id="57" name="직사각형 56">
            <a:extLst>
              <a:ext uri="{FF2B5EF4-FFF2-40B4-BE49-F238E27FC236}">
                <a16:creationId xmlns:a16="http://schemas.microsoft.com/office/drawing/2014/main" id="{DFD36F44-A078-407F-8972-CFB5060C4C9E}"/>
              </a:ext>
            </a:extLst>
          </p:cNvPr>
          <p:cNvSpPr/>
          <p:nvPr/>
        </p:nvSpPr>
        <p:spPr>
          <a:xfrm>
            <a:off x="25341942" y="16847206"/>
            <a:ext cx="4949371"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&lt;Graph of error in Random Forest&gt; </a:t>
            </a:r>
            <a:endParaRPr lang="ko-KR" altLang="en-US" sz="1600" dirty="0"/>
          </a:p>
        </p:txBody>
      </p:sp>
      <p:graphicFrame>
        <p:nvGraphicFramePr>
          <p:cNvPr id="55" name="표 57">
            <a:extLst>
              <a:ext uri="{FF2B5EF4-FFF2-40B4-BE49-F238E27FC236}">
                <a16:creationId xmlns:a16="http://schemas.microsoft.com/office/drawing/2014/main" id="{D398CDA0-CF8A-4B23-9E52-1551D35219A0}"/>
              </a:ext>
            </a:extLst>
          </p:cNvPr>
          <p:cNvGraphicFramePr>
            <a:graphicFrameLocks noGrp="1"/>
          </p:cNvGraphicFramePr>
          <p:nvPr>
            <p:extLst>
              <p:ext uri="{D42A27DB-BD31-4B8C-83A1-F6EECF244321}">
                <p14:modId xmlns:p14="http://schemas.microsoft.com/office/powerpoint/2010/main" val="197530847"/>
              </p:ext>
            </p:extLst>
          </p:nvPr>
        </p:nvGraphicFramePr>
        <p:xfrm>
          <a:off x="16430702" y="11286534"/>
          <a:ext cx="7677527" cy="6370320"/>
        </p:xfrm>
        <a:graphic>
          <a:graphicData uri="http://schemas.openxmlformats.org/drawingml/2006/table">
            <a:tbl>
              <a:tblPr firstRow="1" bandRow="1">
                <a:tableStyleId>{5C22544A-7EE6-4342-B048-85BDC9FD1C3A}</a:tableStyleId>
              </a:tblPr>
              <a:tblGrid>
                <a:gridCol w="1929869">
                  <a:extLst>
                    <a:ext uri="{9D8B030D-6E8A-4147-A177-3AD203B41FA5}">
                      <a16:colId xmlns:a16="http://schemas.microsoft.com/office/drawing/2014/main" val="1348952388"/>
                    </a:ext>
                  </a:extLst>
                </a:gridCol>
                <a:gridCol w="1915886">
                  <a:extLst>
                    <a:ext uri="{9D8B030D-6E8A-4147-A177-3AD203B41FA5}">
                      <a16:colId xmlns:a16="http://schemas.microsoft.com/office/drawing/2014/main" val="722393885"/>
                    </a:ext>
                  </a:extLst>
                </a:gridCol>
                <a:gridCol w="957943">
                  <a:extLst>
                    <a:ext uri="{9D8B030D-6E8A-4147-A177-3AD203B41FA5}">
                      <a16:colId xmlns:a16="http://schemas.microsoft.com/office/drawing/2014/main" val="2664982592"/>
                    </a:ext>
                  </a:extLst>
                </a:gridCol>
                <a:gridCol w="957943">
                  <a:extLst>
                    <a:ext uri="{9D8B030D-6E8A-4147-A177-3AD203B41FA5}">
                      <a16:colId xmlns:a16="http://schemas.microsoft.com/office/drawing/2014/main" val="3583741128"/>
                    </a:ext>
                  </a:extLst>
                </a:gridCol>
                <a:gridCol w="957943">
                  <a:extLst>
                    <a:ext uri="{9D8B030D-6E8A-4147-A177-3AD203B41FA5}">
                      <a16:colId xmlns:a16="http://schemas.microsoft.com/office/drawing/2014/main" val="2695007962"/>
                    </a:ext>
                  </a:extLst>
                </a:gridCol>
                <a:gridCol w="957943">
                  <a:extLst>
                    <a:ext uri="{9D8B030D-6E8A-4147-A177-3AD203B41FA5}">
                      <a16:colId xmlns:a16="http://schemas.microsoft.com/office/drawing/2014/main" val="2408689533"/>
                    </a:ext>
                  </a:extLst>
                </a:gridCol>
              </a:tblGrid>
              <a:tr h="241689">
                <a:tc gridSpan="2">
                  <a:txBody>
                    <a:bodyPr/>
                    <a:lstStyle/>
                    <a:p>
                      <a:pPr algn="ctr" latinLnBrk="1"/>
                      <a:r>
                        <a:rPr lang="en-US" altLang="ko-KR" sz="1600" b="1" dirty="0"/>
                        <a:t>Algorithm</a:t>
                      </a:r>
                      <a:endParaRPr lang="ko-KR" altLang="en-US" sz="1600" b="1" dirty="0"/>
                    </a:p>
                  </a:txBody>
                  <a:tcPr/>
                </a:tc>
                <a:tc hMerge="1">
                  <a:txBody>
                    <a:bodyPr/>
                    <a:lstStyle/>
                    <a:p>
                      <a:pPr algn="ctr" latinLnBrk="1"/>
                      <a:endParaRPr lang="ko-KR" altLang="en-US" sz="1600" dirty="0"/>
                    </a:p>
                  </a:txBody>
                  <a:tcPr/>
                </a:tc>
                <a:tc gridSpan="4">
                  <a:txBody>
                    <a:bodyPr/>
                    <a:lstStyle/>
                    <a:p>
                      <a:pPr algn="ctr" latinLnBrk="1"/>
                      <a:r>
                        <a:rPr lang="en-US" altLang="ko-KR" sz="1600" b="1" dirty="0"/>
                        <a:t>Random Forest</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50638444"/>
                  </a:ext>
                </a:extLst>
              </a:tr>
              <a:tr h="241689">
                <a:tc gridSpan="2">
                  <a:txBody>
                    <a:bodyPr/>
                    <a:lstStyle/>
                    <a:p>
                      <a:pPr algn="ctr" latinLnBrk="1"/>
                      <a:r>
                        <a:rPr lang="en-US" altLang="ko-KR" sz="1600" b="1" dirty="0"/>
                        <a:t>Site</a:t>
                      </a:r>
                      <a:endParaRPr lang="ko-KR" altLang="en-US" sz="1600" b="1" dirty="0"/>
                    </a:p>
                  </a:txBody>
                  <a:tcPr/>
                </a:tc>
                <a:tc hMerge="1">
                  <a:txBody>
                    <a:bodyPr/>
                    <a:lstStyle/>
                    <a:p>
                      <a:pPr algn="ctr" latinLnBrk="1"/>
                      <a:endParaRPr lang="ko-KR" altLang="en-US" sz="1600" dirty="0"/>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extLst>
                  <a:ext uri="{0D108BD9-81ED-4DB2-BD59-A6C34878D82A}">
                    <a16:rowId xmlns:a16="http://schemas.microsoft.com/office/drawing/2014/main" val="1259531808"/>
                  </a:ext>
                </a:extLst>
              </a:tr>
              <a:tr h="241689">
                <a:tc rowSpan="17">
                  <a:txBody>
                    <a:bodyPr/>
                    <a:lstStyle/>
                    <a:p>
                      <a:pPr algn="ctr" latinLnBrk="1"/>
                      <a:r>
                        <a:rPr lang="en-US" altLang="ko-KR" sz="1600" b="1" dirty="0"/>
                        <a:t>Response Variable</a:t>
                      </a:r>
                      <a:endParaRPr lang="ko-KR" altLang="en-US" sz="1600" b="1" dirty="0"/>
                    </a:p>
                  </a:txBody>
                  <a:tcPr/>
                </a:tc>
                <a:tc>
                  <a:txBody>
                    <a:bodyPr/>
                    <a:lstStyle/>
                    <a:p>
                      <a:pPr algn="ctr" latinLnBrk="1"/>
                      <a:r>
                        <a:rPr lang="en-US" altLang="ko-KR" sz="1600" dirty="0"/>
                        <a:t>BOD</a:t>
                      </a:r>
                      <a:endParaRPr lang="ko-KR" altLang="en-US" sz="1600" dirty="0"/>
                    </a:p>
                  </a:txBody>
                  <a:tcPr/>
                </a:tc>
                <a:tc>
                  <a:txBody>
                    <a:bodyPr/>
                    <a:lstStyle/>
                    <a:p>
                      <a:pPr algn="ctr" latinLnBrk="1"/>
                      <a:r>
                        <a:rPr lang="en-US" altLang="ko-KR" sz="1600" dirty="0"/>
                        <a:t>5.9695</a:t>
                      </a:r>
                      <a:endParaRPr lang="ko-KR" altLang="en-US" sz="1600" dirty="0"/>
                    </a:p>
                  </a:txBody>
                  <a:tcPr/>
                </a:tc>
                <a:tc>
                  <a:txBody>
                    <a:bodyPr/>
                    <a:lstStyle/>
                    <a:p>
                      <a:pPr algn="ctr" latinLnBrk="1"/>
                      <a:r>
                        <a:rPr lang="en-US" altLang="ko-KR" sz="1600" dirty="0"/>
                        <a:t>4.6365</a:t>
                      </a:r>
                      <a:endParaRPr lang="ko-KR" altLang="en-US" sz="1600" dirty="0"/>
                    </a:p>
                  </a:txBody>
                  <a:tcPr/>
                </a:tc>
                <a:tc>
                  <a:txBody>
                    <a:bodyPr/>
                    <a:lstStyle/>
                    <a:p>
                      <a:pPr algn="ctr" latinLnBrk="1"/>
                      <a:r>
                        <a:rPr lang="en-US" altLang="ko-KR" sz="1600" dirty="0"/>
                        <a:t>3.5421</a:t>
                      </a:r>
                      <a:endParaRPr lang="ko-KR" altLang="en-US" sz="1600" dirty="0"/>
                    </a:p>
                  </a:txBody>
                  <a:tcPr/>
                </a:tc>
                <a:tc>
                  <a:txBody>
                    <a:bodyPr/>
                    <a:lstStyle/>
                    <a:p>
                      <a:pPr algn="ctr" latinLnBrk="1"/>
                      <a:r>
                        <a:rPr lang="en-US" altLang="ko-KR" sz="1600" dirty="0"/>
                        <a:t>5.2089</a:t>
                      </a:r>
                      <a:endParaRPr lang="ko-KR" altLang="en-US" sz="1600" dirty="0"/>
                    </a:p>
                  </a:txBody>
                  <a:tcPr/>
                </a:tc>
                <a:extLst>
                  <a:ext uri="{0D108BD9-81ED-4DB2-BD59-A6C34878D82A}">
                    <a16:rowId xmlns:a16="http://schemas.microsoft.com/office/drawing/2014/main" val="3069476930"/>
                  </a:ext>
                </a:extLst>
              </a:tr>
              <a:tr h="241689">
                <a:tc vMerge="1">
                  <a:txBody>
                    <a:bodyPr/>
                    <a:lstStyle/>
                    <a:p>
                      <a:pPr algn="ctr" latinLnBrk="1"/>
                      <a:endParaRPr lang="ko-KR" altLang="en-US" sz="1600" dirty="0"/>
                    </a:p>
                  </a:txBody>
                  <a:tcPr/>
                </a:tc>
                <a:tc>
                  <a:txBody>
                    <a:bodyPr/>
                    <a:lstStyle/>
                    <a:p>
                      <a:pPr algn="ctr" latinLnBrk="1"/>
                      <a:r>
                        <a:rPr lang="en-US" altLang="ko-KR" sz="1600" dirty="0"/>
                        <a:t>COD</a:t>
                      </a:r>
                      <a:endParaRPr lang="ko-KR" altLang="en-US" sz="1600" dirty="0"/>
                    </a:p>
                  </a:txBody>
                  <a:tcPr/>
                </a:tc>
                <a:tc>
                  <a:txBody>
                    <a:bodyPr/>
                    <a:lstStyle/>
                    <a:p>
                      <a:pPr algn="ctr" latinLnBrk="1"/>
                      <a:r>
                        <a:rPr lang="en-US" altLang="ko-KR" sz="1600" dirty="0"/>
                        <a:t>4.4951</a:t>
                      </a:r>
                      <a:endParaRPr lang="ko-KR" altLang="en-US" sz="1600" dirty="0"/>
                    </a:p>
                  </a:txBody>
                  <a:tcPr/>
                </a:tc>
                <a:tc>
                  <a:txBody>
                    <a:bodyPr/>
                    <a:lstStyle/>
                    <a:p>
                      <a:pPr algn="ctr" latinLnBrk="1"/>
                      <a:r>
                        <a:rPr lang="en-US" altLang="ko-KR" sz="1600" dirty="0"/>
                        <a:t>3.5999</a:t>
                      </a:r>
                      <a:endParaRPr lang="ko-KR" altLang="en-US" sz="1600" dirty="0"/>
                    </a:p>
                  </a:txBody>
                  <a:tcPr/>
                </a:tc>
                <a:tc>
                  <a:txBody>
                    <a:bodyPr/>
                    <a:lstStyle/>
                    <a:p>
                      <a:pPr algn="ctr" latinLnBrk="1"/>
                      <a:r>
                        <a:rPr lang="en-US" altLang="ko-KR" sz="1600" dirty="0"/>
                        <a:t>3.1710</a:t>
                      </a:r>
                      <a:endParaRPr lang="ko-KR" altLang="en-US" sz="1600" dirty="0"/>
                    </a:p>
                  </a:txBody>
                  <a:tcPr/>
                </a:tc>
                <a:tc>
                  <a:txBody>
                    <a:bodyPr/>
                    <a:lstStyle/>
                    <a:p>
                      <a:pPr algn="ctr" latinLnBrk="1"/>
                      <a:r>
                        <a:rPr lang="en-US" altLang="ko-KR" sz="1600" dirty="0"/>
                        <a:t>2.9838</a:t>
                      </a:r>
                      <a:endParaRPr lang="ko-KR" altLang="en-US" sz="1600" dirty="0"/>
                    </a:p>
                  </a:txBody>
                  <a:tcPr/>
                </a:tc>
                <a:extLst>
                  <a:ext uri="{0D108BD9-81ED-4DB2-BD59-A6C34878D82A}">
                    <a16:rowId xmlns:a16="http://schemas.microsoft.com/office/drawing/2014/main" val="3179987400"/>
                  </a:ext>
                </a:extLst>
              </a:tr>
              <a:tr h="241689">
                <a:tc vMerge="1">
                  <a:txBody>
                    <a:bodyPr/>
                    <a:lstStyle/>
                    <a:p>
                      <a:pPr algn="ctr" latinLnBrk="1"/>
                      <a:endParaRPr lang="ko-KR" altLang="en-US" sz="1600" dirty="0"/>
                    </a:p>
                  </a:txBody>
                  <a:tcPr/>
                </a:tc>
                <a:tc>
                  <a:txBody>
                    <a:bodyPr/>
                    <a:lstStyle/>
                    <a:p>
                      <a:pPr algn="ctr" latinLnBrk="1"/>
                      <a:r>
                        <a:rPr lang="en-US" altLang="ko-KR" sz="1600" dirty="0"/>
                        <a:t>T-N</a:t>
                      </a:r>
                      <a:endParaRPr lang="ko-KR" altLang="en-US" sz="1600" dirty="0"/>
                    </a:p>
                  </a:txBody>
                  <a:tcPr/>
                </a:tc>
                <a:tc>
                  <a:txBody>
                    <a:bodyPr/>
                    <a:lstStyle/>
                    <a:p>
                      <a:pPr algn="ctr" latinLnBrk="1"/>
                      <a:r>
                        <a:rPr lang="en-US" altLang="ko-KR" sz="1600" dirty="0"/>
                        <a:t>6.8724</a:t>
                      </a:r>
                      <a:endParaRPr lang="ko-KR" altLang="en-US" sz="1600" dirty="0"/>
                    </a:p>
                  </a:txBody>
                  <a:tcPr/>
                </a:tc>
                <a:tc>
                  <a:txBody>
                    <a:bodyPr/>
                    <a:lstStyle/>
                    <a:p>
                      <a:pPr algn="ctr" latinLnBrk="1"/>
                      <a:r>
                        <a:rPr lang="en-US" altLang="ko-KR" sz="1600" dirty="0"/>
                        <a:t>4.5885</a:t>
                      </a:r>
                      <a:endParaRPr lang="ko-KR" altLang="en-US" sz="1600" dirty="0"/>
                    </a:p>
                  </a:txBody>
                  <a:tcPr/>
                </a:tc>
                <a:tc>
                  <a:txBody>
                    <a:bodyPr/>
                    <a:lstStyle/>
                    <a:p>
                      <a:pPr algn="ctr" latinLnBrk="1"/>
                      <a:r>
                        <a:rPr lang="en-US" altLang="ko-KR" sz="1600" dirty="0"/>
                        <a:t>5.3339</a:t>
                      </a:r>
                      <a:endParaRPr lang="ko-KR" altLang="en-US" sz="1600" dirty="0"/>
                    </a:p>
                  </a:txBody>
                  <a:tcPr/>
                </a:tc>
                <a:tc>
                  <a:txBody>
                    <a:bodyPr/>
                    <a:lstStyle/>
                    <a:p>
                      <a:pPr algn="ctr" latinLnBrk="1"/>
                      <a:r>
                        <a:rPr lang="en-US" altLang="ko-KR" sz="1600" b="1" u="sng" dirty="0"/>
                        <a:t>6.8941</a:t>
                      </a:r>
                      <a:endParaRPr lang="ko-KR" altLang="en-US" sz="1600" b="1" u="sng" dirty="0"/>
                    </a:p>
                  </a:txBody>
                  <a:tcPr/>
                </a:tc>
                <a:extLst>
                  <a:ext uri="{0D108BD9-81ED-4DB2-BD59-A6C34878D82A}">
                    <a16:rowId xmlns:a16="http://schemas.microsoft.com/office/drawing/2014/main" val="570139842"/>
                  </a:ext>
                </a:extLst>
              </a:tr>
              <a:tr h="241689">
                <a:tc vMerge="1">
                  <a:txBody>
                    <a:bodyPr/>
                    <a:lstStyle/>
                    <a:p>
                      <a:pPr algn="ctr" latinLnBrk="1"/>
                      <a:endParaRPr lang="ko-KR" altLang="en-US" sz="1600" dirty="0"/>
                    </a:p>
                  </a:txBody>
                  <a:tcPr/>
                </a:tc>
                <a:tc>
                  <a:txBody>
                    <a:bodyPr/>
                    <a:lstStyle/>
                    <a:p>
                      <a:pPr algn="ctr" latinLnBrk="1"/>
                      <a:r>
                        <a:rPr lang="en-US" altLang="ko-KR" sz="1600" dirty="0"/>
                        <a:t>T-P</a:t>
                      </a:r>
                      <a:endParaRPr lang="ko-KR" altLang="en-US" sz="1600" dirty="0"/>
                    </a:p>
                  </a:txBody>
                  <a:tcPr/>
                </a:tc>
                <a:tc>
                  <a:txBody>
                    <a:bodyPr/>
                    <a:lstStyle/>
                    <a:p>
                      <a:pPr algn="ctr" latinLnBrk="1"/>
                      <a:r>
                        <a:rPr lang="en-US" altLang="ko-KR" sz="1600" dirty="0"/>
                        <a:t>5.3997</a:t>
                      </a:r>
                      <a:endParaRPr lang="ko-KR" altLang="en-US" sz="1600" dirty="0"/>
                    </a:p>
                  </a:txBody>
                  <a:tcPr/>
                </a:tc>
                <a:tc>
                  <a:txBody>
                    <a:bodyPr/>
                    <a:lstStyle/>
                    <a:p>
                      <a:pPr algn="ctr" latinLnBrk="1"/>
                      <a:r>
                        <a:rPr lang="en-US" altLang="ko-KR" sz="1600" dirty="0"/>
                        <a:t>3.9794</a:t>
                      </a:r>
                      <a:endParaRPr lang="ko-KR" altLang="en-US" sz="1600" dirty="0"/>
                    </a:p>
                  </a:txBody>
                  <a:tcPr/>
                </a:tc>
                <a:tc>
                  <a:txBody>
                    <a:bodyPr/>
                    <a:lstStyle/>
                    <a:p>
                      <a:pPr algn="ctr" latinLnBrk="1"/>
                      <a:r>
                        <a:rPr lang="en-US" altLang="ko-KR" sz="1600" dirty="0"/>
                        <a:t>3.3720</a:t>
                      </a:r>
                      <a:endParaRPr lang="ko-KR" altLang="en-US" sz="1600" dirty="0"/>
                    </a:p>
                  </a:txBody>
                  <a:tcPr/>
                </a:tc>
                <a:tc>
                  <a:txBody>
                    <a:bodyPr/>
                    <a:lstStyle/>
                    <a:p>
                      <a:pPr algn="ctr" latinLnBrk="1"/>
                      <a:r>
                        <a:rPr lang="en-US" altLang="ko-KR" sz="1600" dirty="0"/>
                        <a:t>3.0757</a:t>
                      </a:r>
                      <a:endParaRPr lang="ko-KR" altLang="en-US" sz="1600" dirty="0"/>
                    </a:p>
                  </a:txBody>
                  <a:tcPr/>
                </a:tc>
                <a:extLst>
                  <a:ext uri="{0D108BD9-81ED-4DB2-BD59-A6C34878D82A}">
                    <a16:rowId xmlns:a16="http://schemas.microsoft.com/office/drawing/2014/main" val="3514557800"/>
                  </a:ext>
                </a:extLst>
              </a:tr>
              <a:tr h="241689">
                <a:tc vMerge="1">
                  <a:txBody>
                    <a:bodyPr/>
                    <a:lstStyle/>
                    <a:p>
                      <a:pPr algn="ctr" latinLnBrk="1"/>
                      <a:endParaRPr lang="ko-KR" altLang="en-US" sz="1600" dirty="0"/>
                    </a:p>
                  </a:txBody>
                  <a:tcPr/>
                </a:tc>
                <a:tc>
                  <a:txBody>
                    <a:bodyPr/>
                    <a:lstStyle/>
                    <a:p>
                      <a:pPr algn="ctr" latinLnBrk="1"/>
                      <a:r>
                        <a:rPr lang="en-US" altLang="ko-KR" sz="1600" dirty="0"/>
                        <a:t>TOC</a:t>
                      </a:r>
                      <a:endParaRPr lang="ko-KR" altLang="en-US" sz="1600" dirty="0"/>
                    </a:p>
                  </a:txBody>
                  <a:tcPr/>
                </a:tc>
                <a:tc>
                  <a:txBody>
                    <a:bodyPr/>
                    <a:lstStyle/>
                    <a:p>
                      <a:pPr algn="ctr" latinLnBrk="1"/>
                      <a:r>
                        <a:rPr lang="en-US" altLang="ko-KR" sz="1600" dirty="0"/>
                        <a:t>4.0196</a:t>
                      </a:r>
                      <a:endParaRPr lang="ko-KR" altLang="en-US" sz="1600" dirty="0"/>
                    </a:p>
                  </a:txBody>
                  <a:tcPr/>
                </a:tc>
                <a:tc>
                  <a:txBody>
                    <a:bodyPr/>
                    <a:lstStyle/>
                    <a:p>
                      <a:pPr algn="ctr" latinLnBrk="1"/>
                      <a:r>
                        <a:rPr lang="en-US" altLang="ko-KR" sz="1600" dirty="0"/>
                        <a:t>4.0364</a:t>
                      </a:r>
                      <a:endParaRPr lang="ko-KR" altLang="en-US" sz="1600" dirty="0"/>
                    </a:p>
                  </a:txBody>
                  <a:tcPr/>
                </a:tc>
                <a:tc>
                  <a:txBody>
                    <a:bodyPr/>
                    <a:lstStyle/>
                    <a:p>
                      <a:pPr algn="ctr" latinLnBrk="1"/>
                      <a:r>
                        <a:rPr lang="en-US" altLang="ko-KR" sz="1600" dirty="0"/>
                        <a:t>3.2089</a:t>
                      </a:r>
                      <a:endParaRPr lang="ko-KR" altLang="en-US" sz="1600" dirty="0"/>
                    </a:p>
                  </a:txBody>
                  <a:tcPr/>
                </a:tc>
                <a:tc>
                  <a:txBody>
                    <a:bodyPr/>
                    <a:lstStyle/>
                    <a:p>
                      <a:pPr algn="ctr" latinLnBrk="1"/>
                      <a:r>
                        <a:rPr lang="en-US" altLang="ko-KR" sz="1600" dirty="0"/>
                        <a:t>3.7005</a:t>
                      </a:r>
                      <a:endParaRPr lang="ko-KR" altLang="en-US" sz="1600" dirty="0"/>
                    </a:p>
                  </a:txBody>
                  <a:tcPr/>
                </a:tc>
                <a:extLst>
                  <a:ext uri="{0D108BD9-81ED-4DB2-BD59-A6C34878D82A}">
                    <a16:rowId xmlns:a16="http://schemas.microsoft.com/office/drawing/2014/main" val="3234751524"/>
                  </a:ext>
                </a:extLst>
              </a:tr>
              <a:tr h="241689">
                <a:tc vMerge="1">
                  <a:txBody>
                    <a:bodyPr/>
                    <a:lstStyle/>
                    <a:p>
                      <a:pPr algn="ctr" latinLnBrk="1"/>
                      <a:endParaRPr lang="ko-KR" altLang="en-US" sz="1600" dirty="0"/>
                    </a:p>
                  </a:txBody>
                  <a:tcPr/>
                </a:tc>
                <a:tc>
                  <a:txBody>
                    <a:bodyPr/>
                    <a:lstStyle/>
                    <a:p>
                      <a:pPr algn="ctr" latinLnBrk="1"/>
                      <a:r>
                        <a:rPr lang="en-US" altLang="ko-KR" sz="1600" dirty="0"/>
                        <a:t>SS</a:t>
                      </a:r>
                      <a:endParaRPr lang="ko-KR" altLang="en-US" sz="1600" dirty="0"/>
                    </a:p>
                  </a:txBody>
                  <a:tcPr/>
                </a:tc>
                <a:tc>
                  <a:txBody>
                    <a:bodyPr/>
                    <a:lstStyle/>
                    <a:p>
                      <a:pPr algn="ctr" latinLnBrk="1"/>
                      <a:r>
                        <a:rPr lang="en-US" altLang="ko-KR" sz="1600" dirty="0"/>
                        <a:t>6.3774</a:t>
                      </a:r>
                      <a:endParaRPr lang="ko-KR" altLang="en-US" sz="1600" dirty="0"/>
                    </a:p>
                  </a:txBody>
                  <a:tcPr/>
                </a:tc>
                <a:tc>
                  <a:txBody>
                    <a:bodyPr/>
                    <a:lstStyle/>
                    <a:p>
                      <a:pPr algn="ctr" latinLnBrk="1"/>
                      <a:r>
                        <a:rPr lang="en-US" altLang="ko-KR" sz="1600" dirty="0"/>
                        <a:t>4.1817</a:t>
                      </a:r>
                      <a:endParaRPr lang="ko-KR" altLang="en-US" sz="1600" dirty="0"/>
                    </a:p>
                  </a:txBody>
                  <a:tcPr/>
                </a:tc>
                <a:tc>
                  <a:txBody>
                    <a:bodyPr/>
                    <a:lstStyle/>
                    <a:p>
                      <a:pPr algn="ctr" latinLnBrk="1"/>
                      <a:r>
                        <a:rPr lang="en-US" altLang="ko-KR" sz="1600" dirty="0"/>
                        <a:t>4.1619</a:t>
                      </a:r>
                      <a:endParaRPr lang="ko-KR" altLang="en-US" sz="1600" dirty="0"/>
                    </a:p>
                  </a:txBody>
                  <a:tcPr/>
                </a:tc>
                <a:tc>
                  <a:txBody>
                    <a:bodyPr/>
                    <a:lstStyle/>
                    <a:p>
                      <a:pPr algn="ctr" latinLnBrk="1"/>
                      <a:r>
                        <a:rPr lang="en-US" altLang="ko-KR" sz="1600" dirty="0"/>
                        <a:t>4.2580</a:t>
                      </a:r>
                      <a:endParaRPr lang="ko-KR" altLang="en-US" sz="1600" dirty="0"/>
                    </a:p>
                  </a:txBody>
                  <a:tcPr/>
                </a:tc>
                <a:extLst>
                  <a:ext uri="{0D108BD9-81ED-4DB2-BD59-A6C34878D82A}">
                    <a16:rowId xmlns:a16="http://schemas.microsoft.com/office/drawing/2014/main" val="3680907172"/>
                  </a:ext>
                </a:extLst>
              </a:tr>
              <a:tr h="241689">
                <a:tc vMerge="1">
                  <a:txBody>
                    <a:bodyPr/>
                    <a:lstStyle/>
                    <a:p>
                      <a:pPr algn="ctr" latinLnBrk="1"/>
                      <a:endParaRPr lang="ko-KR" altLang="en-US" sz="1600" dirty="0"/>
                    </a:p>
                  </a:txBody>
                  <a:tcPr/>
                </a:tc>
                <a:tc>
                  <a:txBody>
                    <a:bodyPr/>
                    <a:lstStyle/>
                    <a:p>
                      <a:pPr algn="ctr" latinLnBrk="1"/>
                      <a:r>
                        <a:rPr lang="en-US" altLang="ko-KR" sz="1600" dirty="0"/>
                        <a:t>EC</a:t>
                      </a:r>
                      <a:endParaRPr lang="ko-KR" altLang="en-US" sz="1600" dirty="0"/>
                    </a:p>
                  </a:txBody>
                  <a:tcPr/>
                </a:tc>
                <a:tc>
                  <a:txBody>
                    <a:bodyPr/>
                    <a:lstStyle/>
                    <a:p>
                      <a:pPr algn="ctr" latinLnBrk="1"/>
                      <a:r>
                        <a:rPr lang="en-US" altLang="ko-KR" sz="1600" dirty="0"/>
                        <a:t>6.3620</a:t>
                      </a:r>
                      <a:endParaRPr lang="ko-KR" altLang="en-US" sz="1600" dirty="0"/>
                    </a:p>
                  </a:txBody>
                  <a:tcPr/>
                </a:tc>
                <a:tc>
                  <a:txBody>
                    <a:bodyPr/>
                    <a:lstStyle/>
                    <a:p>
                      <a:pPr algn="ctr" latinLnBrk="1"/>
                      <a:r>
                        <a:rPr lang="en-US" altLang="ko-KR" sz="1600" dirty="0"/>
                        <a:t>4.6390</a:t>
                      </a:r>
                      <a:endParaRPr lang="ko-KR" altLang="en-US" sz="1600" dirty="0"/>
                    </a:p>
                  </a:txBody>
                  <a:tcPr/>
                </a:tc>
                <a:tc>
                  <a:txBody>
                    <a:bodyPr/>
                    <a:lstStyle/>
                    <a:p>
                      <a:pPr algn="ctr" latinLnBrk="1"/>
                      <a:r>
                        <a:rPr lang="en-US" altLang="ko-KR" sz="1600" dirty="0"/>
                        <a:t>4.8253</a:t>
                      </a:r>
                      <a:endParaRPr lang="ko-KR" altLang="en-US" sz="1600" dirty="0"/>
                    </a:p>
                  </a:txBody>
                  <a:tcPr/>
                </a:tc>
                <a:tc>
                  <a:txBody>
                    <a:bodyPr/>
                    <a:lstStyle/>
                    <a:p>
                      <a:pPr algn="ctr" latinLnBrk="1"/>
                      <a:r>
                        <a:rPr lang="en-US" altLang="ko-KR" sz="1600" dirty="0"/>
                        <a:t>3.2457</a:t>
                      </a:r>
                      <a:endParaRPr lang="ko-KR" altLang="en-US" sz="1600" dirty="0"/>
                    </a:p>
                  </a:txBody>
                  <a:tcPr/>
                </a:tc>
                <a:extLst>
                  <a:ext uri="{0D108BD9-81ED-4DB2-BD59-A6C34878D82A}">
                    <a16:rowId xmlns:a16="http://schemas.microsoft.com/office/drawing/2014/main" val="1903078810"/>
                  </a:ext>
                </a:extLst>
              </a:tr>
              <a:tr h="241689">
                <a:tc vMerge="1">
                  <a:txBody>
                    <a:bodyPr/>
                    <a:lstStyle/>
                    <a:p>
                      <a:pPr algn="ctr" latinLnBrk="1"/>
                      <a:endParaRPr lang="ko-KR" altLang="en-US" sz="1600" dirty="0"/>
                    </a:p>
                  </a:txBody>
                  <a:tcPr/>
                </a:tc>
                <a:tc>
                  <a:txBody>
                    <a:bodyPr/>
                    <a:lstStyle/>
                    <a:p>
                      <a:pPr algn="ctr" latinLnBrk="1"/>
                      <a:r>
                        <a:rPr lang="en-US" altLang="ko-KR" sz="1600" dirty="0"/>
                        <a:t>pH</a:t>
                      </a:r>
                      <a:endParaRPr lang="ko-KR" altLang="en-US" sz="1600" dirty="0"/>
                    </a:p>
                  </a:txBody>
                  <a:tcPr/>
                </a:tc>
                <a:tc>
                  <a:txBody>
                    <a:bodyPr/>
                    <a:lstStyle/>
                    <a:p>
                      <a:pPr algn="ctr" latinLnBrk="1"/>
                      <a:r>
                        <a:rPr lang="en-US" altLang="ko-KR" sz="1600" dirty="0"/>
                        <a:t>5.2232</a:t>
                      </a:r>
                      <a:endParaRPr lang="ko-KR" altLang="en-US" sz="1600" dirty="0"/>
                    </a:p>
                  </a:txBody>
                  <a:tcPr/>
                </a:tc>
                <a:tc>
                  <a:txBody>
                    <a:bodyPr/>
                    <a:lstStyle/>
                    <a:p>
                      <a:pPr algn="ctr" latinLnBrk="1"/>
                      <a:r>
                        <a:rPr lang="en-US" altLang="ko-KR" sz="1600" dirty="0"/>
                        <a:t>5.8216</a:t>
                      </a:r>
                      <a:endParaRPr lang="ko-KR" altLang="en-US" sz="1600" dirty="0"/>
                    </a:p>
                  </a:txBody>
                  <a:tcPr/>
                </a:tc>
                <a:tc>
                  <a:txBody>
                    <a:bodyPr/>
                    <a:lstStyle/>
                    <a:p>
                      <a:pPr algn="ctr" latinLnBrk="1"/>
                      <a:r>
                        <a:rPr lang="en-US" altLang="ko-KR" sz="1600" dirty="0"/>
                        <a:t>2.6926</a:t>
                      </a:r>
                      <a:endParaRPr lang="ko-KR" altLang="en-US" sz="1600" dirty="0"/>
                    </a:p>
                  </a:txBody>
                  <a:tcPr/>
                </a:tc>
                <a:tc>
                  <a:txBody>
                    <a:bodyPr/>
                    <a:lstStyle/>
                    <a:p>
                      <a:pPr algn="ctr" latinLnBrk="1"/>
                      <a:r>
                        <a:rPr lang="en-US" altLang="ko-KR" sz="1600" dirty="0"/>
                        <a:t>3.0130</a:t>
                      </a:r>
                      <a:endParaRPr lang="ko-KR" altLang="en-US" sz="1600" dirty="0"/>
                    </a:p>
                  </a:txBody>
                  <a:tcPr/>
                </a:tc>
                <a:extLst>
                  <a:ext uri="{0D108BD9-81ED-4DB2-BD59-A6C34878D82A}">
                    <a16:rowId xmlns:a16="http://schemas.microsoft.com/office/drawing/2014/main" val="148040188"/>
                  </a:ext>
                </a:extLst>
              </a:tr>
              <a:tr h="241689">
                <a:tc vMerge="1">
                  <a:txBody>
                    <a:bodyPr/>
                    <a:lstStyle/>
                    <a:p>
                      <a:pPr algn="ctr" latinLnBrk="1"/>
                      <a:endParaRPr lang="ko-KR" altLang="en-US" sz="1600" dirty="0"/>
                    </a:p>
                  </a:txBody>
                  <a:tcPr/>
                </a:tc>
                <a:tc>
                  <a:txBody>
                    <a:bodyPr/>
                    <a:lstStyle/>
                    <a:p>
                      <a:pPr algn="ctr" latinLnBrk="1"/>
                      <a:r>
                        <a:rPr lang="en-US" altLang="ko-KR" sz="1600" dirty="0"/>
                        <a:t>DO</a:t>
                      </a:r>
                      <a:endParaRPr lang="ko-KR" altLang="en-US" sz="1600" dirty="0"/>
                    </a:p>
                  </a:txBody>
                  <a:tcPr/>
                </a:tc>
                <a:tc>
                  <a:txBody>
                    <a:bodyPr/>
                    <a:lstStyle/>
                    <a:p>
                      <a:pPr algn="ctr" latinLnBrk="1"/>
                      <a:r>
                        <a:rPr lang="en-US" altLang="ko-KR" sz="1600" b="1" u="sng" dirty="0"/>
                        <a:t>14.9574</a:t>
                      </a:r>
                      <a:endParaRPr lang="ko-KR" altLang="en-US" sz="1600" b="1" u="sng" dirty="0"/>
                    </a:p>
                  </a:txBody>
                  <a:tcPr/>
                </a:tc>
                <a:tc>
                  <a:txBody>
                    <a:bodyPr/>
                    <a:lstStyle/>
                    <a:p>
                      <a:pPr algn="ctr" latinLnBrk="1"/>
                      <a:r>
                        <a:rPr lang="en-US" altLang="ko-KR" sz="1600" b="1" u="sng" dirty="0"/>
                        <a:t>13.4656</a:t>
                      </a:r>
                      <a:endParaRPr lang="ko-KR" altLang="en-US" sz="1600" b="1" u="sng" dirty="0"/>
                    </a:p>
                  </a:txBody>
                  <a:tcPr/>
                </a:tc>
                <a:tc>
                  <a:txBody>
                    <a:bodyPr/>
                    <a:lstStyle/>
                    <a:p>
                      <a:pPr algn="ctr" latinLnBrk="1"/>
                      <a:r>
                        <a:rPr lang="en-US" altLang="ko-KR" sz="1600" b="1" u="sng" dirty="0"/>
                        <a:t>9.9765</a:t>
                      </a:r>
                      <a:endParaRPr lang="ko-KR" altLang="en-US" sz="1600" b="1" u="sng" dirty="0"/>
                    </a:p>
                  </a:txBody>
                  <a:tcPr/>
                </a:tc>
                <a:tc>
                  <a:txBody>
                    <a:bodyPr/>
                    <a:lstStyle/>
                    <a:p>
                      <a:pPr algn="ctr" latinLnBrk="1"/>
                      <a:r>
                        <a:rPr lang="en-US" altLang="ko-KR" sz="1600" dirty="0"/>
                        <a:t>5.0061</a:t>
                      </a:r>
                      <a:endParaRPr lang="ko-KR" altLang="en-US" sz="1600" dirty="0"/>
                    </a:p>
                  </a:txBody>
                  <a:tcPr/>
                </a:tc>
                <a:extLst>
                  <a:ext uri="{0D108BD9-81ED-4DB2-BD59-A6C34878D82A}">
                    <a16:rowId xmlns:a16="http://schemas.microsoft.com/office/drawing/2014/main" val="2901978063"/>
                  </a:ext>
                </a:extLst>
              </a:tr>
              <a:tr h="241689">
                <a:tc vMerge="1">
                  <a:txBody>
                    <a:bodyPr/>
                    <a:lstStyle/>
                    <a:p>
                      <a:pPr algn="ctr" latinLnBrk="1"/>
                      <a:endParaRPr lang="ko-KR" altLang="en-US" sz="1600" dirty="0"/>
                    </a:p>
                  </a:txBody>
                  <a:tcPr/>
                </a:tc>
                <a:tc>
                  <a:txBody>
                    <a:bodyPr/>
                    <a:lstStyle/>
                    <a:p>
                      <a:pPr algn="ctr" latinLnBrk="1"/>
                      <a:r>
                        <a:rPr lang="en-US" altLang="ko-KR" sz="1600" dirty="0"/>
                        <a:t>Temperature</a:t>
                      </a:r>
                      <a:endParaRPr lang="ko-KR" altLang="en-US" sz="1600" dirty="0"/>
                    </a:p>
                  </a:txBody>
                  <a:tcPr/>
                </a:tc>
                <a:tc>
                  <a:txBody>
                    <a:bodyPr/>
                    <a:lstStyle/>
                    <a:p>
                      <a:pPr algn="ctr" latinLnBrk="1"/>
                      <a:r>
                        <a:rPr lang="en-US" altLang="ko-KR" sz="1600" b="1" u="sng" dirty="0"/>
                        <a:t>13.7624</a:t>
                      </a:r>
                      <a:endParaRPr lang="ko-KR" altLang="en-US" sz="1600" b="1" u="sng" dirty="0"/>
                    </a:p>
                  </a:txBody>
                  <a:tcPr/>
                </a:tc>
                <a:tc>
                  <a:txBody>
                    <a:bodyPr/>
                    <a:lstStyle/>
                    <a:p>
                      <a:pPr algn="ctr" latinLnBrk="1"/>
                      <a:r>
                        <a:rPr lang="en-US" altLang="ko-KR" sz="1600" b="1" u="sng" dirty="0"/>
                        <a:t>19.4183</a:t>
                      </a:r>
                      <a:endParaRPr lang="ko-KR" altLang="en-US" sz="1600" b="1" u="sng" dirty="0"/>
                    </a:p>
                  </a:txBody>
                  <a:tcPr/>
                </a:tc>
                <a:tc>
                  <a:txBody>
                    <a:bodyPr/>
                    <a:lstStyle/>
                    <a:p>
                      <a:pPr algn="ctr" latinLnBrk="1"/>
                      <a:r>
                        <a:rPr lang="en-US" altLang="ko-KR" sz="1600" dirty="0"/>
                        <a:t>6.3579</a:t>
                      </a:r>
                      <a:endParaRPr lang="ko-KR" altLang="en-US" sz="1600" dirty="0"/>
                    </a:p>
                  </a:txBody>
                  <a:tcPr/>
                </a:tc>
                <a:tc>
                  <a:txBody>
                    <a:bodyPr/>
                    <a:lstStyle/>
                    <a:p>
                      <a:pPr algn="ctr" latinLnBrk="1"/>
                      <a:r>
                        <a:rPr lang="en-US" altLang="ko-KR" sz="1600" b="1" u="sng" dirty="0"/>
                        <a:t>9.8199</a:t>
                      </a:r>
                      <a:endParaRPr lang="ko-KR" altLang="en-US" sz="1600" b="1" u="sng" dirty="0"/>
                    </a:p>
                  </a:txBody>
                  <a:tcPr/>
                </a:tc>
                <a:extLst>
                  <a:ext uri="{0D108BD9-81ED-4DB2-BD59-A6C34878D82A}">
                    <a16:rowId xmlns:a16="http://schemas.microsoft.com/office/drawing/2014/main" val="747163432"/>
                  </a:ext>
                </a:extLst>
              </a:tr>
              <a:tr h="241689">
                <a:tc vMerge="1">
                  <a:txBody>
                    <a:bodyPr/>
                    <a:lstStyle/>
                    <a:p>
                      <a:pPr algn="ctr" latinLnBrk="1"/>
                      <a:endParaRPr lang="ko-KR" altLang="en-US" sz="1600" dirty="0"/>
                    </a:p>
                  </a:txBody>
                  <a:tcPr/>
                </a:tc>
                <a:tc>
                  <a:txBody>
                    <a:bodyPr/>
                    <a:lstStyle/>
                    <a:p>
                      <a:pPr algn="ctr" latinLnBrk="1"/>
                      <a:r>
                        <a:rPr lang="en-US" altLang="ko-KR" sz="1600" dirty="0"/>
                        <a:t>Turbidity</a:t>
                      </a:r>
                      <a:endParaRPr lang="ko-KR" altLang="en-US" sz="1600" dirty="0"/>
                    </a:p>
                  </a:txBody>
                  <a:tcPr/>
                </a:tc>
                <a:tc>
                  <a:txBody>
                    <a:bodyPr/>
                    <a:lstStyle/>
                    <a:p>
                      <a:pPr algn="ctr" latinLnBrk="1"/>
                      <a:r>
                        <a:rPr lang="en-US" altLang="ko-KR" sz="1600" dirty="0"/>
                        <a:t>5.2893</a:t>
                      </a:r>
                      <a:endParaRPr lang="ko-KR" altLang="en-US" sz="1600" dirty="0"/>
                    </a:p>
                  </a:txBody>
                  <a:tcPr/>
                </a:tc>
                <a:tc>
                  <a:txBody>
                    <a:bodyPr/>
                    <a:lstStyle/>
                    <a:p>
                      <a:pPr algn="ctr" latinLnBrk="1"/>
                      <a:r>
                        <a:rPr lang="en-US" altLang="ko-KR" sz="1600" dirty="0"/>
                        <a:t>6.4522</a:t>
                      </a:r>
                      <a:endParaRPr lang="ko-KR" altLang="en-US" sz="1600" dirty="0"/>
                    </a:p>
                  </a:txBody>
                  <a:tcPr/>
                </a:tc>
                <a:tc>
                  <a:txBody>
                    <a:bodyPr/>
                    <a:lstStyle/>
                    <a:p>
                      <a:pPr algn="ctr" latinLnBrk="1"/>
                      <a:r>
                        <a:rPr lang="en-US" altLang="ko-KR" sz="1600" dirty="0"/>
                        <a:t>3.4035</a:t>
                      </a:r>
                      <a:endParaRPr lang="ko-KR" altLang="en-US" sz="1600" dirty="0"/>
                    </a:p>
                  </a:txBody>
                  <a:tcPr/>
                </a:tc>
                <a:tc>
                  <a:txBody>
                    <a:bodyPr/>
                    <a:lstStyle/>
                    <a:p>
                      <a:pPr algn="ctr" latinLnBrk="1"/>
                      <a:r>
                        <a:rPr lang="en-US" altLang="ko-KR" sz="1600" dirty="0"/>
                        <a:t>3.5417</a:t>
                      </a:r>
                      <a:endParaRPr lang="ko-KR" altLang="en-US" sz="1600" dirty="0"/>
                    </a:p>
                  </a:txBody>
                  <a:tcPr/>
                </a:tc>
                <a:extLst>
                  <a:ext uri="{0D108BD9-81ED-4DB2-BD59-A6C34878D82A}">
                    <a16:rowId xmlns:a16="http://schemas.microsoft.com/office/drawing/2014/main" val="3630059200"/>
                  </a:ext>
                </a:extLst>
              </a:tr>
              <a:tr h="241689">
                <a:tc vMerge="1">
                  <a:txBody>
                    <a:bodyPr/>
                    <a:lstStyle/>
                    <a:p>
                      <a:pPr algn="ctr" latinLnBrk="1"/>
                      <a:endParaRPr lang="ko-KR" altLang="en-US" sz="1600" dirty="0"/>
                    </a:p>
                  </a:txBody>
                  <a:tcPr/>
                </a:tc>
                <a:tc>
                  <a:txBody>
                    <a:bodyPr/>
                    <a:lstStyle/>
                    <a:p>
                      <a:pPr algn="ctr" latinLnBrk="1"/>
                      <a:r>
                        <a:rPr lang="en-US" altLang="ko-KR" sz="1600" dirty="0"/>
                        <a:t>Transparency</a:t>
                      </a:r>
                      <a:endParaRPr lang="ko-KR" altLang="en-US" sz="1600" dirty="0"/>
                    </a:p>
                  </a:txBody>
                  <a:tcPr/>
                </a:tc>
                <a:tc>
                  <a:txBody>
                    <a:bodyPr/>
                    <a:lstStyle/>
                    <a:p>
                      <a:pPr algn="ctr" latinLnBrk="1"/>
                      <a:r>
                        <a:rPr lang="en-US" altLang="ko-KR" sz="1600" dirty="0"/>
                        <a:t>3.8750</a:t>
                      </a:r>
                      <a:endParaRPr lang="ko-KR" altLang="en-US" sz="1600" dirty="0"/>
                    </a:p>
                  </a:txBody>
                  <a:tcPr/>
                </a:tc>
                <a:tc>
                  <a:txBody>
                    <a:bodyPr/>
                    <a:lstStyle/>
                    <a:p>
                      <a:pPr algn="ctr" latinLnBrk="1"/>
                      <a:r>
                        <a:rPr lang="en-US" altLang="ko-KR" sz="1600" dirty="0"/>
                        <a:t>3.6271</a:t>
                      </a:r>
                      <a:endParaRPr lang="ko-KR" altLang="en-US" sz="1600" dirty="0"/>
                    </a:p>
                  </a:txBody>
                  <a:tcPr/>
                </a:tc>
                <a:tc>
                  <a:txBody>
                    <a:bodyPr/>
                    <a:lstStyle/>
                    <a:p>
                      <a:pPr algn="ctr" latinLnBrk="1"/>
                      <a:r>
                        <a:rPr lang="en-US" altLang="ko-KR" sz="1600" dirty="0"/>
                        <a:t>2.2659</a:t>
                      </a:r>
                      <a:endParaRPr lang="ko-KR" altLang="en-US" sz="1600" dirty="0"/>
                    </a:p>
                  </a:txBody>
                  <a:tcPr/>
                </a:tc>
                <a:tc>
                  <a:txBody>
                    <a:bodyPr/>
                    <a:lstStyle/>
                    <a:p>
                      <a:pPr algn="ctr" latinLnBrk="1"/>
                      <a:r>
                        <a:rPr lang="en-US" altLang="ko-KR" sz="1600" dirty="0"/>
                        <a:t>2.4647</a:t>
                      </a:r>
                      <a:endParaRPr lang="ko-KR" altLang="en-US" sz="1600" dirty="0"/>
                    </a:p>
                  </a:txBody>
                  <a:tcPr/>
                </a:tc>
                <a:extLst>
                  <a:ext uri="{0D108BD9-81ED-4DB2-BD59-A6C34878D82A}">
                    <a16:rowId xmlns:a16="http://schemas.microsoft.com/office/drawing/2014/main" val="4136372527"/>
                  </a:ext>
                </a:extLst>
              </a:tr>
              <a:tr h="241689">
                <a:tc vMerge="1">
                  <a:txBody>
                    <a:bodyPr/>
                    <a:lstStyle/>
                    <a:p>
                      <a:pPr algn="ctr" latinLnBrk="1"/>
                      <a:endParaRPr lang="ko-KR" altLang="en-US" sz="1600" dirty="0"/>
                    </a:p>
                  </a:txBody>
                  <a:tcPr/>
                </a:tc>
                <a:tc>
                  <a:txBody>
                    <a:bodyPr/>
                    <a:lstStyle/>
                    <a:p>
                      <a:pPr algn="ctr" latinLnBrk="1"/>
                      <a:r>
                        <a:rPr lang="en-US" altLang="ko-KR" sz="1600" dirty="0"/>
                        <a:t>Chlorophyll-a</a:t>
                      </a:r>
                      <a:endParaRPr lang="ko-KR" altLang="en-US" sz="1600" dirty="0"/>
                    </a:p>
                  </a:txBody>
                  <a:tcPr/>
                </a:tc>
                <a:tc>
                  <a:txBody>
                    <a:bodyPr/>
                    <a:lstStyle/>
                    <a:p>
                      <a:pPr algn="ctr" latinLnBrk="1"/>
                      <a:r>
                        <a:rPr lang="en-US" altLang="ko-KR" sz="1600" dirty="0"/>
                        <a:t>5.5955</a:t>
                      </a:r>
                      <a:endParaRPr lang="ko-KR" altLang="en-US" sz="1600" dirty="0"/>
                    </a:p>
                  </a:txBody>
                  <a:tcPr/>
                </a:tc>
                <a:tc>
                  <a:txBody>
                    <a:bodyPr/>
                    <a:lstStyle/>
                    <a:p>
                      <a:pPr algn="ctr" latinLnBrk="1"/>
                      <a:r>
                        <a:rPr lang="en-US" altLang="ko-KR" sz="1600" dirty="0"/>
                        <a:t>5.0021</a:t>
                      </a:r>
                      <a:endParaRPr lang="ko-KR" altLang="en-US" sz="1600" dirty="0"/>
                    </a:p>
                  </a:txBody>
                  <a:tcPr/>
                </a:tc>
                <a:tc>
                  <a:txBody>
                    <a:bodyPr/>
                    <a:lstStyle/>
                    <a:p>
                      <a:pPr algn="ctr" latinLnBrk="1"/>
                      <a:r>
                        <a:rPr lang="en-US" altLang="ko-KR" sz="1600" dirty="0"/>
                        <a:t>4.4082</a:t>
                      </a:r>
                      <a:endParaRPr lang="ko-KR" altLang="en-US" sz="1600" dirty="0"/>
                    </a:p>
                  </a:txBody>
                  <a:tcPr/>
                </a:tc>
                <a:tc>
                  <a:txBody>
                    <a:bodyPr/>
                    <a:lstStyle/>
                    <a:p>
                      <a:pPr algn="ctr" latinLnBrk="1"/>
                      <a:r>
                        <a:rPr lang="en-US" altLang="ko-KR" sz="1600" b="1" u="sng" dirty="0"/>
                        <a:t>5.3775</a:t>
                      </a:r>
                      <a:endParaRPr lang="ko-KR" altLang="en-US" sz="1600" b="1" u="sng" dirty="0"/>
                    </a:p>
                  </a:txBody>
                  <a:tcPr/>
                </a:tc>
                <a:extLst>
                  <a:ext uri="{0D108BD9-81ED-4DB2-BD59-A6C34878D82A}">
                    <a16:rowId xmlns:a16="http://schemas.microsoft.com/office/drawing/2014/main" val="1516208924"/>
                  </a:ext>
                </a:extLst>
              </a:tr>
              <a:tr h="241689">
                <a:tc vMerge="1">
                  <a:txBody>
                    <a:bodyPr/>
                    <a:lstStyle/>
                    <a:p>
                      <a:pPr algn="ctr" latinLnBrk="1"/>
                      <a:endParaRPr lang="ko-KR" altLang="en-US" sz="1600" dirty="0"/>
                    </a:p>
                  </a:txBody>
                  <a:tcPr/>
                </a:tc>
                <a:tc>
                  <a:txBody>
                    <a:bodyPr/>
                    <a:lstStyle/>
                    <a:p>
                      <a:pPr algn="ctr" latinLnBrk="1"/>
                      <a:r>
                        <a:rPr lang="en-US" altLang="ko-KR" sz="1600" dirty="0"/>
                        <a:t>low</a:t>
                      </a:r>
                      <a:endParaRPr lang="ko-KR" altLang="en-US" sz="1600" dirty="0"/>
                    </a:p>
                  </a:txBody>
                  <a:tcPr/>
                </a:tc>
                <a:tc>
                  <a:txBody>
                    <a:bodyPr/>
                    <a:lstStyle/>
                    <a:p>
                      <a:pPr algn="ctr" latinLnBrk="1"/>
                      <a:r>
                        <a:rPr lang="en-US" altLang="ko-KR" sz="1600" dirty="0"/>
                        <a:t>6.5629</a:t>
                      </a:r>
                      <a:endParaRPr lang="ko-KR" altLang="en-US" sz="1600" dirty="0"/>
                    </a:p>
                  </a:txBody>
                  <a:tcPr/>
                </a:tc>
                <a:tc>
                  <a:txBody>
                    <a:bodyPr/>
                    <a:lstStyle/>
                    <a:p>
                      <a:pPr algn="ctr" latinLnBrk="1"/>
                      <a:r>
                        <a:rPr lang="en-US" altLang="ko-KR" sz="1600" b="1" u="sng" dirty="0"/>
                        <a:t>7.0060</a:t>
                      </a:r>
                      <a:endParaRPr lang="ko-KR" altLang="en-US" sz="1600" b="1" u="sng" dirty="0"/>
                    </a:p>
                  </a:txBody>
                  <a:tcPr/>
                </a:tc>
                <a:tc>
                  <a:txBody>
                    <a:bodyPr/>
                    <a:lstStyle/>
                    <a:p>
                      <a:pPr algn="ctr" latinLnBrk="1"/>
                      <a:r>
                        <a:rPr lang="en-US" altLang="ko-KR" sz="1600" b="1" u="sng" dirty="0"/>
                        <a:t>6.4680</a:t>
                      </a:r>
                      <a:endParaRPr lang="ko-KR" altLang="en-US" sz="1600" b="1" u="sng" dirty="0"/>
                    </a:p>
                  </a:txBody>
                  <a:tcPr/>
                </a:tc>
                <a:tc>
                  <a:txBody>
                    <a:bodyPr/>
                    <a:lstStyle/>
                    <a:p>
                      <a:pPr algn="ctr" latinLnBrk="1"/>
                      <a:r>
                        <a:rPr lang="en-US" altLang="ko-KR" sz="1600" dirty="0"/>
                        <a:t>4.3383</a:t>
                      </a:r>
                      <a:endParaRPr lang="ko-KR" altLang="en-US" sz="1600" dirty="0"/>
                    </a:p>
                  </a:txBody>
                  <a:tcPr/>
                </a:tc>
                <a:extLst>
                  <a:ext uri="{0D108BD9-81ED-4DB2-BD59-A6C34878D82A}">
                    <a16:rowId xmlns:a16="http://schemas.microsoft.com/office/drawing/2014/main" val="3451178388"/>
                  </a:ext>
                </a:extLst>
              </a:tr>
              <a:tr h="241689">
                <a:tc vMerge="1">
                  <a:txBody>
                    <a:bodyPr/>
                    <a:lstStyle/>
                    <a:p>
                      <a:pPr algn="ctr" latinLnBrk="1"/>
                      <a:endParaRPr lang="ko-KR" altLang="en-US" sz="1600" dirty="0"/>
                    </a:p>
                  </a:txBody>
                  <a:tcPr/>
                </a:tc>
                <a:tc>
                  <a:txBody>
                    <a:bodyPr/>
                    <a:lstStyle/>
                    <a:p>
                      <a:pPr algn="ctr" latinLnBrk="1"/>
                      <a:r>
                        <a:rPr lang="en-US" altLang="ko-KR" sz="1600" dirty="0"/>
                        <a:t>flow1</a:t>
                      </a:r>
                      <a:endParaRPr lang="ko-KR" altLang="en-US" sz="1600" dirty="0"/>
                    </a:p>
                  </a:txBody>
                  <a:tcPr/>
                </a:tc>
                <a:tc>
                  <a:txBody>
                    <a:bodyPr/>
                    <a:lstStyle/>
                    <a:p>
                      <a:pPr algn="ctr" latinLnBrk="1"/>
                      <a:r>
                        <a:rPr lang="en-US" altLang="ko-KR" sz="1600" dirty="0"/>
                        <a:t>5.4151</a:t>
                      </a:r>
                      <a:endParaRPr lang="ko-KR" altLang="en-US" sz="1600" dirty="0"/>
                    </a:p>
                  </a:txBody>
                  <a:tcPr/>
                </a:tc>
                <a:tc>
                  <a:txBody>
                    <a:bodyPr/>
                    <a:lstStyle/>
                    <a:p>
                      <a:pPr algn="ctr" latinLnBrk="1"/>
                      <a:r>
                        <a:rPr lang="en-US" altLang="ko-KR" sz="1600" dirty="0"/>
                        <a:t>4.4692</a:t>
                      </a:r>
                      <a:endParaRPr lang="ko-KR" altLang="en-US" sz="1600" dirty="0"/>
                    </a:p>
                  </a:txBody>
                  <a:tcPr/>
                </a:tc>
                <a:tc>
                  <a:txBody>
                    <a:bodyPr/>
                    <a:lstStyle/>
                    <a:p>
                      <a:pPr algn="ctr" latinLnBrk="1"/>
                      <a:r>
                        <a:rPr lang="en-US" altLang="ko-KR" sz="1600" dirty="0"/>
                        <a:t>4.0369</a:t>
                      </a:r>
                      <a:endParaRPr lang="ko-KR" altLang="en-US" sz="1600" dirty="0"/>
                    </a:p>
                  </a:txBody>
                  <a:tcPr/>
                </a:tc>
                <a:tc>
                  <a:txBody>
                    <a:bodyPr/>
                    <a:lstStyle/>
                    <a:p>
                      <a:pPr algn="ctr" latinLnBrk="1"/>
                      <a:r>
                        <a:rPr lang="en-US" altLang="ko-KR" sz="1600" dirty="0"/>
                        <a:t>2.2046</a:t>
                      </a:r>
                      <a:endParaRPr lang="ko-KR" altLang="en-US" sz="1600" dirty="0"/>
                    </a:p>
                  </a:txBody>
                  <a:tcPr/>
                </a:tc>
                <a:extLst>
                  <a:ext uri="{0D108BD9-81ED-4DB2-BD59-A6C34878D82A}">
                    <a16:rowId xmlns:a16="http://schemas.microsoft.com/office/drawing/2014/main" val="3710570157"/>
                  </a:ext>
                </a:extLst>
              </a:tr>
              <a:tr h="241689">
                <a:tc vMerge="1">
                  <a:txBody>
                    <a:bodyPr/>
                    <a:lstStyle/>
                    <a:p>
                      <a:pPr algn="ctr" latinLnBrk="1"/>
                      <a:endParaRPr lang="ko-KR" altLang="en-US" sz="1600" dirty="0"/>
                    </a:p>
                  </a:txBody>
                  <a:tcPr/>
                </a:tc>
                <a:tc>
                  <a:txBody>
                    <a:bodyPr/>
                    <a:lstStyle/>
                    <a:p>
                      <a:pPr algn="ctr" latinLnBrk="1"/>
                      <a:r>
                        <a:rPr lang="en-US" altLang="ko-KR" sz="1600" dirty="0"/>
                        <a:t>flow2</a:t>
                      </a:r>
                      <a:endParaRPr lang="ko-KR" altLang="en-US" sz="1600" dirty="0"/>
                    </a:p>
                  </a:txBody>
                  <a:tcPr/>
                </a:tc>
                <a:tc>
                  <a:txBody>
                    <a:bodyPr/>
                    <a:lstStyle/>
                    <a:p>
                      <a:pPr algn="ctr" latinLnBrk="1"/>
                      <a:r>
                        <a:rPr lang="en-US" altLang="ko-KR" sz="1600" b="1" u="sng" dirty="0"/>
                        <a:t>7.6780</a:t>
                      </a:r>
                      <a:endParaRPr lang="ko-KR" altLang="en-US" sz="1600" b="1" u="sng" dirty="0"/>
                    </a:p>
                  </a:txBody>
                  <a:tcPr/>
                </a:tc>
                <a:tc>
                  <a:txBody>
                    <a:bodyPr/>
                    <a:lstStyle/>
                    <a:p>
                      <a:pPr algn="ctr" latinLnBrk="1"/>
                      <a:r>
                        <a:rPr lang="en-US" altLang="ko-KR" sz="1600" dirty="0"/>
                        <a:t>5.7702</a:t>
                      </a:r>
                      <a:endParaRPr lang="ko-KR" altLang="en-US" sz="1600" dirty="0"/>
                    </a:p>
                  </a:txBody>
                  <a:tcPr/>
                </a:tc>
                <a:tc>
                  <a:txBody>
                    <a:bodyPr/>
                    <a:lstStyle/>
                    <a:p>
                      <a:pPr algn="ctr" latinLnBrk="1"/>
                      <a:r>
                        <a:rPr lang="en-US" altLang="ko-KR" sz="1600" dirty="0"/>
                        <a:t>5.4426</a:t>
                      </a:r>
                      <a:endParaRPr lang="ko-KR" altLang="en-US" sz="1600" dirty="0"/>
                    </a:p>
                  </a:txBody>
                  <a:tcPr/>
                </a:tc>
                <a:tc>
                  <a:txBody>
                    <a:bodyPr/>
                    <a:lstStyle/>
                    <a:p>
                      <a:pPr algn="ctr" latinLnBrk="1"/>
                      <a:r>
                        <a:rPr lang="en-US" altLang="ko-KR" sz="1600" dirty="0"/>
                        <a:t>4.2021</a:t>
                      </a:r>
                      <a:endParaRPr lang="ko-KR" altLang="en-US" sz="1600" dirty="0"/>
                    </a:p>
                  </a:txBody>
                  <a:tcPr/>
                </a:tc>
                <a:extLst>
                  <a:ext uri="{0D108BD9-81ED-4DB2-BD59-A6C34878D82A}">
                    <a16:rowId xmlns:a16="http://schemas.microsoft.com/office/drawing/2014/main" val="2760275679"/>
                  </a:ext>
                </a:extLst>
              </a:tr>
              <a:tr h="241689">
                <a:tc vMerge="1">
                  <a:txBody>
                    <a:bodyPr/>
                    <a:lstStyle/>
                    <a:p>
                      <a:pPr algn="ctr" latinLnBrk="1"/>
                      <a:endParaRPr lang="ko-KR" altLang="en-US" sz="1600" dirty="0"/>
                    </a:p>
                  </a:txBody>
                  <a:tcPr/>
                </a:tc>
                <a:tc>
                  <a:txBody>
                    <a:bodyPr/>
                    <a:lstStyle/>
                    <a:p>
                      <a:pPr algn="ctr" latinLnBrk="1"/>
                      <a:r>
                        <a:rPr lang="en-US" altLang="ko-KR" sz="1600" dirty="0"/>
                        <a:t>reservoir</a:t>
                      </a:r>
                      <a:endParaRPr lang="ko-KR" altLang="en-US" sz="1600" dirty="0"/>
                    </a:p>
                  </a:txBody>
                  <a:tcPr/>
                </a:tc>
                <a:tc>
                  <a:txBody>
                    <a:bodyPr/>
                    <a:lstStyle/>
                    <a:p>
                      <a:pPr algn="ctr" latinLnBrk="1"/>
                      <a:r>
                        <a:rPr lang="en-US" altLang="ko-KR" sz="1600" dirty="0"/>
                        <a:t>6.6172</a:t>
                      </a:r>
                      <a:endParaRPr lang="ko-KR" altLang="en-US" sz="1600" dirty="0"/>
                    </a:p>
                  </a:txBody>
                  <a:tcPr/>
                </a:tc>
                <a:tc>
                  <a:txBody>
                    <a:bodyPr/>
                    <a:lstStyle/>
                    <a:p>
                      <a:pPr algn="ctr" latinLnBrk="1"/>
                      <a:r>
                        <a:rPr lang="en-US" altLang="ko-KR" sz="1600" dirty="0"/>
                        <a:t>6.5845</a:t>
                      </a:r>
                      <a:endParaRPr lang="ko-KR" altLang="en-US" sz="1600" dirty="0"/>
                    </a:p>
                  </a:txBody>
                  <a:tcPr/>
                </a:tc>
                <a:tc>
                  <a:txBody>
                    <a:bodyPr/>
                    <a:lstStyle/>
                    <a:p>
                      <a:pPr algn="ctr" latinLnBrk="1"/>
                      <a:r>
                        <a:rPr lang="en-US" altLang="ko-KR" sz="1600" b="1" u="sng" dirty="0"/>
                        <a:t>6.4504</a:t>
                      </a:r>
                      <a:endParaRPr lang="ko-KR" altLang="en-US" sz="1600" b="1" u="sng" dirty="0"/>
                    </a:p>
                  </a:txBody>
                  <a:tcPr/>
                </a:tc>
                <a:tc>
                  <a:txBody>
                    <a:bodyPr/>
                    <a:lstStyle/>
                    <a:p>
                      <a:pPr algn="ctr" latinLnBrk="1"/>
                      <a:r>
                        <a:rPr lang="en-US" altLang="ko-KR" sz="1600" dirty="0"/>
                        <a:t>4.2510</a:t>
                      </a:r>
                      <a:endParaRPr lang="ko-KR" altLang="en-US" sz="1600" dirty="0"/>
                    </a:p>
                  </a:txBody>
                  <a:tcPr/>
                </a:tc>
                <a:extLst>
                  <a:ext uri="{0D108BD9-81ED-4DB2-BD59-A6C34878D82A}">
                    <a16:rowId xmlns:a16="http://schemas.microsoft.com/office/drawing/2014/main" val="2717950854"/>
                  </a:ext>
                </a:extLst>
              </a:tr>
            </a:tbl>
          </a:graphicData>
        </a:graphic>
      </p:graphicFrame>
      <p:pic>
        <p:nvPicPr>
          <p:cNvPr id="46" name="그림 45">
            <a:extLst>
              <a:ext uri="{FF2B5EF4-FFF2-40B4-BE49-F238E27FC236}">
                <a16:creationId xmlns:a16="http://schemas.microsoft.com/office/drawing/2014/main" id="{7480FA82-96B2-496D-8453-6B1FFABF704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125337" y="11294017"/>
            <a:ext cx="3829177" cy="2773733"/>
          </a:xfrm>
          <a:prstGeom prst="rect">
            <a:avLst/>
          </a:prstGeom>
        </p:spPr>
      </p:pic>
      <p:pic>
        <p:nvPicPr>
          <p:cNvPr id="49" name="그림 48">
            <a:extLst>
              <a:ext uri="{FF2B5EF4-FFF2-40B4-BE49-F238E27FC236}">
                <a16:creationId xmlns:a16="http://schemas.microsoft.com/office/drawing/2014/main" id="{AF414CD8-634D-442D-BDB8-5A760517A56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7975990" y="11286535"/>
            <a:ext cx="3837304" cy="2781216"/>
          </a:xfrm>
          <a:prstGeom prst="rect">
            <a:avLst/>
          </a:prstGeom>
        </p:spPr>
      </p:pic>
      <p:pic>
        <p:nvPicPr>
          <p:cNvPr id="53" name="그림 52">
            <a:extLst>
              <a:ext uri="{FF2B5EF4-FFF2-40B4-BE49-F238E27FC236}">
                <a16:creationId xmlns:a16="http://schemas.microsoft.com/office/drawing/2014/main" id="{53C9B8D7-D232-42EB-9BB8-1594608ADA1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4108229" y="14079141"/>
            <a:ext cx="3858780" cy="2773733"/>
          </a:xfrm>
          <a:prstGeom prst="rect">
            <a:avLst/>
          </a:prstGeom>
        </p:spPr>
      </p:pic>
      <p:pic>
        <p:nvPicPr>
          <p:cNvPr id="59" name="그림 58">
            <a:extLst>
              <a:ext uri="{FF2B5EF4-FFF2-40B4-BE49-F238E27FC236}">
                <a16:creationId xmlns:a16="http://schemas.microsoft.com/office/drawing/2014/main" id="{0184F98E-7C6C-41B2-A5EB-E1B3BFE21F0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7975990" y="14079141"/>
            <a:ext cx="3888050" cy="2773733"/>
          </a:xfrm>
          <a:prstGeom prst="rect">
            <a:avLst/>
          </a:prstGeom>
        </p:spPr>
      </p:pic>
      <p:sp>
        <p:nvSpPr>
          <p:cNvPr id="60" name="TextBox 59">
            <a:extLst>
              <a:ext uri="{FF2B5EF4-FFF2-40B4-BE49-F238E27FC236}">
                <a16:creationId xmlns:a16="http://schemas.microsoft.com/office/drawing/2014/main" id="{BE6DE5E8-2CE2-427A-9891-213876A21FFF}"/>
              </a:ext>
            </a:extLst>
          </p:cNvPr>
          <p:cNvSpPr txBox="1"/>
          <p:nvPr/>
        </p:nvSpPr>
        <p:spPr>
          <a:xfrm>
            <a:off x="23063200" y="18060200"/>
            <a:ext cx="184731" cy="369332"/>
          </a:xfrm>
          <a:prstGeom prst="rect">
            <a:avLst/>
          </a:prstGeom>
          <a:noFill/>
        </p:spPr>
        <p:txBody>
          <a:bodyPr wrap="none" rtlCol="0">
            <a:spAutoFit/>
          </a:bodyPr>
          <a:lstStyle/>
          <a:p>
            <a:endParaRPr lang="ko-KR" altLang="en-US" dirty="0"/>
          </a:p>
        </p:txBody>
      </p:sp>
      <p:sp>
        <p:nvSpPr>
          <p:cNvPr id="61" name="직사각형 60">
            <a:extLst>
              <a:ext uri="{FF2B5EF4-FFF2-40B4-BE49-F238E27FC236}">
                <a16:creationId xmlns:a16="http://schemas.microsoft.com/office/drawing/2014/main" id="{27983612-ADF4-4942-89ED-3EE7143D3D40}"/>
              </a:ext>
            </a:extLst>
          </p:cNvPr>
          <p:cNvSpPr/>
          <p:nvPr/>
        </p:nvSpPr>
        <p:spPr>
          <a:xfrm>
            <a:off x="22342368" y="28580741"/>
            <a:ext cx="3697845"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a:t>
            </a:r>
            <a:r>
              <a:rPr lang="en-US" altLang="ko-KR" sz="1600"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XGBoost</a:t>
            </a:r>
            <a:r>
              <a:rPr lang="ko-KR" altLang="en-US"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Cross-validation&gt; </a:t>
            </a:r>
            <a:endParaRPr lang="ko-KR" altLang="en-US" sz="1600" dirty="0"/>
          </a:p>
        </p:txBody>
      </p:sp>
    </p:spTree>
    <p:extLst>
      <p:ext uri="{BB962C8B-B14F-4D97-AF65-F5344CB8AC3E}">
        <p14:creationId xmlns:p14="http://schemas.microsoft.com/office/powerpoint/2010/main" val="4146693010"/>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2614</TotalTime>
  <Words>1766</Words>
  <Application>Microsoft Office PowerPoint</Application>
  <PresentationFormat>사용자 지정</PresentationFormat>
  <Paragraphs>729</Paragraphs>
  <Slides>1</Slides>
  <Notes>0</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vt:i4>
      </vt:variant>
    </vt:vector>
  </HeadingPairs>
  <TitlesOfParts>
    <vt:vector size="10" baseType="lpstr">
      <vt:lpstr>경기천년제목 Bold</vt:lpstr>
      <vt:lpstr>고양덕양 B</vt:lpstr>
      <vt:lpstr>나눔바른고딕</vt:lpstr>
      <vt:lpstr>Arial</vt:lpstr>
      <vt:lpstr>Calibri</vt:lpstr>
      <vt:lpstr>Calibri Light</vt:lpstr>
      <vt:lpstr>Cambria Math</vt:lpstr>
      <vt:lpstr>Wingdings</vt:lpstr>
      <vt:lpstr>Office 테마</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admin</dc:creator>
  <cp:lastModifiedBy>User</cp:lastModifiedBy>
  <cp:revision>219</cp:revision>
  <dcterms:created xsi:type="dcterms:W3CDTF">2022-09-16T08:27:00Z</dcterms:created>
  <dcterms:modified xsi:type="dcterms:W3CDTF">2022-11-27T06:46:07Z</dcterms:modified>
</cp:coreProperties>
</file>