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5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482" y="60"/>
      </p:cViewPr>
      <p:guideLst>
        <p:guide orient="horz" pos="12495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6480867"/>
            <a:ext cx="27539395" cy="1378673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0799268"/>
            <a:ext cx="24299466" cy="956087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108343"/>
            <a:ext cx="6986096" cy="335593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108343"/>
            <a:ext cx="20553298" cy="335593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9872559"/>
            <a:ext cx="27944386" cy="16472575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6500971"/>
            <a:ext cx="27944386" cy="8662538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0541716"/>
            <a:ext cx="13769697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0541716"/>
            <a:ext cx="13769697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08352"/>
            <a:ext cx="27944386" cy="76542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9707549"/>
            <a:ext cx="13706415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4465069"/>
            <a:ext cx="13706415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9707549"/>
            <a:ext cx="13773917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4465069"/>
            <a:ext cx="13773917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0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5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701703"/>
            <a:ext cx="16402140" cy="28141800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701703"/>
            <a:ext cx="16402140" cy="28141800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108352"/>
            <a:ext cx="27944386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0541716"/>
            <a:ext cx="27944386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B9A3-BAD0-4D3D-96AC-195AD465836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6703516"/>
            <a:ext cx="1093476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water.nier.go.kr/we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11844"/>
            <a:ext cx="32399288" cy="3415459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2304"/>
            <a:ext cx="323992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통계적 군집분석을 이용한 영산강 수계 지점의 특성 평가</a:t>
            </a:r>
            <a:endParaRPr lang="en-US" altLang="ko-KR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Evaluation of characteristics of the </a:t>
            </a:r>
            <a:r>
              <a:rPr lang="en-US" altLang="ko-KR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Yeongsan</a:t>
            </a:r>
            <a:r>
              <a:rPr lang="en-US" altLang="ko-K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river basin using statistical clustering analysis</a:t>
            </a:r>
          </a:p>
          <a:p>
            <a:pPr algn="ctr"/>
            <a:endParaRPr lang="en-US" altLang="ko-K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황성윤ㆍ황순홍ㆍ박종환ㆍ이영미ㆍ최병웅ㆍ신동석</a:t>
            </a:r>
            <a:endParaRPr lang="en-US" altLang="ko-KR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환경부 국립환경과학원 영산강물환경연구소</a:t>
            </a:r>
          </a:p>
        </p:txBody>
      </p:sp>
      <p:grpSp>
        <p:nvGrpSpPr>
          <p:cNvPr id="3" name="그룹 20">
            <a:extLst>
              <a:ext uri="{FF2B5EF4-FFF2-40B4-BE49-F238E27FC236}">
                <a16:creationId xmlns:a16="http://schemas.microsoft.com/office/drawing/2014/main" id="{7A53A4F0-876E-E963-6F59-96773EB79422}"/>
              </a:ext>
            </a:extLst>
          </p:cNvPr>
          <p:cNvGrpSpPr/>
          <p:nvPr/>
        </p:nvGrpSpPr>
        <p:grpSpPr>
          <a:xfrm>
            <a:off x="410569" y="4139470"/>
            <a:ext cx="15695553" cy="3854965"/>
            <a:chOff x="640581" y="1003344"/>
            <a:chExt cx="7848872" cy="3176715"/>
          </a:xfrm>
        </p:grpSpPr>
        <p:sp>
          <p:nvSpPr>
            <p:cNvPr id="7" name="모서리가 둥근 직사각형 8">
              <a:extLst>
                <a:ext uri="{FF2B5EF4-FFF2-40B4-BE49-F238E27FC236}">
                  <a16:creationId xmlns:a16="http://schemas.microsoft.com/office/drawing/2014/main" id="{AD3A51B0-C5C4-827E-AACF-D634C1A404BB}"/>
                </a:ext>
              </a:extLst>
            </p:cNvPr>
            <p:cNvSpPr/>
            <p:nvPr/>
          </p:nvSpPr>
          <p:spPr>
            <a:xfrm>
              <a:off x="640581" y="1003344"/>
              <a:ext cx="7848872" cy="3176715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양덕양 B" pitchFamily="2" charset="-127"/>
                <a:ea typeface="고양덕양 B" pitchFamily="2" charset="-127"/>
                <a:cs typeface="+mn-cs"/>
              </a:endParaRPr>
            </a:p>
          </p:txBody>
        </p:sp>
        <p:sp>
          <p:nvSpPr>
            <p:cNvPr id="8" name="양쪽 모서리가 둥근 사각형 9">
              <a:extLst>
                <a:ext uri="{FF2B5EF4-FFF2-40B4-BE49-F238E27FC236}">
                  <a16:creationId xmlns:a16="http://schemas.microsoft.com/office/drawing/2014/main" id="{921A5C38-D980-AB12-F31D-64B2F21EAF3C}"/>
                </a:ext>
              </a:extLst>
            </p:cNvPr>
            <p:cNvSpPr/>
            <p:nvPr/>
          </p:nvSpPr>
          <p:spPr>
            <a:xfrm>
              <a:off x="710357" y="1099500"/>
              <a:ext cx="5219843" cy="578699"/>
            </a:xfrm>
            <a:prstGeom prst="round2SameRect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0" b="1" dirty="0">
                  <a:solidFill>
                    <a:schemeClr val="accent5">
                      <a:lumMod val="50000"/>
                    </a:schemeClr>
                  </a:solidFill>
                  <a:ea typeface="나눔바른고딕" panose="020B0603020101020101" pitchFamily="50" charset="-127"/>
                </a:rPr>
                <a:t> </a:t>
              </a:r>
              <a:r>
                <a:rPr lang="en-US" altLang="ko-KR" sz="60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나눔바른고딕" panose="020B0603020101020101" pitchFamily="50" charset="-127"/>
                </a:rPr>
                <a:t>Introduction</a:t>
              </a:r>
              <a:endParaRPr lang="ko-KR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FC6F8F-313C-2B52-DC77-765CEA1D6F5D}"/>
              </a:ext>
            </a:extLst>
          </p:cNvPr>
          <p:cNvGrpSpPr/>
          <p:nvPr/>
        </p:nvGrpSpPr>
        <p:grpSpPr>
          <a:xfrm>
            <a:off x="381210" y="8192602"/>
            <a:ext cx="15695553" cy="9245016"/>
            <a:chOff x="478737" y="3689144"/>
            <a:chExt cx="13554809" cy="17518441"/>
          </a:xfrm>
        </p:grpSpPr>
        <p:grpSp>
          <p:nvGrpSpPr>
            <p:cNvPr id="10" name="그룹 20">
              <a:extLst>
                <a:ext uri="{FF2B5EF4-FFF2-40B4-BE49-F238E27FC236}">
                  <a16:creationId xmlns:a16="http://schemas.microsoft.com/office/drawing/2014/main" id="{9DD2A442-4E58-60C9-225B-E9F4DBC8187A}"/>
                </a:ext>
              </a:extLst>
            </p:cNvPr>
            <p:cNvGrpSpPr/>
            <p:nvPr/>
          </p:nvGrpSpPr>
          <p:grpSpPr>
            <a:xfrm>
              <a:off x="478737" y="3689144"/>
              <a:ext cx="13554809" cy="16133954"/>
              <a:chOff x="625902" y="253695"/>
              <a:chExt cx="7848872" cy="7407348"/>
            </a:xfrm>
          </p:grpSpPr>
          <p:sp>
            <p:nvSpPr>
              <p:cNvPr id="12" name="모서리가 둥근 직사각형 8">
                <a:extLst>
                  <a:ext uri="{FF2B5EF4-FFF2-40B4-BE49-F238E27FC236}">
                    <a16:creationId xmlns:a16="http://schemas.microsoft.com/office/drawing/2014/main" id="{FA58BFB5-D4A4-DBFD-8204-80206E2F4346}"/>
                  </a:ext>
                </a:extLst>
              </p:cNvPr>
              <p:cNvSpPr/>
              <p:nvPr/>
            </p:nvSpPr>
            <p:spPr>
              <a:xfrm>
                <a:off x="625902" y="262936"/>
                <a:ext cx="7848872" cy="7398107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13" name="양쪽 모서리가 둥근 사각형 9">
                <a:extLst>
                  <a:ext uri="{FF2B5EF4-FFF2-40B4-BE49-F238E27FC236}">
                    <a16:creationId xmlns:a16="http://schemas.microsoft.com/office/drawing/2014/main" id="{C13C7DAA-62F4-558E-B619-8F65251A7DF7}"/>
                  </a:ext>
                </a:extLst>
              </p:cNvPr>
              <p:cNvSpPr/>
              <p:nvPr/>
            </p:nvSpPr>
            <p:spPr>
              <a:xfrm>
                <a:off x="710360" y="253695"/>
                <a:ext cx="5219843" cy="95344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 Data and Methods</a:t>
                </a:r>
                <a:endParaRPr lang="ko-KR" altLang="en-US" sz="60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BC28AA-A6C6-C689-CAF8-C42CD2B7AAFA}"/>
                </a:ext>
              </a:extLst>
            </p:cNvPr>
            <p:cNvSpPr/>
            <p:nvPr/>
          </p:nvSpPr>
          <p:spPr>
            <a:xfrm>
              <a:off x="624594" y="6172487"/>
              <a:ext cx="13278023" cy="1503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조사대상지점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영산강 유역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일부 수계 지점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광주 제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1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하수처리장 </a:t>
              </a:r>
              <a:r>
                <a:rPr lang="ko-KR" altLang="en-US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방류수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포함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사용변수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수질항목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패턴분석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BOD,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COD,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Chlorophyll-a, T-N, T-P, NH3-N,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NO3-N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군집분석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BOD,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COD,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T-N,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T-P,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Q(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유량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</a:p>
            <a:p>
              <a:pPr marL="361950" lvl="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분석방법 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Pattern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analysis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based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Self Organizing Map(SOM)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Hierarchical clustering and SOM based clustering </a:t>
              </a: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사용데이터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패턴분석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 `16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년부터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`22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상반기까지의 물환경측정망 주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일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별 자료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군집분석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 `20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및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`22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상반기 물환경측정망 월별 자료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출처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국립환경과학원 물환경정보시스템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  <a:hlinkClick r:id="rId2"/>
                </a:rPr>
                <a:t>https://water.nier.go.kr/web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사용프로그램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R version 4.2.1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0406E7-B8F8-F8E2-3008-01E2FB2C9167}"/>
              </a:ext>
            </a:extLst>
          </p:cNvPr>
          <p:cNvGrpSpPr/>
          <p:nvPr/>
        </p:nvGrpSpPr>
        <p:grpSpPr>
          <a:xfrm>
            <a:off x="16298704" y="4139469"/>
            <a:ext cx="15695553" cy="30000904"/>
            <a:chOff x="504091" y="6686446"/>
            <a:chExt cx="13554809" cy="8021713"/>
          </a:xfrm>
        </p:grpSpPr>
        <p:sp>
          <p:nvSpPr>
            <p:cNvPr id="17" name="모서리가 둥근 직사각형 8">
              <a:extLst>
                <a:ext uri="{FF2B5EF4-FFF2-40B4-BE49-F238E27FC236}">
                  <a16:creationId xmlns:a16="http://schemas.microsoft.com/office/drawing/2014/main" id="{B339DEC5-4956-4AD9-36A0-A83F7EBD029C}"/>
                </a:ext>
              </a:extLst>
            </p:cNvPr>
            <p:cNvSpPr/>
            <p:nvPr/>
          </p:nvSpPr>
          <p:spPr>
            <a:xfrm>
              <a:off x="504091" y="6686446"/>
              <a:ext cx="13554809" cy="8021713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양덕양 B" pitchFamily="2" charset="-127"/>
                <a:ea typeface="고양덕양 B" pitchFamily="2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3A8142-639E-06CE-74C1-42FB56F96CBC}"/>
                </a:ext>
              </a:extLst>
            </p:cNvPr>
            <p:cNvSpPr/>
            <p:nvPr/>
          </p:nvSpPr>
          <p:spPr>
            <a:xfrm>
              <a:off x="660372" y="6709679"/>
              <a:ext cx="8699555" cy="176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95350" lvl="0" indent="-45243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C87348-7A16-EC59-29C9-16AB6F8668D3}"/>
              </a:ext>
            </a:extLst>
          </p:cNvPr>
          <p:cNvGrpSpPr/>
          <p:nvPr/>
        </p:nvGrpSpPr>
        <p:grpSpPr>
          <a:xfrm>
            <a:off x="16298705" y="34264119"/>
            <a:ext cx="15695553" cy="3761606"/>
            <a:chOff x="504091" y="6564686"/>
            <a:chExt cx="13554809" cy="4084301"/>
          </a:xfrm>
        </p:grpSpPr>
        <p:grpSp>
          <p:nvGrpSpPr>
            <p:cNvPr id="20" name="그룹 20">
              <a:extLst>
                <a:ext uri="{FF2B5EF4-FFF2-40B4-BE49-F238E27FC236}">
                  <a16:creationId xmlns:a16="http://schemas.microsoft.com/office/drawing/2014/main" id="{1727330D-017A-2676-D0E2-054AEE332A31}"/>
                </a:ext>
              </a:extLst>
            </p:cNvPr>
            <p:cNvGrpSpPr/>
            <p:nvPr/>
          </p:nvGrpSpPr>
          <p:grpSpPr>
            <a:xfrm>
              <a:off x="504091" y="6564686"/>
              <a:ext cx="13554809" cy="4084301"/>
              <a:chOff x="640583" y="1573900"/>
              <a:chExt cx="7848872" cy="1875165"/>
            </a:xfrm>
          </p:grpSpPr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80A6A1B2-0F90-948B-63F8-6ABE6A776683}"/>
                  </a:ext>
                </a:extLst>
              </p:cNvPr>
              <p:cNvSpPr/>
              <p:nvPr/>
            </p:nvSpPr>
            <p:spPr>
              <a:xfrm>
                <a:off x="640583" y="1699772"/>
                <a:ext cx="7848872" cy="1749293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23" name="양쪽 모서리가 둥근 사각형 9">
                <a:extLst>
                  <a:ext uri="{FF2B5EF4-FFF2-40B4-BE49-F238E27FC236}">
                    <a16:creationId xmlns:a16="http://schemas.microsoft.com/office/drawing/2014/main" id="{ACA6CC7D-5773-A017-4FB8-A91FC1182BD8}"/>
                  </a:ext>
                </a:extLst>
              </p:cNvPr>
              <p:cNvSpPr/>
              <p:nvPr/>
            </p:nvSpPr>
            <p:spPr>
              <a:xfrm>
                <a:off x="718976" y="1573900"/>
                <a:ext cx="5219843" cy="408085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Conclusion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2471BC-CDDA-11DB-F0E0-915AAF08001F}"/>
                </a:ext>
              </a:extLst>
            </p:cNvPr>
            <p:cNvSpPr/>
            <p:nvPr/>
          </p:nvSpPr>
          <p:spPr>
            <a:xfrm>
              <a:off x="514125" y="7352513"/>
              <a:ext cx="13242244" cy="3296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`22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상반기 영산강 수계 지점의 수질악화의 주된 요인은 강수량 감소보다는 도시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농업지역을 중심으로 나타나는 비점오염원과 이를 처리하는 하수처리장에서 나오는 </a:t>
              </a:r>
              <a:r>
                <a:rPr lang="ko-KR" altLang="en-US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방류수라고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판단됨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이러한 분석 결과를 바탕으로 수질개선을 위해 비점오염원에 대한 관리방안을 수립할 필요성이 있다고 볼 수 있음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</a:p>
          </p:txBody>
        </p:sp>
      </p:grpSp>
      <p:pic>
        <p:nvPicPr>
          <p:cNvPr id="24" name="Picture 3" descr="D:\최지연\3. 기타\국립환경과학원로고\국립특수교육원_혼합_좌우2.jpg">
            <a:extLst>
              <a:ext uri="{FF2B5EF4-FFF2-40B4-BE49-F238E27FC236}">
                <a16:creationId xmlns:a16="http://schemas.microsoft.com/office/drawing/2014/main" id="{7610C4FC-2408-C763-FB9B-7143A30EF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/>
          <a:stretch/>
        </p:blipFill>
        <p:spPr bwMode="auto">
          <a:xfrm>
            <a:off x="26216341" y="38204539"/>
            <a:ext cx="5777917" cy="123825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48F3FE-2563-0D6A-C063-21AAA4BBF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261" b="62466"/>
          <a:stretch/>
        </p:blipFill>
        <p:spPr>
          <a:xfrm>
            <a:off x="17637" y="38171862"/>
            <a:ext cx="3648810" cy="13990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3839" r="2180" b="2179"/>
          <a:stretch/>
        </p:blipFill>
        <p:spPr>
          <a:xfrm>
            <a:off x="12488506" y="10167009"/>
            <a:ext cx="3454792" cy="490352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2382006" y="15080559"/>
            <a:ext cx="3454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영산강 수계 지점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&gt;</a:t>
            </a:r>
            <a:endParaRPr lang="ko-KR" altLang="en-US" sz="28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0406E7-B8F8-F8E2-3008-01E2FB2C9167}"/>
              </a:ext>
            </a:extLst>
          </p:cNvPr>
          <p:cNvGrpSpPr/>
          <p:nvPr/>
        </p:nvGrpSpPr>
        <p:grpSpPr>
          <a:xfrm>
            <a:off x="410567" y="16840199"/>
            <a:ext cx="15695553" cy="21185527"/>
            <a:chOff x="580397" y="4669446"/>
            <a:chExt cx="13554809" cy="17596563"/>
          </a:xfrm>
        </p:grpSpPr>
        <p:grpSp>
          <p:nvGrpSpPr>
            <p:cNvPr id="31" name="그룹 20">
              <a:extLst>
                <a:ext uri="{FF2B5EF4-FFF2-40B4-BE49-F238E27FC236}">
                  <a16:creationId xmlns:a16="http://schemas.microsoft.com/office/drawing/2014/main" id="{9716118E-C10D-921E-65A4-6DEE9F1E0423}"/>
                </a:ext>
              </a:extLst>
            </p:cNvPr>
            <p:cNvGrpSpPr/>
            <p:nvPr/>
          </p:nvGrpSpPr>
          <p:grpSpPr>
            <a:xfrm>
              <a:off x="580397" y="4669446"/>
              <a:ext cx="13554809" cy="17596563"/>
              <a:chOff x="684768" y="703767"/>
              <a:chExt cx="7848872" cy="8078856"/>
            </a:xfrm>
          </p:grpSpPr>
          <p:sp>
            <p:nvSpPr>
              <p:cNvPr id="33" name="모서리가 둥근 직사각형 8">
                <a:extLst>
                  <a:ext uri="{FF2B5EF4-FFF2-40B4-BE49-F238E27FC236}">
                    <a16:creationId xmlns:a16="http://schemas.microsoft.com/office/drawing/2014/main" id="{B339DEC5-4956-4AD9-36A0-A83F7EBD029C}"/>
                  </a:ext>
                </a:extLst>
              </p:cNvPr>
              <p:cNvSpPr/>
              <p:nvPr/>
            </p:nvSpPr>
            <p:spPr>
              <a:xfrm>
                <a:off x="684768" y="749254"/>
                <a:ext cx="7848872" cy="8033369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34" name="양쪽 모서리가 둥근 사각형 9">
                <a:extLst>
                  <a:ext uri="{FF2B5EF4-FFF2-40B4-BE49-F238E27FC236}">
                    <a16:creationId xmlns:a16="http://schemas.microsoft.com/office/drawing/2014/main" id="{F98EE04E-D816-4BAE-2566-CE6AC29D3790}"/>
                  </a:ext>
                </a:extLst>
              </p:cNvPr>
              <p:cNvSpPr/>
              <p:nvPr/>
            </p:nvSpPr>
            <p:spPr>
              <a:xfrm>
                <a:off x="706781" y="703767"/>
                <a:ext cx="5219843" cy="37821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Result and Discussion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A8142-639E-06CE-74C1-42FB56F96CBC}"/>
                </a:ext>
              </a:extLst>
            </p:cNvPr>
            <p:cNvSpPr/>
            <p:nvPr/>
          </p:nvSpPr>
          <p:spPr>
            <a:xfrm>
              <a:off x="660373" y="5465405"/>
              <a:ext cx="13242244" cy="12176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Pattern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analysis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based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Self Organizing Map(SOM)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- `16~`22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물환경측정망 주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일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별 자료 기반 수질항목에 대한 패턴분석 실시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lvl="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생물화학적 산소요구량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(BOD)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과 생화학적 산소요구량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(COD)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은 이 시기에 서로 비슷한 패턴을 보이고 있음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그리고 </a:t>
              </a:r>
              <a:r>
                <a:rPr lang="ko-KR" altLang="en-US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총질소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(T-N)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와 총인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(T-P)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의 경우도 이 시기에 서로 비슷한 패턴을 나타냄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 </a:t>
              </a: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결과적으로 수질의 상태를 파악하는 데 필요한 대표적인 수질항목들은 전체적으로 서로 관련성이 있는 항목들끼리 비슷한 변화를 보인다고 판단할 수 있음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57200" indent="-1428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361950" lvl="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Hierarchical clustering and SOM based clustering</a:t>
              </a: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- `20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및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`22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상반기 물환경측정망 월별 자료 기반 계층적 군집분석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(Hierarchical Clustering)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및 </a:t>
              </a:r>
              <a:r>
                <a:rPr lang="ko-KR" altLang="en-US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자기조직화지도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기반 군집분석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(SOM based Clustering)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을 실시하여 수질의 특성이 비슷한 지점끼리 군집화 실시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-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최적 군집의 개수는 각 연도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각 월마다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Total within-cluster sum of squares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기반 </a:t>
              </a: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elbow method</a:t>
              </a:r>
              <a:r>
                <a:rPr lang="ko-KR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를 통해 선정 </a:t>
              </a: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442912" defTabSz="914400" fontAlgn="base">
                <a:lnSpc>
                  <a:spcPct val="140000"/>
                </a:lnSpc>
                <a:tabLst>
                  <a:tab pos="4823460" algn="r"/>
                </a:tabLst>
              </a:pPr>
              <a:endPara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479668" y="4089112"/>
            <a:ext cx="15514590" cy="307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-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군집분석 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(H : Hierarchical clustering, SOM : SOM based clustering) </a:t>
            </a: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-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각 군집의 특성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cluster 1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비교적 오염이 덜 된 하천수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cluster 2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생활하수에 의한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오염수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cluster 3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생활하수가 전환된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오염수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질산화 세균에 의한 산소 소비량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(NOD)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의 증가로 인해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BOD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가 상승함에 따라 산소의 소모가 극심해짐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.)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-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군집분석 기반 각 수계 지점별 특성 해석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광주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강수량에 관계 없이 비교적 오염이 덜 된 물의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광주 제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하수처리장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방류수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본질적으로 오염이 심한 생활하수의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30mm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이내인 경우에는 하수의 정상처리로 비교적 오염이 덜한 물의 특성을 보이고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40mm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이상인 경우에는 하수의 정상처리가 불가능하여 하수가 미처리되어 오염이 심한 생활하수의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광주천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본질적으로 오염이 심한 생활하수의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40mm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이내인 경우에는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관거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월류수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관거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누수로 인한 생활하수의 누출이 적어 비교적 오염이 덜한 물의 특성을 보이고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40mm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이상인 경우에는 장기간 가뭄이 지속된 이후의 강우를 제외하고는 비교적 오염이 덜한 물의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광주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2,3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오염이 심한 생활하수가 전환되는 상태의 물로써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NOD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의 증가로 인해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BOD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가 상승하여 급격한 산소의 소모를 나타냄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황룡강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5 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본질적으로 비교적 오염이 덜 된 물의 특성을 보임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누적 강수량에 관계없이 비교적 오염이 덜 된 물의 특성을 나타냄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광산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광주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2,3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지점에서 내려온 오염이 심한 생활하수가 전환되는 상태의 물로써 지속적인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NOD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의 증가로 인해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BOD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가 상승하여 산소의 소모가 큰 물의 특성을 나타냄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527D75-9EFE-4473-B721-A16C10A78191}"/>
              </a:ext>
            </a:extLst>
          </p:cNvPr>
          <p:cNvSpPr/>
          <p:nvPr/>
        </p:nvSpPr>
        <p:spPr>
          <a:xfrm>
            <a:off x="471695" y="4958411"/>
            <a:ext cx="1551458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defTabSz="914400" fontAlgn="base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4823460" algn="r"/>
              </a:tabLst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최근 이상기후와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`22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년 상반기의 급격한 강수량 감소로 인하여 영산강 수계 지점의 수질이 급격하게 나빠지고 있다는 조사결과에 따라 수질악화의 원인이 되는 요인을 추적해 볼 필요성이 제기됨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361950" indent="-361950" defTabSz="914400" fontAlgn="base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4823460" algn="r"/>
              </a:tabLst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연구의 목적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영산강 수계 지점에 대한 군집분석을 통하여 각 지점의 특성을 분류하고 이를 통해 수질의 개선을 위해 어떠한 관리방안을 모색해야 하는지 탐색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692E777-909A-479F-AE57-E3D2B001A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22076115"/>
            <a:ext cx="7547170" cy="602116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FD1FE12-989E-4A36-86F3-3ABED2549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18" y="22094497"/>
            <a:ext cx="7547168" cy="601197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CD68479-0825-42F1-80CF-FA318D583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34" y="32020575"/>
            <a:ext cx="4781770" cy="3014878"/>
          </a:xfrm>
          <a:prstGeom prst="rect">
            <a:avLst/>
          </a:prstGeom>
        </p:spPr>
      </p:pic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7EF39F88-BA40-4E64-BC18-1C890EF17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91443"/>
              </p:ext>
            </p:extLst>
          </p:nvPr>
        </p:nvGraphicFramePr>
        <p:xfrm>
          <a:off x="16497809" y="4780876"/>
          <a:ext cx="1512213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427">
                  <a:extLst>
                    <a:ext uri="{9D8B030D-6E8A-4147-A177-3AD203B41FA5}">
                      <a16:colId xmlns:a16="http://schemas.microsoft.com/office/drawing/2014/main" val="232742254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899596052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790315341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9842213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42656797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01027758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07323337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37614688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794580149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`20.1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`22.1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`20.2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`22.2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1820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최적군집개수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7491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누적강수량</a:t>
                      </a:r>
                      <a:r>
                        <a:rPr lang="en-US" altLang="ko-KR" sz="2400" dirty="0"/>
                        <a:t>(mm)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74.9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47.8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2.7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92855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8559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우치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5719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7085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방류수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7511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광주천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5089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5823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3110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황룡강</a:t>
                      </a:r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35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519"/>
                  </a:ext>
                </a:extLst>
              </a:tr>
            </a:tbl>
          </a:graphicData>
        </a:graphic>
      </p:graphicFrame>
      <p:graphicFrame>
        <p:nvGraphicFramePr>
          <p:cNvPr id="54" name="표 52">
            <a:extLst>
              <a:ext uri="{FF2B5EF4-FFF2-40B4-BE49-F238E27FC236}">
                <a16:creationId xmlns:a16="http://schemas.microsoft.com/office/drawing/2014/main" id="{A5C5585E-1EB6-4B3C-BA1C-B4AD143B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2225"/>
              </p:ext>
            </p:extLst>
          </p:nvPr>
        </p:nvGraphicFramePr>
        <p:xfrm>
          <a:off x="16497809" y="10274806"/>
          <a:ext cx="1512213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427">
                  <a:extLst>
                    <a:ext uri="{9D8B030D-6E8A-4147-A177-3AD203B41FA5}">
                      <a16:colId xmlns:a16="http://schemas.microsoft.com/office/drawing/2014/main" val="232742254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899596052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790315341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9842213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42656797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01027758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07323337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37614688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794580149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`20.4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`22.4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1820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최적군집개수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7491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누적강수량</a:t>
                      </a:r>
                      <a:r>
                        <a:rPr lang="en-US" altLang="ko-KR" sz="2400" dirty="0"/>
                        <a:t>(mm)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43.5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105.2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55.3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49.4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92855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8559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우치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5719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7085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방류수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7511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광주천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5089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5823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3110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황룡강</a:t>
                      </a:r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35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519"/>
                  </a:ext>
                </a:extLst>
              </a:tr>
            </a:tbl>
          </a:graphicData>
        </a:graphic>
      </p:graphicFrame>
      <p:graphicFrame>
        <p:nvGraphicFramePr>
          <p:cNvPr id="55" name="표 52">
            <a:extLst>
              <a:ext uri="{FF2B5EF4-FFF2-40B4-BE49-F238E27FC236}">
                <a16:creationId xmlns:a16="http://schemas.microsoft.com/office/drawing/2014/main" id="{3224A1CE-F21B-40DC-88A3-E85DC4918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54814"/>
              </p:ext>
            </p:extLst>
          </p:nvPr>
        </p:nvGraphicFramePr>
        <p:xfrm>
          <a:off x="16497809" y="15761204"/>
          <a:ext cx="1512213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427">
                  <a:extLst>
                    <a:ext uri="{9D8B030D-6E8A-4147-A177-3AD203B41FA5}">
                      <a16:colId xmlns:a16="http://schemas.microsoft.com/office/drawing/2014/main" val="232742254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899596052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790315341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9842213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42656797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1010277586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073233373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3376146885"/>
                    </a:ext>
                  </a:extLst>
                </a:gridCol>
                <a:gridCol w="1512214">
                  <a:extLst>
                    <a:ext uri="{9D8B030D-6E8A-4147-A177-3AD203B41FA5}">
                      <a16:colId xmlns:a16="http://schemas.microsoft.com/office/drawing/2014/main" val="2794580149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`20.5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`22.5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`20.6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`22.6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1820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최적군집개수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7491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누적강수량</a:t>
                      </a:r>
                      <a:r>
                        <a:rPr lang="en-US" altLang="ko-KR" sz="2400" dirty="0"/>
                        <a:t>(mm)</a:t>
                      </a:r>
                      <a:endParaRPr lang="ko-KR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96.8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0.4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199.9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131.7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92855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SOM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8559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우치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5719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70854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방류수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7511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광주천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5089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5823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광주</a:t>
                      </a:r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3110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황룡강</a:t>
                      </a:r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351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광산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519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D5D32597-8E64-4D76-8371-5D88D31B5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2462" y="38175628"/>
            <a:ext cx="6950060" cy="12848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D5AB16-BDA3-4079-8046-92B2552B1685}"/>
              </a:ext>
            </a:extLst>
          </p:cNvPr>
          <p:cNvSpPr/>
          <p:nvPr/>
        </p:nvSpPr>
        <p:spPr>
          <a:xfrm>
            <a:off x="1082924" y="35125182"/>
            <a:ext cx="4102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&lt;elbow method (`20.1)&gt;</a:t>
            </a:r>
            <a:endParaRPr lang="ko-KR" altLang="en-US" sz="28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1F2A8DD-BF41-4A86-B394-DA67CA44B8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6853" y="32031300"/>
            <a:ext cx="5449230" cy="300415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24282C8-BF1C-4F2F-B025-72FD38AFB6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4657" y="31444969"/>
            <a:ext cx="3751729" cy="559863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B2C592-83E1-43DA-9486-E721B2538A2D}"/>
              </a:ext>
            </a:extLst>
          </p:cNvPr>
          <p:cNvSpPr/>
          <p:nvPr/>
        </p:nvSpPr>
        <p:spPr>
          <a:xfrm>
            <a:off x="5795063" y="35082742"/>
            <a:ext cx="5386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&lt;Hierarchical clustering (`20.1)&gt;</a:t>
            </a:r>
            <a:endParaRPr lang="ko-KR" altLang="en-US" sz="2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C0996F-D291-4F91-BEDA-AA5712E36B7E}"/>
              </a:ext>
            </a:extLst>
          </p:cNvPr>
          <p:cNvSpPr/>
          <p:nvPr/>
        </p:nvSpPr>
        <p:spPr>
          <a:xfrm>
            <a:off x="10726520" y="37042024"/>
            <a:ext cx="539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&lt;SOM based clustering (`20.1)&gt;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669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1019</Words>
  <Application>Microsoft Office PowerPoint</Application>
  <PresentationFormat>사용자 지정</PresentationFormat>
  <Paragraphs>368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경기천년제목 Bold</vt:lpstr>
      <vt:lpstr>고양덕양 B</vt:lpstr>
      <vt:lpstr>나눔바른고딕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83</cp:revision>
  <dcterms:created xsi:type="dcterms:W3CDTF">2022-09-16T08:27:00Z</dcterms:created>
  <dcterms:modified xsi:type="dcterms:W3CDTF">2022-09-28T10:24:02Z</dcterms:modified>
</cp:coreProperties>
</file>