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523" r:id="rId3"/>
    <p:sldId id="524" r:id="rId4"/>
    <p:sldId id="525" r:id="rId5"/>
    <p:sldId id="526" r:id="rId6"/>
    <p:sldId id="533" r:id="rId7"/>
    <p:sldId id="564" r:id="rId8"/>
    <p:sldId id="549" r:id="rId9"/>
    <p:sldId id="505" r:id="rId10"/>
    <p:sldId id="514" r:id="rId11"/>
    <p:sldId id="529" r:id="rId12"/>
    <p:sldId id="516" r:id="rId13"/>
    <p:sldId id="515" r:id="rId14"/>
    <p:sldId id="548" r:id="rId15"/>
    <p:sldId id="547" r:id="rId16"/>
    <p:sldId id="508" r:id="rId17"/>
    <p:sldId id="532" r:id="rId18"/>
    <p:sldId id="509" r:id="rId19"/>
    <p:sldId id="550" r:id="rId20"/>
    <p:sldId id="531" r:id="rId21"/>
    <p:sldId id="552" r:id="rId22"/>
    <p:sldId id="551" r:id="rId23"/>
    <p:sldId id="556" r:id="rId24"/>
    <p:sldId id="554" r:id="rId25"/>
    <p:sldId id="555" r:id="rId26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2" autoAdjust="0"/>
    <p:restoredTop sz="96076" autoAdjust="0"/>
  </p:normalViewPr>
  <p:slideViewPr>
    <p:cSldViewPr snapToGrid="0">
      <p:cViewPr varScale="1">
        <p:scale>
          <a:sx n="86" d="100"/>
          <a:sy n="86" d="100"/>
        </p:scale>
        <p:origin x="126" y="336"/>
      </p:cViewPr>
      <p:guideLst/>
    </p:cSldViewPr>
  </p:slideViewPr>
  <p:outlineViewPr>
    <p:cViewPr>
      <p:scale>
        <a:sx n="33" d="100"/>
        <a:sy n="33" d="100"/>
      </p:scale>
      <p:origin x="0" y="-10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86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7D1DC-C419-4901-94AE-E25A72E884D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3728A-585B-4643-9F4F-3BC22EE30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37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C757C-2FEC-41DB-8D8E-FE267DD27CB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43D2F-FEFA-46E4-9482-807141BC6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9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3D2F-FEFA-46E4-9482-807141BC6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7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4275" y="6538911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9525" y="6538911"/>
            <a:ext cx="2743200" cy="365125"/>
          </a:xfrm>
          <a:prstGeom prst="rect">
            <a:avLst/>
          </a:prstGeom>
        </p:spPr>
        <p:txBody>
          <a:bodyPr/>
          <a:lstStyle/>
          <a:p>
            <a:fld id="{2BCA9F96-2E17-4E68-9A3F-F8FE4CAC51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0" y="6538912"/>
            <a:ext cx="1247775" cy="365125"/>
          </a:xfrm>
          <a:prstGeom prst="rect">
            <a:avLst/>
          </a:prstGeom>
        </p:spPr>
        <p:txBody>
          <a:bodyPr/>
          <a:lstStyle/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031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95400" y="6286062"/>
            <a:ext cx="2743200" cy="365125"/>
          </a:xfrm>
          <a:prstGeom prst="rect">
            <a:avLst/>
          </a:prstGeom>
        </p:spPr>
        <p:txBody>
          <a:bodyPr/>
          <a:lstStyle/>
          <a:p>
            <a:fld id="{0BAA4727-97A4-413F-959C-8AD0E0EF0699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2585" y="6594194"/>
            <a:ext cx="2743200" cy="365125"/>
          </a:xfrm>
          <a:prstGeom prst="rect">
            <a:avLst/>
          </a:prstGeom>
        </p:spPr>
        <p:txBody>
          <a:bodyPr/>
          <a:lstStyle/>
          <a:p>
            <a:fld id="{73C059B5-5DAC-46F1-B3D4-1A19B1CD49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14"/>
          <p:cNvSpPr txBox="1">
            <a:spLocks/>
          </p:cNvSpPr>
          <p:nvPr userDrawn="1"/>
        </p:nvSpPr>
        <p:spPr>
          <a:xfrm>
            <a:off x="1423335" y="6580897"/>
            <a:ext cx="1621368" cy="2771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5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5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95400" y="6286062"/>
            <a:ext cx="2743200" cy="365125"/>
          </a:xfrm>
          <a:prstGeom prst="rect">
            <a:avLst/>
          </a:prstGeom>
        </p:spPr>
        <p:txBody>
          <a:bodyPr/>
          <a:lstStyle/>
          <a:p>
            <a:fld id="{78EE5477-29A1-47D6-92A6-3C3DD7528FD1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2585" y="6594194"/>
            <a:ext cx="2743200" cy="365125"/>
          </a:xfrm>
          <a:prstGeom prst="rect">
            <a:avLst/>
          </a:prstGeom>
        </p:spPr>
        <p:txBody>
          <a:bodyPr/>
          <a:lstStyle/>
          <a:p>
            <a:fld id="{73C059B5-5DAC-46F1-B3D4-1A19B1CD49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14"/>
          <p:cNvSpPr txBox="1">
            <a:spLocks/>
          </p:cNvSpPr>
          <p:nvPr userDrawn="1"/>
        </p:nvSpPr>
        <p:spPr>
          <a:xfrm>
            <a:off x="1423335" y="6580897"/>
            <a:ext cx="1621368" cy="2771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5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25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3716" y="1057835"/>
            <a:ext cx="10363200" cy="779931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463023"/>
            <a:ext cx="9144000" cy="110493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2"/>
          </p:nvPr>
        </p:nvSpPr>
        <p:spPr>
          <a:xfrm>
            <a:off x="1598763" y="3892766"/>
            <a:ext cx="9145437" cy="98978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2"/>
          </p:nvPr>
        </p:nvSpPr>
        <p:spPr>
          <a:xfrm>
            <a:off x="1423335" y="6580897"/>
            <a:ext cx="1621368" cy="2771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bg1"/>
                </a:solidFill>
              </a:defRPr>
            </a:lvl1pPr>
          </a:lstStyle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9" name="Slide Number Placeholder 27"/>
          <p:cNvSpPr>
            <a:spLocks noGrp="1"/>
          </p:cNvSpPr>
          <p:nvPr>
            <p:ph type="sldNum" sz="quarter" idx="11"/>
          </p:nvPr>
        </p:nvSpPr>
        <p:spPr>
          <a:xfrm>
            <a:off x="9360239" y="6581155"/>
            <a:ext cx="931312" cy="2870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CA9F96-2E17-4E68-9A3F-F8FE4CAC51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88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02" y="1127465"/>
            <a:ext cx="11799757" cy="5330303"/>
          </a:xfrm>
        </p:spPr>
        <p:txBody>
          <a:bodyPr/>
          <a:lstStyle>
            <a:lvl1pPr>
              <a:buClr>
                <a:schemeClr val="accent5">
                  <a:lumMod val="75000"/>
                </a:schemeClr>
              </a:buClr>
              <a:defRPr/>
            </a:lvl1pPr>
            <a:lvl2pPr marL="514350" indent="-230188">
              <a:buClr>
                <a:schemeClr val="accent5">
                  <a:lumMod val="75000"/>
                </a:schemeClr>
              </a:buClr>
              <a:defRPr/>
            </a:lvl2pPr>
            <a:lvl3pPr marL="684213" indent="-222250">
              <a:buClr>
                <a:schemeClr val="accent5">
                  <a:lumMod val="75000"/>
                </a:schemeClr>
              </a:buClr>
              <a:defRPr/>
            </a:lvl3pPr>
            <a:lvl4pPr marL="860425" indent="-168275">
              <a:buClr>
                <a:schemeClr val="accent5">
                  <a:lumMod val="75000"/>
                </a:schemeClr>
              </a:buClr>
              <a:defRPr/>
            </a:lvl4pPr>
            <a:lvl5pPr marL="1030288" indent="-169863">
              <a:buClr>
                <a:schemeClr val="accent5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83981"/>
            <a:ext cx="12192000" cy="68797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4902" y="283980"/>
            <a:ext cx="11799757" cy="6790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402033" y="6590626"/>
            <a:ext cx="931312" cy="277103"/>
          </a:xfrm>
          <a:prstGeom prst="rect">
            <a:avLst/>
          </a:prstGeom>
        </p:spPr>
        <p:txBody>
          <a:bodyPr/>
          <a:lstStyle/>
          <a:p>
            <a:fld id="{2BCA9F96-2E17-4E68-9A3F-F8FE4CAC51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14"/>
          <p:cNvSpPr>
            <a:spLocks noGrp="1"/>
          </p:cNvSpPr>
          <p:nvPr>
            <p:ph type="dt" sz="half" idx="2"/>
          </p:nvPr>
        </p:nvSpPr>
        <p:spPr>
          <a:xfrm>
            <a:off x="1051860" y="6581412"/>
            <a:ext cx="1621368" cy="2771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bg1"/>
                </a:solidFill>
              </a:defRPr>
            </a:lvl1pPr>
          </a:lstStyle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8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7150" y="654254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BCA9F96-2E17-4E68-9A3F-F8FE4CAC51E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83981"/>
            <a:ext cx="12192000" cy="678043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54254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4902" y="1127465"/>
            <a:ext cx="11799757" cy="5330303"/>
          </a:xfrm>
        </p:spPr>
        <p:txBody>
          <a:bodyPr/>
          <a:lstStyle>
            <a:lvl1pPr>
              <a:buClr>
                <a:schemeClr val="accent5">
                  <a:lumMod val="75000"/>
                </a:schemeClr>
              </a:buClr>
              <a:defRPr/>
            </a:lvl1pPr>
            <a:lvl2pPr marL="514350" indent="-230188">
              <a:buClr>
                <a:schemeClr val="accent5">
                  <a:lumMod val="75000"/>
                </a:schemeClr>
              </a:buClr>
              <a:defRPr/>
            </a:lvl2pPr>
            <a:lvl3pPr marL="684213" indent="-222250">
              <a:buClr>
                <a:schemeClr val="accent5">
                  <a:lumMod val="75000"/>
                </a:schemeClr>
              </a:buClr>
              <a:defRPr/>
            </a:lvl3pPr>
            <a:lvl4pPr marL="860425" indent="-168275">
              <a:buClr>
                <a:schemeClr val="accent5">
                  <a:lumMod val="75000"/>
                </a:schemeClr>
              </a:buClr>
              <a:defRPr/>
            </a:lvl4pPr>
            <a:lvl5pPr marL="1030288" indent="-169863">
              <a:buClr>
                <a:schemeClr val="accent5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4902" y="283980"/>
            <a:ext cx="11799757" cy="6790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5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62075" y="6541649"/>
            <a:ext cx="2743200" cy="365125"/>
          </a:xfrm>
          <a:prstGeom prst="rect">
            <a:avLst/>
          </a:prstGeom>
        </p:spPr>
        <p:txBody>
          <a:bodyPr/>
          <a:lstStyle/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48735" y="6538912"/>
            <a:ext cx="2743200" cy="365125"/>
          </a:xfrm>
          <a:prstGeom prst="rect">
            <a:avLst/>
          </a:prstGeom>
        </p:spPr>
        <p:txBody>
          <a:bodyPr/>
          <a:lstStyle/>
          <a:p>
            <a:fld id="{2BCA9F96-2E17-4E68-9A3F-F8FE4CAC51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393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00040" y="6537044"/>
            <a:ext cx="2743200" cy="365125"/>
          </a:xfrm>
          <a:prstGeom prst="rect">
            <a:avLst/>
          </a:prstGeom>
        </p:spPr>
        <p:txBody>
          <a:bodyPr/>
          <a:lstStyle/>
          <a:p>
            <a:fld id="{28043644-B5CC-4CA2-8DF4-4C81D8DEDC8D}" type="datetime1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760" y="6537044"/>
            <a:ext cx="2743200" cy="365125"/>
          </a:xfrm>
          <a:prstGeom prst="rect">
            <a:avLst/>
          </a:prstGeom>
        </p:spPr>
        <p:txBody>
          <a:bodyPr/>
          <a:lstStyle/>
          <a:p>
            <a:fld id="{73C059B5-5DAC-46F1-B3D4-1A19B1CD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05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6538912"/>
            <a:ext cx="2743200" cy="365125"/>
          </a:xfrm>
          <a:prstGeom prst="rect">
            <a:avLst/>
          </a:prstGeom>
        </p:spPr>
        <p:txBody>
          <a:bodyPr/>
          <a:lstStyle/>
          <a:p>
            <a:fld id="{D0E1C85A-85B8-4DDD-854F-466330CEFBD3}" type="datetime1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91585" y="653891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73C059B5-5DAC-46F1-B3D4-1A19B1CD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5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76215" y="6527800"/>
            <a:ext cx="2743200" cy="365125"/>
          </a:xfrm>
          <a:prstGeom prst="rect">
            <a:avLst/>
          </a:prstGeom>
        </p:spPr>
        <p:txBody>
          <a:bodyPr/>
          <a:lstStyle/>
          <a:p>
            <a:fld id="{D5250871-E68B-46AB-A8CC-04337733C44B}" type="datetime1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15410" y="6543394"/>
            <a:ext cx="2743200" cy="365125"/>
          </a:xfrm>
          <a:prstGeom prst="rect">
            <a:avLst/>
          </a:prstGeom>
        </p:spPr>
        <p:txBody>
          <a:bodyPr/>
          <a:lstStyle/>
          <a:p>
            <a:fld id="{73C059B5-5DAC-46F1-B3D4-1A19B1CD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0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00175" y="6538912"/>
            <a:ext cx="2743200" cy="365125"/>
          </a:xfrm>
          <a:prstGeom prst="rect">
            <a:avLst/>
          </a:prstGeom>
        </p:spPr>
        <p:txBody>
          <a:bodyPr/>
          <a:lstStyle/>
          <a:p>
            <a:fld id="{33F20630-68F6-4270-AA68-0038677047A0}" type="datetime1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6360" y="653891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73C059B5-5DAC-46F1-B3D4-1A19B1CD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15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4306" y="6551993"/>
            <a:ext cx="2743200" cy="365125"/>
          </a:xfrm>
          <a:prstGeom prst="rect">
            <a:avLst/>
          </a:prstGeom>
        </p:spPr>
        <p:txBody>
          <a:bodyPr/>
          <a:lstStyle/>
          <a:p>
            <a:fld id="{FB35141D-5034-4597-885E-E78E203F2BCB}" type="datetime1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87450" y="6520577"/>
            <a:ext cx="2743200" cy="365125"/>
          </a:xfrm>
          <a:prstGeom prst="rect">
            <a:avLst/>
          </a:prstGeom>
        </p:spPr>
        <p:txBody>
          <a:bodyPr/>
          <a:lstStyle/>
          <a:p>
            <a:fld id="{73C059B5-5DAC-46F1-B3D4-1A19B1CD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38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6215" y="6518582"/>
            <a:ext cx="2743200" cy="365125"/>
          </a:xfrm>
          <a:prstGeom prst="rect">
            <a:avLst/>
          </a:prstGeom>
        </p:spPr>
        <p:txBody>
          <a:bodyPr/>
          <a:lstStyle/>
          <a:p>
            <a:fld id="{216EDD55-AB57-4721-8D8D-0E3A03F6457B}" type="datetime1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5940" y="6518582"/>
            <a:ext cx="2743200" cy="365125"/>
          </a:xfrm>
          <a:prstGeom prst="rect">
            <a:avLst/>
          </a:prstGeom>
        </p:spPr>
        <p:txBody>
          <a:bodyPr/>
          <a:lstStyle/>
          <a:p>
            <a:fld id="{73C059B5-5DAC-46F1-B3D4-1A19B1CD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7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1590"/>
            <a:ext cx="12192000" cy="278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341" y="6580898"/>
            <a:ext cx="12192000" cy="27761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095659" y="-42462"/>
            <a:ext cx="12859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effectLst/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Data Analysis</a:t>
            </a:r>
            <a:endParaRPr lang="en-US" sz="16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254641" y="6538902"/>
            <a:ext cx="1242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Wonil Chung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886200" y="-42462"/>
            <a:ext cx="21685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Bioinformatics</a:t>
            </a:r>
            <a:r>
              <a:rPr lang="en-US" sz="1600" baseline="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Seminar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552575" y="65433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99587" y="6519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CA9F96-2E17-4E68-9A3F-F8FE4CAC51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2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631" y="1235336"/>
            <a:ext cx="10904263" cy="1434439"/>
          </a:xfrm>
        </p:spPr>
        <p:txBody>
          <a:bodyPr>
            <a:noAutofit/>
          </a:bodyPr>
          <a:lstStyle/>
          <a:p>
            <a:r>
              <a:rPr lang="en-US" dirty="0"/>
              <a:t>Association of </a:t>
            </a:r>
            <a:r>
              <a:rPr lang="en-US" dirty="0" smtClean="0"/>
              <a:t>Type </a:t>
            </a:r>
            <a:r>
              <a:rPr lang="en-US" dirty="0"/>
              <a:t>2 </a:t>
            </a:r>
            <a:r>
              <a:rPr lang="en-US" dirty="0" smtClean="0"/>
              <a:t>Diabetes </a:t>
            </a:r>
            <a:r>
              <a:rPr lang="en-US" dirty="0"/>
              <a:t>and </a:t>
            </a:r>
            <a:r>
              <a:rPr lang="en-US" dirty="0" smtClean="0"/>
              <a:t>Its Genetic Susceptibility </a:t>
            </a:r>
            <a:r>
              <a:rPr lang="en-US" dirty="0"/>
              <a:t>with the </a:t>
            </a:r>
            <a:r>
              <a:rPr lang="en-US" dirty="0" smtClean="0"/>
              <a:t>Risk </a:t>
            </a:r>
            <a:r>
              <a:rPr lang="en-US" dirty="0"/>
              <a:t>of </a:t>
            </a:r>
            <a:r>
              <a:rPr lang="en-US" dirty="0" smtClean="0"/>
              <a:t>Severe </a:t>
            </a:r>
            <a:r>
              <a:rPr lang="en-US" dirty="0"/>
              <a:t>COVID-19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9864" y="2976848"/>
            <a:ext cx="6858000" cy="143437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Spring Conference 2021</a:t>
            </a:r>
            <a:endParaRPr lang="en-US" altLang="ko-KR" dirty="0" smtClean="0"/>
          </a:p>
          <a:p>
            <a:r>
              <a:rPr lang="en-US" altLang="ko-KR" dirty="0" smtClean="0"/>
              <a:t>Korean Statistical Society</a:t>
            </a:r>
            <a:endParaRPr lang="en-US" altLang="ko-KR" dirty="0" smtClean="0"/>
          </a:p>
          <a:p>
            <a:r>
              <a:rPr lang="en-US" altLang="ko-KR" dirty="0" smtClean="0"/>
              <a:t>May </a:t>
            </a:r>
            <a:r>
              <a:rPr lang="en-US" altLang="ko-KR" dirty="0" smtClean="0"/>
              <a:t>28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,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9468824" y="6581155"/>
            <a:ext cx="931312" cy="287086"/>
          </a:xfrm>
        </p:spPr>
        <p:txBody>
          <a:bodyPr/>
          <a:lstStyle/>
          <a:p>
            <a:fld id="{2BCA9F96-2E17-4E68-9A3F-F8FE4CAC51EC}" type="slidenum">
              <a:rPr lang="en-US" sz="1400" smtClean="0"/>
              <a:pPr/>
              <a:t>1</a:t>
            </a:fld>
            <a:endParaRPr lang="en-US" sz="1400" dirty="0"/>
          </a:p>
        </p:txBody>
      </p:sp>
      <p:sp>
        <p:nvSpPr>
          <p:cNvPr id="8" name="Date Placeholder 14"/>
          <p:cNvSpPr>
            <a:spLocks noGrp="1"/>
          </p:cNvSpPr>
          <p:nvPr>
            <p:ph type="dt" sz="half" idx="2"/>
          </p:nvPr>
        </p:nvSpPr>
        <p:spPr>
          <a:xfrm>
            <a:off x="1364229" y="6580897"/>
            <a:ext cx="1216026" cy="2771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bg1"/>
                </a:solidFill>
              </a:defRPr>
            </a:lvl1pPr>
          </a:lstStyle>
          <a:p>
            <a:fld id="{5DDED8B2-B2A5-464C-9FB9-9AB91B9DFF0D}" type="datetime1">
              <a:rPr lang="en-US" sz="1400" smtClean="0"/>
              <a:pPr/>
              <a:t>5/20/2021</a:t>
            </a:fld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37785" y="4977581"/>
            <a:ext cx="9645805" cy="1032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Department of Statistics and Actuarial Science, Soongsil University</a:t>
            </a:r>
          </a:p>
          <a:p>
            <a:r>
              <a:rPr lang="en-US" dirty="0" smtClean="0"/>
              <a:t>Wonil </a:t>
            </a:r>
            <a:r>
              <a:rPr lang="en-US" dirty="0"/>
              <a:t>Chung, Ph.D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5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9F96-2E17-4E68-9A3F-F8FE4CAC51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GWAS using </a:t>
            </a:r>
            <a:r>
              <a:rPr lang="en-US" dirty="0"/>
              <a:t>BOLT-LMM </a:t>
            </a:r>
            <a:endParaRPr lang="en-US" dirty="0" smtClean="0"/>
          </a:p>
          <a:p>
            <a:pPr lvl="1"/>
            <a:r>
              <a:rPr lang="en-US" dirty="0" smtClean="0"/>
              <a:t>Genotypes: UK Biobank </a:t>
            </a:r>
            <a:r>
              <a:rPr lang="en-US" dirty="0"/>
              <a:t>(</a:t>
            </a:r>
            <a:r>
              <a:rPr lang="en-US" dirty="0" smtClean="0"/>
              <a:t>P=9,572,556, MAF&gt;0.01</a:t>
            </a:r>
            <a:r>
              <a:rPr lang="en-US" dirty="0"/>
              <a:t>, ImR</a:t>
            </a:r>
            <a:r>
              <a:rPr lang="en-US" baseline="30000" dirty="0"/>
              <a:t>2</a:t>
            </a:r>
            <a:r>
              <a:rPr lang="en-US" dirty="0"/>
              <a:t>&gt;0.8)</a:t>
            </a:r>
            <a:endParaRPr lang="en-US" dirty="0" smtClean="0"/>
          </a:p>
          <a:p>
            <a:pPr lvl="1"/>
            <a:r>
              <a:rPr lang="en-US" dirty="0" smtClean="0"/>
              <a:t>Covariates: age, age</a:t>
            </a:r>
            <a:r>
              <a:rPr lang="en-US" baseline="30000" dirty="0" smtClean="0"/>
              <a:t>2</a:t>
            </a:r>
            <a:r>
              <a:rPr lang="en-US" dirty="0" smtClean="0"/>
              <a:t>, gender, access center, genotype array, PC1-PC20</a:t>
            </a:r>
          </a:p>
          <a:p>
            <a:pPr lvl="1"/>
            <a:r>
              <a:rPr lang="en-US" dirty="0" smtClean="0"/>
              <a:t>Phenotypes:</a:t>
            </a:r>
          </a:p>
          <a:p>
            <a:pPr lvl="2"/>
            <a:r>
              <a:rPr lang="en-US" dirty="0" smtClean="0"/>
              <a:t>Use of individuals in COVID19 data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Case: 14,420 / Control :44,177 (Total: 59K)</a:t>
            </a:r>
          </a:p>
          <a:p>
            <a:pPr lvl="2"/>
            <a:r>
              <a:rPr lang="en-US" dirty="0" smtClean="0"/>
              <a:t>Use of full UKB samples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Case: 14,420 / Control: 446K (Total: 460K)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GWAS for COVID-19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9F96-2E17-4E68-9A3F-F8FE4CAC51E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454" y="3244737"/>
            <a:ext cx="10455553" cy="3297809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GWAS for </a:t>
            </a:r>
            <a:r>
              <a:rPr lang="en-US" dirty="0" smtClean="0"/>
              <a:t>COVID-19, </a:t>
            </a:r>
            <a:r>
              <a:rPr lang="en-US" dirty="0" err="1" smtClean="0"/>
              <a:t>Ellinghaus</a:t>
            </a:r>
            <a:r>
              <a:rPr lang="en-US" dirty="0" smtClean="0"/>
              <a:t> </a:t>
            </a:r>
            <a:r>
              <a:rPr lang="en-US" dirty="0"/>
              <a:t>et al. NEJM (2020)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2454" y="2091013"/>
            <a:ext cx="53156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&lt;locus 3p21.31&gt;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rs11385942</a:t>
            </a:r>
            <a:r>
              <a:rPr lang="en-US" dirty="0" smtClean="0"/>
              <a:t> (OR: 1.77, P=1.15*10</a:t>
            </a:r>
            <a:r>
              <a:rPr lang="en-US" baseline="30000" dirty="0" smtClean="0"/>
              <a:t>-10</a:t>
            </a:r>
            <a:r>
              <a:rPr lang="en-US" dirty="0" smtClean="0"/>
              <a:t>)</a:t>
            </a:r>
          </a:p>
          <a:p>
            <a:r>
              <a:rPr lang="en-US" dirty="0" smtClean="0"/>
              <a:t>SLC6A20</a:t>
            </a:r>
            <a:r>
              <a:rPr lang="en-US" dirty="0"/>
              <a:t>, LZTFL1, CCR9, FYCO1, CXCR6 and XCR1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78438" y="1852295"/>
            <a:ext cx="441956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&lt;locus 9q34.2&gt;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rs657152 </a:t>
            </a:r>
            <a:r>
              <a:rPr lang="en-US" dirty="0"/>
              <a:t>(OR: </a:t>
            </a:r>
            <a:r>
              <a:rPr lang="en-US" dirty="0" smtClean="0"/>
              <a:t>1.32, P=4.95*10</a:t>
            </a:r>
            <a:r>
              <a:rPr lang="en-US" baseline="30000" dirty="0" smtClean="0"/>
              <a:t>-8</a:t>
            </a:r>
            <a:r>
              <a:rPr lang="en-US" dirty="0" smtClean="0"/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coincided with the </a:t>
            </a:r>
            <a:r>
              <a:rPr lang="en-US" i="1" dirty="0">
                <a:solidFill>
                  <a:srgbClr val="FF0000"/>
                </a:solidFill>
              </a:rPr>
              <a:t>ABO </a:t>
            </a:r>
            <a:r>
              <a:rPr lang="en-US" dirty="0">
                <a:solidFill>
                  <a:srgbClr val="FF0000"/>
                </a:solidFill>
              </a:rPr>
              <a:t>blood group locus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1400" dirty="0" smtClean="0"/>
              <a:t>- A </a:t>
            </a:r>
            <a:r>
              <a:rPr lang="en-US" sz="1400" dirty="0"/>
              <a:t>higher risk among persons with </a:t>
            </a:r>
            <a:r>
              <a:rPr lang="en-US" sz="1400" dirty="0">
                <a:solidFill>
                  <a:srgbClr val="FF0000"/>
                </a:solidFill>
              </a:rPr>
              <a:t>blood group A</a:t>
            </a:r>
          </a:p>
          <a:p>
            <a:r>
              <a:rPr lang="en-US" sz="1400" dirty="0" smtClean="0"/>
              <a:t>- A </a:t>
            </a:r>
            <a:r>
              <a:rPr lang="en-US" sz="1400" dirty="0"/>
              <a:t>protective effect for </a:t>
            </a:r>
            <a:r>
              <a:rPr lang="en-US" sz="1400" dirty="0">
                <a:solidFill>
                  <a:srgbClr val="FF0000"/>
                </a:solidFill>
              </a:rPr>
              <a:t>blood group O </a:t>
            </a:r>
            <a:endParaRPr 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65810" y="1214289"/>
            <a:ext cx="5853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835 cases and 1255 controls (8.9M </a:t>
            </a:r>
            <a:r>
              <a:rPr lang="en-US" dirty="0" smtClean="0"/>
              <a:t>SNPs) </a:t>
            </a:r>
            <a:r>
              <a:rPr lang="en-US" dirty="0"/>
              <a:t>from Italy </a:t>
            </a:r>
          </a:p>
          <a:p>
            <a:r>
              <a:rPr lang="en-US" dirty="0"/>
              <a:t>775 cases and 950 controls (9,1M SNPs) from </a:t>
            </a:r>
            <a:r>
              <a:rPr lang="en-US" dirty="0" smtClean="0"/>
              <a:t>Spain (N=3815)</a:t>
            </a:r>
            <a:endParaRPr lang="en-US" dirty="0"/>
          </a:p>
        </p:txBody>
      </p:sp>
      <p:sp>
        <p:nvSpPr>
          <p:cNvPr id="16" name="날짜 개체 틀 2"/>
          <p:cNvSpPr>
            <a:spLocks noGrp="1"/>
          </p:cNvSpPr>
          <p:nvPr>
            <p:ph type="dt" sz="half" idx="10"/>
          </p:nvPr>
        </p:nvSpPr>
        <p:spPr>
          <a:xfrm>
            <a:off x="1371600" y="6542546"/>
            <a:ext cx="2743200" cy="365125"/>
          </a:xfrm>
        </p:spPr>
        <p:txBody>
          <a:bodyPr/>
          <a:lstStyle/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9F96-2E17-4E68-9A3F-F8FE4CAC51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GWAS for COVID-19 (</a:t>
            </a:r>
            <a:r>
              <a:rPr lang="en-US" dirty="0" smtClean="0"/>
              <a:t>N=59K</a:t>
            </a:r>
            <a:r>
              <a:rPr lang="en-US" dirty="0"/>
              <a:t>)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544" y="1127125"/>
            <a:ext cx="10661650" cy="5330825"/>
          </a:xfrm>
          <a:prstGeom prst="rect">
            <a:avLst/>
          </a:prstGeom>
        </p:spPr>
      </p:pic>
      <p:sp>
        <p:nvSpPr>
          <p:cNvPr id="8" name="날짜 개체 틀 2"/>
          <p:cNvSpPr>
            <a:spLocks noGrp="1"/>
          </p:cNvSpPr>
          <p:nvPr>
            <p:ph type="dt" sz="half" idx="10"/>
          </p:nvPr>
        </p:nvSpPr>
        <p:spPr>
          <a:xfrm>
            <a:off x="1371600" y="6542546"/>
            <a:ext cx="2743200" cy="365125"/>
          </a:xfrm>
        </p:spPr>
        <p:txBody>
          <a:bodyPr/>
          <a:lstStyle/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9F96-2E17-4E68-9A3F-F8FE4CAC51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GWAS for </a:t>
            </a:r>
            <a:r>
              <a:rPr lang="en-US" dirty="0" smtClean="0"/>
              <a:t>COVID-19 (N=460K)</a:t>
            </a:r>
            <a:endParaRPr 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955" y="1087356"/>
            <a:ext cx="10661650" cy="53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7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9F96-2E17-4E68-9A3F-F8FE4CAC51E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544" y="1115550"/>
            <a:ext cx="10661650" cy="533082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GWAS for </a:t>
            </a:r>
            <a:r>
              <a:rPr lang="en-US" dirty="0" smtClean="0"/>
              <a:t>T2D </a:t>
            </a:r>
            <a:r>
              <a:rPr lang="en-US" dirty="0"/>
              <a:t>(</a:t>
            </a:r>
            <a:r>
              <a:rPr lang="en-US" dirty="0" smtClean="0"/>
              <a:t>N=460K</a:t>
            </a:r>
            <a:r>
              <a:rPr lang="en-US" dirty="0"/>
              <a:t>)</a:t>
            </a:r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>
          <a:xfrm>
            <a:off x="1371600" y="6542546"/>
            <a:ext cx="2743200" cy="365125"/>
          </a:xfrm>
        </p:spPr>
        <p:txBody>
          <a:bodyPr/>
          <a:lstStyle/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8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Obtain estimated effect sizes for T2D or T2D-related traits from UK Biobank (N=408K) using BOLT-LMM (#Case=18,219)</a:t>
            </a:r>
          </a:p>
          <a:p>
            <a:r>
              <a:rPr lang="en-US" dirty="0" smtClean="0"/>
              <a:t>Apply LDpred to compute coefficients using 1.1M independent SNPs and 1000G ph3 ver5 as reference panel, ranging causal fraction from 0.001 to 1</a:t>
            </a:r>
          </a:p>
          <a:p>
            <a:r>
              <a:rPr lang="en-US" dirty="0" smtClean="0"/>
              <a:t>Use 10-fold CV to compute PRS</a:t>
            </a:r>
          </a:p>
          <a:p>
            <a:r>
              <a:rPr lang="en-US" dirty="0" smtClean="0"/>
              <a:t>Using an internal validation set within UK Biobank (N=40K), we selected optimal model with a causal fraction of 0.1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PRS for T2D and T2D-related Traits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9F96-2E17-4E68-9A3F-F8FE4CAC51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>
          <a:xfrm>
            <a:off x="1371600" y="6542546"/>
            <a:ext cx="2743200" cy="365125"/>
          </a:xfrm>
        </p:spPr>
        <p:txBody>
          <a:bodyPr/>
          <a:lstStyle/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9F96-2E17-4E68-9A3F-F8FE4CAC51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AUC and pseudo-R</a:t>
            </a:r>
            <a:r>
              <a:rPr lang="en-US" baseline="30000" dirty="0"/>
              <a:t>2</a:t>
            </a:r>
            <a:r>
              <a:rPr lang="en-US" dirty="0"/>
              <a:t> for all </a:t>
            </a:r>
            <a:r>
              <a:rPr lang="en-US" dirty="0" smtClean="0"/>
              <a:t>individuals (N=408K) 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25" y="1514821"/>
            <a:ext cx="4707727" cy="4555589"/>
          </a:xfrm>
          <a:prstGeom prst="rect">
            <a:avLst/>
          </a:prstGeom>
        </p:spPr>
      </p:pic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224902" y="1127465"/>
            <a:ext cx="11799757" cy="5330303"/>
          </a:xfrm>
        </p:spPr>
        <p:txBody>
          <a:bodyPr>
            <a:normAutofit/>
          </a:bodyPr>
          <a:lstStyle/>
          <a:p>
            <a:r>
              <a:rPr lang="en-US" dirty="0" smtClean="0"/>
              <a:t>AUC: 0.649, Pseudo-R</a:t>
            </a:r>
            <a:r>
              <a:rPr lang="en-US" baseline="30000" dirty="0" smtClean="0"/>
              <a:t>2</a:t>
            </a:r>
            <a:r>
              <a:rPr lang="en-US" dirty="0"/>
              <a:t>: 0.051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13" y="1730143"/>
            <a:ext cx="4349596" cy="4308765"/>
          </a:xfrm>
          <a:prstGeom prst="rect">
            <a:avLst/>
          </a:prstGeom>
        </p:spPr>
      </p:pic>
      <p:sp>
        <p:nvSpPr>
          <p:cNvPr id="14" name="날짜 개체 틀 2"/>
          <p:cNvSpPr>
            <a:spLocks noGrp="1"/>
          </p:cNvSpPr>
          <p:nvPr>
            <p:ph type="dt" sz="half" idx="10"/>
          </p:nvPr>
        </p:nvSpPr>
        <p:spPr>
          <a:xfrm>
            <a:off x="1371600" y="6542546"/>
            <a:ext cx="2743200" cy="365125"/>
          </a:xfrm>
        </p:spPr>
        <p:txBody>
          <a:bodyPr/>
          <a:lstStyle/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9F96-2E17-4E68-9A3F-F8FE4CAC51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models for COVID-19 </a:t>
            </a:r>
            <a:endParaRPr lang="en-US" dirty="0" smtClean="0"/>
          </a:p>
          <a:p>
            <a:pPr lvl="1"/>
            <a:r>
              <a:rPr lang="en-US" dirty="0" smtClean="0"/>
              <a:t>Model: logit(COVID-19) ~ [Traits</a:t>
            </a:r>
            <a:r>
              <a:rPr lang="en-US" dirty="0"/>
              <a:t>]</a:t>
            </a:r>
            <a:r>
              <a:rPr lang="en-US" dirty="0" smtClean="0"/>
              <a:t> + age + gender + ethnicity</a:t>
            </a:r>
            <a:endParaRPr lang="en-US" dirty="0"/>
          </a:p>
          <a:p>
            <a:pPr lvl="1"/>
            <a:r>
              <a:rPr lang="en-US" dirty="0" smtClean="0"/>
              <a:t>[Traits]:Obesity-related traits (BMI, WST, </a:t>
            </a:r>
            <a:r>
              <a:rPr lang="en-US" dirty="0"/>
              <a:t>WHR), T2D, </a:t>
            </a:r>
            <a:r>
              <a:rPr lang="en-US" dirty="0" smtClean="0"/>
              <a:t>CVD, Asthma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</a:t>
            </a:r>
            <a:r>
              <a:rPr lang="en-US" dirty="0" smtClean="0"/>
              <a:t>Regression with T2D</a:t>
            </a:r>
            <a:endParaRPr 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988582"/>
              </p:ext>
            </p:extLst>
          </p:nvPr>
        </p:nvGraphicFramePr>
        <p:xfrm>
          <a:off x="1146786" y="2927912"/>
          <a:ext cx="8719456" cy="2580108"/>
        </p:xfrm>
        <a:graphic>
          <a:graphicData uri="http://schemas.openxmlformats.org/drawingml/2006/table">
            <a:tbl>
              <a:tblPr firstRow="1" bandRow="1"/>
              <a:tblGrid>
                <a:gridCol w="3145971">
                  <a:extLst>
                    <a:ext uri="{9D8B030D-6E8A-4147-A177-3AD203B41FA5}">
                      <a16:colId xmlns:a16="http://schemas.microsoft.com/office/drawing/2014/main" val="167174130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90273849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7332923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95737028"/>
                    </a:ext>
                  </a:extLst>
                </a:gridCol>
                <a:gridCol w="1719942">
                  <a:extLst>
                    <a:ext uri="{9D8B030D-6E8A-4147-A177-3AD203B41FA5}">
                      <a16:colId xmlns:a16="http://schemas.microsoft.com/office/drawing/2014/main" val="3542097673"/>
                    </a:ext>
                  </a:extLst>
                </a:gridCol>
              </a:tblGrid>
              <a:tr h="2895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Score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923817"/>
                  </a:ext>
                </a:extLst>
              </a:tr>
              <a:tr h="3894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4.05*10</a:t>
                      </a:r>
                      <a:r>
                        <a:rPr lang="en-US" sz="2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130903"/>
                  </a:ext>
                </a:extLst>
              </a:tr>
              <a:tr h="3556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Waist Circumference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4.05*10</a:t>
                      </a:r>
                      <a:r>
                        <a:rPr lang="en-US" sz="2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195582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Waist-Hip Ratio (WHR)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9.48*10</a:t>
                      </a:r>
                      <a:r>
                        <a:rPr lang="en-US" sz="2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966617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2.41*10</a:t>
                      </a:r>
                      <a:r>
                        <a:rPr lang="en-US" sz="2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1524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3.64*10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335781"/>
                  </a:ext>
                </a:extLst>
              </a:tr>
              <a:tr h="3994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Asthma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7.01*10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098513"/>
                  </a:ext>
                </a:extLst>
              </a:tr>
            </a:tbl>
          </a:graphicData>
        </a:graphic>
      </p:graphicFrame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>
          <a:xfrm>
            <a:off x="1371600" y="6542546"/>
            <a:ext cx="2743200" cy="365125"/>
          </a:xfrm>
        </p:spPr>
        <p:txBody>
          <a:bodyPr/>
          <a:lstStyle/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9F96-2E17-4E68-9A3F-F8FE4CAC51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with PRS for T2D</a:t>
            </a:r>
            <a:endParaRPr lang="en-US" dirty="0"/>
          </a:p>
        </p:txBody>
      </p:sp>
      <p:sp>
        <p:nvSpPr>
          <p:cNvPr id="23" name="내용 개체 틀 3"/>
          <p:cNvSpPr>
            <a:spLocks noGrp="1"/>
          </p:cNvSpPr>
          <p:nvPr>
            <p:ph idx="1"/>
          </p:nvPr>
        </p:nvSpPr>
        <p:spPr>
          <a:xfrm>
            <a:off x="224902" y="1127466"/>
            <a:ext cx="11799757" cy="2051164"/>
          </a:xfrm>
        </p:spPr>
        <p:txBody>
          <a:bodyPr>
            <a:normAutofit/>
          </a:bodyPr>
          <a:lstStyle/>
          <a:p>
            <a:r>
              <a:rPr lang="en-US" dirty="0"/>
              <a:t>Logistic Regression models for COVID-19 </a:t>
            </a:r>
            <a:endParaRPr lang="en-US" dirty="0" smtClean="0"/>
          </a:p>
          <a:p>
            <a:pPr lvl="1"/>
            <a:r>
              <a:rPr lang="en-US" dirty="0"/>
              <a:t>Model: logit(COVID-19) ~ </a:t>
            </a:r>
            <a:r>
              <a:rPr lang="en-US" dirty="0" smtClean="0"/>
              <a:t>[Traits] </a:t>
            </a:r>
            <a:r>
              <a:rPr lang="en-US" dirty="0"/>
              <a:t>+ </a:t>
            </a:r>
            <a:r>
              <a:rPr lang="en-US" dirty="0" smtClean="0"/>
              <a:t>age + gender, BMI + hypertension + smoking </a:t>
            </a:r>
            <a:r>
              <a:rPr lang="en-US" dirty="0"/>
              <a:t>status</a:t>
            </a:r>
            <a:endParaRPr lang="en-US" dirty="0" smtClean="0"/>
          </a:p>
          <a:p>
            <a:pPr lvl="1"/>
            <a:r>
              <a:rPr lang="en-US" dirty="0"/>
              <a:t>[</a:t>
            </a:r>
            <a:r>
              <a:rPr lang="en-US" dirty="0" smtClean="0"/>
              <a:t>Traits]: T2D, PRS(T2D)</a:t>
            </a:r>
          </a:p>
          <a:p>
            <a:pPr lvl="1"/>
            <a:r>
              <a:rPr lang="en-US" dirty="0" smtClean="0"/>
              <a:t>Association of </a:t>
            </a:r>
            <a:r>
              <a:rPr lang="en-US" dirty="0"/>
              <a:t>severe </a:t>
            </a:r>
            <a:r>
              <a:rPr lang="en-US" dirty="0" smtClean="0"/>
              <a:t>COVID-19 with </a:t>
            </a:r>
            <a:r>
              <a:rPr lang="en-US" dirty="0"/>
              <a:t>overall genetic susceptibility for </a:t>
            </a:r>
            <a:r>
              <a:rPr lang="en-US" dirty="0" smtClean="0"/>
              <a:t>T2D</a:t>
            </a:r>
          </a:p>
          <a:p>
            <a:pPr lvl="1"/>
            <a:r>
              <a:rPr lang="en-US" dirty="0" smtClean="0"/>
              <a:t>PRS (T2D) represent </a:t>
            </a:r>
            <a:r>
              <a:rPr lang="en-US" dirty="0"/>
              <a:t>an individual’s overall genetic risk for T2D </a:t>
            </a:r>
            <a:r>
              <a:rPr lang="en-US" dirty="0" smtClean="0"/>
              <a:t>trait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525961"/>
              </p:ext>
            </p:extLst>
          </p:nvPr>
        </p:nvGraphicFramePr>
        <p:xfrm>
          <a:off x="1371600" y="4538571"/>
          <a:ext cx="7108774" cy="1686814"/>
        </p:xfrm>
        <a:graphic>
          <a:graphicData uri="http://schemas.openxmlformats.org/drawingml/2006/table">
            <a:tbl>
              <a:tblPr firstRow="1" bandRow="1"/>
              <a:tblGrid>
                <a:gridCol w="2113235">
                  <a:extLst>
                    <a:ext uri="{9D8B030D-6E8A-4147-A177-3AD203B41FA5}">
                      <a16:colId xmlns:a16="http://schemas.microsoft.com/office/drawing/2014/main" val="1190285341"/>
                    </a:ext>
                  </a:extLst>
                </a:gridCol>
                <a:gridCol w="2191503">
                  <a:extLst>
                    <a:ext uri="{9D8B030D-6E8A-4147-A177-3AD203B41FA5}">
                      <a16:colId xmlns:a16="http://schemas.microsoft.com/office/drawing/2014/main" val="2183681955"/>
                    </a:ext>
                  </a:extLst>
                </a:gridCol>
                <a:gridCol w="1402018">
                  <a:extLst>
                    <a:ext uri="{9D8B030D-6E8A-4147-A177-3AD203B41FA5}">
                      <a16:colId xmlns:a16="http://schemas.microsoft.com/office/drawing/2014/main" val="3830838714"/>
                    </a:ext>
                  </a:extLst>
                </a:gridCol>
                <a:gridCol w="1402018">
                  <a:extLst>
                    <a:ext uri="{9D8B030D-6E8A-4147-A177-3AD203B41FA5}">
                      <a16:colId xmlns:a16="http://schemas.microsoft.com/office/drawing/2014/main" val="3700690316"/>
                    </a:ext>
                  </a:extLst>
                </a:gridCol>
              </a:tblGrid>
              <a:tr h="36983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Traits</a:t>
                      </a: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Covariates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770068"/>
                  </a:ext>
                </a:extLst>
              </a:tr>
              <a:tr h="3247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T2D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1.84*10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207974"/>
                  </a:ext>
                </a:extLst>
              </a:tr>
              <a:tr h="333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Adjustment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2.98*10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505905"/>
                  </a:ext>
                </a:extLst>
              </a:tr>
              <a:tr h="3247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PRS (T2D)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6.57*10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611811"/>
                  </a:ext>
                </a:extLst>
              </a:tr>
              <a:tr h="333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Adjustment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1.86*10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851770"/>
                  </a:ext>
                </a:extLst>
              </a:tr>
            </a:tbl>
          </a:graphicData>
        </a:graphic>
      </p:graphicFrame>
      <p:sp>
        <p:nvSpPr>
          <p:cNvPr id="26" name="날짜 개체 틀 2"/>
          <p:cNvSpPr>
            <a:spLocks noGrp="1"/>
          </p:cNvSpPr>
          <p:nvPr>
            <p:ph type="dt" sz="half" idx="10"/>
          </p:nvPr>
        </p:nvSpPr>
        <p:spPr>
          <a:xfrm>
            <a:off x="1371600" y="6542546"/>
            <a:ext cx="2743200" cy="365125"/>
          </a:xfrm>
        </p:spPr>
        <p:txBody>
          <a:bodyPr/>
          <a:lstStyle/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230509"/>
              </p:ext>
            </p:extLst>
          </p:nvPr>
        </p:nvGraphicFramePr>
        <p:xfrm>
          <a:off x="1371601" y="3316535"/>
          <a:ext cx="6102626" cy="904875"/>
        </p:xfrm>
        <a:graphic>
          <a:graphicData uri="http://schemas.openxmlformats.org/drawingml/2006/table">
            <a:tbl>
              <a:tblPr firstRow="1" bandRow="1"/>
              <a:tblGrid>
                <a:gridCol w="1789297">
                  <a:extLst>
                    <a:ext uri="{9D8B030D-6E8A-4147-A177-3AD203B41FA5}">
                      <a16:colId xmlns:a16="http://schemas.microsoft.com/office/drawing/2014/main" val="2677357005"/>
                    </a:ext>
                  </a:extLst>
                </a:gridCol>
                <a:gridCol w="2074547">
                  <a:extLst>
                    <a:ext uri="{9D8B030D-6E8A-4147-A177-3AD203B41FA5}">
                      <a16:colId xmlns:a16="http://schemas.microsoft.com/office/drawing/2014/main" val="531834549"/>
                    </a:ext>
                  </a:extLst>
                </a:gridCol>
                <a:gridCol w="2238782">
                  <a:extLst>
                    <a:ext uri="{9D8B030D-6E8A-4147-A177-3AD203B41FA5}">
                      <a16:colId xmlns:a16="http://schemas.microsoft.com/office/drawing/2014/main" val="106769359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(2021.2.10)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COVID19 Cases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96727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10,713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379,953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0199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T2D Cases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17,519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998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1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9F96-2E17-4E68-9A3F-F8FE4CAC51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88767" y="1138573"/>
            <a:ext cx="11835892" cy="2073711"/>
          </a:xfrm>
        </p:spPr>
        <p:txBody>
          <a:bodyPr>
            <a:normAutofit/>
          </a:bodyPr>
          <a:lstStyle/>
          <a:p>
            <a:r>
              <a:rPr lang="en-US" dirty="0" smtClean="0"/>
              <a:t>Death Records in UK Biobank</a:t>
            </a:r>
          </a:p>
          <a:p>
            <a:pPr lvl="1"/>
            <a:r>
              <a:rPr lang="en-US" dirty="0"/>
              <a:t>Study period: 2020.3.16 ~ </a:t>
            </a:r>
            <a:r>
              <a:rPr lang="en-US" dirty="0" smtClean="0"/>
              <a:t>2021.2.10</a:t>
            </a:r>
          </a:p>
          <a:p>
            <a:pPr lvl="1"/>
            <a:r>
              <a:rPr lang="en-US" dirty="0" smtClean="0"/>
              <a:t>Total of 3,221 deaths</a:t>
            </a:r>
          </a:p>
          <a:p>
            <a:pPr lvl="1"/>
            <a:r>
              <a:rPr lang="en-US" dirty="0" smtClean="0"/>
              <a:t>Mortality rate for individuals with T2D </a:t>
            </a:r>
          </a:p>
          <a:p>
            <a:pPr marL="284162" lvl="1" indent="0">
              <a:buNone/>
            </a:pPr>
            <a:r>
              <a:rPr lang="en-US" dirty="0" smtClean="0"/>
              <a:t>   and positive COVID-19 results is highest among other disease groups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Records</a:t>
            </a:r>
            <a:endParaRPr 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003971"/>
              </p:ext>
            </p:extLst>
          </p:nvPr>
        </p:nvGraphicFramePr>
        <p:xfrm>
          <a:off x="801881" y="3518310"/>
          <a:ext cx="5221448" cy="1017759"/>
        </p:xfrm>
        <a:graphic>
          <a:graphicData uri="http://schemas.openxmlformats.org/drawingml/2006/table">
            <a:tbl>
              <a:tblPr firstRow="1" bandRow="1"/>
              <a:tblGrid>
                <a:gridCol w="1530935">
                  <a:extLst>
                    <a:ext uri="{9D8B030D-6E8A-4147-A177-3AD203B41FA5}">
                      <a16:colId xmlns:a16="http://schemas.microsoft.com/office/drawing/2014/main" val="2570086610"/>
                    </a:ext>
                  </a:extLst>
                </a:gridCol>
                <a:gridCol w="1774996">
                  <a:extLst>
                    <a:ext uri="{9D8B030D-6E8A-4147-A177-3AD203B41FA5}">
                      <a16:colId xmlns:a16="http://schemas.microsoft.com/office/drawing/2014/main" val="3408469452"/>
                    </a:ext>
                  </a:extLst>
                </a:gridCol>
                <a:gridCol w="1915517">
                  <a:extLst>
                    <a:ext uri="{9D8B030D-6E8A-4147-A177-3AD203B41FA5}">
                      <a16:colId xmlns:a16="http://schemas.microsoft.com/office/drawing/2014/main" val="2416949396"/>
                    </a:ext>
                  </a:extLst>
                </a:gridCol>
              </a:tblGrid>
              <a:tr h="3392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Death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COVID-19 Cases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476547"/>
                  </a:ext>
                </a:extLst>
              </a:tr>
              <a:tr h="3392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481368"/>
                  </a:ext>
                </a:extLst>
              </a:tr>
              <a:tr h="3392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T2D Cases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7011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45162"/>
              </p:ext>
            </p:extLst>
          </p:nvPr>
        </p:nvGraphicFramePr>
        <p:xfrm>
          <a:off x="6344525" y="3516894"/>
          <a:ext cx="5053442" cy="1019175"/>
        </p:xfrm>
        <a:graphic>
          <a:graphicData uri="http://schemas.openxmlformats.org/drawingml/2006/table">
            <a:tbl>
              <a:tblPr firstRow="1" bandRow="1"/>
              <a:tblGrid>
                <a:gridCol w="1481675">
                  <a:extLst>
                    <a:ext uri="{9D8B030D-6E8A-4147-A177-3AD203B41FA5}">
                      <a16:colId xmlns:a16="http://schemas.microsoft.com/office/drawing/2014/main" val="1388028581"/>
                    </a:ext>
                  </a:extLst>
                </a:gridCol>
                <a:gridCol w="1717884">
                  <a:extLst>
                    <a:ext uri="{9D8B030D-6E8A-4147-A177-3AD203B41FA5}">
                      <a16:colId xmlns:a16="http://schemas.microsoft.com/office/drawing/2014/main" val="4187826786"/>
                    </a:ext>
                  </a:extLst>
                </a:gridCol>
                <a:gridCol w="1853883">
                  <a:extLst>
                    <a:ext uri="{9D8B030D-6E8A-4147-A177-3AD203B41FA5}">
                      <a16:colId xmlns:a16="http://schemas.microsoft.com/office/drawing/2014/main" val="253854300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Survival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COVID-19 Cases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32936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356,511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50946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T2D Cases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13,757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34203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45731"/>
              </p:ext>
            </p:extLst>
          </p:nvPr>
        </p:nvGraphicFramePr>
        <p:xfrm>
          <a:off x="801881" y="4840679"/>
          <a:ext cx="10596086" cy="1124164"/>
        </p:xfrm>
        <a:graphic>
          <a:graphicData uri="http://schemas.openxmlformats.org/drawingml/2006/table">
            <a:tbl>
              <a:tblPr firstRow="1" firstCol="1" bandRow="1"/>
              <a:tblGrid>
                <a:gridCol w="2477161">
                  <a:extLst>
                    <a:ext uri="{9D8B030D-6E8A-4147-A177-3AD203B41FA5}">
                      <a16:colId xmlns:a16="http://schemas.microsoft.com/office/drawing/2014/main" val="3774675898"/>
                    </a:ext>
                  </a:extLst>
                </a:gridCol>
                <a:gridCol w="4231692">
                  <a:extLst>
                    <a:ext uri="{9D8B030D-6E8A-4147-A177-3AD203B41FA5}">
                      <a16:colId xmlns:a16="http://schemas.microsoft.com/office/drawing/2014/main" val="280162022"/>
                    </a:ext>
                  </a:extLst>
                </a:gridCol>
                <a:gridCol w="3887233">
                  <a:extLst>
                    <a:ext uri="{9D8B030D-6E8A-4147-A177-3AD203B41FA5}">
                      <a16:colId xmlns:a16="http://schemas.microsoft.com/office/drawing/2014/main" val="117922923"/>
                    </a:ext>
                  </a:extLst>
                </a:gridCol>
              </a:tblGrid>
              <a:tr h="2332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Mortality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COVID-19 Case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404910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2419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/(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2419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+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356511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)*100=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0.673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/(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+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10327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)*100=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3.549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89307"/>
                  </a:ext>
                </a:extLst>
              </a:tr>
              <a:tr h="4081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T2D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/(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+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13757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)*100=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/(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+622)*100=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10.888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008942"/>
                  </a:ext>
                </a:extLst>
              </a:tr>
            </a:tbl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6743313" y="1124876"/>
            <a:ext cx="0" cy="1188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129809" y="1124876"/>
            <a:ext cx="1812" cy="1188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6743313" y="1502065"/>
            <a:ext cx="4386496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129809" y="1352136"/>
            <a:ext cx="669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Survival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743313" y="1904125"/>
            <a:ext cx="2760175" cy="2085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22218" y="165199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death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3329" y="2307721"/>
            <a:ext cx="2564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2020.03.16(Initial </a:t>
            </a:r>
            <a:r>
              <a:rPr lang="en-US" altLang="ko-KR" sz="1400" dirty="0" smtClean="0"/>
              <a:t>day </a:t>
            </a:r>
            <a:r>
              <a:rPr lang="en-US" altLang="ko-KR" sz="1400" dirty="0"/>
              <a:t>of study)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9692918" y="2301274"/>
            <a:ext cx="2314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2021.02.10(Last </a:t>
            </a:r>
            <a:r>
              <a:rPr lang="en-US" altLang="ko-KR" sz="1400" dirty="0" smtClean="0"/>
              <a:t>day </a:t>
            </a:r>
            <a:r>
              <a:rPr lang="en-US" altLang="ko-KR" sz="1400" dirty="0"/>
              <a:t>of study)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23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enetic </a:t>
            </a:r>
            <a:r>
              <a:rPr lang="en-US" dirty="0"/>
              <a:t>predisposition </a:t>
            </a:r>
            <a:r>
              <a:rPr lang="en-US" dirty="0" smtClean="0"/>
              <a:t>(also </a:t>
            </a:r>
            <a:r>
              <a:rPr lang="en-US" dirty="0"/>
              <a:t>called genetic susceptibility) </a:t>
            </a:r>
            <a:endParaRPr lang="en-US" dirty="0" smtClean="0"/>
          </a:p>
          <a:p>
            <a:pPr lvl="1"/>
            <a:r>
              <a:rPr lang="en-US" dirty="0" smtClean="0"/>
              <a:t>Likelihood </a:t>
            </a:r>
            <a:r>
              <a:rPr lang="en-US" dirty="0"/>
              <a:t>of developing a particular disease based on a person's genetic </a:t>
            </a:r>
            <a:r>
              <a:rPr lang="en-US" dirty="0" smtClean="0"/>
              <a:t>variants</a:t>
            </a:r>
          </a:p>
          <a:p>
            <a:pPr lvl="1"/>
            <a:r>
              <a:rPr lang="en-US" dirty="0" smtClean="0"/>
              <a:t>Results </a:t>
            </a:r>
            <a:r>
              <a:rPr lang="en-US" dirty="0"/>
              <a:t>from specific genetic variations that are often inherited from a </a:t>
            </a:r>
            <a:r>
              <a:rPr lang="en-US" dirty="0" smtClean="0"/>
              <a:t>parent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people with a predisposing genetic variation will never get the disease while others will, even within the same </a:t>
            </a:r>
            <a:r>
              <a:rPr lang="en-US" dirty="0" smtClean="0"/>
              <a:t>family</a:t>
            </a:r>
          </a:p>
          <a:p>
            <a:pPr lvl="1"/>
            <a:r>
              <a:rPr lang="en-US" dirty="0" smtClean="0"/>
              <a:t>Can be quantified by polygenic risk scores (PRS)</a:t>
            </a: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Predisposition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9F96-2E17-4E68-9A3F-F8FE4CAC51E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64" y="3649851"/>
            <a:ext cx="10720840" cy="2627778"/>
          </a:xfrm>
          <a:prstGeom prst="rect">
            <a:avLst/>
          </a:prstGeom>
        </p:spPr>
      </p:pic>
      <p:sp>
        <p:nvSpPr>
          <p:cNvPr id="8" name="날짜 개체 틀 2"/>
          <p:cNvSpPr>
            <a:spLocks noGrp="1"/>
          </p:cNvSpPr>
          <p:nvPr>
            <p:ph type="dt" sz="half" idx="10"/>
          </p:nvPr>
        </p:nvSpPr>
        <p:spPr>
          <a:xfrm>
            <a:off x="1371600" y="6542546"/>
            <a:ext cx="2743200" cy="365125"/>
          </a:xfrm>
        </p:spPr>
        <p:txBody>
          <a:bodyPr/>
          <a:lstStyle/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9F96-2E17-4E68-9A3F-F8FE4CAC51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Multivariable Cox Proportional Hazard Models</a:t>
            </a:r>
          </a:p>
          <a:p>
            <a:pPr lvl="1"/>
            <a:r>
              <a:rPr lang="en-US" dirty="0" smtClean="0"/>
              <a:t>Investigate the </a:t>
            </a:r>
            <a:r>
              <a:rPr lang="en-US" dirty="0"/>
              <a:t>effect of T2D patients infected with severe COVID19 on </a:t>
            </a:r>
            <a:r>
              <a:rPr lang="en-US" dirty="0" smtClean="0"/>
              <a:t>length </a:t>
            </a:r>
            <a:r>
              <a:rPr lang="en-US" dirty="0"/>
              <a:t>of </a:t>
            </a:r>
            <a:r>
              <a:rPr lang="en-US" dirty="0" smtClean="0"/>
              <a:t>survival</a:t>
            </a:r>
          </a:p>
          <a:p>
            <a:pPr lvl="1"/>
            <a:r>
              <a:rPr lang="en-US" dirty="0" smtClean="0"/>
              <a:t>Response: survival time and status (0: censored, 1: death)</a:t>
            </a:r>
          </a:p>
          <a:p>
            <a:pPr lvl="1"/>
            <a:r>
              <a:rPr lang="en-US" dirty="0" smtClean="0"/>
              <a:t>Explanatory variables:</a:t>
            </a:r>
          </a:p>
          <a:p>
            <a:pPr lvl="2"/>
            <a:r>
              <a:rPr lang="en-US" dirty="0" smtClean="0"/>
              <a:t>Unadjusted: T2D, COVID-19</a:t>
            </a:r>
          </a:p>
          <a:p>
            <a:pPr lvl="2"/>
            <a:r>
              <a:rPr lang="en-US" dirty="0" smtClean="0"/>
              <a:t>Adjusted</a:t>
            </a:r>
            <a:r>
              <a:rPr lang="en-US" dirty="0"/>
              <a:t>: T2D, </a:t>
            </a:r>
            <a:r>
              <a:rPr lang="en-US" dirty="0" smtClean="0"/>
              <a:t>COVID-19, Age, Gender, BMI, Hypertension, Smoking Status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Cox Proportional Hazard Model with T2D</a:t>
            </a:r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59145"/>
              </p:ext>
            </p:extLst>
          </p:nvPr>
        </p:nvGraphicFramePr>
        <p:xfrm>
          <a:off x="711200" y="3882231"/>
          <a:ext cx="10439400" cy="1838325"/>
        </p:xfrm>
        <a:graphic>
          <a:graphicData uri="http://schemas.openxmlformats.org/drawingml/2006/table">
            <a:tbl>
              <a:tblPr firstRow="1" firstCol="1" bandRow="1"/>
              <a:tblGrid>
                <a:gridCol w="1969878">
                  <a:extLst>
                    <a:ext uri="{9D8B030D-6E8A-4147-A177-3AD203B41FA5}">
                      <a16:colId xmlns:a16="http://schemas.microsoft.com/office/drawing/2014/main" val="12825736"/>
                    </a:ext>
                  </a:extLst>
                </a:gridCol>
                <a:gridCol w="2283916">
                  <a:extLst>
                    <a:ext uri="{9D8B030D-6E8A-4147-A177-3AD203B41FA5}">
                      <a16:colId xmlns:a16="http://schemas.microsoft.com/office/drawing/2014/main" val="3593067373"/>
                    </a:ext>
                  </a:extLst>
                </a:gridCol>
                <a:gridCol w="2464726">
                  <a:extLst>
                    <a:ext uri="{9D8B030D-6E8A-4147-A177-3AD203B41FA5}">
                      <a16:colId xmlns:a16="http://schemas.microsoft.com/office/drawing/2014/main" val="3092850593"/>
                    </a:ext>
                  </a:extLst>
                </a:gridCol>
                <a:gridCol w="1827133">
                  <a:extLst>
                    <a:ext uri="{9D8B030D-6E8A-4147-A177-3AD203B41FA5}">
                      <a16:colId xmlns:a16="http://schemas.microsoft.com/office/drawing/2014/main" val="2909628408"/>
                    </a:ext>
                  </a:extLst>
                </a:gridCol>
                <a:gridCol w="1893747">
                  <a:extLst>
                    <a:ext uri="{9D8B030D-6E8A-4147-A177-3AD203B41FA5}">
                      <a16:colId xmlns:a16="http://schemas.microsoft.com/office/drawing/2014/main" val="40937684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Covariates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 CI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85704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(3.2812, 4.110)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2.06*10</a:t>
                      </a:r>
                      <a:r>
                        <a:rPr lang="en-US" sz="2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71462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(1.8202 , 2.3126)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5.88*10</a:t>
                      </a:r>
                      <a:r>
                        <a:rPr lang="en-US" sz="2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1972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COVID-19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5.3459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(4.7979, 5.956)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1.05*10</a:t>
                      </a:r>
                      <a:r>
                        <a:rPr lang="en-US" sz="2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6892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(5.6249, 7.0025)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6.67*10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438328"/>
                  </a:ext>
                </a:extLst>
              </a:tr>
            </a:tbl>
          </a:graphicData>
        </a:graphic>
      </p:graphicFrame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>
          <a:xfrm>
            <a:off x="1371600" y="6542546"/>
            <a:ext cx="2743200" cy="365125"/>
          </a:xfrm>
        </p:spPr>
        <p:txBody>
          <a:bodyPr/>
          <a:lstStyle/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9F96-2E17-4E68-9A3F-F8FE4CAC51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032979"/>
              </p:ext>
            </p:extLst>
          </p:nvPr>
        </p:nvGraphicFramePr>
        <p:xfrm>
          <a:off x="993980" y="4067175"/>
          <a:ext cx="10439400" cy="1838325"/>
        </p:xfrm>
        <a:graphic>
          <a:graphicData uri="http://schemas.openxmlformats.org/drawingml/2006/table">
            <a:tbl>
              <a:tblPr/>
              <a:tblGrid>
                <a:gridCol w="1969878">
                  <a:extLst>
                    <a:ext uri="{9D8B030D-6E8A-4147-A177-3AD203B41FA5}">
                      <a16:colId xmlns:a16="http://schemas.microsoft.com/office/drawing/2014/main" val="398070234"/>
                    </a:ext>
                  </a:extLst>
                </a:gridCol>
                <a:gridCol w="2283916">
                  <a:extLst>
                    <a:ext uri="{9D8B030D-6E8A-4147-A177-3AD203B41FA5}">
                      <a16:colId xmlns:a16="http://schemas.microsoft.com/office/drawing/2014/main" val="1019154968"/>
                    </a:ext>
                  </a:extLst>
                </a:gridCol>
                <a:gridCol w="2464726">
                  <a:extLst>
                    <a:ext uri="{9D8B030D-6E8A-4147-A177-3AD203B41FA5}">
                      <a16:colId xmlns:a16="http://schemas.microsoft.com/office/drawing/2014/main" val="383682555"/>
                    </a:ext>
                  </a:extLst>
                </a:gridCol>
                <a:gridCol w="1827133">
                  <a:extLst>
                    <a:ext uri="{9D8B030D-6E8A-4147-A177-3AD203B41FA5}">
                      <a16:colId xmlns:a16="http://schemas.microsoft.com/office/drawing/2014/main" val="1221241218"/>
                    </a:ext>
                  </a:extLst>
                </a:gridCol>
                <a:gridCol w="1893747">
                  <a:extLst>
                    <a:ext uri="{9D8B030D-6E8A-4147-A177-3AD203B41FA5}">
                      <a16:colId xmlns:a16="http://schemas.microsoft.com/office/drawing/2014/main" val="312502941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Covariates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 CI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17561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PRS(T2D)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(1.0576, 1.1395)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9.42*10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97279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(1.0247, 1.105)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1.28*10</a:t>
                      </a:r>
                      <a:r>
                        <a:rPr lang="en-US" sz="2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05232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COVID-19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(4.9957, 6.0917)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1.14*10</a:t>
                      </a:r>
                      <a:r>
                        <a:rPr lang="en-US" sz="2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86811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(5.5800, 6.825)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9.29*10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247275"/>
                  </a:ext>
                </a:extLst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Cox Proportional Hazard Model with </a:t>
            </a:r>
            <a:r>
              <a:rPr lang="en-US" dirty="0" smtClean="0"/>
              <a:t>PRS for T2D</a:t>
            </a:r>
            <a:endParaRPr lang="en-US" dirty="0"/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224902" y="1127465"/>
            <a:ext cx="11799757" cy="5330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213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425" indent="-1682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Multivariable Cox Proportional Hazard Models</a:t>
            </a:r>
          </a:p>
          <a:p>
            <a:pPr lvl="1"/>
            <a:r>
              <a:rPr lang="en-US" dirty="0" smtClean="0"/>
              <a:t>Investigate the effect of individuals with high </a:t>
            </a:r>
            <a:r>
              <a:rPr lang="en-US" dirty="0"/>
              <a:t>genetic risk for T2D </a:t>
            </a:r>
            <a:r>
              <a:rPr lang="en-US" dirty="0" smtClean="0"/>
              <a:t>infected with severe COVID19 on length of survival</a:t>
            </a:r>
          </a:p>
          <a:p>
            <a:pPr lvl="1"/>
            <a:r>
              <a:rPr lang="en-US" dirty="0" smtClean="0"/>
              <a:t>Response: survival time and status (0: censored, 1: death)</a:t>
            </a:r>
          </a:p>
          <a:p>
            <a:pPr lvl="1"/>
            <a:r>
              <a:rPr lang="en-US" dirty="0" smtClean="0"/>
              <a:t>Explanatory variables:</a:t>
            </a:r>
          </a:p>
          <a:p>
            <a:pPr lvl="2"/>
            <a:r>
              <a:rPr lang="en-US" dirty="0" smtClean="0"/>
              <a:t>Unadjusted: PRS(T2D), COVID-19</a:t>
            </a:r>
          </a:p>
          <a:p>
            <a:pPr lvl="2"/>
            <a:r>
              <a:rPr lang="en-US" dirty="0" smtClean="0"/>
              <a:t>Adjusted: PRS(T2D), COVID-19, Age, Sex, BMI, Hypertension, Smoking Status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1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9F96-2E17-4E68-9A3F-F8FE4CAC51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Kaplan–Meier </a:t>
            </a:r>
            <a:r>
              <a:rPr lang="en-US" dirty="0" smtClean="0"/>
              <a:t>Survival Curve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40" y="1298446"/>
            <a:ext cx="4872812" cy="48728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364" y="1298446"/>
            <a:ext cx="4872812" cy="48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9F96-2E17-4E68-9A3F-F8FE4CAC51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ndividuals </a:t>
            </a:r>
            <a:r>
              <a:rPr lang="en-US" dirty="0"/>
              <a:t>with T2D </a:t>
            </a:r>
            <a:r>
              <a:rPr lang="en-US" dirty="0" smtClean="0"/>
              <a:t>are </a:t>
            </a:r>
            <a:r>
              <a:rPr lang="en-US" dirty="0"/>
              <a:t>at a higher risk for developing severe </a:t>
            </a:r>
            <a:r>
              <a:rPr lang="en-US" dirty="0" smtClean="0"/>
              <a:t>COVID-19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positive association of the individual’s overall genetic risk for T2D </a:t>
            </a:r>
            <a:r>
              <a:rPr lang="en-US" dirty="0" smtClean="0"/>
              <a:t>with </a:t>
            </a:r>
            <a:r>
              <a:rPr lang="en-US" dirty="0"/>
              <a:t>severe </a:t>
            </a:r>
            <a:r>
              <a:rPr lang="en-US" dirty="0" smtClean="0"/>
              <a:t>COVID-19</a:t>
            </a:r>
          </a:p>
          <a:p>
            <a:r>
              <a:rPr lang="en-US" dirty="0"/>
              <a:t>I</a:t>
            </a:r>
            <a:r>
              <a:rPr lang="en-US" dirty="0" smtClean="0"/>
              <a:t>ndicating </a:t>
            </a:r>
            <a:r>
              <a:rPr lang="en-US" dirty="0"/>
              <a:t>the roles of T2D and T2D-related genetics in the pathogenesis of severe </a:t>
            </a:r>
            <a:r>
              <a:rPr lang="en-US" dirty="0" smtClean="0"/>
              <a:t>COVID-19</a:t>
            </a:r>
          </a:p>
          <a:p>
            <a:r>
              <a:rPr lang="en-US" dirty="0" smtClean="0"/>
              <a:t>T2D patients with COVID-19 positive has significantly higher motility rate than normal people with COVID-19 positive (log-rank p-values </a:t>
            </a:r>
            <a:r>
              <a:rPr lang="en-US" dirty="0"/>
              <a:t>= </a:t>
            </a:r>
            <a:r>
              <a:rPr lang="en-US" dirty="0" smtClean="0"/>
              <a:t>1.68*10</a:t>
            </a:r>
            <a:r>
              <a:rPr lang="en-US" baseline="30000" dirty="0" smtClean="0"/>
              <a:t>-22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5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9F96-2E17-4E68-9A3F-F8FE4CAC51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Association Studies between COVID-19 and </a:t>
            </a:r>
            <a:r>
              <a:rPr lang="en-US" dirty="0"/>
              <a:t>underlying </a:t>
            </a:r>
            <a:r>
              <a:rPr lang="en-US" dirty="0" smtClean="0"/>
              <a:t>diseases</a:t>
            </a:r>
          </a:p>
          <a:p>
            <a:pPr lvl="1"/>
            <a:r>
              <a:rPr lang="en-US" dirty="0" smtClean="0"/>
              <a:t>Examine association of COVID-19 with many </a:t>
            </a:r>
            <a:r>
              <a:rPr lang="en-US" dirty="0"/>
              <a:t>underlying </a:t>
            </a:r>
            <a:r>
              <a:rPr lang="en-US" dirty="0" smtClean="0"/>
              <a:t>diseases such as obesity, CVD and asthma and their genetic predispositions using logistic regression models</a:t>
            </a:r>
          </a:p>
          <a:p>
            <a:pPr lvl="1"/>
            <a:r>
              <a:rPr lang="en-US" dirty="0" smtClean="0"/>
              <a:t>Use of DIAGRAM consortium data to generate PRS for T2D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Causal Inference between COVID-19 </a:t>
            </a:r>
            <a:r>
              <a:rPr lang="en-US" dirty="0"/>
              <a:t>and underlying diseases</a:t>
            </a:r>
          </a:p>
          <a:p>
            <a:pPr lvl="1"/>
            <a:r>
              <a:rPr lang="en-US" dirty="0" smtClean="0"/>
              <a:t>Mendelian randomization methods</a:t>
            </a:r>
          </a:p>
          <a:p>
            <a:pPr lvl="1"/>
            <a:r>
              <a:rPr lang="en-US" altLang="ko-KR" dirty="0"/>
              <a:t>MR-Egger, MR-PRESSO, GSMR, </a:t>
            </a:r>
            <a:r>
              <a:rPr lang="en-US" altLang="ko-KR" dirty="0" smtClean="0"/>
              <a:t>LCV</a:t>
            </a:r>
          </a:p>
          <a:p>
            <a:endParaRPr lang="en-US" dirty="0" smtClean="0"/>
          </a:p>
          <a:p>
            <a:r>
              <a:rPr lang="en-US" dirty="0" smtClean="0"/>
              <a:t>Survival Analysis for COVID-19</a:t>
            </a:r>
          </a:p>
          <a:p>
            <a:pPr lvl="1"/>
            <a:r>
              <a:rPr lang="en-US" dirty="0" smtClean="0"/>
              <a:t>Interaction analysis for COVID-19 and other underlying diseases</a:t>
            </a:r>
          </a:p>
          <a:p>
            <a:pPr lvl="1"/>
            <a:r>
              <a:rPr lang="en-US" dirty="0" smtClean="0"/>
              <a:t>Fitting cox proportional models using deep learning algorithm such as </a:t>
            </a:r>
            <a:r>
              <a:rPr lang="en-US" dirty="0" err="1" smtClean="0"/>
              <a:t>Deepsurv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 Plan</a:t>
            </a:r>
          </a:p>
        </p:txBody>
      </p:sp>
    </p:spTree>
    <p:extLst>
      <p:ext uri="{BB962C8B-B14F-4D97-AF65-F5344CB8AC3E}">
        <p14:creationId xmlns:p14="http://schemas.microsoft.com/office/powerpoint/2010/main" val="15349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A9F96-2E17-4E68-9A3F-F8FE4CAC51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029832" y="2797853"/>
            <a:ext cx="7886700" cy="771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9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24903" y="1127465"/>
            <a:ext cx="7374076" cy="5330303"/>
          </a:xfrm>
        </p:spPr>
        <p:txBody>
          <a:bodyPr>
            <a:normAutofit/>
          </a:bodyPr>
          <a:lstStyle/>
          <a:p>
            <a:r>
              <a:rPr lang="en-US" dirty="0" smtClean="0"/>
              <a:t>Relationship between the genetic predisposition for T2D and the risk of T2D</a:t>
            </a:r>
          </a:p>
          <a:p>
            <a:endParaRPr lang="en-US" dirty="0"/>
          </a:p>
          <a:p>
            <a:r>
              <a:rPr lang="en-US" dirty="0" smtClean="0"/>
              <a:t>How to compute genetic risk that contributes to the development of T2D?</a:t>
            </a:r>
          </a:p>
          <a:p>
            <a:pPr lvl="1"/>
            <a:r>
              <a:rPr lang="en-US" dirty="0" smtClean="0"/>
              <a:t>PRS for T2D, T2D-related traits (</a:t>
            </a:r>
            <a:r>
              <a:rPr lang="en-US" dirty="0" err="1" smtClean="0"/>
              <a:t>eg</a:t>
            </a:r>
            <a:r>
              <a:rPr lang="en-US" dirty="0" smtClean="0"/>
              <a:t>. beta-cell dysfunction for impaired insulin synthesis)</a:t>
            </a:r>
          </a:p>
          <a:p>
            <a:pPr lvl="1"/>
            <a:endParaRPr lang="en-US" dirty="0"/>
          </a:p>
          <a:p>
            <a:r>
              <a:rPr lang="en-US" dirty="0"/>
              <a:t>How to examine relationship between PRS and </a:t>
            </a:r>
            <a:r>
              <a:rPr lang="en-US" dirty="0" smtClean="0"/>
              <a:t>the risk of T2D? </a:t>
            </a:r>
            <a:endParaRPr lang="en-US" dirty="0"/>
          </a:p>
          <a:p>
            <a:pPr lvl="1"/>
            <a:r>
              <a:rPr lang="en-US" dirty="0"/>
              <a:t>Association of derived PRS with the risk of </a:t>
            </a:r>
            <a:r>
              <a:rPr lang="en-US" dirty="0" smtClean="0"/>
              <a:t>T2D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Predisposition to </a:t>
            </a:r>
            <a:r>
              <a:rPr lang="en-US" dirty="0" smtClean="0"/>
              <a:t>T2D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9F96-2E17-4E68-9A3F-F8FE4CAC51E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187" y="1818290"/>
            <a:ext cx="4247004" cy="3489435"/>
          </a:xfrm>
          <a:prstGeom prst="rect">
            <a:avLst/>
          </a:prstGeom>
        </p:spPr>
      </p:pic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>
          <a:xfrm>
            <a:off x="1371600" y="6542546"/>
            <a:ext cx="2743200" cy="365125"/>
          </a:xfrm>
        </p:spPr>
        <p:txBody>
          <a:bodyPr/>
          <a:lstStyle/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24902" y="1127465"/>
            <a:ext cx="6848560" cy="5330303"/>
          </a:xfrm>
        </p:spPr>
        <p:txBody>
          <a:bodyPr/>
          <a:lstStyle/>
          <a:p>
            <a:r>
              <a:rPr lang="en-US" dirty="0" smtClean="0"/>
              <a:t>Relationship between the genetic predisposition for complex traits and the risk of developing severe COVID-19</a:t>
            </a:r>
          </a:p>
          <a:p>
            <a:endParaRPr lang="en-US" dirty="0" smtClean="0"/>
          </a:p>
          <a:p>
            <a:r>
              <a:rPr lang="en-US" dirty="0" smtClean="0"/>
              <a:t>How to estimate the genetic predisposition for complex traits?</a:t>
            </a:r>
          </a:p>
          <a:p>
            <a:pPr lvl="1"/>
            <a:r>
              <a:rPr lang="en-US" dirty="0" smtClean="0"/>
              <a:t>PRS for complex traits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How to examine relationship between PRS and COVID-19? </a:t>
            </a:r>
          </a:p>
          <a:p>
            <a:pPr lvl="1"/>
            <a:r>
              <a:rPr lang="en-US" dirty="0" smtClean="0"/>
              <a:t>Association of derived PRS with the risk of severe COVID-19</a:t>
            </a: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Predisposition to COVID-19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9F96-2E17-4E68-9A3F-F8FE4CAC51E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714" y="1298520"/>
            <a:ext cx="2527902" cy="39995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514" y="1971182"/>
            <a:ext cx="2362200" cy="2505075"/>
          </a:xfrm>
          <a:prstGeom prst="rect">
            <a:avLst/>
          </a:prstGeom>
        </p:spPr>
      </p:pic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>
          <a:xfrm>
            <a:off x="1371600" y="6542546"/>
            <a:ext cx="2743200" cy="365125"/>
          </a:xfrm>
        </p:spPr>
        <p:txBody>
          <a:bodyPr/>
          <a:lstStyle/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6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9F96-2E17-4E68-9A3F-F8FE4CAC51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</a:t>
            </a:r>
            <a:r>
              <a:rPr lang="en-US" dirty="0"/>
              <a:t>disease risks in individuals based on genetic markers</a:t>
            </a:r>
          </a:p>
          <a:p>
            <a:endParaRPr lang="en-US" dirty="0" smtClean="0"/>
          </a:p>
          <a:p>
            <a:r>
              <a:rPr lang="en-US" dirty="0" smtClean="0"/>
              <a:t>Use GWAS data to predict a continuous trait (e.g. Height, BMI, Weight)</a:t>
            </a:r>
          </a:p>
          <a:p>
            <a:pPr lvl="1"/>
            <a:r>
              <a:rPr lang="en-US" dirty="0" smtClean="0"/>
              <a:t>predicted genomic scores</a:t>
            </a:r>
          </a:p>
          <a:p>
            <a:pPr lvl="1"/>
            <a:r>
              <a:rPr lang="en-US" dirty="0" smtClean="0"/>
              <a:t>prediction </a:t>
            </a:r>
            <a:r>
              <a:rPr lang="en-US" i="1" dirty="0" smtClean="0"/>
              <a:t>R</a:t>
            </a:r>
            <a:r>
              <a:rPr lang="en-US" i="1" baseline="30000" dirty="0" smtClean="0"/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= cor</a:t>
            </a:r>
            <a:r>
              <a:rPr lang="en-US" baseline="30000" dirty="0" smtClean="0"/>
              <a:t>2</a:t>
            </a:r>
            <a:r>
              <a:rPr lang="en-US" dirty="0" smtClean="0"/>
              <a:t>(predicted value, true value)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GWAS data to predict a case-control trait (e.g. T2D, Cancer)</a:t>
            </a:r>
          </a:p>
          <a:p>
            <a:pPr lvl="1"/>
            <a:r>
              <a:rPr lang="en-US" dirty="0" smtClean="0"/>
              <a:t>predicted disease risk scores, predicted prevalence of disease</a:t>
            </a:r>
          </a:p>
          <a:p>
            <a:pPr lvl="1"/>
            <a:r>
              <a:rPr lang="en-US" dirty="0" smtClean="0"/>
              <a:t>pseudo-</a:t>
            </a:r>
            <a:r>
              <a:rPr lang="en-US" i="1" dirty="0" smtClean="0"/>
              <a:t>R</a:t>
            </a:r>
            <a:r>
              <a:rPr lang="en-US" i="1" baseline="30000" dirty="0" smtClean="0"/>
              <a:t>2</a:t>
            </a:r>
            <a:r>
              <a:rPr lang="en-US" dirty="0" smtClean="0"/>
              <a:t>, </a:t>
            </a:r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dirty="0" smtClean="0"/>
              <a:t> </a:t>
            </a:r>
            <a:r>
              <a:rPr lang="en-US" dirty="0"/>
              <a:t>on the liability </a:t>
            </a:r>
            <a:r>
              <a:rPr lang="en-US" dirty="0" smtClean="0"/>
              <a:t>scale </a:t>
            </a:r>
            <a:r>
              <a:rPr lang="en-US" sz="1800" dirty="0" smtClean="0"/>
              <a:t>(</a:t>
            </a:r>
            <a:r>
              <a:rPr lang="en-US" altLang="en-US" sz="1800" dirty="0"/>
              <a:t>Lee et al. 2012 </a:t>
            </a:r>
            <a:r>
              <a:rPr lang="en-US" altLang="en-US" sz="1800" dirty="0" err="1"/>
              <a:t>GenetEpi</a:t>
            </a:r>
            <a:r>
              <a:rPr lang="en-US" sz="1800" dirty="0" smtClean="0"/>
              <a:t>)</a:t>
            </a:r>
            <a:r>
              <a:rPr lang="en-US" dirty="0" smtClean="0"/>
              <a:t>, AUC (Area Under the Curve)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Genetic Risk Prediction?</a:t>
            </a:r>
            <a:endParaRPr lang="en-US" dirty="0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0"/>
          </p:nvPr>
        </p:nvSpPr>
        <p:spPr>
          <a:xfrm>
            <a:off x="1371600" y="6542546"/>
            <a:ext cx="2743200" cy="365125"/>
          </a:xfrm>
        </p:spPr>
        <p:txBody>
          <a:bodyPr/>
          <a:lstStyle/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dirty="0" smtClean="0">
                    <a:cs typeface="Times New Roman"/>
                  </a:rPr>
                  <a:t>Recently, summary </a:t>
                </a:r>
                <a:r>
                  <a:rPr lang="en-US" dirty="0">
                    <a:cs typeface="Times New Roman"/>
                  </a:rPr>
                  <a:t>statistics are widely available </a:t>
                </a:r>
                <a:endParaRPr lang="en-US" dirty="0" smtClean="0">
                  <a:cs typeface="Times New Roman"/>
                </a:endParaRPr>
              </a:p>
              <a:p>
                <a:pPr>
                  <a:defRPr/>
                </a:pPr>
                <a:r>
                  <a:rPr lang="en-US" dirty="0"/>
                  <a:t>Polygenic prediction can be </a:t>
                </a:r>
                <a:r>
                  <a:rPr lang="en-US" dirty="0" smtClean="0"/>
                  <a:t>performed using </a:t>
                </a:r>
                <a:r>
                  <a:rPr lang="en-US" dirty="0"/>
                  <a:t>genome-wide summary </a:t>
                </a:r>
                <a:r>
                  <a:rPr lang="en-US" dirty="0" smtClean="0"/>
                  <a:t>statistics</a:t>
                </a:r>
                <a:endParaRPr lang="en-US" dirty="0"/>
              </a:p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defRPr/>
                </a:pPr>
                <a:endParaRPr lang="en-US" dirty="0" smtClean="0"/>
              </a:p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:r>
                  <a:rPr lang="en-US" dirty="0">
                    <a:cs typeface="Times New Roman"/>
                  </a:rPr>
                  <a:t>Does not require any SNPs to be genome-wide significant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0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Polygenic Risk Scores </a:t>
            </a:r>
            <a:r>
              <a:rPr lang="en-US" dirty="0"/>
              <a:t>using a </a:t>
            </a:r>
            <a:r>
              <a:rPr lang="en-US" dirty="0" smtClean="0"/>
              <a:t>Large Number of SNPs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9F96-2E17-4E68-9A3F-F8FE4CAC51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27588" y="2715566"/>
            <a:ext cx="220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/>
              <a:t>(</a:t>
            </a:r>
            <a:r>
              <a:rPr lang="en-US" altLang="en-US" sz="1400" b="0" u="sng" dirty="0"/>
              <a:t>all</a:t>
            </a:r>
            <a:r>
              <a:rPr lang="en-US" altLang="en-US" sz="1400" b="0" dirty="0"/>
              <a:t> GWAS SNPs)</a:t>
            </a:r>
            <a:endParaRPr lang="el-GR" altLang="en-US" sz="1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5"/>
              <p:cNvSpPr txBox="1">
                <a:spLocks noChangeArrowheads="1"/>
              </p:cNvSpPr>
              <p:nvPr/>
            </p:nvSpPr>
            <p:spPr bwMode="auto">
              <a:xfrm>
                <a:off x="3087898" y="2130697"/>
                <a:ext cx="5270081" cy="1477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en-US" sz="2600" b="0" dirty="0" smtClean="0"/>
                  <a:t> = </a:t>
                </a:r>
                <a:r>
                  <a:rPr lang="en-US" altLang="en-US" sz="2600" b="0" dirty="0"/>
                  <a:t>phenotype for sample </a:t>
                </a:r>
                <a:r>
                  <a:rPr lang="en-US" altLang="en-US" sz="2600" i="1" dirty="0"/>
                  <a:t>i</a:t>
                </a:r>
                <a:r>
                  <a:rPr lang="en-US" altLang="en-US" sz="2600" b="0" dirty="0" smtClean="0"/>
                  <a:t> </a:t>
                </a:r>
                <a:endParaRPr lang="en-US" altLang="en-US" sz="2600" b="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600" b="0" dirty="0"/>
                  <a:t> = effect size for SNP </a:t>
                </a:r>
                <a:r>
                  <a:rPr lang="en-US" altLang="en-US" sz="2600" i="1" dirty="0"/>
                  <a:t>j</a:t>
                </a:r>
                <a:endParaRPr lang="en-US" altLang="en-US" sz="2600" b="0" i="1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sz="2600" b="0" dirty="0"/>
                  <a:t> = genotype for SNP </a:t>
                </a:r>
                <a:r>
                  <a:rPr lang="en-US" altLang="en-US" sz="2600" i="1" dirty="0"/>
                  <a:t>j</a:t>
                </a:r>
                <a:r>
                  <a:rPr lang="en-US" altLang="en-US" sz="2600" b="0" dirty="0" smtClean="0"/>
                  <a:t>, </a:t>
                </a:r>
                <a:r>
                  <a:rPr lang="en-US" altLang="en-US" sz="2600" b="0" dirty="0"/>
                  <a:t>sample </a:t>
                </a:r>
                <a:r>
                  <a:rPr lang="en-US" altLang="en-US" sz="2600" i="1" dirty="0"/>
                  <a:t>i</a:t>
                </a:r>
                <a:endParaRPr lang="en-US" altLang="en-US" sz="2600" b="0" i="1" dirty="0"/>
              </a:p>
            </p:txBody>
          </p:sp>
        </mc:Choice>
        <mc:Fallback xmlns="">
          <p:sp>
            <p:nvSpPr>
              <p:cNvPr id="12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7898" y="2130697"/>
                <a:ext cx="5270081" cy="1477712"/>
              </a:xfrm>
              <a:prstGeom prst="rect">
                <a:avLst/>
              </a:prstGeom>
              <a:blipFill>
                <a:blip r:embed="rId3"/>
                <a:stretch>
                  <a:fillRect t="-2893" b="-66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9021460" y="6057718"/>
            <a:ext cx="2897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 smtClean="0"/>
              <a:t>Purcell </a:t>
            </a:r>
            <a:r>
              <a:rPr lang="en-US" altLang="en-US" sz="2000" b="0" dirty="0"/>
              <a:t>et al. 2009 Nature</a:t>
            </a:r>
            <a:endParaRPr lang="el-GR" altLang="en-US" sz="2000" b="0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>
          <a:xfrm>
            <a:off x="1371600" y="6542546"/>
            <a:ext cx="2743200" cy="365125"/>
          </a:xfrm>
        </p:spPr>
        <p:txBody>
          <a:bodyPr/>
          <a:lstStyle/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en-US" altLang="en-US" dirty="0" smtClean="0"/>
                  <a:t>LDpred </a:t>
                </a:r>
                <a:r>
                  <a:rPr lang="en-US" altLang="en-US" dirty="0"/>
                  <a:t>computes posterior means </a:t>
                </a:r>
                <a:r>
                  <a:rPr lang="en-US" altLang="en-US" dirty="0" smtClean="0"/>
                  <a:t>under </a:t>
                </a:r>
                <a:r>
                  <a:rPr lang="en-US" altLang="en-US" dirty="0"/>
                  <a:t>point-normal prior, accounting for </a:t>
                </a:r>
                <a:r>
                  <a:rPr lang="en-US" altLang="en-US" dirty="0" smtClean="0"/>
                  <a:t>LD</a:t>
                </a:r>
              </a:p>
              <a:p>
                <a:pPr>
                  <a:spcBef>
                    <a:spcPct val="0"/>
                  </a:spcBef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>
                  <a:spcBef>
                    <a:spcPct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>
                  <a:spcBef>
                    <a:spcPct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en-US" dirty="0" smtClean="0"/>
                  <a:t>is the predicted </a:t>
                </a:r>
                <a:r>
                  <a:rPr lang="en-US" altLang="en-US" dirty="0"/>
                  <a:t>phenotype for sample </a:t>
                </a:r>
                <a:r>
                  <a:rPr lang="en-US" altLang="en-US" i="1" dirty="0"/>
                  <a:t>i</a:t>
                </a:r>
                <a:r>
                  <a:rPr lang="en-US" altLang="en-US" i="1" dirty="0" smtClean="0"/>
                  <a:t> </a:t>
                </a:r>
              </a:p>
              <a:p>
                <a:pPr lvl="1">
                  <a:spcBef>
                    <a:spcPct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i="1" dirty="0"/>
                  <a:t> </a:t>
                </a:r>
                <a:r>
                  <a:rPr lang="en-US" altLang="en-US" dirty="0"/>
                  <a:t>is </a:t>
                </a:r>
                <a:r>
                  <a:rPr lang="en-US" altLang="en-US" dirty="0" smtClean="0"/>
                  <a:t>effect size </a:t>
                </a:r>
                <a:r>
                  <a:rPr lang="en-US" altLang="en-US" dirty="0"/>
                  <a:t>for SNP </a:t>
                </a:r>
                <a:r>
                  <a:rPr lang="en-US" altLang="en-US" i="1" dirty="0"/>
                  <a:t>j</a:t>
                </a:r>
                <a:endParaRPr lang="en-US" altLang="en-US" i="1" dirty="0" smtClean="0"/>
              </a:p>
              <a:p>
                <a:pPr lvl="1">
                  <a:spcBef>
                    <a:spcPct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dirty="0"/>
                  <a:t>is </a:t>
                </a:r>
                <a:r>
                  <a:rPr lang="en-US" altLang="en-US" dirty="0" smtClean="0"/>
                  <a:t>genotype </a:t>
                </a:r>
                <a:r>
                  <a:rPr lang="en-US" altLang="en-US" dirty="0"/>
                  <a:t>for SNP </a:t>
                </a:r>
                <a:r>
                  <a:rPr lang="en-US" altLang="en-US" i="1" dirty="0" smtClean="0"/>
                  <a:t>j</a:t>
                </a:r>
                <a:r>
                  <a:rPr lang="en-US" altLang="en-US" dirty="0" smtClean="0"/>
                  <a:t> </a:t>
                </a:r>
                <a:r>
                  <a:rPr lang="en-US" altLang="en-US" dirty="0"/>
                  <a:t>and sample </a:t>
                </a:r>
                <a:r>
                  <a:rPr lang="en-US" altLang="en-US" i="1" dirty="0"/>
                  <a:t>i</a:t>
                </a:r>
                <a:endParaRPr lang="en-US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are posterior mean effect sizes </a:t>
                </a:r>
                <a:endParaRPr lang="en-US" altLang="en-US" dirty="0" smtClean="0"/>
              </a:p>
              <a:p>
                <a:pPr lvl="2">
                  <a:spcBef>
                    <a:spcPct val="0"/>
                  </a:spcBef>
                </a:pPr>
                <a:r>
                  <a:rPr lang="en-US" altLang="en-US" dirty="0" smtClean="0"/>
                  <a:t>Non-infinitesimal genetic architecture: Bayesian model with point-normal prior </a:t>
                </a:r>
              </a:p>
              <a:p>
                <a:pPr lvl="2">
                  <a:spcBef>
                    <a:spcPct val="0"/>
                  </a:spcBef>
                </a:pPr>
                <a:r>
                  <a:rPr lang="en-US" altLang="en-US" dirty="0" smtClean="0"/>
                  <a:t>LD structure: Bayesian model with LD </a:t>
                </a:r>
                <a:r>
                  <a:rPr lang="en-US" altLang="en-US" dirty="0"/>
                  <a:t>from a reference </a:t>
                </a:r>
                <a:r>
                  <a:rPr lang="en-US" altLang="en-US" dirty="0" smtClean="0"/>
                  <a:t>panel </a:t>
                </a:r>
                <a:r>
                  <a:rPr lang="en-US" altLang="en-US" dirty="0"/>
                  <a:t>(validation samples as LD </a:t>
                </a:r>
                <a:r>
                  <a:rPr lang="en-US" altLang="en-US" dirty="0" smtClean="0"/>
                  <a:t>reference)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0" t="-1945" r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LDpred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9F96-2E17-4E68-9A3F-F8FE4CAC51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430888" y="6180847"/>
            <a:ext cx="459377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 err="1" smtClean="0"/>
              <a:t>Vilhjalmsson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et al. 2015 Am J Hum Genet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636259" y="1973189"/>
            <a:ext cx="24885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/>
              <a:t>(</a:t>
            </a:r>
            <a:r>
              <a:rPr lang="en-US" altLang="en-US" sz="2000" b="0" u="sng" dirty="0"/>
              <a:t>all</a:t>
            </a:r>
            <a:r>
              <a:rPr lang="en-US" altLang="en-US" sz="2000" b="0" dirty="0"/>
              <a:t> GWAS SNPs)</a:t>
            </a:r>
            <a:endParaRPr lang="el-GR" altLang="en-US" sz="2000" b="0" dirty="0"/>
          </a:p>
        </p:txBody>
      </p:sp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1371600" y="6542546"/>
            <a:ext cx="2743200" cy="365125"/>
          </a:xfrm>
        </p:spPr>
        <p:txBody>
          <a:bodyPr/>
          <a:lstStyle/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9F96-2E17-4E68-9A3F-F8FE4CAC51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Data in UKB</a:t>
            </a: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532" y="1106486"/>
            <a:ext cx="10166642" cy="513102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416484" y="4334881"/>
            <a:ext cx="1970315" cy="283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7416483" y="5869767"/>
            <a:ext cx="1970315" cy="283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9F96-2E17-4E68-9A3F-F8FE4CAC51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 indent="-254000"/>
            <a:r>
              <a:rPr lang="en-US" dirty="0" smtClean="0"/>
              <a:t>COVID-19 Data in UK Biobank</a:t>
            </a:r>
          </a:p>
          <a:p>
            <a:pPr marL="539750" lvl="1" indent="-254000"/>
            <a:r>
              <a:rPr lang="en-US" dirty="0" smtClean="0"/>
              <a:t>Individuals with both </a:t>
            </a:r>
            <a:r>
              <a:rPr lang="en-US" dirty="0"/>
              <a:t>COVID-19 positive and negative </a:t>
            </a:r>
            <a:r>
              <a:rPr lang="en-US" dirty="0" smtClean="0"/>
              <a:t>results</a:t>
            </a:r>
          </a:p>
          <a:p>
            <a:pPr marL="709613" lvl="2" indent="-254000"/>
            <a:r>
              <a:rPr lang="en-US" dirty="0" smtClean="0"/>
              <a:t>consider them as individuals with COVID-19 positive results </a:t>
            </a:r>
            <a:endParaRPr lang="en-US" dirty="0"/>
          </a:p>
          <a:p>
            <a:pPr marL="539750" lvl="1" indent="-254000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12,886</a:t>
            </a:r>
            <a:r>
              <a:rPr lang="en-US" dirty="0" smtClean="0"/>
              <a:t> </a:t>
            </a:r>
            <a:r>
              <a:rPr lang="en-US" dirty="0"/>
              <a:t>individuals </a:t>
            </a:r>
            <a:r>
              <a:rPr lang="en-US" dirty="0" smtClean="0"/>
              <a:t>have COVID-19 </a:t>
            </a:r>
            <a:r>
              <a:rPr lang="en-US" dirty="0"/>
              <a:t>positive</a:t>
            </a:r>
          </a:p>
          <a:p>
            <a:pPr marL="539750" lvl="1" indent="-254000"/>
            <a:r>
              <a:rPr lang="en-US" dirty="0" smtClean="0"/>
              <a:t>Use of all individuals in UK Biobank</a:t>
            </a:r>
          </a:p>
          <a:p>
            <a:pPr marL="254000" indent="-254000"/>
            <a:endParaRPr lang="en-US" dirty="0" smtClean="0"/>
          </a:p>
          <a:p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Data in UK Biobank</a:t>
            </a:r>
            <a:endParaRPr 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87672"/>
              </p:ext>
            </p:extLst>
          </p:nvPr>
        </p:nvGraphicFramePr>
        <p:xfrm>
          <a:off x="1056823" y="3792616"/>
          <a:ext cx="8653235" cy="1169079"/>
        </p:xfrm>
        <a:graphic>
          <a:graphicData uri="http://schemas.openxmlformats.org/drawingml/2006/table">
            <a:tbl>
              <a:tblPr firstRow="1" bandRow="1"/>
              <a:tblGrid>
                <a:gridCol w="2537139">
                  <a:extLst>
                    <a:ext uri="{9D8B030D-6E8A-4147-A177-3AD203B41FA5}">
                      <a16:colId xmlns:a16="http://schemas.microsoft.com/office/drawing/2014/main" val="3319747491"/>
                    </a:ext>
                  </a:extLst>
                </a:gridCol>
                <a:gridCol w="2941610">
                  <a:extLst>
                    <a:ext uri="{9D8B030D-6E8A-4147-A177-3AD203B41FA5}">
                      <a16:colId xmlns:a16="http://schemas.microsoft.com/office/drawing/2014/main" val="4847766"/>
                    </a:ext>
                  </a:extLst>
                </a:gridCol>
                <a:gridCol w="3174486">
                  <a:extLst>
                    <a:ext uri="{9D8B030D-6E8A-4147-A177-3AD203B41FA5}">
                      <a16:colId xmlns:a16="http://schemas.microsoft.com/office/drawing/2014/main" val="3942558559"/>
                    </a:ext>
                  </a:extLst>
                </a:gridCol>
              </a:tblGrid>
              <a:tr h="4092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COVID-19 positive (case)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COVID-19 negative  (control)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317152"/>
                  </a:ext>
                </a:extLst>
              </a:tr>
              <a:tr h="3745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2020.08.02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1,374(0.3%)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458,864(99.7%)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866169"/>
                  </a:ext>
                </a:extLst>
              </a:tr>
              <a:tr h="3852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2021.02.10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12,886(2.8%)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447,352(97.2%)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880656"/>
                  </a:ext>
                </a:extLst>
              </a:tr>
            </a:tbl>
          </a:graphicData>
        </a:graphic>
      </p:graphicFrame>
      <p:sp>
        <p:nvSpPr>
          <p:cNvPr id="8" name="날짜 개체 틀 2"/>
          <p:cNvSpPr>
            <a:spLocks noGrp="1"/>
          </p:cNvSpPr>
          <p:nvPr>
            <p:ph type="dt" sz="half" idx="10"/>
          </p:nvPr>
        </p:nvSpPr>
        <p:spPr>
          <a:xfrm>
            <a:off x="1371600" y="6542546"/>
            <a:ext cx="2743200" cy="365125"/>
          </a:xfrm>
        </p:spPr>
        <p:txBody>
          <a:bodyPr/>
          <a:lstStyle/>
          <a:p>
            <a:fld id="{5DDED8B2-B2A5-464C-9FB9-9AB91B9DFF0D}" type="datetime1">
              <a:rPr lang="en-US" smtClean="0"/>
              <a:pPr/>
              <a:t>5/20/2021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34184</TotalTime>
  <Words>1615</Words>
  <Application>Microsoft Office PowerPoint</Application>
  <PresentationFormat>와이드스크린</PresentationFormat>
  <Paragraphs>357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等线</vt:lpstr>
      <vt:lpstr>맑은 고딕</vt:lpstr>
      <vt:lpstr>Arial</vt:lpstr>
      <vt:lpstr>Calibri</vt:lpstr>
      <vt:lpstr>Calibri Light</vt:lpstr>
      <vt:lpstr>Cambria Math</vt:lpstr>
      <vt:lpstr>Century</vt:lpstr>
      <vt:lpstr>Times</vt:lpstr>
      <vt:lpstr>Times New Roman</vt:lpstr>
      <vt:lpstr>Wingdings</vt:lpstr>
      <vt:lpstr>Office Theme</vt:lpstr>
      <vt:lpstr>Association of Type 2 Diabetes and Its Genetic Susceptibility with the Risk of Severe COVID-19</vt:lpstr>
      <vt:lpstr>Genetic Predisposition</vt:lpstr>
      <vt:lpstr>Genetic Predisposition to T2D</vt:lpstr>
      <vt:lpstr>Genetic Predisposition to COVID-19</vt:lpstr>
      <vt:lpstr>What is Genetic Risk Prediction?</vt:lpstr>
      <vt:lpstr>Polygenic Risk Scores using a Large Number of SNPs</vt:lpstr>
      <vt:lpstr>LDpred</vt:lpstr>
      <vt:lpstr>COVID-19 Data in UKB</vt:lpstr>
      <vt:lpstr>COVID-19 Data in UK Biobank</vt:lpstr>
      <vt:lpstr>GWAS for COVID-19</vt:lpstr>
      <vt:lpstr>GWAS for COVID-19, Ellinghaus et al. NEJM (2020) </vt:lpstr>
      <vt:lpstr>GWAS for COVID-19 (N=59K)</vt:lpstr>
      <vt:lpstr>GWAS for COVID-19 (N=460K)</vt:lpstr>
      <vt:lpstr>GWAS for T2D (N=460K)</vt:lpstr>
      <vt:lpstr>PRS for T2D and T2D-related Traits</vt:lpstr>
      <vt:lpstr>AUC and pseudo-R2 for all individuals (N=408K) </vt:lpstr>
      <vt:lpstr>Logistic Regression with T2D</vt:lpstr>
      <vt:lpstr>Logistic Regression with PRS for T2D</vt:lpstr>
      <vt:lpstr>Death Records</vt:lpstr>
      <vt:lpstr>Cox Proportional Hazard Model with T2D</vt:lpstr>
      <vt:lpstr>Cox Proportional Hazard Model with PRS for T2D</vt:lpstr>
      <vt:lpstr>Kaplan–Meier Survival Curve</vt:lpstr>
      <vt:lpstr>Summary</vt:lpstr>
      <vt:lpstr>Future Research Plan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Wonil Chung</dc:creator>
  <cp:lastModifiedBy>Wonil Chung</cp:lastModifiedBy>
  <cp:revision>2026</cp:revision>
  <dcterms:created xsi:type="dcterms:W3CDTF">2017-12-07T17:54:12Z</dcterms:created>
  <dcterms:modified xsi:type="dcterms:W3CDTF">2021-05-20T17:39:36Z</dcterms:modified>
</cp:coreProperties>
</file>