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948" r:id="rId2"/>
  </p:sldMasterIdLst>
  <p:notesMasterIdLst>
    <p:notesMasterId r:id="rId31"/>
  </p:notesMasterIdLst>
  <p:sldIdLst>
    <p:sldId id="256" r:id="rId3"/>
    <p:sldId id="262" r:id="rId4"/>
    <p:sldId id="263" r:id="rId5"/>
    <p:sldId id="356" r:id="rId6"/>
    <p:sldId id="285" r:id="rId7"/>
    <p:sldId id="298" r:id="rId8"/>
    <p:sldId id="359" r:id="rId9"/>
    <p:sldId id="287" r:id="rId10"/>
    <p:sldId id="289" r:id="rId11"/>
    <p:sldId id="295" r:id="rId12"/>
    <p:sldId id="296" r:id="rId13"/>
    <p:sldId id="305" r:id="rId14"/>
    <p:sldId id="297" r:id="rId15"/>
    <p:sldId id="360" r:id="rId16"/>
    <p:sldId id="362" r:id="rId17"/>
    <p:sldId id="363" r:id="rId18"/>
    <p:sldId id="361" r:id="rId19"/>
    <p:sldId id="365" r:id="rId20"/>
    <p:sldId id="364" r:id="rId21"/>
    <p:sldId id="354" r:id="rId22"/>
    <p:sldId id="353" r:id="rId23"/>
    <p:sldId id="351" r:id="rId24"/>
    <p:sldId id="352" r:id="rId25"/>
    <p:sldId id="366" r:id="rId26"/>
    <p:sldId id="367" r:id="rId27"/>
    <p:sldId id="368" r:id="rId28"/>
    <p:sldId id="355" r:id="rId29"/>
    <p:sldId id="3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2236" autoAdjust="0"/>
  </p:normalViewPr>
  <p:slideViewPr>
    <p:cSldViewPr snapToGrid="0">
      <p:cViewPr varScale="1">
        <p:scale>
          <a:sx n="114" d="100"/>
          <a:sy n="114" d="100"/>
        </p:scale>
        <p:origin x="2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67BEB-B8BD-48C7-A293-DE42410A583D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9E2C5-9933-4618-A652-25239217C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8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6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8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2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1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4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19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31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33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3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87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6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7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60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6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9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7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7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2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2C5-9933-4618-A652-25239217C3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0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4BB8-B744-42FF-BE06-F19730BA8EBD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4F7-C4F9-4ADA-A1DC-BC9D40E0CF2D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7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0DC2-89EC-40B4-9892-25007D9D999E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6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D33-FF5D-45BC-843A-4C25E9C38408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4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97D9-4701-4BE5-9128-A10F2F715F51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8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B4D-3833-4225-89F7-862199584B3C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6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59C-3432-487F-8D16-5768D9CBD94C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8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9028-25AB-45D9-95AC-29693ABCDCB2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8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57F-86AB-4254-BE59-D953F58CB585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B0C7-F3CE-41E8-9448-1C3C0C72CCE3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8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4BB458-598C-4437-A80E-8B6F3A53790E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2587-F158-4EC7-A77D-3D977F943356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838-5552-4D29-AA5F-92EF524097EB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64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7E1E-F19C-4F20-B4C5-BCAFD18B2F06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86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B514-E07B-41A0-BE09-04D7AD9081C4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1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4748-6097-4A3F-A776-E145F01BE613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5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F0EB-2265-4F9C-8123-5A466DDF141C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301-5A8C-44B0-9CCE-950190648FE4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0FF6-240D-44EE-ACE0-6098E47CA324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CFF-8931-40DB-9193-189345A8435D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6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8A58-9B20-43C8-B612-2D1AE02C77EA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9530-BE8B-4C7C-91F6-3B2244488869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D1BEF7-CA5D-4009-BDD4-A6A809405C87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26ADB-8E4C-43A8-97B1-CC2E13E32C22}" type="datetime1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DAE489-F6CC-4486-B7A2-6B2ADCCA3C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 fontAlgn="base" latinLnBrk="0"/>
            <a:r>
              <a:rPr lang="en-US" altLang="ko-KR" sz="4400" b="1" dirty="0"/>
              <a:t>CUSUM charts for monitoring </a:t>
            </a:r>
            <a:br>
              <a:rPr lang="en-US" altLang="ko-KR" sz="4400" b="1" dirty="0"/>
            </a:br>
            <a:r>
              <a:rPr lang="en-US" altLang="ko-KR" sz="4400" b="1" dirty="0"/>
              <a:t>type I right-censored Lognormal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lifetime data</a:t>
            </a:r>
            <a:br>
              <a:rPr lang="en-US" altLang="ko-KR" sz="5400" b="1" dirty="0"/>
            </a:br>
            <a:br>
              <a:rPr lang="en-US" altLang="ko-KR" sz="2400" b="1" dirty="0"/>
            </a:b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5158739"/>
            <a:ext cx="10058400" cy="439881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중앙대학교 최민재</a:t>
            </a:r>
            <a:r>
              <a:rPr lang="en-US" altLang="ko-KR" dirty="0"/>
              <a:t>, </a:t>
            </a:r>
            <a:r>
              <a:rPr lang="ko-KR" altLang="en-US" dirty="0"/>
              <a:t>이재헌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6A0B43-F5B0-47B7-AAE9-E53CD6E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0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1485804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b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  <a:ea typeface="+mn-ea"/>
                      </a:rPr>
                      <m:t>max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 ,               </m:t>
                    </m:r>
                    <m:sSubSup>
                      <m:sSub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b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                            </a:t>
                </a: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Signal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bSup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h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h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/>
                            <a:ea typeface="+mn-ea"/>
                          </a:rPr>
                          <m:t>ARL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=370 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1485804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64880" progId="Equation.DSMT4">
                  <p:embed/>
                </p:oleObj>
              </mc:Choice>
              <mc:Fallback>
                <p:oleObj name="Equation" r:id="rId4" imgW="114120" imgH="164880" progId="Equation.DSMT4">
                  <p:embed/>
                  <p:pic>
                    <p:nvPicPr>
                      <p:cNvPr id="1032" name="개체 10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4EB9DD2-5415-41B2-AC30-6383C9C891AA}"/>
              </a:ext>
            </a:extLst>
          </p:cNvPr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+mn-lt"/>
              </a:rPr>
              <a:t>CUSUM Chart for monitoring Lognormal lifetimes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A2E165-E0CA-4C2C-9D23-596244A5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31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n-lt"/>
              </a:rPr>
              <a:t>Binomial CUSUM Chart for monitoring lognormal lifetimes</a:t>
            </a:r>
            <a:r>
              <a:rPr lang="en-US" altLang="ko-KR" sz="4400" dirty="0"/>
              <a:t>	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0917767" cy="4689848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000" b="1" dirty="0">
                    <a:latin typeface="+mn-ea"/>
                    <a:ea typeface="+mn-ea"/>
                  </a:rPr>
                  <a:t>Construction - Binomial CUSUM Chart</a:t>
                </a:r>
              </a:p>
              <a:p>
                <a:pPr fontAlgn="base"/>
                <a:endParaRPr lang="en-US" altLang="ko-KR" sz="2000" b="1" dirty="0">
                  <a:latin typeface="+mn-ea"/>
                  <a:ea typeface="+mn-ea"/>
                </a:endParaRPr>
              </a:p>
              <a:p>
                <a:pPr fontAlgn="base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the number of exact failure times in the </a:t>
                </a:r>
                <a:r>
                  <a:rPr lang="en-US" altLang="ko-KR" sz="2000" dirty="0" err="1">
                    <a:latin typeface="+mn-ea"/>
                  </a:rPr>
                  <a:t>ith</a:t>
                </a:r>
                <a:r>
                  <a:rPr lang="en-US" altLang="ko-KR" sz="2000" dirty="0">
                    <a:latin typeface="+mn-ea"/>
                  </a:rPr>
                  <a:t> sample</a:t>
                </a:r>
                <a:endParaRPr lang="en-US" altLang="ko-KR" sz="2000" dirty="0">
                  <a:latin typeface="Calibri" panose="020F0502020204030204" pitchFamily="34" charset="0"/>
                </a:endParaRP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</a:endParaRP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Random Variable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>
                        <a:latin typeface="Cambria Math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/>
                          </a:rPr>
                          <m:t>𝑞𝑐</m:t>
                        </m:r>
                      </m:e>
                      <m:sub>
                        <m:r>
                          <a:rPr lang="en-US" altLang="ko-KR" sz="2000" b="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/>
                          </a:rPr>
                          <m:t>𝑝𝑐</m:t>
                        </m:r>
                      </m:e>
                      <m:sub>
                        <m:r>
                          <a:rPr lang="en-US" altLang="ko-KR" sz="2000" b="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=1−</m:t>
                    </m:r>
                    <m:r>
                      <m:rPr>
                        <m:sty m:val="p"/>
                      </m:rPr>
                      <a:rPr lang="el-GR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𝜎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/>
                          <a:ea typeface="+mn-ea"/>
                        </a:rPr>
                        <m:t>max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+mn-ea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+mn-ea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1800" dirty="0">
                    <a:latin typeface="+mn-ea"/>
                  </a:rPr>
                  <a:t>Reference Value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𝑘</m:t>
                    </m:r>
                    <m:r>
                      <a:rPr lang="en-US" altLang="ko-KR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Cambria Math"/>
                                      </a:rPr>
                                      <m:t>𝑞𝑐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Cambria Math"/>
                                      </a:rPr>
                                      <m:t>𝑞𝑐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𝑞𝑐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Cambria Math"/>
                                          </a:rPr>
                                          <m:t>𝑞𝑐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Cambria Math"/>
                                      </a:rPr>
                                      <m:t>𝑞𝑐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Cambria Math"/>
                                          </a:rPr>
                                          <m:t>𝑞𝑐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𝑝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𝑝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×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0917767" cy="4689848"/>
              </a:xfrm>
              <a:prstGeom prst="rect">
                <a:avLst/>
              </a:prstGeom>
              <a:blipFill>
                <a:blip r:embed="rId3"/>
                <a:stretch>
                  <a:fillRect l="-3462" t="-1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F25B35-E89D-4689-91AB-0BFB03C8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5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n-lt"/>
              </a:rPr>
              <a:t>Binomial CUSUM Chart for monitoring lognormal lifetimes</a:t>
            </a:r>
            <a:r>
              <a:rPr lang="en-US" altLang="ko-KR" sz="4400" dirty="0"/>
              <a:t>	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0917767" cy="4689848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Signal if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&gt; </a:t>
                </a:r>
                <a:r>
                  <a:rPr lang="en-US" altLang="ko-KR" sz="2000" dirty="0" err="1">
                    <a:latin typeface="+mn-ea"/>
                    <a:ea typeface="+mn-ea"/>
                  </a:rPr>
                  <a:t>hs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Find </a:t>
                </a:r>
                <a:r>
                  <a:rPr lang="en-US" altLang="ko-KR" sz="2000" dirty="0" err="1">
                    <a:latin typeface="+mn-ea"/>
                    <a:ea typeface="+mn-ea"/>
                  </a:rPr>
                  <a:t>hs</a:t>
                </a:r>
                <a:r>
                  <a:rPr lang="en-US" altLang="ko-KR" sz="2000" dirty="0">
                    <a:latin typeface="+mn-ea"/>
                    <a:ea typeface="+mn-ea"/>
                  </a:rPr>
                  <a:t>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1">
                            <a:latin typeface="Cambria Math"/>
                          </a:rPr>
                          <m:t>ARL</m:t>
                        </m:r>
                      </m:e>
                      <m:sub>
                        <m:r>
                          <a:rPr lang="en-US" altLang="ko-KR" sz="2000" b="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=370 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0917767" cy="4689848"/>
              </a:xfrm>
              <a:prstGeom prst="rect">
                <a:avLst/>
              </a:prstGeom>
              <a:blipFill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F25B35-E89D-4689-91AB-0BFB03C8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000" b="1" dirty="0">
                    <a:latin typeface="Calibri" panose="020F0502020204030204" pitchFamily="34" charset="0"/>
                    <a:ea typeface="+mn-ea"/>
                  </a:rPr>
                  <a:t>Likelihood ratio based CUSUM chart &amp; Binomial CUSUM chart</a:t>
                </a: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+mn-ea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 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+mn-ea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+mn-ea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,    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>
                        <a:latin typeface="Calibri" panose="020F0502020204030204" pitchFamily="34" charset="0"/>
                      </a:rPr>
                      <m:t> = 0,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 ,   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𝑝𝑐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𝑝𝑐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libri" panose="020F0502020204030204" pitchFamily="34" charset="0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func>
                          </m:num>
                          <m:den>
                            <m:r>
                              <a:rPr lang="ko-KR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+mn-ea"/>
                  </a:rPr>
                  <a:t>= </a:t>
                </a:r>
                <a:r>
                  <a:rPr lang="en-US" altLang="ko-KR" sz="2000" dirty="0">
                    <a:latin typeface="+mn-lt"/>
                    <a:ea typeface="+mn-ea"/>
                  </a:rPr>
                  <a:t>0.99, 0.98, 0.95, 0.8, 0.65, 0.5 </a:t>
                </a:r>
                <a:endParaRPr lang="en-US" altLang="ko-KR" sz="2000" i="1" dirty="0">
                  <a:latin typeface="+mn-lt"/>
                  <a:ea typeface="+mn-ea"/>
                </a:endParaRPr>
              </a:p>
              <a:p>
                <a:pPr fontAlgn="base"/>
                <a:endParaRPr lang="en-US" altLang="ko-KR" sz="2000" i="1" dirty="0">
                  <a:latin typeface="Cambria Math" panose="02040503050406030204" pitchFamily="18" charset="0"/>
                  <a:ea typeface="+mn-ea"/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lang="en-US" altLang="ko-KR" sz="2000" dirty="0">
                    <a:latin typeface="Calibri" panose="020F0502020204030204" pitchFamily="34" charset="0"/>
                    <a:ea typeface="+mn-ea"/>
                  </a:rPr>
                  <a:t> = 0.5, 1, 2, 5 </a:t>
                </a: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Calibri" panose="020F0502020204030204" pitchFamily="34" charset="0"/>
                    <a:ea typeface="+mn-ea"/>
                  </a:rPr>
                  <a:t>Censoring rate(pc) = 0.5, 0.8, 0.95 </a:t>
                </a: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Calibri" panose="020F0502020204030204" pitchFamily="34" charset="0"/>
                    <a:ea typeface="+mn-ea"/>
                  </a:rPr>
                  <a:t>n = 3, 5, 10</a:t>
                </a:r>
              </a:p>
              <a:p>
                <a:pPr fontAlgn="base"/>
                <a:r>
                  <a:rPr lang="en-US" altLang="ko-KR" sz="2000" dirty="0">
                    <a:latin typeface="Calibri" panose="020F0502020204030204" pitchFamily="34" charset="0"/>
                    <a:ea typeface="+mn-ea"/>
                  </a:rPr>
                  <a:t> </a:t>
                </a:r>
                <a:r>
                  <a:rPr lang="ko-KR" altLang="en-US" sz="2000" dirty="0">
                    <a:latin typeface="Calibri" panose="020F0502020204030204" pitchFamily="34" charset="0"/>
                    <a:ea typeface="+mn-ea"/>
                  </a:rPr>
                  <a:t>   </a:t>
                </a:r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:endParaRPr lang="en-US" altLang="ko-KR" sz="2000" dirty="0">
                  <a:latin typeface="Calibri" panose="020F0502020204030204" pitchFamily="34" charset="0"/>
                  <a:ea typeface="+mn-ea"/>
                </a:endParaRPr>
              </a:p>
              <a:p>
                <a:pPr fontAlgn="base"/>
                <a:r>
                  <a:rPr lang="ko-KR" altLang="en-US" sz="2000" dirty="0">
                    <a:latin typeface="Calibri" panose="020F0502020204030204" pitchFamily="34" charset="0"/>
                    <a:ea typeface="+mn-ea"/>
                  </a:rPr>
                  <a:t>각각의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lang="en-US" altLang="ko-KR" sz="2000" dirty="0">
                    <a:latin typeface="Calibri" panose="020F0502020204030204" pitchFamily="34" charset="0"/>
                    <a:ea typeface="+mn-ea"/>
                  </a:rPr>
                  <a:t>, pc, n</a:t>
                </a:r>
                <a:r>
                  <a:rPr lang="ko-KR" altLang="en-US" sz="2000" dirty="0">
                    <a:latin typeface="Calibri" panose="020F0502020204030204" pitchFamily="34" charset="0"/>
                    <a:ea typeface="+mn-ea"/>
                  </a:rPr>
                  <a:t>에 따라 시뮬레이션 </a:t>
                </a:r>
                <a:r>
                  <a:rPr lang="en-US" altLang="ko-KR" sz="2000" dirty="0">
                    <a:latin typeface="Calibri" panose="020F0502020204030204" pitchFamily="34" charset="0"/>
                    <a:ea typeface="+mn-ea"/>
                  </a:rPr>
                  <a:t>50000</a:t>
                </a:r>
                <a:r>
                  <a:rPr lang="ko-KR" altLang="en-US" sz="2000" dirty="0">
                    <a:latin typeface="Calibri" panose="020F0502020204030204" pitchFamily="34" charset="0"/>
                    <a:ea typeface="+mn-ea"/>
                  </a:rPr>
                  <a:t>회 반복 </a:t>
                </a:r>
                <a:r>
                  <a:rPr lang="en-US" altLang="ko-KR" sz="2000" dirty="0">
                    <a:latin typeface="+mn-ea"/>
                    <a:ea typeface="+mn-ea"/>
                  </a:rPr>
                  <a:t>- zero-state </a:t>
                </a:r>
                <a:r>
                  <a:rPr lang="ko-KR" altLang="en-US" sz="2000" dirty="0">
                    <a:latin typeface="+mn-ea"/>
                    <a:ea typeface="+mn-ea"/>
                  </a:rPr>
                  <a:t>가정</a:t>
                </a:r>
                <a:endParaRPr lang="en-US" altLang="ko-KR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  <a:blipFill>
                <a:blip r:embed="rId3"/>
                <a:stretch>
                  <a:fillRect l="-614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8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Table1.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9840003"/>
                  </p:ext>
                </p:extLst>
              </p:nvPr>
            </p:nvGraphicFramePr>
            <p:xfrm>
              <a:off x="829957" y="2082373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9987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257.394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266.169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1.034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271.142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272.028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298.331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301.107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186.179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202.906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1.090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206.996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211.304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1.021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242.028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244.874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89.916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103.430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1.150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107.323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112.640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1.050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143.477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144.837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38.975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48.312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1.240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48.433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51.845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1.070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71.195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73.232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1.029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13.518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18.578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1.374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16.531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18.201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1.101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24.806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25.904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1.044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4.755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7.787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1.638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5.617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6.938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1.235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7.812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8.420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1.078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2.327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4.501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1.934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2.524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3.297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1.306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2.976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3.318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9840003"/>
                  </p:ext>
                </p:extLst>
              </p:nvPr>
            </p:nvGraphicFramePr>
            <p:xfrm>
              <a:off x="829957" y="2082373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</a:tblGrid>
                  <a:tr h="369987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9" r="-901198" b="-3500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533" r="-200399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533" r="-100399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533" r="-399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257.394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266.169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1.034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271.142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272.028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298.331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301.107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186.179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202.906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1.090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206.996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211.304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1.021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242.028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244.874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89.916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103.430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1.150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107.323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112.640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1.050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143.477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144.837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38.975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48.312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1.240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48.433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51.845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1.070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71.195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73.232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1.029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13.518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18.578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1.374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16.531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18.201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1.101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24.806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25.904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1.044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4.755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7.787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1.638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5.617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6.938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1.235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7.812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8.420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1.078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2.327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4.501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1.934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2.524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3.297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1.306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2.976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3.318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31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Table2.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963358"/>
                  </p:ext>
                </p:extLst>
              </p:nvPr>
            </p:nvGraphicFramePr>
            <p:xfrm>
              <a:off x="829957" y="2074135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9987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310.774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313.760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317.445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330.181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330.766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255.497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266.534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271.943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274.967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298.891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159.942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176.026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1.101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180.187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185.790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218.652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222.022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86.601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100.586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1.161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103.894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109.249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143.074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143.886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36.642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45.163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1.233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45.063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48.191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66.892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68.608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14.560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1.335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17.226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19.397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1.126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25.936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27.328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6.787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10.082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1.485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7.924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9.300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1.174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11.403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12.092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963358"/>
                  </p:ext>
                </p:extLst>
              </p:nvPr>
            </p:nvGraphicFramePr>
            <p:xfrm>
              <a:off x="829957" y="2074135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</a:tblGrid>
                  <a:tr h="369987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9" r="-901198" b="-3500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533" r="-200399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533" r="-100399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533" r="-399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310.774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313.760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317.445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330.181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330.766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255.497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266.534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271.943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274.967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298.891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159.942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176.026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1.101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180.187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185.790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218.652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222.022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86.601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100.586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1.161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103.894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109.249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143.074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143.886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36.642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45.163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1.233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45.063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48.191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66.892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68.608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14.560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1.335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17.226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19.397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1.126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25.936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27.328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6.787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10.082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1.485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7.924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9.300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1.174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11.403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12.092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305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Table3.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223037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9987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334.597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337.420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344.914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342.594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351.578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349.620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310.742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313.416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317.921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329.529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329.216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233.513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246.321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252.546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254.992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281.343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282.645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157.835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172.815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1.095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178.611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183.113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217.523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220.858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82.855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95.859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1.157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98.315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103.635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134.296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137.457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38.007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47.223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1.242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46.677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50.608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1.084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69.837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70.876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19.763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25.891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1.310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24.044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26.550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1.104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37.840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223037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</a:tblGrid>
                  <a:tr h="369987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9" r="-901198" b="-35082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533" r="-2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533" r="-1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533" r="-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334.597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337.420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344.914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342.594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351.578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349.620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310.742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313.416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317.921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329.529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329.216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233.513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246.321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252.546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254.992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281.343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282.645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157.835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172.815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1.095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178.611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183.113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217.523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220.858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82.855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95.859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1.157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98.315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103.635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134.296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137.457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38.007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47.223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1.242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46.677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50.608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1.084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69.837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70.876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19.763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25.891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1.310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24.044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26.550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1.104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37.840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95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Table4.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566790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9987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354.781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356.969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359.055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357.052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362.919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360.223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342.247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344.863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346.742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346.768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354.679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353.222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306.829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312.321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312.584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317.555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330.668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330.286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250.506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262.886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268.814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272.980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294.031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295.893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177.585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189.642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195.391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201.285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236.659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105.610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120.870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1.144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124.380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130.145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162.759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165.543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64.756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77.316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1.194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79.441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83.283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110.567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113.030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566790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</a:tblGrid>
                  <a:tr h="369987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9" r="-901198" b="-35082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533" r="-2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533" r="-1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533" r="-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354.781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356.969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359.055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357.052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362.919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360.223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342.247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344.863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346.742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346.768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354.679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353.222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306.829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312.321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312.584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317.555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330.668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330.286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250.506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262.886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268.814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272.980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294.031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295.893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177.585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189.642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195.391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201.285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236.659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105.610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120.870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1.144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124.380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130.145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162.759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165.543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64.756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77.316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1.194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79.441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83.283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110.567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113.030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07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Table5.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806693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9987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353.900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352.025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354.041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355.880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362.030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335.368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338.661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341.089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341.999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350.401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287.322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297.863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299.750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303.124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322.760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318.869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230.230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240.808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247.611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250.120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276.942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280.374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149.559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163.379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1.092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168.205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174.945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210.162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211.458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83.034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96.557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1.163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100.438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105.593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136.584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140.019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48.672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58.197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1.196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60.024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64.084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88.305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89.254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806693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</a:tblGrid>
                  <a:tr h="369987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9" r="-901198" b="-35082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533" r="-2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533" r="-1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533" r="-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353.900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352.025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354.041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355.880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362.030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335.368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338.661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341.089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341.999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350.401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287.322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297.863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299.750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303.124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322.760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318.869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230.230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240.808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247.611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250.120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276.942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280.374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149.559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163.379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1.092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168.205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174.945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210.162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211.458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83.034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96.557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1.163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100.438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105.593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1.051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136.584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140.019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48.672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58.197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1.196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60.024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64.084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88.305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89.254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48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Table6.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838775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1757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9987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100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344.409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348.493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345.558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347.648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353.394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319.468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323.302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329.089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330.309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340.222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342.966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279.859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274.071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276.138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282.565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303.053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303.944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191.090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207.505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1.086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213.280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217.996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251.487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252.492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112.841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125.898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1.116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133.134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137.903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173.710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176.683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57.389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67.415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1.175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74.462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104.366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105.547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31.333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38.386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1.225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39.930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42.478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62.102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63.677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838775"/>
                  </p:ext>
                </p:extLst>
              </p:nvPr>
            </p:nvGraphicFramePr>
            <p:xfrm>
              <a:off x="829957" y="2065897"/>
              <a:ext cx="10175790" cy="33298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  <a:gridCol w="1017579"/>
                  </a:tblGrid>
                  <a:tr h="369987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9" r="-901198" b="-35082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533" r="-2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533" r="-100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533" r="-399" b="-8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6998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344.409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348.493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345.558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347.648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353.394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319.468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323.302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329.089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330.309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340.222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342.966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279.859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274.071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276.138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282.565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303.053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303.944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191.090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207.505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1.086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213.280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217.996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251.487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252.492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112.841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125.898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1.116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133.134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137.903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1.036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173.710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176.683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57.389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67.415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1.175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71.121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74.462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1.047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104.366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105.547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  <a:tr h="36998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31.333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38.386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1.225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39.930</a:t>
                          </a:r>
                          <a:endParaRPr lang="en-US" altLang="ko-KR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42.478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1.064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62.102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63.677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782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Introduction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800" b="1" dirty="0">
                <a:latin typeface="+mn-lt"/>
              </a:rPr>
              <a:t> </a:t>
            </a:r>
            <a:r>
              <a:rPr lang="ko-KR" altLang="en-US" sz="1800" b="1" dirty="0"/>
              <a:t>공정관리</a:t>
            </a:r>
            <a:endParaRPr lang="en-US" altLang="ko-KR" sz="1800" b="1" dirty="0"/>
          </a:p>
          <a:p>
            <a:pPr fontAlgn="base"/>
            <a:endParaRPr lang="en-US" altLang="ko-KR" sz="1800" dirty="0"/>
          </a:p>
          <a:p>
            <a:pPr fontAlgn="base"/>
            <a:r>
              <a:rPr lang="ko-KR" altLang="en-US" sz="1800" dirty="0">
                <a:latin typeface="+mn-lt"/>
              </a:rPr>
              <a:t>연속적으로 진행되는 산업 생산 공정에서 공정의 변동 여부를 관리</a:t>
            </a:r>
            <a:endParaRPr lang="en-US" altLang="ko-KR" sz="1800" dirty="0">
              <a:latin typeface="+mn-lt"/>
            </a:endParaRPr>
          </a:p>
          <a:p>
            <a:pPr fontAlgn="base"/>
            <a:endParaRPr lang="en-US" altLang="ko-KR" sz="1800" dirty="0">
              <a:latin typeface="+mn-lt"/>
            </a:endParaRPr>
          </a:p>
          <a:p>
            <a:pPr marL="285750" indent="-285750" fontAlgn="base">
              <a:buFontTx/>
              <a:buChar char="-"/>
            </a:pPr>
            <a:endParaRPr lang="ko-KR" altLang="en-US" sz="1800" dirty="0">
              <a:latin typeface="+mn-lt"/>
            </a:endParaRPr>
          </a:p>
          <a:p>
            <a:pPr fontAlgn="base"/>
            <a:r>
              <a:rPr lang="ko-KR" altLang="en-US" sz="1800" dirty="0">
                <a:latin typeface="+mn-lt"/>
              </a:rPr>
              <a:t>품질 </a:t>
            </a:r>
            <a:r>
              <a:rPr lang="ko-KR" altLang="en-US" sz="1800" dirty="0" err="1">
                <a:latin typeface="+mn-lt"/>
              </a:rPr>
              <a:t>특성치를</a:t>
            </a:r>
            <a:r>
              <a:rPr lang="ko-KR" altLang="en-US" sz="1800" dirty="0">
                <a:latin typeface="+mn-lt"/>
              </a:rPr>
              <a:t> </a:t>
            </a:r>
            <a:r>
              <a:rPr lang="ko-KR" altLang="en-US" sz="1800" dirty="0" err="1">
                <a:latin typeface="+mn-lt"/>
              </a:rPr>
              <a:t>목표치에</a:t>
            </a:r>
            <a:r>
              <a:rPr lang="ko-KR" altLang="en-US" sz="1800" dirty="0">
                <a:latin typeface="+mn-lt"/>
              </a:rPr>
              <a:t> 유지시키는 것이 목적</a:t>
            </a:r>
            <a:endParaRPr lang="en-US" altLang="ko-KR" sz="1800" dirty="0">
              <a:latin typeface="+mn-lt"/>
            </a:endParaRPr>
          </a:p>
          <a:p>
            <a:pPr fontAlgn="base"/>
            <a:endParaRPr lang="en-US" altLang="ko-KR" sz="1800" dirty="0">
              <a:latin typeface="+mn-lt"/>
            </a:endParaRPr>
          </a:p>
          <a:p>
            <a:pPr fontAlgn="base"/>
            <a:endParaRPr lang="en-US" altLang="ko-KR" sz="1800" dirty="0">
              <a:latin typeface="+mn-lt"/>
            </a:endParaRPr>
          </a:p>
          <a:p>
            <a:pPr fontAlgn="base"/>
            <a:r>
              <a:rPr lang="en-US" altLang="ko-KR" sz="1800" dirty="0">
                <a:latin typeface="+mn-lt"/>
              </a:rPr>
              <a:t>Control Charts -   </a:t>
            </a:r>
            <a:r>
              <a:rPr lang="en-US" altLang="ko-KR" sz="1800" dirty="0" err="1">
                <a:latin typeface="+mn-lt"/>
              </a:rPr>
              <a:t>Shewhart</a:t>
            </a:r>
            <a:r>
              <a:rPr lang="en-US" altLang="ko-KR" sz="1800" dirty="0">
                <a:latin typeface="+mn-lt"/>
              </a:rPr>
              <a:t> Chart                – </a:t>
            </a:r>
            <a:r>
              <a:rPr lang="ko-KR" altLang="en-US" sz="1800" dirty="0">
                <a:latin typeface="+mn-lt"/>
              </a:rPr>
              <a:t>이전 정보 사용 </a:t>
            </a:r>
            <a:r>
              <a:rPr lang="en-US" altLang="ko-KR" sz="1800" dirty="0">
                <a:latin typeface="+mn-lt"/>
              </a:rPr>
              <a:t>X,  </a:t>
            </a:r>
            <a:r>
              <a:rPr lang="ko-KR" altLang="en-US" sz="1800" dirty="0">
                <a:latin typeface="+mn-lt"/>
              </a:rPr>
              <a:t>급격한 변화 감지에 유용</a:t>
            </a:r>
            <a:endParaRPr lang="en-US" altLang="ko-KR" sz="1800" dirty="0">
              <a:latin typeface="+mn-lt"/>
            </a:endParaRPr>
          </a:p>
          <a:p>
            <a:pPr fontAlgn="base"/>
            <a:r>
              <a:rPr lang="en-US" altLang="ko-KR" sz="1800" dirty="0">
                <a:latin typeface="+mn-lt"/>
              </a:rPr>
              <a:t>                               </a:t>
            </a:r>
          </a:p>
          <a:p>
            <a:pPr fontAlgn="base"/>
            <a:r>
              <a:rPr lang="en-US" altLang="ko-KR" sz="1800" dirty="0">
                <a:latin typeface="+mn-lt"/>
              </a:rPr>
              <a:t>                                CUSUM &amp; EWMA Chart  – </a:t>
            </a:r>
            <a:r>
              <a:rPr lang="ko-KR" altLang="en-US" sz="1800" dirty="0">
                <a:latin typeface="+mn-lt"/>
              </a:rPr>
              <a:t>이전 정보 사용 </a:t>
            </a:r>
            <a:r>
              <a:rPr lang="en-US" altLang="ko-KR" sz="1800" dirty="0">
                <a:latin typeface="+mn-lt"/>
              </a:rPr>
              <a:t>O,  </a:t>
            </a:r>
            <a:r>
              <a:rPr lang="ko-KR" altLang="en-US" sz="1800" dirty="0">
                <a:latin typeface="+mn-lt"/>
              </a:rPr>
              <a:t>미세한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변화 감지에 유용</a:t>
            </a:r>
            <a:endParaRPr lang="en-US" altLang="ko-KR" sz="1800" dirty="0">
              <a:latin typeface="+mn-lt"/>
            </a:endParaRPr>
          </a:p>
          <a:p>
            <a:pPr fontAlgn="base"/>
            <a:r>
              <a:rPr lang="en-US" altLang="ko-KR" sz="1800" dirty="0">
                <a:latin typeface="+mn-lt"/>
              </a:rPr>
              <a:t>                                                                                           </a:t>
            </a:r>
            <a:endParaRPr lang="ko-KR" altLang="en-US" sz="1800" dirty="0">
              <a:latin typeface="+mn-lt"/>
            </a:endParaRPr>
          </a:p>
          <a:p>
            <a:pPr fontAlgn="base"/>
            <a:endParaRPr lang="ko-KR" altLang="en-US" sz="1800" dirty="0">
              <a:latin typeface="+mn-lt"/>
            </a:endParaRPr>
          </a:p>
          <a:p>
            <a:pPr fontAlgn="base"/>
            <a:endParaRPr lang="en-US" altLang="ko-KR" sz="1800" dirty="0">
              <a:latin typeface="+mn-lt"/>
            </a:endParaRPr>
          </a:p>
          <a:p>
            <a:pPr fontAlgn="base"/>
            <a:r>
              <a:rPr lang="ko-KR" altLang="en-US" sz="1800" dirty="0">
                <a:latin typeface="+mn-lt"/>
              </a:rPr>
              <a:t>최근의 공정관리에 있어서 </a:t>
            </a:r>
            <a:r>
              <a:rPr lang="en-US" altLang="ko-KR" sz="1800" dirty="0">
                <a:latin typeface="+mn-lt"/>
              </a:rPr>
              <a:t>CUSUM &amp; EWMA </a:t>
            </a:r>
            <a:r>
              <a:rPr lang="ko-KR" altLang="en-US" sz="1800" dirty="0">
                <a:latin typeface="+mn-lt"/>
              </a:rPr>
              <a:t>관리도의 사용빈도가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증가</a:t>
            </a:r>
          </a:p>
          <a:p>
            <a:pPr fontAlgn="base"/>
            <a:endParaRPr lang="en-US" altLang="ko-KR" sz="1800" b="1" dirty="0"/>
          </a:p>
          <a:p>
            <a:r>
              <a:rPr lang="en-US" altLang="ko-KR" sz="4400" dirty="0"/>
              <a:t>	</a:t>
            </a:r>
            <a:endParaRPr lang="ko-KR" altLang="en-US" sz="4400" dirty="0"/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7ED52A-6577-452A-B016-C56E9BC2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7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Table7.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=0.5,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=0.95</a:t>
                </a:r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367953"/>
                  </p:ext>
                </p:extLst>
              </p:nvPr>
            </p:nvGraphicFramePr>
            <p:xfrm>
              <a:off x="675616" y="2115838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298.331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301.107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281.520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284.142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253.621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256.353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242.028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244.874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218.751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221.941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185.710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187.106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143.477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144.837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118.145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121.142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87.859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88.352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71.195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73.232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1.029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54.327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55.669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36.055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36.905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1.024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24.806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25.904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1.044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17.698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18.297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1.034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10.817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11.273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1.042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7.812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8.420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1.078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5.269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5.650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1.072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3.380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3.616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1.070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2.976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3.318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2.076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2.283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1.100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1.331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1.451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1.090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367953"/>
                  </p:ext>
                </p:extLst>
              </p:nvPr>
            </p:nvGraphicFramePr>
            <p:xfrm>
              <a:off x="675616" y="2115838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85" t="-917" r="-900000" b="-350459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298.331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301.107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281.520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284.142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253.621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256.353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1.011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242.028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244.874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1.012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218.751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221.941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185.710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187.106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143.477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144.837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1.009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118.145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121.142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87.859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88.352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1.006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71.195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73.232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1.029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54.327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55.669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36.055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36.905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1.024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24.806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25.904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1.044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17.698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18.297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1.034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10.817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11.273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1.042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7.812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8.420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1.078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5.269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5.650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1.072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3.380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3.616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1.070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2.976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3.318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1.115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2.076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2.283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1.100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1.331</a:t>
                          </a:r>
                          <a:endParaRPr lang="en-US" altLang="ko-KR" sz="11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  <a:latin typeface="+mn-ea"/>
                              <a:ea typeface="+mn-ea"/>
                            </a:rPr>
                            <a:t>1.451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  <a:latin typeface="+mn-ea"/>
                              <a:ea typeface="+mn-ea"/>
                            </a:rPr>
                            <a:t>1.090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165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Table8.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=1,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=0.95</a:t>
                </a:r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349315"/>
                  </p:ext>
                </p:extLst>
              </p:nvPr>
            </p:nvGraphicFramePr>
            <p:xfrm>
              <a:off x="675616" y="2115844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i="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i="0" u="none" strike="noStrike" dirty="0">
                              <a:effectLst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i="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i="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330.181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330.766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323.519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322.944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303.352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304.606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>
                              <a:effectLst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297.524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298.891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282.988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283.256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255.978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256.675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>
                              <a:effectLst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218.652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222.022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192.125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198.065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159.070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160.353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143.074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143.886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116.432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118.622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84.920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86.656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>
                              <a:effectLst/>
                            </a:rPr>
                            <a:t>0.8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66.892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68.608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50.002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51.451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33.260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34.035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25.936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27.328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18.617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19.498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1.047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11.537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11.945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11.403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12.092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1.060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8.428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4.8006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5.310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1.106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349315"/>
                  </p:ext>
                </p:extLst>
              </p:nvPr>
            </p:nvGraphicFramePr>
            <p:xfrm>
              <a:off x="675616" y="2115844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85" t="-917" r="-900000" b="-350459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i="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i="0" u="none" strike="noStrike" dirty="0">
                              <a:effectLst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i="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i="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i="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0.99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330.181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330.766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323.519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322.944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303.352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304.606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>
                              <a:effectLst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297.524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298.891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282.988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283.256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255.978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256.675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>
                              <a:effectLst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218.652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222.022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192.125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198.065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159.070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160.353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143.074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143.886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116.432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118.622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84.920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86.656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>
                              <a:effectLst/>
                            </a:rPr>
                            <a:t>0.8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66.892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68.608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50.002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51.451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33.260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34.035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25.936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27.328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18.617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19.498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1.047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11.537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11.945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i="0" u="none" strike="noStrike" dirty="0">
                              <a:effectLst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11.403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12.092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1.060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8.428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1.054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4.8006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5.310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1.106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015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Table9.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=2,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=0.95</a:t>
                </a:r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274266"/>
                  </p:ext>
                </p:extLst>
              </p:nvPr>
            </p:nvGraphicFramePr>
            <p:xfrm>
              <a:off x="675616" y="2115844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351.578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349.620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344.605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344.944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336.163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334.803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329.529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329.216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321.500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321.330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305.080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308.705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281.343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282.645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262.171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263.265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233.065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235.902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217.523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220.858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190.303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195.237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155.709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159.497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134.296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137.457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110.531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111.632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79.492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81.640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69.837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70.876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52.994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54.188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34.654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36.087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1.041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37.840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26.612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27.555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16.746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17.301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274266"/>
                  </p:ext>
                </p:extLst>
              </p:nvPr>
            </p:nvGraphicFramePr>
            <p:xfrm>
              <a:off x="675616" y="2115844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85" t="-917" r="-900000" b="-350459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351.578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349.620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344.605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344.944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336.163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334.803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329.529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329.216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321.500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321.330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305.080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308.705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281.343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282.645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262.171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263.265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233.065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235.902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217.523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220.858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190.303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195.237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155.709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159.497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134.296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137.457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110.531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111.632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79.492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81.640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69.837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70.876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52.994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54.188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34.654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36.087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1.041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37.840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26.612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27.555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16.746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17.301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1.033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041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Table10.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=5,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=0.95</a:t>
                </a:r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897876"/>
                  </p:ext>
                </p:extLst>
              </p:nvPr>
            </p:nvGraphicFramePr>
            <p:xfrm>
              <a:off x="675616" y="2115844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362.919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360.223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361.452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362.030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354.288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353.394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354.679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353.222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344.161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350.401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340.222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342.966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330.668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330.286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322.760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318.869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303.053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303.944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294.031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295.893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276.942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280.374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251.487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252.492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233.454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236.659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210.162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211.458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173.710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176.683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162.759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165.543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136.584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140.019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104.366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105.547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110.567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113.030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88.305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89.254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62.102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63.677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897876"/>
                  </p:ext>
                </p:extLst>
              </p:nvPr>
            </p:nvGraphicFramePr>
            <p:xfrm>
              <a:off x="675616" y="2115844"/>
              <a:ext cx="10404280" cy="297513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6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7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8"/>
                        </a:ext>
                      </a:extLst>
                    </a:gridCol>
                    <a:gridCol w="10404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9"/>
                        </a:ext>
                      </a:extLst>
                    </a:gridCol>
                  </a:tblGrid>
                  <a:tr h="33057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85" t="-917" r="-900000" b="-350459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n=5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n=10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3057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　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BCUSUM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Ratio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362.919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360.223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361.452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362.030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354.288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353.394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354.679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353.222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344.161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350.401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340.222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342.966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330.668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330.286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322.760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318.869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303.053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303.944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294.031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295.893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276.942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280.374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251.487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252.492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233.454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236.659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210.162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211.458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173.710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176.683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0.65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162.759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165.543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1.017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136.584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140.019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104.366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105.547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305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110.567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113.030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88.305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89.254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1.011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62.102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63.677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1.025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529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Table11.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n=3,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=5,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=0.95</a:t>
                </a:r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040102"/>
                  </p:ext>
                </p:extLst>
              </p:nvPr>
            </p:nvGraphicFramePr>
            <p:xfrm>
              <a:off x="613832" y="2024591"/>
              <a:ext cx="10939976" cy="4061882"/>
            </p:xfrm>
            <a:graphic>
              <a:graphicData uri="http://schemas.openxmlformats.org/drawingml/2006/table">
                <a:tbl>
                  <a:tblPr/>
                  <a:tblGrid>
                    <a:gridCol w="437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99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35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=0.99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=0.98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=0.65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 shift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pc1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=0.030098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=6.772578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=0.059885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th=6.74802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=0.149727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=6.638467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=0.299023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=6.486417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=0.597656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=6.146729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=1.045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=5.623698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=1.513184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=5.096197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372.311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372.159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370.102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371.007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371.233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370.178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370.071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370.510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-0.00201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0.949792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362.919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360.223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361.710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362.138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358.028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363.128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365.997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358.152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363.309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360.574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363.339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361.171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361.784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-0.00404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0.949582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357.908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351.486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354.679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353.222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353.403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351.214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351.937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353.576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351.398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352.674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351.711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354.208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358.269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-0.01026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0.948933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332.168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329.199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332.765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330.723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330.668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330.286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330.826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332.076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330.554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331.398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331.544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-0.02107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0.947789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295.342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292.946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295.485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294.370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297.164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294.031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295.893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296.154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298.285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294.480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295.349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297.122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299.177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-0.04463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0.945226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235.695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234.927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233.844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236.270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234.422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236.305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237.201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235.893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236.659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234.701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237.050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235.507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238.102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-0.08616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0.940466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166.557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168.494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166.396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167.328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164.187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166.955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163.871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166.264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162.759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165.543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165.036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166.200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-0.13863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0.933995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116.485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117.595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116.049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118.443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116.615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117.405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115.029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116.652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113.580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115.354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112.516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114.610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110.567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113.030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040102"/>
                  </p:ext>
                </p:extLst>
              </p:nvPr>
            </p:nvGraphicFramePr>
            <p:xfrm>
              <a:off x="613832" y="2024591"/>
              <a:ext cx="10939976" cy="4061882"/>
            </p:xfrm>
            <a:graphic>
              <a:graphicData uri="http://schemas.openxmlformats.org/drawingml/2006/table">
                <a:tbl>
                  <a:tblPr/>
                  <a:tblGrid>
                    <a:gridCol w="4376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5099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48357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6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7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8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9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0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1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6"/>
                        </a:ext>
                      </a:extLst>
                    </a:gridCol>
                  </a:tblGrid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5381" r="-6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5381" r="-5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5381" r="-4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05381" r="-3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05381" r="-2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05381" r="-1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05381" r="-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01667" r="-2395833" b="-9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85714" t="-101667" r="-1953571" b="-9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pc1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=0.030098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=6.772578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=0.059885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th=6.74802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=0.149727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=6.638467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=0.299023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=6.486417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=0.597656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=6.146729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=1.045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=5.623698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=1.513184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=5.096197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372.311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372.159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370.102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371.007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371.233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370.178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370.071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370.510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-0.00201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0.949792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362.919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360.223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361.710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362.138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358.028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363.128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365.997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358.152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363.309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360.574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363.339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361.171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361.784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-0.00404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0.949582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357.908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351.486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354.679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353.222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353.403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351.214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351.937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353.576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351.398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352.674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351.711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354.208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358.269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-0.01026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0.948933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332.168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329.199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332.765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330.723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330.668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330.286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330.826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332.076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330.554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331.398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331.544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-0.02107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0.947789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295.342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292.946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295.485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294.370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297.164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294.031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295.893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296.154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298.285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294.480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295.349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297.122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299.177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-0.04463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0.945226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235.695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234.927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233.844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236.270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234.422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236.305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237.201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235.893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233.454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236.659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234.701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237.050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235.507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238.102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-0.08616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0.940466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166.557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168.494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166.396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167.328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164.187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166.955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163.871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166.264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162.759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165.543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165.036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166.200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9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-0.13863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0.933995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116.485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117.595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116.049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118.443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116.615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117.405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115.029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116.652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113.580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115.354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112.516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114.610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110.567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lnSpc>
                              <a:spcPct val="100000"/>
                            </a:lnSpc>
                          </a:pPr>
                          <a:r>
                            <a:rPr lang="en-US" altLang="ko-KR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113.030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6488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Table12.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n=5,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=5,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=0.95</a:t>
                </a:r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847739"/>
                  </p:ext>
                </p:extLst>
              </p:nvPr>
            </p:nvGraphicFramePr>
            <p:xfrm>
              <a:off x="613832" y="2024591"/>
              <a:ext cx="10939976" cy="4061882"/>
            </p:xfrm>
            <a:graphic>
              <a:graphicData uri="http://schemas.openxmlformats.org/drawingml/2006/table">
                <a:tbl>
                  <a:tblPr/>
                  <a:tblGrid>
                    <a:gridCol w="437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99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35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=0.99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=0.98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=0.65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 shift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pc1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=0.03895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=8.726149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=0.076992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=8.703209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=0.192793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=8.549541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=0.381328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=8.256175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=0.749512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=7.683411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=1.282227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=6.893306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=1.810547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=6.09085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378.582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370.602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370.836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370.761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370.258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370.219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371.017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370.806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370.014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370.232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370.451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370.330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-0.00201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0.949792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362.031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355.472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360.862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361.989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360.543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363.645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361.033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361.311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361.448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359.239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357.987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363.590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361.666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-0.00404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0.949582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351.314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353.049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350.401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348.427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346.460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348.337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351.859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352.175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351.812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349.773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352.994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351.407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-0.01026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0.948933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323.588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323.273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316.876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323.004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322.76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318.869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319.709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321.328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320.157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321.015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319.694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323.865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323.771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323.532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-0.02107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0.947789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279.675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280.626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275.516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279.620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278.916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280.225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276.942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280.374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280.199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279.786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278.797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282.298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282.585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280.698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-0.04463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0.945226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214.055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211.870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210.421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213.438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211.736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212.751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207.828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212.946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210.162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211.458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208.594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213.515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214.260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215.113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-0.08616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0.940466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141.912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143.881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140.374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142.908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141.709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141.916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139.765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141.592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137.892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140.343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136.584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140.019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138.097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141.152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-0.13863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0.933995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95.837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97.164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94.522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97.112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94.846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96.429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93.119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94.925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91.28127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92.8061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89.127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91.399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88.305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89.254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847739"/>
                  </p:ext>
                </p:extLst>
              </p:nvPr>
            </p:nvGraphicFramePr>
            <p:xfrm>
              <a:off x="613832" y="2024591"/>
              <a:ext cx="10939976" cy="4061882"/>
            </p:xfrm>
            <a:graphic>
              <a:graphicData uri="http://schemas.openxmlformats.org/drawingml/2006/table">
                <a:tbl>
                  <a:tblPr/>
                  <a:tblGrid>
                    <a:gridCol w="4376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5099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48357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6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7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8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9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0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1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6"/>
                        </a:ext>
                      </a:extLst>
                    </a:gridCol>
                  </a:tblGrid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5381" r="-6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5381" r="-5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5381" r="-4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05381" r="-3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05381" r="-2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05381" r="-1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05381" r="-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01667" r="-2395833" b="-9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85714" t="-101667" r="-1953571" b="-9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pc1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=0.03895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=8.726149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=0.076992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=8.703209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=0.192793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=8.549541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=0.381328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=8.256175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=0.749512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=7.683411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=1.282227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=6.893306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=1.810547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=6.09085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378.582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370.602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370.926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370.836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370.761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370.258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370.219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370.454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371.017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370.806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370.014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370.232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370.451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370.330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-0.00201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0.949792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362.031</a:t>
                          </a:r>
                          <a:endParaRPr lang="en-US" altLang="ko-KR" sz="105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355.472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360.862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361.989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360.543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363.645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361.033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361.311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361.448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359.239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357.987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363.590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361.666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-0.00404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0.949582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351.314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353.049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350.401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348.905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348.427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346.460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348.337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351.859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352.175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351.812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349.773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352.994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351.407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-0.01026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0.948933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323.588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323.273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316.876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323.004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322.76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318.869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319.709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321.328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320.157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321.015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319.694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323.865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323.771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323.532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-0.02107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0.947789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279.675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280.626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275.516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279.620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278.916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280.225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276.942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280.374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280.199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279.786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278.797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282.298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282.585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280.698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-0.04463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0.945226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214.055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211.870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210.421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213.438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211.736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212.751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207.828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212.946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210.162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211.458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208.594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213.515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214.260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215.113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-0.08616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0.940466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141.912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143.881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140.374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142.908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141.709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141.916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139.765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141.592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137.892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140.343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136.584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140.019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138.097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141.152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9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-0.13863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0.933995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95.837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97.164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94.522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97.112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94.846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96.429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93.119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94.925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91.28127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92.8061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89.127</a:t>
                          </a:r>
                          <a:endParaRPr lang="en-US" altLang="ko-KR" sz="105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91.399</a:t>
                          </a:r>
                          <a:endParaRPr lang="en-US" altLang="ko-KR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88.305</a:t>
                          </a:r>
                          <a:endParaRPr lang="en-US" altLang="ko-KR" sz="105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89.254</a:t>
                          </a:r>
                          <a:endParaRPr lang="en-US" altLang="ko-KR" sz="105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687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Comparison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EBE24-8A49-4930-AF68-AFDE1FB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400" b="1" dirty="0">
                    <a:latin typeface="+mn-ea"/>
                  </a:rPr>
                  <a:t>Table13. Comparison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/>
                          </a:rPr>
                          <m:t>𝐀𝐑𝐋</m:t>
                        </m:r>
                      </m:e>
                      <m:sub>
                        <m:r>
                          <a:rPr lang="en-US" altLang="ko-K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 Values for n=10,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>
                    <a:latin typeface="+mn-ea"/>
                  </a:rPr>
                  <a:t>=5,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+mn-ea"/>
                  </a:rPr>
                  <a:t>=0.95</a:t>
                </a:r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7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15798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893" t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526468"/>
                  </p:ext>
                </p:extLst>
              </p:nvPr>
            </p:nvGraphicFramePr>
            <p:xfrm>
              <a:off x="613832" y="2024591"/>
              <a:ext cx="10939976" cy="4061882"/>
            </p:xfrm>
            <a:graphic>
              <a:graphicData uri="http://schemas.openxmlformats.org/drawingml/2006/table">
                <a:tbl>
                  <a:tblPr/>
                  <a:tblGrid>
                    <a:gridCol w="437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99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35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=0.99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=0.98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=0.9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=0.8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=0.65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Target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=0.5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 shift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pc1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=0.054681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=12.398232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=0.108933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th=12.267265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th=0.268638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=11.863449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=0.524658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th=11.350494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=1.001953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=10.302756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=1.652344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=8.884817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=2.246704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=7.571653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371.741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370.315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371.134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370.447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370.719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370.197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371.204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370.523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370.860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372.000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373.879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370.420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-0.00201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0.949792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353.394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353.377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354.406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352.799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357.062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354.414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355.300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360.097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354.969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354.600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359.825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356.372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355.604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-0.00404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0.949582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340.386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343.032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340.222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342.966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340.590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341.451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346.049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345.146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341.443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344.599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344.756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342.920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343.066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-0.01026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0.948933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302.625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304.076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303.512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303.053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303.944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303.459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308.307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305.642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306.723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308.025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310.250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307.317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307.457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-0.02107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0.947789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251.889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252.110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252.083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251.669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251.638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249.954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251.487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252.492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248.948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252.287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255.597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257.037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257.934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257.698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-0.04463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0.945226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175.835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178.910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176.110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177.078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176.064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178.460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174.396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177.984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173.710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176.683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175.898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177.797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182.228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182.725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-0.08616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0.940466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109.765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111.657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109.576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111.038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108.705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110.106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106.563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109.331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106.915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104.366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105.547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105.752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106.386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-0.13863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0.933995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71.623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72.089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71.841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70.247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71.700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68.902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70.207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65.873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67.325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63.421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64.808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62.102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63.677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526468"/>
                  </p:ext>
                </p:extLst>
              </p:nvPr>
            </p:nvGraphicFramePr>
            <p:xfrm>
              <a:off x="613832" y="2024591"/>
              <a:ext cx="10939976" cy="4061882"/>
            </p:xfrm>
            <a:graphic>
              <a:graphicData uri="http://schemas.openxmlformats.org/drawingml/2006/table">
                <a:tbl>
                  <a:tblPr/>
                  <a:tblGrid>
                    <a:gridCol w="4376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5099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48357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6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7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8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9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0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1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2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3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4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5"/>
                        </a:ext>
                      </a:extLst>
                    </a:gridCol>
                    <a:gridCol w="67920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16"/>
                        </a:ext>
                      </a:extLst>
                    </a:gridCol>
                  </a:tblGrid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105381" r="-6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205381" r="-5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305381" r="-4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405381" r="-3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505381" r="-2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605381" r="-100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705381" r="-448" b="-9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101667" r="-2395833" b="-9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85714" t="-101667" r="-1953571" b="-9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pc1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CUSUM</a:t>
                          </a:r>
                        </a:p>
                      </a:txBody>
                      <a:tcPr marL="6094" marR="6094" marT="6094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BCUSUM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=0.054681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=12.398232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=0.108933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th=12.267265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th=0.268638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=11.863449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=0.524658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th=11.350494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=1.001953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=10.302756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=1.652344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=8.884817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=2.246704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th</a:t>
                          </a:r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=7.571653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371.741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370.315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371.134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370.447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370.719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370.197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371.204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370.523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370.860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372.000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373.879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370.979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370.420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-0.00201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0.949792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353.394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353.377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354.406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352.799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357.062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354.414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355.300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360.097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354.969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354.600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359.825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356.372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355.604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-0.00404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0.949582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340.386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343.032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340.222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342.966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340.590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341.451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341.454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346.049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345.146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341.443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344.599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344.756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342.920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343.066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-0.01026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0.948933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302.625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304.076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303.512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303.053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303.944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303.459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308.307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305.642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306.723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308.025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310.250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307.317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307.457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-0.02107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0.947789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251.889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252.110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252.083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251.669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251.638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249.954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251.487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252.492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248.948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252.287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255.597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257.037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257.934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257.698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0.8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-0.04463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0.945226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175.835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178.910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176.110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177.078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176.064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178.460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174.396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177.984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173.710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176.683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175.898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177.797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182.228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182.725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-0.08616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0.940466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109.765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111.657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109.576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111.038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108.705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110.106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106.563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109.331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106.915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104.366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105.547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105.752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106.386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9"/>
                      </a:ext>
                    </a:extLst>
                  </a:tr>
                  <a:tr h="3692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</a:t>
                          </a:r>
                        </a:p>
                      </a:txBody>
                      <a:tcPr marL="6094" marR="6094" marT="6094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-0.13863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0.933995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71.623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72.089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71.148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71.841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70.247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71.700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68.902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70.207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65.873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67.325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63.421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64.808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62.102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5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63.677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785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Conclusion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>
                    <a:latin typeface="+mn-ea"/>
                    <a:ea typeface="+mn-ea"/>
                  </a:rPr>
                  <a:t>전체적인 관리도의 성능은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가 커질수록 나빠지며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표본 수가 커질수록 좋아짐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endParaRPr lang="en-US" altLang="ko-KR" sz="2000" dirty="0">
                  <a:latin typeface="+mn-ea"/>
                  <a:ea typeface="+mn-ea"/>
                </a:endParaRPr>
              </a:p>
              <a:p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ko-KR" altLang="en-US" sz="2000" dirty="0">
                    <a:latin typeface="+mn-ea"/>
                    <a:ea typeface="+mn-ea"/>
                  </a:rPr>
                  <a:t>대부분의 경우 </a:t>
                </a:r>
                <a:r>
                  <a:rPr lang="en-US" altLang="ko-KR" sz="2000" dirty="0">
                    <a:latin typeface="+mn-ea"/>
                    <a:ea typeface="+mn-ea"/>
                  </a:rPr>
                  <a:t>CUSUM</a:t>
                </a:r>
                <a:r>
                  <a:rPr lang="ko-KR" altLang="en-US" sz="2000" dirty="0">
                    <a:latin typeface="+mn-ea"/>
                    <a:ea typeface="+mn-ea"/>
                  </a:rPr>
                  <a:t>이</a:t>
                </a:r>
                <a:r>
                  <a:rPr lang="en-US" altLang="ko-KR" sz="2000" dirty="0">
                    <a:latin typeface="+mn-ea"/>
                    <a:ea typeface="+mn-ea"/>
                  </a:rPr>
                  <a:t> BCUSUM</a:t>
                </a:r>
                <a:r>
                  <a:rPr lang="ko-KR" altLang="en-US" sz="2000" dirty="0">
                    <a:latin typeface="+mn-ea"/>
                    <a:ea typeface="+mn-ea"/>
                  </a:rPr>
                  <a:t>에 대해 성능이 좋게 나타남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en-US" altLang="ko-KR" sz="2000" dirty="0">
                    <a:latin typeface="+mn-ea"/>
                    <a:ea typeface="+mn-ea"/>
                  </a:rPr>
                  <a:t>Binomial CUSUM :  </a:t>
                </a:r>
                <a:r>
                  <a:rPr lang="ko-KR" altLang="en-US" sz="2000" dirty="0">
                    <a:latin typeface="+mn-ea"/>
                    <a:ea typeface="+mn-ea"/>
                  </a:rPr>
                  <a:t>표본 수가 작고</a:t>
                </a:r>
                <a:r>
                  <a:rPr lang="en-US" altLang="ko-KR" sz="2000" dirty="0">
                    <a:latin typeface="+mn-ea"/>
                    <a:ea typeface="+mn-ea"/>
                  </a:rPr>
                  <a:t>,</a:t>
                </a:r>
                <a:r>
                  <a:rPr lang="ko-KR" altLang="en-US" sz="2000" dirty="0">
                    <a:latin typeface="+mn-ea"/>
                    <a:ea typeface="+mn-ea"/>
                  </a:rPr>
                  <a:t> 실제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변화량이</a:t>
                </a:r>
                <a:r>
                  <a:rPr lang="ko-KR" altLang="en-US" sz="2000" dirty="0">
                    <a:latin typeface="+mn-ea"/>
                    <a:ea typeface="+mn-ea"/>
                  </a:rPr>
                  <a:t> 작고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</a:p>
              <a:p>
                <a:r>
                  <a:rPr lang="en-US" altLang="ko-KR" sz="2000" dirty="0">
                    <a:latin typeface="+mn-ea"/>
                    <a:ea typeface="+mn-ea"/>
                  </a:rPr>
                  <a:t>                          </a:t>
                </a:r>
              </a:p>
              <a:p>
                <a:r>
                  <a:rPr lang="en-US" altLang="ko-KR" sz="2000" dirty="0">
                    <a:latin typeface="+mn-ea"/>
                    <a:ea typeface="+mn-ea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값이 크며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의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값이 큰 경우 성능이 좋음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endParaRPr lang="en-US" altLang="ko-KR" sz="2000" dirty="0">
                  <a:latin typeface="+mn-ea"/>
                  <a:ea typeface="+mn-ea"/>
                </a:endParaRPr>
              </a:p>
              <a:p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en-US" altLang="ko-KR" sz="2000" dirty="0">
                    <a:latin typeface="+mn-ea"/>
                    <a:ea typeface="+mn-ea"/>
                  </a:rPr>
                  <a:t>Remarks 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용정보량이 많고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값이 작은 경우 </a:t>
                </a:r>
                <a:r>
                  <a:rPr lang="en-US" altLang="ko-KR" sz="2000" dirty="0">
                    <a:latin typeface="+mn-ea"/>
                    <a:ea typeface="+mn-ea"/>
                  </a:rPr>
                  <a:t>CUSUM</a:t>
                </a:r>
                <a:r>
                  <a:rPr lang="ko-KR" altLang="en-US" sz="2000" dirty="0">
                    <a:latin typeface="+mn-ea"/>
                    <a:ea typeface="+mn-ea"/>
                  </a:rPr>
                  <a:t>의 사용을 권장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en-US" altLang="ko-KR" sz="2000" dirty="0">
                    <a:latin typeface="+mn-ea"/>
                    <a:ea typeface="+mn-ea"/>
                  </a:rPr>
                  <a:t>              </a:t>
                </a:r>
              </a:p>
              <a:p>
                <a:r>
                  <a:rPr lang="en-US" altLang="ko-KR" sz="2000" dirty="0">
                    <a:latin typeface="+mn-ea"/>
                    <a:ea typeface="+mn-ea"/>
                  </a:rPr>
                  <a:t>              </a:t>
                </a:r>
                <a:r>
                  <a:rPr lang="ko-KR" altLang="en-US" sz="2000" dirty="0">
                    <a:latin typeface="+mn-ea"/>
                    <a:ea typeface="+mn-ea"/>
                  </a:rPr>
                  <a:t>가용정보량이 적고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값이 크며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미세한 변화를 탐지할 때는 </a:t>
                </a:r>
                <a:r>
                  <a:rPr lang="en-US" altLang="ko-KR" sz="2000" dirty="0">
                    <a:latin typeface="+mn-ea"/>
                  </a:rPr>
                  <a:t>BCUSUM</a:t>
                </a:r>
                <a:r>
                  <a:rPr lang="ko-KR" altLang="en-US" sz="2000" dirty="0">
                    <a:latin typeface="+mn-ea"/>
                  </a:rPr>
                  <a:t>의 사용을 권장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ko-KR" altLang="en-US" sz="2000" dirty="0">
                    <a:latin typeface="+mn-ea"/>
                    <a:ea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  <a:blipFill rotWithShape="0">
                <a:blip r:embed="rId3"/>
                <a:stretch>
                  <a:fillRect l="-614" t="-1759" r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64880" progId="Equation.DSMT4">
                  <p:embed/>
                </p:oleObj>
              </mc:Choice>
              <mc:Fallback>
                <p:oleObj name="Equation" r:id="rId4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D71A22-8674-4D23-9C50-150E8AE2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87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79966" y="1444263"/>
            <a:ext cx="10996841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000" dirty="0">
              <a:latin typeface="+mn-ea"/>
              <a:ea typeface="+mn-ea"/>
            </a:endParaRPr>
          </a:p>
          <a:p>
            <a:pPr algn="ctr"/>
            <a:endParaRPr lang="en-US" altLang="ko-KR" sz="2000" dirty="0">
              <a:latin typeface="+mn-ea"/>
              <a:ea typeface="+mn-ea"/>
            </a:endParaRPr>
          </a:p>
          <a:p>
            <a:pPr algn="ctr"/>
            <a:endParaRPr lang="en-US" altLang="ko-KR" sz="2000" dirty="0">
              <a:latin typeface="+mn-ea"/>
              <a:ea typeface="+mn-ea"/>
            </a:endParaRPr>
          </a:p>
          <a:p>
            <a:pPr algn="ctr"/>
            <a:endParaRPr lang="en-US" altLang="ko-KR" sz="2000" dirty="0">
              <a:latin typeface="+mn-ea"/>
              <a:ea typeface="+mn-ea"/>
            </a:endParaRPr>
          </a:p>
          <a:p>
            <a:pPr algn="ctr"/>
            <a:endParaRPr lang="en-US" altLang="ko-KR" sz="2000" dirty="0">
              <a:latin typeface="+mn-ea"/>
              <a:ea typeface="+mn-ea"/>
            </a:endParaRPr>
          </a:p>
          <a:p>
            <a:pPr algn="ctr"/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끝 </a:t>
            </a:r>
            <a:r>
              <a:rPr lang="en-US" altLang="ko-KR" sz="2000" dirty="0">
                <a:latin typeface="+mn-ea"/>
                <a:ea typeface="+mn-ea"/>
              </a:rPr>
              <a:t>-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64880" progId="Equation.DSMT4">
                  <p:embed/>
                </p:oleObj>
              </mc:Choice>
              <mc:Fallback>
                <p:oleObj name="Equation" r:id="rId2" imgW="114120" imgH="164880" progId="Equation.DSMT4">
                  <p:embed/>
                  <p:pic>
                    <p:nvPicPr>
                      <p:cNvPr id="1032" name="개체 103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D71A22-8674-4D23-9C50-150E8AE2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Introduction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sz="1800" b="1" dirty="0"/>
              <a:t> </a:t>
            </a:r>
            <a:r>
              <a:rPr lang="ko-KR" altLang="en-US" sz="1800" b="1" dirty="0">
                <a:latin typeface="+mn-ea"/>
                <a:ea typeface="+mn-ea"/>
              </a:rPr>
              <a:t>중도절단자료</a:t>
            </a:r>
            <a:endParaRPr lang="en-US" altLang="ko-KR" sz="1800" b="1" dirty="0">
              <a:latin typeface="+mn-ea"/>
              <a:ea typeface="+mn-ea"/>
            </a:endParaRPr>
          </a:p>
          <a:p>
            <a:pPr fontAlgn="base"/>
            <a:r>
              <a:rPr lang="ko-KR" altLang="en-US" sz="1800" b="1" dirty="0">
                <a:latin typeface="+mn-ea"/>
                <a:ea typeface="+mn-ea"/>
              </a:rPr>
              <a:t> 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ko-KR" altLang="en-US" sz="1800" dirty="0">
                <a:latin typeface="+mn-ea"/>
                <a:ea typeface="+mn-ea"/>
              </a:rPr>
              <a:t>모든 자료들의 실험의 결과를 온전히 알지 못하고 </a:t>
            </a:r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ko-KR" altLang="en-US" sz="1800" dirty="0">
                <a:latin typeface="+mn-ea"/>
                <a:ea typeface="+mn-ea"/>
              </a:rPr>
              <a:t>부분적으로 알고 있는 상태 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 fontAlgn="base">
              <a:buFontTx/>
              <a:buChar char="-"/>
            </a:pPr>
            <a:endParaRPr lang="ko-KR" altLang="en-US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Type I : </a:t>
            </a:r>
            <a:r>
              <a:rPr lang="ko-KR" altLang="en-US" sz="1800" dirty="0">
                <a:latin typeface="+mn-ea"/>
                <a:ea typeface="+mn-ea"/>
              </a:rPr>
              <a:t>특정 시점까지만 실험 진행 후 중지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Type II : </a:t>
            </a:r>
            <a:r>
              <a:rPr lang="ko-KR" altLang="en-US" sz="1800" dirty="0">
                <a:latin typeface="+mn-ea"/>
                <a:ea typeface="+mn-ea"/>
              </a:rPr>
              <a:t>특정 개수의 데이터를 얻은 후 실험 중지 </a:t>
            </a:r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4400" dirty="0"/>
              <a:t>	</a:t>
            </a:r>
            <a:endParaRPr lang="ko-KR" altLang="en-US" sz="4400" dirty="0"/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29" y="2617035"/>
            <a:ext cx="4240645" cy="2709963"/>
          </a:xfrm>
          <a:prstGeom prst="rect">
            <a:avLst/>
          </a:prstGeom>
        </p:spPr>
      </p:pic>
      <p:graphicFrame>
        <p:nvGraphicFramePr>
          <p:cNvPr id="31" name="개체 30"/>
          <p:cNvGraphicFramePr>
            <a:graphicFrameLocks noChangeAspect="1"/>
          </p:cNvGraphicFramePr>
          <p:nvPr/>
        </p:nvGraphicFramePr>
        <p:xfrm>
          <a:off x="6146800" y="3352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0080" progId="Equation.DSMT4">
                  <p:embed/>
                </p:oleObj>
              </mc:Choice>
              <mc:Fallback>
                <p:oleObj name="Equation" r:id="rId3" imgW="914400" imgH="190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30446-C2FD-4987-83B4-0A398E7D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4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Introduction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sz="1800" b="1" dirty="0"/>
              <a:t> </a:t>
            </a:r>
            <a:r>
              <a:rPr lang="ko-KR" altLang="en-US" sz="1800" b="1" dirty="0">
                <a:latin typeface="+mn-ea"/>
                <a:ea typeface="+mn-ea"/>
              </a:rPr>
              <a:t>중도절단자료</a:t>
            </a:r>
            <a:endParaRPr lang="en-US" altLang="ko-KR" sz="1800" b="1" dirty="0">
              <a:latin typeface="+mn-ea"/>
              <a:ea typeface="+mn-ea"/>
            </a:endParaRPr>
          </a:p>
          <a:p>
            <a:pPr fontAlgn="base"/>
            <a:r>
              <a:rPr lang="ko-KR" altLang="en-US" sz="1800" b="1" dirty="0">
                <a:latin typeface="+mn-ea"/>
                <a:ea typeface="+mn-ea"/>
              </a:rPr>
              <a:t> </a:t>
            </a:r>
          </a:p>
          <a:p>
            <a:pPr marL="285750" indent="-285750" fontAlgn="base">
              <a:buFontTx/>
              <a:buChar char="-"/>
            </a:pPr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Right censoring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Left censoring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Interval censoring 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</a:rPr>
              <a:t>Type I Right-Censored Data</a:t>
            </a:r>
          </a:p>
          <a:p>
            <a:pPr fontAlgn="base"/>
            <a:endParaRPr lang="en-US" altLang="ko-KR" sz="1800" dirty="0">
              <a:latin typeface="+mn-ea"/>
            </a:endParaRPr>
          </a:p>
          <a:p>
            <a:pPr fontAlgn="base"/>
            <a:r>
              <a:rPr lang="ko-KR" altLang="en-US" sz="1800" dirty="0">
                <a:latin typeface="+mn-ea"/>
              </a:rPr>
              <a:t>시작부터 특정 시점까지 실험 진행 후 중지하여 얻은 자료</a:t>
            </a:r>
          </a:p>
          <a:p>
            <a:pPr fontAlgn="base"/>
            <a:endParaRPr lang="en-US" altLang="ko-KR" sz="1800" dirty="0">
              <a:latin typeface="+mn-ea"/>
            </a:endParaRPr>
          </a:p>
          <a:p>
            <a:pPr fontAlgn="base"/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-&gt; </a:t>
            </a:r>
            <a:r>
              <a:rPr lang="ko-KR" altLang="en-US" sz="1800" dirty="0">
                <a:latin typeface="+mn-ea"/>
              </a:rPr>
              <a:t>중도절단자료에 적합한 관리도 운영이 필요</a:t>
            </a:r>
            <a:endParaRPr lang="en-US" altLang="ko-KR" sz="2800" b="1" dirty="0"/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4400" dirty="0"/>
              <a:t>	</a:t>
            </a:r>
            <a:endParaRPr lang="ko-KR" altLang="en-US" sz="4400" dirty="0"/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29" y="2617035"/>
            <a:ext cx="4240645" cy="2709963"/>
          </a:xfrm>
          <a:prstGeom prst="rect">
            <a:avLst/>
          </a:prstGeom>
        </p:spPr>
      </p:pic>
      <p:graphicFrame>
        <p:nvGraphicFramePr>
          <p:cNvPr id="31" name="개체 30"/>
          <p:cNvGraphicFramePr>
            <a:graphicFrameLocks noChangeAspect="1"/>
          </p:cNvGraphicFramePr>
          <p:nvPr/>
        </p:nvGraphicFramePr>
        <p:xfrm>
          <a:off x="6146800" y="3352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0080" progId="Equation.DSMT4">
                  <p:embed/>
                </p:oleObj>
              </mc:Choice>
              <mc:Fallback>
                <p:oleObj name="Equation" r:id="rId3" imgW="914400" imgH="190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30446-C2FD-4987-83B4-0A398E7D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8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Introduction – Lognormal distribution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000" b="1" dirty="0">
                    <a:latin typeface="+mn-lt"/>
                    <a:ea typeface="+mn-ea"/>
                  </a:rPr>
                  <a:t>Lognormal Distribution</a:t>
                </a:r>
                <a:endParaRPr lang="en-US" altLang="ko-KR" sz="2000" b="1" dirty="0">
                  <a:latin typeface="+mn-lt"/>
                </a:endParaRPr>
              </a:p>
              <a:p>
                <a:pPr fontAlgn="base"/>
                <a:endParaRPr lang="en-US" altLang="ko-KR" sz="1800" b="1" dirty="0">
                  <a:latin typeface="+mn-lt"/>
                </a:endParaRPr>
              </a:p>
              <a:p>
                <a:pPr fontAlgn="base"/>
                <a:r>
                  <a:rPr lang="ko-KR" altLang="en-US" sz="1800" dirty="0">
                    <a:latin typeface="+mn-lt"/>
                  </a:rPr>
                  <a:t>로그 정규분포를 갖는 확률변수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800" dirty="0">
                    <a:latin typeface="+mn-lt"/>
                  </a:rPr>
                  <a:t>에 로그를 취한 확률변수</a:t>
                </a:r>
                <a:r>
                  <a:rPr lang="en-US" altLang="ko-KR" sz="1800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+mn-lt"/>
                  </a:rPr>
                  <a:t>)</a:t>
                </a:r>
                <a:r>
                  <a:rPr lang="ko-KR" altLang="en-US" sz="1800" dirty="0">
                    <a:latin typeface="+mn-lt"/>
                  </a:rPr>
                  <a:t>가 정규분포를 따름</a:t>
                </a:r>
                <a:endParaRPr lang="en-US" altLang="ko-KR" sz="1800" dirty="0">
                  <a:latin typeface="+mn-lt"/>
                </a:endParaRPr>
              </a:p>
              <a:p>
                <a:pPr fontAlgn="base"/>
                <a:endParaRPr lang="en-US" altLang="ko-KR" sz="1800" b="1" dirty="0"/>
              </a:p>
              <a:p>
                <a:pPr fontAlgn="base"/>
                <a:endParaRPr lang="en-US" altLang="ko-KR" sz="1800" b="1" dirty="0"/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1800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)(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r>
                  <a:rPr lang="ko-KR" altLang="en-US" sz="1800" dirty="0"/>
                  <a:t>점진적으로 감소하는 긴 우측꼬리를 갖는 확률 분포 형태</a:t>
                </a:r>
                <a:endParaRPr lang="en-US" altLang="ko-KR" sz="1800" dirty="0"/>
              </a:p>
              <a:p>
                <a:pPr fontAlgn="base"/>
                <a:endParaRPr lang="en-US" altLang="ko-KR" sz="2800" b="1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  <a:blipFill>
                <a:blip r:embed="rId2"/>
                <a:stretch>
                  <a:fillRect l="-614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/>
        </p:nvGraphicFramePr>
        <p:xfrm>
          <a:off x="6146800" y="3352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0080" progId="Equation.DSMT4">
                  <p:embed/>
                </p:oleObj>
              </mc:Choice>
              <mc:Fallback>
                <p:oleObj name="Equation" r:id="rId3" imgW="914400" imgH="190080" progId="Equation.DSMT4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1032" name="개체 10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7611562-AC1F-404C-83B8-B18BAC580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102" y="2438330"/>
            <a:ext cx="3648075" cy="34575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E9D0BB-C8E7-44B9-83F2-4D57C11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Introduction – Lognormal distribution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000" b="1">
                    <a:latin typeface="+mn-lt"/>
                    <a:ea typeface="+mn-ea"/>
                  </a:rPr>
                  <a:t>Lognormal </a:t>
                </a:r>
                <a:r>
                  <a:rPr lang="en-US" altLang="ko-KR" sz="2000" b="1" dirty="0">
                    <a:latin typeface="+mn-lt"/>
                    <a:ea typeface="+mn-ea"/>
                  </a:rPr>
                  <a:t>Distribution</a:t>
                </a:r>
                <a:endParaRPr lang="en-US" altLang="ko-KR" sz="2000" b="1" dirty="0">
                  <a:latin typeface="+mn-lt"/>
                </a:endParaRPr>
              </a:p>
              <a:p>
                <a:pPr fontAlgn="base"/>
                <a:endParaRPr lang="en-US" altLang="ko-KR" sz="1800" b="1" dirty="0">
                  <a:latin typeface="+mn-lt"/>
                </a:endParaRPr>
              </a:p>
              <a:p>
                <a:pPr fontAlgn="base"/>
                <a:endParaRPr lang="en-US" altLang="ko-KR" sz="1800" b="1" dirty="0">
                  <a:latin typeface="+mn-lt"/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dirty="0"/>
                  <a:t> 감소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800" dirty="0"/>
                  <a:t> 고정 </a:t>
                </a:r>
                <a:r>
                  <a:rPr lang="en-US" altLang="ko-KR" sz="1800" dirty="0"/>
                  <a:t>-&gt; </a:t>
                </a:r>
                <a:r>
                  <a:rPr lang="ko-KR" altLang="en-US" sz="1800" dirty="0"/>
                  <a:t>평균 감소</a:t>
                </a:r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감소를 탐지하는 것은 </a:t>
                </a:r>
                <a:endParaRPr lang="en-US" altLang="ko-KR" sz="1800" dirty="0"/>
              </a:p>
              <a:p>
                <a:pPr fontAlgn="base"/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dirty="0"/>
                  <a:t>의 감소를 탐지하는 것과 동일 </a:t>
                </a:r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2  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fontAlgn="base"/>
                <a:endParaRPr lang="en-US" altLang="ko-KR" sz="1800" dirty="0"/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dirty="0"/>
                  <a:t>의 감소를 탐지하는 </a:t>
                </a:r>
                <a:r>
                  <a:rPr lang="en-US" altLang="ko-KR" sz="1800" dirty="0"/>
                  <a:t>CUSUM</a:t>
                </a:r>
                <a:r>
                  <a:rPr lang="ko-KR" altLang="en-US" sz="1800" dirty="0"/>
                  <a:t> 관리도 절차</a:t>
                </a:r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endParaRPr lang="en-US" altLang="ko-KR" sz="1800" dirty="0"/>
              </a:p>
              <a:p>
                <a:pPr fontAlgn="base"/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0917767" cy="4506589"/>
              </a:xfrm>
              <a:prstGeom prst="rect">
                <a:avLst/>
              </a:prstGeom>
              <a:blipFill>
                <a:blip r:embed="rId2"/>
                <a:stretch>
                  <a:fillRect l="-614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/>
        </p:nvGraphicFramePr>
        <p:xfrm>
          <a:off x="6146800" y="3352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0080" progId="Equation.DSMT4">
                  <p:embed/>
                </p:oleObj>
              </mc:Choice>
              <mc:Fallback>
                <p:oleObj name="Equation" r:id="rId3" imgW="914400" imgH="190080" progId="Equation.DSMT4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1032" name="개체 10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24B7EF8-AE3F-4D3B-89E0-386229ECD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102" y="2438330"/>
            <a:ext cx="3648075" cy="34575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A640DD-EB57-41EA-B99A-52B3AF93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Exist Work for Censored Data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3832" y="1427485"/>
            <a:ext cx="10917767" cy="450658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en-US" altLang="ko-KR" sz="2600" dirty="0">
              <a:latin typeface="+mn-lt"/>
            </a:endParaRPr>
          </a:p>
          <a:p>
            <a:pPr fontAlgn="base"/>
            <a:r>
              <a:rPr lang="en-US" altLang="ko-KR" sz="2400" dirty="0">
                <a:latin typeface="+mn-lt"/>
              </a:rPr>
              <a:t>- Dickinson et al. (2014)</a:t>
            </a:r>
          </a:p>
          <a:p>
            <a:pPr fontAlgn="base"/>
            <a:endParaRPr lang="en-US" altLang="ko-KR" sz="2400" dirty="0">
              <a:latin typeface="+mn-lt"/>
            </a:endParaRPr>
          </a:p>
          <a:p>
            <a:pPr fontAlgn="base"/>
            <a:endParaRPr lang="en-US" altLang="ko-KR" sz="2400" dirty="0">
              <a:latin typeface="+mn-lt"/>
            </a:endParaRPr>
          </a:p>
          <a:p>
            <a:pPr fontAlgn="base"/>
            <a:r>
              <a:rPr lang="en-US" altLang="ko-KR" sz="2400" dirty="0">
                <a:latin typeface="+mn-lt"/>
              </a:rPr>
              <a:t>- Choi and Lee (2016)</a:t>
            </a:r>
          </a:p>
          <a:p>
            <a:pPr fontAlgn="base"/>
            <a:endParaRPr lang="en-US" altLang="ko-KR" sz="2400" b="1" dirty="0">
              <a:latin typeface="+mn-lt"/>
            </a:endParaRPr>
          </a:p>
          <a:p>
            <a:pPr fontAlgn="base"/>
            <a:endParaRPr lang="en-US" altLang="ko-KR" sz="2400" b="1" dirty="0">
              <a:latin typeface="+mn-lt"/>
            </a:endParaRPr>
          </a:p>
          <a:p>
            <a:pPr fontAlgn="base"/>
            <a:r>
              <a:rPr lang="en-US" altLang="ko-KR" sz="2400" dirty="0">
                <a:latin typeface="+mn-lt"/>
              </a:rPr>
              <a:t>- </a:t>
            </a:r>
            <a:r>
              <a:rPr lang="en-US" altLang="ko-KR" sz="2400" dirty="0" err="1">
                <a:latin typeface="+mn-lt"/>
              </a:rPr>
              <a:t>Arif</a:t>
            </a:r>
            <a:r>
              <a:rPr lang="en-US" altLang="ko-KR" sz="2400" dirty="0">
                <a:latin typeface="+mn-lt"/>
              </a:rPr>
              <a:t>. et al. (2018)                             </a:t>
            </a:r>
          </a:p>
          <a:p>
            <a:r>
              <a:rPr lang="en-US" altLang="ko-KR" sz="2400" dirty="0">
                <a:latin typeface="+mn-lt"/>
                <a:ea typeface="+mn-ea"/>
              </a:rPr>
              <a:t>	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64880" progId="Equation.DSMT4">
                  <p:embed/>
                </p:oleObj>
              </mc:Choice>
              <mc:Fallback>
                <p:oleObj name="Equation" r:id="rId2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93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+mn-lt"/>
              </a:rPr>
              <a:t>CUSUM Chart for monitoring Lognormal lifetimes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1485804" cy="490664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r>
                  <a:rPr lang="en-US" altLang="ko-KR" sz="2000" b="1" dirty="0">
                    <a:latin typeface="+mn-ea"/>
                    <a:ea typeface="+mn-ea"/>
                  </a:rPr>
                  <a:t>Construction – Likelihood ratio based CUSUM chart</a:t>
                </a:r>
              </a:p>
              <a:p>
                <a:pPr fontAlgn="base"/>
                <a:endParaRPr lang="en-US" altLang="ko-KR" sz="2000" b="1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Random Variable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+mn-ea"/>
                      </a:rPr>
                      <m:t>LN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+mn-ea"/>
                          </a:rPr>
                          <m:t>𝜇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2000" b="0" i="1" smtClean="0">
                        <a:latin typeface="Cambria Math"/>
                        <a:ea typeface="+mn-ea"/>
                      </a:rPr>
                      <m:t>   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+mn-ea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+mn-ea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</m:e>
                        </m:eqAr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                       </m:t>
                        </m:r>
                      </m:e>
                    </m:d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i="1" dirty="0">
                  <a:latin typeface="Cambria Math" panose="02040503050406030204" pitchFamily="18" charset="0"/>
                  <a:ea typeface="+mn-ea"/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000" dirty="0">
                    <a:latin typeface="+mn-ea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+mn-ea"/>
                      </a:rPr>
                      <m:t>      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1  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if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ij</m:t>
                                </m:r>
                              </m:sub>
                            </m:s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is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an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exact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failure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time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  <m: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right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censored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observation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+mn-ea"/>
                  </a:rPr>
                  <a:t>   </a:t>
                </a: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The score statistic at the </a:t>
                </a:r>
                <a:r>
                  <a:rPr lang="en-US" altLang="ko-KR" sz="2000" dirty="0" err="1">
                    <a:latin typeface="+mn-ea"/>
                    <a:ea typeface="+mn-ea"/>
                  </a:rPr>
                  <a:t>ith</a:t>
                </a:r>
                <a:r>
                  <a:rPr lang="en-US" altLang="ko-KR" sz="2000" dirty="0">
                    <a:latin typeface="+mn-ea"/>
                    <a:ea typeface="+mn-ea"/>
                  </a:rPr>
                  <a:t> sample</a:t>
                </a: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6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16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1600" dirty="0">
                  <a:latin typeface="+mn-ea"/>
                  <a:ea typeface="+mn-ea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     = 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ko-KR" alt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8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18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en-US" altLang="ko-KR" sz="4400" dirty="0"/>
                  <a:t>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1485804" cy="4906640"/>
              </a:xfrm>
              <a:prstGeom prst="rect">
                <a:avLst/>
              </a:prstGeom>
              <a:blipFill>
                <a:blip r:embed="rId4"/>
                <a:stretch>
                  <a:fillRect l="-2070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1032" name="개체 10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CC886E-2DE0-405E-B229-0D4C860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1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13833" y="1274233"/>
            <a:ext cx="10917767" cy="0"/>
          </a:xfrm>
          <a:prstGeom prst="line">
            <a:avLst/>
          </a:prstGeom>
          <a:ln w="63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13833" y="523875"/>
            <a:ext cx="10917767" cy="75035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+mn-lt"/>
              </a:rPr>
              <a:t>CUSUM Chart for monitoring Lognormal lifetimes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613832" y="1427485"/>
                <a:ext cx="11485804" cy="490664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1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base"/>
                <a:endParaRPr lang="en-US" altLang="ko-KR" sz="2000" b="1" dirty="0">
                  <a:latin typeface="+mn-ea"/>
                  <a:ea typeface="+mn-ea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1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ko-KR" alt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ko-KR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   </a:t>
                </a: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set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≡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the sum of exact failure times in the </a:t>
                </a:r>
                <a:r>
                  <a:rPr lang="en-US" altLang="ko-KR" sz="2000" dirty="0" err="1">
                    <a:latin typeface="+mn-ea"/>
                    <a:ea typeface="+mn-ea"/>
                  </a:rPr>
                  <a:t>ith</a:t>
                </a:r>
                <a:r>
                  <a:rPr lang="en-US" altLang="ko-KR" sz="2000" dirty="0">
                    <a:latin typeface="+mn-ea"/>
                    <a:ea typeface="+mn-ea"/>
                  </a:rPr>
                  <a:t> sample</a:t>
                </a: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   </a:t>
                </a: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≡</m:t>
                    </m:r>
                  </m:oMath>
                </a14:m>
                <a:r>
                  <a:rPr lang="en-US" altLang="ko-KR" sz="2000" dirty="0">
                    <a:latin typeface="+mn-ea"/>
                    <a:ea typeface="+mn-ea"/>
                  </a:rPr>
                  <a:t> the number of exact failure times in the </a:t>
                </a:r>
                <a:r>
                  <a:rPr lang="en-US" altLang="ko-KR" sz="2000" dirty="0" err="1">
                    <a:latin typeface="+mn-ea"/>
                    <a:ea typeface="+mn-ea"/>
                  </a:rPr>
                  <a:t>ith</a:t>
                </a:r>
                <a:r>
                  <a:rPr lang="en-US" altLang="ko-KR" sz="2000" dirty="0">
                    <a:latin typeface="+mn-ea"/>
                    <a:ea typeface="+mn-ea"/>
                  </a:rPr>
                  <a:t> sample</a:t>
                </a: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func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func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            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0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</m:func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0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</m:func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 fontAlgn="base"/>
                <a:r>
                  <a:rPr lang="en-US" altLang="ko-KR" sz="2000" dirty="0">
                    <a:latin typeface="+mn-ea"/>
                    <a:ea typeface="+mn-ea"/>
                  </a:rPr>
                  <a:t>   </a:t>
                </a:r>
              </a:p>
              <a:p>
                <a:pPr fontAlgn="base"/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en-US" altLang="ko-KR" sz="4400" dirty="0"/>
                  <a:t>  	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1427485"/>
                <a:ext cx="11485804" cy="4906640"/>
              </a:xfrm>
              <a:prstGeom prst="rect">
                <a:avLst/>
              </a:prstGeom>
              <a:blipFill rotWithShape="0">
                <a:blip r:embed="rId4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61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787237" y="1475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2" name="개체 1031"/>
          <p:cNvGraphicFramePr>
            <a:graphicFrameLocks noChangeAspect="1"/>
          </p:cNvGraphicFramePr>
          <p:nvPr/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1032" name="개체 10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619497-A620-4F0D-A5FC-1395BCC8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489-F6CC-4486-B7A2-6B2ADCCA3C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343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6485</TotalTime>
  <Words>2657</Words>
  <Application>Microsoft Office PowerPoint</Application>
  <PresentationFormat>와이드스크린</PresentationFormat>
  <Paragraphs>1665</Paragraphs>
  <Slides>28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맑은 고딕</vt:lpstr>
      <vt:lpstr>함초롬바탕</vt:lpstr>
      <vt:lpstr>Arial</vt:lpstr>
      <vt:lpstr>Calibri</vt:lpstr>
      <vt:lpstr>Calibri Light</vt:lpstr>
      <vt:lpstr>Cambria Math</vt:lpstr>
      <vt:lpstr>Wingdings 2</vt:lpstr>
      <vt:lpstr>HDOfficeLightV0</vt:lpstr>
      <vt:lpstr>추억</vt:lpstr>
      <vt:lpstr>Equation</vt:lpstr>
      <vt:lpstr>CUSUM charts for monitoring  type I right-censored Lognormal lifetime data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STAT</dc:creator>
  <cp:lastModifiedBy>최민재</cp:lastModifiedBy>
  <cp:revision>212</cp:revision>
  <dcterms:created xsi:type="dcterms:W3CDTF">2015-11-30T06:51:06Z</dcterms:created>
  <dcterms:modified xsi:type="dcterms:W3CDTF">2021-05-21T07:21:45Z</dcterms:modified>
</cp:coreProperties>
</file>