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81" r:id="rId2"/>
    <p:sldId id="383" r:id="rId3"/>
    <p:sldId id="384" r:id="rId4"/>
    <p:sldId id="385" r:id="rId5"/>
  </p:sldIdLst>
  <p:sldSz cx="9144000" cy="6858000" type="screen4x3"/>
  <p:notesSz cx="6788150" cy="99234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88255" autoAdjust="0"/>
  </p:normalViewPr>
  <p:slideViewPr>
    <p:cSldViewPr snapToGrid="0">
      <p:cViewPr varScale="1">
        <p:scale>
          <a:sx n="82" d="100"/>
          <a:sy n="82" d="100"/>
        </p:scale>
        <p:origin x="102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4925" y="0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509D8-1D8D-43BA-AE65-E24494A032D8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1239838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5200"/>
            <a:ext cx="5429250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4925" y="9426575"/>
            <a:ext cx="2941638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890E4-F135-4C6D-923A-02624CFDDF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550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1473CAA-57BF-461A-80E4-6D9A5732A898}"/>
              </a:ext>
            </a:extLst>
          </p:cNvPr>
          <p:cNvSpPr/>
          <p:nvPr userDrawn="1"/>
        </p:nvSpPr>
        <p:spPr>
          <a:xfrm>
            <a:off x="235456" y="914400"/>
            <a:ext cx="8673089" cy="561173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35E800-CBF4-4F18-BB06-B6D0D54F2868}"/>
              </a:ext>
            </a:extLst>
          </p:cNvPr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8CAC50D-AA74-4B2E-9D63-3CF3CC6B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63158" y="6554026"/>
            <a:ext cx="817684" cy="191477"/>
          </a:xfrm>
        </p:spPr>
        <p:txBody>
          <a:bodyPr/>
          <a:lstStyle>
            <a:lvl1pPr algn="ctr">
              <a:defRPr sz="1000"/>
            </a:lvl1pPr>
          </a:lstStyle>
          <a:p>
            <a:fld id="{326D839C-A878-4D85-811F-8AA8479A378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7ECFEE5-0133-493F-AAD2-AE84A9407F8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166077" y="39077"/>
            <a:ext cx="6858000" cy="531446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8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1473CAA-57BF-461A-80E4-6D9A5732A898}"/>
              </a:ext>
            </a:extLst>
          </p:cNvPr>
          <p:cNvSpPr/>
          <p:nvPr userDrawn="1"/>
        </p:nvSpPr>
        <p:spPr>
          <a:xfrm>
            <a:off x="235456" y="914400"/>
            <a:ext cx="8673089" cy="561173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35E800-CBF4-4F18-BB06-B6D0D54F2868}"/>
              </a:ext>
            </a:extLst>
          </p:cNvPr>
          <p:cNvSpPr/>
          <p:nvPr userDrawn="1"/>
        </p:nvSpPr>
        <p:spPr>
          <a:xfrm>
            <a:off x="0" y="0"/>
            <a:ext cx="9144000" cy="6096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2C2F7B-22A5-452E-A403-3C9ACFA3F366}"/>
              </a:ext>
            </a:extLst>
          </p:cNvPr>
          <p:cNvSpPr/>
          <p:nvPr userDrawn="1"/>
        </p:nvSpPr>
        <p:spPr>
          <a:xfrm>
            <a:off x="249310" y="0"/>
            <a:ext cx="775926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8CAC50D-AA74-4B2E-9D63-3CF3CC6B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163158" y="6554026"/>
            <a:ext cx="817684" cy="191477"/>
          </a:xfrm>
        </p:spPr>
        <p:txBody>
          <a:bodyPr/>
          <a:lstStyle>
            <a:lvl1pPr algn="ctr">
              <a:defRPr sz="1050"/>
            </a:lvl1pPr>
          </a:lstStyle>
          <a:p>
            <a:fld id="{326D839C-A878-4D85-811F-8AA8479A378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394FF1-51E9-48DB-8128-03DCF504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095" y="1067532"/>
            <a:ext cx="8241811" cy="5333267"/>
          </a:xfr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2000"/>
            </a:lvl1pPr>
            <a:lvl2pPr marL="685800" indent="-228600">
              <a:lnSpc>
                <a:spcPct val="150000"/>
              </a:lnSpc>
              <a:buFont typeface="Calibri" panose="020F0502020204030204" pitchFamily="34" charset="0"/>
              <a:buChar char="‐"/>
              <a:defRPr sz="1800"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76612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3CA3-A3EB-44CB-9483-2B18F509A1E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D839C-A878-4D85-811F-8AA8479A378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64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13CA3-A3EB-44CB-9483-2B18F509A1E5}" type="datetimeFigureOut">
              <a:rPr lang="ko-KR" altLang="en-US" smtClean="0"/>
              <a:t>2021-10-24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D839C-A878-4D85-811F-8AA8479A37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14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7" r:id="rId2"/>
    <p:sldLayoutId id="214748366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B7684CC7-662E-4A72-8A25-F6C14A786A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#3 (10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 오후 </a:t>
            </a:r>
            <a:r>
              <a:rPr lang="en-US" altLang="ko-KR" dirty="0"/>
              <a:t>6</a:t>
            </a:r>
            <a:r>
              <a:rPr lang="ko-KR" altLang="en-US" dirty="0"/>
              <a:t>시 까지 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20435-5FC6-441E-B92D-05F99F9893B4}"/>
              </a:ext>
            </a:extLst>
          </p:cNvPr>
          <p:cNvSpPr txBox="1"/>
          <p:nvPr/>
        </p:nvSpPr>
        <p:spPr>
          <a:xfrm>
            <a:off x="343877" y="1109785"/>
            <a:ext cx="8471877" cy="346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altLang="ko-KR" sz="1600" dirty="0"/>
              <a:t>‘data1.csv’</a:t>
            </a:r>
            <a:r>
              <a:rPr lang="ko-KR" altLang="en-US" sz="1600" dirty="0"/>
              <a:t>는 모의 실험에 의해 생성된 시계열자료이다</a:t>
            </a:r>
            <a:r>
              <a:rPr lang="en-US" altLang="ko-KR" sz="1600" dirty="0"/>
              <a:t>.</a:t>
            </a: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ko-KR" altLang="en-US" sz="1600" dirty="0"/>
              <a:t>적절한 추세 모형을 </a:t>
            </a:r>
            <a:r>
              <a:rPr lang="ko-KR" altLang="en-US" sz="1600" dirty="0" err="1"/>
              <a:t>적합시킨</a:t>
            </a:r>
            <a:r>
              <a:rPr lang="ko-KR" altLang="en-US" sz="1600" dirty="0"/>
              <a:t> 후 </a:t>
            </a:r>
            <a:r>
              <a:rPr lang="ko-KR" altLang="en-US" sz="1600" dirty="0" err="1"/>
              <a:t>잔차분석을</a:t>
            </a:r>
            <a:r>
              <a:rPr lang="ko-KR" altLang="en-US" sz="1600" dirty="0"/>
              <a:t> 하여라</a:t>
            </a:r>
            <a:endParaRPr lang="en-US" altLang="ko-KR" sz="1600" dirty="0"/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altLang="ko-KR" sz="1600" dirty="0"/>
              <a:t>1)</a:t>
            </a:r>
            <a:r>
              <a:rPr lang="ko-KR" altLang="en-US" sz="1600" dirty="0"/>
              <a:t>에서 적합한 추세모형에서 </a:t>
            </a:r>
            <a:r>
              <a:rPr lang="en-US" altLang="ko-KR" sz="1600" dirty="0"/>
              <a:t>1~10</a:t>
            </a:r>
            <a:r>
              <a:rPr lang="ko-KR" altLang="en-US" sz="1600" dirty="0"/>
              <a:t> 시차 후의 </a:t>
            </a:r>
            <a:r>
              <a:rPr lang="ko-KR" altLang="en-US" sz="1600" dirty="0" err="1"/>
              <a:t>예측값을</a:t>
            </a:r>
            <a:r>
              <a:rPr lang="ko-KR" altLang="en-US" sz="1600" dirty="0"/>
              <a:t> 구하여라</a:t>
            </a:r>
            <a:r>
              <a:rPr lang="en-US" altLang="ko-KR" sz="1600" dirty="0"/>
              <a:t>.</a:t>
            </a: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ko-KR" altLang="en-US" sz="1600" dirty="0"/>
              <a:t>적절한 </a:t>
            </a:r>
            <a:r>
              <a:rPr lang="ko-KR" altLang="en-US" sz="1600" dirty="0" err="1"/>
              <a:t>평활법을</a:t>
            </a:r>
            <a:r>
              <a:rPr lang="ko-KR" altLang="en-US" sz="1600" dirty="0"/>
              <a:t> 적용한 후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잔차분석을</a:t>
            </a:r>
            <a:r>
              <a:rPr lang="ko-KR" altLang="en-US" sz="1600" dirty="0"/>
              <a:t> 하여라</a:t>
            </a:r>
            <a:r>
              <a:rPr lang="en-US" altLang="ko-KR" sz="1600" dirty="0"/>
              <a:t>.</a:t>
            </a: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altLang="ko-KR" sz="1600" dirty="0"/>
              <a:t>3)</a:t>
            </a:r>
            <a:r>
              <a:rPr lang="ko-KR" altLang="en-US" sz="1600" dirty="0"/>
              <a:t>의 결과를 이용하여 </a:t>
            </a:r>
            <a:r>
              <a:rPr lang="en-US" altLang="ko-KR" sz="1600" dirty="0"/>
              <a:t>1~10</a:t>
            </a:r>
            <a:r>
              <a:rPr lang="ko-KR" altLang="en-US" sz="1600" dirty="0"/>
              <a:t>시차 후의 </a:t>
            </a:r>
            <a:r>
              <a:rPr lang="ko-KR" altLang="en-US" sz="1600" dirty="0" err="1"/>
              <a:t>예측값을</a:t>
            </a:r>
            <a:r>
              <a:rPr lang="ko-KR" altLang="en-US" sz="1600" dirty="0"/>
              <a:t> 구하여라</a:t>
            </a:r>
            <a:r>
              <a:rPr lang="en-US" altLang="ko-KR" sz="1600" dirty="0"/>
              <a:t>.</a:t>
            </a: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ko-KR" altLang="en-US" sz="1600" dirty="0"/>
              <a:t>실제 </a:t>
            </a:r>
            <a:r>
              <a:rPr lang="en-US" altLang="ko-KR" sz="1600" dirty="0"/>
              <a:t>1~10</a:t>
            </a:r>
            <a:r>
              <a:rPr lang="ko-KR" altLang="en-US" sz="1600" dirty="0"/>
              <a:t>차 후의 </a:t>
            </a:r>
            <a:r>
              <a:rPr lang="ko-KR" altLang="en-US" sz="1600" dirty="0" err="1"/>
              <a:t>관측값이</a:t>
            </a:r>
            <a:r>
              <a:rPr lang="ko-KR" altLang="en-US" sz="1600" dirty="0"/>
              <a:t> </a:t>
            </a:r>
            <a:r>
              <a:rPr lang="en-US" altLang="ko-KR" sz="1600" dirty="0"/>
              <a:t>‘data1_new.csv’</a:t>
            </a:r>
            <a:r>
              <a:rPr lang="ko-KR" altLang="en-US" sz="1600" dirty="0"/>
              <a:t>일 때</a:t>
            </a:r>
            <a:r>
              <a:rPr lang="en-US" altLang="ko-KR" sz="1600" dirty="0"/>
              <a:t>, 2), 4)</a:t>
            </a:r>
            <a:r>
              <a:rPr lang="ko-KR" altLang="en-US" sz="1600" dirty="0"/>
              <a:t>의 결과를 이용하여 어느 모형이 더 적합했는지에 대해 비교하여라</a:t>
            </a:r>
            <a:r>
              <a:rPr lang="en-US" altLang="ko-KR" sz="1600" dirty="0"/>
              <a:t>.</a:t>
            </a:r>
          </a:p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/>
            </a:pPr>
            <a:endParaRPr lang="en-US" altLang="ko-KR" sz="1600" dirty="0"/>
          </a:p>
          <a:p>
            <a:pPr>
              <a:lnSpc>
                <a:spcPct val="150000"/>
              </a:lnSpc>
              <a:buClr>
                <a:schemeClr val="accent1"/>
              </a:buClr>
              <a:buSzPct val="120000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6431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B7684CC7-662E-4A72-8A25-F6C14A786A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#3 (10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 오후 </a:t>
            </a:r>
            <a:r>
              <a:rPr lang="en-US" altLang="ko-KR" dirty="0"/>
              <a:t>6</a:t>
            </a:r>
            <a:r>
              <a:rPr lang="ko-KR" altLang="en-US" dirty="0"/>
              <a:t>시 까지 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20435-5FC6-441E-B92D-05F99F9893B4}"/>
              </a:ext>
            </a:extLst>
          </p:cNvPr>
          <p:cNvSpPr txBox="1"/>
          <p:nvPr/>
        </p:nvSpPr>
        <p:spPr>
          <a:xfrm>
            <a:off x="343877" y="1109785"/>
            <a:ext cx="8471877" cy="263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SzPct val="100000"/>
              <a:buFont typeface="+mj-lt"/>
              <a:buAutoNum type="arabicPeriod" startAt="2"/>
            </a:pPr>
            <a:r>
              <a:rPr lang="en-US" altLang="ko-KR" sz="1600" dirty="0"/>
              <a:t>‘usapass.txt’</a:t>
            </a:r>
            <a:r>
              <a:rPr lang="ko-KR" altLang="en-US" sz="1600" dirty="0"/>
              <a:t>는 미국</a:t>
            </a:r>
            <a:r>
              <a:rPr lang="en-US" altLang="ko-KR" sz="1600" dirty="0"/>
              <a:t> </a:t>
            </a:r>
            <a:r>
              <a:rPr lang="ko-KR" altLang="en-US" sz="1600" dirty="0"/>
              <a:t>월별 비행기 승객 수</a:t>
            </a:r>
            <a:r>
              <a:rPr lang="en-US" altLang="ko-KR" sz="1600" dirty="0"/>
              <a:t>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</a:t>
            </a:r>
            <a:r>
              <a:rPr lang="ko-KR" altLang="en-US" sz="1600" dirty="0"/>
              <a:t>천 명</a:t>
            </a:r>
            <a:r>
              <a:rPr lang="en-US" altLang="ko-KR" sz="1600" dirty="0"/>
              <a:t>)</a:t>
            </a:r>
            <a:r>
              <a:rPr lang="ko-KR" altLang="en-US" sz="1600" dirty="0"/>
              <a:t>의  시계열자료이다</a:t>
            </a:r>
            <a:r>
              <a:rPr lang="en-US" altLang="ko-KR" sz="1600" dirty="0"/>
              <a:t>. log </a:t>
            </a:r>
            <a:r>
              <a:rPr lang="ko-KR" altLang="en-US" sz="1600" dirty="0"/>
              <a:t>변환 후 아래의 분석을 </a:t>
            </a:r>
            <a:r>
              <a:rPr lang="ko-KR" altLang="en-US" sz="1600" dirty="0" err="1"/>
              <a:t>수행하시오</a:t>
            </a:r>
            <a:r>
              <a:rPr lang="en-US" altLang="ko-KR" sz="1600" dirty="0"/>
              <a:t>.</a:t>
            </a: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ko-KR" altLang="en-US" sz="1600" dirty="0"/>
              <a:t>왜 </a:t>
            </a:r>
            <a:r>
              <a:rPr lang="en-US" altLang="ko-KR" sz="1600" dirty="0"/>
              <a:t>log </a:t>
            </a:r>
            <a:r>
              <a:rPr lang="ko-KR" altLang="en-US" sz="1600" dirty="0"/>
              <a:t>변환이 필요한지에 대해  간단히 설명하여라</a:t>
            </a:r>
            <a:r>
              <a:rPr lang="en-US" altLang="ko-KR" sz="1600" dirty="0"/>
              <a:t>.</a:t>
            </a: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ko-KR" altLang="en-US" sz="1600" dirty="0"/>
              <a:t>적절한 추세모형 적합 후 </a:t>
            </a:r>
            <a:r>
              <a:rPr lang="ko-KR" altLang="en-US" sz="1600" dirty="0" err="1"/>
              <a:t>잔차분석을</a:t>
            </a:r>
            <a:r>
              <a:rPr lang="ko-KR" altLang="en-US" sz="1600" dirty="0"/>
              <a:t> 하여라</a:t>
            </a:r>
            <a:r>
              <a:rPr lang="en-US" altLang="ko-KR" sz="1600" dirty="0"/>
              <a:t>.</a:t>
            </a: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ko-KR" altLang="en-US" sz="1600" dirty="0"/>
              <a:t>적절한 </a:t>
            </a:r>
            <a:r>
              <a:rPr lang="ko-KR" altLang="en-US" sz="1600" dirty="0" err="1"/>
              <a:t>평활법을</a:t>
            </a:r>
            <a:r>
              <a:rPr lang="ko-KR" altLang="en-US" sz="1600" dirty="0"/>
              <a:t> 적용한 후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잔차분석을</a:t>
            </a:r>
            <a:r>
              <a:rPr lang="ko-KR" altLang="en-US" sz="1600" dirty="0"/>
              <a:t> 하여라</a:t>
            </a:r>
            <a:r>
              <a:rPr lang="en-US" altLang="ko-KR" sz="1600" dirty="0"/>
              <a:t>.</a:t>
            </a: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ko-KR" altLang="en-US" sz="1600" dirty="0"/>
              <a:t>적절한 분해법에 의해 각 성분을 분해해여 시계열 그림을 그려라</a:t>
            </a:r>
            <a:r>
              <a:rPr lang="en-US" altLang="ko-KR" sz="1600" dirty="0"/>
              <a:t>.</a:t>
            </a: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arenR"/>
            </a:pPr>
            <a:r>
              <a:rPr lang="en-US" altLang="ko-KR" sz="1600" dirty="0"/>
              <a:t>4)</a:t>
            </a:r>
            <a:r>
              <a:rPr lang="ko-KR" altLang="en-US" sz="1600" dirty="0"/>
              <a:t>에서 추정된 불규칙성분을 통해 적용된 분해법이 적절했는지 논하여라</a:t>
            </a:r>
            <a:r>
              <a:rPr lang="en-US" altLang="ko-KR" sz="1600" dirty="0"/>
              <a:t>.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8284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B7684CC7-662E-4A72-8A25-F6C14A786A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#3 (10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 오후 </a:t>
            </a:r>
            <a:r>
              <a:rPr lang="en-US" altLang="ko-KR" dirty="0"/>
              <a:t>6</a:t>
            </a:r>
            <a:r>
              <a:rPr lang="ko-KR" altLang="en-US" dirty="0"/>
              <a:t>시 까지 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520435-5FC6-441E-B92D-05F99F9893B4}"/>
                  </a:ext>
                </a:extLst>
              </p:cNvPr>
              <p:cNvSpPr txBox="1"/>
              <p:nvPr/>
            </p:nvSpPr>
            <p:spPr>
              <a:xfrm>
                <a:off x="343877" y="1109785"/>
                <a:ext cx="8471877" cy="3576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SzPct val="100000"/>
                  <a:buFont typeface="+mj-lt"/>
                  <a:buAutoNum type="arabicPeriod" startAt="3"/>
                </a:pPr>
                <a:r>
                  <a:rPr lang="ko-KR" altLang="en-US" sz="1600" dirty="0"/>
                  <a:t>확률과정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=1+0.9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=1,2,…,100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으로부터의 시계열 자료를 생성한 후 다음을 수행하라</a:t>
                </a:r>
                <a:r>
                  <a:rPr lang="en-US" altLang="ko-KR" sz="1600" dirty="0"/>
                  <a:t>. </a:t>
                </a:r>
              </a:p>
              <a:p>
                <a:pPr marL="914400" lvl="1" indent="-457200">
                  <a:lnSpc>
                    <a:spcPct val="150000"/>
                  </a:lnSpc>
                  <a:buSzPct val="100000"/>
                  <a:buFont typeface="+mj-lt"/>
                  <a:buAutoNum type="arabicParenR"/>
                </a:pP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600" dirty="0"/>
                  <a:t>의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시계열그림을 그려라</a:t>
                </a:r>
                <a:r>
                  <a:rPr lang="en-US" altLang="ko-KR" sz="1600" dirty="0"/>
                  <a:t>.</a:t>
                </a:r>
              </a:p>
              <a:p>
                <a:pPr marL="914400" lvl="1" indent="-457200">
                  <a:lnSpc>
                    <a:spcPct val="150000"/>
                  </a:lnSpc>
                  <a:buSzPct val="100000"/>
                  <a:buFont typeface="+mj-lt"/>
                  <a:buAutoNum type="arabicParenR"/>
                </a:pPr>
                <a:r>
                  <a:rPr lang="en-US" altLang="ko-KR" sz="1600" dirty="0"/>
                  <a:t>SACF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=0,1,2,…,10</m:t>
                    </m:r>
                  </m:oMath>
                </a14:m>
                <a:r>
                  <a:rPr lang="ko-KR" altLang="en-US" sz="1600" dirty="0"/>
                  <a:t>를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구하여 </a:t>
                </a:r>
                <a:r>
                  <a:rPr lang="ko-KR" altLang="en-US" sz="1600" dirty="0" err="1"/>
                  <a:t>표본상관도표를</a:t>
                </a:r>
                <a:r>
                  <a:rPr lang="ko-KR" altLang="en-US" sz="1600" dirty="0"/>
                  <a:t> 그려라</a:t>
                </a:r>
                <a:r>
                  <a:rPr lang="en-US" altLang="ko-KR" sz="1600" dirty="0"/>
                  <a:t>.</a:t>
                </a:r>
              </a:p>
              <a:p>
                <a:pPr marL="914400" lvl="1" indent="-457200">
                  <a:lnSpc>
                    <a:spcPct val="150000"/>
                  </a:lnSpc>
                  <a:buSzPct val="100000"/>
                  <a:buFont typeface="+mj-lt"/>
                  <a:buAutoNum type="arabicParenR"/>
                </a:pPr>
                <a:r>
                  <a:rPr lang="en-US" altLang="ko-KR" sz="1600" dirty="0"/>
                  <a:t>SPACF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=0,1,2,…,10</m:t>
                    </m:r>
                  </m:oMath>
                </a14:m>
                <a:r>
                  <a:rPr lang="ko-KR" altLang="en-US" sz="1600" dirty="0"/>
                  <a:t>를 구하여 </a:t>
                </a:r>
                <a:r>
                  <a:rPr lang="ko-KR" altLang="en-US" sz="1600" dirty="0" err="1"/>
                  <a:t>표본부분상관도표를</a:t>
                </a:r>
                <a:r>
                  <a:rPr lang="ko-KR" altLang="en-US" sz="1600" dirty="0"/>
                  <a:t> 그려라</a:t>
                </a:r>
                <a:r>
                  <a:rPr lang="en-US" altLang="ko-KR" sz="1600" dirty="0"/>
                  <a:t>.</a:t>
                </a:r>
              </a:p>
              <a:p>
                <a:pPr marL="914400" lvl="1" indent="-457200">
                  <a:lnSpc>
                    <a:spcPct val="150000"/>
                  </a:lnSpc>
                  <a:buSzPct val="100000"/>
                  <a:buFont typeface="+mj-lt"/>
                  <a:buAutoNum type="arabicParenR"/>
                </a:pP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 err="1"/>
                  <a:t>산점도를</a:t>
                </a:r>
                <a:r>
                  <a:rPr lang="ko-KR" altLang="en-US" sz="1600" dirty="0"/>
                  <a:t> 그리고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이 </a:t>
                </a:r>
                <a:r>
                  <a:rPr lang="ko-KR" altLang="en-US" sz="1600" dirty="0" err="1"/>
                  <a:t>산점도와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600" dirty="0"/>
                  <a:t>의 관계를 설명하여라</a:t>
                </a:r>
                <a:r>
                  <a:rPr lang="en-US" altLang="ko-KR" sz="1600" dirty="0"/>
                  <a:t>.</a:t>
                </a:r>
              </a:p>
              <a:p>
                <a:pPr marL="914400" lvl="1" indent="-457200">
                  <a:lnSpc>
                    <a:spcPct val="150000"/>
                  </a:lnSpc>
                  <a:buSzPct val="100000"/>
                  <a:buFont typeface="+mj-lt"/>
                  <a:buAutoNum type="arabicParenR"/>
                </a:pP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 err="1"/>
                  <a:t>산점도를</a:t>
                </a:r>
                <a:r>
                  <a:rPr lang="ko-KR" altLang="en-US" sz="1600" dirty="0"/>
                  <a:t> 그리고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이 </a:t>
                </a:r>
                <a:r>
                  <a:rPr lang="ko-KR" altLang="en-US" sz="1600" dirty="0" err="1"/>
                  <a:t>산점도와</a:t>
                </a:r>
                <a:r>
                  <a:rPr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600" dirty="0"/>
                  <a:t>의 관계를 설명하여라</a:t>
                </a:r>
                <a:r>
                  <a:rPr lang="en-US" altLang="ko-KR" sz="1600" dirty="0"/>
                  <a:t>.</a:t>
                </a:r>
              </a:p>
              <a:p>
                <a:pPr marL="914400" lvl="1" indent="-457200">
                  <a:lnSpc>
                    <a:spcPct val="150000"/>
                  </a:lnSpc>
                  <a:buSzPct val="100000"/>
                  <a:buFont typeface="+mj-lt"/>
                  <a:buAutoNum type="arabicParenR"/>
                </a:pPr>
                <a:endParaRPr lang="en-US" altLang="ko-KR" sz="1600" dirty="0"/>
              </a:p>
              <a:p>
                <a:pPr marL="914400" lvl="1" indent="-457200">
                  <a:lnSpc>
                    <a:spcPct val="150000"/>
                  </a:lnSpc>
                  <a:buSzPct val="100000"/>
                  <a:buFont typeface="+mj-lt"/>
                  <a:buAutoNum type="arabicParenR"/>
                </a:pPr>
                <a:endParaRPr lang="en-US" altLang="ko-KR" sz="1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520435-5FC6-441E-B92D-05F99F989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77" y="1109785"/>
                <a:ext cx="8471877" cy="3576877"/>
              </a:xfrm>
              <a:prstGeom prst="rect">
                <a:avLst/>
              </a:prstGeom>
              <a:blipFill>
                <a:blip r:embed="rId2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99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B7684CC7-662E-4A72-8A25-F6C14A786AE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#3 (10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 오후 </a:t>
            </a:r>
            <a:r>
              <a:rPr lang="en-US" altLang="ko-KR" dirty="0"/>
              <a:t>6</a:t>
            </a:r>
            <a:r>
              <a:rPr lang="ko-KR" altLang="en-US" dirty="0"/>
              <a:t>시 까지 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520435-5FC6-441E-B92D-05F99F9893B4}"/>
                  </a:ext>
                </a:extLst>
              </p:cNvPr>
              <p:cNvSpPr txBox="1"/>
              <p:nvPr/>
            </p:nvSpPr>
            <p:spPr>
              <a:xfrm>
                <a:off x="343877" y="1109785"/>
                <a:ext cx="8471877" cy="494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SzPct val="100000"/>
                  <a:buFont typeface="+mj-lt"/>
                  <a:buAutoNum type="arabicPeriod" startAt="4"/>
                </a:pP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𝑖𝑖𝑑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ko-KR" altLang="en-US" sz="1600" dirty="0"/>
                  <a:t>을 따를 때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다음의 확률 과정을 따르는 표본의 크기가 </a:t>
                </a:r>
                <a:r>
                  <a:rPr lang="en-US" altLang="ko-KR" sz="1600" dirty="0"/>
                  <a:t>100</a:t>
                </a:r>
                <a:r>
                  <a:rPr lang="ko-KR" altLang="en-US" sz="1600" dirty="0"/>
                  <a:t>인 시계열을 생성한 후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각 모의실험 자료에 대하여 다음에 답하여라</a:t>
                </a:r>
                <a:r>
                  <a:rPr lang="en-US" altLang="ko-KR" sz="1600" dirty="0"/>
                  <a:t>.  </a:t>
                </a:r>
                <a:r>
                  <a:rPr lang="ko-KR" altLang="en-US" sz="1600" dirty="0"/>
                  <a:t>단 </a:t>
                </a:r>
                <a:r>
                  <a:rPr lang="en-US" altLang="ko-KR" sz="1600" dirty="0"/>
                  <a:t>AR </a:t>
                </a:r>
                <a:r>
                  <a:rPr lang="ko-KR" altLang="en-US" sz="1600" dirty="0"/>
                  <a:t>혹은 </a:t>
                </a:r>
                <a:r>
                  <a:rPr lang="en-US" altLang="ko-KR" sz="1600" dirty="0"/>
                  <a:t>ARMA </a:t>
                </a:r>
                <a:r>
                  <a:rPr lang="ko-KR" altLang="en-US" sz="1600" dirty="0"/>
                  <a:t>과정에서 </a:t>
                </a:r>
                <a:r>
                  <a:rPr lang="en-US" altLang="ko-KR" sz="1600" dirty="0"/>
                  <a:t>AR </a:t>
                </a:r>
                <a:r>
                  <a:rPr lang="ko-KR" altLang="en-US" sz="1600" dirty="0"/>
                  <a:t>부분의 차수가 </a:t>
                </a:r>
                <a:r>
                  <a:rPr lang="en-US" altLang="ko-KR" sz="1600" dirty="0"/>
                  <a:t>p</a:t>
                </a:r>
                <a:r>
                  <a:rPr lang="ko-KR" altLang="en-US" sz="1600" dirty="0"/>
                  <a:t>인 경우 필요한 초기값은 해당하는 확률과정의 평균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600" dirty="0"/>
                  <a:t>로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놓기로 하자</a:t>
                </a:r>
                <a:r>
                  <a:rPr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SzPct val="100000"/>
                </a:pPr>
                <a:r>
                  <a:rPr lang="ko-KR" altLang="en-US" sz="1600" dirty="0"/>
                  <a:t>모델 </a:t>
                </a:r>
                <a:r>
                  <a:rPr lang="en-US" altLang="ko-KR" sz="1600" dirty="0"/>
                  <a:t>1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.7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SzPct val="100000"/>
                </a:pPr>
                <a:r>
                  <a:rPr lang="ko-KR" altLang="en-US" sz="1600" dirty="0"/>
                  <a:t>모델</a:t>
                </a:r>
                <a:r>
                  <a:rPr lang="en-US" altLang="ko-KR" sz="1600" dirty="0"/>
                  <a:t> 2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−0.8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SzPct val="100000"/>
                </a:pPr>
                <a:r>
                  <a:rPr lang="ko-KR" altLang="en-US" sz="1600" dirty="0"/>
                  <a:t>모델 </a:t>
                </a:r>
                <a:r>
                  <a:rPr lang="en-US" altLang="ko-KR" sz="1600" dirty="0"/>
                  <a:t>3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−0.5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+0.3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SzPct val="100000"/>
                </a:pPr>
                <a:endParaRPr lang="en-US" altLang="ko-KR" sz="1600" dirty="0"/>
              </a:p>
              <a:p>
                <a:pPr marL="914400" lvl="1" indent="-457200">
                  <a:lnSpc>
                    <a:spcPct val="150000"/>
                  </a:lnSpc>
                  <a:buSzPct val="100000"/>
                  <a:buFont typeface="+mj-lt"/>
                  <a:buAutoNum type="arabicParenR"/>
                </a:pP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1600" dirty="0"/>
                  <a:t>의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시계열그림을 그려라</a:t>
                </a:r>
                <a:r>
                  <a:rPr lang="en-US" altLang="ko-KR" sz="1600" dirty="0"/>
                  <a:t>.</a:t>
                </a:r>
              </a:p>
              <a:p>
                <a:pPr marL="914400" lvl="1" indent="-457200">
                  <a:lnSpc>
                    <a:spcPct val="150000"/>
                  </a:lnSpc>
                  <a:buSzPct val="100000"/>
                  <a:buFont typeface="+mj-lt"/>
                  <a:buAutoNum type="arabicParenR"/>
                </a:pPr>
                <a:r>
                  <a:rPr lang="en-US" altLang="ko-KR" sz="1600" dirty="0"/>
                  <a:t>SACF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600" dirty="0"/>
                  <a:t>와 </a:t>
                </a:r>
                <a:r>
                  <a:rPr lang="en-US" altLang="ko-KR" sz="1600" dirty="0"/>
                  <a:t>SPACF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𝑘𝑘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=0,1,2,…,10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 의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상관도표를 그려라</a:t>
                </a:r>
                <a:r>
                  <a:rPr lang="en-US" altLang="ko-KR" sz="1600" dirty="0"/>
                  <a:t>.</a:t>
                </a:r>
              </a:p>
              <a:p>
                <a:pPr marL="914400" lvl="1" indent="-457200">
                  <a:lnSpc>
                    <a:spcPct val="150000"/>
                  </a:lnSpc>
                  <a:buSzPct val="100000"/>
                  <a:buFont typeface="+mj-lt"/>
                  <a:buAutoNum type="arabicParenR"/>
                </a:pPr>
                <a:r>
                  <a:rPr lang="en-US" altLang="ko-KR" sz="1600" dirty="0"/>
                  <a:t>2)</a:t>
                </a:r>
                <a:r>
                  <a:rPr lang="ko-KR" altLang="en-US" sz="1600" dirty="0"/>
                  <a:t>의 상관도표가 각 확률과정에 대한 </a:t>
                </a:r>
                <a:r>
                  <a:rPr lang="en-US" altLang="ko-KR" sz="1600" dirty="0"/>
                  <a:t>ACF, PACF</a:t>
                </a:r>
                <a:r>
                  <a:rPr lang="ko-KR" altLang="en-US" sz="1600" dirty="0"/>
                  <a:t>의 이론적인 형태와 </a:t>
                </a:r>
                <a:r>
                  <a:rPr lang="ko-KR" altLang="en-US" sz="1600" dirty="0" err="1"/>
                  <a:t>비슷한지</a:t>
                </a:r>
                <a:r>
                  <a:rPr lang="ko-KR" altLang="en-US" sz="1600" dirty="0"/>
                  <a:t> 논하라</a:t>
                </a:r>
                <a:r>
                  <a:rPr lang="en-US" altLang="ko-KR" sz="1600" dirty="0"/>
                  <a:t>.</a:t>
                </a:r>
              </a:p>
              <a:p>
                <a:pPr marL="914400" lvl="1" indent="-457200">
                  <a:lnSpc>
                    <a:spcPct val="150000"/>
                  </a:lnSpc>
                  <a:buSzPct val="100000"/>
                  <a:buFont typeface="+mj-lt"/>
                  <a:buAutoNum type="arabicParenR"/>
                </a:pPr>
                <a:r>
                  <a:rPr lang="ko-KR" altLang="en-US" sz="1600" dirty="0"/>
                  <a:t>또한 표본의 크기를 증가시켜 모의실험을 한 후 </a:t>
                </a:r>
                <a:r>
                  <a:rPr lang="en-US" altLang="ko-KR" sz="1600" dirty="0"/>
                  <a:t>3)</a:t>
                </a:r>
                <a:r>
                  <a:rPr lang="ko-KR" altLang="en-US" sz="1600" dirty="0"/>
                  <a:t>의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결과 및 이론적인 형태와 비교하여라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520435-5FC6-441E-B92D-05F99F989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77" y="1109785"/>
                <a:ext cx="8471877" cy="4945778"/>
              </a:xfrm>
              <a:prstGeom prst="rect">
                <a:avLst/>
              </a:prstGeom>
              <a:blipFill>
                <a:blip r:embed="rId2"/>
                <a:stretch>
                  <a:fillRect l="-360" r="-144" b="-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94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4794</TotalTime>
  <Words>420</Words>
  <Application>Microsoft Office PowerPoint</Application>
  <PresentationFormat>화면 슬라이드 쇼(4:3)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나눔고딕 ExtraBold</vt:lpstr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Change Test for Time Series of Counts</dc:title>
  <dc:creator>베가스 공용</dc:creator>
  <cp:lastModifiedBy>Lee Young mi</cp:lastModifiedBy>
  <cp:revision>204</cp:revision>
  <cp:lastPrinted>2020-12-22T18:10:24Z</cp:lastPrinted>
  <dcterms:created xsi:type="dcterms:W3CDTF">2020-12-19T02:33:10Z</dcterms:created>
  <dcterms:modified xsi:type="dcterms:W3CDTF">2021-10-24T07:07:12Z</dcterms:modified>
</cp:coreProperties>
</file>