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311" r:id="rId18"/>
    <p:sldId id="312" r:id="rId19"/>
    <p:sldId id="313" r:id="rId20"/>
    <p:sldId id="314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1" r:id="rId40"/>
    <p:sldId id="290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3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5FF3-02EC-453B-A037-1EF0439707D2}" type="datetimeFigureOut">
              <a:rPr lang="ko-KR" altLang="en-US" smtClean="0"/>
              <a:pPr/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C3A4-0B31-47EF-BB22-502C12EB44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5FF3-02EC-453B-A037-1EF0439707D2}" type="datetimeFigureOut">
              <a:rPr lang="ko-KR" altLang="en-US" smtClean="0"/>
              <a:pPr/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C3A4-0B31-47EF-BB22-502C12EB44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5FF3-02EC-453B-A037-1EF0439707D2}" type="datetimeFigureOut">
              <a:rPr lang="ko-KR" altLang="en-US" smtClean="0"/>
              <a:pPr/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C3A4-0B31-47EF-BB22-502C12EB44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5FF3-02EC-453B-A037-1EF0439707D2}" type="datetimeFigureOut">
              <a:rPr lang="ko-KR" altLang="en-US" smtClean="0"/>
              <a:pPr/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C3A4-0B31-47EF-BB22-502C12EB44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5FF3-02EC-453B-A037-1EF0439707D2}" type="datetimeFigureOut">
              <a:rPr lang="ko-KR" altLang="en-US" smtClean="0"/>
              <a:pPr/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C3A4-0B31-47EF-BB22-502C12EB44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5FF3-02EC-453B-A037-1EF0439707D2}" type="datetimeFigureOut">
              <a:rPr lang="ko-KR" altLang="en-US" smtClean="0"/>
              <a:pPr/>
              <a:t>2020-10-05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C3A4-0B31-47EF-BB22-502C12EB44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5FF3-02EC-453B-A037-1EF0439707D2}" type="datetimeFigureOut">
              <a:rPr lang="ko-KR" altLang="en-US" smtClean="0"/>
              <a:pPr/>
              <a:t>2020-10-05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C3A4-0B31-47EF-BB22-502C12EB44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5FF3-02EC-453B-A037-1EF0439707D2}" type="datetimeFigureOut">
              <a:rPr lang="ko-KR" altLang="en-US" smtClean="0"/>
              <a:pPr/>
              <a:t>2020-10-05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C3A4-0B31-47EF-BB22-502C12EB44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5FF3-02EC-453B-A037-1EF0439707D2}" type="datetimeFigureOut">
              <a:rPr lang="ko-KR" altLang="en-US" smtClean="0"/>
              <a:pPr/>
              <a:t>2020-10-05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C3A4-0B31-47EF-BB22-502C12EB44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5FF3-02EC-453B-A037-1EF0439707D2}" type="datetimeFigureOut">
              <a:rPr lang="ko-KR" altLang="en-US" smtClean="0"/>
              <a:pPr/>
              <a:t>2020-10-05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C3A4-0B31-47EF-BB22-502C12EB44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5FF3-02EC-453B-A037-1EF0439707D2}" type="datetimeFigureOut">
              <a:rPr lang="ko-KR" altLang="en-US" smtClean="0"/>
              <a:pPr/>
              <a:t>2020-10-05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C3A4-0B31-47EF-BB22-502C12EB44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B5FF3-02EC-453B-A037-1EF0439707D2}" type="datetimeFigureOut">
              <a:rPr lang="ko-KR" altLang="en-US" smtClean="0"/>
              <a:pPr/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3C3A4-0B31-47EF-BB22-502C12EB44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836713"/>
            <a:ext cx="7772400" cy="2448272"/>
          </a:xfrm>
        </p:spPr>
        <p:txBody>
          <a:bodyPr>
            <a:noAutofit/>
          </a:bodyPr>
          <a:lstStyle/>
          <a:p>
            <a:r>
              <a:rPr lang="en-US" altLang="ko-KR" sz="4000" b="1" dirty="0" smtClean="0"/>
              <a:t>A study on efficiency of</a:t>
            </a:r>
            <a:br>
              <a:rPr lang="en-US" altLang="ko-KR" sz="4000" b="1" dirty="0" smtClean="0"/>
            </a:br>
            <a:r>
              <a:rPr lang="en-US" altLang="ko-KR" sz="4000" b="1" dirty="0" smtClean="0"/>
              <a:t>Kernel Ridge Logistic Regression Classification</a:t>
            </a:r>
            <a:br>
              <a:rPr lang="en-US" altLang="ko-KR" sz="4000" b="1" dirty="0" smtClean="0"/>
            </a:br>
            <a:r>
              <a:rPr lang="en-US" altLang="ko-KR" sz="4000" b="1" smtClean="0"/>
              <a:t>using Ensemble </a:t>
            </a:r>
            <a:r>
              <a:rPr lang="en-US" altLang="ko-KR" sz="4000" b="1" dirty="0" smtClean="0"/>
              <a:t>method</a:t>
            </a:r>
            <a:endParaRPr lang="ko-KR" altLang="en-US" sz="40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</a:rPr>
              <a:t>HUFS Graduate school</a:t>
            </a:r>
          </a:p>
          <a:p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</a:rPr>
              <a:t>Statistics (Master of Science)</a:t>
            </a:r>
          </a:p>
          <a:p>
            <a:r>
              <a:rPr lang="en-US" altLang="ko-KR" dirty="0" err="1" smtClean="0">
                <a:solidFill>
                  <a:schemeClr val="accent3">
                    <a:lumMod val="50000"/>
                  </a:schemeClr>
                </a:solidFill>
              </a:rPr>
              <a:t>Seong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</a:rPr>
              <a:t>-Yun Hwang</a:t>
            </a:r>
          </a:p>
          <a:p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</a:rPr>
              <a:t>Advisor : </a:t>
            </a:r>
            <a:r>
              <a:rPr lang="en-US" altLang="ko-KR" dirty="0" err="1" smtClean="0">
                <a:solidFill>
                  <a:schemeClr val="accent3">
                    <a:lumMod val="50000"/>
                  </a:schemeClr>
                </a:solidFill>
              </a:rPr>
              <a:t>Seokho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</a:rPr>
              <a:t> Lee</a:t>
            </a:r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Logistic Regression Classification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2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Maximum likelihood estimation with Newton-</a:t>
            </a:r>
            <a:r>
              <a:rPr lang="en-US" altLang="ko-KR" dirty="0" err="1" smtClean="0"/>
              <a:t>Raphson</a:t>
            </a:r>
            <a:r>
              <a:rPr lang="en-US" altLang="ko-KR" dirty="0" smtClean="0"/>
              <a:t> method …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899592" y="3645024"/>
            <a:ext cx="108012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899592" y="4509120"/>
            <a:ext cx="108012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827584" y="5877272"/>
            <a:ext cx="1080120" cy="63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6588224" y="5661248"/>
            <a:ext cx="2016224" cy="576064"/>
          </a:xfrm>
          <a:prstGeom prst="wedgeRoundRectCallout">
            <a:avLst>
              <a:gd name="adj1" fmla="val -90987"/>
              <a:gd name="adj2" fmla="val -694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Score equation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633092"/>
            <a:ext cx="6192688" cy="704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669" y="3324335"/>
            <a:ext cx="4605571" cy="811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669" y="4077072"/>
            <a:ext cx="6474209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483734"/>
            <a:ext cx="3667298" cy="850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Logistic Regression Classification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123728" y="3861048"/>
            <a:ext cx="172819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395536" y="4509120"/>
            <a:ext cx="2808312" cy="12961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Iteratively Reweighted Least Squares Estimation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52473"/>
            <a:ext cx="6732240" cy="2341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773" y="3825754"/>
            <a:ext cx="3665016" cy="2571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Kernel Ridge Logistic Regression Classification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060848"/>
            <a:ext cx="673417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사각형 설명선 4"/>
          <p:cNvSpPr/>
          <p:nvPr/>
        </p:nvSpPr>
        <p:spPr>
          <a:xfrm>
            <a:off x="179512" y="1268760"/>
            <a:ext cx="2736304" cy="1080120"/>
          </a:xfrm>
          <a:prstGeom prst="wedgeRectCallout">
            <a:avLst>
              <a:gd name="adj1" fmla="val 95083"/>
              <a:gd name="adj2" fmla="val 638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Kernel-trick method (for non-linear problem)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Kernel Ridge Logistic Regression Classification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323528" y="2996952"/>
            <a:ext cx="93610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323528" y="4941168"/>
            <a:ext cx="93610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5940152" y="6021288"/>
            <a:ext cx="2664296" cy="648072"/>
          </a:xfrm>
          <a:prstGeom prst="wedgeRoundRectCallout">
            <a:avLst>
              <a:gd name="adj1" fmla="val -91999"/>
              <a:gd name="adj2" fmla="val -3009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Gaussian kernel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916832"/>
            <a:ext cx="432048" cy="592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1700808"/>
            <a:ext cx="376197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직선 화살표 연결선 14"/>
          <p:cNvCxnSpPr/>
          <p:nvPr/>
        </p:nvCxnSpPr>
        <p:spPr>
          <a:xfrm>
            <a:off x="2411760" y="2204864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 설명선 15"/>
          <p:cNvSpPr/>
          <p:nvPr/>
        </p:nvSpPr>
        <p:spPr>
          <a:xfrm>
            <a:off x="251520" y="1196752"/>
            <a:ext cx="1296144" cy="864096"/>
          </a:xfrm>
          <a:prstGeom prst="wedgeRectCallout">
            <a:avLst>
              <a:gd name="adj1" fmla="val 61840"/>
              <a:gd name="adj2" fmla="val 658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Training data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672" y="2708920"/>
            <a:ext cx="51339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3212976"/>
            <a:ext cx="70770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03648" y="4077072"/>
            <a:ext cx="3886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03648" y="5517232"/>
            <a:ext cx="32670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12160" y="4437112"/>
            <a:ext cx="24193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300192" y="5157192"/>
            <a:ext cx="19716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Kernel Ridge Logistic Regression Classification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467544" y="2348880"/>
            <a:ext cx="144016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251520" y="4509120"/>
            <a:ext cx="144016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551170"/>
            <a:ext cx="4344714" cy="2453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3" y="4149080"/>
            <a:ext cx="6547929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Kernel Ridge Logistic Regression Classification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251520" y="2132856"/>
            <a:ext cx="144016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179512" y="5085184"/>
            <a:ext cx="144016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43608" y="3068960"/>
            <a:ext cx="741682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Matrix K is not always nonsingular …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693806"/>
            <a:ext cx="5316636" cy="1166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51" y="4293096"/>
            <a:ext cx="5554997" cy="1781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Kernel Ridge Logistic Regression Classification</a:t>
            </a:r>
            <a:endParaRPr lang="ko-KR" altLang="en-US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1619672" y="5013176"/>
            <a:ext cx="4032448" cy="864096"/>
          </a:xfrm>
          <a:prstGeom prst="wedgeRoundRectCallout">
            <a:avLst>
              <a:gd name="adj1" fmla="val -3471"/>
              <a:gd name="adj2" fmla="val -11442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Convergence criterion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323528" y="2420888"/>
            <a:ext cx="144016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084168" y="5661248"/>
            <a:ext cx="2736304" cy="648072"/>
          </a:xfrm>
          <a:prstGeom prst="wedgeRoundRectCallout">
            <a:avLst>
              <a:gd name="adj1" fmla="val -41588"/>
              <a:gd name="adj2" fmla="val -13205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k-fold CV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980436"/>
            <a:ext cx="4710088" cy="145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207" y="3717032"/>
            <a:ext cx="4777903" cy="626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725144"/>
            <a:ext cx="2762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Kernel Ridge Logistic Regression Classification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To evaluate test data from training data… </a:t>
            </a:r>
            <a:endParaRPr lang="ko-KR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636911"/>
            <a:ext cx="432048" cy="47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2420888"/>
            <a:ext cx="51635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구부러진 연결선 6"/>
          <p:cNvCxnSpPr/>
          <p:nvPr/>
        </p:nvCxnSpPr>
        <p:spPr>
          <a:xfrm flipV="1">
            <a:off x="1331640" y="2636912"/>
            <a:ext cx="2448272" cy="28803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2132856"/>
            <a:ext cx="504056" cy="537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사각형 설명선 8"/>
          <p:cNvSpPr/>
          <p:nvPr/>
        </p:nvSpPr>
        <p:spPr>
          <a:xfrm>
            <a:off x="395536" y="3717032"/>
            <a:ext cx="1944216" cy="432048"/>
          </a:xfrm>
          <a:prstGeom prst="wedgeRectCallout">
            <a:avLst>
              <a:gd name="adj1" fmla="val -17894"/>
              <a:gd name="adj2" fmla="val -1822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Training data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사각형 설명선 9"/>
          <p:cNvSpPr/>
          <p:nvPr/>
        </p:nvSpPr>
        <p:spPr>
          <a:xfrm>
            <a:off x="5724128" y="2420888"/>
            <a:ext cx="1944216" cy="432048"/>
          </a:xfrm>
          <a:prstGeom prst="wedgeRectCallout">
            <a:avLst>
              <a:gd name="adj1" fmla="val -112693"/>
              <a:gd name="adj2" fmla="val 628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Test data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627784" y="2852936"/>
            <a:ext cx="122413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51920" y="2996952"/>
            <a:ext cx="402907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55976" y="4293096"/>
            <a:ext cx="33909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구름 모양 설명선 14"/>
          <p:cNvSpPr/>
          <p:nvPr/>
        </p:nvSpPr>
        <p:spPr>
          <a:xfrm>
            <a:off x="755576" y="4653136"/>
            <a:ext cx="2952328" cy="720080"/>
          </a:xfrm>
          <a:prstGeom prst="cloudCallout">
            <a:avLst>
              <a:gd name="adj1" fmla="val 70148"/>
              <a:gd name="adj2" fmla="val -359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Gaussian kernel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323528" y="5877272"/>
            <a:ext cx="151216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79712" y="5661248"/>
            <a:ext cx="211455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211960" y="5661248"/>
            <a:ext cx="257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Kernel Ridge Logistic Regression Classification</a:t>
            </a:r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844824"/>
            <a:ext cx="375285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오른쪽 화살표 6"/>
          <p:cNvSpPr/>
          <p:nvPr/>
        </p:nvSpPr>
        <p:spPr>
          <a:xfrm>
            <a:off x="611560" y="3789040"/>
            <a:ext cx="144016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 설명선 7"/>
          <p:cNvSpPr/>
          <p:nvPr/>
        </p:nvSpPr>
        <p:spPr>
          <a:xfrm>
            <a:off x="6588224" y="2564904"/>
            <a:ext cx="1944216" cy="1512168"/>
          </a:xfrm>
          <a:prstGeom prst="wedgeRectCallout">
            <a:avLst>
              <a:gd name="adj1" fmla="val -81093"/>
              <a:gd name="adj2" fmla="val 417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</a:rPr>
              <a:t>Logit</a:t>
            </a:r>
            <a:r>
              <a:rPr lang="en-US" altLang="ko-KR" sz="2400" dirty="0" smtClean="0">
                <a:solidFill>
                  <a:schemeClr val="tx1"/>
                </a:solidFill>
              </a:rPr>
              <a:t> estimator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Kernel Ridge Logistic Regression Classification</a:t>
            </a:r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179512" y="2420888"/>
            <a:ext cx="122413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132856"/>
            <a:ext cx="71151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사각형 설명선 5"/>
          <p:cNvSpPr/>
          <p:nvPr/>
        </p:nvSpPr>
        <p:spPr>
          <a:xfrm>
            <a:off x="1259632" y="4293096"/>
            <a:ext cx="3312368" cy="576064"/>
          </a:xfrm>
          <a:prstGeom prst="wedgeRectCallout">
            <a:avLst>
              <a:gd name="adj1" fmla="val -14363"/>
              <a:gd name="adj2" fmla="val -14583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Probability estimator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251520" y="5445224"/>
            <a:ext cx="122413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5013176"/>
            <a:ext cx="24574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5661248"/>
            <a:ext cx="539115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fontAlgn="base" latinLnBrk="0"/>
            <a:r>
              <a:rPr lang="en-US" altLang="ko-KR" sz="6800" b="1" dirty="0"/>
              <a:t>1 </a:t>
            </a:r>
            <a:r>
              <a:rPr lang="ko-KR" altLang="en-US" sz="6800" b="1" dirty="0"/>
              <a:t>서 론 </a:t>
            </a:r>
            <a:endParaRPr lang="ko-KR" altLang="en-US" sz="6800" dirty="0"/>
          </a:p>
          <a:p>
            <a:pPr fontAlgn="base" latinLnBrk="0">
              <a:buNone/>
            </a:pPr>
            <a:r>
              <a:rPr lang="ko-KR" altLang="en-US" sz="6800" dirty="0"/>
              <a:t>	</a:t>
            </a:r>
          </a:p>
          <a:p>
            <a:pPr fontAlgn="base" latinLnBrk="0"/>
            <a:r>
              <a:rPr lang="en-US" altLang="ko-KR" sz="6800" b="1" dirty="0"/>
              <a:t>2 </a:t>
            </a:r>
            <a:r>
              <a:rPr lang="ko-KR" altLang="en-US" sz="6800" b="1" dirty="0" err="1"/>
              <a:t>커널</a:t>
            </a:r>
            <a:r>
              <a:rPr lang="ko-KR" altLang="en-US" sz="6800" b="1" dirty="0"/>
              <a:t> 능형 </a:t>
            </a:r>
            <a:r>
              <a:rPr lang="ko-KR" altLang="en-US" sz="6800" b="1" dirty="0" err="1"/>
              <a:t>로지스틱</a:t>
            </a:r>
            <a:r>
              <a:rPr lang="ko-KR" altLang="en-US" sz="6800" b="1" dirty="0"/>
              <a:t> 회귀분류법 </a:t>
            </a:r>
            <a:endParaRPr lang="ko-KR" altLang="en-US" sz="6800" dirty="0"/>
          </a:p>
          <a:p>
            <a:pPr fontAlgn="base" latinLnBrk="0">
              <a:buNone/>
            </a:pPr>
            <a:r>
              <a:rPr lang="ko-KR" altLang="en-US" sz="6800" dirty="0"/>
              <a:t>	</a:t>
            </a:r>
          </a:p>
          <a:p>
            <a:pPr fontAlgn="base" latinLnBrk="0"/>
            <a:r>
              <a:rPr lang="en-US" altLang="ko-KR" sz="6800" b="1" dirty="0"/>
              <a:t>3 </a:t>
            </a:r>
            <a:r>
              <a:rPr lang="ko-KR" altLang="en-US" sz="6800" b="1" dirty="0"/>
              <a:t>앙상블 기법 </a:t>
            </a:r>
            <a:endParaRPr lang="ko-KR" altLang="en-US" sz="6800" dirty="0"/>
          </a:p>
          <a:p>
            <a:pPr fontAlgn="base" latinLnBrk="0">
              <a:buNone/>
            </a:pPr>
            <a:r>
              <a:rPr lang="ko-KR" altLang="en-US" sz="6800" dirty="0"/>
              <a:t>	</a:t>
            </a:r>
          </a:p>
          <a:p>
            <a:pPr fontAlgn="base" latinLnBrk="0"/>
            <a:r>
              <a:rPr lang="en-US" altLang="ko-KR" sz="6800" b="1" dirty="0"/>
              <a:t>4 </a:t>
            </a:r>
            <a:r>
              <a:rPr lang="ko-KR" altLang="en-US" sz="6800" b="1" dirty="0"/>
              <a:t>앙상블 기법을 이용한 </a:t>
            </a:r>
            <a:r>
              <a:rPr lang="ko-KR" altLang="en-US" sz="6800" b="1" dirty="0" err="1"/>
              <a:t>커널</a:t>
            </a:r>
            <a:r>
              <a:rPr lang="ko-KR" altLang="en-US" sz="6800" b="1" dirty="0"/>
              <a:t> 능형 </a:t>
            </a:r>
            <a:r>
              <a:rPr lang="ko-KR" altLang="en-US" sz="6800" b="1" dirty="0" err="1"/>
              <a:t>로지스틱</a:t>
            </a:r>
            <a:r>
              <a:rPr lang="ko-KR" altLang="en-US" sz="6800" b="1" dirty="0"/>
              <a:t> </a:t>
            </a:r>
            <a:r>
              <a:rPr lang="ko-KR" altLang="en-US" sz="6800" b="1" dirty="0" smtClean="0"/>
              <a:t>회귀분류법</a:t>
            </a:r>
            <a:endParaRPr lang="en-US" altLang="ko-KR" sz="6800" b="1" dirty="0" smtClean="0"/>
          </a:p>
          <a:p>
            <a:pPr fontAlgn="base" latinLnBrk="0">
              <a:buNone/>
            </a:pPr>
            <a:r>
              <a:rPr lang="ko-KR" altLang="en-US" sz="6800" b="1" dirty="0" smtClean="0"/>
              <a:t> </a:t>
            </a:r>
            <a:endParaRPr lang="ko-KR" altLang="en-US" sz="6800" dirty="0"/>
          </a:p>
          <a:p>
            <a:pPr fontAlgn="base" latinLnBrk="0"/>
            <a:r>
              <a:rPr lang="en-US" altLang="ko-KR" sz="6800" b="1" dirty="0" smtClean="0"/>
              <a:t>5 </a:t>
            </a:r>
            <a:r>
              <a:rPr lang="ko-KR" altLang="en-US" sz="6800" b="1" dirty="0"/>
              <a:t>모의실험 및 </a:t>
            </a:r>
            <a:r>
              <a:rPr lang="ko-KR" altLang="en-US" sz="6800" b="1" dirty="0" smtClean="0"/>
              <a:t>실증분석</a:t>
            </a:r>
            <a:endParaRPr lang="en-US" altLang="ko-KR" sz="6800" b="1" dirty="0" smtClean="0"/>
          </a:p>
          <a:p>
            <a:pPr fontAlgn="base" latinLnBrk="0">
              <a:buNone/>
            </a:pPr>
            <a:r>
              <a:rPr lang="ko-KR" altLang="en-US" sz="6800" b="1" dirty="0" smtClean="0"/>
              <a:t> </a:t>
            </a:r>
            <a:r>
              <a:rPr lang="en-US" altLang="ko-KR" sz="6800" b="1" dirty="0" smtClean="0"/>
              <a:t> </a:t>
            </a:r>
            <a:endParaRPr lang="ko-KR" altLang="en-US" sz="6800" dirty="0"/>
          </a:p>
          <a:p>
            <a:pPr fontAlgn="base" latinLnBrk="0"/>
            <a:r>
              <a:rPr lang="en-US" altLang="ko-KR" sz="6800" b="1" dirty="0" smtClean="0"/>
              <a:t>6 </a:t>
            </a:r>
            <a:r>
              <a:rPr lang="ko-KR" altLang="en-US" sz="6800" b="1" dirty="0"/>
              <a:t>결론 </a:t>
            </a:r>
            <a:endParaRPr lang="en-US" altLang="ko-KR" sz="6800" b="1" dirty="0" smtClean="0"/>
          </a:p>
          <a:p>
            <a:pPr fontAlgn="base" latinLnBrk="0">
              <a:buNone/>
            </a:pPr>
            <a:endParaRPr lang="ko-KR" altLang="en-US" sz="6800" dirty="0"/>
          </a:p>
          <a:p>
            <a:pPr fontAlgn="base" latinLnBrk="0"/>
            <a:r>
              <a:rPr lang="en-US" altLang="ko-KR" sz="6800" b="1" dirty="0"/>
              <a:t>7 </a:t>
            </a:r>
            <a:r>
              <a:rPr lang="ko-KR" altLang="en-US" sz="6800" b="1" dirty="0"/>
              <a:t>참고문헌 </a:t>
            </a:r>
            <a:endParaRPr lang="ko-KR" altLang="en-US" sz="6800" dirty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Kernel Ridge Logistic Regression Classification</a:t>
            </a:r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251520" y="2132856"/>
            <a:ext cx="151216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988840"/>
            <a:ext cx="24384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060848"/>
            <a:ext cx="34480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832" y="2996952"/>
            <a:ext cx="28765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구름 모양 설명선 7"/>
          <p:cNvSpPr/>
          <p:nvPr/>
        </p:nvSpPr>
        <p:spPr>
          <a:xfrm>
            <a:off x="1979712" y="4365104"/>
            <a:ext cx="4968552" cy="1368152"/>
          </a:xfrm>
          <a:prstGeom prst="cloudCallout">
            <a:avLst>
              <a:gd name="adj1" fmla="val -6455"/>
              <a:gd name="adj2" fmla="val -784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Test misclassification rate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앙상블 기법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Bagging</a:t>
            </a:r>
            <a:endParaRPr lang="ko-KR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420888"/>
            <a:ext cx="645795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827584" y="1484784"/>
            <a:ext cx="748883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From Leo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Breiman</a:t>
            </a:r>
            <a:r>
              <a:rPr lang="en-US" altLang="ko-KR" sz="2400" dirty="0" smtClean="0">
                <a:solidFill>
                  <a:schemeClr val="tx1"/>
                </a:solidFill>
              </a:rPr>
              <a:t>(1928~2005)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Bagging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1475656" y="4005064"/>
            <a:ext cx="16561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구름 모양 설명선 6"/>
          <p:cNvSpPr/>
          <p:nvPr/>
        </p:nvSpPr>
        <p:spPr>
          <a:xfrm>
            <a:off x="5508104" y="1340768"/>
            <a:ext cx="3312368" cy="1656184"/>
          </a:xfrm>
          <a:prstGeom prst="cloudCallout">
            <a:avLst>
              <a:gd name="adj1" fmla="val -62242"/>
              <a:gd name="adj2" fmla="val 1758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From bootstrap samples …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60848"/>
            <a:ext cx="40576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454" y="3568625"/>
            <a:ext cx="35433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Random Forests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27584" y="1484784"/>
            <a:ext cx="748883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From Leo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Breiman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</a:rPr>
              <a:t>and Adele Cutler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사각형 설명선 5"/>
          <p:cNvSpPr/>
          <p:nvPr/>
        </p:nvSpPr>
        <p:spPr>
          <a:xfrm>
            <a:off x="4499992" y="3573016"/>
            <a:ext cx="3744416" cy="2448272"/>
          </a:xfrm>
          <a:prstGeom prst="wedgeRectCallout">
            <a:avLst>
              <a:gd name="adj1" fmla="val -79213"/>
              <a:gd name="adj2" fmla="val -4954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Choose m independent variables from p dimension when bootstrapping …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234878"/>
            <a:ext cx="14668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Random Forests</a:t>
            </a:r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1475656" y="4005064"/>
            <a:ext cx="16561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구름 모양 설명선 4"/>
          <p:cNvSpPr/>
          <p:nvPr/>
        </p:nvSpPr>
        <p:spPr>
          <a:xfrm>
            <a:off x="5508104" y="1340768"/>
            <a:ext cx="3312368" cy="1656184"/>
          </a:xfrm>
          <a:prstGeom prst="cloudCallout">
            <a:avLst>
              <a:gd name="adj1" fmla="val -62242"/>
              <a:gd name="adj2" fmla="val 1758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From bootstrap samples …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68277"/>
            <a:ext cx="37814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388" y="3673400"/>
            <a:ext cx="33909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67544" y="29249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4 </a:t>
            </a:r>
            <a:r>
              <a:rPr lang="ko-KR" altLang="en-US" dirty="0" smtClean="0"/>
              <a:t>앙상블 기법을 이용한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능형 </a:t>
            </a:r>
            <a:r>
              <a:rPr lang="ko-KR" altLang="en-US" dirty="0" err="1" smtClean="0"/>
              <a:t>로지스틱</a:t>
            </a:r>
            <a:r>
              <a:rPr lang="ko-KR" altLang="en-US" dirty="0" smtClean="0"/>
              <a:t> 회귀분류법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Using Bagging</a:t>
            </a:r>
            <a:endParaRPr lang="ko-KR" altLang="en-US" dirty="0"/>
          </a:p>
        </p:txBody>
      </p:sp>
      <p:sp>
        <p:nvSpPr>
          <p:cNvPr id="6" name="타원형 설명선 5"/>
          <p:cNvSpPr/>
          <p:nvPr/>
        </p:nvSpPr>
        <p:spPr>
          <a:xfrm>
            <a:off x="5076056" y="1556792"/>
            <a:ext cx="2952328" cy="1224136"/>
          </a:xfrm>
          <a:prstGeom prst="wedgeEllipseCallout">
            <a:avLst>
              <a:gd name="adj1" fmla="val -91135"/>
              <a:gd name="adj2" fmla="val -86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b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th</a:t>
            </a:r>
            <a:r>
              <a:rPr lang="en-US" altLang="ko-KR" sz="2000" dirty="0" smtClean="0">
                <a:solidFill>
                  <a:schemeClr val="tx1"/>
                </a:solidFill>
              </a:rPr>
              <a:t> bootstrap sample 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251520" y="4293096"/>
            <a:ext cx="151216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251520" y="5301208"/>
            <a:ext cx="108012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077072"/>
            <a:ext cx="5616624" cy="666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869160"/>
            <a:ext cx="6989239" cy="962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672" y="2780928"/>
            <a:ext cx="34861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59832" y="1772816"/>
            <a:ext cx="59083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5576" y="1628800"/>
            <a:ext cx="48878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직선 화살표 연결선 12"/>
          <p:cNvCxnSpPr/>
          <p:nvPr/>
        </p:nvCxnSpPr>
        <p:spPr>
          <a:xfrm>
            <a:off x="3563888" y="2276872"/>
            <a:ext cx="21602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 설명선 13"/>
          <p:cNvSpPr/>
          <p:nvPr/>
        </p:nvSpPr>
        <p:spPr>
          <a:xfrm>
            <a:off x="179512" y="2636912"/>
            <a:ext cx="1368152" cy="648072"/>
          </a:xfrm>
          <a:prstGeom prst="wedgeRectCallout">
            <a:avLst>
              <a:gd name="adj1" fmla="val 14673"/>
              <a:gd name="adj2" fmla="val -11607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Training data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1331640" y="1916832"/>
            <a:ext cx="165618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순서도: 처리 16"/>
          <p:cNvSpPr/>
          <p:nvPr/>
        </p:nvSpPr>
        <p:spPr>
          <a:xfrm>
            <a:off x="1547664" y="1556792"/>
            <a:ext cx="1296144" cy="28803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bootstrap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Using Bagging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251520" y="2060848"/>
            <a:ext cx="100811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251520" y="3501008"/>
            <a:ext cx="100811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827584" y="5013176"/>
            <a:ext cx="100811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506573"/>
            <a:ext cx="2291279" cy="500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55113"/>
            <a:ext cx="3787502" cy="1438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175612"/>
            <a:ext cx="1919659" cy="798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003246"/>
            <a:ext cx="2845296" cy="1073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사각형 설명선 9"/>
          <p:cNvSpPr/>
          <p:nvPr/>
        </p:nvSpPr>
        <p:spPr>
          <a:xfrm>
            <a:off x="5508104" y="3212976"/>
            <a:ext cx="3024336" cy="792088"/>
          </a:xfrm>
          <a:prstGeom prst="wedgeRectCallout">
            <a:avLst>
              <a:gd name="adj1" fmla="val -93113"/>
              <a:gd name="adj2" fmla="val 117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Gaussian kernel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313" y="4221088"/>
            <a:ext cx="4257278" cy="241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Using Bagging</a:t>
            </a:r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251520" y="2060848"/>
            <a:ext cx="100811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251520" y="4581128"/>
            <a:ext cx="100811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 설명선 7"/>
          <p:cNvSpPr/>
          <p:nvPr/>
        </p:nvSpPr>
        <p:spPr>
          <a:xfrm>
            <a:off x="1619672" y="5877272"/>
            <a:ext cx="4536504" cy="504056"/>
          </a:xfrm>
          <a:prstGeom prst="wedgeRectCallout">
            <a:avLst>
              <a:gd name="adj1" fmla="val -21463"/>
              <a:gd name="adj2" fmla="val -1699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Score equation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873" y="1556792"/>
            <a:ext cx="6804248" cy="229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792" y="4029332"/>
            <a:ext cx="5597053" cy="1145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95536" y="2852936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서 론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Using Bagging</a:t>
            </a:r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251520" y="2060848"/>
            <a:ext cx="100811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323528" y="3933056"/>
            <a:ext cx="100811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6372200" y="5373216"/>
            <a:ext cx="2304256" cy="612648"/>
          </a:xfrm>
          <a:prstGeom prst="wedgeRoundRectCallout">
            <a:avLst>
              <a:gd name="adj1" fmla="val -82838"/>
              <a:gd name="adj2" fmla="val -3078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Convergence criterion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3059832" y="6021288"/>
            <a:ext cx="2304256" cy="612648"/>
          </a:xfrm>
          <a:prstGeom prst="wedgeRoundRectCallout">
            <a:avLst>
              <a:gd name="adj1" fmla="val -82838"/>
              <a:gd name="adj2" fmla="val -3078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Out-of-bag (OOB)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1556792"/>
            <a:ext cx="5579343" cy="167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352" y="3498877"/>
            <a:ext cx="4937072" cy="144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구름 모양 설명선 5"/>
          <p:cNvSpPr/>
          <p:nvPr/>
        </p:nvSpPr>
        <p:spPr>
          <a:xfrm>
            <a:off x="6175396" y="2996951"/>
            <a:ext cx="2808312" cy="1008112"/>
          </a:xfrm>
          <a:prstGeom prst="cloudCallout">
            <a:avLst>
              <a:gd name="adj1" fmla="val -35659"/>
              <a:gd name="adj2" fmla="val -855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Newton-</a:t>
            </a:r>
            <a:r>
              <a:rPr lang="en-US" altLang="ko-KR" dirty="0" err="1" smtClean="0">
                <a:solidFill>
                  <a:schemeClr val="tx1"/>
                </a:solidFill>
              </a:rPr>
              <a:t>Raphson</a:t>
            </a:r>
            <a:r>
              <a:rPr lang="en-US" altLang="ko-KR" dirty="0" smtClean="0">
                <a:solidFill>
                  <a:schemeClr val="tx1"/>
                </a:solidFill>
              </a:rPr>
              <a:t> method 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085184"/>
            <a:ext cx="4345855" cy="70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659" y="5904940"/>
            <a:ext cx="291678" cy="4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Using Bagging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86409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To evaluate test data from bootstrap training data …</a:t>
            </a:r>
            <a:endParaRPr lang="ko-KR" altLang="en-US" dirty="0"/>
          </a:p>
        </p:txBody>
      </p:sp>
      <p:sp>
        <p:nvSpPr>
          <p:cNvPr id="5" name="사각형 설명선 4"/>
          <p:cNvSpPr/>
          <p:nvPr/>
        </p:nvSpPr>
        <p:spPr>
          <a:xfrm>
            <a:off x="5580112" y="2492896"/>
            <a:ext cx="1800200" cy="504056"/>
          </a:xfrm>
          <a:prstGeom prst="wedgeRectCallout">
            <a:avLst>
              <a:gd name="adj1" fmla="val -98612"/>
              <a:gd name="adj2" fmla="val -4111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Test data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사각형 설명선 6"/>
          <p:cNvSpPr/>
          <p:nvPr/>
        </p:nvSpPr>
        <p:spPr>
          <a:xfrm>
            <a:off x="1403648" y="3501008"/>
            <a:ext cx="2088232" cy="720080"/>
          </a:xfrm>
          <a:prstGeom prst="wedgeRectCallout">
            <a:avLst>
              <a:gd name="adj1" fmla="val -95875"/>
              <a:gd name="adj2" fmla="val -927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Bootstrap training data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0" name="구부러진 연결선 9"/>
          <p:cNvCxnSpPr/>
          <p:nvPr/>
        </p:nvCxnSpPr>
        <p:spPr>
          <a:xfrm flipV="1">
            <a:off x="755576" y="2636912"/>
            <a:ext cx="3312368" cy="4320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오른쪽 화살표 12"/>
          <p:cNvSpPr/>
          <p:nvPr/>
        </p:nvSpPr>
        <p:spPr>
          <a:xfrm>
            <a:off x="323528" y="5877272"/>
            <a:ext cx="115212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08920"/>
            <a:ext cx="476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276872"/>
            <a:ext cx="523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589240"/>
            <a:ext cx="4095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204864"/>
            <a:ext cx="447290" cy="511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23928" y="3068960"/>
            <a:ext cx="39909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19672" y="5661248"/>
            <a:ext cx="22002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화살표 연결선 15"/>
          <p:cNvCxnSpPr/>
          <p:nvPr/>
        </p:nvCxnSpPr>
        <p:spPr>
          <a:xfrm>
            <a:off x="2843808" y="2852936"/>
            <a:ext cx="100811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99992" y="4293096"/>
            <a:ext cx="33813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구름 모양 설명선 18"/>
          <p:cNvSpPr/>
          <p:nvPr/>
        </p:nvSpPr>
        <p:spPr>
          <a:xfrm>
            <a:off x="611560" y="4365104"/>
            <a:ext cx="2952328" cy="1008112"/>
          </a:xfrm>
          <a:prstGeom prst="cloudCallout">
            <a:avLst>
              <a:gd name="adj1" fmla="val 78375"/>
              <a:gd name="adj2" fmla="val -467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Gaussian kernel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Using Bagging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en-US" altLang="ko-KR" dirty="0" err="1" smtClean="0"/>
              <a:t>Logit</a:t>
            </a:r>
            <a:r>
              <a:rPr lang="en-US" altLang="ko-KR" dirty="0" smtClean="0"/>
              <a:t> estimator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92896"/>
            <a:ext cx="3733973" cy="401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4129509" y="3286455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913624"/>
            <a:ext cx="3950766" cy="74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077072"/>
            <a:ext cx="3828082" cy="1572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Using Bagging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en-US" altLang="ko-KR" dirty="0" smtClean="0"/>
              <a:t>Probability estimator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323528" y="4077072"/>
            <a:ext cx="100811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323528" y="4869160"/>
            <a:ext cx="100811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76872"/>
            <a:ext cx="6310858" cy="1394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744269"/>
            <a:ext cx="3946573" cy="741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531112"/>
            <a:ext cx="2668513" cy="562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157192"/>
            <a:ext cx="4094782" cy="1500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Using Bagging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648072"/>
          </a:xfrm>
        </p:spPr>
        <p:txBody>
          <a:bodyPr/>
          <a:lstStyle/>
          <a:p>
            <a:r>
              <a:rPr lang="en-US" altLang="ko-KR" dirty="0" smtClean="0"/>
              <a:t>Majority vote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3995936" y="3068960"/>
            <a:ext cx="57606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53" y="1916831"/>
            <a:ext cx="3126411" cy="3312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29200"/>
            <a:ext cx="5725269" cy="1329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826" y="2900154"/>
            <a:ext cx="3247057" cy="635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717032"/>
            <a:ext cx="4700761" cy="92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Using Bagging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648072"/>
          </a:xfrm>
        </p:spPr>
        <p:txBody>
          <a:bodyPr/>
          <a:lstStyle/>
          <a:p>
            <a:r>
              <a:rPr lang="en-US" altLang="ko-KR" dirty="0" smtClean="0"/>
              <a:t>Majority vote</a:t>
            </a:r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474288" y="3284984"/>
            <a:ext cx="115212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204864"/>
            <a:ext cx="5511328" cy="3252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Using Bagging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en-US" altLang="ko-KR" dirty="0" smtClean="0"/>
              <a:t>Test misclassification rate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827584" y="3933056"/>
            <a:ext cx="144016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29" y="2571750"/>
            <a:ext cx="3503839" cy="794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636912"/>
            <a:ext cx="3713584" cy="80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614" y="3548782"/>
            <a:ext cx="3622560" cy="1056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Using Random Forests</a:t>
            </a:r>
            <a:endParaRPr lang="ko-KR" altLang="en-US" dirty="0"/>
          </a:p>
        </p:txBody>
      </p:sp>
      <p:sp>
        <p:nvSpPr>
          <p:cNvPr id="5" name="사각형 설명선 4"/>
          <p:cNvSpPr/>
          <p:nvPr/>
        </p:nvSpPr>
        <p:spPr>
          <a:xfrm>
            <a:off x="3779912" y="2492896"/>
            <a:ext cx="3744416" cy="2448272"/>
          </a:xfrm>
          <a:prstGeom prst="wedgeRectCallout">
            <a:avLst>
              <a:gd name="adj1" fmla="val -79213"/>
              <a:gd name="adj2" fmla="val -4954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Choose m independent variables from p dimension when bootstrapping …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539552" y="5589240"/>
            <a:ext cx="144016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4716016" y="5589240"/>
            <a:ext cx="86409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59521"/>
            <a:ext cx="14287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5280818"/>
            <a:ext cx="203835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5371305"/>
            <a:ext cx="5429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5 </a:t>
            </a:r>
            <a:r>
              <a:rPr lang="ko-KR" altLang="en-US" dirty="0" smtClean="0"/>
              <a:t>모의실험 및 실증분석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 methods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40000" lnSpcReduction="20000"/>
          </a:bodyPr>
          <a:lstStyle/>
          <a:p>
            <a:pPr fontAlgn="base"/>
            <a:r>
              <a:rPr lang="en-US" altLang="ko-KR" sz="4500" dirty="0" smtClean="0"/>
              <a:t> </a:t>
            </a:r>
            <a:r>
              <a:rPr lang="en-US" altLang="ko-KR" sz="4500" b="1" u="sng" dirty="0"/>
              <a:t>KRLC</a:t>
            </a:r>
            <a:r>
              <a:rPr lang="en-US" altLang="ko-KR" sz="4500" dirty="0"/>
              <a:t> : kernel ridge logistic regression classification</a:t>
            </a:r>
          </a:p>
          <a:p>
            <a:pPr fontAlgn="base"/>
            <a:r>
              <a:rPr lang="en-US" altLang="ko-KR" sz="4500" dirty="0" smtClean="0"/>
              <a:t> </a:t>
            </a:r>
            <a:r>
              <a:rPr lang="en-US" altLang="ko-KR" sz="4500" b="1" u="sng" dirty="0"/>
              <a:t>KRLCS</a:t>
            </a:r>
            <a:r>
              <a:rPr lang="en-US" altLang="ko-KR" sz="4500" dirty="0"/>
              <a:t> : kernel ridge logistic regression </a:t>
            </a:r>
            <a:r>
              <a:rPr lang="en-US" altLang="ko-KR" sz="4500" dirty="0" smtClean="0"/>
              <a:t>classification </a:t>
            </a:r>
          </a:p>
          <a:p>
            <a:pPr fontAlgn="base">
              <a:buNone/>
            </a:pPr>
            <a:r>
              <a:rPr lang="en-US" altLang="ko-KR" sz="4500" dirty="0" smtClean="0"/>
              <a:t>                using </a:t>
            </a:r>
            <a:r>
              <a:rPr lang="en-US" altLang="ko-KR" sz="4500" u="sng" dirty="0" smtClean="0"/>
              <a:t>sub-sampling</a:t>
            </a:r>
          </a:p>
          <a:p>
            <a:pPr fontAlgn="base">
              <a:buNone/>
            </a:pPr>
            <a:endParaRPr lang="en-US" altLang="ko-KR" sz="4500" dirty="0"/>
          </a:p>
          <a:p>
            <a:pPr fontAlgn="base"/>
            <a:r>
              <a:rPr lang="en-US" altLang="ko-KR" sz="4500" dirty="0" smtClean="0"/>
              <a:t> </a:t>
            </a:r>
            <a:r>
              <a:rPr lang="en-US" altLang="ko-KR" sz="4500" b="1" u="sng" dirty="0"/>
              <a:t>KRLCB1</a:t>
            </a:r>
            <a:r>
              <a:rPr lang="en-US" altLang="ko-KR" sz="4500" dirty="0"/>
              <a:t> : kernel ridge logistic regression </a:t>
            </a:r>
            <a:r>
              <a:rPr lang="en-US" altLang="ko-KR" sz="4500" dirty="0" smtClean="0"/>
              <a:t>classification </a:t>
            </a:r>
          </a:p>
          <a:p>
            <a:pPr fontAlgn="base">
              <a:buNone/>
            </a:pPr>
            <a:r>
              <a:rPr lang="en-US" altLang="ko-KR" sz="4500" dirty="0"/>
              <a:t> </a:t>
            </a:r>
            <a:r>
              <a:rPr lang="en-US" altLang="ko-KR" sz="4500" dirty="0" smtClean="0"/>
              <a:t>                 using </a:t>
            </a:r>
            <a:r>
              <a:rPr lang="en-US" altLang="ko-KR" sz="4500" u="sng" dirty="0"/>
              <a:t>bagging with </a:t>
            </a:r>
            <a:r>
              <a:rPr lang="en-US" altLang="ko-KR" sz="4500" u="sng" dirty="0" err="1"/>
              <a:t>logit</a:t>
            </a:r>
            <a:r>
              <a:rPr lang="en-US" altLang="ko-KR" sz="4500" u="sng" dirty="0"/>
              <a:t> estimate</a:t>
            </a:r>
            <a:endParaRPr lang="en-US" altLang="ko-KR" sz="4500" dirty="0"/>
          </a:p>
          <a:p>
            <a:pPr fontAlgn="base"/>
            <a:r>
              <a:rPr lang="en-US" altLang="ko-KR" sz="4500" dirty="0" smtClean="0"/>
              <a:t> </a:t>
            </a:r>
            <a:r>
              <a:rPr lang="en-US" altLang="ko-KR" sz="4500" b="1" u="sng" dirty="0"/>
              <a:t>KRLCB2</a:t>
            </a:r>
            <a:r>
              <a:rPr lang="en-US" altLang="ko-KR" sz="4500" dirty="0"/>
              <a:t> : kernel ridge logistic regression </a:t>
            </a:r>
            <a:r>
              <a:rPr lang="en-US" altLang="ko-KR" sz="4500" dirty="0" smtClean="0"/>
              <a:t>classification </a:t>
            </a:r>
          </a:p>
          <a:p>
            <a:pPr fontAlgn="base">
              <a:buNone/>
            </a:pPr>
            <a:r>
              <a:rPr lang="en-US" altLang="ko-KR" sz="4500" dirty="0"/>
              <a:t> </a:t>
            </a:r>
            <a:r>
              <a:rPr lang="en-US" altLang="ko-KR" sz="4500" dirty="0" smtClean="0"/>
              <a:t>                 using </a:t>
            </a:r>
            <a:r>
              <a:rPr lang="en-US" altLang="ko-KR" sz="4500" u="sng" dirty="0"/>
              <a:t>bagging with probability estimate</a:t>
            </a:r>
            <a:endParaRPr lang="en-US" altLang="ko-KR" sz="4500" dirty="0"/>
          </a:p>
          <a:p>
            <a:pPr fontAlgn="base"/>
            <a:r>
              <a:rPr lang="en-US" altLang="ko-KR" sz="4500" dirty="0" smtClean="0"/>
              <a:t> </a:t>
            </a:r>
            <a:r>
              <a:rPr lang="en-US" altLang="ko-KR" sz="4500" b="1" u="sng" dirty="0"/>
              <a:t>KRLCB3</a:t>
            </a:r>
            <a:r>
              <a:rPr lang="en-US" altLang="ko-KR" sz="4500" dirty="0"/>
              <a:t> : kernel ridge logistic regression </a:t>
            </a:r>
            <a:r>
              <a:rPr lang="en-US" altLang="ko-KR" sz="4500" dirty="0" smtClean="0"/>
              <a:t>classification </a:t>
            </a:r>
          </a:p>
          <a:p>
            <a:pPr fontAlgn="base">
              <a:buNone/>
            </a:pPr>
            <a:r>
              <a:rPr lang="en-US" altLang="ko-KR" sz="4500" dirty="0"/>
              <a:t> </a:t>
            </a:r>
            <a:r>
              <a:rPr lang="en-US" altLang="ko-KR" sz="4500" dirty="0" smtClean="0"/>
              <a:t>                 using </a:t>
            </a:r>
            <a:r>
              <a:rPr lang="en-US" altLang="ko-KR" sz="4500" u="sng" dirty="0"/>
              <a:t>bagging with majority </a:t>
            </a:r>
            <a:r>
              <a:rPr lang="en-US" altLang="ko-KR" sz="4500" u="sng" dirty="0" smtClean="0"/>
              <a:t>vote</a:t>
            </a:r>
          </a:p>
          <a:p>
            <a:pPr fontAlgn="base">
              <a:buNone/>
            </a:pPr>
            <a:endParaRPr lang="en-US" altLang="ko-KR" sz="4500" dirty="0"/>
          </a:p>
          <a:p>
            <a:pPr fontAlgn="base"/>
            <a:r>
              <a:rPr lang="en-US" altLang="ko-KR" sz="4500" dirty="0" smtClean="0"/>
              <a:t> </a:t>
            </a:r>
            <a:r>
              <a:rPr lang="en-US" altLang="ko-KR" sz="4500" b="1" u="sng" dirty="0"/>
              <a:t>KRLCR1</a:t>
            </a:r>
            <a:r>
              <a:rPr lang="en-US" altLang="ko-KR" sz="4500" dirty="0"/>
              <a:t> : kernel ridge logistic regression </a:t>
            </a:r>
            <a:r>
              <a:rPr lang="en-US" altLang="ko-KR" sz="4500" dirty="0" smtClean="0"/>
              <a:t>classification </a:t>
            </a:r>
          </a:p>
          <a:p>
            <a:pPr fontAlgn="base">
              <a:buNone/>
            </a:pPr>
            <a:r>
              <a:rPr lang="en-US" altLang="ko-KR" sz="4500" dirty="0"/>
              <a:t> </a:t>
            </a:r>
            <a:r>
              <a:rPr lang="en-US" altLang="ko-KR" sz="4500" dirty="0" smtClean="0"/>
              <a:t>                 using </a:t>
            </a:r>
            <a:r>
              <a:rPr lang="en-US" altLang="ko-KR" sz="4500" u="sng" dirty="0"/>
              <a:t>random forests with </a:t>
            </a:r>
            <a:r>
              <a:rPr lang="en-US" altLang="ko-KR" sz="4500" u="sng" dirty="0" err="1"/>
              <a:t>logit</a:t>
            </a:r>
            <a:r>
              <a:rPr lang="en-US" altLang="ko-KR" sz="4500" u="sng" dirty="0"/>
              <a:t> estimate</a:t>
            </a:r>
            <a:endParaRPr lang="en-US" altLang="ko-KR" sz="4500" dirty="0"/>
          </a:p>
          <a:p>
            <a:pPr fontAlgn="base"/>
            <a:r>
              <a:rPr lang="en-US" altLang="ko-KR" sz="4500" dirty="0" smtClean="0"/>
              <a:t> </a:t>
            </a:r>
            <a:r>
              <a:rPr lang="en-US" altLang="ko-KR" sz="4500" b="1" u="sng" dirty="0"/>
              <a:t>KRLCR2</a:t>
            </a:r>
            <a:r>
              <a:rPr lang="en-US" altLang="ko-KR" sz="4500" dirty="0"/>
              <a:t> : kernel ridge logistic regression </a:t>
            </a:r>
            <a:r>
              <a:rPr lang="en-US" altLang="ko-KR" sz="4500" dirty="0" smtClean="0"/>
              <a:t>classification </a:t>
            </a:r>
          </a:p>
          <a:p>
            <a:pPr fontAlgn="base">
              <a:buNone/>
            </a:pPr>
            <a:r>
              <a:rPr lang="en-US" altLang="ko-KR" sz="4500" dirty="0"/>
              <a:t> </a:t>
            </a:r>
            <a:r>
              <a:rPr lang="en-US" altLang="ko-KR" sz="4500" dirty="0" smtClean="0"/>
              <a:t>                 using </a:t>
            </a:r>
            <a:r>
              <a:rPr lang="en-US" altLang="ko-KR" sz="4500" u="sng" dirty="0"/>
              <a:t>random forests with probability estimate</a:t>
            </a:r>
            <a:endParaRPr lang="en-US" altLang="ko-KR" sz="4500" dirty="0"/>
          </a:p>
          <a:p>
            <a:pPr fontAlgn="base"/>
            <a:r>
              <a:rPr lang="en-US" altLang="ko-KR" sz="4500" dirty="0" smtClean="0"/>
              <a:t> </a:t>
            </a:r>
            <a:r>
              <a:rPr lang="en-US" altLang="ko-KR" sz="4500" b="1" u="sng" dirty="0"/>
              <a:t>KRLCR3</a:t>
            </a:r>
            <a:r>
              <a:rPr lang="en-US" altLang="ko-KR" sz="4500" dirty="0"/>
              <a:t> : kernel ridge logistic regression </a:t>
            </a:r>
            <a:r>
              <a:rPr lang="en-US" altLang="ko-KR" sz="4500" dirty="0" smtClean="0"/>
              <a:t>classification </a:t>
            </a:r>
          </a:p>
          <a:p>
            <a:pPr fontAlgn="base">
              <a:buNone/>
            </a:pPr>
            <a:r>
              <a:rPr lang="en-US" altLang="ko-KR" sz="4500" dirty="0"/>
              <a:t> </a:t>
            </a:r>
            <a:r>
              <a:rPr lang="en-US" altLang="ko-KR" sz="4500" dirty="0" smtClean="0"/>
              <a:t>                 using </a:t>
            </a:r>
            <a:r>
              <a:rPr lang="en-US" altLang="ko-KR" sz="4500" u="sng" dirty="0"/>
              <a:t>random forests with majority vote</a:t>
            </a:r>
            <a:endParaRPr lang="en-US" altLang="ko-KR" sz="4500" dirty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 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6563072" cy="604664"/>
          </a:xfrm>
        </p:spPr>
        <p:txBody>
          <a:bodyPr/>
          <a:lstStyle/>
          <a:p>
            <a:r>
              <a:rPr lang="en-US" altLang="ko-KR" dirty="0" smtClean="0"/>
              <a:t>Logistic Regression Classification</a:t>
            </a:r>
            <a:endParaRPr lang="ko-KR" altLang="en-US" dirty="0"/>
          </a:p>
        </p:txBody>
      </p:sp>
      <p:sp>
        <p:nvSpPr>
          <p:cNvPr id="4" name="타원형 설명선 3"/>
          <p:cNvSpPr/>
          <p:nvPr/>
        </p:nvSpPr>
        <p:spPr>
          <a:xfrm>
            <a:off x="1259632" y="2996952"/>
            <a:ext cx="3672408" cy="1224136"/>
          </a:xfrm>
          <a:prstGeom prst="wedgeEllipseCallout">
            <a:avLst>
              <a:gd name="adj1" fmla="val 4456"/>
              <a:gd name="adj2" fmla="val -11857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Popular</a:t>
            </a:r>
            <a:r>
              <a:rPr lang="en-US" altLang="ko-KR" dirty="0" smtClean="0">
                <a:solidFill>
                  <a:schemeClr val="tx1"/>
                </a:solidFill>
              </a:rPr>
              <a:t> method for classification problem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구름 모양 설명선 4"/>
          <p:cNvSpPr/>
          <p:nvPr/>
        </p:nvSpPr>
        <p:spPr>
          <a:xfrm>
            <a:off x="5004048" y="3140968"/>
            <a:ext cx="3528392" cy="1512168"/>
          </a:xfrm>
          <a:prstGeom prst="cloudCallout">
            <a:avLst>
              <a:gd name="adj1" fmla="val -3016"/>
              <a:gd name="adj2" fmla="val -11135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But…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Must linear data,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Multicollinearity</a:t>
            </a:r>
            <a:r>
              <a:rPr lang="en-US" altLang="ko-KR" dirty="0" smtClean="0">
                <a:solidFill>
                  <a:schemeClr val="tx1"/>
                </a:solidFill>
              </a:rPr>
              <a:t> problem…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09600" y="5301208"/>
            <a:ext cx="6563072" cy="5760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3200" dirty="0" smtClean="0"/>
              <a:t>How to solve this situation? </a:t>
            </a:r>
            <a:endParaRPr kumimoji="0" lang="ko-KR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Simulation</a:t>
            </a:r>
            <a:endParaRPr lang="ko-KR" altLang="en-US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292080" y="1412776"/>
            <a:ext cx="3096344" cy="936104"/>
          </a:xfrm>
          <a:prstGeom prst="wedgeRoundRectCallout">
            <a:avLst>
              <a:gd name="adj1" fmla="val -89586"/>
              <a:gd name="adj2" fmla="val 5181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Simulation data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096344" cy="3053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오른쪽 화살표 11"/>
          <p:cNvSpPr/>
          <p:nvPr/>
        </p:nvSpPr>
        <p:spPr>
          <a:xfrm>
            <a:off x="3275856" y="4005064"/>
            <a:ext cx="172819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73201"/>
            <a:ext cx="2514017" cy="433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12493"/>
            <a:ext cx="345182" cy="345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327" y="4057259"/>
            <a:ext cx="362858" cy="2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969356"/>
            <a:ext cx="1129613" cy="404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7584" y="2420888"/>
            <a:ext cx="71723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Simulation (p=3)</a:t>
            </a:r>
            <a:endParaRPr lang="ko-KR" altLang="en-US" dirty="0"/>
          </a:p>
        </p:txBody>
      </p:sp>
      <p:pic>
        <p:nvPicPr>
          <p:cNvPr id="6" name="내용 개체 틀 5" descr="Result (p=3) 1000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91256"/>
            <a:ext cx="8229600" cy="39438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Simulation (p=5)</a:t>
            </a:r>
            <a:endParaRPr lang="ko-KR" altLang="en-US" dirty="0"/>
          </a:p>
        </p:txBody>
      </p:sp>
      <p:pic>
        <p:nvPicPr>
          <p:cNvPr id="6" name="내용 개체 틀 5" descr="Result (p=5) 1000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91256"/>
            <a:ext cx="8229600" cy="39438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Simulation (p=10)</a:t>
            </a:r>
            <a:endParaRPr lang="ko-KR" altLang="en-US" dirty="0"/>
          </a:p>
        </p:txBody>
      </p:sp>
      <p:pic>
        <p:nvPicPr>
          <p:cNvPr id="6" name="내용 개체 틀 5" descr="Result (p=10) 1000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91256"/>
            <a:ext cx="8229600" cy="39438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Simulation (p=20)</a:t>
            </a:r>
            <a:endParaRPr lang="ko-KR" altLang="en-US" dirty="0"/>
          </a:p>
        </p:txBody>
      </p:sp>
      <p:pic>
        <p:nvPicPr>
          <p:cNvPr id="6" name="내용 개체 틀 5" descr="Result (p=20) 1000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91256"/>
            <a:ext cx="8229600" cy="39438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Simulation (p=40)</a:t>
            </a:r>
            <a:endParaRPr lang="ko-KR" altLang="en-US" dirty="0"/>
          </a:p>
        </p:txBody>
      </p:sp>
      <p:pic>
        <p:nvPicPr>
          <p:cNvPr id="6" name="내용 개체 틀 5" descr="Result (p=40) 1000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91256"/>
            <a:ext cx="8229600" cy="39438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Real data (Cylinder Bands)</a:t>
            </a:r>
            <a:endParaRPr lang="ko-KR" altLang="en-US" dirty="0"/>
          </a:p>
        </p:txBody>
      </p:sp>
      <p:pic>
        <p:nvPicPr>
          <p:cNvPr id="4" name="내용 개체 틀 3" descr="Cylinder Band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4895" y="1600200"/>
            <a:ext cx="7494209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Real data (Forest Type Mapping)</a:t>
            </a:r>
            <a:endParaRPr lang="ko-KR" altLang="en-US" dirty="0"/>
          </a:p>
        </p:txBody>
      </p:sp>
      <p:pic>
        <p:nvPicPr>
          <p:cNvPr id="4" name="내용 개체 틀 3" descr="Forest Type Mapping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2061" y="1600200"/>
            <a:ext cx="7499878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Real data (Dow Jones Index)</a:t>
            </a:r>
            <a:endParaRPr lang="ko-KR" altLang="en-US" dirty="0"/>
          </a:p>
        </p:txBody>
      </p:sp>
      <p:pic>
        <p:nvPicPr>
          <p:cNvPr id="4" name="내용 개체 틀 3" descr="Dow Jones Index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2061" y="1600200"/>
            <a:ext cx="7499878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Real data (</a:t>
            </a:r>
            <a:r>
              <a:rPr lang="en-US" altLang="ko-KR" dirty="0" err="1" smtClean="0"/>
              <a:t>Haberman’s</a:t>
            </a:r>
            <a:r>
              <a:rPr lang="en-US" altLang="ko-KR" dirty="0" smtClean="0"/>
              <a:t> Survival)</a:t>
            </a:r>
            <a:endParaRPr lang="ko-KR" altLang="en-US" dirty="0"/>
          </a:p>
        </p:txBody>
      </p:sp>
      <p:pic>
        <p:nvPicPr>
          <p:cNvPr id="4" name="내용 개체 틀 3" descr="Haberman's Survival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2061" y="1600200"/>
            <a:ext cx="7499878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 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8640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To solve this situation, consider this!!</a:t>
            </a:r>
            <a:endParaRPr lang="ko-KR" altLang="en-US" dirty="0"/>
          </a:p>
        </p:txBody>
      </p:sp>
      <p:sp>
        <p:nvSpPr>
          <p:cNvPr id="4" name="순서도: 처리 3"/>
          <p:cNvSpPr/>
          <p:nvPr/>
        </p:nvSpPr>
        <p:spPr>
          <a:xfrm>
            <a:off x="1763688" y="2420888"/>
            <a:ext cx="3528392" cy="10801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Logistic Regression Classification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539552" y="2636912"/>
            <a:ext cx="86409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717032"/>
            <a:ext cx="576064" cy="608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순서도: 처리 6"/>
          <p:cNvSpPr/>
          <p:nvPr/>
        </p:nvSpPr>
        <p:spPr>
          <a:xfrm>
            <a:off x="1547664" y="3645024"/>
            <a:ext cx="3456384" cy="86409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Kernel trick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5013176"/>
            <a:ext cx="576064" cy="608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순서도: 처리 8"/>
          <p:cNvSpPr/>
          <p:nvPr/>
        </p:nvSpPr>
        <p:spPr>
          <a:xfrm>
            <a:off x="1475656" y="4869160"/>
            <a:ext cx="3456384" cy="86409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Ensemble method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타원형 설명선 9"/>
          <p:cNvSpPr/>
          <p:nvPr/>
        </p:nvSpPr>
        <p:spPr>
          <a:xfrm>
            <a:off x="5508104" y="3356992"/>
            <a:ext cx="3384376" cy="1152128"/>
          </a:xfrm>
          <a:prstGeom prst="wedgeEllipseCallout">
            <a:avLst>
              <a:gd name="adj1" fmla="val -61361"/>
              <a:gd name="adj2" fmla="val 91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To solve Non-linear ..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형 설명선 10"/>
          <p:cNvSpPr/>
          <p:nvPr/>
        </p:nvSpPr>
        <p:spPr>
          <a:xfrm>
            <a:off x="5436096" y="4797152"/>
            <a:ext cx="3384376" cy="1152128"/>
          </a:xfrm>
          <a:prstGeom prst="wedgeEllipseCallout">
            <a:avLst>
              <a:gd name="adj1" fmla="val -61361"/>
              <a:gd name="adj2" fmla="val 91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To solve </a:t>
            </a:r>
            <a:r>
              <a:rPr lang="en-US" altLang="ko-KR" dirty="0" err="1" smtClean="0">
                <a:solidFill>
                  <a:schemeClr val="tx1"/>
                </a:solidFill>
              </a:rPr>
              <a:t>Multicollinearity</a:t>
            </a:r>
            <a:r>
              <a:rPr lang="en-US" altLang="ko-KR" dirty="0" smtClean="0">
                <a:solidFill>
                  <a:schemeClr val="tx1"/>
                </a:solidFill>
              </a:rPr>
              <a:t> problem ..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Real data (Ionosphere)</a:t>
            </a:r>
            <a:endParaRPr lang="ko-KR" altLang="en-US" dirty="0"/>
          </a:p>
        </p:txBody>
      </p:sp>
      <p:pic>
        <p:nvPicPr>
          <p:cNvPr id="4" name="내용 개체 틀 3" descr="Ionosphere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2061" y="1600200"/>
            <a:ext cx="7499878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Real data (Pima Indians Diabetes)</a:t>
            </a:r>
            <a:endParaRPr lang="ko-KR" altLang="en-US" dirty="0"/>
          </a:p>
        </p:txBody>
      </p:sp>
      <p:pic>
        <p:nvPicPr>
          <p:cNvPr id="4" name="내용 개체 틀 3" descr="Pima Indians Diabete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2061" y="1600200"/>
            <a:ext cx="7499878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Real data (Heart)</a:t>
            </a:r>
            <a:endParaRPr lang="ko-KR" altLang="en-US" dirty="0"/>
          </a:p>
        </p:txBody>
      </p:sp>
      <p:pic>
        <p:nvPicPr>
          <p:cNvPr id="4" name="내용 개체 틀 3" descr="Statlog (Heart)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2061" y="1600200"/>
            <a:ext cx="7499878" cy="4525963"/>
          </a:xfr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Real data (Blood Transfusion Service Center)</a:t>
            </a:r>
            <a:endParaRPr lang="ko-KR" altLang="en-US" dirty="0"/>
          </a:p>
        </p:txBody>
      </p:sp>
      <p:pic>
        <p:nvPicPr>
          <p:cNvPr id="4" name="내용 개체 틀 3" descr="Blood Transfusion Service Center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2061" y="1600200"/>
            <a:ext cx="7499878" cy="4525963"/>
          </a:xfr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Real data (Breast Tissue)</a:t>
            </a:r>
            <a:endParaRPr lang="ko-KR" altLang="en-US" dirty="0"/>
          </a:p>
        </p:txBody>
      </p:sp>
      <p:pic>
        <p:nvPicPr>
          <p:cNvPr id="4" name="내용 개체 틀 3" descr="Breast Tissue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2061" y="1600200"/>
            <a:ext cx="7499878" cy="4525963"/>
          </a:xfr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Real data (Urban Land Cover)</a:t>
            </a:r>
            <a:endParaRPr lang="ko-KR" altLang="en-US" dirty="0"/>
          </a:p>
        </p:txBody>
      </p:sp>
      <p:pic>
        <p:nvPicPr>
          <p:cNvPr id="4" name="내용 개체 틀 3" descr="Urban Land Cover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2061" y="1600200"/>
            <a:ext cx="7499878" cy="4525963"/>
          </a:xfr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Real data (Australian Credit Approval)</a:t>
            </a:r>
            <a:endParaRPr lang="ko-KR" altLang="en-US" dirty="0"/>
          </a:p>
        </p:txBody>
      </p:sp>
      <p:pic>
        <p:nvPicPr>
          <p:cNvPr id="4" name="내용 개체 틀 3" descr="Statlog (Australian Credit Approval)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2061" y="1600200"/>
            <a:ext cx="7499878" cy="4525963"/>
          </a:xfr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6 </a:t>
            </a:r>
            <a:r>
              <a:rPr lang="ko-KR" altLang="en-US" dirty="0" smtClean="0"/>
              <a:t>결 </a:t>
            </a:r>
            <a:r>
              <a:rPr lang="ko-KR" altLang="en-US" dirty="0" err="1" smtClean="0"/>
              <a:t>론</a:t>
            </a:r>
            <a:endParaRPr lang="ko-KR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fontAlgn="base"/>
            <a:r>
              <a:rPr lang="en-US" altLang="ko-KR" dirty="0"/>
              <a:t>Hastie, T. , </a:t>
            </a:r>
            <a:r>
              <a:rPr lang="en-US" altLang="ko-KR" dirty="0" err="1"/>
              <a:t>Tibshirani</a:t>
            </a:r>
            <a:r>
              <a:rPr lang="en-US" altLang="ko-KR" dirty="0"/>
              <a:t>, R. , Friedman, J. </a:t>
            </a:r>
            <a:r>
              <a:rPr lang="en-US" altLang="ko-KR"/>
              <a:t>(</a:t>
            </a:r>
            <a:r>
              <a:rPr lang="en-US" altLang="ko-KR" smtClean="0"/>
              <a:t>2011). </a:t>
            </a:r>
            <a:endParaRPr lang="en-US" altLang="ko-KR" dirty="0"/>
          </a:p>
          <a:p>
            <a:pPr fontAlgn="base">
              <a:buNone/>
            </a:pPr>
            <a:r>
              <a:rPr lang="en-US" altLang="ko-KR" i="1" dirty="0" smtClean="0"/>
              <a:t>     The </a:t>
            </a:r>
            <a:r>
              <a:rPr lang="en-US" altLang="ko-KR" i="1" dirty="0"/>
              <a:t>Element of Statistical Learning, </a:t>
            </a:r>
            <a:r>
              <a:rPr lang="en-US" altLang="ko-KR" dirty="0"/>
              <a:t>Springer</a:t>
            </a:r>
            <a:r>
              <a:rPr lang="en-US" altLang="ko-KR" i="1" dirty="0" smtClean="0"/>
              <a:t>.</a:t>
            </a:r>
            <a:endParaRPr lang="en-US" altLang="ko-KR" dirty="0"/>
          </a:p>
          <a:p>
            <a:pPr fontAlgn="base"/>
            <a:r>
              <a:rPr lang="en-US" altLang="ko-KR" dirty="0"/>
              <a:t>James, G. , Witten, D. , Hastie, T. , </a:t>
            </a:r>
            <a:r>
              <a:rPr lang="en-US" altLang="ko-KR" dirty="0" err="1"/>
              <a:t>Tibshirani</a:t>
            </a:r>
            <a:r>
              <a:rPr lang="en-US" altLang="ko-KR" dirty="0"/>
              <a:t>, R. (2014). </a:t>
            </a:r>
          </a:p>
          <a:p>
            <a:pPr fontAlgn="base">
              <a:buNone/>
            </a:pPr>
            <a:r>
              <a:rPr lang="en-US" altLang="ko-KR" i="1" dirty="0" smtClean="0"/>
              <a:t>     An </a:t>
            </a:r>
            <a:r>
              <a:rPr lang="en-US" altLang="ko-KR" i="1" dirty="0"/>
              <a:t>Introduction to Statistical Learning with Applications in R, </a:t>
            </a:r>
            <a:r>
              <a:rPr lang="en-US" altLang="ko-KR" dirty="0"/>
              <a:t>Springer</a:t>
            </a:r>
            <a:r>
              <a:rPr lang="en-US" altLang="ko-KR" i="1" dirty="0" smtClean="0"/>
              <a:t>.</a:t>
            </a:r>
            <a:endParaRPr lang="en-US" altLang="ko-KR" dirty="0"/>
          </a:p>
          <a:p>
            <a:pPr fontAlgn="base"/>
            <a:r>
              <a:rPr lang="en-US" altLang="ko-KR" dirty="0"/>
              <a:t>Huh, M. (2015). </a:t>
            </a:r>
          </a:p>
          <a:p>
            <a:pPr fontAlgn="base">
              <a:buNone/>
            </a:pPr>
            <a:r>
              <a:rPr lang="en-US" altLang="ko-KR" dirty="0" smtClean="0"/>
              <a:t>     Kernel-trick </a:t>
            </a:r>
            <a:r>
              <a:rPr lang="en-US" altLang="ko-KR" dirty="0"/>
              <a:t>regression and classification. </a:t>
            </a:r>
          </a:p>
          <a:p>
            <a:pPr fontAlgn="base">
              <a:buNone/>
            </a:pPr>
            <a:r>
              <a:rPr lang="en-US" altLang="ko-KR" i="1" dirty="0" smtClean="0"/>
              <a:t>     Communications </a:t>
            </a:r>
            <a:r>
              <a:rPr lang="en-US" altLang="ko-KR" i="1" dirty="0"/>
              <a:t>for Statistical Applications and Methods </a:t>
            </a:r>
            <a:r>
              <a:rPr lang="en-US" altLang="ko-KR" b="1" dirty="0"/>
              <a:t>22</a:t>
            </a:r>
            <a:r>
              <a:rPr lang="en-US" altLang="ko-KR" dirty="0"/>
              <a:t>, 201-207.</a:t>
            </a:r>
          </a:p>
          <a:p>
            <a:pPr fontAlgn="base"/>
            <a:r>
              <a:rPr lang="en-US" altLang="ko-KR" dirty="0" err="1"/>
              <a:t>Schölkopf</a:t>
            </a:r>
            <a:r>
              <a:rPr lang="en-US" altLang="ko-KR" dirty="0"/>
              <a:t>, B. and </a:t>
            </a:r>
            <a:r>
              <a:rPr lang="en-US" altLang="ko-KR" dirty="0" err="1"/>
              <a:t>Smola</a:t>
            </a:r>
            <a:r>
              <a:rPr lang="en-US" altLang="ko-KR" dirty="0"/>
              <a:t>, A. J. (2002). </a:t>
            </a:r>
          </a:p>
          <a:p>
            <a:pPr fontAlgn="base">
              <a:buNone/>
            </a:pPr>
            <a:r>
              <a:rPr lang="en-US" altLang="ko-KR" i="1" dirty="0" smtClean="0"/>
              <a:t>     Learning </a:t>
            </a:r>
            <a:r>
              <a:rPr lang="en-US" altLang="ko-KR" i="1" dirty="0"/>
              <a:t>with Kernels. </a:t>
            </a:r>
            <a:r>
              <a:rPr lang="en-US" altLang="ko-KR" dirty="0"/>
              <a:t>MIT Press.</a:t>
            </a:r>
          </a:p>
          <a:p>
            <a:pPr fontAlgn="base"/>
            <a:r>
              <a:rPr lang="en-US" altLang="ko-KR" dirty="0" err="1"/>
              <a:t>McCullagh</a:t>
            </a:r>
            <a:r>
              <a:rPr lang="en-US" altLang="ko-KR" dirty="0"/>
              <a:t>, P. and </a:t>
            </a:r>
            <a:r>
              <a:rPr lang="en-US" altLang="ko-KR" dirty="0" err="1"/>
              <a:t>Nelder</a:t>
            </a:r>
            <a:r>
              <a:rPr lang="en-US" altLang="ko-KR" dirty="0"/>
              <a:t>, J. A. (1989).</a:t>
            </a:r>
          </a:p>
          <a:p>
            <a:pPr fontAlgn="base">
              <a:buNone/>
            </a:pPr>
            <a:r>
              <a:rPr lang="en-US" altLang="ko-KR" i="1" dirty="0" smtClean="0"/>
              <a:t>     Generalized </a:t>
            </a:r>
            <a:r>
              <a:rPr lang="en-US" altLang="ko-KR" i="1" dirty="0"/>
              <a:t>Linear Models, 2nd Edition</a:t>
            </a:r>
            <a:r>
              <a:rPr lang="en-US" altLang="ko-KR" dirty="0"/>
              <a:t>, Chapman &amp; Hall.</a:t>
            </a:r>
          </a:p>
          <a:p>
            <a:pPr fontAlgn="base"/>
            <a:r>
              <a:rPr lang="ko-KR" altLang="en-US" dirty="0"/>
              <a:t>한선우</a:t>
            </a:r>
            <a:r>
              <a:rPr lang="en-US" altLang="ko-KR" dirty="0"/>
              <a:t>. (2016).</a:t>
            </a:r>
            <a:r>
              <a:rPr lang="ko-KR" altLang="en-US" dirty="0"/>
              <a:t> </a:t>
            </a:r>
          </a:p>
          <a:p>
            <a:pPr fontAlgn="base">
              <a:buNone/>
            </a:pPr>
            <a:r>
              <a:rPr lang="ko-KR" altLang="en-US" dirty="0" smtClean="0"/>
              <a:t>     </a:t>
            </a:r>
            <a:r>
              <a:rPr lang="ko-KR" altLang="en-US" dirty="0" err="1" smtClean="0"/>
              <a:t>커널능형회귀분석에서</a:t>
            </a:r>
            <a:r>
              <a:rPr lang="ko-KR" altLang="en-US" dirty="0" smtClean="0"/>
              <a:t> </a:t>
            </a:r>
            <a:r>
              <a:rPr lang="ko-KR" altLang="en-US" dirty="0"/>
              <a:t>앙상블기법을 이용한 효율성 연구 </a:t>
            </a:r>
          </a:p>
          <a:p>
            <a:pPr fontAlgn="base">
              <a:buNone/>
            </a:pPr>
            <a:r>
              <a:rPr lang="en-US" altLang="ko-KR" dirty="0" smtClean="0"/>
              <a:t>     (</a:t>
            </a:r>
            <a:r>
              <a:rPr lang="ko-KR" altLang="en-US" dirty="0"/>
              <a:t>한국외국어대학교 석사학위논문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~~!</a:t>
            </a:r>
            <a:br>
              <a:rPr lang="en-US" altLang="ko-KR" dirty="0" smtClean="0"/>
            </a:br>
            <a:r>
              <a:rPr lang="en-US" altLang="ko-KR" dirty="0" smtClean="0"/>
              <a:t>Q &amp; A …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95536" y="27809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2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능형 </a:t>
            </a:r>
            <a:r>
              <a:rPr lang="ko-KR" altLang="en-US" dirty="0" err="1" smtClean="0"/>
              <a:t>로지스틱</a:t>
            </a:r>
            <a:r>
              <a:rPr lang="ko-KR" altLang="en-US" dirty="0" smtClean="0"/>
              <a:t> 회귀분류법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Ridge regression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604664"/>
          </a:xfrm>
        </p:spPr>
        <p:txBody>
          <a:bodyPr/>
          <a:lstStyle/>
          <a:p>
            <a:r>
              <a:rPr lang="en-US" altLang="ko-KR" dirty="0" smtClean="0"/>
              <a:t>Multiple regression analysis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27584" y="3140968"/>
            <a:ext cx="180020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683568" y="3861048"/>
            <a:ext cx="180020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오른쪽 화살표 14"/>
          <p:cNvSpPr/>
          <p:nvPr/>
        </p:nvSpPr>
        <p:spPr>
          <a:xfrm>
            <a:off x="179512" y="6309320"/>
            <a:ext cx="144016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63688" y="6093296"/>
            <a:ext cx="676875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But,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multicollinearity</a:t>
            </a:r>
            <a:r>
              <a:rPr lang="en-US" altLang="ko-KR" sz="2000" dirty="0" smtClean="0">
                <a:solidFill>
                  <a:schemeClr val="tx1"/>
                </a:solidFill>
              </a:rPr>
              <a:t> problem …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02" y="1974354"/>
            <a:ext cx="40767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14" y="2483743"/>
            <a:ext cx="79533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30" y="3292713"/>
            <a:ext cx="3751113" cy="560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570" y="3853319"/>
            <a:ext cx="4599979" cy="1754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사각형 설명선 12"/>
          <p:cNvSpPr/>
          <p:nvPr/>
        </p:nvSpPr>
        <p:spPr>
          <a:xfrm>
            <a:off x="6006632" y="5200600"/>
            <a:ext cx="2556792" cy="576064"/>
          </a:xfrm>
          <a:prstGeom prst="wedgeRectCallout">
            <a:avLst>
              <a:gd name="adj1" fmla="val -73025"/>
              <a:gd name="adj2" fmla="val -3918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LSE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Ridge regression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en-US" altLang="ko-KR" dirty="0" smtClean="0"/>
              <a:t>Ridge regression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907704" y="4293096"/>
            <a:ext cx="1008112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827584" y="2420888"/>
            <a:ext cx="2376264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Bias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644008" y="2420888"/>
            <a:ext cx="2376264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Variance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위쪽 화살표 9"/>
          <p:cNvSpPr/>
          <p:nvPr/>
        </p:nvSpPr>
        <p:spPr>
          <a:xfrm>
            <a:off x="3419872" y="2492896"/>
            <a:ext cx="72008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84" y="3200374"/>
            <a:ext cx="6016724" cy="101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아래쪽 화살표 10"/>
          <p:cNvSpPr/>
          <p:nvPr/>
        </p:nvSpPr>
        <p:spPr>
          <a:xfrm>
            <a:off x="7164288" y="2132856"/>
            <a:ext cx="432048" cy="12241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7668344" y="2132856"/>
            <a:ext cx="432048" cy="12241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8172400" y="2132856"/>
            <a:ext cx="432048" cy="12241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372" y="4321625"/>
            <a:ext cx="3941427" cy="2051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Logistic Regression Classification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2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Suppose that dependent variable is binary (0 or 1) …</a:t>
            </a:r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4139952" y="2276872"/>
            <a:ext cx="936104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364088" y="2132856"/>
            <a:ext cx="3024336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Not multiple linear regression 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467544" y="3573016"/>
            <a:ext cx="144016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022277"/>
            <a:ext cx="554355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11" y="4797151"/>
            <a:ext cx="63531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오른쪽 화살표 10"/>
          <p:cNvSpPr/>
          <p:nvPr/>
        </p:nvSpPr>
        <p:spPr>
          <a:xfrm>
            <a:off x="899592" y="5351126"/>
            <a:ext cx="115212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</TotalTime>
  <Words>713</Words>
  <Application>Microsoft Office PowerPoint</Application>
  <PresentationFormat>화면 슬라이드 쇼(4:3)</PresentationFormat>
  <Paragraphs>167</Paragraphs>
  <Slides>59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2" baseType="lpstr">
      <vt:lpstr>맑은 고딕</vt:lpstr>
      <vt:lpstr>Arial</vt:lpstr>
      <vt:lpstr>Office 테마</vt:lpstr>
      <vt:lpstr>A study on efficiency of Kernel Ridge Logistic Regression Classification using Ensemble method</vt:lpstr>
      <vt:lpstr>Contents</vt:lpstr>
      <vt:lpstr>1 서 론</vt:lpstr>
      <vt:lpstr>서 론</vt:lpstr>
      <vt:lpstr>서 론</vt:lpstr>
      <vt:lpstr>2 커널 능형 로지스틱 회귀분류법 </vt:lpstr>
      <vt:lpstr>Ridge regression</vt:lpstr>
      <vt:lpstr>Ridge regression</vt:lpstr>
      <vt:lpstr>Logistic Regression Classification</vt:lpstr>
      <vt:lpstr>Logistic Regression Classification</vt:lpstr>
      <vt:lpstr>Logistic Regression Classification</vt:lpstr>
      <vt:lpstr>Kernel Ridge Logistic Regression Classification</vt:lpstr>
      <vt:lpstr>Kernel Ridge Logistic Regression Classification</vt:lpstr>
      <vt:lpstr>Kernel Ridge Logistic Regression Classification</vt:lpstr>
      <vt:lpstr>Kernel Ridge Logistic Regression Classification</vt:lpstr>
      <vt:lpstr>Kernel Ridge Logistic Regression Classification</vt:lpstr>
      <vt:lpstr>Kernel Ridge Logistic Regression Classification</vt:lpstr>
      <vt:lpstr>Kernel Ridge Logistic Regression Classification</vt:lpstr>
      <vt:lpstr>Kernel Ridge Logistic Regression Classification</vt:lpstr>
      <vt:lpstr>Kernel Ridge Logistic Regression Classification</vt:lpstr>
      <vt:lpstr>3 앙상블 기법</vt:lpstr>
      <vt:lpstr>Bagging</vt:lpstr>
      <vt:lpstr>Bagging</vt:lpstr>
      <vt:lpstr>Random Forests</vt:lpstr>
      <vt:lpstr>Random Forests</vt:lpstr>
      <vt:lpstr>4 앙상블 기법을 이용한 커널 능형 로지스틱 회귀분류법</vt:lpstr>
      <vt:lpstr>Using Bagging</vt:lpstr>
      <vt:lpstr>Using Bagging</vt:lpstr>
      <vt:lpstr>Using Bagging</vt:lpstr>
      <vt:lpstr>Using Bagging</vt:lpstr>
      <vt:lpstr>Using Bagging</vt:lpstr>
      <vt:lpstr>Using Bagging</vt:lpstr>
      <vt:lpstr>Using Bagging</vt:lpstr>
      <vt:lpstr>Using Bagging</vt:lpstr>
      <vt:lpstr>Using Bagging</vt:lpstr>
      <vt:lpstr>Using Bagging</vt:lpstr>
      <vt:lpstr>Using Random Forests</vt:lpstr>
      <vt:lpstr>5 모의실험 및 실증분석</vt:lpstr>
      <vt:lpstr>8 methods</vt:lpstr>
      <vt:lpstr>Simulation</vt:lpstr>
      <vt:lpstr>Simulation (p=3)</vt:lpstr>
      <vt:lpstr>Simulation (p=5)</vt:lpstr>
      <vt:lpstr>Simulation (p=10)</vt:lpstr>
      <vt:lpstr>Simulation (p=20)</vt:lpstr>
      <vt:lpstr>Simulation (p=40)</vt:lpstr>
      <vt:lpstr>Real data (Cylinder Bands)</vt:lpstr>
      <vt:lpstr>Real data (Forest Type Mapping)</vt:lpstr>
      <vt:lpstr>Real data (Dow Jones Index)</vt:lpstr>
      <vt:lpstr>Real data (Haberman’s Survival)</vt:lpstr>
      <vt:lpstr>Real data (Ionosphere)</vt:lpstr>
      <vt:lpstr>Real data (Pima Indians Diabetes)</vt:lpstr>
      <vt:lpstr>Real data (Heart)</vt:lpstr>
      <vt:lpstr>Real data (Blood Transfusion Service Center)</vt:lpstr>
      <vt:lpstr>Real data (Breast Tissue)</vt:lpstr>
      <vt:lpstr>Real data (Urban Land Cover)</vt:lpstr>
      <vt:lpstr>Real data (Australian Credit Approval)</vt:lpstr>
      <vt:lpstr>6 결 론</vt:lpstr>
      <vt:lpstr>References</vt:lpstr>
      <vt:lpstr>감사합니다~~! Q &amp; A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on efficiency of Kernel Ridge Logistic Regression</dc:title>
  <dc:creator>user</dc:creator>
  <cp:lastModifiedBy>HSY</cp:lastModifiedBy>
  <cp:revision>134</cp:revision>
  <dcterms:created xsi:type="dcterms:W3CDTF">2016-06-03T08:59:59Z</dcterms:created>
  <dcterms:modified xsi:type="dcterms:W3CDTF">2020-10-05T08:51:43Z</dcterms:modified>
</cp:coreProperties>
</file>