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2" r:id="rId4"/>
    <p:sldId id="264" r:id="rId5"/>
    <p:sldId id="267" r:id="rId6"/>
    <p:sldId id="265" r:id="rId7"/>
    <p:sldId id="292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81" r:id="rId19"/>
    <p:sldId id="279" r:id="rId20"/>
    <p:sldId id="282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3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4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1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EA7E-7C1C-4627-8DCF-52F20B5049D9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2A31-EAE3-4D6B-9348-D017CF01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919" y="8923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 smtClean="0"/>
              <a:t>중도절단이 설명변수에 의존하는 생존자료에서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ko-KR" altLang="en-US" sz="2800" b="1" dirty="0" smtClean="0"/>
              <a:t>유도된 </a:t>
            </a:r>
            <a:r>
              <a:rPr lang="ko-KR" altLang="en-US" sz="2800" b="1" dirty="0" err="1" smtClean="0"/>
              <a:t>비모수</a:t>
            </a:r>
            <a:r>
              <a:rPr lang="ko-KR" altLang="en-US" sz="2800" b="1" dirty="0" smtClean="0"/>
              <a:t> 회귀모형을 통한 분산 축소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2977" y="3608878"/>
            <a:ext cx="5467866" cy="2171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Baul</a:t>
            </a:r>
            <a:r>
              <a:rPr lang="en-US" altLang="ko-KR" sz="2000" dirty="0" smtClean="0"/>
              <a:t> Jeon</a:t>
            </a:r>
          </a:p>
          <a:p>
            <a:pPr marL="0" indent="0">
              <a:buNone/>
            </a:pPr>
            <a:r>
              <a:rPr lang="en-US" altLang="ko-KR" sz="2000" dirty="0" smtClean="0"/>
              <a:t>2021.12.16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/>
              <a:t>Department of Statistics</a:t>
            </a:r>
          </a:p>
          <a:p>
            <a:pPr marL="0" indent="0">
              <a:buNone/>
            </a:pPr>
            <a:r>
              <a:rPr lang="en-US" altLang="ko-KR" sz="1400" dirty="0" err="1"/>
              <a:t>Jeonbuk</a:t>
            </a:r>
            <a:r>
              <a:rPr lang="en-US" altLang="ko-KR" sz="1400" dirty="0"/>
              <a:t> National University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2977" y="1763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/>
              <a:t>Variance reduction via guided non-parametric regression in censored data with dependent censoring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01" y="372118"/>
            <a:ext cx="1123950" cy="153352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Guided Non-Parametric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1. </a:t>
                </a:r>
                <a:r>
                  <a:rPr lang="ko-KR" altLang="en-US" sz="2000" dirty="0" err="1" smtClean="0"/>
                  <a:t>초기추정량을</a:t>
                </a:r>
                <a:r>
                  <a:rPr lang="ko-KR" altLang="en-US" sz="2000" dirty="0" smtClean="0"/>
                  <a:t> 고려하지 않는 경우</a:t>
                </a:r>
                <a:r>
                  <a:rPr lang="en-US" altLang="ko-KR" sz="2000" dirty="0" smtClean="0"/>
                  <a:t>. (0)</a:t>
                </a:r>
                <a:endParaRPr lang="en-US" altLang="ko-KR" sz="2000" dirty="0" smtClean="0"/>
              </a:p>
              <a:p>
                <a:pPr marL="457200" indent="-457200">
                  <a:buAutoNum type="arabicPeriod"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2. </a:t>
                </a:r>
                <a:r>
                  <a:rPr lang="ko-KR" altLang="en-US" sz="2000" dirty="0" err="1" smtClean="0"/>
                  <a:t>모수적</a:t>
                </a:r>
                <a:r>
                  <a:rPr lang="ko-KR" altLang="en-US" sz="2000" dirty="0" smtClean="0"/>
                  <a:t> 초기 </a:t>
                </a:r>
                <a:r>
                  <a:rPr lang="ko-KR" altLang="en-US" sz="2000" dirty="0" err="1" smtClean="0"/>
                  <a:t>추정량</a:t>
                </a:r>
                <a:r>
                  <a:rPr lang="en-US" altLang="ko-KR" sz="2000" dirty="0" smtClean="0"/>
                  <a:t>. (Parametric)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3. </a:t>
                </a:r>
                <a:r>
                  <a:rPr lang="ko-KR" altLang="en-US" sz="2000" dirty="0" err="1" smtClean="0"/>
                  <a:t>비모수적</a:t>
                </a:r>
                <a:r>
                  <a:rPr lang="ko-KR" altLang="en-US" sz="2000" dirty="0" smtClean="0"/>
                  <a:t> 초기 </a:t>
                </a:r>
                <a:r>
                  <a:rPr lang="ko-KR" altLang="en-US" sz="2000" dirty="0" err="1" smtClean="0"/>
                  <a:t>추정량</a:t>
                </a:r>
                <a:r>
                  <a:rPr lang="en-US" altLang="ko-KR" sz="2000" dirty="0" smtClean="0"/>
                  <a:t>. (Non-Parametric)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4. </a:t>
                </a:r>
                <a:r>
                  <a:rPr lang="ko-KR" altLang="en-US" sz="2000" dirty="0" smtClean="0"/>
                  <a:t>전체 생존 시간의 </a:t>
                </a:r>
                <a:r>
                  <a:rPr lang="en-US" altLang="ko-KR" sz="2000" dirty="0" smtClean="0"/>
                  <a:t>Median.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5. </a:t>
                </a:r>
                <a:r>
                  <a:rPr lang="en-US" altLang="ko-KR" sz="2000" dirty="0" smtClean="0"/>
                  <a:t>True </a:t>
                </a:r>
                <a:r>
                  <a:rPr lang="en-US" altLang="ko-KR" sz="2000" dirty="0" smtClean="0"/>
                  <a:t>Mean Function.</a:t>
                </a: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580" t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7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ko-KR" altLang="en-US" sz="2000" dirty="0" smtClean="0"/>
                  <a:t>모수적 </a:t>
                </a: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Parametric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1) </a:t>
                </a:r>
                <a:r>
                  <a:rPr lang="ko-KR" altLang="en-US" sz="2000" dirty="0" smtClean="0"/>
                  <a:t>중도절단 자료를 이용하여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생성</a:t>
                </a:r>
                <a:r>
                  <a:rPr lang="en-US" altLang="ko-KR" sz="2000" dirty="0" smtClean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 </a:t>
                </a:r>
                <a:r>
                  <a:rPr lang="ko-KR" altLang="en-US" sz="2000" dirty="0" err="1" smtClean="0"/>
                  <a:t>모수모형에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3) </a:t>
                </a:r>
                <a:r>
                  <a:rPr lang="ko-KR" altLang="en-US" sz="2000" dirty="0" smtClean="0"/>
                  <a:t>모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 smtClean="0"/>
                  <a:t>로 설정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4)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 smtClean="0"/>
                  <a:t>서 뺀 후 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2000" dirty="0" smtClean="0"/>
                  <a:t>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5) </a:t>
                </a:r>
                <a:r>
                  <a:rPr lang="ko-KR" altLang="en-US" sz="2000" dirty="0" smtClean="0"/>
                  <a:t>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자료변환법에</a:t>
                </a:r>
                <a:r>
                  <a:rPr lang="ko-KR" altLang="en-US" sz="2000" dirty="0" smtClean="0"/>
                  <a:t>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생성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비모수모형에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추정량을</a:t>
                </a:r>
                <a:r>
                  <a:rPr lang="ko-KR" altLang="en-US" sz="2000" dirty="0" smtClean="0"/>
                  <a:t> 더해줌</a:t>
                </a:r>
                <a:r>
                  <a:rPr lang="en-US" altLang="ko-KR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932" b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 smtClean="0"/>
                  <a:t>비모수적 </a:t>
                </a: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Non-Parametric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1) </a:t>
                </a:r>
                <a:r>
                  <a:rPr lang="ko-KR" altLang="en-US" sz="2000" dirty="0" smtClean="0"/>
                  <a:t>중도절단이 일어나지 않은 자료를 이용해서 </a:t>
                </a:r>
                <a:r>
                  <a:rPr lang="ko-KR" altLang="en-US" sz="2000" dirty="0" err="1" smtClean="0"/>
                  <a:t>비모수모형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2) </a:t>
                </a:r>
                <a:r>
                  <a:rPr lang="ko-KR" altLang="en-US" sz="2000" dirty="0" smtClean="0"/>
                  <a:t>모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설정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3)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</m:sub>
                        </m:sSub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 smtClean="0"/>
                  <a:t>서 뺀 후 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2000" dirty="0" smtClean="0"/>
                  <a:t>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4) </a:t>
                </a:r>
                <a:r>
                  <a:rPr lang="ko-KR" altLang="en-US" sz="2000" dirty="0" smtClean="0"/>
                  <a:t>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자료변환법에</a:t>
                </a:r>
                <a:r>
                  <a:rPr lang="ko-KR" altLang="en-US" sz="2000" dirty="0" smtClean="0"/>
                  <a:t>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생성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비모수모형에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추정량을</a:t>
                </a:r>
                <a:r>
                  <a:rPr lang="ko-KR" altLang="en-US" sz="2000" dirty="0" smtClean="0"/>
                  <a:t> 더해줌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 smtClean="0"/>
                  <a:t>중위수 </a:t>
                </a: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Median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1) </a:t>
                </a:r>
                <a:r>
                  <a:rPr lang="ko-KR" altLang="en-US" sz="2000" dirty="0" smtClean="0"/>
                  <a:t>전체 생존시간의 </a:t>
                </a:r>
                <a:r>
                  <a:rPr lang="ko-KR" altLang="en-US" sz="2000" dirty="0" err="1" smtClean="0"/>
                  <a:t>중위수</a:t>
                </a:r>
                <a:r>
                  <a:rPr lang="ko-KR" altLang="en-US" sz="2000" dirty="0" smtClean="0"/>
                  <a:t> 계산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2) </a:t>
                </a:r>
                <a:r>
                  <a:rPr lang="ko-KR" altLang="en-US" sz="2000" dirty="0" smtClean="0"/>
                  <a:t>계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위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설정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3)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 smtClean="0"/>
                  <a:t>서 뺀 후 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2000" dirty="0" smtClean="0"/>
                  <a:t>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4) </a:t>
                </a:r>
                <a:r>
                  <a:rPr lang="ko-KR" altLang="en-US" sz="2000" dirty="0" smtClean="0"/>
                  <a:t>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자료변환법에</a:t>
                </a:r>
                <a:r>
                  <a:rPr lang="ko-KR" altLang="en-US" sz="2000" dirty="0" smtClean="0"/>
                  <a:t>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생성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비모수모형에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추정량을</a:t>
                </a:r>
                <a:r>
                  <a:rPr lang="ko-KR" altLang="en-US" sz="2000" dirty="0" smtClean="0"/>
                  <a:t> 더해줌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True Mean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Function </a:t>
                </a: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True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 smtClean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1) True Mean Function</a:t>
                </a:r>
                <a:r>
                  <a:rPr lang="ko-KR" altLang="en-US" sz="2000" dirty="0" smtClean="0"/>
                  <a:t>를 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 smtClean="0"/>
                  <a:t>로 설정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2)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 smtClean="0"/>
                  <a:t>서 뺀 후 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생</m:t>
                    </m:r>
                  </m:oMath>
                </a14:m>
                <a:r>
                  <a:rPr lang="ko-KR" altLang="en-US" sz="2000" dirty="0" smtClean="0"/>
                  <a:t>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3) </a:t>
                </a:r>
                <a:r>
                  <a:rPr lang="ko-KR" altLang="en-US" sz="2000" dirty="0" smtClean="0"/>
                  <a:t>새로운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자료변환법에</a:t>
                </a:r>
                <a:r>
                  <a:rPr lang="ko-KR" altLang="en-US" sz="2000" dirty="0" smtClean="0"/>
                  <a:t> 의해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생성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이용하여 </a:t>
                </a:r>
                <a:r>
                  <a:rPr lang="ko-KR" altLang="en-US" sz="2000" dirty="0" err="1" smtClean="0"/>
                  <a:t>비모수모형에</a:t>
                </a:r>
                <a:r>
                  <a:rPr lang="ko-KR" altLang="en-US" sz="2000" dirty="0" smtClean="0"/>
                  <a:t> 적합</a:t>
                </a:r>
                <a:r>
                  <a:rPr lang="en-US" altLang="ko-KR" sz="2000" dirty="0" smtClean="0"/>
                  <a:t>. </a:t>
                </a:r>
                <a:r>
                  <a:rPr lang="ko-KR" altLang="en-US" sz="2000" dirty="0" smtClean="0"/>
                  <a:t>초기 </a:t>
                </a:r>
                <a:r>
                  <a:rPr lang="ko-KR" altLang="en-US" sz="2000" dirty="0" err="1" smtClean="0"/>
                  <a:t>추정량을</a:t>
                </a:r>
                <a:r>
                  <a:rPr lang="ko-KR" altLang="en-US" sz="2000" dirty="0" smtClean="0"/>
                  <a:t> 더해줌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2163" y="2277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모 의 실 험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2163" y="3230780"/>
            <a:ext cx="6266561" cy="149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100,200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Trial = 100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r>
                  <a:rPr lang="en-US" altLang="ko-KR" sz="2000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=5+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=5+50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조절해서 중도절단 비율 설정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-&gt; </a:t>
                </a:r>
                <a:r>
                  <a:rPr lang="ko-KR" altLang="en-US" sz="2000" dirty="0" smtClean="0"/>
                  <a:t>중도절단 비율 </a:t>
                </a:r>
                <a:r>
                  <a:rPr lang="en-US" altLang="ko-KR" sz="2000" dirty="0" smtClean="0"/>
                  <a:t>: 10% ,30% ,50%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1) </a:t>
                </a:r>
                <a:r>
                  <a:rPr lang="en-US" altLang="ko-KR" sz="2000" dirty="0" err="1" smtClean="0"/>
                  <a:t>Beran</a:t>
                </a:r>
                <a:r>
                  <a:rPr lang="en-US" altLang="ko-KR" sz="2000" dirty="0" smtClean="0"/>
                  <a:t> : CV auto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     2) Regression : 0.05 , 0.15 , 0.25 , 0.35 , 0.45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1) </a:t>
                </a:r>
                <a:r>
                  <a:rPr lang="ko-KR" altLang="en-US" sz="2000" dirty="0" err="1" smtClean="0"/>
                  <a:t>초기추정량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5</a:t>
                </a:r>
                <a:r>
                  <a:rPr lang="ko-KR" altLang="en-US" sz="2000" dirty="0" smtClean="0"/>
                  <a:t>종류에서 각 방법 별로 최소의 </a:t>
                </a:r>
                <a:r>
                  <a:rPr lang="en-US" altLang="ko-KR" sz="2000" dirty="0" err="1" smtClean="0"/>
                  <a:t>mse</a:t>
                </a:r>
                <a:r>
                  <a:rPr lang="ko-KR" altLang="en-US" sz="2000" dirty="0" smtClean="0"/>
                  <a:t>를 가지는 </a:t>
                </a:r>
                <a:r>
                  <a:rPr lang="en-US" altLang="ko-KR" sz="2000" dirty="0" smtClean="0"/>
                  <a:t>Regression bandwidth</a:t>
                </a:r>
                <a:r>
                  <a:rPr lang="ko-KR" altLang="en-US" sz="2000" dirty="0" smtClean="0"/>
                  <a:t>탐색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2) </a:t>
                </a:r>
                <a:r>
                  <a:rPr lang="ko-KR" altLang="en-US" sz="2000" dirty="0" smtClean="0"/>
                  <a:t>위의 결과와 </a:t>
                </a:r>
                <a:r>
                  <a:rPr lang="en-US" altLang="ko-KR" sz="2000" dirty="0" smtClean="0"/>
                  <a:t>Kaplan-</a:t>
                </a:r>
                <a:r>
                  <a:rPr lang="en-US" altLang="ko-KR" sz="2000" dirty="0" err="1" smtClean="0"/>
                  <a:t>meier</a:t>
                </a:r>
                <a:r>
                  <a:rPr lang="ko-KR" altLang="en-US" sz="2000" dirty="0" smtClean="0"/>
                  <a:t>로 </a:t>
                </a:r>
                <a:r>
                  <a:rPr lang="ko-KR" altLang="en-US" sz="2000" dirty="0" smtClean="0"/>
                  <a:t>중도절단 분포를 추정하여 진행한 결과를 비교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2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100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10%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0.15 / 0.15 / 0.45 / 0.45 / 0.25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3729"/>
              </p:ext>
            </p:extLst>
          </p:nvPr>
        </p:nvGraphicFramePr>
        <p:xfrm>
          <a:off x="947351" y="1696722"/>
          <a:ext cx="9296526" cy="41734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49421"/>
                <a:gridCol w="1549421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0.65819923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0.10256641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0.11515456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0.10563336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0.09267442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0.27828000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0.09622924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0.08136978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0.08948686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0.03851411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0.31714020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0.12612401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0.08112716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0.14034649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0.02521890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0.31192587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0.15848849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0.08159953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0.19815684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0.03087957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0.28872262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0.16966871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0.08037477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0.21600294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0.02675487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687783" y="3071996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34874" y="3071996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23529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38292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0765" y="3823855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100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/>
                  <a:t>10</a:t>
                </a:r>
                <a:r>
                  <a:rPr lang="en-US" altLang="ko-KR" sz="2000" dirty="0" smtClean="0"/>
                  <a:t>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0.15 </a:t>
                </a:r>
                <a:r>
                  <a:rPr lang="en-US" altLang="ko-KR" sz="2000" dirty="0"/>
                  <a:t>/ 0.15 / 0.45 / 0.45 / </a:t>
                </a:r>
                <a:r>
                  <a:rPr lang="en-US" altLang="ko-KR" sz="2000" dirty="0" smtClean="0"/>
                  <a:t>0.25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140"/>
            <a:ext cx="6105236" cy="3779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8" y="1592562"/>
            <a:ext cx="6012872" cy="372018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99560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0.9813845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1.2657871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0.9878032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0.9169145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1.0250855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100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30%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0.45 / 0.05 / 0.45 / 0.15 / 0.45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49044"/>
              </p:ext>
            </p:extLst>
          </p:nvPr>
        </p:nvGraphicFramePr>
        <p:xfrm>
          <a:off x="947351" y="1696722"/>
          <a:ext cx="9296526" cy="4160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49421"/>
                <a:gridCol w="1549421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4.8815084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0.1653244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0.1727800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0.2129069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0.1083054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0.88593622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0.20065111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0.15056735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0.14174631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0.04253552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0.58325950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0.37294576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0.13011230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0.15908245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0.02650247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0.3877835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0.5450648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0.1313197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0.2099333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0.0318128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0.31880007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0.61552588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0.12917402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0.21606712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0.02409461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749661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81055" y="2370033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17351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47528" y="3085850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5041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목 차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서 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방 법 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자료변환법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중도절단 분포 </a:t>
            </a:r>
            <a:r>
              <a:rPr lang="ko-KR" altLang="en-US" sz="2000" dirty="0" err="1" smtClean="0"/>
              <a:t>추정법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Guided Non-Parametric Regression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초기 </a:t>
            </a:r>
            <a:r>
              <a:rPr lang="ko-KR" altLang="en-US" sz="2000" dirty="0" err="1" smtClean="0"/>
              <a:t>추정량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모 의 실 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결 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5. Q&amp;A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7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100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 smtClean="0"/>
                  <a:t>30%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</a:t>
                </a:r>
                <a:r>
                  <a:rPr lang="en-US" altLang="ko-KR" sz="2000" dirty="0"/>
                  <a:t>0.45 / 0.05 / 0.45 / 0.15 / 0.45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	</a:t>
                </a:r>
                <a:r>
                  <a:rPr lang="en-US" altLang="ko-KR" sz="2000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65607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0.3307146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0.4166556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1.0425208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0.9376938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0.8737305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1714948"/>
            <a:ext cx="6068291" cy="35638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45" y="1714948"/>
            <a:ext cx="5957454" cy="35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100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50%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0.45 / 0.15 / 0.45 / 0.25 / 0.25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75612"/>
              </p:ext>
            </p:extLst>
          </p:nvPr>
        </p:nvGraphicFramePr>
        <p:xfrm>
          <a:off x="947351" y="1696722"/>
          <a:ext cx="9296526" cy="4160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49421"/>
                <a:gridCol w="1549421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11.33314194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5.13326653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1.64980721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0.32441727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0.09856578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5.43442725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4.65874295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1.47316420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0.23479753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0.03905382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3.50198363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6.01713303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1.32067424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0.21667741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0.02338372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2.40299369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8.30192053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1.50457638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0.26167013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0.03068488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1.98506514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8.91653721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1.07159123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0.25990168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0.02359399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724729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34874" y="3071996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23529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29055" y="3823855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0765" y="3823855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100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 smtClean="0"/>
                  <a:t>50%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</a:t>
                </a:r>
                <a:r>
                  <a:rPr lang="en-US" altLang="ko-KR" sz="2000" dirty="0"/>
                  <a:t>0.45 / 0.15 / 0.45 / 0.25 / 0.25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 </a:t>
                </a:r>
                <a:r>
                  <a:rPr lang="en-US" altLang="ko-KR" sz="20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99901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0.5792911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0.7360528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1.2449319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0.9560569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0.5078012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909"/>
            <a:ext cx="5900882" cy="37474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1519675"/>
            <a:ext cx="6153150" cy="38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200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10%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0.15 / 0.05 / 0.45 / 0.05 / 0.45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67413"/>
              </p:ext>
            </p:extLst>
          </p:nvPr>
        </p:nvGraphicFramePr>
        <p:xfrm>
          <a:off x="947351" y="1696722"/>
          <a:ext cx="9296526" cy="4160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49421"/>
                <a:gridCol w="1549421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0.52339312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0.05051701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0.05690628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0.05474538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0.04232097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0.24490177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0.06580733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0.04465676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0.07119271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0.02121384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0.27146760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0.10239707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0.04447294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0.13002835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0.01696857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0.26716405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0.13707727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0.04179610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0.17958260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0.01395327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0.27461301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0.14084662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0.04001688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0.19770162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0.01211181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687783" y="3071996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71820" y="2370033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23529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75238" y="2370033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99237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200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/>
                  <a:t>10</a:t>
                </a:r>
                <a:r>
                  <a:rPr lang="en-US" altLang="ko-KR" sz="2000" dirty="0" smtClean="0"/>
                  <a:t>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0.15 / 0.05 / 0.45 / 0.05 / 0.45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3557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0.9301123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0.9940711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1.0162963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1.0150388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1.1730715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141"/>
            <a:ext cx="6105525" cy="36758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1592563"/>
            <a:ext cx="6124575" cy="37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200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30%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0.45 / 0.05 / 0.45 / 0.25 / 0.45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45776"/>
              </p:ext>
            </p:extLst>
          </p:nvPr>
        </p:nvGraphicFramePr>
        <p:xfrm>
          <a:off x="947351" y="1696722"/>
          <a:ext cx="9296526" cy="4160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49421"/>
                <a:gridCol w="1549421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4.85805075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0.11603558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0.08914696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0.15391393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0.04975153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10.77484280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6.60566159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0.07304932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0.58793024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0.02087900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0.57179595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0.40305995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0.06814724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0.15201326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0.01562703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0.37335199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0.59212502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0.06803937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0.18515968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0.01332122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0.30236558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0.65708820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0.06686576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0.20029905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0.01199165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715492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62583" y="2342323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23529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75238" y="3823855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31566" y="529334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200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 smtClean="0"/>
                  <a:t>30%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0.45 </a:t>
                </a:r>
                <a:r>
                  <a:rPr lang="en-US" altLang="ko-KR" sz="2000" dirty="0"/>
                  <a:t>/ </a:t>
                </a:r>
                <a:r>
                  <a:rPr lang="en-US" altLang="ko-KR" sz="2000" dirty="0" smtClean="0"/>
                  <a:t>0.05 </a:t>
                </a:r>
                <a:r>
                  <a:rPr lang="en-US" altLang="ko-KR" sz="2000" dirty="0"/>
                  <a:t>/ 0.45 / </a:t>
                </a:r>
                <a:r>
                  <a:rPr lang="en-US" altLang="ko-KR" sz="2000" dirty="0" smtClean="0"/>
                  <a:t>0.25 </a:t>
                </a:r>
                <a:r>
                  <a:rPr lang="en-US" altLang="ko-KR" sz="2000" dirty="0"/>
                  <a:t>/ </a:t>
                </a:r>
                <a:r>
                  <a:rPr lang="en-US" altLang="ko-KR" sz="2000" dirty="0" smtClean="0"/>
                  <a:t>0.45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72830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0.3416356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0.3307696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1.0386711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0.9580452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0.9450498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4621"/>
            <a:ext cx="5911271" cy="3804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72" y="1479614"/>
            <a:ext cx="6280727" cy="37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N = 200 , </a:t>
            </a:r>
            <a:r>
              <a:rPr lang="ko-KR" altLang="en-US" sz="2000" dirty="0" smtClean="0"/>
              <a:t>중도절단 </a:t>
            </a:r>
            <a:r>
              <a:rPr lang="en-US" altLang="ko-KR" sz="2000" dirty="0" smtClean="0"/>
              <a:t>50%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초기추정량</a:t>
            </a:r>
            <a:r>
              <a:rPr lang="ko-KR" altLang="en-US" sz="2000" dirty="0" smtClean="0"/>
              <a:t> 별 최적의 </a:t>
            </a:r>
            <a:r>
              <a:rPr lang="en-US" altLang="ko-KR" sz="2000" dirty="0" err="1" smtClean="0"/>
              <a:t>mse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보이는 </a:t>
            </a:r>
            <a:r>
              <a:rPr lang="en-US" altLang="ko-KR" sz="2000" dirty="0" smtClean="0"/>
              <a:t>bandwidth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0.35 / 0.15 / 0.35 / 0.25 / 0.45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43595"/>
              </p:ext>
            </p:extLst>
          </p:nvPr>
        </p:nvGraphicFramePr>
        <p:xfrm>
          <a:off x="947351" y="1696722"/>
          <a:ext cx="9296526" cy="4160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217"/>
                <a:gridCol w="1551625"/>
                <a:gridCol w="1551043"/>
                <a:gridCol w="1547799"/>
                <a:gridCol w="1549421"/>
                <a:gridCol w="1549421"/>
              </a:tblGrid>
              <a:tr h="52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           </a:t>
                      </a:r>
                      <a:r>
                        <a:rPr lang="ko-KR" altLang="en-US" sz="1100" dirty="0" err="1" smtClean="0"/>
                        <a:t>초기추정량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Bandwidth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72043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0.05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11.3158232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5.4641129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0.8681106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0.2846382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0.0458624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0.15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5.73151895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5.12006609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0.86070135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0.21793163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0.01808778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400" b="1" dirty="0" smtClean="0"/>
                    </a:p>
                    <a:p>
                      <a:pPr lvl="0" algn="ctr" latinLnBrk="1"/>
                      <a:r>
                        <a:rPr lang="en-US" altLang="ko-KR" sz="1400" b="1" dirty="0" smtClean="0"/>
                        <a:t>0.25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3.69143988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7.52237105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0.81368679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0.20968507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0.01388181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0.35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2.40788443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8.65791057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0.80840522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0.22644602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0.01293173</a:t>
                      </a:r>
                      <a:endParaRPr lang="ko-KR" altLang="en-US" sz="1400" dirty="0"/>
                    </a:p>
                  </a:txBody>
                  <a:tcPr/>
                </a:tc>
              </a:tr>
              <a:tr h="73013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0.45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2.74264404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18.11157994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0.86668110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0.30392907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0.01178547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47351" y="1696722"/>
            <a:ext cx="1509522" cy="48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715492" y="4503632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34874" y="3071996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14292" y="4503632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56764" y="3797051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17710" y="5273964"/>
            <a:ext cx="1117599" cy="46553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모 의 실 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N = 200 , </a:t>
                </a:r>
                <a:r>
                  <a:rPr lang="ko-KR" altLang="en-US" sz="2000" dirty="0"/>
                  <a:t>중도절단 </a:t>
                </a:r>
                <a:r>
                  <a:rPr lang="en-US" altLang="ko-KR" sz="2000" dirty="0" smtClean="0"/>
                  <a:t>50%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Bandwidth 0.35 </a:t>
                </a:r>
                <a:r>
                  <a:rPr lang="en-US" altLang="ko-KR" sz="2000" dirty="0"/>
                  <a:t>/ 0.15 / </a:t>
                </a:r>
                <a:r>
                  <a:rPr lang="en-US" altLang="ko-KR" sz="2000" dirty="0" smtClean="0"/>
                  <a:t>0.35 </a:t>
                </a:r>
                <a:r>
                  <a:rPr lang="en-US" altLang="ko-KR" sz="2000" dirty="0"/>
                  <a:t>/ </a:t>
                </a:r>
                <a:r>
                  <a:rPr lang="en-US" altLang="ko-KR" sz="2000" dirty="0" smtClean="0"/>
                  <a:t>0.25 </a:t>
                </a:r>
                <a:r>
                  <a:rPr lang="en-US" altLang="ko-KR" sz="2000" dirty="0"/>
                  <a:t>/ </a:t>
                </a:r>
                <a:r>
                  <a:rPr lang="en-US" altLang="ko-KR" sz="2000" dirty="0" smtClean="0"/>
                  <a:t>0.45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𝐵𝑒𝑟𝑎𝑛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5971185"/>
              </a:xfrm>
              <a:blipFill rotWithShape="0">
                <a:blip r:embed="rId2"/>
                <a:stretch>
                  <a:fillRect l="-500" t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64740"/>
              </p:ext>
            </p:extLst>
          </p:nvPr>
        </p:nvGraphicFramePr>
        <p:xfrm>
          <a:off x="2968737" y="53815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0.5821687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0.6880717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1.0816447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1.0121146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0.5882696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140"/>
            <a:ext cx="6012873" cy="37778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74" y="1598140"/>
            <a:ext cx="6179126" cy="37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2163" y="2277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결 </a:t>
            </a:r>
            <a:r>
              <a:rPr lang="ko-KR" altLang="en-US" sz="2800" b="1" dirty="0" err="1" smtClean="0"/>
              <a:t>론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2163" y="3230780"/>
            <a:ext cx="8573655" cy="194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2163" y="2277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서 </a:t>
            </a:r>
            <a:r>
              <a:rPr lang="ko-KR" altLang="en-US" sz="2800" b="1" dirty="0" err="1" smtClean="0"/>
              <a:t>론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2163" y="3230780"/>
            <a:ext cx="1794164" cy="1118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99070"/>
            <a:ext cx="12192000" cy="605893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/>
              <a:t>중도절단이 </a:t>
            </a:r>
            <a:r>
              <a:rPr lang="ko-KR" altLang="en-US" sz="2300" dirty="0"/>
              <a:t>설명변수 </a:t>
            </a:r>
            <a:r>
              <a:rPr lang="en-US" altLang="ko-KR" sz="2300" dirty="0"/>
              <a:t>X</a:t>
            </a:r>
            <a:r>
              <a:rPr lang="ko-KR" altLang="en-US" sz="2300" dirty="0"/>
              <a:t>에 의존하는 자료에 대한 </a:t>
            </a:r>
            <a:r>
              <a:rPr lang="en-US" altLang="ko-KR" sz="2300" dirty="0"/>
              <a:t>Guided Non-Parametric Regression </a:t>
            </a:r>
            <a:r>
              <a:rPr lang="ko-KR" altLang="en-US" sz="2300" dirty="0"/>
              <a:t>의 적용에서 </a:t>
            </a:r>
            <a:endParaRPr lang="en-US" altLang="ko-KR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/>
              <a:t>중도절단 </a:t>
            </a:r>
            <a:r>
              <a:rPr lang="ko-KR" altLang="en-US" sz="2300" dirty="0"/>
              <a:t>비율에 따라 적절한 초기 </a:t>
            </a:r>
            <a:r>
              <a:rPr lang="ko-KR" altLang="en-US" sz="2300" dirty="0" err="1"/>
              <a:t>추정량을</a:t>
            </a:r>
            <a:r>
              <a:rPr lang="ko-KR" altLang="en-US" sz="2300" dirty="0"/>
              <a:t> 고르는 것은 중요하다</a:t>
            </a:r>
            <a:r>
              <a:rPr lang="en-US" altLang="ko-KR" sz="23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/>
              <a:t>모수적</a:t>
            </a:r>
            <a:r>
              <a:rPr lang="ko-KR" altLang="en-US" sz="2300" dirty="0"/>
              <a:t> </a:t>
            </a:r>
            <a:r>
              <a:rPr lang="ko-KR" altLang="en-US" sz="2300" dirty="0" err="1"/>
              <a:t>추정량을</a:t>
            </a:r>
            <a:r>
              <a:rPr lang="ko-KR" altLang="en-US" sz="2300" dirty="0"/>
              <a:t> 초기 </a:t>
            </a:r>
            <a:r>
              <a:rPr lang="ko-KR" altLang="en-US" sz="2300" dirty="0" err="1"/>
              <a:t>추정량으로</a:t>
            </a:r>
            <a:r>
              <a:rPr lang="ko-KR" altLang="en-US" sz="2300" dirty="0"/>
              <a:t> 사용하면 중도절단비율이 높으면 성능이 </a:t>
            </a:r>
            <a:r>
              <a:rPr lang="ko-KR" altLang="en-US" sz="2300" dirty="0" smtClean="0"/>
              <a:t>안 좋아지지만 </a:t>
            </a:r>
            <a:r>
              <a:rPr lang="en-US" altLang="ko-KR" sz="2300" dirty="0"/>
              <a:t>, </a:t>
            </a:r>
            <a:endParaRPr lang="en-US" altLang="ko-KR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/>
              <a:t>표본이 </a:t>
            </a:r>
            <a:r>
              <a:rPr lang="ko-KR" altLang="en-US" sz="2300" dirty="0"/>
              <a:t>크다면 </a:t>
            </a:r>
            <a:r>
              <a:rPr lang="en-US" altLang="ko-KR" sz="2300" dirty="0" err="1"/>
              <a:t>Beran</a:t>
            </a:r>
            <a:r>
              <a:rPr lang="ko-KR" altLang="en-US" sz="2300" dirty="0"/>
              <a:t>으로 중도절단분포를 추정하여 변환하는 것이 </a:t>
            </a:r>
            <a:r>
              <a:rPr lang="en-US" altLang="ko-KR" sz="2300" dirty="0"/>
              <a:t>Kaplan-Meier</a:t>
            </a:r>
            <a:r>
              <a:rPr lang="ko-KR" altLang="en-US" sz="2300" dirty="0"/>
              <a:t>로 추정하는 것보다 </a:t>
            </a:r>
            <a:endParaRPr lang="en-US" altLang="ko-KR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/>
              <a:t>효과적이다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err="1"/>
              <a:t>비모수적</a:t>
            </a:r>
            <a:r>
              <a:rPr lang="ko-KR" altLang="en-US" sz="2300" dirty="0"/>
              <a:t> </a:t>
            </a:r>
            <a:r>
              <a:rPr lang="ko-KR" altLang="en-US" sz="2300" dirty="0" err="1"/>
              <a:t>추정량을</a:t>
            </a:r>
            <a:r>
              <a:rPr lang="ko-KR" altLang="en-US" sz="2300" dirty="0"/>
              <a:t> 초기 </a:t>
            </a:r>
            <a:r>
              <a:rPr lang="ko-KR" altLang="en-US" sz="2300" dirty="0" err="1"/>
              <a:t>추정량으로</a:t>
            </a:r>
            <a:r>
              <a:rPr lang="ko-KR" altLang="en-US" sz="2300" dirty="0"/>
              <a:t> 사용하는 것은 </a:t>
            </a:r>
            <a:r>
              <a:rPr lang="ko-KR" altLang="en-US" sz="2300" dirty="0" err="1"/>
              <a:t>표본수나</a:t>
            </a:r>
            <a:r>
              <a:rPr lang="ko-KR" altLang="en-US" sz="2300" dirty="0"/>
              <a:t> 중도절단비율에 상관없이 대체로 분산축소에 도움이 된다</a:t>
            </a:r>
            <a:r>
              <a:rPr lang="en-US" altLang="ko-KR" sz="2300" dirty="0"/>
              <a:t>. </a:t>
            </a:r>
            <a:r>
              <a:rPr lang="ko-KR" altLang="en-US" sz="2300" dirty="0"/>
              <a:t>다만</a:t>
            </a:r>
            <a:r>
              <a:rPr lang="en-US" altLang="ko-KR" sz="2300" dirty="0"/>
              <a:t>, </a:t>
            </a:r>
            <a:r>
              <a:rPr lang="ko-KR" altLang="en-US" sz="2300" dirty="0"/>
              <a:t>중도절단비율이 높으면 </a:t>
            </a:r>
            <a:r>
              <a:rPr lang="en-US" altLang="ko-KR" sz="2300" dirty="0" err="1"/>
              <a:t>Beran</a:t>
            </a:r>
            <a:r>
              <a:rPr lang="ko-KR" altLang="en-US" sz="2300" dirty="0"/>
              <a:t>으로 중도절단분포를 추정하는 것보다 </a:t>
            </a:r>
            <a:r>
              <a:rPr lang="en-US" altLang="ko-KR" sz="2300" dirty="0"/>
              <a:t>Kaplan-Meier</a:t>
            </a:r>
            <a:r>
              <a:rPr lang="ko-KR" altLang="en-US" sz="2300" dirty="0"/>
              <a:t>로 </a:t>
            </a:r>
            <a:r>
              <a:rPr lang="ko-KR" altLang="en-US" sz="2300" dirty="0" smtClean="0"/>
              <a:t>추정하는 것이 </a:t>
            </a:r>
            <a:r>
              <a:rPr lang="ko-KR" altLang="en-US" sz="2300" dirty="0"/>
              <a:t>낫다</a:t>
            </a:r>
            <a:r>
              <a:rPr lang="en-US" altLang="ko-KR" sz="23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 smtClean="0"/>
              <a:t>중도절단비율이 높을 수록 초기 </a:t>
            </a:r>
            <a:r>
              <a:rPr lang="ko-KR" altLang="en-US" sz="2300" dirty="0" err="1" smtClean="0"/>
              <a:t>추정량을</a:t>
            </a:r>
            <a:r>
              <a:rPr lang="ko-KR" altLang="en-US" sz="2300" dirty="0" smtClean="0"/>
              <a:t> 생존시간의 </a:t>
            </a:r>
            <a:r>
              <a:rPr lang="en-US" altLang="ko-KR" sz="2300" dirty="0" smtClean="0"/>
              <a:t>Median</a:t>
            </a:r>
            <a:r>
              <a:rPr lang="ko-KR" altLang="en-US" sz="2300" dirty="0" smtClean="0"/>
              <a:t>으로 하는 게 분산 축소에 좋다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표본이 커지면 </a:t>
            </a:r>
            <a:r>
              <a:rPr lang="en-US" altLang="ko-KR" sz="2300" dirty="0" smtClean="0"/>
              <a:t>Kaplan-Meier</a:t>
            </a:r>
            <a:r>
              <a:rPr lang="ko-KR" altLang="en-US" sz="2300" dirty="0" smtClean="0"/>
              <a:t>로 추정하는 것과 </a:t>
            </a:r>
            <a:r>
              <a:rPr lang="en-US" altLang="ko-KR" sz="2300" dirty="0" err="1" smtClean="0"/>
              <a:t>Beran</a:t>
            </a:r>
            <a:r>
              <a:rPr lang="ko-KR" altLang="en-US" sz="2300" dirty="0" smtClean="0"/>
              <a:t>으로 추정하는 것의 차이가 적어진다</a:t>
            </a:r>
            <a:r>
              <a:rPr lang="en-US" altLang="ko-KR" sz="23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780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2163" y="227705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Q &amp; A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032163" y="3223491"/>
            <a:ext cx="10515600" cy="72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서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ko-KR" altLang="en-US" sz="2000" dirty="0" smtClean="0"/>
                  <a:t>일반적인 회귀분석의 목적 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But, </a:t>
                </a:r>
                <a:r>
                  <a:rPr lang="ko-KR" altLang="en-US" sz="2000" dirty="0" smtClean="0"/>
                  <a:t>중도절단이 존재하는 경우 직접 적용이 불가능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설명변수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반응변수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 smtClean="0"/>
                  <a:t> , </a:t>
                </a:r>
                <a:r>
                  <a:rPr lang="ko-KR" altLang="en-US" sz="2000" dirty="0" smtClean="0"/>
                  <a:t>중도절단변수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일 때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관측되는 변수는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분포함수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𝐵𝑒𝑟𝑎𝑛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𝑟𝑒𝑔𝑟𝑒𝑠𝑠𝑖𝑜𝑛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𝑒𝑠𝑡𝑖𝑚𝑎𝑡𝑜𝑟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추정</a:t>
                </a:r>
                <a:r>
                  <a:rPr lang="en-US" altLang="ko-KR" sz="2000" b="0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b="0" dirty="0" smtClean="0"/>
                  <a:t>자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b="0" dirty="0" smtClean="0"/>
                  <a:t>  </a:t>
                </a:r>
                <a:r>
                  <a:rPr lang="en-US" altLang="ko-KR" sz="2000" b="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b="0" dirty="0" smtClean="0">
                    <a:sym typeface="Wingdings" panose="05000000000000000000" pitchFamily="2" charset="2"/>
                  </a:rPr>
                  <a:t>분산이 커지는 문제점</a:t>
                </a:r>
                <a:endParaRPr lang="en-US" altLang="ko-KR" sz="20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b="0" dirty="0" smtClean="0">
                    <a:sym typeface="Wingdings" panose="05000000000000000000" pitchFamily="2" charset="2"/>
                  </a:rPr>
                  <a:t>Guided Non-Parametric Reg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err="1" smtClean="0"/>
                  <a:t>초기추정량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2000" dirty="0" smtClean="0"/>
                  <a:t>Regression bandwidth</a:t>
                </a:r>
                <a:r>
                  <a:rPr lang="ko-KR" altLang="en-US" sz="2000" dirty="0" smtClean="0"/>
                  <a:t>에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따른 성능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비교 </a:t>
                </a:r>
                <a:r>
                  <a:rPr lang="en-US" altLang="ko-KR" sz="2000" dirty="0" smtClean="0"/>
                  <a:t>.</a:t>
                </a:r>
                <a:r>
                  <a:rPr lang="ko-KR" altLang="en-US" sz="2000" dirty="0" smtClean="0"/>
                  <a:t> </a:t>
                </a: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분포함수를 </a:t>
                </a:r>
                <a:r>
                  <a:rPr lang="en-US" altLang="ko-KR" sz="2000" b="0" dirty="0" smtClean="0"/>
                  <a:t>Kaplan-Meier estimator</a:t>
                </a:r>
                <a:r>
                  <a:rPr lang="ko-KR" altLang="en-US" sz="2000" b="0" dirty="0" smtClean="0"/>
                  <a:t>로 추정한 것과 비교</a:t>
                </a:r>
                <a:r>
                  <a:rPr lang="en-US" altLang="ko-KR" sz="2000" b="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580" t="-1812" b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2163" y="2277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방 법 </a:t>
            </a:r>
            <a:r>
              <a:rPr lang="ko-KR" altLang="en-US" sz="2800" b="1" dirty="0" err="1" smtClean="0"/>
              <a:t>론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32163" y="3327762"/>
            <a:ext cx="10515600" cy="0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2163" y="3230780"/>
            <a:ext cx="4177146" cy="1118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 smtClean="0"/>
                  <a:t>설명변수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반응변수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 smtClean="0"/>
                  <a:t> , </a:t>
                </a:r>
                <a:r>
                  <a:rPr lang="ko-KR" altLang="en-US" sz="2000" dirty="0" smtClean="0"/>
                  <a:t>중도절단변수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분포함수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b="0" dirty="0" smtClean="0"/>
                  <a:t>자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b="0" dirty="0" smtClean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 smtClean="0"/>
                  <a:t>Why ?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서로 독립</a:t>
                </a:r>
                <a:r>
                  <a:rPr lang="en-US" altLang="ko-KR" sz="2000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조건하에서 </a:t>
                </a: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>
                    <a:sym typeface="Wingdings" panose="05000000000000000000" pitchFamily="2" charset="2"/>
                  </a:rPr>
                  <a:t>But,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sup>
                        </m:sSup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2000" dirty="0" smtClean="0">
                    <a:sym typeface="Wingdings" panose="05000000000000000000" pitchFamily="2" charset="2"/>
                  </a:rPr>
                  <a:t>즉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 smtClean="0">
                    <a:sym typeface="Wingdings" panose="05000000000000000000" pitchFamily="2" charset="2"/>
                  </a:rPr>
                  <a:t>변환된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</m:oMath>
                </a14:m>
                <a:r>
                  <a:rPr lang="en-US" altLang="ko-KR" sz="2000" dirty="0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 smtClean="0">
                    <a:sym typeface="Wingdings" panose="05000000000000000000" pitchFamily="2" charset="2"/>
                  </a:rPr>
                  <a:t>조건부 분산은 </a:t>
                </a:r>
                <a:r>
                  <a:rPr lang="ko-KR" altLang="en-US" sz="2000" dirty="0" err="1" smtClean="0">
                    <a:sym typeface="Wingdings" panose="05000000000000000000" pitchFamily="2" charset="2"/>
                  </a:rPr>
                  <a:t>이분산</a:t>
                </a:r>
                <a:r>
                  <a:rPr lang="ko-KR" alt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ko-KR" altLang="en-US" sz="2000" dirty="0" smtClean="0">
                    <a:sym typeface="Wingdings" panose="05000000000000000000" pitchFamily="2" charset="2"/>
                  </a:rPr>
                  <a:t>의 조건부 분산보다 커지는 경향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329" b="-1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799070"/>
                <a:ext cx="12192000" cy="60589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800" b="0" dirty="0" smtClean="0"/>
                  <a:t>증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명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800" b="0" dirty="0" smtClean="0"/>
                  <a:t> </a:t>
                </a:r>
                <a:r>
                  <a:rPr lang="ko-KR" altLang="en-US" sz="1800" b="0" dirty="0" smtClean="0"/>
                  <a:t>서로 독립</a:t>
                </a:r>
                <a:r>
                  <a:rPr lang="en-US" altLang="ko-KR" sz="1800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800" b="0" dirty="0" smtClean="0"/>
                  <a:t> </a:t>
                </a:r>
                <a:r>
                  <a:rPr lang="ko-KR" altLang="en-US" sz="1800" b="0" dirty="0" smtClean="0"/>
                  <a:t>조건하에서 </a:t>
                </a:r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b="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sup>
                        </m:sSup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</m:d>
                          </m:den>
                        </m:f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𝛿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18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𝑉𝑎𝑟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sup>
                        </m:sSup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𝑉𝑎𝑟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sym typeface="Wingdings" panose="05000000000000000000" pitchFamily="2" charset="2"/>
                  </a:rPr>
                  <a:t> </a:t>
                </a: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𝑉𝑎𝑟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sup>
                        </m:sSup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𝐺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9070"/>
                <a:ext cx="12192000" cy="6058930"/>
              </a:xfrm>
              <a:blipFill rotWithShape="0">
                <a:blip r:embed="rId2"/>
                <a:stretch>
                  <a:fillRect l="-400" t="-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0" dirty="0" smtClean="0"/>
                  <a:t>자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b="0" dirty="0" smtClean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b="0" dirty="0" smtClean="0"/>
                  <a:t> </a:t>
                </a:r>
                <a:r>
                  <a:rPr lang="ko-KR" altLang="en-US" sz="2000" dirty="0" smtClean="0"/>
                  <a:t>알지 못하기 때문에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b="0" dirty="0" smtClean="0"/>
                  <a:t>추정을 </a:t>
                </a:r>
                <a:r>
                  <a:rPr lang="ko-KR" altLang="en-US" sz="2000" b="0" dirty="0" err="1" smtClean="0"/>
                  <a:t>해야한다</a:t>
                </a:r>
                <a:r>
                  <a:rPr lang="en-US" altLang="ko-KR" sz="2000" b="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중도절단이 설명변수에 의존하는 상황을 가정하므로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b="1" dirty="0" err="1" smtClean="0"/>
                  <a:t>Beran</a:t>
                </a:r>
                <a:r>
                  <a:rPr lang="en-US" altLang="ko-KR" sz="2000" dirty="0" smtClean="0"/>
                  <a:t> Kernel Regression</a:t>
                </a:r>
                <a:r>
                  <a:rPr lang="ko-KR" altLang="en-US" sz="2000" dirty="0"/>
                  <a:t> </a:t>
                </a:r>
                <a:r>
                  <a:rPr lang="en-US" altLang="ko-KR" sz="2000" dirty="0" smtClean="0"/>
                  <a:t>Estimator</a:t>
                </a:r>
                <a:r>
                  <a:rPr lang="ko-KR" altLang="en-US" sz="2000" dirty="0" smtClean="0"/>
                  <a:t>로 </a:t>
                </a:r>
                <a:r>
                  <a:rPr lang="ko-KR" altLang="en-US" sz="2000" dirty="0" smtClean="0"/>
                  <a:t>추정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𝑁𝑎𝑑𝑎𝑟𝑎𝑦𝑎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𝑊𝑎𝑡𝑠𝑜𝑛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𝑑𝑒𝑓𝑖𝑛𝑒𝑑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r>
                  <a:rPr lang="en-US" altLang="ko-KR" sz="2000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836"/>
                <a:ext cx="10515600" cy="5050127"/>
              </a:xfrm>
              <a:blipFill rotWithShape="0">
                <a:blip r:embed="rId2"/>
                <a:stretch>
                  <a:fillRect l="-638" t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1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99070"/>
          </a:xfrm>
          <a:prstGeom prst="rect">
            <a:avLst/>
          </a:prstGeom>
          <a:solidFill>
            <a:srgbClr val="4F2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48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방 법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050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sym typeface="Wingdings" panose="05000000000000000000" pitchFamily="2" charset="2"/>
              </a:rPr>
              <a:t>자료변환법의 문제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8691" y="3731974"/>
            <a:ext cx="38792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76" y="1496095"/>
            <a:ext cx="4366446" cy="43116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87" y="1404214"/>
            <a:ext cx="4466197" cy="44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892</Words>
  <Application>Microsoft Office PowerPoint</Application>
  <PresentationFormat>와이드스크린</PresentationFormat>
  <Paragraphs>826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중도절단이 설명변수에 의존하는 생존자료에서  유도된 비모수 회귀모형을 통한 분산 축소</vt:lpstr>
      <vt:lpstr>목 차</vt:lpstr>
      <vt:lpstr>서 론 </vt:lpstr>
      <vt:lpstr>서 론</vt:lpstr>
      <vt:lpstr>방 법 론 </vt:lpstr>
      <vt:lpstr>방 법 론</vt:lpstr>
      <vt:lpstr>방 법 론</vt:lpstr>
      <vt:lpstr>방 법 론</vt:lpstr>
      <vt:lpstr>방 법 론</vt:lpstr>
      <vt:lpstr>방 법 론</vt:lpstr>
      <vt:lpstr>방 법 론</vt:lpstr>
      <vt:lpstr>방 법 론</vt:lpstr>
      <vt:lpstr>방 법 론</vt:lpstr>
      <vt:lpstr>방 법 론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모 의 실 험</vt:lpstr>
      <vt:lpstr>결 론</vt:lpstr>
      <vt:lpstr>결 론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중도절단이 설명변수에 의존하는 생존자료에서  유도된 비모수 회귀모형을 통한 분산 축소</dc:title>
  <dc:creator>USER</dc:creator>
  <cp:lastModifiedBy>USER</cp:lastModifiedBy>
  <cp:revision>68</cp:revision>
  <dcterms:created xsi:type="dcterms:W3CDTF">2021-12-14T05:04:29Z</dcterms:created>
  <dcterms:modified xsi:type="dcterms:W3CDTF">2021-12-15T08:37:44Z</dcterms:modified>
</cp:coreProperties>
</file>