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0" r:id="rId7"/>
    <p:sldId id="300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28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453" autoAdjust="0"/>
  </p:normalViewPr>
  <p:slideViewPr>
    <p:cSldViewPr snapToGrid="0">
      <p:cViewPr varScale="1">
        <p:scale>
          <a:sx n="75" d="100"/>
          <a:sy n="75" d="100"/>
        </p:scale>
        <p:origin x="9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F1BFE-22DA-4005-97DD-D47394034F70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FE98F-304B-4FD0-8A5F-5514E357D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634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FE98F-304B-4FD0-8A5F-5514E357DC6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452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34D9-79A9-49F5-9223-6FEDB8354B1A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D81E-DE98-45F5-BDBD-4A0B68E53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20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34D9-79A9-49F5-9223-6FEDB8354B1A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D81E-DE98-45F5-BDBD-4A0B68E53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10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34D9-79A9-49F5-9223-6FEDB8354B1A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D81E-DE98-45F5-BDBD-4A0B68E53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76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34D9-79A9-49F5-9223-6FEDB8354B1A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D81E-DE98-45F5-BDBD-4A0B68E53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70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34D9-79A9-49F5-9223-6FEDB8354B1A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D81E-DE98-45F5-BDBD-4A0B68E53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13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34D9-79A9-49F5-9223-6FEDB8354B1A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D81E-DE98-45F5-BDBD-4A0B68E53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56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34D9-79A9-49F5-9223-6FEDB8354B1A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D81E-DE98-45F5-BDBD-4A0B68E53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42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34D9-79A9-49F5-9223-6FEDB8354B1A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D81E-DE98-45F5-BDBD-4A0B68E53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27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34D9-79A9-49F5-9223-6FEDB8354B1A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D81E-DE98-45F5-BDBD-4A0B68E53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91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34D9-79A9-49F5-9223-6FEDB8354B1A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D81E-DE98-45F5-BDBD-4A0B68E53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0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34D9-79A9-49F5-9223-6FEDB8354B1A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D81E-DE98-45F5-BDBD-4A0B68E53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218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134D9-79A9-49F5-9223-6FEDB8354B1A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AD81E-DE98-45F5-BDBD-4A0B68E53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12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4800" dirty="0"/>
              <a:t>수</a:t>
            </a:r>
            <a:r>
              <a:rPr lang="ko-KR" altLang="en-US" sz="4800" dirty="0" smtClean="0"/>
              <a:t>학</a:t>
            </a:r>
            <a:r>
              <a:rPr lang="en-US" altLang="ko-KR" sz="4800" dirty="0" smtClean="0"/>
              <a:t>, </a:t>
            </a:r>
            <a:r>
              <a:rPr lang="ko-KR" altLang="en-US" sz="4800" dirty="0" smtClean="0"/>
              <a:t>미술</a:t>
            </a:r>
            <a:r>
              <a:rPr lang="en-US" altLang="ko-KR" sz="4800" dirty="0" smtClean="0"/>
              <a:t>, </a:t>
            </a:r>
            <a:r>
              <a:rPr lang="ko-KR" altLang="en-US" sz="4800" dirty="0" smtClean="0"/>
              <a:t>정보</a:t>
            </a:r>
            <a:r>
              <a:rPr lang="en-US" altLang="ko-KR" sz="4800" dirty="0" smtClean="0"/>
              <a:t>, </a:t>
            </a:r>
            <a:r>
              <a:rPr lang="ko-KR" altLang="en-US" sz="4800" dirty="0" smtClean="0"/>
              <a:t>과학 교과 융합 통계교수학습자료 개발 사례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1957" y="3983777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ko-KR" altLang="en-US" u="sng" dirty="0" err="1" smtClean="0"/>
              <a:t>지영명</a:t>
            </a:r>
            <a:r>
              <a:rPr lang="en-US" altLang="ko-KR" u="sng" dirty="0" smtClean="0"/>
              <a:t>(</a:t>
            </a:r>
            <a:r>
              <a:rPr lang="ko-KR" altLang="en-US" u="sng" dirty="0" err="1" smtClean="0"/>
              <a:t>대전장대중</a:t>
            </a:r>
            <a:r>
              <a:rPr lang="en-US" altLang="ko-KR" u="sng" dirty="0" smtClean="0"/>
              <a:t>, </a:t>
            </a:r>
            <a:r>
              <a:rPr lang="ko-KR" altLang="en-US" u="sng" dirty="0" smtClean="0"/>
              <a:t>교사</a:t>
            </a:r>
            <a:r>
              <a:rPr lang="en-US" altLang="ko-KR" u="sng" dirty="0" smtClean="0"/>
              <a:t>)</a:t>
            </a:r>
          </a:p>
          <a:p>
            <a:pPr algn="r"/>
            <a:r>
              <a:rPr lang="ko-KR" altLang="en-US" dirty="0" smtClean="0"/>
              <a:t>박수정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대전장대중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교사</a:t>
            </a:r>
            <a:r>
              <a:rPr lang="en-US" altLang="ko-KR" dirty="0" smtClean="0"/>
              <a:t>)</a:t>
            </a:r>
          </a:p>
          <a:p>
            <a:pPr algn="r"/>
            <a:r>
              <a:rPr lang="ko-KR" altLang="en-US" dirty="0" smtClean="0"/>
              <a:t>송혜진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대전장대중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교사</a:t>
            </a:r>
            <a:r>
              <a:rPr lang="en-US" altLang="ko-KR" dirty="0" smtClean="0"/>
              <a:t>)</a:t>
            </a:r>
          </a:p>
          <a:p>
            <a:pPr algn="r"/>
            <a:r>
              <a:rPr lang="ko-KR" altLang="en-US" dirty="0" err="1" smtClean="0"/>
              <a:t>권혁민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대전장대중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02" y="6121488"/>
            <a:ext cx="2647950" cy="5810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4616" y="5497600"/>
            <a:ext cx="6000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34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767860" y="43305"/>
            <a:ext cx="10515600" cy="735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교수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· </a:t>
            </a:r>
            <a:r>
              <a:rPr lang="ko-KR" altLang="en-US" sz="2800" dirty="0" smtClean="0"/>
              <a:t>학습자료 개발 결과</a:t>
            </a:r>
            <a:endParaRPr lang="ko-KR" altLang="en-US" sz="2800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0" y="679269"/>
            <a:ext cx="10633166" cy="2558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02" y="6121488"/>
            <a:ext cx="2647950" cy="5810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4616" y="5497600"/>
            <a:ext cx="600075" cy="124777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80" y="926919"/>
            <a:ext cx="5142865" cy="512040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034222" y="6118400"/>
            <a:ext cx="1551623" cy="5602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창의적 설계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6137" y="1618297"/>
            <a:ext cx="5724525" cy="46577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764960" y="960165"/>
            <a:ext cx="1551623" cy="5602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물리적 실험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95399" y="954588"/>
            <a:ext cx="2034201" cy="5602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/>
              <a:t>피지컬</a:t>
            </a:r>
            <a:r>
              <a:rPr lang="ko-KR" altLang="en-US" dirty="0" smtClean="0"/>
              <a:t> 컴퓨팅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5524645" y="1056673"/>
            <a:ext cx="462692" cy="36728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17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767860" y="43305"/>
            <a:ext cx="10515600" cy="735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교수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· </a:t>
            </a:r>
            <a:r>
              <a:rPr lang="ko-KR" altLang="en-US" sz="2800" dirty="0" smtClean="0"/>
              <a:t>학습자료 개발 결과</a:t>
            </a:r>
            <a:endParaRPr lang="ko-KR" altLang="en-US" sz="2800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0" y="679269"/>
            <a:ext cx="10633166" cy="2558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02" y="6121488"/>
            <a:ext cx="2647950" cy="5810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4616" y="5497600"/>
            <a:ext cx="600075" cy="124777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385" y="1104125"/>
            <a:ext cx="7740015" cy="494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7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767860" y="43305"/>
            <a:ext cx="10515600" cy="735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교수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· </a:t>
            </a:r>
            <a:r>
              <a:rPr lang="ko-KR" altLang="en-US" sz="2800" dirty="0" smtClean="0"/>
              <a:t>학습자료 개발 결과</a:t>
            </a:r>
            <a:endParaRPr lang="ko-KR" altLang="en-US" sz="2800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0" y="679269"/>
            <a:ext cx="10633166" cy="2558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02" y="6121488"/>
            <a:ext cx="2647950" cy="5810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4616" y="5497600"/>
            <a:ext cx="600075" cy="124777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60" y="963700"/>
            <a:ext cx="4362450" cy="54483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233" y="963700"/>
            <a:ext cx="4336167" cy="542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767860" y="43305"/>
            <a:ext cx="10515600" cy="735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교수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· </a:t>
            </a:r>
            <a:r>
              <a:rPr lang="ko-KR" altLang="en-US" sz="2800" dirty="0" smtClean="0"/>
              <a:t>학습자료 개발 결과</a:t>
            </a:r>
            <a:endParaRPr lang="ko-KR" altLang="en-US" sz="2800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0" y="679269"/>
            <a:ext cx="10633166" cy="2558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02" y="6121488"/>
            <a:ext cx="2647950" cy="5810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4616" y="5497600"/>
            <a:ext cx="600075" cy="124777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352" y="822316"/>
            <a:ext cx="5772150" cy="546735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080772" y="1152227"/>
            <a:ext cx="2265680" cy="6545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과학 이론을 반영한 인공 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00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767860" y="43305"/>
            <a:ext cx="10515600" cy="735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교수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· </a:t>
            </a:r>
            <a:r>
              <a:rPr lang="ko-KR" altLang="en-US" sz="2800" dirty="0" smtClean="0"/>
              <a:t>학습자료 개발 결과</a:t>
            </a:r>
            <a:endParaRPr lang="ko-KR" altLang="en-US" sz="2800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0" y="679269"/>
            <a:ext cx="10633166" cy="2558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02" y="6121488"/>
            <a:ext cx="2647950" cy="5810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4616" y="5497600"/>
            <a:ext cx="600075" cy="124777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97" y="892921"/>
            <a:ext cx="1304925" cy="4476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318" y="1528667"/>
            <a:ext cx="5040068" cy="446182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5020" y="2297760"/>
            <a:ext cx="4648146" cy="369273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464560" y="960165"/>
            <a:ext cx="1852023" cy="5602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자료집단</a:t>
            </a:r>
            <a:r>
              <a:rPr lang="ko-KR" altLang="en-US" dirty="0" smtClean="0"/>
              <a:t> 형태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195399" y="954588"/>
            <a:ext cx="1848419" cy="5602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요약통계량</a:t>
            </a:r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>
            <a:off x="5524645" y="1056673"/>
            <a:ext cx="462692" cy="36728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989399" y="934268"/>
            <a:ext cx="1848419" cy="5602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분포 요약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기술</a:t>
            </a:r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>
            <a:off x="8318645" y="1036353"/>
            <a:ext cx="462692" cy="36728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78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767860" y="43305"/>
            <a:ext cx="10515600" cy="735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교수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· </a:t>
            </a:r>
            <a:r>
              <a:rPr lang="ko-KR" altLang="en-US" sz="2800" dirty="0" smtClean="0"/>
              <a:t>학습자료 개발 결과</a:t>
            </a:r>
            <a:endParaRPr lang="ko-KR" altLang="en-US" sz="2800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0" y="679269"/>
            <a:ext cx="10633166" cy="2558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02" y="6121488"/>
            <a:ext cx="2647950" cy="5810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4616" y="5497600"/>
            <a:ext cx="600075" cy="124777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665" y="1098594"/>
            <a:ext cx="5235381" cy="414396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142636"/>
            <a:ext cx="5093592" cy="409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1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767860" y="43305"/>
            <a:ext cx="10515600" cy="735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교수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· </a:t>
            </a:r>
            <a:r>
              <a:rPr lang="ko-KR" altLang="en-US" sz="2800" dirty="0" smtClean="0"/>
              <a:t>학습자료 개발 결과</a:t>
            </a:r>
            <a:endParaRPr lang="ko-KR" altLang="en-US" sz="2800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0" y="679269"/>
            <a:ext cx="10633166" cy="2558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02" y="6121488"/>
            <a:ext cx="2647950" cy="5810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4616" y="5497600"/>
            <a:ext cx="600075" cy="124777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03" y="1001081"/>
            <a:ext cx="5451838" cy="415904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5660" y="2202287"/>
            <a:ext cx="5492838" cy="297350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464560" y="878885"/>
            <a:ext cx="1852023" cy="5602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자료 분석 결과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093799" y="878884"/>
            <a:ext cx="1848419" cy="5602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비형식적 추정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5498895" y="996488"/>
            <a:ext cx="462692" cy="32508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35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767860" y="43305"/>
            <a:ext cx="10515600" cy="735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교수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· </a:t>
            </a:r>
            <a:r>
              <a:rPr lang="ko-KR" altLang="en-US" sz="2800" dirty="0" smtClean="0"/>
              <a:t>학습자료 개발 결과</a:t>
            </a:r>
            <a:endParaRPr lang="ko-KR" altLang="en-US" sz="2800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0" y="679269"/>
            <a:ext cx="10633166" cy="2558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02" y="6121488"/>
            <a:ext cx="2647950" cy="5810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4616" y="5497600"/>
            <a:ext cx="600075" cy="124777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45" y="1155422"/>
            <a:ext cx="5129614" cy="45896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3441" y="1253808"/>
            <a:ext cx="5949599" cy="451254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464560" y="5918245"/>
            <a:ext cx="1852023" cy="5602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산점도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093799" y="5918244"/>
            <a:ext cx="1848419" cy="5602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최적합선</a:t>
            </a:r>
            <a:r>
              <a:rPr lang="ko-KR" altLang="en-US" dirty="0" smtClean="0"/>
              <a:t> 추정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5498895" y="6035848"/>
            <a:ext cx="462692" cy="32508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719434" y="5918244"/>
            <a:ext cx="1848419" cy="5602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외삽</a:t>
            </a:r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>
            <a:off x="8124530" y="6035848"/>
            <a:ext cx="462692" cy="32508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464559" y="4937303"/>
            <a:ext cx="1852023" cy="5602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관계 파악</a:t>
            </a:r>
            <a:endParaRPr lang="ko-KR" altLang="en-US" dirty="0"/>
          </a:p>
        </p:txBody>
      </p:sp>
      <p:sp>
        <p:nvSpPr>
          <p:cNvPr id="9" name="아래쪽 화살표 8"/>
          <p:cNvSpPr/>
          <p:nvPr/>
        </p:nvSpPr>
        <p:spPr>
          <a:xfrm>
            <a:off x="4175760" y="5547360"/>
            <a:ext cx="457200" cy="34040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76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767860" y="43305"/>
            <a:ext cx="10515600" cy="735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결론</a:t>
            </a:r>
            <a:endParaRPr lang="ko-KR" altLang="en-US" sz="2800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0" y="679269"/>
            <a:ext cx="10633166" cy="2558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02" y="6121488"/>
            <a:ext cx="2647950" cy="5810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4616" y="5497600"/>
            <a:ext cx="600075" cy="124777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016048"/>
            <a:ext cx="7920880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/>
              <a:t>  연구 기여</a:t>
            </a:r>
            <a:endParaRPr lang="en-US" altLang="ko-KR" sz="20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과학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수학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미술 교과를 융합한 구체적인 프로젝트 수업 자료 제공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다교과</a:t>
            </a:r>
            <a:r>
              <a:rPr lang="ko-KR" altLang="en-US" sz="1600" dirty="0" smtClean="0"/>
              <a:t> 융합 수업을 위한 통계교수학습자료 </a:t>
            </a:r>
            <a:r>
              <a:rPr lang="ko-KR" altLang="en-US" sz="1600" dirty="0" err="1" smtClean="0"/>
              <a:t>개발틀</a:t>
            </a:r>
            <a:r>
              <a:rPr lang="ko-KR" altLang="en-US" sz="1600" dirty="0" smtClean="0"/>
              <a:t> 및 모델 제공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다른 교과의 융합 및 협업을 통한 교수학습자료개발 분위기 조성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교사의 협업 역량과 학생의 창의</a:t>
            </a:r>
            <a:r>
              <a:rPr lang="en-US" altLang="ko-KR" sz="16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·</a:t>
            </a:r>
            <a:r>
              <a:rPr lang="ko-KR" altLang="en-US" sz="1600" dirty="0" smtClean="0"/>
              <a:t>융합적 역량을 함양하는데 도움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67860" y="3330577"/>
            <a:ext cx="867078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/>
              <a:t> 후속 연구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본 연구에서 개발한 통계교수학습자료를 이용해 진행한 수업 실제 및 학생들의 응답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추론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사고 등을 분석하는 연구</a:t>
            </a:r>
            <a:endParaRPr lang="en-US" altLang="ko-KR" sz="16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이상의 연구 결과로부터 개선된 통계교수학습자료를 제시하는 연구</a:t>
            </a:r>
            <a:endParaRPr lang="en-US" altLang="ko-KR" sz="16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과학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수학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미술 이외 다른 교과와 융합을 통한 통계교수학습자료 개발 연구</a:t>
            </a:r>
            <a:endParaRPr lang="en-US" altLang="ko-KR" sz="16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정보 교과의 프로그래밍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피지컬</a:t>
            </a:r>
            <a:r>
              <a:rPr lang="ko-KR" altLang="en-US" sz="1600" dirty="0" smtClean="0"/>
              <a:t> 컴퓨팅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코딩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센서 등을 </a:t>
            </a:r>
            <a:r>
              <a:rPr lang="ko-KR" altLang="en-US" sz="1600" dirty="0"/>
              <a:t>활</a:t>
            </a:r>
            <a:r>
              <a:rPr lang="ko-KR" altLang="en-US" sz="1600" dirty="0" smtClean="0"/>
              <a:t>용한 데이터 수집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처리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추론에 대한 연구 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47885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3696" y="73600"/>
            <a:ext cx="10515600" cy="735706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연구 동기 및 연구 목표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3696" y="950841"/>
            <a:ext cx="10767424" cy="48738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본 연구에서는 초</a:t>
            </a:r>
            <a:r>
              <a:rPr lang="en-US" altLang="ko-KR" sz="2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·</a:t>
            </a:r>
            <a:r>
              <a:rPr lang="ko-KR" altLang="en-US" sz="2400" dirty="0" smtClean="0"/>
              <a:t>중등학교 </a:t>
            </a:r>
            <a:r>
              <a:rPr lang="ko-KR" altLang="en-US" sz="2400" dirty="0" err="1" smtClean="0"/>
              <a:t>통계교육이</a:t>
            </a:r>
            <a:r>
              <a:rPr lang="ko-KR" altLang="en-US" sz="2400" dirty="0" smtClean="0"/>
              <a:t> 수학 교과과정의 내용 영역으로만 다루어지고 있다는 점에 문제를 제기하며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통계를 범교과적으로 다룰 수 있는 방법에 대한 고민에서 출발함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본 연구에서는 통계를 중심으로 </a:t>
            </a:r>
            <a:r>
              <a:rPr lang="ko-KR" altLang="en-US" sz="2400" dirty="0" err="1" smtClean="0"/>
              <a:t>다교과</a:t>
            </a:r>
            <a:r>
              <a:rPr lang="ko-KR" altLang="en-US" sz="2400" dirty="0" smtClean="0"/>
              <a:t> 융합 수업의 가능성을 모색하고 이를 위한 구체적인 교수</a:t>
            </a:r>
            <a:r>
              <a:rPr lang="en-US" altLang="ko-KR" sz="2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· </a:t>
            </a:r>
            <a:r>
              <a:rPr lang="ko-KR" altLang="en-US" sz="2400" dirty="0" smtClean="0"/>
              <a:t>학습자료를 탐색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개발하고자 함</a:t>
            </a:r>
            <a:r>
              <a:rPr lang="en-US" altLang="ko-KR" sz="2400" dirty="0" smtClean="0"/>
              <a:t>. 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02" y="6121488"/>
            <a:ext cx="2647950" cy="581025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 flipV="1">
            <a:off x="0" y="679269"/>
            <a:ext cx="10633166" cy="2558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4616" y="5497600"/>
            <a:ext cx="6000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2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980" y="90784"/>
            <a:ext cx="10515600" cy="735706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이론적 프레임워크</a:t>
            </a:r>
            <a:endParaRPr lang="ko-KR" altLang="en-US" sz="28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01162" y="10726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613114224" descr="EMB00000b2c2c7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546" y="1258553"/>
            <a:ext cx="3607439" cy="346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281" y="1294733"/>
            <a:ext cx="4322644" cy="331910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13339" y="5258008"/>
            <a:ext cx="6995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1</a:t>
            </a:r>
            <a:r>
              <a:rPr lang="ko-KR" altLang="en-US" dirty="0" smtClean="0"/>
              <a:t> 출처</a:t>
            </a:r>
            <a:r>
              <a:rPr lang="en-US" altLang="ko-KR" dirty="0" smtClean="0"/>
              <a:t>: </a:t>
            </a:r>
            <a:r>
              <a:rPr lang="ko-KR" altLang="en-US" dirty="0" smtClean="0"/>
              <a:t>https</a:t>
            </a:r>
            <a:r>
              <a:rPr lang="ko-KR" altLang="en-US" dirty="0"/>
              <a:t>://steam.kofac.re.kr/?</a:t>
            </a:r>
            <a:r>
              <a:rPr lang="ko-KR" altLang="en-US" dirty="0" smtClean="0"/>
              <a:t>page_id=11267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213339" y="5581511"/>
            <a:ext cx="98881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2</a:t>
            </a:r>
            <a:r>
              <a:rPr lang="ko-KR" altLang="en-US" dirty="0" smtClean="0"/>
              <a:t> 출처</a:t>
            </a:r>
            <a:r>
              <a:rPr lang="en-US" altLang="ko-KR" dirty="0" smtClean="0"/>
              <a:t>: </a:t>
            </a:r>
            <a:r>
              <a:rPr lang="ko-KR" altLang="en-US" dirty="0" smtClean="0"/>
              <a:t>https</a:t>
            </a:r>
            <a:r>
              <a:rPr lang="ko-KR" altLang="en-US" dirty="0"/>
              <a:t>://new.censusatschool.org.nz/resource/statistical-investigation</a:t>
            </a:r>
            <a:r>
              <a:rPr lang="ko-KR" altLang="en-US" dirty="0" smtClean="0"/>
              <a:t>/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02749" y="2292565"/>
            <a:ext cx="8528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 smtClean="0"/>
              <a:t>+</a:t>
            </a:r>
            <a:endParaRPr lang="ko-KR" altLang="en-US" sz="8000" b="1" dirty="0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0" y="679269"/>
            <a:ext cx="10633166" cy="2558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02951" y="4758973"/>
            <a:ext cx="4965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STEAM </a:t>
            </a:r>
            <a:r>
              <a:rPr lang="ko-KR" altLang="en-US" sz="1600" dirty="0" smtClean="0"/>
              <a:t>교수학습준거틀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한국과학창의재단</a:t>
            </a:r>
            <a:r>
              <a:rPr lang="en-US" altLang="ko-KR" sz="1600" dirty="0" smtClean="0"/>
              <a:t>,2020)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299332" y="4755534"/>
            <a:ext cx="4965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통계적 탐구 과정</a:t>
            </a:r>
            <a:r>
              <a:rPr lang="en-US" altLang="ko-KR" sz="1600" dirty="0" smtClean="0"/>
              <a:t>(Wild &amp; </a:t>
            </a:r>
            <a:r>
              <a:rPr lang="en-US" altLang="ko-KR" sz="1600" dirty="0" err="1" smtClean="0"/>
              <a:t>Pfannkuch</a:t>
            </a:r>
            <a:r>
              <a:rPr lang="en-US" altLang="ko-KR" sz="1600" dirty="0" smtClean="0"/>
              <a:t>, 1999)</a:t>
            </a:r>
            <a:endParaRPr lang="ko-KR" altLang="en-US" sz="16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02" y="6121488"/>
            <a:ext cx="2647950" cy="5810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4616" y="5497600"/>
            <a:ext cx="6000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6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76653" y="73601"/>
            <a:ext cx="10515600" cy="735706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교수</a:t>
            </a:r>
            <a:r>
              <a:rPr lang="en-US" altLang="ko-KR" sz="28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·</a:t>
            </a:r>
            <a:r>
              <a:rPr lang="ko-KR" altLang="en-US" sz="2800" dirty="0" smtClean="0"/>
              <a:t>학습자료 </a:t>
            </a:r>
            <a:r>
              <a:rPr lang="ko-KR" altLang="en-US" sz="2800" dirty="0" err="1" smtClean="0"/>
              <a:t>개발틀</a:t>
            </a:r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73" y="1039285"/>
            <a:ext cx="7842371" cy="4885411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 flipV="1">
            <a:off x="0" y="679269"/>
            <a:ext cx="10633166" cy="2558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02" y="6121488"/>
            <a:ext cx="2647950" cy="5810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4616" y="5497600"/>
            <a:ext cx="6000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51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81445" y="82308"/>
            <a:ext cx="10515600" cy="735706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교수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· </a:t>
            </a:r>
            <a:r>
              <a:rPr lang="ko-KR" altLang="en-US" sz="2800" dirty="0" smtClean="0"/>
              <a:t>학습자료 개발 결과</a:t>
            </a:r>
            <a:endParaRPr lang="ko-KR" altLang="en-US" sz="28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41876"/>
              </p:ext>
            </p:extLst>
          </p:nvPr>
        </p:nvGraphicFramePr>
        <p:xfrm>
          <a:off x="932905" y="1159762"/>
          <a:ext cx="10012680" cy="39871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36555">
                  <a:extLst>
                    <a:ext uri="{9D8B030D-6E8A-4147-A177-3AD203B41FA5}">
                      <a16:colId xmlns:a16="http://schemas.microsoft.com/office/drawing/2014/main" val="4268360017"/>
                    </a:ext>
                  </a:extLst>
                </a:gridCol>
                <a:gridCol w="3038565">
                  <a:extLst>
                    <a:ext uri="{9D8B030D-6E8A-4147-A177-3AD203B41FA5}">
                      <a16:colId xmlns:a16="http://schemas.microsoft.com/office/drawing/2014/main" val="811942670"/>
                    </a:ext>
                  </a:extLst>
                </a:gridCol>
                <a:gridCol w="3337560">
                  <a:extLst>
                    <a:ext uri="{9D8B030D-6E8A-4147-A177-3AD203B41FA5}">
                      <a16:colId xmlns:a16="http://schemas.microsoft.com/office/drawing/2014/main" val="3540663741"/>
                    </a:ext>
                  </a:extLst>
                </a:gridCol>
              </a:tblGrid>
              <a:tr h="9505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수업 지도안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학생용 </a:t>
                      </a:r>
                      <a:r>
                        <a:rPr lang="ko-KR" altLang="en-US" sz="2800" dirty="0" err="1" smtClean="0"/>
                        <a:t>활동지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교사용 지도서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5285695"/>
                  </a:ext>
                </a:extLst>
              </a:tr>
              <a:tr h="3036627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2000" dirty="0" smtClean="0"/>
                        <a:t>학습목표</a:t>
                      </a:r>
                      <a:endParaRPr lang="en-US" altLang="ko-KR" sz="2000" dirty="0" smtClean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2000" dirty="0" smtClean="0"/>
                        <a:t>교과별 핵심역량</a:t>
                      </a:r>
                      <a:endParaRPr lang="en-US" altLang="ko-KR" sz="2000" dirty="0" smtClean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2000" dirty="0" smtClean="0"/>
                        <a:t>교수</a:t>
                      </a:r>
                      <a:r>
                        <a:rPr lang="en-US" altLang="ko-KR" sz="2000" dirty="0" smtClean="0"/>
                        <a:t>·</a:t>
                      </a:r>
                      <a:r>
                        <a:rPr lang="ko-KR" altLang="en-US" sz="2000" dirty="0" smtClean="0"/>
                        <a:t>학습활동 개요</a:t>
                      </a:r>
                      <a:endParaRPr lang="en-US" altLang="ko-KR" sz="2000" dirty="0" smtClean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2000" dirty="0" smtClean="0"/>
                        <a:t>수업 차시</a:t>
                      </a:r>
                      <a:endParaRPr lang="en-US" altLang="ko-KR" sz="2000" dirty="0" smtClean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2000" dirty="0" smtClean="0"/>
                        <a:t>과정중심평가 내용 및 방법</a:t>
                      </a:r>
                      <a:endParaRPr lang="en-US" altLang="ko-KR" sz="2000" dirty="0" smtClean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2000" dirty="0" smtClean="0"/>
                        <a:t>문제 상황 제시</a:t>
                      </a:r>
                      <a:endParaRPr lang="en-US" altLang="ko-KR" sz="2000" dirty="0" smtClean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2000" dirty="0" smtClean="0"/>
                        <a:t>생각해보기</a:t>
                      </a:r>
                      <a:endParaRPr lang="en-US" altLang="ko-KR" sz="2000" dirty="0" smtClean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2000" dirty="0" smtClean="0"/>
                        <a:t>질문하기</a:t>
                      </a:r>
                      <a:endParaRPr lang="en-US" altLang="ko-KR" sz="2000" dirty="0" smtClean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2000" dirty="0" smtClean="0"/>
                        <a:t>자료 수집</a:t>
                      </a:r>
                      <a:endParaRPr lang="en-US" altLang="ko-KR" sz="2000" dirty="0" smtClean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2000" dirty="0" smtClean="0"/>
                        <a:t>자료 분석 및 해석</a:t>
                      </a:r>
                      <a:endParaRPr lang="en-US" altLang="ko-KR" sz="2000" dirty="0" smtClean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2000" dirty="0" err="1" smtClean="0"/>
                        <a:t>인포그래픽</a:t>
                      </a:r>
                      <a:r>
                        <a:rPr lang="ko-KR" altLang="en-US" sz="2000" dirty="0" smtClean="0"/>
                        <a:t> 구성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2000" dirty="0" smtClean="0"/>
                        <a:t>지도상의 유의점</a:t>
                      </a:r>
                      <a:endParaRPr lang="en-US" altLang="ko-KR" sz="2000" dirty="0" smtClean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2000" dirty="0" smtClean="0"/>
                        <a:t>실험 단계 및 방법</a:t>
                      </a:r>
                      <a:endParaRPr lang="en-US" altLang="ko-KR" sz="2000" dirty="0" smtClean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2000" dirty="0" smtClean="0"/>
                        <a:t>교과별 이론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ko-KR" altLang="en-US" sz="2000" dirty="0" smtClean="0"/>
                        <a:t>원리</a:t>
                      </a:r>
                      <a:r>
                        <a:rPr lang="en-US" altLang="ko-KR" sz="2000" dirty="0" smtClean="0"/>
                        <a:t>,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ko-KR" altLang="en-US" sz="2000" baseline="0" dirty="0" smtClean="0"/>
                        <a:t>법칙</a:t>
                      </a:r>
                      <a:endParaRPr lang="en-US" altLang="ko-KR" sz="2000" baseline="0" dirty="0" smtClean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2000" dirty="0" smtClean="0"/>
                        <a:t>공학 도구</a:t>
                      </a:r>
                      <a:endParaRPr lang="en-US" altLang="ko-KR" sz="2000" dirty="0" smtClean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2000" dirty="0" smtClean="0"/>
                        <a:t>예상 응답</a:t>
                      </a:r>
                      <a:endParaRPr lang="en-US" altLang="ko-KR" sz="2000" dirty="0" smtClean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2000" dirty="0" smtClean="0"/>
                        <a:t>모범 답안 및 예시 답안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518274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V="1">
            <a:off x="0" y="679269"/>
            <a:ext cx="10633166" cy="2558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02" y="6121488"/>
            <a:ext cx="2647950" cy="5810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4616" y="5497600"/>
            <a:ext cx="6000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4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25" y="1204506"/>
            <a:ext cx="9690375" cy="3604415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767860" y="43305"/>
            <a:ext cx="10515600" cy="735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교수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· </a:t>
            </a:r>
            <a:r>
              <a:rPr lang="ko-KR" altLang="en-US" sz="2800" dirty="0" smtClean="0"/>
              <a:t>학습자료 개발 결과</a:t>
            </a:r>
            <a:endParaRPr lang="ko-KR" altLang="en-US" sz="2800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0" y="679269"/>
            <a:ext cx="10633166" cy="2558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02" y="6121488"/>
            <a:ext cx="2647950" cy="5810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4616" y="5497600"/>
            <a:ext cx="6000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48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25" y="1204506"/>
            <a:ext cx="9690375" cy="3604415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767860" y="43305"/>
            <a:ext cx="10515600" cy="735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교수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· </a:t>
            </a:r>
            <a:r>
              <a:rPr lang="ko-KR" altLang="en-US" sz="2800" dirty="0" smtClean="0"/>
              <a:t>학습자료 개발 결과</a:t>
            </a:r>
            <a:endParaRPr lang="ko-KR" altLang="en-US" sz="2800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0" y="679269"/>
            <a:ext cx="10633166" cy="2558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02" y="6121488"/>
            <a:ext cx="2647950" cy="5810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4616" y="5497600"/>
            <a:ext cx="600075" cy="124777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007725" y="1889760"/>
            <a:ext cx="9690375" cy="579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81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767860" y="43305"/>
            <a:ext cx="10515600" cy="735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교수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· </a:t>
            </a:r>
            <a:r>
              <a:rPr lang="ko-KR" altLang="en-US" sz="2800" dirty="0" smtClean="0"/>
              <a:t>학습자료 개발 결과</a:t>
            </a:r>
            <a:endParaRPr lang="ko-KR" altLang="en-US" sz="2800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0" y="679269"/>
            <a:ext cx="10633166" cy="2558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02" y="6121488"/>
            <a:ext cx="2647950" cy="5810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4616" y="5497600"/>
            <a:ext cx="600075" cy="124777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160" y="822316"/>
            <a:ext cx="7609840" cy="513278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77520" y="4755605"/>
            <a:ext cx="2032000" cy="6545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탐구 동기 유발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77520" y="3717789"/>
            <a:ext cx="2032000" cy="6545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의심</a:t>
            </a:r>
            <a:r>
              <a:rPr lang="en-US" altLang="ko-KR" dirty="0"/>
              <a:t>(</a:t>
            </a:r>
            <a:r>
              <a:rPr lang="ko-KR" altLang="en-US" dirty="0" smtClean="0"/>
              <a:t>갈등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아래쪽 화살표 12"/>
          <p:cNvSpPr/>
          <p:nvPr/>
        </p:nvSpPr>
        <p:spPr>
          <a:xfrm>
            <a:off x="1214120" y="4320947"/>
            <a:ext cx="558800" cy="407125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5120640" y="4500880"/>
            <a:ext cx="279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2844800" y="4755605"/>
            <a:ext cx="3799840" cy="101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22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767860" y="43305"/>
            <a:ext cx="10515600" cy="735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교수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· </a:t>
            </a:r>
            <a:r>
              <a:rPr lang="ko-KR" altLang="en-US" sz="2800" dirty="0" smtClean="0"/>
              <a:t>학습자료 개발 결과</a:t>
            </a:r>
            <a:endParaRPr lang="ko-KR" altLang="en-US" sz="2800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0" y="679269"/>
            <a:ext cx="10633166" cy="2558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02" y="6121488"/>
            <a:ext cx="2647950" cy="5810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4616" y="5497600"/>
            <a:ext cx="600075" cy="124777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33" y="1383619"/>
            <a:ext cx="5485167" cy="369638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4400" y="1383619"/>
            <a:ext cx="5069060" cy="236556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265680" y="1001080"/>
            <a:ext cx="3627120" cy="6545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문제 상황에 대한 개인 생각 확인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319520" y="3841205"/>
            <a:ext cx="3119120" cy="6545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통계적 탐구 질문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950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406</Words>
  <Application>Microsoft Office PowerPoint</Application>
  <PresentationFormat>와이드스크린</PresentationFormat>
  <Paragraphs>78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Noto Sans CJK KR Regular</vt:lpstr>
      <vt:lpstr>맑은 고딕</vt:lpstr>
      <vt:lpstr>Arial</vt:lpstr>
      <vt:lpstr>Wingdings</vt:lpstr>
      <vt:lpstr>Office 테마</vt:lpstr>
      <vt:lpstr>수학, 미술, 정보, 과학 교과 융합 통계교수학습자료 개발 사례</vt:lpstr>
      <vt:lpstr>연구 동기 및 연구 목표</vt:lpstr>
      <vt:lpstr>이론적 프레임워크</vt:lpstr>
      <vt:lpstr>교수·학습자료 개발틀</vt:lpstr>
      <vt:lpstr>교수 · 학습자료 개발 결과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과학, 정보, 수학, 미술 교과 융합 통계교수학습자료 개발 사례</dc:title>
  <dc:creator>user</dc:creator>
  <cp:lastModifiedBy>user</cp:lastModifiedBy>
  <cp:revision>39</cp:revision>
  <dcterms:created xsi:type="dcterms:W3CDTF">2021-05-16T07:39:12Z</dcterms:created>
  <dcterms:modified xsi:type="dcterms:W3CDTF">2021-05-21T06:43:00Z</dcterms:modified>
</cp:coreProperties>
</file>