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8" r:id="rId6"/>
    <p:sldId id="287" r:id="rId7"/>
    <p:sldId id="258" r:id="rId8"/>
    <p:sldId id="259" r:id="rId9"/>
    <p:sldId id="261" r:id="rId10"/>
    <p:sldId id="262" r:id="rId11"/>
    <p:sldId id="272" r:id="rId12"/>
    <p:sldId id="273" r:id="rId13"/>
    <p:sldId id="279" r:id="rId14"/>
    <p:sldId id="275" r:id="rId15"/>
    <p:sldId id="276" r:id="rId16"/>
    <p:sldId id="27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A313-BB1C-488A-89F3-C596D6A9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2AF51-1063-44AA-85AA-09D4048F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2E8B-56B0-4156-89BA-A5682A6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1B1C-DC7D-4A3E-A6D5-9499AB5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6825-89B3-4530-A3E6-C8D4916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9FF-A9D1-4021-A38F-A16582B9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EAC9-8AFA-49C5-B790-C89E861C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B1A2-B428-4C7B-83D7-020269E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85F8-C0B4-4FB3-B9E1-DFCA8DE0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AFC3-0715-4914-8667-4900BF78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AE66-91F0-4DFF-90E1-A82CFC00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B2164-75F6-4843-B296-F813C1C20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3DFE-303D-47D0-9471-D81DC6AF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6ACF-BAB7-44DB-A238-83340B1D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8C85-FB10-4B83-B5DD-344A3C5F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BF27-AD7D-4074-B0C1-B45F0943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0F64-6DE7-40DF-BF3C-63F3E63F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2F5-0540-4B17-AE44-9684D3E0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28F-A50A-43A5-9433-78293852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4E34-6331-4D34-BEF5-F9B2ECE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E4B1-298F-4B56-97F7-2C16A20F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44314-C87A-45EA-97AA-64349AA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9FAD-342D-4A41-9F84-45F0ACC0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D2D3-1B8A-4D27-A002-E69178A1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A0C0B-24FC-478C-A533-1B4CF8B1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7B7-05DB-4B0C-942F-A6CB20F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7EFE-E720-4579-B307-CBABF7093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A21C-D718-4A31-A0A6-33B434E4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9EA8A-0156-4EE8-BD95-179201F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296C-9149-4868-831B-F1A79C80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3873-D956-4CFD-B531-90E73EFA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5AB3-68D5-4A89-B5D3-9E1A9158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AEB9-BE64-4B1C-B5BE-8F0D7E48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4F0C-66E6-4868-9B08-020E6F73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0BAD6-85CD-48D1-9431-8A9082C43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AD6C1-6B2E-4829-85CC-C4D42379C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CCDA3-4F32-493A-BF12-09E50863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1DBF0-2FB0-41E6-824D-13486350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AE85B-66E2-4921-AE14-0F52E52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EF2-033F-4395-9A9B-F8FE124D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E914-B7DB-4B69-9064-A6D5A37D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B5CFA-428C-4833-8B1B-AF04639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D6EE1-DCA4-4C23-9028-806DFAC5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4C30A-8AD3-4DE2-96F3-08997926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7FD0-04EF-4E74-9A89-BFBD32B4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D110-EB09-4870-BA26-C9527489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CDC-2C22-4551-BAF0-B75F4081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E439-3035-4745-AC86-7426D5BD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9D7F-86A1-4C99-A28C-A6D89C09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A02B-0273-4B97-A02B-23BA2E61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272C5-AC64-42E3-BA69-4D122E62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0E04-F9F9-41D0-8D86-3662BF5F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0E8D-A841-4273-924D-845FD10C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A5428-BE4A-4B09-8FD4-66AD951C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7FB1-55FE-4043-9814-D16C52EB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1F62-27B9-4DAD-9485-528EF75B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9E902-9C3B-45C3-9278-A2E01E4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7D0-9FC6-4FCA-AC9E-2D781B1C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0630F-7737-449A-A27B-04ECEA1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2926-72EA-4E0F-87CD-CD20E704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5EE4-44ED-4FDE-954C-3B7AFBC0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BAE1-CE12-41BB-833E-CC239996EAB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DC77-27D5-4967-86E3-9EC19D9A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274B-EFA7-4E1D-AB94-AFD82ED0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8682-FEFD-4005-8A36-DC680A01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47F7-54B2-44BE-97FB-BBA16B65D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Ice</a:t>
            </a:r>
            <a:r>
              <a:rPr lang="en-US" sz="4000" dirty="0">
                <a:effectLst/>
              </a:rPr>
              <a:t> Model Calibration </a:t>
            </a:r>
            <a:br>
              <a:rPr lang="en-US" sz="4000" dirty="0">
                <a:effectLst/>
              </a:rPr>
            </a:br>
            <a:r>
              <a:rPr lang="en-US" sz="4000" dirty="0">
                <a:effectLst/>
              </a:rPr>
              <a:t>using Semi-continuous Spatial Data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33559-0D48-4E88-927E-86EE6DFE4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Won Chang</a:t>
            </a:r>
          </a:p>
          <a:p>
            <a:r>
              <a:rPr lang="en-US" dirty="0"/>
              <a:t>Division of Statistics and Data Science</a:t>
            </a:r>
          </a:p>
          <a:p>
            <a:r>
              <a:rPr lang="en-US" dirty="0"/>
              <a:t>Department of Mathematical Sciences</a:t>
            </a:r>
          </a:p>
          <a:p>
            <a:r>
              <a:rPr lang="en-US" dirty="0"/>
              <a:t>University of Cincinnati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3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E29F-0B19-4467-9EE8-AD26B6E5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10-percent-out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1B41B-1228-4FC8-9A9D-C6489521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44" y="1465499"/>
            <a:ext cx="7106454" cy="5027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68CFF-088B-4234-B8B7-069F6A263154}"/>
              </a:ext>
            </a:extLst>
          </p:cNvPr>
          <p:cNvSpPr txBox="1"/>
          <p:nvPr/>
        </p:nvSpPr>
        <p:spPr>
          <a:xfrm>
            <a:off x="9351390" y="18665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F530-CEE8-4C62-9281-1E9EC5FE687D}"/>
                  </a:ext>
                </a:extLst>
              </p:cNvPr>
              <p:cNvSpPr txBox="1"/>
              <p:nvPr/>
            </p:nvSpPr>
            <p:spPr>
              <a:xfrm>
                <a:off x="226502" y="1853987"/>
                <a:ext cx="4328720" cy="364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- Computational challenge: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high-dimensional latent variables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- Our solution: Generalized principal component analysis for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8F530-CEE8-4C62-9281-1E9EC5FE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" y="1853987"/>
                <a:ext cx="4328720" cy="3643498"/>
              </a:xfrm>
              <a:prstGeom prst="rect">
                <a:avLst/>
              </a:prstGeom>
              <a:blipFill>
                <a:blip r:embed="rId3"/>
                <a:stretch>
                  <a:fillRect l="-2817" t="-1505" r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9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9CDB-158B-46C3-8EE1-9B0BC981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Calibration Using Semi-Continuous Spatial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0DEC5-57BE-43DD-B742-2201A78CB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assume the same mixture model for the observed thickness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ice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present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𝑎𝑏𝑠𝑒𝑛𝑡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set up the following models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(logit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: emulator for the (transformed) thickness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emulator for the logit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: Data model discrepancy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0DEC5-57BE-43DD-B742-2201A78CB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97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5161-3E85-4457-AC23-311EA828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Rewriting the Likelihood Function for the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F380C-D0E8-445A-A42F-59A4BD38E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WLOG,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F380C-D0E8-445A-A42F-59A4BD38E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12FAA7-0CF8-4936-9DEA-55F442405B19}"/>
              </a:ext>
            </a:extLst>
          </p:cNvPr>
          <p:cNvSpPr txBox="1"/>
          <p:nvPr/>
        </p:nvSpPr>
        <p:spPr>
          <a:xfrm>
            <a:off x="1870333" y="5379605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Likelihood for Thickness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54899-6AE8-488C-B1CA-572D96290C56}"/>
              </a:ext>
            </a:extLst>
          </p:cNvPr>
          <p:cNvSpPr txBox="1"/>
          <p:nvPr/>
        </p:nvSpPr>
        <p:spPr>
          <a:xfrm>
            <a:off x="6617953" y="5376792"/>
            <a:ext cx="233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Likelihood for Binary Patterns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99E0CB9-00AC-4135-990B-B699BCB5F4FB}"/>
              </a:ext>
            </a:extLst>
          </p:cNvPr>
          <p:cNvSpPr/>
          <p:nvPr/>
        </p:nvSpPr>
        <p:spPr>
          <a:xfrm rot="16200000">
            <a:off x="2562802" y="3915052"/>
            <a:ext cx="151079" cy="28103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602E28-0D6D-4017-9FB2-34CF25A81573}"/>
              </a:ext>
            </a:extLst>
          </p:cNvPr>
          <p:cNvSpPr/>
          <p:nvPr/>
        </p:nvSpPr>
        <p:spPr>
          <a:xfrm rot="16200000">
            <a:off x="7703929" y="1883590"/>
            <a:ext cx="151076" cy="6873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F4F85A2-5C66-4280-BC11-868F516BE71A}"/>
              </a:ext>
            </a:extLst>
          </p:cNvPr>
          <p:cNvSpPr/>
          <p:nvPr/>
        </p:nvSpPr>
        <p:spPr>
          <a:xfrm rot="16200000">
            <a:off x="3879107" y="1597301"/>
            <a:ext cx="169388" cy="54612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3A560-088B-49D5-B781-D6E906BB24C4}"/>
              </a:ext>
            </a:extLst>
          </p:cNvPr>
          <p:cNvSpPr txBox="1"/>
          <p:nvPr/>
        </p:nvSpPr>
        <p:spPr>
          <a:xfrm>
            <a:off x="2697493" y="4412610"/>
            <a:ext cx="2532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Likelihood for Positive Thickness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D69C7-2283-4D1C-BB1A-75F77CC72A47}"/>
              </a:ext>
            </a:extLst>
          </p:cNvPr>
          <p:cNvSpPr txBox="1"/>
          <p:nvPr/>
        </p:nvSpPr>
        <p:spPr>
          <a:xfrm>
            <a:off x="7686857" y="4412610"/>
            <a:ext cx="228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Likelihood for Zero Thickness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C3C089-798E-4FC3-B0D3-8CA053131C76}"/>
              </a:ext>
            </a:extLst>
          </p:cNvPr>
          <p:cNvSpPr/>
          <p:nvPr/>
        </p:nvSpPr>
        <p:spPr>
          <a:xfrm rot="16200000">
            <a:off x="8755671" y="2563065"/>
            <a:ext cx="151077" cy="35113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B6C4-227A-4450-A514-05A1C3A4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Information from Thickness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DEE9-3536-49D7-9611-9A7B47B1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351338"/>
          </a:xfrm>
        </p:spPr>
        <p:txBody>
          <a:bodyPr/>
          <a:lstStyle/>
          <a:p>
            <a:r>
              <a:rPr lang="en-US" dirty="0"/>
              <a:t>Results for a synthetic observation: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BF841-7097-4E9B-9DDD-A02EE7AB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98" y="2342216"/>
            <a:ext cx="8033134" cy="4084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ABB3-3C77-49C3-BD7C-2A68B5024883}"/>
              </a:ext>
            </a:extLst>
          </p:cNvPr>
          <p:cNvSpPr txBox="1"/>
          <p:nvPr/>
        </p:nvSpPr>
        <p:spPr>
          <a:xfrm>
            <a:off x="2246920" y="1972884"/>
            <a:ext cx="386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Pattern Only (Chang et al., 2016)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0A6D6-2457-4548-B585-85C973765AA6}"/>
              </a:ext>
            </a:extLst>
          </p:cNvPr>
          <p:cNvSpPr txBox="1"/>
          <p:nvPr/>
        </p:nvSpPr>
        <p:spPr>
          <a:xfrm>
            <a:off x="6298736" y="1972884"/>
            <a:ext cx="408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Thickness Pattern (Chang et al., 2020)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703095-72E8-480F-98E4-3848F96D5860}"/>
                  </a:ext>
                </a:extLst>
              </p:cNvPr>
              <p:cNvSpPr/>
              <p:nvPr/>
            </p:nvSpPr>
            <p:spPr>
              <a:xfrm>
                <a:off x="6171741" y="6385800"/>
                <a:ext cx="4930389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703095-72E8-480F-98E4-3848F96D5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41" y="6385800"/>
                <a:ext cx="4930389" cy="410497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809894-80A1-409F-AD7B-F44FD2FE1364}"/>
                  </a:ext>
                </a:extLst>
              </p:cNvPr>
              <p:cNvSpPr/>
              <p:nvPr/>
            </p:nvSpPr>
            <p:spPr>
              <a:xfrm>
                <a:off x="2666198" y="6385800"/>
                <a:ext cx="2792944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809894-80A1-409F-AD7B-F44FD2FE1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98" y="6385800"/>
                <a:ext cx="2792944" cy="410497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0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EBA4-ECA0-45E2-8419-1A5A0593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3665-9F8E-48DB-A86B-851826AE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model calibration: a formal statistical procedure to estimate  unknown parameters in a computer model</a:t>
            </a:r>
          </a:p>
          <a:p>
            <a:endParaRPr lang="en-US" dirty="0"/>
          </a:p>
          <a:p>
            <a:r>
              <a:rPr lang="en-US" dirty="0"/>
              <a:t>Semi-continuous spatial data from ice sheet models and observations pose statistical challenges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mixture model-like formulation to simultaneously handle 0 values and positive continuous values</a:t>
            </a:r>
          </a:p>
        </p:txBody>
      </p:sp>
    </p:spTree>
    <p:extLst>
      <p:ext uri="{BB962C8B-B14F-4D97-AF65-F5344CB8AC3E}">
        <p14:creationId xmlns:p14="http://schemas.microsoft.com/office/powerpoint/2010/main" val="29890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E47C-3CF9-4500-9FE3-9E74A8E8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D6C2D-A45E-491B-84F6-608BC0977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303" y="1822450"/>
                <a:ext cx="51761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Computer model: a physical simulator, collection of PDEs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Similarly to statistical models, a computer model has </a:t>
                </a:r>
                <a:r>
                  <a:rPr lang="en-US" sz="2000" i="1" dirty="0"/>
                  <a:t>unknown</a:t>
                </a:r>
                <a:r>
                  <a:rPr lang="en-US" sz="2000" dirty="0"/>
                  <a:t> input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/>
                  <a:t> that govern its behavior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need to find a good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/>
                  <a:t> that yield a realistic output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dirty="0"/>
                  <a:t>: Output at input parameter setting.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dirty="0"/>
                  <a:t>: Observational data corresponding 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D6C2D-A45E-491B-84F6-608BC0977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303" y="1822450"/>
                <a:ext cx="5176101" cy="4351338"/>
              </a:xfrm>
              <a:blipFill>
                <a:blip r:embed="rId2"/>
                <a:stretch>
                  <a:fillRect l="-1060" t="-1541" r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B8BA41-30A8-4F84-ABC1-113CFC00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55" y="1994997"/>
            <a:ext cx="6288342" cy="4178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3D705-620F-466D-9F6A-DBCC1199DCB7}"/>
              </a:ext>
            </a:extLst>
          </p:cNvPr>
          <p:cNvSpPr/>
          <p:nvPr/>
        </p:nvSpPr>
        <p:spPr>
          <a:xfrm>
            <a:off x="6771872" y="1453118"/>
            <a:ext cx="388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Simulating Antarctic Ice Sheet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9E49A4-329D-477C-B6A6-CFEB9417CF5B}"/>
                  </a:ext>
                </a:extLst>
              </p:cNvPr>
              <p:cNvSpPr/>
              <p:nvPr/>
            </p:nvSpPr>
            <p:spPr>
              <a:xfrm>
                <a:off x="7447855" y="2011775"/>
                <a:ext cx="57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9E49A4-329D-477C-B6A6-CFEB9417C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55" y="2011775"/>
                <a:ext cx="57579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FAF19A-487A-4953-8233-4B9F9E7AF317}"/>
                  </a:ext>
                </a:extLst>
              </p:cNvPr>
              <p:cNvSpPr/>
              <p:nvPr/>
            </p:nvSpPr>
            <p:spPr>
              <a:xfrm>
                <a:off x="10509686" y="2011775"/>
                <a:ext cx="829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FAF19A-487A-4953-8233-4B9F9E7AF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686" y="2011775"/>
                <a:ext cx="8298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6F7164-4CA8-4426-BB3A-C0805D642853}"/>
                  </a:ext>
                </a:extLst>
              </p:cNvPr>
              <p:cNvSpPr/>
              <p:nvPr/>
            </p:nvSpPr>
            <p:spPr>
              <a:xfrm>
                <a:off x="7794477" y="4076003"/>
                <a:ext cx="829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6F7164-4CA8-4426-BB3A-C0805D642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77" y="4076003"/>
                <a:ext cx="8298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0316E0-8C58-4129-A19F-BA24A85DD862}"/>
                  </a:ext>
                </a:extLst>
              </p:cNvPr>
              <p:cNvSpPr/>
              <p:nvPr/>
            </p:nvSpPr>
            <p:spPr>
              <a:xfrm>
                <a:off x="10524394" y="4076003"/>
                <a:ext cx="829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0316E0-8C58-4129-A19F-BA24A85DD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394" y="4076003"/>
                <a:ext cx="8298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35D7-1BBB-4BC9-9D15-3AB17BB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Calibrating Antarctic Ice Sheet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7AF-6A90-4924-8053-1C5E9C65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699"/>
            <a:ext cx="11124414" cy="5063176"/>
          </a:xfrm>
        </p:spPr>
        <p:txBody>
          <a:bodyPr/>
          <a:lstStyle/>
          <a:p>
            <a:r>
              <a:rPr lang="en-US" dirty="0"/>
              <a:t>We want to estimate unknown parameters in a physical simulator for the West Antarctic Ice Sheet (WAIS).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3380F-8928-4F3B-B0B3-D2EC1001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343"/>
            <a:ext cx="12192000" cy="41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B7FB-5CBD-4028-B150-5DD2C83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Calibration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A5F3-3C1F-40A2-B988-27F281BE5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Standard Calibration Framework (</a:t>
                </a:r>
                <a:r>
                  <a:rPr lang="en-US" dirty="0" err="1"/>
                  <a:t>Kenny&amp;O’Hagan</a:t>
                </a:r>
                <a:r>
                  <a:rPr lang="en-US" dirty="0"/>
                  <a:t>, 2001):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Observational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vector)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: Computer Model Output (a physical simulator, typically a collection of PDEs)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“Best” parameter setting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: Data-model discrepancy (model representation of reality, observational error, …) with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dirty="0"/>
                  <a:t> characterized by covariance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One can infer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the following likelihood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7A5F3-3C1F-40A2-B988-27F281BE5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3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5E89-AFB4-4A75-8D39-4F616ED3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for Expensive Computer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5AB6A-CF87-41F8-81CC-A49745D8B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expensive to run within MCMC or a numerical optimization, we need to build an emulator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substitutes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model now becomes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likelihood function now becomes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𝜼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mean vector representing the ‘best guess’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covriance matrix for emulation errors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parameters that characterize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𝜼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(‘emulator parameters’).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5AB6A-CF87-41F8-81CC-A49745D8B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6F-E008-4E20-8D95-8ACEEC94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for Emulation Step (1-D)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5480F-9FF4-44B0-AF93-F7EF4642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62" y="1691327"/>
            <a:ext cx="7703319" cy="48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F91D-C0EA-4449-8773-81AAC15E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for Calibration Step (1-D)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4247-47C7-426F-96D8-19A6C211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13" y="1323219"/>
            <a:ext cx="8803849" cy="49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05810-C3A9-4147-8597-CA6F156DDB35}"/>
                  </a:ext>
                </a:extLst>
              </p:cNvPr>
              <p:cNvSpPr/>
              <p:nvPr/>
            </p:nvSpPr>
            <p:spPr>
              <a:xfrm>
                <a:off x="3406872" y="6119075"/>
                <a:ext cx="9857064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  <m:d>
                                        <m:dPr>
                                          <m:ctrlP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05810-C3A9-4147-8597-CA6F156DD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2" y="6119075"/>
                <a:ext cx="9857064" cy="576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1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407B-AB65-4ED0-B55F-35228A20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Calibration using Semi-Continuous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2426-5737-467A-9B7C-78532E35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the model output and observational data are semi-continuous spatial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01CD-075B-41FD-9221-D0411978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82" y="2663729"/>
            <a:ext cx="6311636" cy="41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91E-8528-43B3-AFF5-171505B2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Model-based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78410-A09D-4A0D-9E2D-AAB81A4A3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Semi-continuous data with many zeros: </a:t>
                </a:r>
              </a:p>
              <a:p>
                <a:pPr lvl="1"/>
                <a:r>
                  <a:rPr lang="en-US" dirty="0"/>
                  <a:t>Generalized linear model-based framework cannot be applicable because it does not belong a one-parameter exponential family.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introduce a mixture model-based framework for model output: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ice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present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𝑎𝑏𝑠𝑒𝑛𝑡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a bijective function, to make sure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so that GP emulator can be applied (such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We emulate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78410-A09D-4A0D-9E2D-AAB81A4A3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2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0661280D41D247AAA5CD51CA0A2547" ma:contentTypeVersion="12" ma:contentTypeDescription="Create a new document." ma:contentTypeScope="" ma:versionID="b79be8bcec52d09de02810970bc2d012">
  <xsd:schema xmlns:xsd="http://www.w3.org/2001/XMLSchema" xmlns:xs="http://www.w3.org/2001/XMLSchema" xmlns:p="http://schemas.microsoft.com/office/2006/metadata/properties" xmlns:ns3="d497b104-2690-49f4-9eff-4f998f6e5187" xmlns:ns4="979ec0aa-21de-4aa6-ba0f-eb8ff67b22d1" targetNamespace="http://schemas.microsoft.com/office/2006/metadata/properties" ma:root="true" ma:fieldsID="9ae9c74f9dcfb049f4546ec33f03ec0d" ns3:_="" ns4:_="">
    <xsd:import namespace="d497b104-2690-49f4-9eff-4f998f6e5187"/>
    <xsd:import namespace="979ec0aa-21de-4aa6-ba0f-eb8ff67b22d1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7b104-2690-49f4-9eff-4f998f6e5187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ec0aa-21de-4aa6-ba0f-eb8ff67b22d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d497b104-2690-49f4-9eff-4f998f6e5187" xsi:nil="true"/>
    <MigrationWizIdSecurityGroups xmlns="d497b104-2690-49f4-9eff-4f998f6e5187" xsi:nil="true"/>
    <MigrationWizIdDocumentLibraryPermissions xmlns="d497b104-2690-49f4-9eff-4f998f6e5187" xsi:nil="true"/>
    <MigrationWizIdPermissionLevels xmlns="d497b104-2690-49f4-9eff-4f998f6e5187" xsi:nil="true"/>
    <MigrationWizId xmlns="d497b104-2690-49f4-9eff-4f998f6e5187" xsi:nil="true"/>
  </documentManagement>
</p:properties>
</file>

<file path=customXml/itemProps1.xml><?xml version="1.0" encoding="utf-8"?>
<ds:datastoreItem xmlns:ds="http://schemas.openxmlformats.org/officeDocument/2006/customXml" ds:itemID="{C11286D9-3899-47C6-A223-FFAFC58495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97b104-2690-49f4-9eff-4f998f6e5187"/>
    <ds:schemaRef ds:uri="979ec0aa-21de-4aa6-ba0f-eb8ff67b22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937CA-1DE5-477B-AF3B-B02CE3FA9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6A15D0-6FD8-4377-B715-652AEACD9098}">
  <ds:schemaRefs>
    <ds:schemaRef ds:uri="http://schemas.microsoft.com/office/2006/metadata/properties"/>
    <ds:schemaRef ds:uri="http://schemas.microsoft.com/office/infopath/2007/PartnerControls"/>
    <ds:schemaRef ds:uri="d497b104-2690-49f4-9eff-4f998f6e518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800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Ice Model Calibration  using Semi-continuous Spatial Data </vt:lpstr>
      <vt:lpstr>Computer Model?</vt:lpstr>
      <vt:lpstr>Calibrating Antarctic Ice Sheet Model </vt:lpstr>
      <vt:lpstr>Standard Calibration Framework</vt:lpstr>
      <vt:lpstr>Emulator for Expensive Computer Model</vt:lpstr>
      <vt:lpstr>Illustration for Emulation Step (1-D)</vt:lpstr>
      <vt:lpstr>Illustration for Calibration Step (1-D)</vt:lpstr>
      <vt:lpstr>Calibration using Semi-Continuous Spatial Data</vt:lpstr>
      <vt:lpstr>Mixture Model-based Approach</vt:lpstr>
      <vt:lpstr>Leave 10-percent-out Cross Validation</vt:lpstr>
      <vt:lpstr>Calibration Using Semi-Continuous Spatial Data</vt:lpstr>
      <vt:lpstr>Rewriting the Likelihood Function for the Mixture Model</vt:lpstr>
      <vt:lpstr>Added Information from Thickness Patterns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Model Emulation and Calibration  using Complex Spatial and Temporal Data</dc:title>
  <dc:creator>Chang, Won (changwn)</dc:creator>
  <cp:lastModifiedBy>Chang, Won (changwn)</cp:lastModifiedBy>
  <cp:revision>71</cp:revision>
  <dcterms:created xsi:type="dcterms:W3CDTF">2020-11-05T01:06:14Z</dcterms:created>
  <dcterms:modified xsi:type="dcterms:W3CDTF">2021-05-21T02:30:28Z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0x0101002D0661280D41D247AAA5CD51CA0A2547</vt:lpwstr>
  </property>
</Properties>
</file>