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ko-KR"/>
    </a:defPPr>
    <a:lvl1pPr marL="0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1pPr>
    <a:lvl2pPr marL="2187325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2pPr>
    <a:lvl3pPr marL="4374650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3pPr>
    <a:lvl4pPr marL="6561974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4pPr>
    <a:lvl5pPr marL="8749299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5pPr>
    <a:lvl6pPr marL="10936624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6pPr>
    <a:lvl7pPr marL="13123949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7pPr>
    <a:lvl8pPr marL="15311274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8pPr>
    <a:lvl9pPr marL="17498598" algn="l" defTabSz="4374650" rtl="0" eaLnBrk="1" latinLnBrk="1" hangingPunct="1">
      <a:defRPr sz="86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BA0"/>
    <a:srgbClr val="F5E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4" autoAdjust="0"/>
    <p:restoredTop sz="91392" autoAdjust="0"/>
  </p:normalViewPr>
  <p:slideViewPr>
    <p:cSldViewPr>
      <p:cViewPr>
        <p:scale>
          <a:sx n="50" d="100"/>
          <a:sy n="50" d="100"/>
        </p:scale>
        <p:origin x="36" y="-5790"/>
      </p:cViewPr>
      <p:guideLst>
        <p:guide orient="horz" pos="1348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B4D48-BDE2-4EF3-9FC3-53F07AE164CB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D40AE-8E83-408B-9A70-8795B3C23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0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D40AE-8E83-408B-9A70-8795B3C23E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2" cy="91750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283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4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28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3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57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72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86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01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15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9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9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426273" y="10800026"/>
            <a:ext cx="26821946" cy="23009004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960434" y="10800026"/>
            <a:ext cx="79961254" cy="23009004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5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534" y="27505386"/>
            <a:ext cx="25733932" cy="8501303"/>
          </a:xfrm>
        </p:spPr>
        <p:txBody>
          <a:bodyPr anchor="t"/>
          <a:lstStyle>
            <a:lvl1pPr algn="l">
              <a:defRPr sz="18499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534" y="18142064"/>
            <a:ext cx="25733932" cy="9363320"/>
          </a:xfrm>
        </p:spPr>
        <p:txBody>
          <a:bodyPr anchor="b"/>
          <a:lstStyle>
            <a:lvl1pPr marL="0" indent="0">
              <a:buNone/>
              <a:defRPr sz="9250">
                <a:solidFill>
                  <a:schemeClr val="tx1">
                    <a:tint val="75000"/>
                  </a:schemeClr>
                </a:solidFill>
              </a:defRPr>
            </a:lvl1pPr>
            <a:lvl2pPr marL="2114452" indent="0">
              <a:buNone/>
              <a:defRPr sz="8315">
                <a:solidFill>
                  <a:schemeClr val="tx1">
                    <a:tint val="75000"/>
                  </a:schemeClr>
                </a:solidFill>
              </a:defRPr>
            </a:lvl2pPr>
            <a:lvl3pPr marL="4228903" indent="0">
              <a:buNone/>
              <a:defRPr sz="7381">
                <a:solidFill>
                  <a:schemeClr val="tx1">
                    <a:tint val="75000"/>
                  </a:schemeClr>
                </a:solidFill>
              </a:defRPr>
            </a:lvl3pPr>
            <a:lvl4pPr marL="6343355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4pPr>
            <a:lvl5pPr marL="8457807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5pPr>
            <a:lvl6pPr marL="10572259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6pPr>
            <a:lvl7pPr marL="12686710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7pPr>
            <a:lvl8pPr marL="14801162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8pPr>
            <a:lvl9pPr marL="16915614" indent="0">
              <a:buNone/>
              <a:defRPr sz="64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960434" y="62917572"/>
            <a:ext cx="53391599" cy="177972498"/>
          </a:xfrm>
        </p:spPr>
        <p:txBody>
          <a:bodyPr/>
          <a:lstStyle>
            <a:lvl1pPr>
              <a:defRPr sz="12987"/>
            </a:lvl1pPr>
            <a:lvl2pPr>
              <a:defRPr sz="11118"/>
            </a:lvl2pPr>
            <a:lvl3pPr>
              <a:defRPr sz="9250"/>
            </a:lvl3pPr>
            <a:lvl4pPr>
              <a:defRPr sz="8315"/>
            </a:lvl4pPr>
            <a:lvl5pPr>
              <a:defRPr sz="8315"/>
            </a:lvl5pPr>
            <a:lvl6pPr>
              <a:defRPr sz="8315"/>
            </a:lvl6pPr>
            <a:lvl7pPr>
              <a:defRPr sz="8315"/>
            </a:lvl7pPr>
            <a:lvl8pPr>
              <a:defRPr sz="8315"/>
            </a:lvl8pPr>
            <a:lvl9pPr>
              <a:defRPr sz="83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56621" y="62917572"/>
            <a:ext cx="53391599" cy="177972498"/>
          </a:xfrm>
        </p:spPr>
        <p:txBody>
          <a:bodyPr/>
          <a:lstStyle>
            <a:lvl1pPr>
              <a:defRPr sz="12987"/>
            </a:lvl1pPr>
            <a:lvl2pPr>
              <a:defRPr sz="11118"/>
            </a:lvl2pPr>
            <a:lvl3pPr>
              <a:defRPr sz="9250"/>
            </a:lvl3pPr>
            <a:lvl4pPr>
              <a:defRPr sz="8315"/>
            </a:lvl4pPr>
            <a:lvl5pPr>
              <a:defRPr sz="8315"/>
            </a:lvl5pPr>
            <a:lvl6pPr>
              <a:defRPr sz="8315"/>
            </a:lvl6pPr>
            <a:lvl7pPr>
              <a:defRPr sz="8315"/>
            </a:lvl7pPr>
            <a:lvl8pPr>
              <a:defRPr sz="8315"/>
            </a:lvl8pPr>
            <a:lvl9pPr>
              <a:defRPr sz="83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581310"/>
            <a:ext cx="13376810" cy="3993033"/>
          </a:xfrm>
        </p:spPr>
        <p:txBody>
          <a:bodyPr anchor="b"/>
          <a:lstStyle>
            <a:lvl1pPr marL="0" indent="0">
              <a:buNone/>
              <a:defRPr sz="11118" b="1"/>
            </a:lvl1pPr>
            <a:lvl2pPr marL="2114452" indent="0">
              <a:buNone/>
              <a:defRPr sz="9250" b="1"/>
            </a:lvl2pPr>
            <a:lvl3pPr marL="4228903" indent="0">
              <a:buNone/>
              <a:defRPr sz="8315" b="1"/>
            </a:lvl3pPr>
            <a:lvl4pPr marL="6343355" indent="0">
              <a:buNone/>
              <a:defRPr sz="7381" b="1"/>
            </a:lvl4pPr>
            <a:lvl5pPr marL="8457807" indent="0">
              <a:buNone/>
              <a:defRPr sz="7381" b="1"/>
            </a:lvl5pPr>
            <a:lvl6pPr marL="10572259" indent="0">
              <a:buNone/>
              <a:defRPr sz="7381" b="1"/>
            </a:lvl6pPr>
            <a:lvl7pPr marL="12686710" indent="0">
              <a:buNone/>
              <a:defRPr sz="7381" b="1"/>
            </a:lvl7pPr>
            <a:lvl8pPr marL="14801162" indent="0">
              <a:buNone/>
              <a:defRPr sz="7381" b="1"/>
            </a:lvl8pPr>
            <a:lvl9pPr marL="16915614" indent="0">
              <a:buNone/>
              <a:defRPr sz="738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11118"/>
            </a:lvl1pPr>
            <a:lvl2pPr>
              <a:defRPr sz="9250"/>
            </a:lvl2pPr>
            <a:lvl3pPr>
              <a:defRPr sz="8315"/>
            </a:lvl3pPr>
            <a:lvl4pPr>
              <a:defRPr sz="7381"/>
            </a:lvl4pPr>
            <a:lvl5pPr>
              <a:defRPr sz="7381"/>
            </a:lvl5pPr>
            <a:lvl6pPr>
              <a:defRPr sz="7381"/>
            </a:lvl6pPr>
            <a:lvl7pPr>
              <a:defRPr sz="7381"/>
            </a:lvl7pPr>
            <a:lvl8pPr>
              <a:defRPr sz="7381"/>
            </a:lvl8pPr>
            <a:lvl9pPr>
              <a:defRPr sz="73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79390" y="9581310"/>
            <a:ext cx="13382064" cy="3993033"/>
          </a:xfrm>
        </p:spPr>
        <p:txBody>
          <a:bodyPr anchor="b"/>
          <a:lstStyle>
            <a:lvl1pPr marL="0" indent="0">
              <a:buNone/>
              <a:defRPr sz="11118" b="1"/>
            </a:lvl1pPr>
            <a:lvl2pPr marL="2114452" indent="0">
              <a:buNone/>
              <a:defRPr sz="9250" b="1"/>
            </a:lvl2pPr>
            <a:lvl3pPr marL="4228903" indent="0">
              <a:buNone/>
              <a:defRPr sz="8315" b="1"/>
            </a:lvl3pPr>
            <a:lvl4pPr marL="6343355" indent="0">
              <a:buNone/>
              <a:defRPr sz="7381" b="1"/>
            </a:lvl4pPr>
            <a:lvl5pPr marL="8457807" indent="0">
              <a:buNone/>
              <a:defRPr sz="7381" b="1"/>
            </a:lvl5pPr>
            <a:lvl6pPr marL="10572259" indent="0">
              <a:buNone/>
              <a:defRPr sz="7381" b="1"/>
            </a:lvl6pPr>
            <a:lvl7pPr marL="12686710" indent="0">
              <a:buNone/>
              <a:defRPr sz="7381" b="1"/>
            </a:lvl7pPr>
            <a:lvl8pPr marL="14801162" indent="0">
              <a:buNone/>
              <a:defRPr sz="7381" b="1"/>
            </a:lvl8pPr>
            <a:lvl9pPr marL="16915614" indent="0">
              <a:buNone/>
              <a:defRPr sz="738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</p:spPr>
        <p:txBody>
          <a:bodyPr/>
          <a:lstStyle>
            <a:lvl1pPr>
              <a:defRPr sz="11118"/>
            </a:lvl1pPr>
            <a:lvl2pPr>
              <a:defRPr sz="9250"/>
            </a:lvl2pPr>
            <a:lvl3pPr>
              <a:defRPr sz="8315"/>
            </a:lvl3pPr>
            <a:lvl4pPr>
              <a:defRPr sz="7381"/>
            </a:lvl4pPr>
            <a:lvl5pPr>
              <a:defRPr sz="7381"/>
            </a:lvl5pPr>
            <a:lvl6pPr>
              <a:defRPr sz="7381"/>
            </a:lvl6pPr>
            <a:lvl7pPr>
              <a:defRPr sz="7381"/>
            </a:lvl7pPr>
            <a:lvl8pPr>
              <a:defRPr sz="7381"/>
            </a:lvl8pPr>
            <a:lvl9pPr>
              <a:defRPr sz="738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6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0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8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763" y="1704225"/>
            <a:ext cx="9960336" cy="7252860"/>
          </a:xfrm>
        </p:spPr>
        <p:txBody>
          <a:bodyPr anchor="b"/>
          <a:lstStyle>
            <a:lvl1pPr algn="l">
              <a:defRPr sz="925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14762"/>
            </a:lvl1pPr>
            <a:lvl2pPr>
              <a:defRPr sz="12987"/>
            </a:lvl2pPr>
            <a:lvl3pPr>
              <a:defRPr sz="11118"/>
            </a:lvl3pPr>
            <a:lvl4pPr>
              <a:defRPr sz="9250"/>
            </a:lvl4pPr>
            <a:lvl5pPr>
              <a:defRPr sz="9250"/>
            </a:lvl5pPr>
            <a:lvl6pPr>
              <a:defRPr sz="9250"/>
            </a:lvl6pPr>
            <a:lvl7pPr>
              <a:defRPr sz="9250"/>
            </a:lvl7pPr>
            <a:lvl8pPr>
              <a:defRPr sz="9250"/>
            </a:lvl8pPr>
            <a:lvl9pPr>
              <a:defRPr sz="92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6447"/>
            </a:lvl1pPr>
            <a:lvl2pPr marL="2114452" indent="0">
              <a:buNone/>
              <a:defRPr sz="5512"/>
            </a:lvl2pPr>
            <a:lvl3pPr marL="4228903" indent="0">
              <a:buNone/>
              <a:defRPr sz="4672"/>
            </a:lvl3pPr>
            <a:lvl4pPr marL="6343355" indent="0">
              <a:buNone/>
              <a:defRPr sz="4204"/>
            </a:lvl4pPr>
            <a:lvl5pPr marL="8457807" indent="0">
              <a:buNone/>
              <a:defRPr sz="4204"/>
            </a:lvl5pPr>
            <a:lvl6pPr marL="10572259" indent="0">
              <a:buNone/>
              <a:defRPr sz="4204"/>
            </a:lvl6pPr>
            <a:lvl7pPr marL="12686710" indent="0">
              <a:buNone/>
              <a:defRPr sz="4204"/>
            </a:lvl7pPr>
            <a:lvl8pPr marL="14801162" indent="0">
              <a:buNone/>
              <a:defRPr sz="4204"/>
            </a:lvl8pPr>
            <a:lvl9pPr marL="16915614" indent="0">
              <a:buNone/>
              <a:defRPr sz="420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4154" y="29962636"/>
            <a:ext cx="18165128" cy="3537258"/>
          </a:xfrm>
        </p:spPr>
        <p:txBody>
          <a:bodyPr anchor="b"/>
          <a:lstStyle>
            <a:lvl1pPr algn="l">
              <a:defRPr sz="925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4154" y="3824596"/>
            <a:ext cx="18165128" cy="25682258"/>
          </a:xfrm>
        </p:spPr>
        <p:txBody>
          <a:bodyPr/>
          <a:lstStyle>
            <a:lvl1pPr marL="0" indent="0">
              <a:buNone/>
              <a:defRPr sz="14762"/>
            </a:lvl1pPr>
            <a:lvl2pPr marL="2114452" indent="0">
              <a:buNone/>
              <a:defRPr sz="12987"/>
            </a:lvl2pPr>
            <a:lvl3pPr marL="4228903" indent="0">
              <a:buNone/>
              <a:defRPr sz="11118"/>
            </a:lvl3pPr>
            <a:lvl4pPr marL="6343355" indent="0">
              <a:buNone/>
              <a:defRPr sz="9250"/>
            </a:lvl4pPr>
            <a:lvl5pPr marL="8457807" indent="0">
              <a:buNone/>
              <a:defRPr sz="9250"/>
            </a:lvl5pPr>
            <a:lvl6pPr marL="10572259" indent="0">
              <a:buNone/>
              <a:defRPr sz="9250"/>
            </a:lvl6pPr>
            <a:lvl7pPr marL="12686710" indent="0">
              <a:buNone/>
              <a:defRPr sz="9250"/>
            </a:lvl7pPr>
            <a:lvl8pPr marL="14801162" indent="0">
              <a:buNone/>
              <a:defRPr sz="9250"/>
            </a:lvl8pPr>
            <a:lvl9pPr marL="16915614" indent="0">
              <a:buNone/>
              <a:defRPr sz="925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4154" y="33499894"/>
            <a:ext cx="18165128" cy="5023494"/>
          </a:xfrm>
        </p:spPr>
        <p:txBody>
          <a:bodyPr/>
          <a:lstStyle>
            <a:lvl1pPr marL="0" indent="0">
              <a:buNone/>
              <a:defRPr sz="6447"/>
            </a:lvl1pPr>
            <a:lvl2pPr marL="2114452" indent="0">
              <a:buNone/>
              <a:defRPr sz="5512"/>
            </a:lvl2pPr>
            <a:lvl3pPr marL="4228903" indent="0">
              <a:buNone/>
              <a:defRPr sz="4672"/>
            </a:lvl3pPr>
            <a:lvl4pPr marL="6343355" indent="0">
              <a:buNone/>
              <a:defRPr sz="4204"/>
            </a:lvl4pPr>
            <a:lvl5pPr marL="8457807" indent="0">
              <a:buNone/>
              <a:defRPr sz="4204"/>
            </a:lvl5pPr>
            <a:lvl6pPr marL="10572259" indent="0">
              <a:buNone/>
              <a:defRPr sz="4204"/>
            </a:lvl6pPr>
            <a:lvl7pPr marL="12686710" indent="0">
              <a:buNone/>
              <a:defRPr sz="4204"/>
            </a:lvl7pPr>
            <a:lvl8pPr marL="14801162" indent="0">
              <a:buNone/>
              <a:defRPr sz="4204"/>
            </a:lvl8pPr>
            <a:lvl9pPr marL="16915614" indent="0">
              <a:buNone/>
              <a:defRPr sz="420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452628" tIns="226314" rIns="452628" bIns="22631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761" y="9987549"/>
            <a:ext cx="27247692" cy="28248505"/>
          </a:xfrm>
          <a:prstGeom prst="rect">
            <a:avLst/>
          </a:prstGeom>
        </p:spPr>
        <p:txBody>
          <a:bodyPr vert="horz" lIns="452628" tIns="226314" rIns="452628" bIns="22631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762" y="39672750"/>
            <a:ext cx="7064216" cy="2278905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l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3935-F827-4826-A9A7-C5B8A3AA5945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4032" y="39672750"/>
            <a:ext cx="9587151" cy="2278905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ctr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697237" y="39672750"/>
            <a:ext cx="7064216" cy="2278905"/>
          </a:xfrm>
          <a:prstGeom prst="rect">
            <a:avLst/>
          </a:prstGeom>
        </p:spPr>
        <p:txBody>
          <a:bodyPr vert="horz" lIns="452628" tIns="226314" rIns="452628" bIns="226314" rtlCol="0" anchor="ctr"/>
          <a:lstStyle>
            <a:lvl1pPr algn="r">
              <a:defRPr sz="5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3C185-7EA2-4A25-9A59-280D1EAA3F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4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8903" rtl="0" eaLnBrk="1" latinLnBrk="1" hangingPunct="1">
        <a:spcBef>
          <a:spcPct val="0"/>
        </a:spcBef>
        <a:buNone/>
        <a:defRPr sz="20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5839" indent="-1585839" algn="l" defTabSz="4228903" rtl="0" eaLnBrk="1" latinLnBrk="1" hangingPunct="1">
        <a:spcBef>
          <a:spcPct val="20000"/>
        </a:spcBef>
        <a:buFont typeface="Arial" pitchFamily="34" charset="0"/>
        <a:buChar char="•"/>
        <a:defRPr sz="14762" kern="1200">
          <a:solidFill>
            <a:schemeClr val="tx1"/>
          </a:solidFill>
          <a:latin typeface="+mn-lt"/>
          <a:ea typeface="+mn-ea"/>
          <a:cs typeface="+mn-cs"/>
        </a:defRPr>
      </a:lvl1pPr>
      <a:lvl2pPr marL="3435984" indent="-1321533" algn="l" defTabSz="4228903" rtl="0" eaLnBrk="1" latinLnBrk="1" hangingPunct="1">
        <a:spcBef>
          <a:spcPct val="20000"/>
        </a:spcBef>
        <a:buFont typeface="Arial" pitchFamily="34" charset="0"/>
        <a:buChar char="–"/>
        <a:defRPr sz="12987" kern="1200">
          <a:solidFill>
            <a:schemeClr val="tx1"/>
          </a:solidFill>
          <a:latin typeface="+mn-lt"/>
          <a:ea typeface="+mn-ea"/>
          <a:cs typeface="+mn-cs"/>
        </a:defRPr>
      </a:lvl2pPr>
      <a:lvl3pPr marL="5286129" indent="-1057226" algn="l" defTabSz="4228903" rtl="0" eaLnBrk="1" latinLnBrk="1" hangingPunct="1">
        <a:spcBef>
          <a:spcPct val="20000"/>
        </a:spcBef>
        <a:buFont typeface="Arial" pitchFamily="34" charset="0"/>
        <a:buChar char="•"/>
        <a:defRPr sz="11118" kern="1200">
          <a:solidFill>
            <a:schemeClr val="tx1"/>
          </a:solidFill>
          <a:latin typeface="+mn-lt"/>
          <a:ea typeface="+mn-ea"/>
          <a:cs typeface="+mn-cs"/>
        </a:defRPr>
      </a:lvl3pPr>
      <a:lvl4pPr marL="7400581" indent="-1057226" algn="l" defTabSz="4228903" rtl="0" eaLnBrk="1" latinLnBrk="1" hangingPunct="1">
        <a:spcBef>
          <a:spcPct val="20000"/>
        </a:spcBef>
        <a:buFont typeface="Arial" pitchFamily="34" charset="0"/>
        <a:buChar char="–"/>
        <a:defRPr sz="9250" kern="1200">
          <a:solidFill>
            <a:schemeClr val="tx1"/>
          </a:solidFill>
          <a:latin typeface="+mn-lt"/>
          <a:ea typeface="+mn-ea"/>
          <a:cs typeface="+mn-cs"/>
        </a:defRPr>
      </a:lvl4pPr>
      <a:lvl5pPr marL="9515033" indent="-1057226" algn="l" defTabSz="4228903" rtl="0" eaLnBrk="1" latinLnBrk="1" hangingPunct="1">
        <a:spcBef>
          <a:spcPct val="20000"/>
        </a:spcBef>
        <a:buFont typeface="Arial" pitchFamily="34" charset="0"/>
        <a:buChar char="»"/>
        <a:defRPr sz="9250" kern="1200">
          <a:solidFill>
            <a:schemeClr val="tx1"/>
          </a:solidFill>
          <a:latin typeface="+mn-lt"/>
          <a:ea typeface="+mn-ea"/>
          <a:cs typeface="+mn-cs"/>
        </a:defRPr>
      </a:lvl5pPr>
      <a:lvl6pPr marL="11629484" indent="-1057226" algn="l" defTabSz="4228903" rtl="0" eaLnBrk="1" latinLnBrk="1" hangingPunct="1">
        <a:spcBef>
          <a:spcPct val="20000"/>
        </a:spcBef>
        <a:buFont typeface="Arial" pitchFamily="34" charset="0"/>
        <a:buChar char="•"/>
        <a:defRPr sz="9250" kern="1200">
          <a:solidFill>
            <a:schemeClr val="tx1"/>
          </a:solidFill>
          <a:latin typeface="+mn-lt"/>
          <a:ea typeface="+mn-ea"/>
          <a:cs typeface="+mn-cs"/>
        </a:defRPr>
      </a:lvl6pPr>
      <a:lvl7pPr marL="13743936" indent="-1057226" algn="l" defTabSz="4228903" rtl="0" eaLnBrk="1" latinLnBrk="1" hangingPunct="1">
        <a:spcBef>
          <a:spcPct val="20000"/>
        </a:spcBef>
        <a:buFont typeface="Arial" pitchFamily="34" charset="0"/>
        <a:buChar char="•"/>
        <a:defRPr sz="9250" kern="1200">
          <a:solidFill>
            <a:schemeClr val="tx1"/>
          </a:solidFill>
          <a:latin typeface="+mn-lt"/>
          <a:ea typeface="+mn-ea"/>
          <a:cs typeface="+mn-cs"/>
        </a:defRPr>
      </a:lvl7pPr>
      <a:lvl8pPr marL="15858388" indent="-1057226" algn="l" defTabSz="4228903" rtl="0" eaLnBrk="1" latinLnBrk="1" hangingPunct="1">
        <a:spcBef>
          <a:spcPct val="20000"/>
        </a:spcBef>
        <a:buFont typeface="Arial" pitchFamily="34" charset="0"/>
        <a:buChar char="•"/>
        <a:defRPr sz="9250" kern="1200">
          <a:solidFill>
            <a:schemeClr val="tx1"/>
          </a:solidFill>
          <a:latin typeface="+mn-lt"/>
          <a:ea typeface="+mn-ea"/>
          <a:cs typeface="+mn-cs"/>
        </a:defRPr>
      </a:lvl8pPr>
      <a:lvl9pPr marL="17972839" indent="-1057226" algn="l" defTabSz="4228903" rtl="0" eaLnBrk="1" latinLnBrk="1" hangingPunct="1">
        <a:spcBef>
          <a:spcPct val="20000"/>
        </a:spcBef>
        <a:buFont typeface="Arial" pitchFamily="34" charset="0"/>
        <a:buChar char="•"/>
        <a:defRPr sz="9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1pPr>
      <a:lvl2pPr marL="2114452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2pPr>
      <a:lvl3pPr marL="4228903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3pPr>
      <a:lvl4pPr marL="6343355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4pPr>
      <a:lvl5pPr marL="8457807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5pPr>
      <a:lvl6pPr marL="10572259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6pPr>
      <a:lvl7pPr marL="12686710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7pPr>
      <a:lvl8pPr marL="14801162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8pPr>
      <a:lvl9pPr marL="16915614" algn="l" defTabSz="4228903" rtl="0" eaLnBrk="1" latinLnBrk="1" hangingPunct="1">
        <a:defRPr sz="8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24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26.png"/><Relationship Id="rId38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4.png"/><Relationship Id="rId37" Type="http://schemas.openxmlformats.org/officeDocument/2006/relationships/image" Target="../media/image280.png"/><Relationship Id="rId40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36" Type="http://schemas.openxmlformats.org/officeDocument/2006/relationships/image" Target="../media/image28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3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245764648">
            <a:extLst>
              <a:ext uri="{FF2B5EF4-FFF2-40B4-BE49-F238E27FC236}">
                <a16:creationId xmlns:a16="http://schemas.microsoft.com/office/drawing/2014/main" id="{F2515013-EF84-4E17-8BDF-43276798F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419" y="32296829"/>
            <a:ext cx="3763010" cy="376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0617D8-A321-4E5C-8BB5-BFBDEBE33666}"/>
              </a:ext>
            </a:extLst>
          </p:cNvPr>
          <p:cNvGrpSpPr/>
          <p:nvPr/>
        </p:nvGrpSpPr>
        <p:grpSpPr>
          <a:xfrm>
            <a:off x="23993719" y="17743530"/>
            <a:ext cx="4898623" cy="3600000"/>
            <a:chOff x="23905858" y="18511565"/>
            <a:chExt cx="4898623" cy="3600000"/>
          </a:xfrm>
        </p:grpSpPr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9E65701E-FF39-4E66-9E3E-600AE520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05858" y="18511565"/>
              <a:ext cx="3600000" cy="3600000"/>
            </a:xfrm>
            <a:prstGeom prst="rect">
              <a:avLst/>
            </a:prstGeom>
          </p:spPr>
        </p:pic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0509A523-1117-4795-AF08-B6BE3E49D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1624" y="19055367"/>
              <a:ext cx="1342857" cy="149523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EEAB75-BBFD-44BF-83D9-9CE4E21ACFB1}"/>
              </a:ext>
            </a:extLst>
          </p:cNvPr>
          <p:cNvGrpSpPr/>
          <p:nvPr/>
        </p:nvGrpSpPr>
        <p:grpSpPr>
          <a:xfrm>
            <a:off x="24020542" y="12284839"/>
            <a:ext cx="4775753" cy="3636000"/>
            <a:chOff x="23932681" y="13052874"/>
            <a:chExt cx="4775753" cy="3636000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D948DE19-8D05-43AF-85ED-4B3152DE7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2681" y="13052874"/>
              <a:ext cx="3636000" cy="3636000"/>
            </a:xfrm>
            <a:prstGeom prst="rect">
              <a:avLst/>
            </a:prstGeom>
          </p:spPr>
        </p:pic>
        <p:pic>
          <p:nvPicPr>
            <p:cNvPr id="17" name="그림 16" descr="텍스트이(가) 표시된 사진&#10;&#10;자동 생성된 설명">
              <a:extLst>
                <a:ext uri="{FF2B5EF4-FFF2-40B4-BE49-F238E27FC236}">
                  <a16:creationId xmlns:a16="http://schemas.microsoft.com/office/drawing/2014/main" id="{F77A43CA-E612-4F27-8A66-50E9C5A7A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89386" y="13505767"/>
              <a:ext cx="1219048" cy="1485714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D64F17-8C6B-45A1-AA81-87461142A841}"/>
              </a:ext>
            </a:extLst>
          </p:cNvPr>
          <p:cNvGrpSpPr/>
          <p:nvPr/>
        </p:nvGrpSpPr>
        <p:grpSpPr>
          <a:xfrm>
            <a:off x="23086399" y="23110897"/>
            <a:ext cx="4879890" cy="3600000"/>
            <a:chOff x="24069743" y="23907249"/>
            <a:chExt cx="4879890" cy="3600000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31F97EC4-FD47-4292-B9BA-26EDB6D0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69743" y="23907249"/>
              <a:ext cx="3600000" cy="3600000"/>
            </a:xfrm>
            <a:prstGeom prst="rect">
              <a:avLst/>
            </a:prstGeom>
          </p:spPr>
        </p:pic>
        <p:pic>
          <p:nvPicPr>
            <p:cNvPr id="23" name="그림 22" descr="텍스트이(가) 표시된 사진&#10;&#10;자동 생성된 설명">
              <a:extLst>
                <a:ext uri="{FF2B5EF4-FFF2-40B4-BE49-F238E27FC236}">
                  <a16:creationId xmlns:a16="http://schemas.microsoft.com/office/drawing/2014/main" id="{EBADB641-AFBB-462C-8E77-91A76DB0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8681" y="24343914"/>
              <a:ext cx="1380952" cy="1523810"/>
            </a:xfrm>
            <a:prstGeom prst="rect">
              <a:avLst/>
            </a:prstGeom>
          </p:spPr>
        </p:pic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8FFB071-E263-45BC-904E-05ED292D85B0}"/>
              </a:ext>
            </a:extLst>
          </p:cNvPr>
          <p:cNvSpPr txBox="1"/>
          <p:nvPr/>
        </p:nvSpPr>
        <p:spPr>
          <a:xfrm>
            <a:off x="16974287" y="21566842"/>
            <a:ext cx="68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3. Validation ratings  in case 2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E749D95-E3F3-4D43-BD1D-89DC23432D6C}"/>
              </a:ext>
            </a:extLst>
          </p:cNvPr>
          <p:cNvGrpSpPr/>
          <p:nvPr/>
        </p:nvGrpSpPr>
        <p:grpSpPr>
          <a:xfrm>
            <a:off x="1670893" y="24287161"/>
            <a:ext cx="12516613" cy="5046785"/>
            <a:chOff x="1706790" y="25475409"/>
            <a:chExt cx="12516613" cy="504678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183BA79-4E45-4A28-919E-BF0477195D2A}"/>
                </a:ext>
              </a:extLst>
            </p:cNvPr>
            <p:cNvGrpSpPr/>
            <p:nvPr/>
          </p:nvGrpSpPr>
          <p:grpSpPr>
            <a:xfrm>
              <a:off x="1706790" y="25475409"/>
              <a:ext cx="12420374" cy="3984250"/>
              <a:chOff x="1706790" y="25475409"/>
              <a:chExt cx="12420374" cy="398425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30E260E-F023-497A-8058-907FF36D5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6977" y="25475409"/>
                <a:ext cx="3960000" cy="3960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AB24875D-B493-4CC3-B731-B02DE9A539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67164" y="25478929"/>
                <a:ext cx="3960000" cy="39600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B55C7E4-BBE9-4F8C-B38D-2A481D838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6790" y="25499659"/>
                <a:ext cx="3960000" cy="396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B668320-3E20-4E28-9AFC-E737F92E16D7}"/>
                    </a:ext>
                  </a:extLst>
                </p:cNvPr>
                <p:cNvSpPr txBox="1"/>
                <p:nvPr/>
              </p:nvSpPr>
              <p:spPr>
                <a:xfrm>
                  <a:off x="3077558" y="29274768"/>
                  <a:ext cx="1375407" cy="34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(1)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B668320-3E20-4E28-9AFC-E737F92E1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558" y="29274768"/>
                  <a:ext cx="1375407" cy="348300"/>
                </a:xfrm>
                <a:prstGeom prst="rect">
                  <a:avLst/>
                </a:prstGeom>
                <a:blipFill>
                  <a:blip r:embed="rId10"/>
                  <a:stretch>
                    <a:fillRect l="-2655" t="-3448" b="-189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52DE0E3-7C7F-41DA-A008-F9DEAEFD0753}"/>
                    </a:ext>
                  </a:extLst>
                </p:cNvPr>
                <p:cNvSpPr txBox="1"/>
                <p:nvPr/>
              </p:nvSpPr>
              <p:spPr>
                <a:xfrm>
                  <a:off x="7265481" y="29217721"/>
                  <a:ext cx="1375407" cy="34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(2)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52DE0E3-7C7F-41DA-A008-F9DEAEFD0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81" y="29217721"/>
                  <a:ext cx="1375407" cy="348300"/>
                </a:xfrm>
                <a:prstGeom prst="rect">
                  <a:avLst/>
                </a:prstGeom>
                <a:blipFill>
                  <a:blip r:embed="rId11"/>
                  <a:stretch>
                    <a:fillRect l="-2655" t="-3509"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B11545-E7D4-4070-88C1-A2F66E380A43}"/>
                </a:ext>
              </a:extLst>
            </p:cNvPr>
            <p:cNvSpPr txBox="1"/>
            <p:nvPr/>
          </p:nvSpPr>
          <p:spPr>
            <a:xfrm>
              <a:off x="5615208" y="29701981"/>
              <a:ext cx="42467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/>
                <a:t>Figure1 : Odds curve</a:t>
              </a:r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9313D3A-A381-4F23-909D-747C1DADC96A}"/>
                    </a:ext>
                  </a:extLst>
                </p:cNvPr>
                <p:cNvSpPr txBox="1"/>
                <p:nvPr/>
              </p:nvSpPr>
              <p:spPr>
                <a:xfrm>
                  <a:off x="11581225" y="29274768"/>
                  <a:ext cx="1375407" cy="34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dirty="0"/>
                    <a:t>(3)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9313D3A-A381-4F23-909D-747C1DADC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1225" y="29274768"/>
                  <a:ext cx="1375407" cy="348300"/>
                </a:xfrm>
                <a:prstGeom prst="rect">
                  <a:avLst/>
                </a:prstGeom>
                <a:blipFill>
                  <a:blip r:embed="rId12"/>
                  <a:stretch>
                    <a:fillRect l="-2655" t="-3448" b="-1896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446F70F-ED16-41F7-8412-73B02F78D8A4}"/>
                </a:ext>
              </a:extLst>
            </p:cNvPr>
            <p:cNvSpPr txBox="1"/>
            <p:nvPr/>
          </p:nvSpPr>
          <p:spPr>
            <a:xfrm>
              <a:off x="2011739" y="29968196"/>
              <a:ext cx="1221166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(1) </a:t>
              </a:r>
              <a:r>
                <a:rPr lang="en-US" altLang="ko-KR" sz="3000" dirty="0">
                  <a:latin typeface="Calibri" pitchFamily="34" charset="0"/>
                  <a:cs typeface="Calibri" pitchFamily="34" charset="0"/>
                </a:rPr>
                <a:t>‘J’ shape	</a:t>
              </a:r>
              <a:r>
                <a:rPr lang="en-US" altLang="ko-KR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(2)</a:t>
              </a:r>
              <a:r>
                <a:rPr lang="en-US" altLang="ko-KR" sz="3000" dirty="0">
                  <a:latin typeface="Calibri" pitchFamily="34" charset="0"/>
                  <a:cs typeface="Calibri" pitchFamily="34" charset="0"/>
                </a:rPr>
                <a:t> ‘U’ shape	</a:t>
              </a:r>
              <a:r>
                <a:rPr lang="en-US" altLang="ko-KR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(3)  </a:t>
              </a:r>
              <a:r>
                <a:rPr lang="en-US" altLang="ko-KR" sz="3000" dirty="0">
                  <a:latin typeface="Calibri" pitchFamily="34" charset="0"/>
                  <a:cs typeface="Calibri" pitchFamily="34" charset="0"/>
                </a:rPr>
                <a:t>‘C’ shape</a:t>
              </a:r>
              <a:endParaRPr lang="en-US" altLang="ko-KR" sz="30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9568DB-C765-4423-BD21-66DD24C0D3E8}"/>
              </a:ext>
            </a:extLst>
          </p:cNvPr>
          <p:cNvGrpSpPr/>
          <p:nvPr/>
        </p:nvGrpSpPr>
        <p:grpSpPr>
          <a:xfrm>
            <a:off x="16866556" y="6134137"/>
            <a:ext cx="11082269" cy="4992045"/>
            <a:chOff x="16906508" y="16371186"/>
            <a:chExt cx="11082269" cy="4992045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B977C6A-8FF1-4323-855C-42965A516C49}"/>
                </a:ext>
              </a:extLst>
            </p:cNvPr>
            <p:cNvGrpSpPr/>
            <p:nvPr/>
          </p:nvGrpSpPr>
          <p:grpSpPr>
            <a:xfrm>
              <a:off x="16906508" y="16371186"/>
              <a:ext cx="11082269" cy="4822768"/>
              <a:chOff x="16717734" y="23904391"/>
              <a:chExt cx="11082269" cy="4822768"/>
            </a:xfrm>
          </p:grpSpPr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A22224BE-2158-4ED6-9804-1DB837022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977235" y="23904391"/>
                <a:ext cx="4822768" cy="4822768"/>
              </a:xfrm>
              <a:prstGeom prst="rect">
                <a:avLst/>
              </a:prstGeom>
            </p:spPr>
          </p:pic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7562DFF1-B7C8-443F-A0A6-198D2920F0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7734" y="23904391"/>
                <a:ext cx="4822768" cy="4822768"/>
              </a:xfrm>
              <a:prstGeom prst="rect">
                <a:avLst/>
              </a:prstGeom>
            </p:spPr>
          </p:pic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5F2A809-63A6-4188-9070-383D85D3BBBE}"/>
                </a:ext>
              </a:extLst>
            </p:cNvPr>
            <p:cNvSpPr txBox="1"/>
            <p:nvPr/>
          </p:nvSpPr>
          <p:spPr>
            <a:xfrm>
              <a:off x="17909816" y="20992585"/>
              <a:ext cx="323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Figure 4. AUO for odds curve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E29189-28AF-4696-8986-B2882D28A4F8}"/>
                </a:ext>
              </a:extLst>
            </p:cNvPr>
            <p:cNvSpPr txBox="1"/>
            <p:nvPr/>
          </p:nvSpPr>
          <p:spPr>
            <a:xfrm>
              <a:off x="23966963" y="21024677"/>
              <a:ext cx="323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Figure 5. SOR for odds curve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408296C-63D4-43E3-A6B0-3D1FB0BA2C3A}"/>
              </a:ext>
            </a:extLst>
          </p:cNvPr>
          <p:cNvGrpSpPr/>
          <p:nvPr/>
        </p:nvGrpSpPr>
        <p:grpSpPr>
          <a:xfrm>
            <a:off x="2452521" y="32548499"/>
            <a:ext cx="10381211" cy="4638721"/>
            <a:chOff x="17657886" y="11626961"/>
            <a:chExt cx="10381211" cy="4638721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F21B2F4D-C7AE-48B8-82FB-F83891BCA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57886" y="11665509"/>
              <a:ext cx="4545025" cy="4449924"/>
            </a:xfrm>
            <a:prstGeom prst="rect">
              <a:avLst/>
            </a:prstGeom>
          </p:spPr>
        </p:pic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6A968EAB-3185-444A-93C2-8533DBA16AF1}"/>
                </a:ext>
              </a:extLst>
            </p:cNvPr>
            <p:cNvGrpSpPr/>
            <p:nvPr/>
          </p:nvGrpSpPr>
          <p:grpSpPr>
            <a:xfrm>
              <a:off x="23494577" y="11626961"/>
              <a:ext cx="4544520" cy="4449430"/>
              <a:chOff x="4571920" y="3665179"/>
              <a:chExt cx="3024000" cy="3024000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879C30EB-458F-4076-B131-D9F71DEEE61C}"/>
                  </a:ext>
                </a:extLst>
              </p:cNvPr>
              <p:cNvGrpSpPr/>
              <p:nvPr/>
            </p:nvGrpSpPr>
            <p:grpSpPr>
              <a:xfrm>
                <a:off x="4571920" y="3665179"/>
                <a:ext cx="3024000" cy="3024000"/>
                <a:chOff x="4571920" y="3665179"/>
                <a:chExt cx="3024000" cy="3024000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6844DE22-528B-4277-ABF8-FD455B5B84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920" y="3665179"/>
                  <a:ext cx="3024000" cy="3024000"/>
                </a:xfrm>
                <a:prstGeom prst="rect">
                  <a:avLst/>
                </a:prstGeom>
              </p:spPr>
            </p:pic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1257F819-AF36-4520-89DA-153849785828}"/>
                    </a:ext>
                  </a:extLst>
                </p:cNvPr>
                <p:cNvSpPr/>
                <p:nvPr/>
              </p:nvSpPr>
              <p:spPr>
                <a:xfrm flipH="1" flipV="1">
                  <a:off x="5571112" y="5353753"/>
                  <a:ext cx="18000" cy="18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1FA3EF-B999-4005-B9DD-613FE290D433}"/>
                  </a:ext>
                </a:extLst>
              </p:cNvPr>
              <p:cNvSpPr txBox="1"/>
              <p:nvPr/>
            </p:nvSpPr>
            <p:spPr>
              <a:xfrm>
                <a:off x="5508104" y="5185275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B</a:t>
                </a:r>
                <a:endParaRPr lang="ko-KR" altLang="en-US" sz="1000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716667D-B5BD-4A01-B474-8CF2B82CD39F}"/>
                </a:ext>
              </a:extLst>
            </p:cNvPr>
            <p:cNvSpPr txBox="1"/>
            <p:nvPr/>
          </p:nvSpPr>
          <p:spPr>
            <a:xfrm>
              <a:off x="18971228" y="15927128"/>
              <a:ext cx="2104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Figure 2. Roc curve</a:t>
              </a:r>
              <a:endParaRPr lang="ko-KR" altLang="en-US" sz="16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A37F5E-D682-45FD-AD32-3059F177E59B}"/>
                </a:ext>
              </a:extLst>
            </p:cNvPr>
            <p:cNvSpPr txBox="1"/>
            <p:nvPr/>
          </p:nvSpPr>
          <p:spPr>
            <a:xfrm>
              <a:off x="24734320" y="15866507"/>
              <a:ext cx="2416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Figure 3. Odds curve</a:t>
              </a:r>
              <a:endParaRPr lang="ko-KR" altLang="en-US" sz="16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E09AEEC-7517-4D59-8486-98912AEDBECA}"/>
              </a:ext>
            </a:extLst>
          </p:cNvPr>
          <p:cNvGrpSpPr/>
          <p:nvPr/>
        </p:nvGrpSpPr>
        <p:grpSpPr>
          <a:xfrm>
            <a:off x="1143924" y="2411918"/>
            <a:ext cx="28189195" cy="4171195"/>
            <a:chOff x="1143924" y="2411918"/>
            <a:chExt cx="28189195" cy="4171195"/>
          </a:xfrm>
          <a:solidFill>
            <a:schemeClr val="tx2">
              <a:lumMod val="50000"/>
            </a:schemeClr>
          </a:solidFill>
        </p:grpSpPr>
        <p:sp>
          <p:nvSpPr>
            <p:cNvPr id="4" name="모서리가 둥근 직사각형 3"/>
            <p:cNvSpPr/>
            <p:nvPr/>
          </p:nvSpPr>
          <p:spPr>
            <a:xfrm>
              <a:off x="1143924" y="2411918"/>
              <a:ext cx="28189195" cy="417119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37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05025" y="3427697"/>
              <a:ext cx="11739111" cy="27952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474" b="1" dirty="0">
                  <a:solidFill>
                    <a:schemeClr val="bg1"/>
                  </a:solidFill>
                </a:rPr>
                <a:t>혼동행렬에 대한 오즈 곡선</a:t>
              </a:r>
              <a:endParaRPr lang="en-US" altLang="ko-KR" sz="7474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45" b="1" dirty="0">
                  <a:solidFill>
                    <a:schemeClr val="bg1"/>
                  </a:solidFill>
                </a:rPr>
                <a:t>오세현</a:t>
              </a:r>
              <a:r>
                <a:rPr lang="en-US" altLang="ko-KR" sz="5045" b="1" dirty="0">
                  <a:solidFill>
                    <a:schemeClr val="bg1"/>
                  </a:solidFill>
                </a:rPr>
                <a:t>, </a:t>
              </a:r>
              <a:r>
                <a:rPr lang="ko-KR" altLang="en-US" sz="5045" b="1" dirty="0" err="1">
                  <a:solidFill>
                    <a:schemeClr val="bg1"/>
                  </a:solidFill>
                </a:rPr>
                <a:t>홍종선</a:t>
              </a:r>
              <a:endParaRPr lang="en-US" altLang="ko-KR" sz="5045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5045" b="1" dirty="0">
                  <a:solidFill>
                    <a:schemeClr val="bg1"/>
                  </a:solidFill>
                </a:rPr>
                <a:t>성균관대학교 통계학과</a:t>
              </a:r>
              <a:endParaRPr lang="en-US" altLang="ko-KR" sz="5045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1605656" y="11509509"/>
            <a:ext cx="12615932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+mj-lt"/>
              </a:rPr>
              <a:t>Literature Review</a:t>
            </a:r>
            <a:endParaRPr lang="ko-KR" altLang="en-US" sz="4800" b="1" dirty="0">
              <a:latin typeface="+mj-lt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604431" y="29521605"/>
            <a:ext cx="12694714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4800" b="1" dirty="0">
                <a:latin typeface="Calibri" pitchFamily="34" charset="0"/>
                <a:ea typeface="돋움" pitchFamily="50" charset="-127"/>
                <a:cs typeface="Times New Roman" pitchFamily="18" charset="0"/>
              </a:rPr>
              <a:t>Relationships between odds curve and Roc curve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4771" y="12847884"/>
            <a:ext cx="10640059" cy="955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3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3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39CEA7-2D5F-41FD-B5FF-E4D73B0148CE}"/>
              </a:ext>
            </a:extLst>
          </p:cNvPr>
          <p:cNvSpPr/>
          <p:nvPr/>
        </p:nvSpPr>
        <p:spPr>
          <a:xfrm>
            <a:off x="1631907" y="12605235"/>
            <a:ext cx="90827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200" b="1" dirty="0">
                <a:solidFill>
                  <a:prstClr val="black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Confusion</a:t>
            </a:r>
            <a:r>
              <a:rPr lang="ko-KR" altLang="en-US" sz="3200" b="1" dirty="0">
                <a:solidFill>
                  <a:prstClr val="black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200" b="1" dirty="0">
                <a:solidFill>
                  <a:prstClr val="black"/>
                </a:solidFill>
                <a:latin typeface="+mj-lt"/>
                <a:ea typeface="Arial Unicode MS" pitchFamily="50" charset="-127"/>
                <a:cs typeface="Arial Unicode MS" pitchFamily="50" charset="-127"/>
              </a:rPr>
              <a:t>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9066EDE2-8BEF-4DEF-B7EE-D2B0091D1C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625897"/>
                  </p:ext>
                </p:extLst>
              </p:nvPr>
            </p:nvGraphicFramePr>
            <p:xfrm>
              <a:off x="1702007" y="13222578"/>
              <a:ext cx="5907585" cy="22380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430">
                      <a:extLst>
                        <a:ext uri="{9D8B030D-6E8A-4147-A177-3AD203B41FA5}">
                          <a16:colId xmlns:a16="http://schemas.microsoft.com/office/drawing/2014/main" val="152610816"/>
                        </a:ext>
                      </a:extLst>
                    </a:gridCol>
                    <a:gridCol w="478155">
                      <a:extLst>
                        <a:ext uri="{9D8B030D-6E8A-4147-A177-3AD203B41FA5}">
                          <a16:colId xmlns:a16="http://schemas.microsoft.com/office/drawing/2014/main" val="350412128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80515607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980467847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356647008"/>
                        </a:ext>
                      </a:extLst>
                    </a:gridCol>
                  </a:tblGrid>
                  <a:tr h="5580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30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en-US" sz="3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0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3000" b="1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Sum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7485796"/>
                      </a:ext>
                    </a:extLst>
                  </a:tr>
                  <a:tr h="55800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1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0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773541"/>
                      </a:ext>
                    </a:extLst>
                  </a:tr>
                  <a:tr h="558000">
                    <a:tc row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ko-KR" alt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dirty="0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𝑇𝑃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dirty="0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𝐹𝑁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982975"/>
                      </a:ext>
                    </a:extLst>
                  </a:tr>
                  <a:tr h="5580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dirty="0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𝐹</m:t>
                                </m:r>
                                <m:r>
                                  <a:rPr lang="en-US" altLang="ko-KR" sz="3000" i="1" dirty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dirty="0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𝑇𝑁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000" b="0" i="1" smtClean="0">
                                    <a:latin typeface="Cambria Math" panose="02040503050406030204" pitchFamily="18" charset="0"/>
                                    <a:ea typeface="Arial Unicode MS" pitchFamily="50" charset="-127"/>
                                    <a:cs typeface="Arial Unicode MS" pitchFamily="50" charset="-127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sz="3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51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5">
                <a:extLst>
                  <a:ext uri="{FF2B5EF4-FFF2-40B4-BE49-F238E27FC236}">
                    <a16:creationId xmlns:a16="http://schemas.microsoft.com/office/drawing/2014/main" id="{9066EDE2-8BEF-4DEF-B7EE-D2B0091D1C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4625897"/>
                  </p:ext>
                </p:extLst>
              </p:nvPr>
            </p:nvGraphicFramePr>
            <p:xfrm>
              <a:off x="1702007" y="13222578"/>
              <a:ext cx="5907585" cy="22380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9430">
                      <a:extLst>
                        <a:ext uri="{9D8B030D-6E8A-4147-A177-3AD203B41FA5}">
                          <a16:colId xmlns:a16="http://schemas.microsoft.com/office/drawing/2014/main" val="152610816"/>
                        </a:ext>
                      </a:extLst>
                    </a:gridCol>
                    <a:gridCol w="478155">
                      <a:extLst>
                        <a:ext uri="{9D8B030D-6E8A-4147-A177-3AD203B41FA5}">
                          <a16:colId xmlns:a16="http://schemas.microsoft.com/office/drawing/2014/main" val="3504121284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805156079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980467847"/>
                        </a:ext>
                      </a:extLst>
                    </a:gridCol>
                    <a:gridCol w="1440000">
                      <a:extLst>
                        <a:ext uri="{9D8B030D-6E8A-4147-A177-3AD203B41FA5}">
                          <a16:colId xmlns:a16="http://schemas.microsoft.com/office/drawing/2014/main" val="2356647008"/>
                        </a:ext>
                      </a:extLst>
                    </a:gridCol>
                  </a:tblGrid>
                  <a:tr h="564007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sz="3000" dirty="0"/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55391" t="-1075" r="-50317" b="-3268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Sum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7485796"/>
                      </a:ext>
                    </a:extLst>
                  </a:tr>
                  <a:tr h="55800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1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/>
                            <a:t>0</a:t>
                          </a:r>
                          <a:endParaRPr lang="ko-KR" altLang="en-US" sz="3000" b="1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773541"/>
                      </a:ext>
                    </a:extLst>
                  </a:tr>
                  <a:tr h="55800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549" t="-100543" r="-434066" b="-15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11017" t="-201087" r="-201271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10127" t="-201087" r="-100422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11441" t="-201087" r="-847" b="-131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982975"/>
                      </a:ext>
                    </a:extLst>
                  </a:tr>
                  <a:tr h="5580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sz="2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ko-KR" altLang="en-US" sz="3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11017" t="-301087" r="-201271" b="-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10127" t="-301087" r="-100422" b="-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11441" t="-301087" r="-847" b="-31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51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7E7FFB0-0A15-4553-9642-C59A149523C7}"/>
              </a:ext>
            </a:extLst>
          </p:cNvPr>
          <p:cNvSpPr txBox="1"/>
          <p:nvPr/>
        </p:nvSpPr>
        <p:spPr>
          <a:xfrm>
            <a:off x="1368701" y="15458001"/>
            <a:ext cx="68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1. Confusion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773F3B6-5862-49EC-8936-FF87AFC7BCE7}"/>
                  </a:ext>
                </a:extLst>
              </p:cNvPr>
              <p:cNvSpPr/>
              <p:nvPr/>
            </p:nvSpPr>
            <p:spPr>
              <a:xfrm>
                <a:off x="7879215" y="13250582"/>
                <a:ext cx="4779679" cy="1122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𝐶</m:t>
                    </m:r>
                    <m:r>
                      <a:rPr lang="en-US" altLang="ko-KR" sz="3000" b="0" i="1" smtClean="0"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</m:ctrlPr>
                          </m:eqArrPr>
                          <m:e>
                            <m:r>
                              <a:rPr lang="en-US" altLang="ko-KR" sz="3000" b="0" i="1" smtClean="0">
                                <a:latin typeface="Cambria Math"/>
                                <a:ea typeface="Arial Unicode MS" pitchFamily="50" charset="-127"/>
                                <a:cs typeface="Arial Unicode MS" pitchFamily="50" charset="-127"/>
                              </a:rPr>
                              <m:t>1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   </m:t>
                            </m:r>
                            <m:r>
                              <a:rPr lang="en-US" altLang="ko-KR" sz="30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𝑒𝑓𝑎𝑢𝑙𝑡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               </m:t>
                            </m:r>
                          </m:e>
                          <m:e>
                            <m:r>
                              <a:rPr lang="en-US" altLang="ko-KR" sz="3000" b="0" i="1" smtClean="0">
                                <a:latin typeface="Cambria Math"/>
                                <a:ea typeface="Arial Unicode MS" pitchFamily="50" charset="-127"/>
                                <a:cs typeface="Arial Unicode MS" pitchFamily="50" charset="-127"/>
                              </a:rPr>
                              <m:t>&amp;0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,    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𝑛𝑜𝑛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𝑑𝑒𝑓𝑎𝑢𝑙𝑡</m:t>
                            </m:r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3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773F3B6-5862-49EC-8936-FF87AFC7B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215" y="13250582"/>
                <a:ext cx="4779679" cy="11221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B6D61B1-A7DD-4DEC-8A8E-02827EF27AC2}"/>
                  </a:ext>
                </a:extLst>
              </p:cNvPr>
              <p:cNvSpPr/>
              <p:nvPr/>
            </p:nvSpPr>
            <p:spPr>
              <a:xfrm>
                <a:off x="1767346" y="16075786"/>
                <a:ext cx="5846553" cy="322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ko-KR" sz="3200" b="1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TPR and TNR</a:t>
                </a:r>
              </a:p>
              <a:p>
                <a:pPr algn="just"/>
                <a:endParaRPr lang="en-US" altLang="ko-KR" sz="1000" i="1" dirty="0">
                  <a:latin typeface="Cambria Math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ea typeface="Arial Unicode MS" pitchFamily="50" charset="-127"/>
                    <a:cs typeface="Arial Unicode MS" pitchFamily="50" charset="-127"/>
                  </a:rPr>
                  <a:t>TPR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/>
                            <a:ea typeface="Arial Unicode MS" pitchFamily="50" charset="-127"/>
                            <a:cs typeface="Arial Unicode MS" pitchFamily="50" charset="-127"/>
                          </a:rPr>
                          <m:t>𝑇𝑃</m:t>
                        </m:r>
                      </m:num>
                      <m:den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z="3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algn="just">
                  <a:spcBef>
                    <a:spcPts val="600"/>
                  </a:spcBef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: true positive rate, sensitivity</a:t>
                </a:r>
              </a:p>
              <a:p>
                <a:pPr marL="684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ea typeface="Arial Unicode MS" pitchFamily="50" charset="-127"/>
                    <a:cs typeface="Arial Unicode MS" pitchFamily="50" charset="-127"/>
                  </a:rPr>
                  <a:t>TNR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1− </m:t>
                    </m:r>
                    <m:sSub>
                      <m:sSub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/>
                            <a:ea typeface="Arial Unicode MS" pitchFamily="50" charset="-127"/>
                            <a:cs typeface="Arial Unicode MS" pitchFamily="50" charset="-127"/>
                          </a:rPr>
                          <m:t>𝑇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𝑁</m:t>
                        </m:r>
                      </m:num>
                      <m:den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𝑞</m:t>
                        </m:r>
                      </m:den>
                    </m:f>
                  </m:oMath>
                </a14:m>
                <a:endParaRPr lang="en-US" altLang="ko-KR" sz="3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algn="just">
                  <a:spcBef>
                    <a:spcPts val="600"/>
                  </a:spcBef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: true negative rate, specificity</a:t>
                </a: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B6D61B1-A7DD-4DEC-8A8E-02827EF27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346" y="16075786"/>
                <a:ext cx="5846553" cy="3228576"/>
              </a:xfrm>
              <a:prstGeom prst="rect">
                <a:avLst/>
              </a:prstGeom>
              <a:blipFill>
                <a:blip r:embed="rId18"/>
                <a:stretch>
                  <a:fillRect l="-2711" t="-2453" b="-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36A53D5-FF13-43E3-A937-9B6592E0E5FB}"/>
                  </a:ext>
                </a:extLst>
              </p:cNvPr>
              <p:cNvSpPr/>
              <p:nvPr/>
            </p:nvSpPr>
            <p:spPr>
              <a:xfrm>
                <a:off x="7649336" y="16076818"/>
                <a:ext cx="5970982" cy="3228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ko-KR" sz="3200" b="1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FPR and FNR</a:t>
                </a:r>
              </a:p>
              <a:p>
                <a:pPr algn="just"/>
                <a:endParaRPr lang="en-US" altLang="ko-KR" sz="1000" i="1" dirty="0">
                  <a:latin typeface="Cambria Math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ea typeface="Arial Unicode MS" pitchFamily="50" charset="-127"/>
                    <a:cs typeface="Arial Unicode MS" pitchFamily="50" charset="-127"/>
                  </a:rPr>
                  <a:t>FPR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𝐹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/>
                            <a:ea typeface="Arial Unicode MS" pitchFamily="50" charset="-127"/>
                            <a:cs typeface="Arial Unicode MS" pitchFamily="50" charset="-127"/>
                          </a:rPr>
                          <m:t>𝑃</m:t>
                        </m:r>
                      </m:num>
                      <m:den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𝑞</m:t>
                        </m:r>
                      </m:den>
                    </m:f>
                  </m:oMath>
                </a14:m>
                <a:endParaRPr lang="en-US" altLang="ko-KR" sz="3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algn="just">
                  <a:spcBef>
                    <a:spcPts val="600"/>
                  </a:spcBef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: false positive rate, 1-specificity</a:t>
                </a:r>
              </a:p>
              <a:p>
                <a:pPr marL="684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ea typeface="Arial Unicode MS" pitchFamily="50" charset="-127"/>
                    <a:cs typeface="Arial Unicode MS" pitchFamily="50" charset="-127"/>
                  </a:rPr>
                  <a:t>FNR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1− </m:t>
                    </m:r>
                    <m:sSub>
                      <m:sSub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</m:ctrlPr>
                          </m:acc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  <a:cs typeface="Arial Unicode MS" pitchFamily="50" charset="-127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</m:e>
                    </m:d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 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𝐹𝑁</m:t>
                        </m:r>
                      </m:num>
                      <m:den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𝑝</m:t>
                        </m:r>
                      </m:den>
                    </m:f>
                  </m:oMath>
                </a14:m>
                <a:endParaRPr lang="en-US" altLang="ko-KR" sz="3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marL="684000" lvl="0" algn="just">
                  <a:spcBef>
                    <a:spcPts val="600"/>
                  </a:spcBef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: false negative rate, 1-sensitivity</a:t>
                </a: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36A53D5-FF13-43E3-A937-9B6592E0E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36" y="16076818"/>
                <a:ext cx="5970982" cy="3228576"/>
              </a:xfrm>
              <a:prstGeom prst="rect">
                <a:avLst/>
              </a:prstGeom>
              <a:blipFill>
                <a:blip r:embed="rId19"/>
                <a:stretch>
                  <a:fillRect l="-2656" t="-2453" r="-1430" b="-49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모서리가 둥근 직사각형 20"/>
          <p:cNvSpPr/>
          <p:nvPr/>
        </p:nvSpPr>
        <p:spPr>
          <a:xfrm>
            <a:off x="1604431" y="7187441"/>
            <a:ext cx="12812603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+mj-lt"/>
              </a:rPr>
              <a:t>Research Procedure</a:t>
            </a:r>
            <a:endParaRPr lang="ko-KR" altLang="en-US" sz="4800" b="1" dirty="0">
              <a:latin typeface="+mj-lt"/>
            </a:endParaRP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939D6FAF-FA95-4A60-A3B7-C10E5EFB4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5174" y="8165720"/>
            <a:ext cx="11822199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176713" eaLnBrk="0" hangingPunct="0"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4176713" eaLnBrk="0" hangingPunct="0"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4176713" eaLnBrk="0" hangingPunct="0"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4176713" eaLnBrk="0" hangingPunct="0"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4176713" eaLnBrk="0" hangingPunct="0"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44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Bell MT" panose="02020503060305020303" pitchFamily="18" charset="0"/>
              </a:rPr>
              <a:t>Consider two types odds.</a:t>
            </a:r>
          </a:p>
          <a:p>
            <a:pPr marL="2844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Bell MT" panose="02020503060305020303" pitchFamily="18" charset="0"/>
              </a:rPr>
              <a:t>Propose ‘Odds curve’ using these odds.</a:t>
            </a:r>
          </a:p>
          <a:p>
            <a:pPr marL="2844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Bell MT" panose="02020503060305020303" pitchFamily="18" charset="0"/>
              </a:rPr>
              <a:t>Explain relationships between odds curve and ROC curve. </a:t>
            </a:r>
          </a:p>
          <a:p>
            <a:pPr marL="2844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Bell MT" panose="02020503060305020303" pitchFamily="18" charset="0"/>
              </a:rPr>
              <a:t>Propose two statistics that measure the discriminant power.</a:t>
            </a:r>
          </a:p>
          <a:p>
            <a:pPr marL="284400" indent="-342900" algn="just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ko-KR" sz="3200" dirty="0">
                <a:latin typeface="Bell MT" panose="02020503060305020303" pitchFamily="18" charset="0"/>
              </a:rPr>
              <a:t>Develop validation ratings based on odds curve</a:t>
            </a:r>
            <a:endParaRPr lang="en-US" altLang="ko-KR" sz="3000" dirty="0">
              <a:latin typeface="Calibri" panose="020F0502020204030204" pitchFamily="34" charset="0"/>
              <a:ea typeface="Arial Unicode MS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6F0D06-C8EB-4626-8B99-074557691F6B}"/>
                  </a:ext>
                </a:extLst>
              </p:cNvPr>
              <p:cNvSpPr/>
              <p:nvPr/>
            </p:nvSpPr>
            <p:spPr>
              <a:xfrm>
                <a:off x="1604431" y="19444493"/>
                <a:ext cx="11242823" cy="2433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altLang="ko-KR" sz="3200" b="1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Odds in confusion matrix</a:t>
                </a:r>
              </a:p>
              <a:p>
                <a:pPr marL="540000" lvl="0" indent="-342900" algn="just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𝐹𝑃𝑅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/>
                            <a:ea typeface="Arial Unicode MS" pitchFamily="50" charset="-127"/>
                            <a:cs typeface="Arial Unicode MS" pitchFamily="50" charset="-127"/>
                          </a:rPr>
                          <m:t>𝑇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𝑃𝑅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sz="3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  : odds that predicted class is positive</a:t>
                </a:r>
              </a:p>
              <a:p>
                <a:pPr marL="540000" lvl="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𝐹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𝑁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𝑅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/>
                            <a:ea typeface="Arial Unicode MS" pitchFamily="50" charset="-127"/>
                            <a:cs typeface="Arial Unicode MS" pitchFamily="50" charset="-127"/>
                          </a:rPr>
                          <m:t>𝑇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𝑁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𝑅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  <m:r>
                      <a:rPr lang="en-US" altLang="ko-KR" sz="3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rial Unicode MS" pitchFamily="50" charset="-127"/>
                        <a:cs typeface="Arial Unicode MS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3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 : odds that predicted class is negative</a:t>
                </a:r>
                <a:endParaRPr lang="en-US" altLang="ko-KR" sz="3200" b="1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  <a:p>
                <a:pPr lvl="0" algn="just"/>
                <a:endParaRPr lang="en-US" altLang="ko-KR" sz="1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36F0D06-C8EB-4626-8B99-074557691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31" y="19444493"/>
                <a:ext cx="11242823" cy="2433230"/>
              </a:xfrm>
              <a:prstGeom prst="rect">
                <a:avLst/>
              </a:prstGeom>
              <a:blipFill>
                <a:blip r:embed="rId20"/>
                <a:stretch>
                  <a:fillRect l="-1356" t="-3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23E1A969-514C-4269-83E6-730091A06FD3}"/>
              </a:ext>
            </a:extLst>
          </p:cNvPr>
          <p:cNvSpPr/>
          <p:nvPr/>
        </p:nvSpPr>
        <p:spPr>
          <a:xfrm>
            <a:off x="1606288" y="21858489"/>
            <a:ext cx="12692857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latin typeface="+mj-lt"/>
              </a:rPr>
              <a:t>Odds curve</a:t>
            </a:r>
            <a:endParaRPr lang="ko-KR" altLang="en-US" sz="48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491E97-14DB-4BB2-9F26-CCCE1AC59ACF}"/>
                  </a:ext>
                </a:extLst>
              </p:cNvPr>
              <p:cNvSpPr txBox="1"/>
              <p:nvPr/>
            </p:nvSpPr>
            <p:spPr>
              <a:xfrm>
                <a:off x="1982128" y="22954557"/>
                <a:ext cx="11403164" cy="1786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For all x that satisfies the general assumption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ko-KR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), the odds curve implements the coordinates of the horizontal and vertical axes as a curve in the unit area square with two kinds of odds,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𝑑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sz="3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rial Unicode MS" pitchFamily="50" charset="-127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/>
                  <a:t>.</a:t>
                </a:r>
                <a:endParaRPr lang="ko-KR" altLang="en-US" sz="3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A491E97-14DB-4BB2-9F26-CCCE1AC5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28" y="22954557"/>
                <a:ext cx="11403164" cy="1786002"/>
              </a:xfrm>
              <a:prstGeom prst="rect">
                <a:avLst/>
              </a:prstGeom>
              <a:blipFill>
                <a:blip r:embed="rId21"/>
                <a:stretch>
                  <a:fillRect l="-1229" t="-4110" r="-1871" b="-17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BB326F-6599-4924-9C5C-E800A25E39CA}"/>
                  </a:ext>
                </a:extLst>
              </p:cNvPr>
              <p:cNvSpPr txBox="1"/>
              <p:nvPr/>
            </p:nvSpPr>
            <p:spPr>
              <a:xfrm>
                <a:off x="1815174" y="30610171"/>
                <a:ext cx="5758976" cy="248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In Roc curve</a:t>
                </a:r>
              </a:p>
              <a:p>
                <a:pPr marL="197100" lvl="0" algn="just"/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      -  A = </a:t>
                </a:r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ko-KR" sz="3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)</a:t>
                </a:r>
              </a:p>
              <a:p>
                <a:pPr marL="197100" algn="just"/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Calibri" pitchFamily="34" charset="0"/>
                  </a:rPr>
                  <a:t>      - </a:t>
                </a:r>
                <a14:m>
                  <m:oMath xmlns:m="http://schemas.openxmlformats.org/officeDocument/2006/math">
                    <m:r>
                      <a:rPr lang="en-US" altLang="ko-KR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3000" i="1">
                        <a:latin typeface="Cambria Math"/>
                        <a:cs typeface="Times New Roman" panose="020206030504050203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ko-KR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 </a:t>
                </a:r>
                <a:endParaRPr lang="en-US" altLang="ko-KR" sz="3000" dirty="0">
                  <a:latin typeface="Calibri" pitchFamily="34" charset="0"/>
                  <a:cs typeface="Calibri" pitchFamily="34" charset="0"/>
                </a:endParaRPr>
              </a:p>
              <a:p>
                <a:pPr marL="197100" algn="just"/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      - 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/>
                        <a:cs typeface="Times New Roman" panose="020206030504050203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ko-KR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000" dirty="0">
                    <a:latin typeface="Calibri" pitchFamily="34" charset="0"/>
                    <a:ea typeface="Cambria Math" panose="02040503050406030204" pitchFamily="18" charset="0"/>
                    <a:cs typeface="Calibri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1−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1−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3000" dirty="0">
                  <a:solidFill>
                    <a:prstClr val="black"/>
                  </a:solidFill>
                  <a:latin typeface="Calibri" pitchFamily="34" charset="0"/>
                  <a:ea typeface="Arial Unicode MS" pitchFamily="50" charset="-127"/>
                  <a:cs typeface="Arial Unicode MS" pitchFamily="50" charset="-127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0BB326F-6599-4924-9C5C-E800A25E3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174" y="30610171"/>
                <a:ext cx="5758976" cy="2486578"/>
              </a:xfrm>
              <a:prstGeom prst="rect">
                <a:avLst/>
              </a:prstGeom>
              <a:blipFill>
                <a:blip r:embed="rId22"/>
                <a:stretch>
                  <a:fillRect t="-2941" b="-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AEB083-2B93-4C9B-AE29-7830349E91FB}"/>
                  </a:ext>
                </a:extLst>
              </p:cNvPr>
              <p:cNvSpPr txBox="1"/>
              <p:nvPr/>
            </p:nvSpPr>
            <p:spPr>
              <a:xfrm>
                <a:off x="6303247" y="30638719"/>
                <a:ext cx="7889000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0000" lvl="0" indent="-342900" algn="just">
                  <a:buFont typeface="Arial" pitchFamily="34" charset="0"/>
                  <a:buChar char="•"/>
                </a:pPr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In Odds curve</a:t>
                </a:r>
              </a:p>
              <a:p>
                <a:pPr marL="197100" lvl="0" algn="just"/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      -  B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1−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𝑑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1−</m:t>
                            </m:r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3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rial Unicode MS" pitchFamily="50" charset="-127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(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𝑥</m:t>
                        </m:r>
                        <m:r>
                          <a:rPr lang="en-US" altLang="ko-KR" sz="3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rial Unicode MS" pitchFamily="50" charset="-127"/>
                            <a:cs typeface="Arial Unicode MS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) = (</a:t>
                </a:r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/>
                        <a:cs typeface="Times New Roman" panose="020206030504050203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ko-KR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/>
                        <a:cs typeface="Times New Roman" panose="02020603050405020304" pitchFamily="18" charset="0"/>
                      </a:rPr>
                      <m:t>𝑡𝑎𝑛</m:t>
                    </m:r>
                    <m:sSub>
                      <m:sSubPr>
                        <m:ctrlP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ko-KR" altLang="en-US" sz="3000" i="1">
                            <a:latin typeface="Cambria Math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30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000" dirty="0">
                    <a:solidFill>
                      <a:prstClr val="black"/>
                    </a:solidFill>
                    <a:latin typeface="Calibri" pitchFamily="34" charset="0"/>
                    <a:ea typeface="Arial Unicode MS" pitchFamily="50" charset="-127"/>
                    <a:cs typeface="Arial Unicode MS" pitchFamily="50" charset="-127"/>
                  </a:rPr>
                  <a:t>)</a:t>
                </a:r>
                <a:endParaRPr lang="en-US" altLang="ko-KR" sz="3000" dirty="0">
                  <a:latin typeface="Calibri" pitchFamily="34" charset="0"/>
                  <a:ea typeface="Cambria Math" panose="02040503050406030204" pitchFamily="18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5AEB083-2B93-4C9B-AE29-7830349E9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247" y="30638719"/>
                <a:ext cx="7889000" cy="1289456"/>
              </a:xfrm>
              <a:prstGeom prst="rect">
                <a:avLst/>
              </a:prstGeom>
              <a:blipFill>
                <a:blip r:embed="rId23"/>
                <a:stretch>
                  <a:fillRect t="-5660" r="-1236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9E87F4A4-AF03-4D7A-8C43-1B5A647DB1F7}"/>
              </a:ext>
            </a:extLst>
          </p:cNvPr>
          <p:cNvSpPr/>
          <p:nvPr/>
        </p:nvSpPr>
        <p:spPr>
          <a:xfrm>
            <a:off x="16158536" y="11145435"/>
            <a:ext cx="12694714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4800" b="1" dirty="0">
                <a:latin typeface="Calibri" pitchFamily="34" charset="0"/>
                <a:ea typeface="돋움" pitchFamily="50" charset="-127"/>
                <a:cs typeface="Times New Roman" pitchFamily="18" charset="0"/>
              </a:rPr>
              <a:t>Validation ratings in Odds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모서리가 둥근 직사각형 38">
                <a:extLst>
                  <a:ext uri="{FF2B5EF4-FFF2-40B4-BE49-F238E27FC236}">
                    <a16:creationId xmlns:a16="http://schemas.microsoft.com/office/drawing/2014/main" id="{E1E380D7-9A3D-4D29-AFE7-94B5C1DDF281}"/>
                  </a:ext>
                </a:extLst>
              </p:cNvPr>
              <p:cNvSpPr/>
              <p:nvPr/>
            </p:nvSpPr>
            <p:spPr>
              <a:xfrm>
                <a:off x="2120800" y="38116425"/>
                <a:ext cx="11749546" cy="28833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AUO : Area Under Odds curve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ko-KR" sz="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𝐴𝑈𝑂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ko-KR" sz="300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0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𝑎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𝑙𝑙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 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ko-KR" sz="300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cs typeface="Calibri" pitchFamily="3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altLang="ko-KR" sz="30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30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𝑎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𝑙𝑙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 </m:t>
                              </m:r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𝑡</m:t>
                                      </m:r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𝑡</m:t>
                                      </m:r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3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50" charset="-127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)(</m:t>
                              </m:r>
                              <m:f>
                                <m:f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1−</m:t>
                                      </m:r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𝑡</m:t>
                                  </m:r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1−</m:t>
                                      </m:r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altLang="ko-KR" sz="3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Arial Unicode MS" pitchFamily="50" charset="-127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(</m:t>
                                  </m:r>
                                  <m:r>
                                    <a:rPr lang="en-US" altLang="ko-KR" sz="3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𝑡</m:t>
                                  </m:r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  <a:cs typeface="Arial Unicode MS" pitchFamily="50" charset="-127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  <a:cs typeface="Calibri" pitchFamily="3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3000" dirty="0">
                  <a:latin typeface="Calibri" pitchFamily="34" charset="0"/>
                  <a:cs typeface="Calibri" pitchFamily="34" charset="0"/>
                </a:endParaRPr>
              </a:p>
              <a:p>
                <a:endParaRPr lang="en-US" altLang="ko-KR" sz="900" dirty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     AUO is not defined in case 3(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3000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3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3000" dirty="0">
                    <a:latin typeface="Calibri" pitchFamily="34" charset="0"/>
                    <a:cs typeface="Calibri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2" name="모서리가 둥근 직사각형 38">
                <a:extLst>
                  <a:ext uri="{FF2B5EF4-FFF2-40B4-BE49-F238E27FC236}">
                    <a16:creationId xmlns:a16="http://schemas.microsoft.com/office/drawing/2014/main" id="{E1E380D7-9A3D-4D29-AFE7-94B5C1DDF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00" y="38116425"/>
                <a:ext cx="11749546" cy="2883396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모서리가 둥근 직사각형 38">
                <a:extLst>
                  <a:ext uri="{FF2B5EF4-FFF2-40B4-BE49-F238E27FC236}">
                    <a16:creationId xmlns:a16="http://schemas.microsoft.com/office/drawing/2014/main" id="{924A3C39-629F-4363-874F-67EFEBAECE80}"/>
                  </a:ext>
                </a:extLst>
              </p:cNvPr>
              <p:cNvSpPr/>
              <p:nvPr/>
            </p:nvSpPr>
            <p:spPr>
              <a:xfrm>
                <a:off x="2125107" y="40674039"/>
                <a:ext cx="12097366" cy="16380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 : Squared Odds Ratio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𝑆𝑂𝑅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cs typeface="Calibri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ko-KR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  <a:cs typeface="Arial Unicode MS" pitchFamily="50" charset="-127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rial Unicode MS" pitchFamily="50" charset="-127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en-US" altLang="ko-KR" sz="30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3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3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   </m:t>
                      </m:r>
                      <m:r>
                        <a:rPr lang="en-US" altLang="ko-KR" sz="3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𝒘𝒉𝒆𝒓𝒆</m:t>
                      </m:r>
                      <m:r>
                        <a:rPr lang="en-US" altLang="ko-KR" sz="3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50" charset="-127"/>
                              <a:cs typeface="Arial Unicode MS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ko-KR" sz="3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rial Unicode MS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3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rial Unicode MS" pitchFamily="50" charset="-127"/>
                              <a:cs typeface="Arial Unicode MS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1−</m:t>
                              </m:r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1−</m:t>
                              </m:r>
                              <m: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rial Unicode MS" pitchFamily="50" charset="-127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모서리가 둥근 직사각형 38">
                <a:extLst>
                  <a:ext uri="{FF2B5EF4-FFF2-40B4-BE49-F238E27FC236}">
                    <a16:creationId xmlns:a16="http://schemas.microsoft.com/office/drawing/2014/main" id="{924A3C39-629F-4363-874F-67EFEBAEC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07" y="40674039"/>
                <a:ext cx="12097366" cy="1638086"/>
              </a:xfrm>
              <a:prstGeom prst="roundRect">
                <a:avLst/>
              </a:prstGeom>
              <a:blipFill>
                <a:blip r:embed="rId25"/>
                <a:stretch>
                  <a:fillRect l="-302" t="-366"/>
                </a:stretch>
              </a:blipFill>
              <a:ln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F45FD9C-5F3B-41B0-B188-9348922DD1B4}"/>
              </a:ext>
            </a:extLst>
          </p:cNvPr>
          <p:cNvGrpSpPr/>
          <p:nvPr/>
        </p:nvGrpSpPr>
        <p:grpSpPr>
          <a:xfrm>
            <a:off x="16584403" y="12124884"/>
            <a:ext cx="10199049" cy="971163"/>
            <a:chOff x="429872" y="1293152"/>
            <a:chExt cx="8256928" cy="971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077DBA9-1B8A-426B-A4F0-5D58CFDDCA23}"/>
                    </a:ext>
                  </a:extLst>
                </p:cNvPr>
                <p:cNvSpPr/>
                <p:nvPr/>
              </p:nvSpPr>
              <p:spPr>
                <a:xfrm>
                  <a:off x="601869" y="1293152"/>
                  <a:ext cx="8084931" cy="9711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Case 1 (</a:t>
                  </a:r>
                  <a:r>
                    <a:rPr lang="en-US" altLang="ko-KR" sz="2800" dirty="0">
                      <a:latin typeface="Bell MT" panose="02020503060305020303" pitchFamily="18" charset="0"/>
                    </a:rPr>
                    <a:t>validation ratings of the odds curve </a:t>
                  </a: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when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7077DBA9-1B8A-426B-A4F0-5D58CFDDC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69" y="1293152"/>
                  <a:ext cx="8084931" cy="971163"/>
                </a:xfrm>
                <a:prstGeom prst="rect">
                  <a:avLst/>
                </a:prstGeom>
                <a:blipFill>
                  <a:blip r:embed="rId31"/>
                  <a:stretch>
                    <a:fillRect l="-1282" t="-50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FC68BA9-0FC0-40B2-9D92-712B8056A927}"/>
                </a:ext>
              </a:extLst>
            </p:cNvPr>
            <p:cNvSpPr/>
            <p:nvPr/>
          </p:nvSpPr>
          <p:spPr>
            <a:xfrm>
              <a:off x="429872" y="1425075"/>
              <a:ext cx="131717" cy="1317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280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3" name="표 102">
                <a:extLst>
                  <a:ext uri="{FF2B5EF4-FFF2-40B4-BE49-F238E27FC236}">
                    <a16:creationId xmlns:a16="http://schemas.microsoft.com/office/drawing/2014/main" id="{6715947C-E7E5-4475-94F1-F8E3FBB15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580868"/>
                  </p:ext>
                </p:extLst>
              </p:nvPr>
            </p:nvGraphicFramePr>
            <p:xfrm>
              <a:off x="17111661" y="12664812"/>
              <a:ext cx="6657045" cy="3460496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2668142004"/>
                        </a:ext>
                      </a:extLst>
                    </a:gridCol>
                  </a:tblGrid>
                  <a:tr h="43719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AUO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SOR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0.3370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0.1313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0.2414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0.0859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0.1689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0.0556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2.0000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0.1157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0.0356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2.2500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0.0776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0.0224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2.5000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0.0510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0.0140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2.7500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0.0328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0.0085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3.0000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0.0206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0.0051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3" name="표 102">
                <a:extLst>
                  <a:ext uri="{FF2B5EF4-FFF2-40B4-BE49-F238E27FC236}">
                    <a16:creationId xmlns:a16="http://schemas.microsoft.com/office/drawing/2014/main" id="{6715947C-E7E5-4475-94F1-F8E3FBB15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580868"/>
                  </p:ext>
                </p:extLst>
              </p:nvPr>
            </p:nvGraphicFramePr>
            <p:xfrm>
              <a:off x="17111661" y="12664812"/>
              <a:ext cx="6657045" cy="3460496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2668142004"/>
                        </a:ext>
                      </a:extLst>
                    </a:gridCol>
                  </a:tblGrid>
                  <a:tr h="43891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2"/>
                          <a:stretch>
                            <a:fillRect l="-344898" r="-29932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AUO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SOR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0.3370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0.1313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0.2414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0.0859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0.1689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0.0556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2.0000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0.1157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0.0356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2.2500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0.0776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0.0224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2.5000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0.0510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0.0140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2.7500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0.0328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0.0085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3.0000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0.0206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0.0051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15B01F-08CC-4392-AB1C-EE9862433F12}"/>
                  </a:ext>
                </a:extLst>
              </p:cNvPr>
              <p:cNvSpPr txBox="1"/>
              <p:nvPr/>
            </p:nvSpPr>
            <p:spPr>
              <a:xfrm>
                <a:off x="24162189" y="15873979"/>
                <a:ext cx="349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SMD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−0)/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015B01F-08CC-4392-AB1C-EE986243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189" y="15873979"/>
                <a:ext cx="3498938" cy="523220"/>
              </a:xfrm>
              <a:prstGeom prst="rect">
                <a:avLst/>
              </a:prstGeom>
              <a:blipFill>
                <a:blip r:embed="rId3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27E8AA30-6A85-48A1-9A98-FCE5ACFCE682}"/>
              </a:ext>
            </a:extLst>
          </p:cNvPr>
          <p:cNvSpPr txBox="1"/>
          <p:nvPr/>
        </p:nvSpPr>
        <p:spPr>
          <a:xfrm>
            <a:off x="17183369" y="16488177"/>
            <a:ext cx="11486877" cy="813977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 algn="just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If the AUO is less than 0.33, it is a ‘good’ situation, and it can be judged that the discriminant power is good. The same is true if the SOR is less than 0.13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AD9CD3B-E996-41CC-B747-BE7785ECB76F}"/>
              </a:ext>
            </a:extLst>
          </p:cNvPr>
          <p:cNvGrpSpPr/>
          <p:nvPr/>
        </p:nvGrpSpPr>
        <p:grpSpPr>
          <a:xfrm>
            <a:off x="16615305" y="17561328"/>
            <a:ext cx="10199049" cy="540276"/>
            <a:chOff x="429872" y="1293152"/>
            <a:chExt cx="8256928" cy="540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90941BF-BE9B-4510-9BE9-7E8AF1DC0D6A}"/>
                    </a:ext>
                  </a:extLst>
                </p:cNvPr>
                <p:cNvSpPr/>
                <p:nvPr/>
              </p:nvSpPr>
              <p:spPr>
                <a:xfrm>
                  <a:off x="601869" y="1293152"/>
                  <a:ext cx="8084931" cy="540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Case 2 (</a:t>
                  </a:r>
                  <a:r>
                    <a:rPr lang="en-US" altLang="ko-KR" sz="2800" dirty="0">
                      <a:latin typeface="Bell MT" panose="02020503060305020303" pitchFamily="18" charset="0"/>
                    </a:rPr>
                    <a:t>validation ratings of the odds curve </a:t>
                  </a: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when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390941BF-BE9B-4510-9BE9-7E8AF1DC0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69" y="1293152"/>
                  <a:ext cx="8084931" cy="540276"/>
                </a:xfrm>
                <a:prstGeom prst="rect">
                  <a:avLst/>
                </a:prstGeom>
                <a:blipFill>
                  <a:blip r:embed="rId34"/>
                  <a:stretch>
                    <a:fillRect l="-1221" t="-8989" r="-1099" b="-303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C7B8A96-4BA3-470E-B4C8-367202BE5157}"/>
                </a:ext>
              </a:extLst>
            </p:cNvPr>
            <p:cNvSpPr/>
            <p:nvPr/>
          </p:nvSpPr>
          <p:spPr>
            <a:xfrm>
              <a:off x="429872" y="1425075"/>
              <a:ext cx="131717" cy="1317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280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" name="표 106">
                <a:extLst>
                  <a:ext uri="{FF2B5EF4-FFF2-40B4-BE49-F238E27FC236}">
                    <a16:creationId xmlns:a16="http://schemas.microsoft.com/office/drawing/2014/main" id="{790DCF31-E418-4FE0-8791-D5D88AF06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297269"/>
                  </p:ext>
                </p:extLst>
              </p:nvPr>
            </p:nvGraphicFramePr>
            <p:xfrm>
              <a:off x="17118703" y="18154007"/>
              <a:ext cx="6657045" cy="3460496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2668142004"/>
                        </a:ext>
                      </a:extLst>
                    </a:gridCol>
                  </a:tblGrid>
                  <a:tr h="43719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AUO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SOR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0.9882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0.3920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0.1172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1.1859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0.2957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0.0746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1.3835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0.2140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0.0470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1.5811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0.1491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0.0292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1.7788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0.1005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0.0178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1.9765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0.0675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0.0107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2.1740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0.0419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0.0063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2.3717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0.0261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0.0036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" name="표 106">
                <a:extLst>
                  <a:ext uri="{FF2B5EF4-FFF2-40B4-BE49-F238E27FC236}">
                    <a16:creationId xmlns:a16="http://schemas.microsoft.com/office/drawing/2014/main" id="{790DCF31-E418-4FE0-8791-D5D88AF061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297269"/>
                  </p:ext>
                </p:extLst>
              </p:nvPr>
            </p:nvGraphicFramePr>
            <p:xfrm>
              <a:off x="17118703" y="18154007"/>
              <a:ext cx="6657045" cy="3460496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2668142004"/>
                        </a:ext>
                      </a:extLst>
                    </a:gridCol>
                  </a:tblGrid>
                  <a:tr h="43891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5"/>
                          <a:stretch>
                            <a:fillRect l="-344898" t="-1389" r="-299320" b="-7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AUO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SOR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0.9882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0.3920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0.1172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1.1859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0.2957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0.0746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1.3835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0.2140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0.0470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1.5811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0.1491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0.0292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1.7788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0.1005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0.0178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1.9765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0.0675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0.0107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2.1740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0.0419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0.0063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2.3717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0.0261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0.0036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70FC99B-83DF-4C63-B476-26ADA61638D7}"/>
                  </a:ext>
                </a:extLst>
              </p:cNvPr>
              <p:cNvSpPr txBox="1"/>
              <p:nvPr/>
            </p:nvSpPr>
            <p:spPr>
              <a:xfrm>
                <a:off x="24157604" y="21424620"/>
                <a:ext cx="349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SMD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−0)/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70FC99B-83DF-4C63-B476-26ADA616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7604" y="21424620"/>
                <a:ext cx="3498938" cy="523220"/>
              </a:xfrm>
              <a:prstGeom prst="rect">
                <a:avLst/>
              </a:prstGeom>
              <a:blipFill>
                <a:blip r:embed="rId36"/>
                <a:stretch>
                  <a:fillRect t="-11765" r="-6446" b="-34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44F1FA45-C2B3-4A2A-A43C-6038508FEE07}"/>
              </a:ext>
            </a:extLst>
          </p:cNvPr>
          <p:cNvSpPr txBox="1"/>
          <p:nvPr/>
        </p:nvSpPr>
        <p:spPr>
          <a:xfrm>
            <a:off x="17202524" y="21986063"/>
            <a:ext cx="11486877" cy="982004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 algn="just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If the AUO is less than 0.39, it is a ‘good’ situation, and it can be judged that the discriminant power is good. The same is true if the SOR is less than 0.11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2D67470E-4E93-43CC-8758-EBEABF5FD5F7}"/>
              </a:ext>
            </a:extLst>
          </p:cNvPr>
          <p:cNvGrpSpPr/>
          <p:nvPr/>
        </p:nvGrpSpPr>
        <p:grpSpPr>
          <a:xfrm>
            <a:off x="16707671" y="22966762"/>
            <a:ext cx="10199049" cy="540276"/>
            <a:chOff x="429872" y="1293152"/>
            <a:chExt cx="8256928" cy="540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097AD5D8-19CF-47C0-98CC-0DE8E91F63E3}"/>
                    </a:ext>
                  </a:extLst>
                </p:cNvPr>
                <p:cNvSpPr/>
                <p:nvPr/>
              </p:nvSpPr>
              <p:spPr>
                <a:xfrm>
                  <a:off x="601869" y="1293152"/>
                  <a:ext cx="8084931" cy="5402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Case 3 (</a:t>
                  </a:r>
                  <a:r>
                    <a:rPr lang="en-US" altLang="ko-KR" sz="2800" dirty="0">
                      <a:latin typeface="Bell MT" panose="02020503060305020303" pitchFamily="18" charset="0"/>
                    </a:rPr>
                    <a:t>validation ratings of the odds curve </a:t>
                  </a:r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when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altLang="ko-KR" sz="2800" b="1" dirty="0">
                      <a:latin typeface="Calibri" pitchFamily="34" charset="0"/>
                      <a:ea typeface="돋움" pitchFamily="50" charset="-127"/>
                      <a:cs typeface="Times New Roman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097AD5D8-19CF-47C0-98CC-0DE8E91F6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69" y="1293152"/>
                  <a:ext cx="8084931" cy="540276"/>
                </a:xfrm>
                <a:prstGeom prst="rect">
                  <a:avLst/>
                </a:prstGeom>
                <a:blipFill>
                  <a:blip r:embed="rId37"/>
                  <a:stretch>
                    <a:fillRect l="-1221" t="-7865" r="-1099" b="-303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F376F62-11D8-453B-8849-E1E96B871091}"/>
                </a:ext>
              </a:extLst>
            </p:cNvPr>
            <p:cNvSpPr/>
            <p:nvPr/>
          </p:nvSpPr>
          <p:spPr>
            <a:xfrm>
              <a:off x="429872" y="1425075"/>
              <a:ext cx="131717" cy="13171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280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3" name="표 112">
                <a:extLst>
                  <a:ext uri="{FF2B5EF4-FFF2-40B4-BE49-F238E27FC236}">
                    <a16:creationId xmlns:a16="http://schemas.microsoft.com/office/drawing/2014/main" id="{A6160109-83CF-41B2-B1F2-63FAC513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96272"/>
                  </p:ext>
                </p:extLst>
              </p:nvPr>
            </p:nvGraphicFramePr>
            <p:xfrm>
              <a:off x="17211069" y="23559441"/>
              <a:ext cx="5762815" cy="3534609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</a:tblGrid>
                  <a:tr h="43719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</a:rPr>
                            <a:t>SOR</a:t>
                          </a: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1.5934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0.1259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1.9121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0.0816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2.2308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0.0523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2.5495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0.0331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451811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2.8682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0.0206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3.1868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0.0127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3.5056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0.0076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6216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3.8243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0.0045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3" name="표 112">
                <a:extLst>
                  <a:ext uri="{FF2B5EF4-FFF2-40B4-BE49-F238E27FC236}">
                    <a16:creationId xmlns:a16="http://schemas.microsoft.com/office/drawing/2014/main" id="{A6160109-83CF-41B2-B1F2-63FAC513BE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896272"/>
                  </p:ext>
                </p:extLst>
              </p:nvPr>
            </p:nvGraphicFramePr>
            <p:xfrm>
              <a:off x="17211069" y="23559441"/>
              <a:ext cx="5762815" cy="3534609"/>
            </p:xfrm>
            <a:graphic>
              <a:graphicData uri="http://schemas.openxmlformats.org/drawingml/2006/table">
                <a:tbl>
                  <a:tblPr/>
                  <a:tblGrid>
                    <a:gridCol w="794871">
                      <a:extLst>
                        <a:ext uri="{9D8B030D-6E8A-4147-A177-3AD203B41FA5}">
                          <a16:colId xmlns:a16="http://schemas.microsoft.com/office/drawing/2014/main" val="4162211584"/>
                        </a:ext>
                      </a:extLst>
                    </a:gridCol>
                    <a:gridCol w="1391024">
                      <a:extLst>
                        <a:ext uri="{9D8B030D-6E8A-4147-A177-3AD203B41FA5}">
                          <a16:colId xmlns:a16="http://schemas.microsoft.com/office/drawing/2014/main" val="361658858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3842682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191057115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558328394"/>
                        </a:ext>
                      </a:extLst>
                    </a:gridCol>
                    <a:gridCol w="894230">
                      <a:extLst>
                        <a:ext uri="{9D8B030D-6E8A-4147-A177-3AD203B41FA5}">
                          <a16:colId xmlns:a16="http://schemas.microsoft.com/office/drawing/2014/main" val="1390629515"/>
                        </a:ext>
                      </a:extLst>
                    </a:gridCol>
                  </a:tblGrid>
                  <a:tr h="438912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rating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meaning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SMD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8"/>
                          <a:stretch>
                            <a:fillRect l="-346575" r="-202055" b="-7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AUC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</a:rPr>
                            <a:t>SOR</a:t>
                          </a: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93226951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good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0.8839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1.5934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0.8116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0.1259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585065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good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1.0607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1.9121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0.8556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0.0816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95828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1.2374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2.2308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0.8920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0.0523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033713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9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very strong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1.4142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2.5495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0.9214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0.0331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05823098"/>
                      </a:ext>
                    </a:extLst>
                  </a:tr>
                  <a:tr h="451811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1.5910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2.8682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0.9442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0.0206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9823390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1.7678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3.1868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0.9614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0.0127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4827583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12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1.9445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3.5056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0.9741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0.0076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08419292"/>
                      </a:ext>
                    </a:extLst>
                  </a:tr>
                  <a:tr h="377698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excellent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2.1213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3.8243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0.9830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kern="0" spc="0" dirty="0">
                              <a:solidFill>
                                <a:srgbClr val="000000"/>
                              </a:solidFill>
                              <a:effectLst/>
                              <a:latin typeface="함초롬바탕" panose="02030604000101010101" pitchFamily="18" charset="-127"/>
                              <a:ea typeface="함초롬바탕" panose="02030604000101010101" pitchFamily="18" charset="-127"/>
                            </a:rPr>
                            <a:t>0.0045</a:t>
                          </a:r>
                          <a:endParaRPr lang="en-US" sz="1800" b="1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0" marR="0" marT="0" marB="0" anchor="ctr">
                        <a:lnL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556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00009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2F08CE5-93A8-47AB-86F0-A8E15F4D1820}"/>
                  </a:ext>
                </a:extLst>
              </p:cNvPr>
              <p:cNvSpPr txBox="1"/>
              <p:nvPr/>
            </p:nvSpPr>
            <p:spPr>
              <a:xfrm>
                <a:off x="23210666" y="26601713"/>
                <a:ext cx="3498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SMD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−0)/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1.5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2F08CE5-93A8-47AB-86F0-A8E15F4D1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0666" y="26601713"/>
                <a:ext cx="3498938" cy="523220"/>
              </a:xfrm>
              <a:prstGeom prst="rect">
                <a:avLst/>
              </a:prstGeom>
              <a:blipFill>
                <a:blip r:embed="rId39"/>
                <a:stretch>
                  <a:fillRect t="-11628" r="-6632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605ECED7-1CBE-4DFB-8362-8FD87CD6E96C}"/>
              </a:ext>
            </a:extLst>
          </p:cNvPr>
          <p:cNvSpPr txBox="1"/>
          <p:nvPr/>
        </p:nvSpPr>
        <p:spPr>
          <a:xfrm>
            <a:off x="17366167" y="27324756"/>
            <a:ext cx="11486877" cy="841361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 algn="just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If the SOR is less than 0.12, it is a ‘good’ situation, and it can be judged that the discriminant power is good. </a:t>
            </a:r>
          </a:p>
        </p:txBody>
      </p:sp>
      <p:sp>
        <p:nvSpPr>
          <p:cNvPr id="70" name="모서리가 둥근 직사각형 18">
            <a:extLst>
              <a:ext uri="{FF2B5EF4-FFF2-40B4-BE49-F238E27FC236}">
                <a16:creationId xmlns:a16="http://schemas.microsoft.com/office/drawing/2014/main" id="{F09AD3BB-2C80-41EA-8B2C-4F43F0BC7FD7}"/>
              </a:ext>
            </a:extLst>
          </p:cNvPr>
          <p:cNvSpPr/>
          <p:nvPr/>
        </p:nvSpPr>
        <p:spPr>
          <a:xfrm>
            <a:off x="1734317" y="37358802"/>
            <a:ext cx="12694714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4800" b="1" dirty="0">
                <a:latin typeface="Calibri" pitchFamily="34" charset="0"/>
                <a:ea typeface="돋움" pitchFamily="50" charset="-127"/>
                <a:cs typeface="Times New Roman" pitchFamily="18" charset="0"/>
              </a:rPr>
              <a:t>Two statistics for discriminant power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89C37049-6A08-41E7-9C04-64E83EF5275E}"/>
              </a:ext>
            </a:extLst>
          </p:cNvPr>
          <p:cNvSpPr/>
          <p:nvPr/>
        </p:nvSpPr>
        <p:spPr>
          <a:xfrm>
            <a:off x="16210025" y="39502871"/>
            <a:ext cx="12694714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4800" b="1" dirty="0">
                <a:latin typeface="Calibri" pitchFamily="34" charset="0"/>
                <a:ea typeface="돋움" pitchFamily="50" charset="-127"/>
                <a:cs typeface="Times New Roman" pitchFamily="18" charset="0"/>
              </a:rPr>
              <a:t>Conclusions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7A428F-E624-4EA7-8F15-1609C0CC7197}"/>
              </a:ext>
            </a:extLst>
          </p:cNvPr>
          <p:cNvSpPr txBox="1"/>
          <p:nvPr/>
        </p:nvSpPr>
        <p:spPr>
          <a:xfrm>
            <a:off x="16778870" y="40500076"/>
            <a:ext cx="11891376" cy="183352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Two classifications can be predicted and estimated based on the shape of various odds curves, and two types of discriminant are measured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We can judge validation ratings for 13 level using AUO, SOR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Odds curve measures the classification performance of the two distributions, such as ROC, TOC curves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FAFEE1EE-CD2C-4C03-9D8A-8D1E001D03E7}"/>
              </a:ext>
            </a:extLst>
          </p:cNvPr>
          <p:cNvSpPr/>
          <p:nvPr/>
        </p:nvSpPr>
        <p:spPr>
          <a:xfrm>
            <a:off x="16185849" y="28318543"/>
            <a:ext cx="12694714" cy="94188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lang="en-US" altLang="ko-KR" sz="4800" b="1" dirty="0">
                <a:latin typeface="Calibri" pitchFamily="34" charset="0"/>
                <a:ea typeface="돋움" pitchFamily="50" charset="-127"/>
                <a:cs typeface="Times New Roman" pitchFamily="18" charset="0"/>
              </a:rPr>
              <a:t>Empirical example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C3A007B-9578-4DE3-A1FF-E6A54D95F87A}"/>
              </a:ext>
            </a:extLst>
          </p:cNvPr>
          <p:cNvSpPr txBox="1"/>
          <p:nvPr/>
        </p:nvSpPr>
        <p:spPr>
          <a:xfrm>
            <a:off x="17007073" y="16079234"/>
            <a:ext cx="68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2. Validation ratings  in case 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0494452-7585-48E7-A788-F22AAB0DF935}"/>
              </a:ext>
            </a:extLst>
          </p:cNvPr>
          <p:cNvSpPr txBox="1"/>
          <p:nvPr/>
        </p:nvSpPr>
        <p:spPr>
          <a:xfrm>
            <a:off x="16974287" y="27046421"/>
            <a:ext cx="68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4. Validation ratings  in case 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3AB9A1-84F8-4FB0-A6EC-338F8D118B91}"/>
              </a:ext>
            </a:extLst>
          </p:cNvPr>
          <p:cNvSpPr txBox="1"/>
          <p:nvPr/>
        </p:nvSpPr>
        <p:spPr>
          <a:xfrm>
            <a:off x="18911490" y="32394807"/>
            <a:ext cx="686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5. RS ratings data of K bank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5FF2DA6-A25B-455B-AF55-719EB8545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091982"/>
              </p:ext>
            </p:extLst>
          </p:nvPr>
        </p:nvGraphicFramePr>
        <p:xfrm>
          <a:off x="16827760" y="29412851"/>
          <a:ext cx="9581269" cy="1415226"/>
        </p:xfrm>
        <a:graphic>
          <a:graphicData uri="http://schemas.openxmlformats.org/drawingml/2006/table">
            <a:tbl>
              <a:tblPr/>
              <a:tblGrid>
                <a:gridCol w="1669025">
                  <a:extLst>
                    <a:ext uri="{9D8B030D-6E8A-4147-A177-3AD203B41FA5}">
                      <a16:colId xmlns:a16="http://schemas.microsoft.com/office/drawing/2014/main" val="3630054962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1332664432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1274863687"/>
                    </a:ext>
                  </a:extLst>
                </a:gridCol>
                <a:gridCol w="818309">
                  <a:extLst>
                    <a:ext uri="{9D8B030D-6E8A-4147-A177-3AD203B41FA5}">
                      <a16:colId xmlns:a16="http://schemas.microsoft.com/office/drawing/2014/main" val="3438008224"/>
                    </a:ext>
                  </a:extLst>
                </a:gridCol>
                <a:gridCol w="817152">
                  <a:extLst>
                    <a:ext uri="{9D8B030D-6E8A-4147-A177-3AD203B41FA5}">
                      <a16:colId xmlns:a16="http://schemas.microsoft.com/office/drawing/2014/main" val="3172821374"/>
                    </a:ext>
                  </a:extLst>
                </a:gridCol>
                <a:gridCol w="883125">
                  <a:extLst>
                    <a:ext uri="{9D8B030D-6E8A-4147-A177-3AD203B41FA5}">
                      <a16:colId xmlns:a16="http://schemas.microsoft.com/office/drawing/2014/main" val="1808704878"/>
                    </a:ext>
                  </a:extLst>
                </a:gridCol>
                <a:gridCol w="751176">
                  <a:extLst>
                    <a:ext uri="{9D8B030D-6E8A-4147-A177-3AD203B41FA5}">
                      <a16:colId xmlns:a16="http://schemas.microsoft.com/office/drawing/2014/main" val="3149460011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3459047199"/>
                    </a:ext>
                  </a:extLst>
                </a:gridCol>
                <a:gridCol w="751176">
                  <a:extLst>
                    <a:ext uri="{9D8B030D-6E8A-4147-A177-3AD203B41FA5}">
                      <a16:colId xmlns:a16="http://schemas.microsoft.com/office/drawing/2014/main" val="1509921655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3668724385"/>
                    </a:ext>
                  </a:extLst>
                </a:gridCol>
                <a:gridCol w="752334">
                  <a:extLst>
                    <a:ext uri="{9D8B030D-6E8A-4147-A177-3AD203B41FA5}">
                      <a16:colId xmlns:a16="http://schemas.microsoft.com/office/drawing/2014/main" val="266464969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RS grade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453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745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1424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1837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2514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38060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5893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7676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8985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9455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5676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71766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non-default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279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518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421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26359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3A124D2E-F11B-407D-8366-39526E4E9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54364"/>
              </p:ext>
            </p:extLst>
          </p:nvPr>
        </p:nvGraphicFramePr>
        <p:xfrm>
          <a:off x="16827760" y="30950080"/>
          <a:ext cx="10563298" cy="1415226"/>
        </p:xfrm>
        <a:graphic>
          <a:graphicData uri="http://schemas.openxmlformats.org/drawingml/2006/table">
            <a:tbl>
              <a:tblPr/>
              <a:tblGrid>
                <a:gridCol w="1729073">
                  <a:extLst>
                    <a:ext uri="{9D8B030D-6E8A-4147-A177-3AD203B41FA5}">
                      <a16:colId xmlns:a16="http://schemas.microsoft.com/office/drawing/2014/main" val="2350725384"/>
                    </a:ext>
                  </a:extLst>
                </a:gridCol>
                <a:gridCol w="869003">
                  <a:extLst>
                    <a:ext uri="{9D8B030D-6E8A-4147-A177-3AD203B41FA5}">
                      <a16:colId xmlns:a16="http://schemas.microsoft.com/office/drawing/2014/main" val="3906644000"/>
                    </a:ext>
                  </a:extLst>
                </a:gridCol>
                <a:gridCol w="867727">
                  <a:extLst>
                    <a:ext uri="{9D8B030D-6E8A-4147-A177-3AD203B41FA5}">
                      <a16:colId xmlns:a16="http://schemas.microsoft.com/office/drawing/2014/main" val="2186678886"/>
                    </a:ext>
                  </a:extLst>
                </a:gridCol>
                <a:gridCol w="869003">
                  <a:extLst>
                    <a:ext uri="{9D8B030D-6E8A-4147-A177-3AD203B41FA5}">
                      <a16:colId xmlns:a16="http://schemas.microsoft.com/office/drawing/2014/main" val="3899194035"/>
                    </a:ext>
                  </a:extLst>
                </a:gridCol>
                <a:gridCol w="869003">
                  <a:extLst>
                    <a:ext uri="{9D8B030D-6E8A-4147-A177-3AD203B41FA5}">
                      <a16:colId xmlns:a16="http://schemas.microsoft.com/office/drawing/2014/main" val="3585505862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3473580425"/>
                    </a:ext>
                  </a:extLst>
                </a:gridCol>
                <a:gridCol w="723531">
                  <a:extLst>
                    <a:ext uri="{9D8B030D-6E8A-4147-A177-3AD203B41FA5}">
                      <a16:colId xmlns:a16="http://schemas.microsoft.com/office/drawing/2014/main" val="2404200003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4274994175"/>
                    </a:ext>
                  </a:extLst>
                </a:gridCol>
                <a:gridCol w="723531">
                  <a:extLst>
                    <a:ext uri="{9D8B030D-6E8A-4147-A177-3AD203B41FA5}">
                      <a16:colId xmlns:a16="http://schemas.microsoft.com/office/drawing/2014/main" val="4129771015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901308438"/>
                    </a:ext>
                  </a:extLst>
                </a:gridCol>
                <a:gridCol w="724807">
                  <a:extLst>
                    <a:ext uri="{9D8B030D-6E8A-4147-A177-3AD203B41FA5}">
                      <a16:colId xmlns:a16="http://schemas.microsoft.com/office/drawing/2014/main" val="4210126691"/>
                    </a:ext>
                  </a:extLst>
                </a:gridCol>
                <a:gridCol w="1013199">
                  <a:extLst>
                    <a:ext uri="{9D8B030D-6E8A-4147-A177-3AD203B41FA5}">
                      <a16:colId xmlns:a16="http://schemas.microsoft.com/office/drawing/2014/main" val="714286357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RS grade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Total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04629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default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3759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2854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1546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1078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57335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3178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non-default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875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631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1102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555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965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347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6929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321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94A558-9FD3-43CD-AEAD-C6EE8BF9EC28}"/>
                  </a:ext>
                </a:extLst>
              </p:cNvPr>
              <p:cNvSpPr txBox="1"/>
              <p:nvPr/>
            </p:nvSpPr>
            <p:spPr>
              <a:xfrm>
                <a:off x="16459720" y="32897811"/>
                <a:ext cx="8776699" cy="6856189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noAutofit/>
              </a:bodyPr>
              <a:lstStyle/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 grade is considered as default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second grade is considered as non-default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 default and non-default distribution </a:t>
                </a: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: 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7.89,2.74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 </m:t>
                    </m:r>
                  </m:oMath>
                </a14:m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,2.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99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Derive validation ratings by AUO, SOR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standardize the default distribution, </a:t>
                </a: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the non-default distribution becomes 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4.59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1.09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as case 1, because of little variance difference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case 1, If SMD is 1.0607 (rating : very good), </a:t>
                </a: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AUO and SOR are 0.2414 and 0.0859 respectively.</a:t>
                </a:r>
              </a:p>
              <a:p>
                <a:pPr algn="just"/>
                <a:endParaRPr lang="en-US" altLang="ko-K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AUO and SOR are 0.2120 ,0.0756. theses are lower value than ‘very good’ rating. </a:t>
                </a: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we can judge that this discriminant ability is ‘very good’ and see that proposed discrimination is well established in example.</a:t>
                </a:r>
              </a:p>
              <a:p>
                <a:pPr algn="just"/>
                <a:r>
                  <a:rPr lang="en-US" altLang="ko-KR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just"/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endPara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594A558-9FD3-43CD-AEAD-C6EE8BF9E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720" y="32897811"/>
                <a:ext cx="8776699" cy="6856189"/>
              </a:xfrm>
              <a:prstGeom prst="rect">
                <a:avLst/>
              </a:prstGeom>
              <a:blipFill>
                <a:blip r:embed="rId40"/>
                <a:stretch>
                  <a:fillRect l="-1389" t="-1512" r="-1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2">
            <a:extLst>
              <a:ext uri="{FF2B5EF4-FFF2-40B4-BE49-F238E27FC236}">
                <a16:creationId xmlns:a16="http://schemas.microsoft.com/office/drawing/2014/main" id="{D9C97124-C394-4C30-A6C6-C9B98285A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9212" y="35971741"/>
            <a:ext cx="3027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5BC527B8-3B4E-4214-AD91-6D2B23DC2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86986"/>
              </p:ext>
            </p:extLst>
          </p:nvPr>
        </p:nvGraphicFramePr>
        <p:xfrm>
          <a:off x="25608899" y="36765882"/>
          <a:ext cx="2890528" cy="1415226"/>
        </p:xfrm>
        <a:graphic>
          <a:graphicData uri="http://schemas.openxmlformats.org/drawingml/2006/table">
            <a:tbl>
              <a:tblPr/>
              <a:tblGrid>
                <a:gridCol w="1669025">
                  <a:extLst>
                    <a:ext uri="{9D8B030D-6E8A-4147-A177-3AD203B41FA5}">
                      <a16:colId xmlns:a16="http://schemas.microsoft.com/office/drawing/2014/main" val="3630054962"/>
                    </a:ext>
                  </a:extLst>
                </a:gridCol>
                <a:gridCol w="1221503">
                  <a:extLst>
                    <a:ext uri="{9D8B030D-6E8A-4147-A177-3AD203B41FA5}">
                      <a16:colId xmlns:a16="http://schemas.microsoft.com/office/drawing/2014/main" val="1332664432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SMD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1.1120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453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AUO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0.2120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71766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SOR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0.0756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NanumGothic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026359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93A8D1B5-896F-41A0-8E37-F5B15BCEE399}"/>
              </a:ext>
            </a:extLst>
          </p:cNvPr>
          <p:cNvSpPr txBox="1"/>
          <p:nvPr/>
        </p:nvSpPr>
        <p:spPr>
          <a:xfrm>
            <a:off x="25281242" y="36032167"/>
            <a:ext cx="354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Figure 6. Odds curve in example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93369B-0582-4728-A7F1-4FDD2514E425}"/>
              </a:ext>
            </a:extLst>
          </p:cNvPr>
          <p:cNvSpPr txBox="1"/>
          <p:nvPr/>
        </p:nvSpPr>
        <p:spPr>
          <a:xfrm>
            <a:off x="25358898" y="38252671"/>
            <a:ext cx="354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Table 6. Validation in example</a:t>
            </a:r>
          </a:p>
        </p:txBody>
      </p:sp>
    </p:spTree>
    <p:extLst>
      <p:ext uri="{BB962C8B-B14F-4D97-AF65-F5344CB8AC3E}">
        <p14:creationId xmlns:p14="http://schemas.microsoft.com/office/powerpoint/2010/main" val="326502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1041</Words>
  <Application>Microsoft Office PowerPoint</Application>
  <PresentationFormat>사용자 지정</PresentationFormat>
  <Paragraphs>361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NanumGothic</vt:lpstr>
      <vt:lpstr>맑은 고딕</vt:lpstr>
      <vt:lpstr>함초롬바탕</vt:lpstr>
      <vt:lpstr>Arial</vt:lpstr>
      <vt:lpstr>Bell MT</vt:lpstr>
      <vt:lpstr>Calibri</vt:lpstr>
      <vt:lpstr>Cambria Math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오세현</cp:lastModifiedBy>
  <cp:revision>96</cp:revision>
  <dcterms:created xsi:type="dcterms:W3CDTF">2019-04-02T05:15:26Z</dcterms:created>
  <dcterms:modified xsi:type="dcterms:W3CDTF">2021-05-20T06:34:56Z</dcterms:modified>
</cp:coreProperties>
</file>