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9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A9C"/>
    <a:srgbClr val="FF66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60"/>
  </p:normalViewPr>
  <p:slideViewPr>
    <p:cSldViewPr snapToGrid="0">
      <p:cViewPr varScale="1">
        <p:scale>
          <a:sx n="11" d="100"/>
          <a:sy n="11" d="100"/>
        </p:scale>
        <p:origin x="29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FD8C5-B4FE-4835-B3DE-069A4B5636C4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D9BFA-4EDC-43A4-B1B5-9700FFFD1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8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D9BFA-4EDC-43A4-B1B5-9700FFFD1D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3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4735-8359-4BF4-A497-488E9CA4F385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E105-39CD-4DAB-98F9-8FE724AEB0B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9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4735-8359-4BF4-A497-488E9CA4F385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E105-39CD-4DAB-98F9-8FE724AEB0B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20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4735-8359-4BF4-A497-488E9CA4F385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E105-39CD-4DAB-98F9-8FE724AEB0B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89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4735-8359-4BF4-A497-488E9CA4F385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E105-39CD-4DAB-98F9-8FE724AEB0B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1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4735-8359-4BF4-A497-488E9CA4F385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E105-39CD-4DAB-98F9-8FE724AEB0B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63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4735-8359-4BF4-A497-488E9CA4F385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E105-39CD-4DAB-98F9-8FE724AEB0B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87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4735-8359-4BF4-A497-488E9CA4F385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E105-39CD-4DAB-98F9-8FE724AEB0B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70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4735-8359-4BF4-A497-488E9CA4F385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E105-39CD-4DAB-98F9-8FE724AEB0B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33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4735-8359-4BF4-A497-488E9CA4F385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E105-39CD-4DAB-98F9-8FE724AEB0B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5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4735-8359-4BF4-A497-488E9CA4F385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E105-39CD-4DAB-98F9-8FE724AEB0B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32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4735-8359-4BF4-A497-488E9CA4F385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E105-39CD-4DAB-98F9-8FE724AEB0B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11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F4735-8359-4BF4-A497-488E9CA4F385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E105-39CD-4DAB-98F9-8FE724AEB0B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6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06DD92-2DDC-4FBF-A166-2F1234DFC19E}"/>
              </a:ext>
            </a:extLst>
          </p:cNvPr>
          <p:cNvSpPr/>
          <p:nvPr/>
        </p:nvSpPr>
        <p:spPr>
          <a:xfrm>
            <a:off x="214969" y="2405107"/>
            <a:ext cx="144000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39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8E878-D202-4986-825C-C787F4757D37}"/>
              </a:ext>
            </a:extLst>
          </p:cNvPr>
          <p:cNvSpPr txBox="1"/>
          <p:nvPr/>
        </p:nvSpPr>
        <p:spPr>
          <a:xfrm>
            <a:off x="-1" y="-40273"/>
            <a:ext cx="30275213" cy="2098802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="ctr"/>
          <a:lstStyle>
            <a:defPPr>
              <a:defRPr lang="ko-KR"/>
            </a:defPPr>
            <a:lvl1pPr marR="0" lvl="0" indent="0" algn="ctr" defTabSz="417671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</a:defRPr>
            </a:lvl1pPr>
            <a:lvl2pPr marL="742950" indent="-285750" defTabSz="4176713" eaLnBrk="0" latinLnBrk="1" hangingPunct="0">
              <a:defRPr kumimoji="1" sz="82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176713" eaLnBrk="0" latinLnBrk="1" hangingPunct="0">
              <a:defRPr kumimoji="1" sz="82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176713" eaLnBrk="0" latinLnBrk="1" hangingPunct="0">
              <a:defRPr kumimoji="1" sz="82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176713" eaLnBrk="0" latinLnBrk="1" hangingPunct="0">
              <a:defRPr kumimoji="1" sz="82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176713" eaLnBrk="0" fontAlgn="base" latinLnBrk="1" hangingPunct="0">
              <a:spcBef>
                <a:spcPct val="0"/>
              </a:spcBef>
              <a:spcAft>
                <a:spcPct val="0"/>
              </a:spcAft>
              <a:defRPr kumimoji="1" sz="82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176713" eaLnBrk="0" fontAlgn="base" latinLnBrk="1" hangingPunct="0">
              <a:spcBef>
                <a:spcPct val="0"/>
              </a:spcBef>
              <a:spcAft>
                <a:spcPct val="0"/>
              </a:spcAft>
              <a:defRPr kumimoji="1" sz="82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176713" eaLnBrk="0" fontAlgn="base" latinLnBrk="1" hangingPunct="0">
              <a:spcBef>
                <a:spcPct val="0"/>
              </a:spcBef>
              <a:spcAft>
                <a:spcPct val="0"/>
              </a:spcAft>
              <a:defRPr kumimoji="1" sz="82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176713" eaLnBrk="0" fontAlgn="base" latinLnBrk="1" hangingPunct="0">
              <a:spcBef>
                <a:spcPct val="0"/>
              </a:spcBef>
              <a:spcAft>
                <a:spcPct val="0"/>
              </a:spcAft>
              <a:defRPr kumimoji="1" sz="82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4000" dirty="0"/>
              <a:t>A simulation study on effects of fold size selection in K-fold cross-validation </a:t>
            </a:r>
          </a:p>
          <a:p>
            <a:r>
              <a:rPr lang="en-US" altLang="ko-KR" sz="4000" dirty="0"/>
              <a:t>for penalized regression models with Lasso and Elastic-net penalties</a:t>
            </a:r>
          </a:p>
          <a:p>
            <a:r>
              <a:rPr lang="en-US" altLang="ko-KR" sz="3200" dirty="0" err="1"/>
              <a:t>Junseok</a:t>
            </a:r>
            <a:r>
              <a:rPr lang="en-US" altLang="ko-KR" sz="3200" dirty="0"/>
              <a:t> Lee , </a:t>
            </a:r>
            <a:r>
              <a:rPr lang="en-US" altLang="ko-KR" sz="3200" dirty="0" err="1"/>
              <a:t>Donghyeon</a:t>
            </a:r>
            <a:r>
              <a:rPr lang="en-US" altLang="ko-KR" sz="3200" dirty="0"/>
              <a:t> Yu</a:t>
            </a:r>
          </a:p>
          <a:p>
            <a:r>
              <a:rPr lang="en-US" altLang="ko-KR" sz="3200" dirty="0"/>
              <a:t>Department of Statistics, Inha university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4E3F97D-A39E-4330-B776-7B92C9BE65EC}"/>
              </a:ext>
            </a:extLst>
          </p:cNvPr>
          <p:cNvCxnSpPr>
            <a:cxnSpLocks/>
          </p:cNvCxnSpPr>
          <p:nvPr/>
        </p:nvCxnSpPr>
        <p:spPr>
          <a:xfrm>
            <a:off x="15120560" y="2467846"/>
            <a:ext cx="34092" cy="3962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C113279-1ECE-4E16-B8CF-A3DEDC6FD036}"/>
              </a:ext>
            </a:extLst>
          </p:cNvPr>
          <p:cNvSpPr txBox="1"/>
          <p:nvPr/>
        </p:nvSpPr>
        <p:spPr>
          <a:xfrm>
            <a:off x="321789" y="2423386"/>
            <a:ext cx="38582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Introduction</a:t>
            </a:r>
            <a:r>
              <a:rPr lang="en-US" altLang="ko-KR" sz="4500" dirty="0">
                <a:solidFill>
                  <a:srgbClr val="0070C0"/>
                </a:solidFill>
              </a:rPr>
              <a:t> </a:t>
            </a:r>
            <a:endParaRPr lang="ko-KR" altLang="en-US" sz="4500" dirty="0">
              <a:solidFill>
                <a:srgbClr val="0070C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B27A5A-7322-48FE-A053-CF37A1D45DF3}"/>
              </a:ext>
            </a:extLst>
          </p:cNvPr>
          <p:cNvSpPr txBox="1"/>
          <p:nvPr/>
        </p:nvSpPr>
        <p:spPr>
          <a:xfrm>
            <a:off x="254292" y="33222306"/>
            <a:ext cx="48106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Simulation</a:t>
            </a:r>
            <a:r>
              <a:rPr lang="en-US" altLang="ko-KR" sz="4500" dirty="0"/>
              <a:t> </a:t>
            </a:r>
            <a:endParaRPr lang="ko-KR" altLang="en-US" sz="45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FCF043-576A-493D-8229-B069A4F65250}"/>
              </a:ext>
            </a:extLst>
          </p:cNvPr>
          <p:cNvSpPr/>
          <p:nvPr/>
        </p:nvSpPr>
        <p:spPr>
          <a:xfrm>
            <a:off x="15402241" y="35250193"/>
            <a:ext cx="144000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39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8646E7-8F2D-4264-964D-0D92DA79846C}"/>
              </a:ext>
            </a:extLst>
          </p:cNvPr>
          <p:cNvSpPr txBox="1"/>
          <p:nvPr/>
        </p:nvSpPr>
        <p:spPr>
          <a:xfrm>
            <a:off x="15447089" y="35244016"/>
            <a:ext cx="48106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Conclusion</a:t>
            </a:r>
            <a:r>
              <a:rPr lang="en-US" altLang="ko-KR" sz="4500" dirty="0"/>
              <a:t> </a:t>
            </a:r>
            <a:endParaRPr lang="ko-KR" altLang="en-US" sz="45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A700F7C-D94C-4594-AFD0-F73204FCE6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3" t="9472" r="16937" b="8527"/>
          <a:stretch/>
        </p:blipFill>
        <p:spPr>
          <a:xfrm>
            <a:off x="23813" y="-6756"/>
            <a:ext cx="2110724" cy="2068677"/>
          </a:xfrm>
          <a:prstGeom prst="rect">
            <a:avLst/>
          </a:prstGeom>
          <a:ln>
            <a:noFill/>
          </a:ln>
        </p:spPr>
      </p:pic>
      <p:pic>
        <p:nvPicPr>
          <p:cNvPr id="49" name="그림 48" descr="그리기이(가) 표시된 사진&#10;&#10;자동 생성된 설명">
            <a:extLst>
              <a:ext uri="{FF2B5EF4-FFF2-40B4-BE49-F238E27FC236}">
                <a16:creationId xmlns:a16="http://schemas.microsoft.com/office/drawing/2014/main" id="{9783D4E8-7378-4A70-8737-10C481324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1" t="11116" r="68179" b="11116"/>
          <a:stretch/>
        </p:blipFill>
        <p:spPr>
          <a:xfrm>
            <a:off x="28226535" y="31214"/>
            <a:ext cx="2024865" cy="2010558"/>
          </a:xfrm>
          <a:prstGeom prst="rect">
            <a:avLst/>
          </a:prstGeom>
          <a:ln>
            <a:noFill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BD77A8D-35C3-4C9C-A88B-0B978DFD6854}"/>
              </a:ext>
            </a:extLst>
          </p:cNvPr>
          <p:cNvGrpSpPr/>
          <p:nvPr/>
        </p:nvGrpSpPr>
        <p:grpSpPr>
          <a:xfrm>
            <a:off x="15345091" y="39960850"/>
            <a:ext cx="14400000" cy="734655"/>
            <a:chOff x="15345091" y="39836155"/>
            <a:chExt cx="14400000" cy="7346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74B919D-F0FD-4FB5-B730-85EC9AE475C4}"/>
                </a:ext>
              </a:extLst>
            </p:cNvPr>
            <p:cNvSpPr/>
            <p:nvPr/>
          </p:nvSpPr>
          <p:spPr>
            <a:xfrm>
              <a:off x="15345091" y="39836155"/>
              <a:ext cx="14400000" cy="72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39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E696019-7EE2-47CC-8722-7F3611E26AA5}"/>
                </a:ext>
              </a:extLst>
            </p:cNvPr>
            <p:cNvSpPr txBox="1"/>
            <p:nvPr/>
          </p:nvSpPr>
          <p:spPr>
            <a:xfrm>
              <a:off x="15345933" y="39862924"/>
              <a:ext cx="5940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Reference</a:t>
              </a:r>
              <a:endParaRPr lang="ko-KR" altLang="en-US" sz="45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4E8EEA6-F1A8-41C7-9C5C-41907D809CDB}"/>
              </a:ext>
            </a:extLst>
          </p:cNvPr>
          <p:cNvSpPr txBox="1"/>
          <p:nvPr/>
        </p:nvSpPr>
        <p:spPr>
          <a:xfrm>
            <a:off x="15345091" y="40714090"/>
            <a:ext cx="1476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 </a:t>
            </a:r>
            <a:r>
              <a:rPr lang="en-US" altLang="ko-KR" dirty="0" err="1"/>
              <a:t>Donghyeon</a:t>
            </a:r>
            <a:r>
              <a:rPr lang="en-US" altLang="ko-KR" dirty="0"/>
              <a:t> Yu. (2016). A study on bias effect of LASSO regression for model selection criteria. The Korean Journal of Applied Statistics, 29(4), 643-356 </a:t>
            </a:r>
          </a:p>
          <a:p>
            <a:r>
              <a:rPr lang="en-US" altLang="ko-KR" dirty="0"/>
              <a:t>[2] Jun Shao. (1993). Linear Model Selection by Cross-validation, Journal of the American statistics Association. 88:422, 486-494.</a:t>
            </a:r>
          </a:p>
          <a:p>
            <a:r>
              <a:rPr lang="en-US" altLang="ko-KR" dirty="0"/>
              <a:t>[3] </a:t>
            </a:r>
            <a:r>
              <a:rPr lang="en-US" altLang="ko-KR" dirty="0" err="1"/>
              <a:t>Yoonsuh</a:t>
            </a:r>
            <a:r>
              <a:rPr lang="en-US" altLang="ko-KR" dirty="0"/>
              <a:t> Jung &amp; Jianhua Hu.(2015). A K-fold Averaging Cross-validation Procedure. Journal of Nonparametric Statistics. 27(2):1-13 </a:t>
            </a:r>
          </a:p>
          <a:p>
            <a:r>
              <a:rPr lang="en-US" altLang="ko-KR" dirty="0"/>
              <a:t>[4] Friedman, J., Hastie, T. and </a:t>
            </a:r>
            <a:r>
              <a:rPr lang="en-US" altLang="ko-KR" dirty="0" err="1"/>
              <a:t>Tibshirani</a:t>
            </a:r>
            <a:r>
              <a:rPr lang="en-US" altLang="ko-KR" dirty="0"/>
              <a:t>, R. (2008) Regularization Paths for Generalized Linear Models via Coordinate Descent, Journal of Statistical Software, Vol. 33(1), 1-22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A71868F-CCF5-4086-A9D8-FA5403A60D56}"/>
              </a:ext>
            </a:extLst>
          </p:cNvPr>
          <p:cNvGrpSpPr/>
          <p:nvPr/>
        </p:nvGrpSpPr>
        <p:grpSpPr>
          <a:xfrm>
            <a:off x="274487" y="15585014"/>
            <a:ext cx="14400000" cy="732989"/>
            <a:chOff x="271884" y="13468395"/>
            <a:chExt cx="14400000" cy="73298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949BEED-CF74-4A65-B463-5D86A9E654C5}"/>
                </a:ext>
              </a:extLst>
            </p:cNvPr>
            <p:cNvSpPr/>
            <p:nvPr/>
          </p:nvSpPr>
          <p:spPr>
            <a:xfrm>
              <a:off x="271884" y="13481384"/>
              <a:ext cx="14400000" cy="72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39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D682A3-13B2-40D5-AF6F-3EC7A2F4A01E}"/>
                </a:ext>
              </a:extLst>
            </p:cNvPr>
            <p:cNvSpPr txBox="1"/>
            <p:nvPr/>
          </p:nvSpPr>
          <p:spPr>
            <a:xfrm>
              <a:off x="335782" y="13468395"/>
              <a:ext cx="136743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Original and debiased Lasso estimator</a:t>
              </a:r>
              <a:endParaRPr lang="ko-KR" altLang="en-US" sz="45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E27E9F-68A8-4DCB-BBB9-44E9DAF731D0}"/>
                  </a:ext>
                </a:extLst>
              </p:cNvPr>
              <p:cNvSpPr txBox="1"/>
              <p:nvPr/>
            </p:nvSpPr>
            <p:spPr>
              <a:xfrm>
                <a:off x="210127" y="22890694"/>
                <a:ext cx="14826783" cy="8053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Karush-Kuhn-Tucker (KKT) condition of the Elastic-net regression,</a:t>
                </a: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ko-KR" sz="2800" b="0" dirty="0">
                    <a:ea typeface="Cambria Math" panose="02040503050406030204" pitchFamily="18" charset="0"/>
                  </a:rPr>
                  <a:t>      </a:t>
                </a: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</a:t>
                </a:r>
                <a:r>
                  <a:rPr lang="en-US" altLang="ko-KR" sz="2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,….., 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8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), 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   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and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8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Elastic-net estimate and debiased estimates (LSE and ridge corrections) of coefficients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ko-KR" sz="28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𝐷𝐵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ko-KR" alt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ko-KR" alt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sSubSup>
                      <m:sSub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ko-KR" alt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𝐷𝐵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(LSE correction)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sz="28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𝐷𝐵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ko-KR" alt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ko-KR" alt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sSubSup>
                      <m:sSub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ko-KR" alt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𝐷𝐵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(ridge correction)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ko-KR" sz="280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𝐷𝐵𝑅</m:t>
                        </m:r>
                      </m:sup>
                    </m:sSubSup>
                    <m:r>
                      <a:rPr lang="en-US" altLang="ko-KR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𝜆𝛼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ko-KR" alt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ko-KR" alt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ko-KR" alt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          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ko-KR" alt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DE27E9F-68A8-4DCB-BBB9-44E9DAF73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27" y="22890694"/>
                <a:ext cx="14826783" cy="8053038"/>
              </a:xfrm>
              <a:prstGeom prst="rect">
                <a:avLst/>
              </a:prstGeom>
              <a:blipFill rotWithShape="0">
                <a:blip r:embed="rId5"/>
                <a:stretch>
                  <a:fillRect l="-699" t="-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D13D0-D6D6-47FC-B3D8-02CB72DC27D1}"/>
                  </a:ext>
                </a:extLst>
              </p:cNvPr>
              <p:cNvSpPr txBox="1"/>
              <p:nvPr/>
            </p:nvSpPr>
            <p:spPr>
              <a:xfrm>
                <a:off x="296365" y="3221307"/>
                <a:ext cx="14318604" cy="830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estimator of the penalized regression model has a bias unlike the least-squares estimator of the original regression.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For example, </a:t>
                </a: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under the condition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altLang="ko-KR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8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⁡(0,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bias in the penalized regression model affects the tuning parameter selection.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this paper, we focus on the tuning parameter selection with K-fold cross-validation (CV).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minimizers of CV errors with the original Lasso estimate tend to be lower than that of the debiased estimate (see Figure 1).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</a:t>
                </a:r>
                <a:endParaRPr lang="ko-KR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D13D0-D6D6-47FC-B3D8-02CB72DC2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65" y="3221307"/>
                <a:ext cx="14318604" cy="8302529"/>
              </a:xfrm>
              <a:prstGeom prst="rect">
                <a:avLst/>
              </a:prstGeom>
              <a:blipFill>
                <a:blip r:embed="rId6"/>
                <a:stretch>
                  <a:fillRect l="-767" t="-734" r="-11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071969-4A5B-43DF-81AA-3CF72364ECD7}"/>
                  </a:ext>
                </a:extLst>
              </p:cNvPr>
              <p:cNvSpPr txBox="1"/>
              <p:nvPr/>
            </p:nvSpPr>
            <p:spPr>
              <a:xfrm>
                <a:off x="296365" y="16705094"/>
                <a:ext cx="14400000" cy="5396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Karush-Kuhn-Tucker (KKT) condition of the Lasso regression,</a:t>
                </a: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ko-KR" sz="2800" b="0" dirty="0">
                    <a:ea typeface="Cambria Math" panose="02040503050406030204" pitchFamily="18" charset="0"/>
                  </a:rPr>
                  <a:t>      </a:t>
                </a: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</a:t>
                </a:r>
                <a:r>
                  <a:rPr lang="en-US" altLang="ko-KR" sz="2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,….., 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8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   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and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8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Lasso estimate and debiased estimate of coefficients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ko-KR" sz="2800" b="0" dirty="0">
                    <a:ea typeface="Cambria Math" panose="02040503050406030204" pitchFamily="18" charset="0"/>
                  </a:rPr>
                  <a:t>					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𝐷𝐵</m:t>
                        </m:r>
                      </m:sup>
                    </m:sSub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ko-KR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ko-KR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sSubSup>
                      <m:sSub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ko-KR" alt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𝐷𝐵</m:t>
                        </m:r>
                      </m:sup>
                    </m:sSub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ko-KR" sz="2800" b="0" dirty="0">
                    <a:ea typeface="Cambria Math" panose="02040503050406030204" pitchFamily="18" charset="0"/>
                  </a:rPr>
                  <a:t>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𝐿𝑆𝐸</m:t>
                        </m:r>
                      </m:sup>
                    </m:sSubSup>
                    <m:r>
                      <a:rPr lang="en-US" altLang="ko-K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l-GR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ko-KR" alt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ko-KR" alt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ko-KR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ko-KR" alt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ko-KR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E071969-4A5B-43DF-81AA-3CF72364E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65" y="16705094"/>
                <a:ext cx="14400000" cy="5396670"/>
              </a:xfrm>
              <a:prstGeom prst="rect">
                <a:avLst/>
              </a:prstGeom>
              <a:blipFill rotWithShape="0">
                <a:blip r:embed="rId7"/>
                <a:stretch>
                  <a:fillRect l="-762" t="-10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10F088DE-E569-433F-B8C1-9482D220C8FA}"/>
              </a:ext>
            </a:extLst>
          </p:cNvPr>
          <p:cNvGrpSpPr/>
          <p:nvPr/>
        </p:nvGrpSpPr>
        <p:grpSpPr>
          <a:xfrm>
            <a:off x="274487" y="21931465"/>
            <a:ext cx="14400000" cy="732989"/>
            <a:chOff x="278357" y="18415840"/>
            <a:chExt cx="14400000" cy="73298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A1D641D-C666-4A35-A342-69E41C40D6F9}"/>
                </a:ext>
              </a:extLst>
            </p:cNvPr>
            <p:cNvSpPr/>
            <p:nvPr/>
          </p:nvSpPr>
          <p:spPr>
            <a:xfrm>
              <a:off x="278357" y="18428829"/>
              <a:ext cx="14400000" cy="72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39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F1F4DE-4E0E-460F-B951-2DF3A63A945C}"/>
                </a:ext>
              </a:extLst>
            </p:cNvPr>
            <p:cNvSpPr txBox="1"/>
            <p:nvPr/>
          </p:nvSpPr>
          <p:spPr>
            <a:xfrm>
              <a:off x="342255" y="18415840"/>
              <a:ext cx="136743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Original and debiased Elastic-net estimator</a:t>
              </a:r>
              <a:endParaRPr lang="ko-KR" altLang="en-US" sz="4500" dirty="0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3C1A2C5-F03B-4F14-998C-DFCD61DE2552}"/>
              </a:ext>
            </a:extLst>
          </p:cNvPr>
          <p:cNvSpPr/>
          <p:nvPr/>
        </p:nvSpPr>
        <p:spPr>
          <a:xfrm>
            <a:off x="280960" y="30119997"/>
            <a:ext cx="144000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39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C51703-4D39-45F9-8F41-A02202909243}"/>
              </a:ext>
            </a:extLst>
          </p:cNvPr>
          <p:cNvSpPr txBox="1"/>
          <p:nvPr/>
        </p:nvSpPr>
        <p:spPr>
          <a:xfrm>
            <a:off x="274487" y="30128395"/>
            <a:ext cx="13674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Numerical Studies</a:t>
            </a:r>
            <a:endParaRPr lang="ko-KR" altLang="en-US" sz="4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E9A61F-8D69-4115-A97D-91F675FAE56B}"/>
                  </a:ext>
                </a:extLst>
              </p:cNvPr>
              <p:cNvSpPr txBox="1"/>
              <p:nvPr/>
            </p:nvSpPr>
            <p:spPr>
              <a:xfrm>
                <a:off x="320713" y="31169348"/>
                <a:ext cx="14341427" cy="11574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Dimension of dataset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800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800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800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(200,500) with 50 repetitions.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dataset for Lasso: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…, 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(0, 0.25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Elastic-net with a search grid 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0,0.1,…,1}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dataset for Elastic-net:  </a:t>
                </a:r>
                <a14:m>
                  <m:oMath xmlns:m="http://schemas.openxmlformats.org/officeDocument/2006/math">
                    <m:r>
                      <a:rPr lang="en-US" altLang="ko-KR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…, 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0.4                  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=1,2</m:t>
                            </m:r>
                          </m:e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1                     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0  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a:rPr lang="en-US" altLang="ko-KR" sz="2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0.4</m:t>
                                    </m:r>
                                  </m:e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0.4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0.4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𝑠𝑦𝑚𝑚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0.4</m:t>
                                    </m:r>
                                  </m:e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0.4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0.4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ko-KR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common,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ko-KR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 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2               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=1,…, 20  </m:t>
                              </m:r>
                            </m:e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−1              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=21,…, 25     </m:t>
                              </m:r>
                            </m:e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3               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=26,…,50</m:t>
                              </m:r>
                            </m:e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0 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corresponding to kth-fold,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𝐷𝐵</m:t>
                        </m:r>
                      </m:sub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  </a:t>
                </a: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obtained value by training the data excluding kth-fold.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𝐷𝐵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sz="28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𝐷𝐵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Estimation &amp; test-error are measured by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2−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𝑡𝑟𝑢𝑒</m:t>
                                      </m:r>
                                    </m:sup>
                                  </m:sSubSup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2E9A61F-8D69-4115-A97D-91F675FAE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13" y="31169348"/>
                <a:ext cx="14341427" cy="11574451"/>
              </a:xfrm>
              <a:prstGeom prst="rect">
                <a:avLst/>
              </a:prstGeom>
              <a:blipFill rotWithShape="0">
                <a:blip r:embed="rId8"/>
                <a:stretch>
                  <a:fillRect l="-765" t="-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B65D9-2457-4DF0-8FBD-B4A29F1E303E}"/>
              </a:ext>
            </a:extLst>
          </p:cNvPr>
          <p:cNvSpPr/>
          <p:nvPr/>
        </p:nvSpPr>
        <p:spPr>
          <a:xfrm>
            <a:off x="9705554" y="34007136"/>
            <a:ext cx="409809" cy="45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977BC71-EBB5-4AE5-BCCC-4BD4FA9762C6}"/>
              </a:ext>
            </a:extLst>
          </p:cNvPr>
          <p:cNvSpPr/>
          <p:nvPr/>
        </p:nvSpPr>
        <p:spPr>
          <a:xfrm>
            <a:off x="10860151" y="34613003"/>
            <a:ext cx="340389" cy="631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2B8101-F207-45F7-B3D1-75E4D7B565FD}"/>
              </a:ext>
            </a:extLst>
          </p:cNvPr>
          <p:cNvSpPr/>
          <p:nvPr/>
        </p:nvSpPr>
        <p:spPr>
          <a:xfrm>
            <a:off x="9075208" y="33659142"/>
            <a:ext cx="457426" cy="695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5A3D85A-ACA7-440B-9352-6633249E959C}"/>
              </a:ext>
            </a:extLst>
          </p:cNvPr>
          <p:cNvSpPr/>
          <p:nvPr/>
        </p:nvSpPr>
        <p:spPr>
          <a:xfrm>
            <a:off x="11429354" y="34928510"/>
            <a:ext cx="341780" cy="361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AB7542-137D-46ED-BF75-A263596AEB5F}"/>
              </a:ext>
            </a:extLst>
          </p:cNvPr>
          <p:cNvSpPr txBox="1"/>
          <p:nvPr/>
        </p:nvSpPr>
        <p:spPr>
          <a:xfrm>
            <a:off x="15394172" y="11503031"/>
            <a:ext cx="38582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d</a:t>
            </a:r>
            <a:r>
              <a:rPr lang="en-US" altLang="ko-KR" sz="4500" dirty="0">
                <a:solidFill>
                  <a:srgbClr val="0070C0"/>
                </a:solidFill>
              </a:rPr>
              <a:t> </a:t>
            </a:r>
            <a:endParaRPr lang="ko-KR" altLang="en-US" sz="4500" dirty="0">
              <a:solidFill>
                <a:srgbClr val="0070C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8FC104E-D31B-485A-AAEC-0E940AC90703}"/>
              </a:ext>
            </a:extLst>
          </p:cNvPr>
          <p:cNvSpPr/>
          <p:nvPr/>
        </p:nvSpPr>
        <p:spPr>
          <a:xfrm>
            <a:off x="15473251" y="11402184"/>
            <a:ext cx="14400000" cy="8025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39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5B1E689-B95A-406F-9C5B-0BCA6AC3F105}"/>
              </a:ext>
            </a:extLst>
          </p:cNvPr>
          <p:cNvSpPr txBox="1"/>
          <p:nvPr/>
        </p:nvSpPr>
        <p:spPr>
          <a:xfrm>
            <a:off x="15580071" y="11485293"/>
            <a:ext cx="1429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Estimation &amp; prediction performance for Elastic-net</a:t>
            </a:r>
            <a:endParaRPr lang="ko-KR" altLang="en-US" sz="45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0261E23-0164-4DBC-85F8-9B2DFF976291}"/>
                  </a:ext>
                </a:extLst>
              </p:cNvPr>
              <p:cNvSpPr txBox="1"/>
              <p:nvPr/>
            </p:nvSpPr>
            <p:spPr>
              <a:xfrm>
                <a:off x="15447089" y="35549559"/>
                <a:ext cx="14276052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From the numerical study, the model selection with the CV errors using the debiased estimates obtains better models in terms of the estimation error and the prediction error.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 is trade-off between the estimation error and the prediction error by the selection of the fold size. For example, 5-fold (40 samples per fold) obtains the best prediction performance while 50-fold (4 samples per fold) obtains the best or second best estimation error.</a:t>
                </a: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altLang="ko-KR" sz="2800" dirty="0">
                    <a:latin typeface="Cambria Math" panose="02040503050406030204" pitchFamily="18" charset="0"/>
                  </a:rPr>
                  <a:t>When we consider an adjusting factor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0.5, 2</m:t>
                        </m:r>
                      </m:e>
                    </m:d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, we can see that the prediction errors can be reduced. We will consider the effect of the adjusting factor as our future research.</a:t>
                </a:r>
                <a:endParaRPr lang="ko-KR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0261E23-0164-4DBC-85F8-9B2DFF976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7089" y="35549559"/>
                <a:ext cx="14276052" cy="4401205"/>
              </a:xfrm>
              <a:prstGeom prst="rect">
                <a:avLst/>
              </a:prstGeom>
              <a:blipFill>
                <a:blip r:embed="rId9"/>
                <a:stretch>
                  <a:fillRect l="-769" r="-598" b="-2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FA1291-FDC7-4582-BE8E-7502E6450037}"/>
                  </a:ext>
                </a:extLst>
              </p:cNvPr>
              <p:cNvSpPr txBox="1"/>
              <p:nvPr/>
            </p:nvSpPr>
            <p:spPr>
              <a:xfrm>
                <a:off x="343536" y="13161265"/>
                <a:ext cx="1431860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[Figure1]: The plots of the average of the CV errors with the original Lasso estimate (top-left) and the </a:t>
                </a:r>
                <a:r>
                  <a:rPr lang="en-US" altLang="ko-KR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debiased</a:t>
                </a: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LSE Correction estimate (top-right) and Elastic-net with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(bottom-left) and </a:t>
                </a:r>
                <a:r>
                  <a:rPr lang="en-US" altLang="ko-KR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debiased</a:t>
                </a: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ridge correction estimate(bottom-right) for 50 repetition with </a:t>
                </a:r>
                <a14:m>
                  <m:oMath xmlns:m="http://schemas.openxmlformats.org/officeDocument/2006/math">
                    <m:r>
                      <a:rPr lang="en-US" altLang="ko-K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=200,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=500)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Each vertical line denotes the minimizer of corresponding  CV errors.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FA1291-FDC7-4582-BE8E-7502E6450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36" y="13161265"/>
                <a:ext cx="14318604" cy="1815882"/>
              </a:xfrm>
              <a:prstGeom prst="rect">
                <a:avLst/>
              </a:prstGeom>
              <a:blipFill rotWithShape="0">
                <a:blip r:embed="rId10"/>
                <a:stretch>
                  <a:fillRect l="-851" t="-3356" r="-979" b="-8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그림 7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4811" y="9909793"/>
            <a:ext cx="7072902" cy="3076712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97243" y="9956879"/>
            <a:ext cx="7332036" cy="3139798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15" y="6882994"/>
            <a:ext cx="7349355" cy="2939928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11073" y="6901245"/>
            <a:ext cx="7361898" cy="2802299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045B680-B05A-4F4E-A8BA-3B0F93D227CC}"/>
              </a:ext>
            </a:extLst>
          </p:cNvPr>
          <p:cNvSpPr txBox="1"/>
          <p:nvPr/>
        </p:nvSpPr>
        <p:spPr>
          <a:xfrm>
            <a:off x="391631" y="40385407"/>
            <a:ext cx="38582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d</a:t>
            </a:r>
            <a:r>
              <a:rPr lang="en-US" altLang="ko-KR" sz="4500" dirty="0">
                <a:solidFill>
                  <a:srgbClr val="0070C0"/>
                </a:solidFill>
              </a:rPr>
              <a:t> </a:t>
            </a:r>
            <a:endParaRPr lang="ko-KR" altLang="en-US" sz="4500" dirty="0">
              <a:solidFill>
                <a:srgbClr val="0070C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6AB7542-137D-46ED-BF75-A263596AEB5F}"/>
              </a:ext>
            </a:extLst>
          </p:cNvPr>
          <p:cNvSpPr txBox="1"/>
          <p:nvPr/>
        </p:nvSpPr>
        <p:spPr>
          <a:xfrm>
            <a:off x="15392948" y="23974523"/>
            <a:ext cx="38582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d</a:t>
            </a:r>
            <a:r>
              <a:rPr lang="en-US" altLang="ko-KR" sz="4500" dirty="0">
                <a:solidFill>
                  <a:srgbClr val="0070C0"/>
                </a:solidFill>
              </a:rPr>
              <a:t> </a:t>
            </a:r>
            <a:endParaRPr lang="ko-KR" altLang="en-US" sz="4500" dirty="0">
              <a:solidFill>
                <a:srgbClr val="0070C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8FC104E-D31B-485A-AAEC-0E940AC90703}"/>
              </a:ext>
            </a:extLst>
          </p:cNvPr>
          <p:cNvSpPr/>
          <p:nvPr/>
        </p:nvSpPr>
        <p:spPr>
          <a:xfrm>
            <a:off x="15472027" y="22807585"/>
            <a:ext cx="14400000" cy="8025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39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B1E689-B95A-406F-9C5B-0BCA6AC3F105}"/>
              </a:ext>
            </a:extLst>
          </p:cNvPr>
          <p:cNvSpPr txBox="1"/>
          <p:nvPr/>
        </p:nvSpPr>
        <p:spPr>
          <a:xfrm>
            <a:off x="15578847" y="22890694"/>
            <a:ext cx="1429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Tuning parameter correction </a:t>
            </a:r>
            <a:endParaRPr lang="ko-KR" altLang="en-US" sz="45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15739858" y="23823967"/>
                <a:ext cx="14108123" cy="195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altLang="ko-KR" sz="2800" dirty="0">
                    <a:latin typeface="Cambria Math" panose="02040503050406030204" pitchFamily="18" charset="0"/>
                  </a:rPr>
                  <a:t>For the </a:t>
                </a:r>
                <a:r>
                  <a:rPr lang="en-US" altLang="ko-KR" sz="2800" dirty="0" err="1">
                    <a:latin typeface="Cambria Math" panose="02040503050406030204" pitchFamily="18" charset="0"/>
                  </a:rPr>
                  <a:t>debiased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lasso model,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𝑘𝑓𝑜𝑙𝑑</m:t>
                        </m:r>
                      </m:sub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𝐷𝐵</m:t>
                        </m:r>
                      </m:sup>
                    </m:sSubSup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𝑘𝑓𝑜𝑙𝑑</m:t>
                        </m:r>
                      </m:sub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𝐷𝐵</m:t>
                        </m:r>
                      </m:sup>
                    </m:sSubSup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=0.5,0.51,….,2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and repeat the same simulation data 50 times. 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altLang="ko-KR" sz="2800" dirty="0">
                    <a:latin typeface="Cambria Math" panose="02040503050406030204" pitchFamily="18" charset="0"/>
                  </a:rPr>
                  <a:t>Likewise, for </a:t>
                </a:r>
                <a:r>
                  <a:rPr lang="en-US" altLang="ko-KR" sz="2800" dirty="0" err="1">
                    <a:latin typeface="Cambria Math" panose="02040503050406030204" pitchFamily="18" charset="0"/>
                  </a:rPr>
                  <a:t>debiased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Elastic-net with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=0.5,  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𝑘𝑓𝑜𝑙𝑑</m:t>
                        </m:r>
                      </m:sub>
                    </m:sSub>
                    <m:r>
                      <a:rPr lang="ko-KR" alt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𝑘𝑓𝑜𝑙𝑑</m:t>
                        </m:r>
                      </m:sub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𝐷𝐵𝑅</m:t>
                        </m:r>
                      </m:sup>
                    </m:sSubSup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𝑘𝑓𝑜𝑙𝑑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𝐷𝐵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: the number of data used for each k-cross validation.</a:t>
                </a:r>
                <a:endParaRPr lang="ko-KR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9858" y="23823967"/>
                <a:ext cx="14108123" cy="1956177"/>
              </a:xfrm>
              <a:prstGeom prst="rect">
                <a:avLst/>
              </a:prstGeom>
              <a:blipFill>
                <a:blip r:embed="rId15"/>
                <a:stretch>
                  <a:fillRect l="-778" t="-2492" b="-7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4" name="그림 9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78847" y="25909193"/>
            <a:ext cx="7816974" cy="4320000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362247" y="25867469"/>
            <a:ext cx="6585845" cy="432000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578847" y="29810437"/>
            <a:ext cx="7783400" cy="4536263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362247" y="29780992"/>
            <a:ext cx="6585845" cy="43914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15660243" y="34297632"/>
                <a:ext cx="14005630" cy="567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[Figure2] Boxplots of the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that minimizes the prediction errors with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/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𝐷𝐵</m:t>
                        </m:r>
                      </m:sup>
                    </m:sSubSup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. </a:t>
                </a:r>
                <a:endParaRPr lang="ko-KR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0243" y="34297632"/>
                <a:ext cx="14005630" cy="567399"/>
              </a:xfrm>
              <a:prstGeom prst="rect">
                <a:avLst/>
              </a:prstGeom>
              <a:blipFill>
                <a:blip r:embed="rId20"/>
                <a:stretch>
                  <a:fillRect l="-914" t="-6452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그룹 66">
            <a:extLst>
              <a:ext uri="{FF2B5EF4-FFF2-40B4-BE49-F238E27FC236}">
                <a16:creationId xmlns:a16="http://schemas.microsoft.com/office/drawing/2014/main" id="{83BF560A-F5B3-428E-9C63-1907A5EF856A}"/>
              </a:ext>
            </a:extLst>
          </p:cNvPr>
          <p:cNvGrpSpPr/>
          <p:nvPr/>
        </p:nvGrpSpPr>
        <p:grpSpPr>
          <a:xfrm>
            <a:off x="15449466" y="2411056"/>
            <a:ext cx="14400000" cy="714051"/>
            <a:chOff x="284811" y="40379242"/>
            <a:chExt cx="14400000" cy="71405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3A4B5A-3D6E-4269-83EB-F285EED8B55D}"/>
                </a:ext>
              </a:extLst>
            </p:cNvPr>
            <p:cNvSpPr/>
            <p:nvPr/>
          </p:nvSpPr>
          <p:spPr>
            <a:xfrm>
              <a:off x="284811" y="40379242"/>
              <a:ext cx="14400000" cy="70788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39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0B4DD59-F9D2-4409-AFD9-DE2DEECF6BE3}"/>
                </a:ext>
              </a:extLst>
            </p:cNvPr>
            <p:cNvSpPr txBox="1"/>
            <p:nvPr/>
          </p:nvSpPr>
          <p:spPr>
            <a:xfrm>
              <a:off x="391630" y="40385407"/>
              <a:ext cx="138684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Estimation &amp; prediction performance for Lasso</a:t>
              </a:r>
              <a:endParaRPr lang="ko-KR" altLang="en-US" sz="4500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8618958"/>
                  </p:ext>
                </p:extLst>
              </p:nvPr>
            </p:nvGraphicFramePr>
            <p:xfrm>
              <a:off x="15461687" y="4568746"/>
              <a:ext cx="14493464" cy="61997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6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11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116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1168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1168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81168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81168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81168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885682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 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2-fold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5-fold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10-fold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20-fold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50-fold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LOOCV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5682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6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endParaRPr lang="en-US" altLang="ko-KR" sz="16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endParaRPr lang="en-US" altLang="ko-KR" sz="16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600" b="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Lasso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2.544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2.12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1.672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568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DB-Lasso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121.152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26.448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24.688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36.656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44.128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42.528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85682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endParaRPr lang="en-US" altLang="ko-KR" sz="16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𝑡𝑟𝑢𝑒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ko-KR" alt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Lasso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77.92046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10.6743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1.4264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1.4109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1.44323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77.92046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8568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DB-Lasso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30.9006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5.1133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0.7592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0.6714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0.4776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0.4908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885682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6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endParaRPr lang="en-US" altLang="ko-KR" sz="16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endParaRPr lang="en-US" altLang="ko-KR" sz="16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Lasso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76.8425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11.1346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1.6903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1.6761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1.7128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76.84246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8568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DB-Lasso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32.2605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5.7264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0.9935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0.8891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0.7165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0.7332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8618958"/>
                  </p:ext>
                </p:extLst>
              </p:nvPr>
            </p:nvGraphicFramePr>
            <p:xfrm>
              <a:off x="15461687" y="4568746"/>
              <a:ext cx="14493464" cy="61997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6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11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116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1168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1168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81168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81168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81168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885682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 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2-fold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5-fold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10-fold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20-fold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50-fold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LOOCV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5682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1"/>
                          <a:stretch>
                            <a:fillRect l="-337" t="-50172" r="-702357" b="-200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Lasso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2.544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2.12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1.672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568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DB-Lasso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121.152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26.448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24.688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36.656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44.128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42.528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85682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1"/>
                          <a:stretch>
                            <a:fillRect l="-337" t="-150172" r="-702357" b="-100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Lasso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77.92046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10.6743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1.4264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1.4109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1.44323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77.92046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8568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DB-Lasso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30.9006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5.1133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0.7592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0.6714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0.4776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0.4908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885682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1"/>
                          <a:stretch>
                            <a:fillRect l="-337" t="-250172" r="-702357" b="-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Lasso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76.8425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11.1346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1.6903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1.6761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1.7128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76.84246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8568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DB-Lasso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32.2605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5.7264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0.9935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0.8891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0.7165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0.7332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4" name="표 7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2270188"/>
                  </p:ext>
                </p:extLst>
              </p:nvPr>
            </p:nvGraphicFramePr>
            <p:xfrm>
              <a:off x="15430655" y="13566815"/>
              <a:ext cx="14441376" cy="88568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5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51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51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51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0517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80517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80517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80517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88568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 err="1">
                              <a:latin typeface="Cambria Math" panose="02040503050406030204" pitchFamily="18" charset="0"/>
                            </a:rPr>
                            <a:t>Metod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2-fold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5-fold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10-fold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20-fold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50-fold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LOOCV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5682">
                    <a:tc rowSpan="3">
                      <a:txBody>
                        <a:bodyPr/>
                        <a:lstStyle/>
                        <a:p>
                          <a:pPr algn="ctr" latinLnBrk="1"/>
                          <a:endParaRPr lang="en-US" altLang="ko-KR" sz="16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endParaRPr lang="en-US" altLang="ko-KR" sz="16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endParaRPr lang="en-US" altLang="ko-KR" sz="16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endParaRPr lang="en-US" altLang="ko-KR" sz="16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600" b="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Elastic-net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7.36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11.44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15.16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15.24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16.08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15.76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568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DBR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28.44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127.6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105.8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111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88.52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88.88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85682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600" b="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DBL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97.52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128.64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106.12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108.4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84.28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82.12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85682">
                    <a:tc rowSpan="3">
                      <a:txBody>
                        <a:bodyPr/>
                        <a:lstStyle/>
                        <a:p>
                          <a:pPr algn="ctr" latinLnBrk="1"/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endParaRPr lang="en-US" altLang="ko-KR" sz="16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endParaRPr lang="en-US" altLang="ko-KR" sz="16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endParaRPr lang="en-US" altLang="ko-KR" sz="16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𝑡𝑟𝑢𝑒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ko-KR" alt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Elastic-net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124.6359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13.8728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13.1930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25.7412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27.0025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35.0431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88568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DBR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5.9305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5.7504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4.3416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4.2272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3.8647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3.8367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85682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DBL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9.1616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5.7795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4.0748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3.9027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3.348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3.5892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885682">
                    <a:tc rowSpan="3">
                      <a:txBody>
                        <a:bodyPr/>
                        <a:lstStyle/>
                        <a:p>
                          <a:pPr algn="ctr" latinLnBrk="1"/>
                          <a:endParaRPr lang="en-US" altLang="ko-KR" sz="16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endParaRPr lang="en-US" altLang="ko-KR" sz="16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endParaRPr lang="en-US" altLang="ko-KR" sz="16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endParaRPr lang="en-US" altLang="ko-KR" sz="16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Elastic-net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132.6812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13.8528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12.9581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25.3535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26.8003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35.3867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88568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DBR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1.501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0.8132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0.971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0.9888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1.0664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1.0594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885682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DBL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1.0452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1.1032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1.2288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1.158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1.2578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1.271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4" name="표 7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2270188"/>
                  </p:ext>
                </p:extLst>
              </p:nvPr>
            </p:nvGraphicFramePr>
            <p:xfrm>
              <a:off x="15430655" y="13566815"/>
              <a:ext cx="14441376" cy="88568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5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51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51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51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0517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80517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80517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80517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8856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2"/>
                          <a:stretch>
                            <a:fillRect l="-338" t="-690" r="-702027" b="-90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 err="1">
                              <a:latin typeface="Cambria Math" panose="02040503050406030204" pitchFamily="18" charset="0"/>
                            </a:rPr>
                            <a:t>Metod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2-fold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5-fold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10-fold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20-fold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50-fold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Cambria Math" panose="02040503050406030204" pitchFamily="18" charset="0"/>
                            </a:rPr>
                            <a:t>LOOCV</a:t>
                          </a:r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5682">
                    <a:tc row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2"/>
                          <a:stretch>
                            <a:fillRect l="-338" t="-33410" r="-70202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Elastic-net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7.36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11.44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15.16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15.24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16.08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15.76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568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DBR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28.44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127.6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105.8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111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88.52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88.88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85682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600" b="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DBL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97.52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128.64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106.12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108.4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84.28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82.12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85682">
                    <a:tc row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2"/>
                          <a:stretch>
                            <a:fillRect l="-338" t="-133716" r="-702027" b="-100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Elastic-net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124.6359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13.8728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13.1930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25.7412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27.0025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35.0431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88568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DBR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5.9305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5.7504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4.3416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4.2272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3.8647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3.8367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85682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DBL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9.1616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5.7795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4.0748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3.9027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3.348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3.5892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885682">
                    <a:tc row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2"/>
                          <a:stretch>
                            <a:fillRect l="-338" t="-233716" r="-702027" b="-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Elastic-net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132.6812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13.8528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12.9581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25.3535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26.8003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35.3867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88568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0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DBR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1.501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0.8132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0.971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0.9888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1.0664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1.0594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885682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DBL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1.0452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1.1032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1.2288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1.158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1.2578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Cambria Math" panose="02040503050406030204" pitchFamily="18" charset="0"/>
                            </a:rPr>
                            <a:t>1.271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B07967D0-3974-4020-9ECE-119DB534BD10}"/>
              </a:ext>
            </a:extLst>
          </p:cNvPr>
          <p:cNvSpPr txBox="1"/>
          <p:nvPr/>
        </p:nvSpPr>
        <p:spPr>
          <a:xfrm>
            <a:off x="15430655" y="3412513"/>
            <a:ext cx="14166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[Table1] : Averages of the selected tuning parameter, estimation error, and prediction error of Lasso and debiased Lasso estimates for 50 repetitions.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EF8915E-7281-4B38-A1B0-AA218FB56831}"/>
              </a:ext>
            </a:extLst>
          </p:cNvPr>
          <p:cNvSpPr txBox="1"/>
          <p:nvPr/>
        </p:nvSpPr>
        <p:spPr>
          <a:xfrm>
            <a:off x="15430655" y="12290221"/>
            <a:ext cx="14166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[Table2] : Averages of the selected tuning parameters, estimation errors, and prediction errors of Elastic-net and debiased Elastic-net estimates for 50 repetitions.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9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44342</TotalTime>
  <Words>1091</Words>
  <Application>Microsoft Office PowerPoint</Application>
  <PresentationFormat>사용자 지정</PresentationFormat>
  <Paragraphs>337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/학생/통계학 신주원</dc:creator>
  <cp:lastModifiedBy>Yu Donghyeon</cp:lastModifiedBy>
  <cp:revision>328</cp:revision>
  <dcterms:created xsi:type="dcterms:W3CDTF">2020-11-04T05:32:22Z</dcterms:created>
  <dcterms:modified xsi:type="dcterms:W3CDTF">2021-05-21T07:58:38Z</dcterms:modified>
</cp:coreProperties>
</file>