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58" r:id="rId5"/>
    <p:sldId id="268" r:id="rId6"/>
    <p:sldId id="259" r:id="rId7"/>
    <p:sldId id="273" r:id="rId8"/>
    <p:sldId id="270" r:id="rId9"/>
    <p:sldId id="274" r:id="rId10"/>
    <p:sldId id="271" r:id="rId11"/>
    <p:sldId id="275" r:id="rId12"/>
    <p:sldId id="276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7" r:id="rId22"/>
    <p:sldId id="26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97AEB5-A6F3-4162-955D-B1054A6ECA1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A724CC1-1C26-4354-9F0D-34CBC7379B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%EC%BF%A0%ED%82%A4" TargetMode="External"/><Relationship Id="rId2" Type="http://schemas.openxmlformats.org/officeDocument/2006/relationships/hyperlink" Target="http://ko.wikipedia.org/wiki/%EB%A1%9C%EA%B7%B8%EC%9D%B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.wikipedia.org/wiki/%EB%B3%B4%EC%95%88_%EC%B7%A8%EC%95%BD%EC%A0%9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1179851" TargetMode="External"/><Relationship Id="rId2" Type="http://schemas.openxmlformats.org/officeDocument/2006/relationships/hyperlink" Target="http://terms.naver.com/entry.nhn?docId=11314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1192561" TargetMode="External"/><Relationship Id="rId7" Type="http://schemas.openxmlformats.org/officeDocument/2006/relationships/hyperlink" Target="http://terms.naver.com/entry.nhn?docId=1114228" TargetMode="External"/><Relationship Id="rId2" Type="http://schemas.openxmlformats.org/officeDocument/2006/relationships/hyperlink" Target="http://terms.naver.com/entry.nhn?docId=10824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rms.naver.com/entry.nhn?docId=1179808" TargetMode="External"/><Relationship Id="rId5" Type="http://schemas.openxmlformats.org/officeDocument/2006/relationships/hyperlink" Target="http://terms.naver.com/entry.nhn?docId=1220799" TargetMode="External"/><Relationship Id="rId4" Type="http://schemas.openxmlformats.org/officeDocument/2006/relationships/hyperlink" Target="http://terms.naver.com/entry.nhn?docId=111779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1132871" TargetMode="External"/><Relationship Id="rId7" Type="http://schemas.openxmlformats.org/officeDocument/2006/relationships/hyperlink" Target="http://terms.naver.com/entry.nhn?docId=1232826" TargetMode="External"/><Relationship Id="rId2" Type="http://schemas.openxmlformats.org/officeDocument/2006/relationships/hyperlink" Target="http://terms.naver.com/entry.nhn?docId=10824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rms.naver.com/entry.nhn?docId=1118173" TargetMode="External"/><Relationship Id="rId5" Type="http://schemas.openxmlformats.org/officeDocument/2006/relationships/hyperlink" Target="http://terms.naver.com/entry.nhn?docId=1192564" TargetMode="External"/><Relationship Id="rId4" Type="http://schemas.openxmlformats.org/officeDocument/2006/relationships/hyperlink" Target="http://terms.naver.com/entry.nhn?docId=122079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ko.wikipedia.org/wiki/%EC%9D%BC%EB%B3%B8" TargetMode="External"/><Relationship Id="rId3" Type="http://schemas.openxmlformats.org/officeDocument/2006/relationships/hyperlink" Target="http://ko.wikipedia.org/wiki/%EC%98%81%EA%B5%AD" TargetMode="External"/><Relationship Id="rId7" Type="http://schemas.openxmlformats.org/officeDocument/2006/relationships/hyperlink" Target="http://ko.wikipedia.org/wiki/%EC%A4%91%EA%B5%AD" TargetMode="External"/><Relationship Id="rId2" Type="http://schemas.openxmlformats.org/officeDocument/2006/relationships/hyperlink" Target="http://ko.wikipedia.org/wiki/%EC%BA%90%EB%82%98%EB%8B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%ED%94%84%EB%9E%91%EC%8A%A4" TargetMode="External"/><Relationship Id="rId5" Type="http://schemas.openxmlformats.org/officeDocument/2006/relationships/hyperlink" Target="http://ko.wikipedia.org/wiki/%EC%98%A4%EC%8A%A4%ED%8A%B8%EB%A6%AC%EC%95%84" TargetMode="External"/><Relationship Id="rId4" Type="http://schemas.openxmlformats.org/officeDocument/2006/relationships/hyperlink" Target="http://ko.wikipedia.org/wiki/%EB%8F%85%EC%9D%BC" TargetMode="External"/><Relationship Id="rId9" Type="http://schemas.openxmlformats.org/officeDocument/2006/relationships/hyperlink" Target="http://ko.wikipedia.org/wiki/%EC%9D%B4%ED%83%88%EB%A6%AC%EC%95%8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인터넷 종합 쇼핑몰 아마존</a:t>
            </a:r>
            <a:r>
              <a:rPr lang="en-US" altLang="ko-KR" dirty="0" smtClean="0"/>
              <a:t>(Amazon)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Statmania</a:t>
            </a:r>
            <a:endParaRPr lang="en-US" altLang="ko-KR" dirty="0" smtClean="0"/>
          </a:p>
          <a:p>
            <a:r>
              <a:rPr lang="en-US" altLang="ko-KR" dirty="0" smtClean="0"/>
              <a:t>200903877 </a:t>
            </a:r>
            <a:r>
              <a:rPr lang="ko-KR" altLang="en-US" dirty="0" smtClean="0"/>
              <a:t>황 성 윤</a:t>
            </a:r>
            <a:endParaRPr lang="en-US" altLang="ko-KR" dirty="0" smtClean="0"/>
          </a:p>
          <a:p>
            <a:r>
              <a:rPr lang="en-US" altLang="ko-KR" dirty="0" smtClean="0"/>
              <a:t>201103594 </a:t>
            </a:r>
            <a:r>
              <a:rPr lang="ko-KR" altLang="en-US" dirty="0" smtClean="0"/>
              <a:t>최 재 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아마존은 </a:t>
            </a:r>
            <a:r>
              <a:rPr lang="ko-KR" altLang="en-US" dirty="0" err="1" smtClean="0">
                <a:hlinkClick r:id="rId2" tooltip="로그인"/>
              </a:rPr>
              <a:t>로그인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하지 않아도 브라우저에 보존된 </a:t>
            </a:r>
            <a:r>
              <a:rPr lang="ko-KR" altLang="en-US" dirty="0" smtClean="0">
                <a:hlinkClick r:id="rId3" tooltip="쿠키"/>
              </a:rPr>
              <a:t>쿠키</a:t>
            </a:r>
            <a:r>
              <a:rPr lang="ko-KR" altLang="en-US" dirty="0" smtClean="0"/>
              <a:t>를 바탕으로 접근한 사람을 지정하여 과거의 구매 내역이나 평가한 내용을 바탕으로 추천 상품을 페이지 맨 위에 표시하기 때문에 로그아웃을 하지 않으면 다른 사람이 해당 브라우저를 사용하면 원래 사용자의 구매 경향을 추측할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악의적인 사용자가 </a:t>
            </a:r>
            <a:r>
              <a:rPr lang="ko-KR" altLang="en-US" dirty="0" smtClean="0">
                <a:hlinkClick r:id="rId4" tooltip="보안 취약점"/>
              </a:rPr>
              <a:t>보안 취약점</a:t>
            </a:r>
            <a:r>
              <a:rPr lang="ko-KR" altLang="en-US" dirty="0" smtClean="0"/>
              <a:t>을 이용해 아마존의 쿠키를 획득하면 이를 이용해 아마존의 서버에서 해당 사용자의 이름과 </a:t>
            </a:r>
            <a:r>
              <a:rPr lang="en-US" altLang="ko-KR" dirty="0" smtClean="0"/>
              <a:t>e-mail</a:t>
            </a:r>
            <a:r>
              <a:rPr lang="ko-KR" altLang="en-US" dirty="0" smtClean="0"/>
              <a:t>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상품의 구입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 </a:t>
            </a:r>
            <a:r>
              <a:rPr lang="ko-KR" altLang="en-US" dirty="0" smtClean="0"/>
              <a:t>경향 등을 손쉽게 </a:t>
            </a:r>
            <a:r>
              <a:rPr lang="ko-KR" altLang="en-US" dirty="0" smtClean="0"/>
              <a:t>모을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신용 카드 번호나 발송지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내역 등은 암호로 지정하여 보호 받기 때문에 이러한 정보는 얻지 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미국 아마존에서는 아이의 개인 정보를 부모의 허락 없이 수집한다는 이유로 미국 연방거래위원회에 고발되기도 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위키피디아</a:t>
            </a:r>
            <a:r>
              <a:rPr lang="en-US" altLang="ko-KR" dirty="0" smtClean="0"/>
              <a:t>(www.wikipedia.org)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Criticism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sz="6000" dirty="0" smtClean="0"/>
              <a:t>Service for customer</a:t>
            </a:r>
            <a:endParaRPr lang="ko-KR" alt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1124744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미국에서 운영하는 아마존 사이트</a:t>
            </a:r>
            <a:endParaRPr lang="en-US" altLang="ko-KR" sz="2000" dirty="0" smtClean="0"/>
          </a:p>
          <a:p>
            <a:r>
              <a:rPr lang="en-US" altLang="ko-KR" sz="2000" dirty="0" smtClean="0"/>
              <a:t>www.amazon.com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8050083" cy="439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196752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국내의 아마존 쇼핑몰 구매대행 사이트</a:t>
            </a:r>
            <a:endParaRPr lang="en-US" altLang="ko-KR" sz="2000" dirty="0" smtClean="0"/>
          </a:p>
          <a:p>
            <a:r>
              <a:rPr lang="en-US" altLang="ko-KR" sz="2000" dirty="0" smtClean="0"/>
              <a:t>www.myamazon.co.kr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59"/>
          </a:xfrm>
        </p:spPr>
        <p:txBody>
          <a:bodyPr/>
          <a:lstStyle/>
          <a:p>
            <a:r>
              <a:rPr lang="ko-KR" altLang="en-US" dirty="0" smtClean="0"/>
              <a:t>다양한 상품별 카테고리</a:t>
            </a:r>
            <a:r>
              <a:rPr lang="en-US" altLang="ko-KR" dirty="0" smtClean="0"/>
              <a:t>(category)</a:t>
            </a:r>
            <a:r>
              <a:rPr lang="ko-KR" altLang="en-US" dirty="0" smtClean="0"/>
              <a:t>가 존재한다는 점이 특징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852936"/>
            <a:ext cx="820891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4784"/>
            <a:ext cx="5400600" cy="4525963"/>
          </a:xfrm>
        </p:spPr>
        <p:txBody>
          <a:bodyPr/>
          <a:lstStyle/>
          <a:p>
            <a:r>
              <a:rPr lang="ko-KR" altLang="en-US" dirty="0" smtClean="0"/>
              <a:t>내가 찾아본 상품들을 다시 손쉽게 찾아볼 수 있도록 옆에 목록을 친절하게 만들어주고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상품목록들에 대한 데이터를 이용하여 </a:t>
            </a:r>
            <a:r>
              <a:rPr lang="ko-KR" altLang="en-US" dirty="0" err="1" smtClean="0"/>
              <a:t>아마존닷컴에서는</a:t>
            </a:r>
            <a:r>
              <a:rPr lang="ko-KR" altLang="en-US" dirty="0" smtClean="0"/>
              <a:t> 상품순위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추천상품 등도 제공을 하고 있어 현재의 </a:t>
            </a:r>
            <a:r>
              <a:rPr lang="ko-KR" altLang="en-US" dirty="0" err="1" smtClean="0"/>
              <a:t>트랜드가</a:t>
            </a:r>
            <a:r>
              <a:rPr lang="ko-KR" altLang="en-US" dirty="0" smtClean="0"/>
              <a:t> 어떤지도 파악이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124744"/>
            <a:ext cx="1152128" cy="523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3164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다음과 같은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최대판매 목록을 아마존이 제공하는 이유는 인기가 많은 제품이 그렇지 않은 제품들보다 당연히 많이 팔릴 것이라는 예측 때문이라고 필자는 생각한다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40968"/>
            <a:ext cx="74295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3164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아마존에서는 현재까지 판매된 상품들에 관한 데이터를 이용하여 가장 잘 팔린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품목을 공개하고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또한 소비자의 트랜드를 쉽게 확인해볼 수 있는 중요한 자료라고 생각한다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12976"/>
            <a:ext cx="788096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아마존에서는 많이 팔린 상품 뿐만이 아니라 구매하지는 않았지만 소비자들이 많이 검색한 상품들도 제시하고 있고 이러한 데이터들도 판매전략을 </a:t>
            </a:r>
            <a:r>
              <a:rPr lang="ko-KR" altLang="en-US" sz="2000" dirty="0" smtClean="0"/>
              <a:t>수</a:t>
            </a:r>
            <a:r>
              <a:rPr lang="ko-KR" altLang="en-US" sz="2000" dirty="0" smtClean="0"/>
              <a:t>립</a:t>
            </a:r>
            <a:r>
              <a:rPr lang="ko-KR" altLang="en-US" sz="2000" dirty="0" smtClean="0"/>
              <a:t>할 </a:t>
            </a:r>
            <a:r>
              <a:rPr lang="ko-KR" altLang="en-US" sz="2000" dirty="0" smtClean="0"/>
              <a:t>때 </a:t>
            </a:r>
            <a:r>
              <a:rPr lang="ko-KR" altLang="en-US" sz="2000" dirty="0" smtClean="0"/>
              <a:t>요긴하게 쓸 수 있는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자료라고 아마존에서 생각을 하고 있는 것으로 여겨진다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8424936" cy="357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최근에 이슈가 되고 있는 </a:t>
            </a:r>
            <a:r>
              <a:rPr lang="ko-KR" altLang="en-US" sz="2000" dirty="0" err="1" smtClean="0"/>
              <a:t>넷북</a:t>
            </a:r>
            <a:r>
              <a:rPr lang="ko-KR" altLang="en-US" sz="2000" dirty="0" smtClean="0"/>
              <a:t> 등의 신상품들도 아마존에서는 실시간으로 소개하여 소비자들이 쇼핑하는데 많은 도움을 주고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아마존이 서비스에 굉장히 많은 투자를 하고 있다는 것을 보여준다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8424937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569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</a:t>
            </a:r>
            <a:r>
              <a:rPr lang="en-US" altLang="ko-KR" sz="8000" dirty="0" smtClean="0"/>
              <a:t>History</a:t>
            </a:r>
            <a:endParaRPr lang="ko-KR" altLang="en-US" sz="8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또한 상품 </a:t>
            </a:r>
            <a:r>
              <a:rPr lang="ko-KR" altLang="en-US" sz="2000" dirty="0" err="1" smtClean="0"/>
              <a:t>카테고리별로</a:t>
            </a:r>
            <a:r>
              <a:rPr lang="ko-KR" altLang="en-US" sz="2000" dirty="0" smtClean="0"/>
              <a:t> 가장 잘 팔리는 상품 </a:t>
            </a:r>
            <a:r>
              <a:rPr lang="en-US" altLang="ko-KR" sz="2000" dirty="0" smtClean="0"/>
              <a:t>Top 100</a:t>
            </a:r>
            <a:r>
              <a:rPr lang="ko-KR" altLang="en-US" sz="2000" dirty="0" smtClean="0"/>
              <a:t>을 선정하고 있다는 점 또한 독특하다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2132856"/>
            <a:ext cx="799288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4114800" cy="129959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선택한 상품에 대한 상세한 설명과 실제의 디자인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모습이 담긴 사진을 공개하여 소비자가 물건을 구매하기 전에 다시 한번 현명한 판단을 해 볼 수 있도록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for customer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9000"/>
            <a:ext cx="36004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196753"/>
            <a:ext cx="4104456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789040"/>
            <a:ext cx="40324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56990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            The End</a:t>
            </a:r>
            <a:endParaRPr lang="ko-KR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 </a:t>
            </a:r>
            <a:r>
              <a:rPr lang="ko-KR" altLang="en-US" sz="2400" dirty="0" err="1" smtClean="0">
                <a:hlinkClick r:id="rId2"/>
              </a:rPr>
              <a:t>월가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街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펀드매니저이던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세의 </a:t>
            </a:r>
            <a:r>
              <a:rPr lang="ko-KR" altLang="en-US" sz="2400" dirty="0" err="1" smtClean="0"/>
              <a:t>제프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베조스</a:t>
            </a:r>
            <a:r>
              <a:rPr lang="en-US" altLang="ko-KR" sz="2400" dirty="0" smtClean="0"/>
              <a:t>(Jeff </a:t>
            </a:r>
            <a:r>
              <a:rPr lang="en-US" altLang="ko-KR" sz="2400" dirty="0" err="1" smtClean="0"/>
              <a:t>Bezos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1994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월 </a:t>
            </a:r>
            <a:r>
              <a:rPr lang="ko-KR" altLang="en-US" sz="2400" dirty="0" err="1" smtClean="0"/>
              <a:t>아마존닷컴을</a:t>
            </a:r>
            <a:r>
              <a:rPr lang="ko-KR" altLang="en-US" sz="2400" dirty="0" smtClean="0"/>
              <a:t> 설립한 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이듬해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월부터 인터넷서점 서비스를 시작함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err="1" smtClean="0"/>
              <a:t>설립당시</a:t>
            </a:r>
            <a:r>
              <a:rPr lang="ko-KR" altLang="en-US" sz="2400" dirty="0" smtClean="0"/>
              <a:t> 자본금은 </a:t>
            </a:r>
            <a:r>
              <a:rPr lang="en-US" altLang="ko-KR" sz="2400" dirty="0" smtClean="0"/>
              <a:t>300</a:t>
            </a:r>
            <a:r>
              <a:rPr lang="ko-KR" altLang="en-US" sz="2400" dirty="0" smtClean="0"/>
              <a:t>달러에 불과했지만 서비스 개시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년 동안 월 </a:t>
            </a:r>
            <a:r>
              <a:rPr lang="en-US" altLang="ko-KR" sz="2400" dirty="0" smtClean="0"/>
              <a:t>34%</a:t>
            </a:r>
            <a:r>
              <a:rPr lang="ko-KR" altLang="en-US" sz="2400" dirty="0" smtClean="0"/>
              <a:t>의 평균 매출 신장률을 보이면서 미국 시장뿐 아니라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세계적인 인터넷서점 돌풍을 일으킴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개점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년 만에 미국의 수많은 서점들이 아마존으로 인해 도산하였고</a:t>
            </a:r>
            <a:r>
              <a:rPr lang="en-US" altLang="ko-KR" sz="2400" dirty="0" smtClean="0"/>
              <a:t>, 1999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월에는 인터넷 </a:t>
            </a:r>
            <a:r>
              <a:rPr lang="ko-KR" altLang="en-US" sz="2400" dirty="0" smtClean="0">
                <a:hlinkClick r:id="rId3"/>
              </a:rPr>
              <a:t>전자상거래</a:t>
            </a:r>
            <a:r>
              <a:rPr lang="ko-KR" altLang="en-US" sz="2400" dirty="0" smtClean="0"/>
              <a:t> 사이트 가운데 처음으로 회원 수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만 명을 넘어섬</a:t>
            </a:r>
            <a:r>
              <a:rPr lang="en-US" altLang="ko-KR" sz="2400" dirty="0" smtClean="0"/>
              <a:t>.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800" dirty="0" smtClean="0"/>
              <a:t>1997</a:t>
            </a:r>
            <a:r>
              <a:rPr lang="ko-KR" altLang="en-US" sz="2800" dirty="0" smtClean="0"/>
              <a:t>년에 </a:t>
            </a:r>
            <a:r>
              <a:rPr lang="en-US" altLang="ko-KR" sz="2800" dirty="0" smtClean="0"/>
              <a:t>250</a:t>
            </a:r>
            <a:r>
              <a:rPr lang="ko-KR" altLang="en-US" sz="2800" dirty="0" smtClean="0"/>
              <a:t>만 종 이상의 서적 </a:t>
            </a:r>
            <a:r>
              <a:rPr lang="ko-KR" altLang="en-US" sz="2800" dirty="0" smtClean="0">
                <a:hlinkClick r:id="rId2"/>
              </a:rPr>
              <a:t>데이터베이스</a:t>
            </a:r>
            <a:r>
              <a:rPr lang="ko-KR" altLang="en-US" sz="2800" dirty="0" smtClean="0"/>
              <a:t>를 구축하였고</a:t>
            </a:r>
            <a:r>
              <a:rPr lang="en-US" altLang="ko-KR" sz="2800" dirty="0" smtClean="0"/>
              <a:t>, 2000</a:t>
            </a:r>
            <a:r>
              <a:rPr lang="ko-KR" altLang="en-US" sz="2800" dirty="0" smtClean="0"/>
              <a:t>년에는 회원 수 </a:t>
            </a:r>
            <a:r>
              <a:rPr lang="en-US" altLang="ko-KR" sz="2800" dirty="0" smtClean="0"/>
              <a:t>2500</a:t>
            </a:r>
            <a:r>
              <a:rPr lang="ko-KR" altLang="en-US" sz="2800" dirty="0" smtClean="0"/>
              <a:t>만 명 돌파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매출액도 해마다 증가해 </a:t>
            </a:r>
            <a:r>
              <a:rPr lang="en-US" altLang="ko-KR" sz="2800" dirty="0" smtClean="0"/>
              <a:t>2002</a:t>
            </a:r>
            <a:r>
              <a:rPr lang="ko-KR" altLang="en-US" sz="2800" dirty="0" smtClean="0"/>
              <a:t>년에 </a:t>
            </a:r>
            <a:r>
              <a:rPr lang="en-US" altLang="ko-KR" sz="2800" dirty="0" smtClean="0"/>
              <a:t>30</a:t>
            </a:r>
            <a:r>
              <a:rPr lang="ko-KR" altLang="en-US" sz="2800" dirty="0" smtClean="0"/>
              <a:t>억 달러 이상의 매출액을 올렸고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같은 해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분기에 처음으로 분기 흑자를 달성</a:t>
            </a:r>
            <a:r>
              <a:rPr lang="en-US" altLang="ko-KR" sz="2800" dirty="0" smtClean="0"/>
              <a:t>. 2003</a:t>
            </a:r>
            <a:r>
              <a:rPr lang="ko-KR" altLang="en-US" sz="2800" dirty="0" smtClean="0"/>
              <a:t>년에는 </a:t>
            </a:r>
            <a:r>
              <a:rPr lang="en-US" altLang="ko-KR" sz="2800" dirty="0" smtClean="0"/>
              <a:t>67</a:t>
            </a:r>
            <a:r>
              <a:rPr lang="ko-KR" altLang="en-US" sz="2800" dirty="0" smtClean="0"/>
              <a:t>억 달러의 매출을 올려 연간 순이익 </a:t>
            </a:r>
            <a:r>
              <a:rPr lang="en-US" altLang="ko-KR" sz="2800" dirty="0" smtClean="0"/>
              <a:t>3530</a:t>
            </a:r>
            <a:r>
              <a:rPr lang="ko-KR" altLang="en-US" sz="2800" dirty="0" smtClean="0"/>
              <a:t>만 달러를 기록함으로써 창사 이후 처음으로 연간 흑자를 달성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1997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월 </a:t>
            </a:r>
            <a:r>
              <a:rPr lang="ko-KR" altLang="en-US" sz="2800" dirty="0" err="1" smtClean="0">
                <a:hlinkClick r:id="rId3"/>
              </a:rPr>
              <a:t>나스닥</a:t>
            </a:r>
            <a:r>
              <a:rPr lang="ko-KR" altLang="en-US" sz="2800" dirty="0" err="1" smtClean="0"/>
              <a:t>에</a:t>
            </a:r>
            <a:r>
              <a:rPr lang="ko-KR" altLang="en-US" sz="2800" dirty="0" smtClean="0"/>
              <a:t> 주당 </a:t>
            </a:r>
            <a:r>
              <a:rPr lang="en-US" altLang="ko-KR" sz="2800" dirty="0" smtClean="0"/>
              <a:t>18</a:t>
            </a:r>
            <a:r>
              <a:rPr lang="ko-KR" altLang="en-US" sz="2800" dirty="0" smtClean="0"/>
              <a:t>달러로 상장한 주식의 </a:t>
            </a:r>
            <a:r>
              <a:rPr lang="en-US" altLang="ko-KR" sz="2800" dirty="0" smtClean="0"/>
              <a:t>2004</a:t>
            </a:r>
            <a:r>
              <a:rPr lang="ko-KR" altLang="en-US" sz="2800" dirty="0" smtClean="0"/>
              <a:t>년 현재 </a:t>
            </a:r>
            <a:r>
              <a:rPr lang="ko-KR" altLang="en-US" sz="2800" dirty="0" smtClean="0">
                <a:hlinkClick r:id="rId4"/>
              </a:rPr>
              <a:t>시가총액</a:t>
            </a:r>
            <a:r>
              <a:rPr lang="ko-KR" altLang="en-US" sz="2800" dirty="0" smtClean="0"/>
              <a:t>만도 </a:t>
            </a:r>
            <a:r>
              <a:rPr lang="en-US" altLang="ko-KR" sz="2800" dirty="0" smtClean="0"/>
              <a:t>170</a:t>
            </a:r>
            <a:r>
              <a:rPr lang="ko-KR" altLang="en-US" sz="2800" dirty="0" smtClean="0"/>
              <a:t>억 달러가 넘음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현재도 </a:t>
            </a:r>
            <a:r>
              <a:rPr lang="en-US" altLang="ko-KR" sz="2800" dirty="0" smtClean="0"/>
              <a:t>300</a:t>
            </a:r>
            <a:r>
              <a:rPr lang="ko-KR" altLang="en-US" sz="2800" dirty="0" smtClean="0"/>
              <a:t>만 권 이상의 책을 보유하고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전세계 </a:t>
            </a:r>
            <a:r>
              <a:rPr lang="en-US" altLang="ko-KR" sz="2800" dirty="0" smtClean="0"/>
              <a:t>220</a:t>
            </a:r>
            <a:r>
              <a:rPr lang="ko-KR" altLang="en-US" sz="2800" dirty="0" smtClean="0"/>
              <a:t>개국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만 </a:t>
            </a:r>
            <a:r>
              <a:rPr lang="en-US" altLang="ko-KR" sz="2800" dirty="0" smtClean="0"/>
              <a:t>2000</a:t>
            </a:r>
            <a:r>
              <a:rPr lang="ko-KR" altLang="en-US" sz="2800" dirty="0" smtClean="0"/>
              <a:t>개가 넘는 </a:t>
            </a:r>
            <a:r>
              <a:rPr lang="ko-KR" altLang="en-US" sz="2800" dirty="0" smtClean="0">
                <a:hlinkClick r:id="rId5"/>
              </a:rPr>
              <a:t>웹사이트</a:t>
            </a:r>
            <a:r>
              <a:rPr lang="ko-KR" altLang="en-US" sz="2800" dirty="0" smtClean="0"/>
              <a:t>와 전략적 제휴를 통해 </a:t>
            </a:r>
            <a:r>
              <a:rPr lang="en-US" altLang="ko-KR" sz="2800" dirty="0" smtClean="0"/>
              <a:t>2000</a:t>
            </a:r>
            <a:r>
              <a:rPr lang="ko-KR" altLang="en-US" sz="2800" dirty="0" smtClean="0"/>
              <a:t>만 명이 넘는 고객을 확보하고 있음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또 주력 분야인 서적 외에 음반</a:t>
            </a:r>
            <a:r>
              <a:rPr lang="en-US" altLang="ko-KR" sz="2800" dirty="0" smtClean="0"/>
              <a:t>·</a:t>
            </a:r>
            <a:r>
              <a:rPr lang="ko-KR" altLang="en-US" sz="2800" dirty="0" smtClean="0"/>
              <a:t>의류</a:t>
            </a:r>
            <a:r>
              <a:rPr lang="en-US" altLang="ko-KR" sz="2800" dirty="0" smtClean="0"/>
              <a:t>·</a:t>
            </a:r>
            <a:r>
              <a:rPr lang="ko-KR" altLang="en-US" sz="2800" dirty="0" smtClean="0"/>
              <a:t>주방용품</a:t>
            </a:r>
            <a:r>
              <a:rPr lang="en-US" altLang="ko-KR" sz="2800" dirty="0" smtClean="0"/>
              <a:t>·</a:t>
            </a:r>
            <a:r>
              <a:rPr lang="ko-KR" altLang="en-US" sz="2800" dirty="0" smtClean="0"/>
              <a:t>장난감</a:t>
            </a:r>
            <a:r>
              <a:rPr lang="en-US" altLang="ko-KR" sz="2800" dirty="0" smtClean="0"/>
              <a:t>·</a:t>
            </a:r>
            <a:r>
              <a:rPr lang="ko-KR" altLang="en-US" sz="2800" dirty="0" smtClean="0"/>
              <a:t>차량용품</a:t>
            </a:r>
            <a:r>
              <a:rPr lang="en-US" altLang="ko-KR" sz="2800" dirty="0" smtClean="0"/>
              <a:t>·</a:t>
            </a:r>
            <a:r>
              <a:rPr lang="en-US" altLang="ko-KR" sz="2800" dirty="0" smtClean="0">
                <a:hlinkClick r:id="rId6"/>
              </a:rPr>
              <a:t>DVD</a:t>
            </a:r>
            <a:r>
              <a:rPr lang="en-US" altLang="ko-KR" sz="2800" dirty="0" smtClean="0"/>
              <a:t>·</a:t>
            </a:r>
            <a:r>
              <a:rPr lang="ko-KR" altLang="en-US" sz="2800" dirty="0" smtClean="0"/>
              <a:t>전자제품</a:t>
            </a:r>
            <a:r>
              <a:rPr lang="en-US" altLang="ko-KR" sz="2800" dirty="0" smtClean="0"/>
              <a:t>·</a:t>
            </a:r>
            <a:r>
              <a:rPr lang="ko-KR" altLang="en-US" sz="2800" dirty="0" smtClean="0">
                <a:hlinkClick r:id="rId7"/>
              </a:rPr>
              <a:t>소프트웨어</a:t>
            </a:r>
            <a:r>
              <a:rPr lang="en-US" altLang="ko-KR" sz="2800" dirty="0" smtClean="0"/>
              <a:t>·</a:t>
            </a:r>
            <a:r>
              <a:rPr lang="ko-KR" altLang="en-US" sz="2800" dirty="0" smtClean="0"/>
              <a:t>컴퓨터 등 다양한 영역으로 사업을 확장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r>
              <a:rPr lang="ko-KR" altLang="en-US" sz="2800" dirty="0" smtClean="0"/>
              <a:t/>
            </a:r>
            <a:br>
              <a:rPr lang="ko-KR" altLang="en-US" sz="2800" dirty="0" smtClean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아마존의 성장요인으로는 크게 ① 광범위한 </a:t>
            </a:r>
            <a:r>
              <a:rPr lang="ko-KR" altLang="en-US" sz="2400" dirty="0" smtClean="0">
                <a:hlinkClick r:id="rId2"/>
              </a:rPr>
              <a:t>데이터베이스</a:t>
            </a:r>
            <a:r>
              <a:rPr lang="ko-KR" altLang="en-US" sz="2400" dirty="0" smtClean="0"/>
              <a:t> 구축을 통한 </a:t>
            </a:r>
            <a:r>
              <a:rPr lang="ko-KR" altLang="en-US" sz="2400" dirty="0" err="1" smtClean="0">
                <a:hlinkClick r:id="rId3"/>
              </a:rPr>
              <a:t>유통비</a:t>
            </a:r>
            <a:r>
              <a:rPr lang="ko-KR" altLang="en-US" sz="2400" dirty="0" err="1" smtClean="0"/>
              <a:t>와</a:t>
            </a:r>
            <a:r>
              <a:rPr lang="ko-KR" altLang="en-US" sz="2400" dirty="0" smtClean="0"/>
              <a:t> 재고 부담 비용의 획기적 절감 ② 다양한 고객 서비스 시스템 구축 ③ 전세계 </a:t>
            </a:r>
            <a:r>
              <a:rPr lang="ko-KR" altLang="en-US" sz="2400" dirty="0" smtClean="0">
                <a:hlinkClick r:id="rId4"/>
              </a:rPr>
              <a:t>웹사이트</a:t>
            </a:r>
            <a:r>
              <a:rPr lang="ko-KR" altLang="en-US" sz="2400" dirty="0" smtClean="0"/>
              <a:t>와 자사 사이트를 연결하는 치밀한 전략적 제휴 등이 꼽히고 있음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smtClean="0"/>
              <a:t>설립자이자 </a:t>
            </a:r>
            <a:r>
              <a:rPr lang="ko-KR" altLang="en-US" sz="2400" dirty="0" smtClean="0">
                <a:hlinkClick r:id="rId5"/>
              </a:rPr>
              <a:t>최고경영자</a:t>
            </a:r>
            <a:r>
              <a:rPr lang="ko-KR" altLang="en-US" sz="2400" dirty="0" smtClean="0"/>
              <a:t>인 </a:t>
            </a:r>
            <a:r>
              <a:rPr lang="ko-KR" altLang="en-US" sz="2400" dirty="0" err="1" smtClean="0"/>
              <a:t>베조스는</a:t>
            </a:r>
            <a:r>
              <a:rPr lang="ko-KR" altLang="en-US" sz="2400" dirty="0" smtClean="0"/>
              <a:t> 연평균 수익의 </a:t>
            </a:r>
            <a:r>
              <a:rPr lang="en-US" altLang="ko-KR" sz="2400" dirty="0" smtClean="0"/>
              <a:t>55%</a:t>
            </a:r>
            <a:r>
              <a:rPr lang="ko-KR" altLang="en-US" sz="2400" dirty="0" smtClean="0"/>
              <a:t>를 투자자들에게 돌려주고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자신은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년 동안 연평균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만 </a:t>
            </a:r>
            <a:r>
              <a:rPr lang="en-US" altLang="ko-KR" sz="2400" dirty="0" smtClean="0"/>
              <a:t>1559</a:t>
            </a:r>
            <a:r>
              <a:rPr lang="ko-KR" altLang="en-US" sz="2400" dirty="0" smtClean="0"/>
              <a:t>달러의 보수만 받는 전략적 경영으로</a:t>
            </a:r>
            <a:r>
              <a:rPr lang="en-US" altLang="ko-KR" sz="2400" dirty="0" smtClean="0"/>
              <a:t>, 2003</a:t>
            </a:r>
            <a:r>
              <a:rPr lang="ko-KR" altLang="en-US" sz="2400" dirty="0" smtClean="0"/>
              <a:t>년과 </a:t>
            </a:r>
            <a:r>
              <a:rPr lang="en-US" altLang="ko-KR" sz="2400" dirty="0" smtClean="0"/>
              <a:t>2004</a:t>
            </a:r>
            <a:r>
              <a:rPr lang="ko-KR" altLang="en-US" sz="2400" dirty="0" smtClean="0"/>
              <a:t>년 연속으로 </a:t>
            </a:r>
            <a:r>
              <a:rPr lang="en-US" altLang="ko-KR" sz="2400" dirty="0" smtClean="0"/>
              <a:t>《</a:t>
            </a:r>
            <a:r>
              <a:rPr lang="ko-KR" altLang="en-US" sz="2400" dirty="0" err="1" smtClean="0"/>
              <a:t>포브스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Forbes》</a:t>
            </a:r>
            <a:r>
              <a:rPr lang="ko-KR" altLang="en-US" sz="2400" dirty="0" smtClean="0"/>
              <a:t>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올해 최고의 경영인으로 선정됨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본사는 </a:t>
            </a:r>
            <a:r>
              <a:rPr lang="ko-KR" altLang="en-US" sz="2400" dirty="0" err="1" smtClean="0"/>
              <a:t>워싱턴주</a:t>
            </a:r>
            <a:r>
              <a:rPr lang="ko-KR" altLang="en-US" sz="2400" dirty="0" smtClean="0"/>
              <a:t> </a:t>
            </a:r>
            <a:r>
              <a:rPr lang="ko-KR" altLang="en-US" sz="2400" dirty="0" smtClean="0">
                <a:hlinkClick r:id="rId6"/>
              </a:rPr>
              <a:t>시애틀</a:t>
            </a:r>
            <a:r>
              <a:rPr lang="ko-KR" altLang="en-US" sz="2400" dirty="0" smtClean="0"/>
              <a:t>에 있음</a:t>
            </a:r>
            <a:r>
              <a:rPr lang="en-US" altLang="ko-KR" sz="2400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출처 </a:t>
            </a:r>
            <a:r>
              <a:rPr lang="en-US" altLang="ko-KR" sz="2400" b="1" dirty="0" smtClean="0"/>
              <a:t>: [</a:t>
            </a:r>
            <a:r>
              <a:rPr lang="ko-KR" altLang="en-US" sz="2400" b="1" dirty="0" err="1" smtClean="0"/>
              <a:t>네이버</a:t>
            </a:r>
            <a:r>
              <a:rPr lang="ko-KR" altLang="en-US" sz="2400" b="1" dirty="0" smtClean="0"/>
              <a:t> 지식백과</a:t>
            </a:r>
            <a:r>
              <a:rPr lang="en-US" altLang="ko-KR" sz="2400" b="1" dirty="0" smtClean="0"/>
              <a:t>]</a:t>
            </a:r>
            <a:r>
              <a:rPr lang="ko-KR" altLang="en-US" sz="2400" dirty="0" smtClean="0"/>
              <a:t> </a:t>
            </a:r>
            <a:r>
              <a:rPr lang="ko-KR" altLang="en-US" sz="2400" dirty="0" smtClean="0">
                <a:hlinkClick r:id="rId7"/>
              </a:rPr>
              <a:t>아마존</a:t>
            </a:r>
            <a:r>
              <a:rPr lang="ko-KR" altLang="en-US" sz="2400" dirty="0" smtClean="0"/>
              <a:t> </a:t>
            </a:r>
            <a:r>
              <a:rPr lang="en-US" altLang="ko-KR" sz="2400" dirty="0" smtClean="0"/>
              <a:t>[Amazon] (</a:t>
            </a:r>
            <a:r>
              <a:rPr lang="ko-KR" altLang="en-US" sz="2400" dirty="0" err="1" smtClean="0"/>
              <a:t>두산백과</a:t>
            </a:r>
            <a:r>
              <a:rPr lang="en-US" altLang="ko-KR" sz="2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6120680" cy="418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1556792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미국 시애틀에 위치한 쇼핑몰 아마존의 본사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en-US" altLang="ko-KR" sz="6000" dirty="0" smtClean="0"/>
              <a:t>Operation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 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아마존의 물류창고는 책을 장르 또는 출판사별로 분류하지 않고 뿔뿔이 흩어 배치하였다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책을 받으러 갈 때에는 호스트 컴퓨터로부터 터미널로 정보를 송신하여 책의 위치를 파악한다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책을 납입할 때에는 책에 붙어 있는 바코드와 선반의 바코드를 읽어낸 다음 호스트 컴퓨터에 등록한다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관리 방법으로 인해 장르를 나눠야 하는 수고를 하지 않아도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아마존은 </a:t>
            </a:r>
            <a:r>
              <a:rPr lang="ko-KR" altLang="en-US" dirty="0" smtClean="0">
                <a:hlinkClick r:id="rId2" tooltip="캐나다"/>
              </a:rPr>
              <a:t>캐나다</a:t>
            </a:r>
            <a:r>
              <a:rPr lang="en-US" altLang="ko-KR" dirty="0" smtClean="0"/>
              <a:t>(amazon.ca), </a:t>
            </a:r>
            <a:r>
              <a:rPr lang="ko-KR" altLang="en-US" dirty="0" smtClean="0">
                <a:hlinkClick r:id="rId3" tooltip="영국"/>
              </a:rPr>
              <a:t>영국</a:t>
            </a:r>
            <a:r>
              <a:rPr lang="en-US" altLang="ko-KR" dirty="0" smtClean="0"/>
              <a:t>(amazon.co.uk), </a:t>
            </a:r>
            <a:r>
              <a:rPr lang="ko-KR" altLang="en-US" dirty="0" smtClean="0">
                <a:hlinkClick r:id="rId4" tooltip="독일"/>
              </a:rPr>
              <a:t>독일</a:t>
            </a:r>
            <a:r>
              <a:rPr lang="en-US" altLang="ko-KR" dirty="0" smtClean="0"/>
              <a:t>(amazon.de), </a:t>
            </a:r>
            <a:r>
              <a:rPr lang="ko-KR" altLang="en-US" dirty="0" smtClean="0">
                <a:hlinkClick r:id="rId5" tooltip="오스트리아"/>
              </a:rPr>
              <a:t>오스트리아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amazon.at</a:t>
            </a:r>
            <a:r>
              <a:rPr lang="en-US" altLang="ko-KR" dirty="0" smtClean="0"/>
              <a:t>), </a:t>
            </a:r>
            <a:r>
              <a:rPr lang="ko-KR" altLang="en-US" dirty="0" smtClean="0">
                <a:hlinkClick r:id="rId6" tooltip="프랑스"/>
              </a:rPr>
              <a:t>프랑스</a:t>
            </a:r>
            <a:r>
              <a:rPr lang="en-US" altLang="ko-KR" dirty="0" smtClean="0"/>
              <a:t>(amazon.fr), </a:t>
            </a:r>
            <a:r>
              <a:rPr lang="ko-KR" altLang="en-US" dirty="0" smtClean="0">
                <a:hlinkClick r:id="rId7" tooltip="중국"/>
              </a:rPr>
              <a:t>중국</a:t>
            </a:r>
            <a:r>
              <a:rPr lang="en-US" altLang="ko-KR" dirty="0" smtClean="0"/>
              <a:t>(amazon.cn), </a:t>
            </a:r>
            <a:r>
              <a:rPr lang="ko-KR" altLang="en-US" dirty="0" smtClean="0">
                <a:hlinkClick r:id="rId8" tooltip="일본"/>
              </a:rPr>
              <a:t>일본</a:t>
            </a:r>
            <a:r>
              <a:rPr lang="en-US" altLang="ko-KR" dirty="0" smtClean="0"/>
              <a:t>(amazon.co.jp), </a:t>
            </a:r>
            <a:r>
              <a:rPr lang="ko-KR" altLang="en-US" dirty="0" smtClean="0">
                <a:hlinkClick r:id="rId9" tooltip="이탈리아"/>
              </a:rPr>
              <a:t>이탈리아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amazon.it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별도의 웹사이트로 시작해 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선택된 제품의 경우 국제 배송이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위키피디아</a:t>
            </a:r>
            <a:r>
              <a:rPr lang="en-US" altLang="ko-KR" dirty="0" smtClean="0"/>
              <a:t>(www.wikipedia.org)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6000" dirty="0" smtClean="0"/>
              <a:t> </a:t>
            </a:r>
            <a:r>
              <a:rPr lang="en-US" altLang="ko-KR" sz="6000" dirty="0" smtClean="0"/>
              <a:t>          Criticism</a:t>
            </a:r>
            <a:endParaRPr lang="ko-KR" altLang="en-US" sz="6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259</TotalTime>
  <Words>337</Words>
  <Application>Microsoft Office PowerPoint</Application>
  <PresentationFormat>화면 슬라이드 쇼(4:3)</PresentationFormat>
  <Paragraphs>52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광장</vt:lpstr>
      <vt:lpstr>인터넷 종합 쇼핑몰 아마존(Amazon)</vt:lpstr>
      <vt:lpstr>                        History</vt:lpstr>
      <vt:lpstr>History</vt:lpstr>
      <vt:lpstr>History</vt:lpstr>
      <vt:lpstr>History</vt:lpstr>
      <vt:lpstr>History</vt:lpstr>
      <vt:lpstr>                       Operation   </vt:lpstr>
      <vt:lpstr>Operation</vt:lpstr>
      <vt:lpstr>                    Criticism</vt:lpstr>
      <vt:lpstr>Criticism</vt:lpstr>
      <vt:lpstr>            Service for customer</vt:lpstr>
      <vt:lpstr>Service for customer</vt:lpstr>
      <vt:lpstr>Service for customer</vt:lpstr>
      <vt:lpstr>Service for customer</vt:lpstr>
      <vt:lpstr>Service for customer</vt:lpstr>
      <vt:lpstr>Service for customer</vt:lpstr>
      <vt:lpstr>Service for customer</vt:lpstr>
      <vt:lpstr>Service for customer</vt:lpstr>
      <vt:lpstr>Service for customer</vt:lpstr>
      <vt:lpstr>Service for customer</vt:lpstr>
      <vt:lpstr>Service for customer</vt:lpstr>
      <vt:lpstr>            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종합 쇼핑몰 아마존(Amazon)</dc:title>
  <dc:creator>user</dc:creator>
  <cp:lastModifiedBy>user</cp:lastModifiedBy>
  <cp:revision>34</cp:revision>
  <dcterms:created xsi:type="dcterms:W3CDTF">2013-09-30T07:13:50Z</dcterms:created>
  <dcterms:modified xsi:type="dcterms:W3CDTF">2013-09-30T12:06:09Z</dcterms:modified>
</cp:coreProperties>
</file>