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19"/>
  </p:notesMasterIdLst>
  <p:sldIdLst>
    <p:sldId id="256" r:id="rId6"/>
    <p:sldId id="258" r:id="rId7"/>
    <p:sldId id="329" r:id="rId8"/>
    <p:sldId id="330" r:id="rId9"/>
    <p:sldId id="331" r:id="rId10"/>
    <p:sldId id="332" r:id="rId11"/>
    <p:sldId id="303" r:id="rId12"/>
    <p:sldId id="333" r:id="rId13"/>
    <p:sldId id="334" r:id="rId14"/>
    <p:sldId id="335" r:id="rId15"/>
    <p:sldId id="336" r:id="rId16"/>
    <p:sldId id="337" r:id="rId17"/>
    <p:sldId id="260" r:id="rId18"/>
  </p:sldIdLst>
  <p:sldSz cx="9906000" cy="6858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218F5D"/>
    <a:srgbClr val="003300"/>
    <a:srgbClr val="FFFFCC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305" autoAdjust="0"/>
  </p:normalViewPr>
  <p:slideViewPr>
    <p:cSldViewPr showGuides="1">
      <p:cViewPr>
        <p:scale>
          <a:sx n="70" d="100"/>
          <a:sy n="70" d="100"/>
        </p:scale>
        <p:origin x="-121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9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ACA3EDF-77C2-4FD9-A04B-2C285E7B2567}" type="datetimeFigureOut">
              <a:rPr lang="ko-KR" altLang="en-US" smtClean="0"/>
              <a:pPr/>
              <a:t>2013-09-27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599" y="4861155"/>
            <a:ext cx="5680103" cy="4605821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65170E9-D55E-4512-B191-E9CC6797F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268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96844" y="2636912"/>
            <a:ext cx="7172344" cy="1143000"/>
          </a:xfrm>
          <a:prstGeom prst="rect">
            <a:avLst/>
          </a:prstGeom>
        </p:spPr>
        <p:txBody>
          <a:bodyPr anchor="ctr"/>
          <a:lstStyle>
            <a:lvl1pPr algn="l" latinLnBrk="0"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876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8984" y="1124750"/>
            <a:ext cx="3966441" cy="43204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buSzPct val="117000"/>
              <a:defRPr sz="1400" b="1">
                <a:latin typeface="맑은 고딕" pitchFamily="50" charset="-127"/>
                <a:ea typeface="맑은 고딕" pitchFamily="50" charset="-127"/>
              </a:defRPr>
            </a:lvl1pPr>
            <a:lvl2pPr>
              <a:defRPr sz="1200" baseline="0">
                <a:latin typeface="맑은 고딕" pitchFamily="50" charset="-127"/>
                <a:ea typeface="맑은 고딕" pitchFamily="50" charset="-127"/>
              </a:defRPr>
            </a:lvl2pPr>
            <a:lvl3pPr marL="901700" indent="0">
              <a:buNone/>
              <a:defRPr baseline="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dirty="0" smtClean="0"/>
              <a:t>1.1 </a:t>
            </a:r>
            <a:r>
              <a:rPr lang="ko-KR" altLang="en-US" dirty="0" smtClean="0"/>
              <a:t>둘째 수준</a:t>
            </a:r>
            <a:r>
              <a:rPr lang="en-US" altLang="ko-KR" dirty="0" smtClean="0"/>
              <a:t>	</a:t>
            </a:r>
          </a:p>
          <a:p>
            <a:pPr lvl="2"/>
            <a:r>
              <a:rPr lang="en-US" altLang="ko-KR" dirty="0" smtClean="0"/>
              <a:t>1.1.1 </a:t>
            </a:r>
            <a:r>
              <a:rPr lang="ko-KR" altLang="en-US" dirty="0" smtClean="0"/>
              <a:t>셋째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184875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00000"/>
              </a:buClr>
              <a:defRPr baseline="0">
                <a:latin typeface="맑은 고딕" pitchFamily="50" charset="-127"/>
                <a:ea typeface="맑은 고딕" pitchFamily="50" charset="-127"/>
              </a:defRPr>
            </a:lvl2pPr>
            <a:lvl3pPr marL="723900" indent="0">
              <a:buClr>
                <a:srgbClr val="F66060"/>
              </a:buClr>
              <a:buNone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 </a:t>
            </a:r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1.1.1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E6A2B0F-2BED-4EAC-BEF7-2D18F7D04F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8696325" y="382589"/>
            <a:ext cx="0" cy="236537"/>
          </a:xfrm>
          <a:prstGeom prst="line">
            <a:avLst/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975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260648"/>
            <a:ext cx="6102350" cy="36324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Tx/>
              <a:buFont typeface="Arial" pitchFamily="34" charset="0"/>
              <a:buChar char="•"/>
              <a:defRPr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8622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페이지"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65000">
              <a:schemeClr val="bg1"/>
            </a:gs>
            <a:gs pos="100000">
              <a:srgbClr val="DCDDDE"/>
            </a:gs>
          </a:gsLst>
          <a:lin ang="17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utomate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7801" y="6328124"/>
            <a:ext cx="403952" cy="33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cloud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35983" y="6439559"/>
            <a:ext cx="403952" cy="22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tibbr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713813" y="6409557"/>
            <a:ext cx="403952" cy="25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events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75629" y="6323101"/>
            <a:ext cx="406301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nalytics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555806" y="6323101"/>
            <a:ext cx="406301" cy="33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90583" y="142876"/>
            <a:ext cx="8995795" cy="76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 b="1" baseline="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3084" y="1035844"/>
            <a:ext cx="8995451" cy="973336"/>
          </a:xfrm>
        </p:spPr>
        <p:txBody>
          <a:bodyPr/>
          <a:lstStyle>
            <a:lvl1pPr>
              <a:buClr>
                <a:schemeClr val="accent6">
                  <a:lumMod val="75000"/>
                  <a:lumOff val="25000"/>
                </a:schemeClr>
              </a:buClr>
              <a:defRPr sz="1600" baseline="0"/>
            </a:lvl1pPr>
            <a:lvl2pPr>
              <a:buClr>
                <a:srgbClr val="FF0000"/>
              </a:buClr>
              <a:defRPr sz="1400" baseline="0"/>
            </a:lvl2pPr>
            <a:lvl3pPr>
              <a:buClr>
                <a:srgbClr val="00B050"/>
              </a:buClr>
              <a:defRPr sz="1200"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558888" y="6448531"/>
            <a:ext cx="2310835" cy="3650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BBF4-2688-4489-8EB0-D33F147865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3" name="Picture 8" descr="TIBCO_logo_black2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9798" y="6258757"/>
            <a:ext cx="1646393" cy="51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5"/>
          <p:cNvCxnSpPr/>
          <p:nvPr userDrawn="1"/>
        </p:nvCxnSpPr>
        <p:spPr>
          <a:xfrm>
            <a:off x="392826" y="648384"/>
            <a:ext cx="9000781" cy="0"/>
          </a:xfrm>
          <a:prstGeom prst="line">
            <a:avLst/>
          </a:prstGeom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86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17"/>
          <p:cNvSpPr>
            <a:spLocks noChangeAspect="1" noChangeArrowheads="1"/>
          </p:cNvSpPr>
          <p:nvPr/>
        </p:nvSpPr>
        <p:spPr bwMode="auto">
          <a:xfrm>
            <a:off x="4738689" y="2944813"/>
            <a:ext cx="38687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2476500" y="1305343"/>
            <a:ext cx="4953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ko-KR" dirty="0" smtClean="0"/>
              <a:t>I. </a:t>
            </a:r>
            <a:r>
              <a:rPr lang="ko-KR" altLang="en-US" dirty="0" smtClean="0"/>
              <a:t>문서표준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문서일반</a:t>
            </a:r>
            <a:r>
              <a:rPr lang="en-US" altLang="ko-KR" dirty="0" smtClean="0"/>
              <a:t> (HY</a:t>
            </a:r>
            <a:r>
              <a:rPr lang="ko-KR" altLang="en-US" dirty="0" smtClean="0"/>
              <a:t>중고딕 </a:t>
            </a:r>
            <a:r>
              <a:rPr lang="en-US" altLang="ko-KR" dirty="0" smtClean="0"/>
              <a:t>11pt)</a:t>
            </a:r>
          </a:p>
          <a:p>
            <a:pPr lvl="2">
              <a:buFontTx/>
              <a:buNone/>
            </a:pPr>
            <a:r>
              <a:rPr lang="en-US" altLang="ko-KR" dirty="0" smtClean="0"/>
              <a:t>1-1. </a:t>
            </a:r>
            <a:r>
              <a:rPr lang="ko-KR" altLang="en-US" dirty="0" smtClean="0"/>
              <a:t>파일명명 체계</a:t>
            </a:r>
            <a:endParaRPr lang="en-US" altLang="ko-KR" dirty="0" smtClean="0"/>
          </a:p>
          <a:p>
            <a:pPr lvl="2">
              <a:buFontTx/>
              <a:buNone/>
            </a:pPr>
            <a:r>
              <a:rPr lang="en-US" altLang="ko-KR" dirty="0" smtClean="0"/>
              <a:t>1-2. </a:t>
            </a:r>
            <a:r>
              <a:rPr lang="ko-KR" altLang="en-US" dirty="0" smtClean="0"/>
              <a:t>문서등록정보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표지표준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개정이력 표준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목차 표준</a:t>
            </a:r>
            <a:endParaRPr lang="en-US" altLang="ko-KR" dirty="0" smtClean="0"/>
          </a:p>
          <a:p>
            <a:pPr lvl="2">
              <a:buFontTx/>
              <a:buNone/>
            </a:pPr>
            <a:r>
              <a:rPr lang="en-US" altLang="ko-KR" dirty="0" smtClean="0"/>
              <a:t>4-1. </a:t>
            </a:r>
            <a:r>
              <a:rPr lang="ko-KR" altLang="en-US" dirty="0" smtClean="0"/>
              <a:t>목차 슬라이드 구성</a:t>
            </a:r>
            <a:endParaRPr lang="en-US" altLang="ko-KR" dirty="0" smtClean="0"/>
          </a:p>
          <a:p>
            <a:pPr lvl="2">
              <a:buFontTx/>
              <a:buNone/>
            </a:pPr>
            <a:r>
              <a:rPr lang="en-US" altLang="ko-KR" dirty="0" smtClean="0"/>
              <a:t>4-2. </a:t>
            </a:r>
            <a:r>
              <a:rPr lang="ko-KR" altLang="en-US" dirty="0" smtClean="0"/>
              <a:t>간지 슬라이드 구성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일반 표준</a:t>
            </a:r>
            <a:endParaRPr lang="en-US" altLang="ko-KR" dirty="0" smtClean="0"/>
          </a:p>
          <a:p>
            <a:pPr lvl="2">
              <a:buFontTx/>
              <a:buNone/>
            </a:pPr>
            <a:r>
              <a:rPr lang="en-US" altLang="ko-KR" dirty="0" smtClean="0"/>
              <a:t>5-1. </a:t>
            </a:r>
            <a:r>
              <a:rPr lang="ko-KR" altLang="en-US" dirty="0" smtClean="0"/>
              <a:t>번호 매기기 구성</a:t>
            </a:r>
          </a:p>
          <a:p>
            <a:pPr lvl="2">
              <a:buFontTx/>
              <a:buNone/>
            </a:pPr>
            <a:r>
              <a:rPr lang="en-US" altLang="ko-KR" dirty="0" smtClean="0"/>
              <a:t>5-2. </a:t>
            </a:r>
            <a:r>
              <a:rPr lang="ko-KR" altLang="en-US" dirty="0" smtClean="0"/>
              <a:t>텍스트 박스 구성</a:t>
            </a:r>
          </a:p>
          <a:p>
            <a:pPr lvl="2">
              <a:buFontTx/>
              <a:buNone/>
            </a:pPr>
            <a:r>
              <a:rPr lang="en-US" altLang="ko-KR" dirty="0" smtClean="0"/>
              <a:t>5-3. </a:t>
            </a:r>
            <a:r>
              <a:rPr lang="ko-KR" altLang="en-US" dirty="0" smtClean="0"/>
              <a:t>테이블 구성</a:t>
            </a:r>
            <a:endParaRPr lang="en-US" altLang="ko-KR" dirty="0" smtClean="0"/>
          </a:p>
          <a:p>
            <a:pPr lvl="2">
              <a:buFontTx/>
              <a:buNone/>
            </a:pPr>
            <a:r>
              <a:rPr lang="en-US" altLang="ko-KR" dirty="0" smtClean="0"/>
              <a:t>5-4. </a:t>
            </a:r>
            <a:r>
              <a:rPr lang="ko-KR" altLang="en-US" dirty="0" smtClean="0"/>
              <a:t>칼라테이블 구성</a:t>
            </a: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적용 예제</a:t>
            </a:r>
          </a:p>
        </p:txBody>
      </p:sp>
      <p:pic>
        <p:nvPicPr>
          <p:cNvPr id="7" name="그림 10" descr="Silde_templa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4486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08538" y="1125542"/>
            <a:ext cx="1368426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목차</a:t>
            </a:r>
            <a:endParaRPr lang="en-US" altLang="ko-KR" smtClean="0"/>
          </a:p>
        </p:txBody>
      </p:sp>
      <p:sp>
        <p:nvSpPr>
          <p:cNvPr id="205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89402" y="1700213"/>
            <a:ext cx="4165600" cy="377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SzPct val="117000"/>
            </a:pPr>
            <a:r>
              <a:rPr lang="en-US" altLang="ko-KR" dirty="0" smtClean="0"/>
              <a:t>1st Subject (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12pt)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err="1" smtClean="0"/>
              <a:t>제안사</a:t>
            </a:r>
            <a:r>
              <a:rPr lang="ko-KR" altLang="en-US" dirty="0" smtClean="0"/>
              <a:t> 현황 </a:t>
            </a:r>
            <a:r>
              <a:rPr lang="en-US" altLang="ko-KR" dirty="0" smtClean="0"/>
              <a:t>(11)</a:t>
            </a:r>
          </a:p>
          <a:p>
            <a:pPr lvl="0">
              <a:buSzPct val="117000"/>
            </a:pPr>
            <a:r>
              <a:rPr lang="ko-KR" altLang="en-US" dirty="0" err="1" smtClean="0"/>
              <a:t>제안사</a:t>
            </a:r>
            <a:r>
              <a:rPr lang="ko-KR" altLang="en-US" dirty="0" smtClean="0"/>
              <a:t> 현황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일반현황 </a:t>
            </a:r>
            <a:r>
              <a:rPr lang="en-US" altLang="ko-KR" dirty="0" smtClean="0"/>
              <a:t>(11)</a:t>
            </a:r>
          </a:p>
          <a:p>
            <a:pPr lvl="1"/>
            <a:r>
              <a:rPr lang="en-US" altLang="ko-KR" dirty="0" smtClean="0"/>
              <a:t>	1.1 </a:t>
            </a:r>
            <a:r>
              <a:rPr lang="ko-KR" altLang="en-US" dirty="0" smtClean="0"/>
              <a:t>일반현황</a:t>
            </a:r>
          </a:p>
          <a:p>
            <a:pPr lvl="1"/>
            <a:r>
              <a:rPr lang="en-US" altLang="ko-KR" dirty="0" smtClean="0"/>
              <a:t>	1.2 </a:t>
            </a:r>
            <a:r>
              <a:rPr lang="ko-KR" altLang="en-US" dirty="0" smtClean="0"/>
              <a:t>재무구조</a:t>
            </a:r>
          </a:p>
          <a:p>
            <a:pPr lvl="1"/>
            <a:r>
              <a:rPr lang="en-US" altLang="ko-KR" dirty="0" smtClean="0"/>
              <a:t>	1.3 </a:t>
            </a:r>
            <a:r>
              <a:rPr lang="ko-KR" altLang="en-US" dirty="0" smtClean="0"/>
              <a:t>조직 및 인력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51129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723900" indent="-266700" algn="l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Pct val="140000"/>
        <a:buFont typeface="+mj-lt"/>
        <a:buAutoNum type="romanUcPeriod"/>
        <a:defRPr kumimoji="1" lang="ko-KR" altLang="en-US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57200" indent="266700" algn="l" rtl="0" eaLnBrk="0" fontAlgn="base" latinLnBrk="0" hangingPunct="0">
        <a:spcBef>
          <a:spcPct val="20000"/>
        </a:spcBef>
        <a:spcAft>
          <a:spcPct val="0"/>
        </a:spcAft>
        <a:buFontTx/>
        <a:buNone/>
        <a:defRPr kumimoji="1" lang="en-US" altLang="ko-KR" sz="1200" b="1" baseline="0" dirty="0" smtClean="0">
          <a:solidFill>
            <a:schemeClr val="bg1">
              <a:lumMod val="50000"/>
            </a:schemeClr>
          </a:solidFill>
          <a:latin typeface="맑은 고딕" pitchFamily="50" charset="-127"/>
          <a:ea typeface="맑은 고딕" pitchFamily="50" charset="-127"/>
        </a:defRPr>
      </a:lvl2pPr>
      <a:lvl3pPr marL="11303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+mj-lt"/>
        <a:buAutoNum type="arabicPeriod"/>
        <a:defRPr kumimoji="1" sz="1100" b="1">
          <a:solidFill>
            <a:schemeClr val="bg2"/>
          </a:solidFill>
          <a:latin typeface="나눔명조" pitchFamily="18" charset="-127"/>
          <a:ea typeface="나눔명조" pitchFamily="18" charset="-127"/>
        </a:defRPr>
      </a:lvl3pPr>
      <a:lvl4pPr marL="1371600" indent="0" algn="l" rtl="0" eaLnBrk="0" fontAlgn="base" latinLnBrk="1" hangingPunct="0">
        <a:spcBef>
          <a:spcPct val="20000"/>
        </a:spcBef>
        <a:spcAft>
          <a:spcPct val="0"/>
        </a:spcAft>
        <a:buNone/>
        <a:defRPr kumimoji="1" sz="1000">
          <a:solidFill>
            <a:srgbClr val="7F7F7F"/>
          </a:solidFill>
          <a:latin typeface="HY중고딕" pitchFamily="18" charset="-127"/>
          <a:ea typeface="HY중고딕" pitchFamily="18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49250"/>
            <a:ext cx="6459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00925" y="652796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4FC4920-4443-40F1-A724-D723241F1B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7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64113" y="1739900"/>
            <a:ext cx="41656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</a:p>
          <a:p>
            <a:pPr lvl="1">
              <a:buClr>
                <a:srgbClr val="C00000"/>
              </a:buClr>
            </a:pPr>
            <a:r>
              <a:rPr lang="en-US" altLang="ko-KR" dirty="0" smtClean="0"/>
              <a:t>1.1 </a:t>
            </a:r>
            <a:r>
              <a:rPr lang="ko-KR" altLang="en-US" dirty="0" smtClean="0"/>
              <a:t>현황</a:t>
            </a:r>
            <a:endParaRPr lang="en-US" altLang="ko-KR" dirty="0" smtClean="0"/>
          </a:p>
          <a:p>
            <a:pPr lvl="1">
              <a:buClr>
                <a:srgbClr val="C00000"/>
              </a:buClr>
            </a:pPr>
            <a:r>
              <a:rPr lang="en-US" altLang="ko-KR" dirty="0" smtClean="0"/>
              <a:t>1.2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….</a:t>
            </a:r>
          </a:p>
          <a:p>
            <a:pPr lvl="0"/>
            <a:endParaRPr lang="ko-KR" altLang="en-US" dirty="0" smtClean="0"/>
          </a:p>
        </p:txBody>
      </p:sp>
      <p:grpSp>
        <p:nvGrpSpPr>
          <p:cNvPr id="16" name="Group 25"/>
          <p:cNvGrpSpPr>
            <a:grpSpLocks/>
          </p:cNvGrpSpPr>
          <p:nvPr userDrawn="1"/>
        </p:nvGrpSpPr>
        <p:grpSpPr bwMode="auto">
          <a:xfrm>
            <a:off x="273050" y="719138"/>
            <a:ext cx="9359900" cy="0"/>
            <a:chOff x="147" y="391"/>
            <a:chExt cx="5896" cy="0"/>
          </a:xfrm>
        </p:grpSpPr>
        <p:sp>
          <p:nvSpPr>
            <p:cNvPr id="17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7881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ClrTx/>
        <a:buAutoNum type="arabicPeriod"/>
        <a:defRPr kumimoji="1" lang="ko-KR" altLang="en-US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57200" indent="0" algn="l" rtl="0" eaLnBrk="0" fontAlgn="base" latinLnBrk="0" hangingPunct="0">
        <a:spcBef>
          <a:spcPct val="20000"/>
        </a:spcBef>
        <a:spcAft>
          <a:spcPct val="0"/>
        </a:spcAft>
        <a:buClr>
          <a:srgbClr val="927969"/>
        </a:buClr>
        <a:buFont typeface="+mj-ea"/>
        <a:buNone/>
        <a:defRPr kumimoji="1" lang="en-US" altLang="ko-KR" sz="1200" b="1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D35345"/>
        </a:buClr>
        <a:buFont typeface="Wingdings" pitchFamily="2" charset="2"/>
        <a:buChar char="§"/>
        <a:defRPr kumimoji="1" sz="1100" b="1">
          <a:solidFill>
            <a:srgbClr val="333333"/>
          </a:solidFill>
          <a:latin typeface="Verdana" pitchFamily="34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HY중고딕" pitchFamily="18" charset="-127"/>
          <a:ea typeface="HY중고딕" pitchFamily="18" charset="-127"/>
        </a:defRPr>
      </a:lvl4pPr>
      <a:lvl5pPr marL="2209800" indent="-38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670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1242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814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038600" indent="-3810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49250"/>
            <a:ext cx="6102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00925" y="6515933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C25DCCC-110C-4587-A20A-E9E8CA19262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3" y="817563"/>
            <a:ext cx="9359899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 smtClean="0"/>
          </a:p>
        </p:txBody>
      </p:sp>
      <p:grpSp>
        <p:nvGrpSpPr>
          <p:cNvPr id="4101" name="Group 25"/>
          <p:cNvGrpSpPr>
            <a:grpSpLocks/>
          </p:cNvGrpSpPr>
          <p:nvPr userDrawn="1"/>
        </p:nvGrpSpPr>
        <p:grpSpPr bwMode="auto">
          <a:xfrm>
            <a:off x="273050" y="719138"/>
            <a:ext cx="9359900" cy="0"/>
            <a:chOff x="147" y="391"/>
            <a:chExt cx="5896" cy="0"/>
          </a:xfrm>
        </p:grpSpPr>
        <p:sp>
          <p:nvSpPr>
            <p:cNvPr id="4108" name="Line 26"/>
            <p:cNvSpPr>
              <a:spLocks noChangeShapeType="1"/>
            </p:cNvSpPr>
            <p:nvPr userDrawn="1"/>
          </p:nvSpPr>
          <p:spPr bwMode="auto">
            <a:xfrm>
              <a:off x="172" y="391"/>
              <a:ext cx="587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Line 27"/>
            <p:cNvSpPr>
              <a:spLocks noChangeShapeType="1"/>
            </p:cNvSpPr>
            <p:nvPr userDrawn="1"/>
          </p:nvSpPr>
          <p:spPr bwMode="auto">
            <a:xfrm>
              <a:off x="147" y="391"/>
              <a:ext cx="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6" name="Line 28"/>
          <p:cNvSpPr>
            <a:spLocks noChangeShapeType="1"/>
          </p:cNvSpPr>
          <p:nvPr userDrawn="1"/>
        </p:nvSpPr>
        <p:spPr bwMode="auto">
          <a:xfrm>
            <a:off x="273050" y="640430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60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0" indent="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None/>
        <a:defRPr kumimoji="1" sz="1400" b="1" baseline="0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0713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2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2pPr>
      <a:lvl3pPr marL="903288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defRPr kumimoji="1" sz="1100" b="1">
          <a:solidFill>
            <a:srgbClr val="333333"/>
          </a:solidFill>
          <a:latin typeface="나눔명조" pitchFamily="18" charset="-127"/>
          <a:ea typeface="나눔명조" pitchFamily="18" charset="-127"/>
        </a:defRPr>
      </a:lvl3pPr>
      <a:lvl4pPr marL="1165225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000">
          <a:solidFill>
            <a:srgbClr val="7F7F7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9841" y="5013331"/>
            <a:ext cx="3313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- </a:t>
            </a:r>
            <a:r>
              <a:rPr lang="ko-KR" altLang="en-US" dirty="0" smtClean="0"/>
              <a:t>감사합니다 </a:t>
            </a:r>
            <a:r>
              <a:rPr lang="en-US" altLang="ko-KR" dirty="0" smtClean="0"/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109787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0" hangingPunct="0">
        <a:spcBef>
          <a:spcPct val="0"/>
        </a:spcBef>
        <a:spcAft>
          <a:spcPct val="0"/>
        </a:spcAft>
        <a:defRPr kumimoji="1" sz="2400" b="1">
          <a:solidFill>
            <a:srgbClr val="080808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HY견고딕" pitchFamily="18" charset="-127"/>
          <a:ea typeface="HY견고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HY견고딕" pitchFamily="18" charset="-127"/>
          <a:ea typeface="HY견고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HY견고딕" pitchFamily="18" charset="-127"/>
          <a:ea typeface="HY견고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HY견고딕" pitchFamily="18" charset="-127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-2002" pitchFamily="18" charset="-127"/>
          <a:ea typeface="-2002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-2002" pitchFamily="18" charset="-127"/>
          <a:ea typeface="-2002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-2002" pitchFamily="18" charset="-127"/>
          <a:ea typeface="-2002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400">
          <a:solidFill>
            <a:srgbClr val="080808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SzPct val="140000"/>
        <a:buChar char="•"/>
        <a:defRPr kumimoji="1" sz="1200">
          <a:solidFill>
            <a:srgbClr val="080808"/>
          </a:solidFill>
          <a:latin typeface="+mn-lt"/>
          <a:ea typeface="+mn-ea"/>
          <a:cs typeface="+mn-cs"/>
        </a:defRPr>
      </a:lvl1pPr>
      <a:lvl2pPr marL="1208088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1100">
          <a:solidFill>
            <a:srgbClr val="080808"/>
          </a:solidFill>
          <a:latin typeface="+mn-lt"/>
          <a:ea typeface="+mn-ea"/>
        </a:defRPr>
      </a:lvl2pPr>
      <a:lvl3pPr marL="1616075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1000">
          <a:solidFill>
            <a:srgbClr val="080808"/>
          </a:solidFill>
          <a:latin typeface="+mn-lt"/>
          <a:ea typeface="+mn-ea"/>
        </a:defRPr>
      </a:lvl3pPr>
      <a:lvl4pPr marL="202406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43205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88925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34645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80365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6085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188246" y="1844824"/>
            <a:ext cx="7770039" cy="1935088"/>
          </a:xfrm>
        </p:spPr>
        <p:txBody>
          <a:bodyPr/>
          <a:lstStyle/>
          <a:p>
            <a:r>
              <a:rPr lang="ko-KR" altLang="en-US" sz="3200" dirty="0" smtClean="0"/>
              <a:t>신용카드 부정사용 탐지 모형개발을 위한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4400" dirty="0" smtClean="0"/>
              <a:t>계획서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8246" y="5517232"/>
            <a:ext cx="304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09-24-2013</a:t>
            </a:r>
            <a:endParaRPr lang="ko-KR" altLang="en-US" sz="14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21152" y="4376572"/>
            <a:ext cx="304231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Team Name :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statmania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eaLnBrk="1" hangingPunct="1"/>
            <a:endParaRPr lang="en-US" altLang="ko-KR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200903877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황성윤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  201103594 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최재혁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eaLnBrk="1" hangingPunct="1"/>
            <a:endParaRPr lang="en-US" altLang="ko-KR" sz="1400" dirty="0" smtClean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pic>
        <p:nvPicPr>
          <p:cNvPr id="1026" name="Picture 2" descr="D:\HUFS_UI\심벌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620688"/>
            <a:ext cx="983382" cy="983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931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88504" y="1052736"/>
            <a:ext cx="6076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미리 생각해 본 관련 데이터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카드회사 별 실시간 신용카드 결제 내역</a:t>
            </a:r>
            <a:r>
              <a:rPr lang="en-US" altLang="ko-KR" b="1" dirty="0"/>
              <a:t>, </a:t>
            </a:r>
          </a:p>
          <a:p>
            <a:r>
              <a:rPr lang="ko-KR" altLang="en-US" b="1" dirty="0" err="1" smtClean="0"/>
              <a:t>사용장소별</a:t>
            </a:r>
            <a:r>
              <a:rPr lang="en-US" altLang="ko-KR" b="1" dirty="0"/>
              <a:t>(</a:t>
            </a:r>
            <a:r>
              <a:rPr lang="ko-KR" altLang="en-US" b="1" dirty="0"/>
              <a:t>백화점</a:t>
            </a:r>
            <a:r>
              <a:rPr lang="en-US" altLang="ko-KR" b="1" dirty="0"/>
              <a:t>, </a:t>
            </a:r>
            <a:r>
              <a:rPr lang="ko-KR" altLang="en-US" b="1" dirty="0"/>
              <a:t>편의점</a:t>
            </a:r>
            <a:r>
              <a:rPr lang="en-US" altLang="ko-KR" b="1" dirty="0"/>
              <a:t>, </a:t>
            </a:r>
            <a:r>
              <a:rPr lang="ko-KR" altLang="en-US" b="1" dirty="0"/>
              <a:t>음식점 등등</a:t>
            </a:r>
            <a:r>
              <a:rPr lang="en-US" altLang="ko-KR" b="1" dirty="0"/>
              <a:t>) </a:t>
            </a:r>
            <a:endParaRPr lang="en-US" altLang="ko-KR" b="1" dirty="0" smtClean="0"/>
          </a:p>
          <a:p>
            <a:r>
              <a:rPr lang="ko-KR" altLang="en-US" b="1" dirty="0" smtClean="0"/>
              <a:t>실시간 </a:t>
            </a:r>
            <a:r>
              <a:rPr lang="ko-KR" altLang="en-US" b="1" dirty="0"/>
              <a:t>신용카드 </a:t>
            </a:r>
            <a:r>
              <a:rPr lang="ko-KR" altLang="en-US" b="1" dirty="0" smtClean="0"/>
              <a:t>사용횟수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해당 </a:t>
            </a:r>
            <a:r>
              <a:rPr lang="ko-KR" altLang="en-US" b="1" dirty="0" err="1" smtClean="0"/>
              <a:t>주기동안</a:t>
            </a:r>
            <a:r>
              <a:rPr lang="ko-KR" altLang="en-US" b="1" dirty="0" smtClean="0"/>
              <a:t> 승인된 금액의 값</a:t>
            </a:r>
            <a:r>
              <a:rPr lang="en-US" altLang="ko-KR" b="1" dirty="0" smtClean="0"/>
              <a:t>,</a:t>
            </a:r>
            <a:r>
              <a:rPr lang="en-US" altLang="ko-KR" b="1" dirty="0"/>
              <a:t> </a:t>
            </a:r>
            <a:r>
              <a:rPr lang="ko-KR" altLang="en-US" b="1" dirty="0" err="1" smtClean="0"/>
              <a:t>스마트폰</a:t>
            </a:r>
            <a:r>
              <a:rPr lang="ko-KR" altLang="en-US" b="1" dirty="0" smtClean="0"/>
              <a:t> </a:t>
            </a:r>
            <a:r>
              <a:rPr lang="ko-KR" altLang="en-US" b="1" dirty="0"/>
              <a:t>문자 내역</a:t>
            </a:r>
            <a:r>
              <a:rPr lang="en-US" altLang="ko-KR" b="1" dirty="0"/>
              <a:t>(</a:t>
            </a:r>
            <a:r>
              <a:rPr lang="ko-KR" altLang="en-US" b="1" dirty="0"/>
              <a:t>아무래도 요즘에는 </a:t>
            </a:r>
            <a:endParaRPr lang="en-US" altLang="ko-KR" b="1" dirty="0" smtClean="0"/>
          </a:p>
          <a:p>
            <a:r>
              <a:rPr lang="ko-KR" altLang="en-US" b="1" dirty="0" err="1" smtClean="0"/>
              <a:t>스마트폰으로</a:t>
            </a:r>
            <a:r>
              <a:rPr lang="ko-KR" altLang="en-US" b="1" dirty="0" smtClean="0"/>
              <a:t> </a:t>
            </a:r>
            <a:r>
              <a:rPr lang="ko-KR" altLang="en-US" b="1" dirty="0"/>
              <a:t>카드회사들이 결제승인과 사용내역들을</a:t>
            </a:r>
          </a:p>
          <a:p>
            <a:r>
              <a:rPr lang="ko-KR" altLang="en-US" b="1" dirty="0"/>
              <a:t>많이 보내기 </a:t>
            </a:r>
            <a:r>
              <a:rPr lang="ko-KR" altLang="en-US" b="1" dirty="0" smtClean="0"/>
              <a:t>때문에 </a:t>
            </a:r>
            <a:r>
              <a:rPr lang="ko-KR" altLang="en-US" b="1" dirty="0"/>
              <a:t>요긴한 자료가 많을 것으로 예상됩니다</a:t>
            </a:r>
            <a:r>
              <a:rPr lang="en-US" altLang="ko-KR" b="1" dirty="0" smtClean="0"/>
              <a:t>.), </a:t>
            </a:r>
            <a:r>
              <a:rPr lang="ko-KR" altLang="en-US" b="1" dirty="0" smtClean="0"/>
              <a:t>시간대별 승인된 금액의 값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낮과 밤에 카드결제의 용도가 다를 수 있기 때문</a:t>
            </a:r>
            <a:r>
              <a:rPr lang="en-US" altLang="ko-KR" b="1" dirty="0" smtClean="0"/>
              <a:t>) etc …….</a:t>
            </a:r>
            <a:endParaRPr lang="en-US" altLang="ko-KR" b="1" dirty="0"/>
          </a:p>
          <a:p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/>
              <a:t>유의할 사항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검색한 데이터는 실시간으로 처리되어야 </a:t>
            </a:r>
            <a:r>
              <a:rPr lang="ko-KR" altLang="en-US" b="1" dirty="0" smtClean="0"/>
              <a:t>하기 </a:t>
            </a:r>
            <a:r>
              <a:rPr lang="ko-KR" altLang="en-US" b="1" dirty="0"/>
              <a:t>때문에 </a:t>
            </a:r>
          </a:p>
          <a:p>
            <a:r>
              <a:rPr lang="ko-KR" altLang="en-US" b="1" dirty="0"/>
              <a:t>주기는 </a:t>
            </a:r>
            <a:r>
              <a:rPr lang="en-US" altLang="ko-KR" b="1" dirty="0"/>
              <a:t>5~10</a:t>
            </a:r>
            <a:r>
              <a:rPr lang="ko-KR" altLang="en-US" b="1" dirty="0"/>
              <a:t>일 정도로 잡는 것이 적당하다고 여겨집니다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실시간으로 처리된다고 주기를 </a:t>
            </a:r>
            <a:r>
              <a:rPr lang="en-US" altLang="ko-KR" b="1" dirty="0"/>
              <a:t>1</a:t>
            </a:r>
            <a:r>
              <a:rPr lang="ko-KR" altLang="en-US" b="1" dirty="0"/>
              <a:t>일로 잡게 되면</a:t>
            </a:r>
          </a:p>
          <a:p>
            <a:r>
              <a:rPr lang="ko-KR" altLang="en-US" b="1" dirty="0"/>
              <a:t>너무 과도한 데이터가 쌓이게 되어 어느 </a:t>
            </a:r>
            <a:endParaRPr lang="en-US" altLang="ko-KR" b="1" dirty="0" smtClean="0"/>
          </a:p>
          <a:p>
            <a:r>
              <a:rPr lang="ko-KR" altLang="en-US" b="1" dirty="0" smtClean="0"/>
              <a:t>데이터를 </a:t>
            </a:r>
            <a:r>
              <a:rPr lang="ko-KR" altLang="en-US" b="1" dirty="0"/>
              <a:t>선택할 지가 어려워져서</a:t>
            </a:r>
          </a:p>
          <a:p>
            <a:r>
              <a:rPr lang="ko-KR" altLang="en-US" b="1" dirty="0"/>
              <a:t>오히려 역효과가 날 수도 있기 때문입니다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72480" y="980728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위조 신용카드 국내서 사용한 외국인 </a:t>
            </a:r>
            <a:r>
              <a:rPr lang="en-US" altLang="ko-KR" b="1" dirty="0"/>
              <a:t>2</a:t>
            </a:r>
            <a:r>
              <a:rPr lang="ko-KR" altLang="en-US" b="1" dirty="0"/>
              <a:t>명 구속</a:t>
            </a:r>
          </a:p>
          <a:p>
            <a:r>
              <a:rPr lang="en-US" altLang="ko-KR" b="1" dirty="0"/>
              <a:t>http://www.newsis.com/ar_detail/view.html?ar_id=NISX20130916_0012364340&amp;cID=10811&amp;pID=10800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신한카드</a:t>
            </a:r>
            <a:r>
              <a:rPr lang="en-US" altLang="ko-KR" b="1" dirty="0"/>
              <a:t>, </a:t>
            </a:r>
            <a:r>
              <a:rPr lang="ko-KR" altLang="en-US" b="1" dirty="0"/>
              <a:t>추석 앞두고 </a:t>
            </a:r>
            <a:r>
              <a:rPr lang="en-US" altLang="ko-KR" b="1" dirty="0"/>
              <a:t>'</a:t>
            </a:r>
            <a:r>
              <a:rPr lang="ko-KR" altLang="en-US" b="1" dirty="0" err="1"/>
              <a:t>스미싱</a:t>
            </a:r>
            <a:r>
              <a:rPr lang="ko-KR" altLang="en-US" b="1" dirty="0"/>
              <a:t> 문자</a:t>
            </a:r>
            <a:r>
              <a:rPr lang="en-US" altLang="ko-KR" b="1" dirty="0"/>
              <a:t>' </a:t>
            </a:r>
            <a:r>
              <a:rPr lang="ko-KR" altLang="en-US" b="1" dirty="0"/>
              <a:t>급증</a:t>
            </a:r>
            <a:r>
              <a:rPr lang="en-US" altLang="ko-KR" b="1" dirty="0"/>
              <a:t>… </a:t>
            </a:r>
            <a:r>
              <a:rPr lang="ko-KR" altLang="en-US" b="1" dirty="0"/>
              <a:t>소비자 피해 주의보</a:t>
            </a:r>
          </a:p>
          <a:p>
            <a:r>
              <a:rPr lang="en-US" altLang="ko-KR" b="1" dirty="0"/>
              <a:t>http://www.ajunews.com/kor/view.jsp?newsId=20130918000188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온라인 </a:t>
            </a:r>
            <a:r>
              <a:rPr lang="ko-KR" altLang="en-US" b="1" dirty="0"/>
              <a:t>‘</a:t>
            </a:r>
            <a:r>
              <a:rPr lang="ko-KR" altLang="en-US" b="1" dirty="0" err="1"/>
              <a:t>카드깡</a:t>
            </a:r>
            <a:r>
              <a:rPr lang="ko-KR" altLang="en-US" b="1" dirty="0"/>
              <a:t>’ 급증</a:t>
            </a:r>
            <a:r>
              <a:rPr lang="en-US" altLang="ko-KR" b="1" dirty="0"/>
              <a:t>…</a:t>
            </a:r>
            <a:r>
              <a:rPr lang="ko-KR" altLang="en-US" b="1" dirty="0"/>
              <a:t>빚만 떠안기 십상</a:t>
            </a:r>
          </a:p>
          <a:p>
            <a:r>
              <a:rPr lang="en-US" altLang="ko-KR" b="1" dirty="0"/>
              <a:t>http://news.kbs.co.kr/news/NewsView.do?SEARCH_NEWS_CODE=2726779&amp;ref=A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098141"/>
            <a:ext cx="4088904" cy="4802301"/>
          </a:xfrm>
          <a:prstGeom prst="rect">
            <a:avLst/>
          </a:prstGeom>
          <a:noFill/>
          <a:ln w="730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컴플라이언스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민원 이슈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44488" y="1124744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만약 개발된 </a:t>
            </a:r>
            <a:r>
              <a:rPr lang="en-US" altLang="ko-KR" b="1" dirty="0"/>
              <a:t>process</a:t>
            </a:r>
            <a:r>
              <a:rPr lang="ko-KR" altLang="en-US" b="1" dirty="0"/>
              <a:t>를 통해서 감지한 부정사용 내역이</a:t>
            </a:r>
          </a:p>
          <a:p>
            <a:r>
              <a:rPr lang="ko-KR" altLang="en-US" b="1" dirty="0"/>
              <a:t>사기가 아닌 실제 고객이 사용한 내역으로 판명되었다면</a:t>
            </a:r>
          </a:p>
          <a:p>
            <a:r>
              <a:rPr lang="ko-KR" altLang="en-US" b="1" dirty="0"/>
              <a:t>민원이 제기되는 건 시간문제입니다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저희가 </a:t>
            </a:r>
            <a:r>
              <a:rPr lang="ko-KR" altLang="en-US" b="1" dirty="0"/>
              <a:t>예상하기에 신용카드로 사기를 치는 피의자들의 대부분은</a:t>
            </a:r>
          </a:p>
          <a:p>
            <a:r>
              <a:rPr lang="ko-KR" altLang="en-US" b="1" dirty="0"/>
              <a:t>빠른 </a:t>
            </a:r>
            <a:r>
              <a:rPr lang="ko-KR" altLang="en-US" b="1" dirty="0" err="1"/>
              <a:t>시간내에</a:t>
            </a:r>
            <a:r>
              <a:rPr lang="ko-KR" altLang="en-US" b="1" dirty="0"/>
              <a:t> 카드이용을 </a:t>
            </a:r>
            <a:r>
              <a:rPr lang="ko-KR" altLang="en-US" b="1" dirty="0" smtClean="0"/>
              <a:t>끝내고 </a:t>
            </a:r>
            <a:r>
              <a:rPr lang="ko-KR" altLang="en-US" b="1" dirty="0" err="1" smtClean="0"/>
              <a:t>단시간내에</a:t>
            </a:r>
            <a:r>
              <a:rPr lang="ko-KR" altLang="en-US" b="1" dirty="0" smtClean="0"/>
              <a:t> 자신이 저지른 범죄에 대한 증거인멸을 시도할 </a:t>
            </a:r>
            <a:r>
              <a:rPr lang="ko-KR" altLang="en-US" b="1" dirty="0"/>
              <a:t>것이라고 </a:t>
            </a:r>
            <a:r>
              <a:rPr lang="ko-KR" altLang="en-US" b="1" dirty="0" smtClean="0"/>
              <a:t>생각합니다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때문에 부정사용이 일어났다면 해당 데이터는</a:t>
            </a:r>
          </a:p>
          <a:p>
            <a:r>
              <a:rPr lang="ko-KR" altLang="en-US" b="1" dirty="0"/>
              <a:t>일반적인 데이터와 비교해서 상이한 패턴을 보일 것입니다</a:t>
            </a:r>
            <a:r>
              <a:rPr lang="en-US" altLang="ko-KR" b="1" dirty="0"/>
              <a:t>.</a:t>
            </a:r>
          </a:p>
          <a:p>
            <a:r>
              <a:rPr lang="ko-KR" altLang="en-US" b="1" u="sng" dirty="0"/>
              <a:t>그런데 패턴이 상이하다고 무조건 사기라고 판명되는 것은 </a:t>
            </a:r>
            <a:endParaRPr lang="en-US" altLang="ko-KR" b="1" u="sng" dirty="0" smtClean="0"/>
          </a:p>
          <a:p>
            <a:r>
              <a:rPr lang="ko-KR" altLang="en-US" b="1" u="sng" dirty="0" smtClean="0"/>
              <a:t>잘못된 </a:t>
            </a:r>
            <a:r>
              <a:rPr lang="ko-KR" altLang="en-US" b="1" u="sng" dirty="0"/>
              <a:t>일일 것입니다</a:t>
            </a:r>
            <a:r>
              <a:rPr lang="en-US" altLang="ko-KR" b="1" u="sng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왜냐하면 </a:t>
            </a:r>
            <a:r>
              <a:rPr lang="ko-KR" altLang="en-US" b="1" dirty="0"/>
              <a:t>돈을 많이 가진 </a:t>
            </a:r>
            <a:r>
              <a:rPr lang="en-US" altLang="ko-KR" b="1" dirty="0"/>
              <a:t>VIP </a:t>
            </a:r>
            <a:r>
              <a:rPr lang="ko-KR" altLang="en-US" b="1" dirty="0"/>
              <a:t>고객들은 대부분</a:t>
            </a:r>
          </a:p>
          <a:p>
            <a:r>
              <a:rPr lang="ko-KR" altLang="en-US" b="1" dirty="0"/>
              <a:t>일반적인 사람들보다 카드사용내역이 많을 것이기 때문에</a:t>
            </a:r>
          </a:p>
          <a:p>
            <a:r>
              <a:rPr lang="ko-KR" altLang="en-US" b="1" dirty="0"/>
              <a:t>데이터의 패턴이 일반적인 것과는 달라질 가능성이 충분하기 때문입니다</a:t>
            </a:r>
            <a:r>
              <a:rPr lang="en-US" altLang="ko-KR" b="1" dirty="0"/>
              <a:t>.</a:t>
            </a:r>
          </a:p>
          <a:p>
            <a:r>
              <a:rPr lang="ko-KR" altLang="en-US" b="1" u="sng" dirty="0"/>
              <a:t>그러므로 </a:t>
            </a:r>
            <a:r>
              <a:rPr lang="en-US" altLang="ko-KR" b="1" u="sng" dirty="0"/>
              <a:t>false-alarm</a:t>
            </a:r>
            <a:r>
              <a:rPr lang="ko-KR" altLang="en-US" b="1" u="sng" dirty="0"/>
              <a:t>으로 인한 민원에 대비한 후속조치도 </a:t>
            </a:r>
          </a:p>
          <a:p>
            <a:r>
              <a:rPr lang="ko-KR" altLang="en-US" b="1" u="sng" dirty="0"/>
              <a:t>미리 고민을 해보는 것이 </a:t>
            </a:r>
            <a:r>
              <a:rPr lang="ko-KR" altLang="en-US" b="1" u="sng" dirty="0" smtClean="0"/>
              <a:t>좋을</a:t>
            </a:r>
            <a:r>
              <a:rPr lang="en-US" altLang="ko-KR" b="1" u="sng" dirty="0"/>
              <a:t> </a:t>
            </a:r>
            <a:r>
              <a:rPr lang="ko-KR" altLang="en-US" b="1" u="sng" dirty="0" smtClean="0"/>
              <a:t>것이라고 </a:t>
            </a:r>
            <a:r>
              <a:rPr lang="ko-KR" altLang="en-US" b="1" u="sng" dirty="0"/>
              <a:t>판단됩니다</a:t>
            </a:r>
            <a:r>
              <a:rPr lang="en-US" altLang="ko-KR" b="1" u="sng" dirty="0"/>
              <a:t>.</a:t>
            </a:r>
          </a:p>
          <a:p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End of Document</a:t>
            </a:r>
            <a:endParaRPr lang="ko-KR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8886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9422" y="1785938"/>
            <a:ext cx="4290881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marL="358775"/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6A2B0F-2BED-4EAC-BEF7-2D18F7D04F9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문제의 정의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/>
              <a:t>비즈니스의 이해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5963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344487" y="817562"/>
            <a:ext cx="9217025" cy="419561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000" dirty="0" smtClean="0"/>
              <a:t>국내 </a:t>
            </a:r>
            <a:r>
              <a:rPr lang="ko-KR" altLang="en-US" sz="2000" dirty="0"/>
              <a:t>부정사용에 대한 </a:t>
            </a:r>
            <a:r>
              <a:rPr lang="ko-KR" altLang="en-US" sz="2400" dirty="0">
                <a:solidFill>
                  <a:schemeClr val="tx1"/>
                </a:solidFill>
              </a:rPr>
              <a:t>데이터 </a:t>
            </a:r>
            <a:r>
              <a:rPr lang="ko-KR" altLang="en-US" sz="2400" dirty="0" err="1">
                <a:solidFill>
                  <a:schemeClr val="tx1"/>
                </a:solidFill>
              </a:rPr>
              <a:t>마이닝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process</a:t>
            </a:r>
            <a:r>
              <a:rPr lang="ko-KR" altLang="en-US" sz="2000" dirty="0"/>
              <a:t>가 제대로 </a:t>
            </a:r>
            <a:r>
              <a:rPr lang="ko-KR" altLang="en-US" sz="2000" dirty="0" smtClean="0"/>
              <a:t>개발되고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발전이 되어야 향후에 </a:t>
            </a:r>
            <a:r>
              <a:rPr lang="ko-KR" altLang="en-US" sz="2000" dirty="0"/>
              <a:t>해외 부정사용에 대한 연구에 대해서도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이전의 </a:t>
            </a:r>
            <a:r>
              <a:rPr lang="ko-KR" altLang="en-US" sz="2000" dirty="0"/>
              <a:t>경험과 </a:t>
            </a:r>
            <a:r>
              <a:rPr lang="en-US" altLang="ko-KR" sz="2000" dirty="0"/>
              <a:t>knowhow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 바탕으로 더 </a:t>
            </a:r>
            <a:r>
              <a:rPr lang="ko-KR" altLang="en-US" sz="2000" dirty="0"/>
              <a:t>넓은 범위에 </a:t>
            </a:r>
            <a:r>
              <a:rPr lang="ko-KR" altLang="en-US" sz="2000" dirty="0" smtClean="0"/>
              <a:t>대하여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응용력을 </a:t>
            </a:r>
            <a:r>
              <a:rPr lang="ko-KR" altLang="en-US" sz="2000" dirty="0"/>
              <a:t>발휘할 수 </a:t>
            </a:r>
            <a:r>
              <a:rPr lang="ko-KR" altLang="en-US" sz="2000" dirty="0" smtClean="0"/>
              <a:t>있기 때문에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범위는 국외 부정사용과 국내 부정사용 사례의 데이터들 중에서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ko-KR" altLang="en-US" sz="2000" u="sng" dirty="0" smtClean="0">
                <a:solidFill>
                  <a:schemeClr val="tx1"/>
                </a:solidFill>
              </a:rPr>
              <a:t>국내 </a:t>
            </a:r>
            <a:r>
              <a:rPr lang="ko-KR" altLang="en-US" sz="2000" u="sng" dirty="0">
                <a:solidFill>
                  <a:schemeClr val="tx1"/>
                </a:solidFill>
              </a:rPr>
              <a:t>부정사용에 대한 조사</a:t>
            </a:r>
            <a:r>
              <a:rPr lang="ko-KR" altLang="en-US" sz="2000" dirty="0">
                <a:solidFill>
                  <a:schemeClr val="tx1"/>
                </a:solidFill>
              </a:rPr>
              <a:t>까지로</a:t>
            </a:r>
            <a:r>
              <a:rPr lang="ko-KR" altLang="en-US" sz="2000" u="sng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/>
              <a:t>정하도록 하였습니다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72481" y="1052736"/>
            <a:ext cx="5832647" cy="4771678"/>
          </a:xfrm>
        </p:spPr>
        <p:txBody>
          <a:bodyPr/>
          <a:lstStyle/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현재 우리가 살아가는 사회는 </a:t>
            </a:r>
            <a:r>
              <a:rPr lang="en-US" altLang="ko-KR" dirty="0">
                <a:solidFill>
                  <a:schemeClr val="tx1"/>
                </a:solidFill>
              </a:rPr>
              <a:t>IT, </a:t>
            </a:r>
            <a:r>
              <a:rPr lang="ko-KR" altLang="en-US" dirty="0">
                <a:solidFill>
                  <a:schemeClr val="tx1"/>
                </a:solidFill>
              </a:rPr>
              <a:t>인터넷 등의 정보기술의 발전으로 </a:t>
            </a:r>
            <a:r>
              <a:rPr lang="ko-KR" altLang="en-US" dirty="0" smtClean="0">
                <a:solidFill>
                  <a:schemeClr val="tx1"/>
                </a:solidFill>
              </a:rPr>
              <a:t>인하여 급속도로 </a:t>
            </a:r>
            <a:r>
              <a:rPr lang="ko-KR" altLang="en-US" dirty="0">
                <a:solidFill>
                  <a:schemeClr val="tx1"/>
                </a:solidFill>
              </a:rPr>
              <a:t>광역화되고 편리해지고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하지만 그런 시대의 흐름에 발맞춰서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범죄의 기술 또한 점점 더 지능화되고 발전하고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이러한 범죄의 예를 들어보자면</a:t>
            </a:r>
          </a:p>
          <a:p>
            <a:pPr>
              <a:buNone/>
            </a:pPr>
            <a:r>
              <a:rPr lang="ko-KR" altLang="en-US" sz="1600" u="sng" dirty="0" err="1">
                <a:solidFill>
                  <a:schemeClr val="tx1"/>
                </a:solidFill>
              </a:rPr>
              <a:t>보이스피싱</a:t>
            </a:r>
            <a:r>
              <a:rPr lang="ko-KR" altLang="en-US" sz="1600" u="sng" dirty="0">
                <a:solidFill>
                  <a:schemeClr val="tx1"/>
                </a:solidFill>
              </a:rPr>
              <a:t> 등의 금융사기</a:t>
            </a:r>
            <a:r>
              <a:rPr lang="ko-KR" altLang="en-US" dirty="0">
                <a:solidFill>
                  <a:schemeClr val="tx1"/>
                </a:solidFill>
              </a:rPr>
              <a:t>일 것입니다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대부분의 사람들이 편리성 때문에 신용카드를 많이 사용하고 있는데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이 신용카드도 범죄의 손길에서는 자유롭다고 할 수 없을 것입니다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따라서 이번 </a:t>
            </a:r>
            <a:r>
              <a:rPr lang="ko-KR" altLang="en-US" sz="1600" u="sng" dirty="0">
                <a:solidFill>
                  <a:schemeClr val="tx1"/>
                </a:solidFill>
              </a:rPr>
              <a:t>프로젝트의 목표</a:t>
            </a:r>
            <a:r>
              <a:rPr lang="ko-KR" altLang="en-US" dirty="0">
                <a:solidFill>
                  <a:schemeClr val="tx1"/>
                </a:solidFill>
              </a:rPr>
              <a:t>는</a:t>
            </a:r>
          </a:p>
          <a:p>
            <a:pPr>
              <a:buNone/>
            </a:pPr>
            <a:r>
              <a:rPr lang="ko-KR" altLang="en-US" dirty="0">
                <a:solidFill>
                  <a:schemeClr val="tx1"/>
                </a:solidFill>
              </a:rPr>
              <a:t>많은 사람들을 </a:t>
            </a:r>
            <a:r>
              <a:rPr lang="ko-KR" altLang="en-US" dirty="0" smtClean="0">
                <a:solidFill>
                  <a:schemeClr val="tx1"/>
                </a:solidFill>
              </a:rPr>
              <a:t>힘들게 </a:t>
            </a:r>
            <a:r>
              <a:rPr lang="ko-KR" altLang="en-US" dirty="0">
                <a:solidFill>
                  <a:schemeClr val="tx1"/>
                </a:solidFill>
              </a:rPr>
              <a:t>하는 신용카드 사기범죄를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1600" u="sng" dirty="0" smtClean="0">
                <a:solidFill>
                  <a:schemeClr val="tx1"/>
                </a:solidFill>
              </a:rPr>
              <a:t>실시간 </a:t>
            </a:r>
            <a:r>
              <a:rPr lang="ko-KR" altLang="en-US" sz="1600" u="sng" dirty="0">
                <a:solidFill>
                  <a:schemeClr val="tx1"/>
                </a:solidFill>
              </a:rPr>
              <a:t>데이터를 </a:t>
            </a:r>
            <a:r>
              <a:rPr lang="ko-KR" altLang="en-US" sz="1600" u="sng" dirty="0" smtClean="0">
                <a:solidFill>
                  <a:schemeClr val="tx1"/>
                </a:solidFill>
              </a:rPr>
              <a:t>통해 조기에 </a:t>
            </a:r>
            <a:r>
              <a:rPr lang="ko-KR" altLang="en-US" sz="1600" u="sng" dirty="0">
                <a:solidFill>
                  <a:schemeClr val="tx1"/>
                </a:solidFill>
              </a:rPr>
              <a:t>발견해서 소비자들을 </a:t>
            </a:r>
            <a:endParaRPr lang="en-US" altLang="ko-KR" sz="1600" u="sng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1600" u="sng" dirty="0" smtClean="0">
                <a:solidFill>
                  <a:schemeClr val="tx1"/>
                </a:solidFill>
              </a:rPr>
              <a:t>보호할 </a:t>
            </a:r>
            <a:r>
              <a:rPr lang="ko-KR" altLang="en-US" sz="1600" u="sng" dirty="0">
                <a:solidFill>
                  <a:schemeClr val="tx1"/>
                </a:solidFill>
              </a:rPr>
              <a:t>수 있게 도와주는</a:t>
            </a:r>
          </a:p>
          <a:p>
            <a:pPr>
              <a:buNone/>
            </a:pPr>
            <a:r>
              <a:rPr lang="ko-KR" altLang="en-US" sz="1600" u="sng" dirty="0">
                <a:solidFill>
                  <a:schemeClr val="tx1"/>
                </a:solidFill>
              </a:rPr>
              <a:t>데이터 </a:t>
            </a:r>
            <a:r>
              <a:rPr lang="ko-KR" altLang="en-US" sz="1600" u="sng" dirty="0" err="1">
                <a:solidFill>
                  <a:schemeClr val="tx1"/>
                </a:solidFill>
              </a:rPr>
              <a:t>마이닝</a:t>
            </a:r>
            <a:r>
              <a:rPr lang="ko-KR" altLang="en-US" sz="1600" u="sng" dirty="0">
                <a:solidFill>
                  <a:schemeClr val="tx1"/>
                </a:solidFill>
              </a:rPr>
              <a:t> </a:t>
            </a:r>
            <a:r>
              <a:rPr lang="en-US" altLang="ko-KR" sz="1600" u="sng" dirty="0">
                <a:solidFill>
                  <a:schemeClr val="tx1"/>
                </a:solidFill>
              </a:rPr>
              <a:t>process</a:t>
            </a:r>
            <a:r>
              <a:rPr lang="ko-KR" altLang="en-US" dirty="0">
                <a:solidFill>
                  <a:schemeClr val="tx1"/>
                </a:solidFill>
              </a:rPr>
              <a:t>를 생각해보는 것입니다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1124744"/>
            <a:ext cx="3607813" cy="4752528"/>
          </a:xfrm>
          <a:prstGeom prst="rect">
            <a:avLst/>
          </a:prstGeom>
          <a:noFill/>
          <a:ln w="85725" cmpd="sng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역할과 책임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736976" y="1033104"/>
            <a:ext cx="4808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이 데이터 </a:t>
            </a:r>
            <a:r>
              <a:rPr lang="ko-KR" altLang="en-US" b="1" dirty="0" err="1"/>
              <a:t>마이닝</a:t>
            </a:r>
            <a:r>
              <a:rPr lang="ko-KR" altLang="en-US" b="1" dirty="0"/>
              <a:t> </a:t>
            </a:r>
            <a:r>
              <a:rPr lang="en-US" altLang="ko-KR" b="1" dirty="0"/>
              <a:t>process</a:t>
            </a:r>
            <a:r>
              <a:rPr lang="ko-KR" altLang="en-US" b="1" dirty="0"/>
              <a:t>를 위해서는 </a:t>
            </a:r>
          </a:p>
          <a:p>
            <a:r>
              <a:rPr lang="ko-KR" altLang="en-US" sz="2000" b="1" u="sng" dirty="0"/>
              <a:t>신용카드 사용과 관련된 자료</a:t>
            </a:r>
            <a:r>
              <a:rPr lang="ko-KR" altLang="en-US" b="1" dirty="0"/>
              <a:t>가 </a:t>
            </a:r>
            <a:endParaRPr lang="en-US" altLang="ko-KR" b="1" dirty="0" smtClean="0"/>
          </a:p>
          <a:p>
            <a:r>
              <a:rPr lang="ko-KR" altLang="en-US" b="1" dirty="0" smtClean="0"/>
              <a:t>필요할 것 같습니다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그래서 저희 </a:t>
            </a:r>
            <a:r>
              <a:rPr lang="ko-KR" altLang="en-US" b="1" dirty="0"/>
              <a:t>조원들은 </a:t>
            </a:r>
            <a:r>
              <a:rPr lang="ko-KR" altLang="en-US" b="1" dirty="0" smtClean="0"/>
              <a:t>먼저 신용카드 </a:t>
            </a:r>
            <a:r>
              <a:rPr lang="ko-KR" altLang="en-US" b="1" dirty="0"/>
              <a:t>거래와 관련된 업무를 하는 회사 또는 기업들의 </a:t>
            </a:r>
            <a:endParaRPr lang="en-US" altLang="ko-KR" b="1" dirty="0" smtClean="0"/>
          </a:p>
          <a:p>
            <a:r>
              <a:rPr lang="ko-KR" altLang="en-US" b="1" dirty="0" smtClean="0"/>
              <a:t>홈페이지를 방문해서 필요한 </a:t>
            </a:r>
            <a:r>
              <a:rPr lang="ko-KR" altLang="en-US" b="1" dirty="0"/>
              <a:t>자료들을 </a:t>
            </a:r>
            <a:endParaRPr lang="en-US" altLang="ko-KR" b="1" dirty="0" smtClean="0"/>
          </a:p>
          <a:p>
            <a:r>
              <a:rPr lang="ko-KR" altLang="en-US" b="1" dirty="0" smtClean="0"/>
              <a:t>수집하는 </a:t>
            </a:r>
            <a:r>
              <a:rPr lang="ko-KR" altLang="en-US" b="1" dirty="0"/>
              <a:t>것부터 시작할 것이며</a:t>
            </a:r>
          </a:p>
          <a:p>
            <a:r>
              <a:rPr lang="ko-KR" altLang="en-US" b="1" dirty="0"/>
              <a:t>어느 정도 분량의 자료가 모이게 되면</a:t>
            </a:r>
          </a:p>
          <a:p>
            <a:r>
              <a:rPr lang="ko-KR" altLang="en-US" b="1" u="sng" dirty="0"/>
              <a:t>어떻게 해야 오류를 줄여가면서 </a:t>
            </a:r>
            <a:r>
              <a:rPr lang="ko-KR" altLang="en-US" b="1" u="sng" dirty="0" smtClean="0"/>
              <a:t>신용카드</a:t>
            </a:r>
            <a:endParaRPr lang="en-US" altLang="ko-KR" b="1" u="sng" dirty="0" smtClean="0"/>
          </a:p>
          <a:p>
            <a:r>
              <a:rPr lang="ko-KR" altLang="en-US" b="1" u="sng" dirty="0" smtClean="0"/>
              <a:t>부정사용을 </a:t>
            </a:r>
            <a:r>
              <a:rPr lang="ko-KR" altLang="en-US" b="1" u="sng" dirty="0"/>
              <a:t>적발할 수 있겠는지</a:t>
            </a:r>
          </a:p>
          <a:p>
            <a:r>
              <a:rPr lang="ko-KR" altLang="en-US" b="1" dirty="0"/>
              <a:t>고민해 볼 것입니다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만약 </a:t>
            </a:r>
            <a:r>
              <a:rPr lang="ko-KR" altLang="en-US" b="1" dirty="0"/>
              <a:t>때에 따라 더 전문적인 지식이나 의견이 </a:t>
            </a:r>
            <a:r>
              <a:rPr lang="ko-KR" altLang="en-US" b="1" dirty="0" smtClean="0"/>
              <a:t>필요하다면 금융관련 </a:t>
            </a:r>
            <a:r>
              <a:rPr lang="ko-KR" altLang="en-US" b="1" dirty="0"/>
              <a:t>사업에 </a:t>
            </a:r>
            <a:r>
              <a:rPr lang="ko-KR" altLang="en-US" b="1" dirty="0" smtClean="0"/>
              <a:t>종사하는</a:t>
            </a:r>
            <a:endParaRPr lang="en-US" altLang="ko-KR" b="1" dirty="0" smtClean="0"/>
          </a:p>
          <a:p>
            <a:r>
              <a:rPr lang="ko-KR" altLang="en-US" b="1" dirty="0" smtClean="0"/>
              <a:t>분들께 </a:t>
            </a:r>
            <a:r>
              <a:rPr lang="ko-KR" altLang="en-US" b="1" dirty="0"/>
              <a:t>자문을 구해보는 것도</a:t>
            </a:r>
          </a:p>
          <a:p>
            <a:r>
              <a:rPr lang="ko-KR" altLang="en-US" b="1" dirty="0"/>
              <a:t>생각해 보도록 하겠습니다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0" y="1223688"/>
            <a:ext cx="3672408" cy="4420146"/>
          </a:xfrm>
          <a:prstGeom prst="rect">
            <a:avLst/>
          </a:prstGeom>
          <a:noFill/>
          <a:ln w="14287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44488" y="836712"/>
            <a:ext cx="9145016" cy="544764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u="sng" dirty="0" smtClean="0"/>
              <a:t>1) </a:t>
            </a:r>
            <a:r>
              <a:rPr lang="ko-KR" altLang="en-US" sz="2400" b="1" u="sng" dirty="0"/>
              <a:t>조모임 실시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어떤 식으로 </a:t>
            </a:r>
            <a:r>
              <a:rPr lang="en-US" altLang="ko-KR" sz="1600" dirty="0"/>
              <a:t>project</a:t>
            </a:r>
            <a:r>
              <a:rPr lang="ko-KR" altLang="en-US" sz="1600" dirty="0"/>
              <a:t>를 진행해야 효율적으로 일을 진행할 수 있을지 </a:t>
            </a:r>
            <a:r>
              <a:rPr lang="ko-KR" altLang="en-US" sz="1600" dirty="0" smtClean="0"/>
              <a:t>토의하고</a:t>
            </a:r>
            <a:endParaRPr lang="ko-KR" altLang="en-US" sz="1600" dirty="0"/>
          </a:p>
          <a:p>
            <a:r>
              <a:rPr lang="ko-KR" altLang="en-US" sz="1600" dirty="0"/>
              <a:t>임무 분담 </a:t>
            </a:r>
            <a:r>
              <a:rPr lang="ko-KR" altLang="en-US" sz="1600" dirty="0" smtClean="0"/>
              <a:t>실시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직접 </a:t>
            </a:r>
            <a:r>
              <a:rPr lang="ko-KR" altLang="en-US" sz="1600" dirty="0"/>
              <a:t>만나는 </a:t>
            </a:r>
            <a:r>
              <a:rPr lang="ko-KR" altLang="en-US" sz="1600" dirty="0" smtClean="0"/>
              <a:t>상황</a:t>
            </a:r>
            <a:r>
              <a:rPr lang="ko-KR" altLang="en-US" sz="1600" dirty="0"/>
              <a:t>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쉽지 않을 수 있으므로</a:t>
            </a:r>
          </a:p>
          <a:p>
            <a:r>
              <a:rPr lang="ko-KR" altLang="en-US" sz="1600" dirty="0" err="1" smtClean="0"/>
              <a:t>카카오톡이나</a:t>
            </a:r>
            <a:r>
              <a:rPr lang="ko-KR" altLang="en-US" sz="1600" dirty="0" smtClean="0"/>
              <a:t>  페이스 북 </a:t>
            </a:r>
            <a:r>
              <a:rPr lang="ko-KR" altLang="en-US" sz="1600" dirty="0"/>
              <a:t>메신저 등을 통해 </a:t>
            </a:r>
            <a:r>
              <a:rPr lang="ko-KR" altLang="en-US" sz="1600" dirty="0" smtClean="0"/>
              <a:t>진행할 예정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2400" b="1" u="sng" dirty="0"/>
              <a:t>2) </a:t>
            </a:r>
            <a:r>
              <a:rPr lang="ko-KR" altLang="en-US" sz="2400" b="1" u="sng" dirty="0"/>
              <a:t>데이터 검색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각자 어느 분야에서 필요한 데이터를 찾을지 정한 후 검색 실시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검색이 완료되면 차후에 모임을 실시해서 자료를 </a:t>
            </a:r>
            <a:r>
              <a:rPr lang="ko-KR" altLang="en-US" sz="1600" dirty="0" smtClean="0"/>
              <a:t>공유 후에</a:t>
            </a:r>
            <a:endParaRPr lang="ko-KR" altLang="en-US" sz="1600" dirty="0"/>
          </a:p>
          <a:p>
            <a:r>
              <a:rPr lang="ko-KR" altLang="en-US" sz="1600" dirty="0"/>
              <a:t>모인 자료들 중에 최적의 자료를 선발할 것임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때에 따라 해당분야에 종사하고 있는 분들께 자문을 구해보는 것도 </a:t>
            </a:r>
            <a:r>
              <a:rPr lang="ko-KR" altLang="en-US" sz="1600" dirty="0" smtClean="0"/>
              <a:t>시도해 볼 예정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2400" b="1" u="sng" dirty="0"/>
              <a:t>3) </a:t>
            </a:r>
            <a:r>
              <a:rPr lang="ko-KR" altLang="en-US" sz="2400" b="1" u="sng" dirty="0"/>
              <a:t>데이터 </a:t>
            </a:r>
            <a:r>
              <a:rPr lang="ko-KR" altLang="en-US" sz="2400" b="1" u="sng" dirty="0" err="1"/>
              <a:t>마이닝</a:t>
            </a:r>
            <a:r>
              <a:rPr lang="ko-KR" altLang="en-US" sz="2400" b="1" u="sng" dirty="0"/>
              <a:t> </a:t>
            </a:r>
            <a:r>
              <a:rPr lang="en-US" altLang="ko-KR" sz="2400" b="1" u="sng" dirty="0"/>
              <a:t>process </a:t>
            </a:r>
            <a:r>
              <a:rPr lang="ko-KR" altLang="en-US" sz="2400" b="1" u="sng" dirty="0"/>
              <a:t>개발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가장 많은 노력과 시간이 요구되는 작업이 기다리고 있으리라 여겨짐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각자 어느 </a:t>
            </a:r>
            <a:r>
              <a:rPr lang="en-US" altLang="ko-KR" sz="1600" dirty="0"/>
              <a:t>logic</a:t>
            </a:r>
            <a:r>
              <a:rPr lang="ko-KR" altLang="en-US" sz="1600" dirty="0"/>
              <a:t>이 부정사용을 정밀하게 감식할 수 있겠는지 생각해보고</a:t>
            </a:r>
          </a:p>
          <a:p>
            <a:r>
              <a:rPr lang="ko-KR" altLang="en-US" sz="1600" dirty="0"/>
              <a:t>의견을 공유해 볼 것임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위해서는 부정사용과 관련된 데이터가</a:t>
            </a:r>
          </a:p>
          <a:p>
            <a:r>
              <a:rPr lang="ko-KR" altLang="en-US" sz="1600" dirty="0"/>
              <a:t>일반적인 데이터와 차별되는 어떠한 특성을 가지고 있는지 파악하는 것이</a:t>
            </a:r>
          </a:p>
          <a:p>
            <a:r>
              <a:rPr lang="ko-KR" altLang="en-US" sz="1600" dirty="0"/>
              <a:t>정말 중요할 것이라 생각됨</a:t>
            </a:r>
            <a:r>
              <a:rPr lang="en-US" altLang="ko-KR" sz="1600" dirty="0"/>
              <a:t>.</a:t>
            </a:r>
          </a:p>
          <a:p>
            <a:r>
              <a:rPr lang="en-US" altLang="ko-KR" sz="2400" b="1" u="sng" dirty="0"/>
              <a:t>4</a:t>
            </a:r>
            <a:r>
              <a:rPr lang="en-US" altLang="ko-KR" sz="2400" b="1" u="sng" dirty="0" smtClean="0"/>
              <a:t>)</a:t>
            </a:r>
            <a:r>
              <a:rPr lang="ko-KR" altLang="en-US" sz="2400" b="1" u="sng" dirty="0" smtClean="0"/>
              <a:t>피드</a:t>
            </a:r>
            <a:r>
              <a:rPr lang="ko-KR" altLang="en-US" sz="2400" b="1" u="sng" dirty="0"/>
              <a:t>백</a:t>
            </a:r>
            <a:r>
              <a:rPr lang="en-US" altLang="ko-KR" sz="2400" b="1" u="sng" dirty="0" smtClean="0"/>
              <a:t> (Feedback)</a:t>
            </a:r>
            <a:endParaRPr lang="en-US" altLang="ko-KR" sz="2400" b="1" u="sng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개발과정이 끝났다고 </a:t>
            </a:r>
            <a:r>
              <a:rPr lang="ko-KR" altLang="en-US" sz="1600" dirty="0" smtClean="0"/>
              <a:t>모든 게 </a:t>
            </a:r>
            <a:r>
              <a:rPr lang="ko-KR" altLang="en-US" sz="1600" dirty="0"/>
              <a:t>완료되었다고 볼 수는 없음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더 정확한 방법이 있는데 그걸 놓치고 있지는 않는지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개발된 </a:t>
            </a:r>
            <a:r>
              <a:rPr lang="en-US" altLang="ko-KR" sz="1600" dirty="0"/>
              <a:t>process</a:t>
            </a:r>
            <a:r>
              <a:rPr lang="ko-KR" altLang="en-US" sz="1600" dirty="0"/>
              <a:t>에 허점이 있지는 않는지 다시 한 번 돌아보고 점검할 계획임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959422" y="2090738"/>
            <a:ext cx="4290881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 marL="358775"/>
            <a:endParaRPr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6A2B0F-2BED-4EAC-BEF7-2D18F7D04F9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문제의 정의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비즈니스의 정의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63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프로세스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44488" y="1196752"/>
            <a:ext cx="665296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기본적인 흐름은 아무래도 교수님께서 말씀하신 대로</a:t>
            </a:r>
          </a:p>
          <a:p>
            <a:r>
              <a:rPr lang="ko-KR" altLang="en-US" b="1" u="sng" dirty="0" smtClean="0"/>
              <a:t>승인 </a:t>
            </a:r>
            <a:r>
              <a:rPr lang="ko-KR" altLang="en-US" b="1" u="sng" dirty="0"/>
              <a:t>단말기 </a:t>
            </a:r>
            <a:r>
              <a:rPr lang="en-US" altLang="ko-KR" b="1" u="sng" dirty="0"/>
              <a:t>-&gt; VAN</a:t>
            </a:r>
            <a:r>
              <a:rPr lang="ko-KR" altLang="en-US" b="1" u="sng" dirty="0"/>
              <a:t>사 </a:t>
            </a:r>
            <a:r>
              <a:rPr lang="en-US" altLang="ko-KR" b="1" u="sng" dirty="0"/>
              <a:t>-&gt; </a:t>
            </a:r>
            <a:r>
              <a:rPr lang="ko-KR" altLang="en-US" b="1" u="sng" dirty="0"/>
              <a:t>카드사 승인 시스템 </a:t>
            </a:r>
            <a:endParaRPr lang="en-US" altLang="ko-KR" b="1" u="sng" dirty="0" smtClean="0"/>
          </a:p>
          <a:p>
            <a:r>
              <a:rPr lang="en-US" altLang="ko-KR" b="1" u="sng" dirty="0" smtClean="0"/>
              <a:t>-&gt; </a:t>
            </a:r>
            <a:r>
              <a:rPr lang="ko-KR" altLang="en-US" b="1" u="sng" dirty="0"/>
              <a:t>승인 결과 전송 </a:t>
            </a:r>
            <a:r>
              <a:rPr lang="en-US" altLang="ko-KR" b="1" u="sng" dirty="0"/>
              <a:t>-&gt; </a:t>
            </a:r>
            <a:r>
              <a:rPr lang="ko-KR" altLang="en-US" b="1" u="sng" dirty="0" smtClean="0"/>
              <a:t>승인</a:t>
            </a:r>
            <a:endParaRPr lang="en-US" altLang="ko-KR" b="1" u="sng" dirty="0"/>
          </a:p>
          <a:p>
            <a:r>
              <a:rPr lang="ko-KR" altLang="en-US" b="1" dirty="0"/>
              <a:t>이라고 생각합니다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부정사용을 </a:t>
            </a:r>
            <a:r>
              <a:rPr lang="ko-KR" altLang="en-US" b="1" dirty="0" smtClean="0"/>
              <a:t> 적발하기 </a:t>
            </a:r>
            <a:r>
              <a:rPr lang="ko-KR" altLang="en-US" b="1" dirty="0"/>
              <a:t>위해서는 아무래도 어느 부분에서 나오는 데이터가 좋은 </a:t>
            </a:r>
            <a:r>
              <a:rPr lang="ko-KR" altLang="en-US" b="1" dirty="0" smtClean="0"/>
              <a:t>것인지 고민해 </a:t>
            </a:r>
            <a:r>
              <a:rPr lang="ko-KR" altLang="en-US" b="1" dirty="0"/>
              <a:t>보는 과정이 필요할 것입니다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저희가 생각하기에는 카드사 승인 시스템에서 승인 결과 전송으로 넘어갈 </a:t>
            </a:r>
            <a:r>
              <a:rPr lang="ko-KR" altLang="en-US" b="1" dirty="0" smtClean="0"/>
              <a:t>때 나오는 </a:t>
            </a:r>
            <a:r>
              <a:rPr lang="ko-KR" altLang="en-US" b="1" dirty="0"/>
              <a:t>데이터들을 면밀하게 관찰해 보는 </a:t>
            </a:r>
            <a:r>
              <a:rPr lang="ko-KR" altLang="en-US" b="1" dirty="0" smtClean="0"/>
              <a:t>것이</a:t>
            </a:r>
            <a:endParaRPr lang="en-US" altLang="ko-KR" b="1" dirty="0" smtClean="0"/>
          </a:p>
          <a:p>
            <a:r>
              <a:rPr lang="ko-KR" altLang="en-US" b="1" dirty="0" smtClean="0"/>
              <a:t>좋을 </a:t>
            </a:r>
            <a:r>
              <a:rPr lang="ko-KR" altLang="en-US" b="1" dirty="0"/>
              <a:t>것 같습니다</a:t>
            </a:r>
            <a:r>
              <a:rPr lang="en-US" altLang="ko-KR" b="1" dirty="0"/>
              <a:t>.</a:t>
            </a:r>
          </a:p>
          <a:p>
            <a:endParaRPr lang="en-US" altLang="ko-KR" b="1" dirty="0" smtClean="0"/>
          </a:p>
          <a:p>
            <a:r>
              <a:rPr lang="ko-KR" altLang="en-US" b="1" u="sng" dirty="0" smtClean="0"/>
              <a:t>그래야 </a:t>
            </a:r>
            <a:r>
              <a:rPr lang="ko-KR" altLang="en-US" sz="2000" b="1" u="sng" dirty="0"/>
              <a:t>최종승인이 나기 전에 부정사용이 일어났다는 것을 미리 </a:t>
            </a:r>
            <a:r>
              <a:rPr lang="ko-KR" altLang="en-US" sz="2000" b="1" u="sng" dirty="0" smtClean="0"/>
              <a:t>발견해서 소비자에게 </a:t>
            </a:r>
            <a:r>
              <a:rPr lang="ko-KR" altLang="en-US" sz="2000" b="1" u="sng" dirty="0"/>
              <a:t>전달할 수 있기 때문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또한 이 과정에서 나오는 데이터들이</a:t>
            </a:r>
          </a:p>
          <a:p>
            <a:r>
              <a:rPr lang="ko-KR" altLang="en-US" b="1" dirty="0"/>
              <a:t>신용카드 사용과 관련된 정보를 가장 많이 </a:t>
            </a:r>
            <a:r>
              <a:rPr lang="ko-KR" altLang="en-US" b="1" dirty="0" smtClean="0"/>
              <a:t>보유하고</a:t>
            </a:r>
            <a:endParaRPr lang="en-US" altLang="ko-KR" b="1" dirty="0"/>
          </a:p>
          <a:p>
            <a:r>
              <a:rPr lang="ko-KR" altLang="en-US" b="1" dirty="0" smtClean="0"/>
              <a:t>있으리라고 </a:t>
            </a:r>
            <a:r>
              <a:rPr lang="ko-KR" altLang="en-US" b="1" dirty="0"/>
              <a:t>판단이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조직</a:t>
            </a:r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032E7-290A-4C71-999A-68FE3E4477D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75720" y="1268760"/>
            <a:ext cx="4953000" cy="43704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b="1" u="sng" dirty="0" smtClean="0"/>
              <a:t>1. </a:t>
            </a:r>
            <a:r>
              <a:rPr lang="ko-KR" altLang="en-US" sz="3600" b="1" u="sng" dirty="0" smtClean="0"/>
              <a:t>신용카드 </a:t>
            </a:r>
            <a:r>
              <a:rPr lang="ko-KR" altLang="en-US" sz="3600" b="1" u="sng" dirty="0"/>
              <a:t>관련 </a:t>
            </a:r>
            <a:r>
              <a:rPr lang="ko-KR" altLang="en-US" sz="3600" b="1" u="sng" dirty="0" smtClean="0"/>
              <a:t>회사</a:t>
            </a:r>
            <a:endParaRPr lang="en-US" altLang="ko-KR" sz="3600" b="1" u="sng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/>
              <a:t>500</a:t>
            </a:r>
            <a:r>
              <a:rPr lang="ko-KR" altLang="en-US" b="1" dirty="0" err="1"/>
              <a:t>여곳의</a:t>
            </a:r>
            <a:r>
              <a:rPr lang="ko-KR" altLang="en-US" b="1" dirty="0"/>
              <a:t> 가맹점들을 매출액을 이용하여 </a:t>
            </a:r>
            <a:r>
              <a:rPr lang="ko-KR" altLang="en-US" b="1" dirty="0" err="1" smtClean="0"/>
              <a:t>통계분석해본</a:t>
            </a:r>
            <a:r>
              <a:rPr lang="ko-KR" altLang="en-US" b="1" dirty="0" smtClean="0"/>
              <a:t>  결과 </a:t>
            </a:r>
            <a:r>
              <a:rPr lang="en-US" altLang="ko-KR" b="1" dirty="0" smtClean="0"/>
              <a:t>1</a:t>
            </a:r>
            <a:r>
              <a:rPr lang="ko-KR" altLang="en-US" b="1" dirty="0"/>
              <a:t>위 </a:t>
            </a:r>
            <a:r>
              <a:rPr lang="en-US" altLang="ko-KR" b="1" dirty="0"/>
              <a:t>BC, 2</a:t>
            </a:r>
            <a:r>
              <a:rPr lang="ko-KR" altLang="en-US" b="1" dirty="0"/>
              <a:t>위 </a:t>
            </a:r>
            <a:r>
              <a:rPr lang="en-US" altLang="ko-KR" b="1" dirty="0"/>
              <a:t>KB, 3</a:t>
            </a:r>
            <a:r>
              <a:rPr lang="ko-KR" altLang="en-US" b="1" dirty="0"/>
              <a:t>위 </a:t>
            </a:r>
            <a:r>
              <a:rPr lang="ko-KR" altLang="en-US" b="1" dirty="0" smtClean="0"/>
              <a:t>신한</a:t>
            </a:r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ko-KR" altLang="en-US" b="1" dirty="0"/>
              <a:t>위 현대</a:t>
            </a:r>
            <a:r>
              <a:rPr lang="en-US" altLang="ko-KR" b="1" dirty="0"/>
              <a:t>, 5</a:t>
            </a:r>
            <a:r>
              <a:rPr lang="ko-KR" altLang="en-US" b="1" dirty="0"/>
              <a:t>위 삼성 </a:t>
            </a:r>
            <a:r>
              <a:rPr lang="en-US" altLang="ko-KR" b="1" dirty="0"/>
              <a:t>,6</a:t>
            </a:r>
            <a:r>
              <a:rPr lang="ko-KR" altLang="en-US" b="1" dirty="0"/>
              <a:t>위 </a:t>
            </a:r>
            <a:r>
              <a:rPr lang="ko-KR" altLang="en-US" b="1" dirty="0" err="1"/>
              <a:t>롯데</a:t>
            </a:r>
            <a:r>
              <a:rPr lang="en-US" altLang="ko-KR" b="1" dirty="0"/>
              <a:t>, 7</a:t>
            </a:r>
            <a:r>
              <a:rPr lang="ko-KR" altLang="en-US" b="1" dirty="0"/>
              <a:t>위 외환 </a:t>
            </a:r>
            <a:endParaRPr lang="en-US" altLang="ko-KR" b="1" dirty="0" smtClean="0"/>
          </a:p>
          <a:p>
            <a:r>
              <a:rPr lang="ko-KR" altLang="en-US" b="1" dirty="0" smtClean="0"/>
              <a:t>순으로 </a:t>
            </a:r>
            <a:r>
              <a:rPr lang="ko-KR" altLang="en-US" b="1" dirty="0"/>
              <a:t>나타났다고 합니다</a:t>
            </a:r>
            <a:r>
              <a:rPr lang="en-US" altLang="ko-KR" b="1" dirty="0"/>
              <a:t>.)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sz="2800" b="1" u="sng" dirty="0" smtClean="0">
              <a:solidFill>
                <a:srgbClr val="FF0000"/>
              </a:solidFill>
            </a:endParaRPr>
          </a:p>
          <a:p>
            <a:endParaRPr lang="en-US" altLang="ko-KR" sz="2800" b="1" u="sng" dirty="0">
              <a:solidFill>
                <a:srgbClr val="FF0000"/>
              </a:solidFill>
            </a:endParaRPr>
          </a:p>
          <a:p>
            <a:r>
              <a:rPr lang="en-US" altLang="ko-KR" sz="2800" b="1" u="sng" dirty="0" smtClean="0"/>
              <a:t>2.</a:t>
            </a:r>
            <a:r>
              <a:rPr lang="ko-KR" altLang="en-US" sz="2800" b="1" u="sng" dirty="0" smtClean="0"/>
              <a:t>금융감독원 </a:t>
            </a:r>
            <a:r>
              <a:rPr lang="ko-KR" altLang="en-US" sz="2800" b="1" u="sng" dirty="0"/>
              <a:t>및 </a:t>
            </a:r>
            <a:r>
              <a:rPr lang="ko-KR" altLang="en-US" sz="2800" b="1" u="sng" dirty="0" smtClean="0"/>
              <a:t>금융결제원</a:t>
            </a:r>
            <a:endParaRPr lang="en-US" altLang="ko-KR" sz="2800" b="1" u="sng" dirty="0" smtClean="0"/>
          </a:p>
          <a:p>
            <a:r>
              <a:rPr lang="en-US" altLang="ko-KR" sz="1600" b="1" dirty="0" smtClean="0"/>
              <a:t>(</a:t>
            </a:r>
            <a:r>
              <a:rPr lang="ko-KR" altLang="en-US" sz="1600" b="1" dirty="0"/>
              <a:t>더 </a:t>
            </a:r>
            <a:r>
              <a:rPr lang="ko-KR" altLang="en-US" sz="1600" b="1" dirty="0" err="1"/>
              <a:t>깊이있는</a:t>
            </a:r>
            <a:r>
              <a:rPr lang="ko-KR" altLang="en-US" sz="1600" b="1" dirty="0"/>
              <a:t> 자료가 필요할 경우 </a:t>
            </a:r>
            <a:r>
              <a:rPr lang="ko-KR" altLang="en-US" sz="1600" b="1" dirty="0" smtClean="0"/>
              <a:t>고려해볼 </a:t>
            </a:r>
            <a:r>
              <a:rPr lang="ko-KR" altLang="en-US" sz="1600" b="1" dirty="0"/>
              <a:t>만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ko-KR" altLang="en-US" sz="1600" b="1" dirty="0" smtClean="0"/>
              <a:t>하다고 </a:t>
            </a:r>
            <a:r>
              <a:rPr lang="ko-KR" altLang="en-US" sz="1600" b="1" dirty="0"/>
              <a:t>여겨집니다</a:t>
            </a:r>
            <a:r>
              <a:rPr lang="en-US" altLang="ko-KR" sz="1600" dirty="0"/>
              <a:t>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20" y="1052736"/>
            <a:ext cx="4145604" cy="2401237"/>
          </a:xfrm>
          <a:prstGeom prst="rect">
            <a:avLst/>
          </a:prstGeom>
          <a:noFill/>
          <a:ln w="730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720" y="3717032"/>
            <a:ext cx="4145604" cy="2306364"/>
          </a:xfrm>
          <a:prstGeom prst="rect">
            <a:avLst/>
          </a:prstGeom>
          <a:noFill/>
          <a:ln w="730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00_Co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Cover">
      <a:majorFont>
        <a:latin typeface="-2002"/>
        <a:ea typeface="-2002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1_목차">
  <a:themeElements>
    <a:clrScheme name="01_목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_목차">
      <a:majorFont>
        <a:latin typeface="-2002"/>
        <a:ea typeface="-2002"/>
        <a:cs typeface=""/>
      </a:majorFont>
      <a:minorFont>
        <a:latin typeface="Arial Black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_목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목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목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2_간지">
  <a:themeElements>
    <a:clrScheme name="02_간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2_간지">
      <a:majorFont>
        <a:latin typeface="-2002"/>
        <a:ea typeface="-2002"/>
        <a:cs typeface=""/>
      </a:majorFont>
      <a:minorFont>
        <a:latin typeface="Arial Black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_간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간지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간지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간지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간지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간지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간지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04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_컨텐츠영역">
      <a:majorFont>
        <a:latin typeface="-2002"/>
        <a:ea typeface="-2002"/>
        <a:cs typeface=""/>
      </a:majorFont>
      <a:minorFont>
        <a:latin typeface="Tahoma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05_마지막장">
  <a:themeElements>
    <a:clrScheme name="05_마지막장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5_마지막장">
      <a:majorFont>
        <a:latin typeface="-2002"/>
        <a:ea typeface="-2002"/>
        <a:cs typeface=""/>
      </a:majorFont>
      <a:minorFont>
        <a:latin typeface="-윤고딕320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5_마지막장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마지막장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마지막장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마지막장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마지막장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마지막장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마지막장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838</Words>
  <Application>Microsoft Office PowerPoint</Application>
  <PresentationFormat>A4 용지(210x297mm)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00_Cover</vt:lpstr>
      <vt:lpstr>01_목차</vt:lpstr>
      <vt:lpstr>02_간지</vt:lpstr>
      <vt:lpstr>04_컨텐츠영역</vt:lpstr>
      <vt:lpstr>05_마지막장</vt:lpstr>
      <vt:lpstr>신용카드 부정사용 탐지 모형개발을 위한 계획서  </vt:lpstr>
      <vt:lpstr>Contents</vt:lpstr>
      <vt:lpstr>범위</vt:lpstr>
      <vt:lpstr>목표</vt:lpstr>
      <vt:lpstr>역할과 책임</vt:lpstr>
      <vt:lpstr>일정</vt:lpstr>
      <vt:lpstr>Contents</vt:lpstr>
      <vt:lpstr>관련 프로세스</vt:lpstr>
      <vt:lpstr>관련 조직</vt:lpstr>
      <vt:lpstr>관련 데이터</vt:lpstr>
      <vt:lpstr>관련 사례</vt:lpstr>
      <vt:lpstr>컴플라이언스/민원 이슈</vt:lpstr>
      <vt:lpstr>End of Document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</dc:creator>
  <cp:lastModifiedBy>user</cp:lastModifiedBy>
  <cp:revision>400</cp:revision>
  <dcterms:created xsi:type="dcterms:W3CDTF">2012-06-15T05:50:22Z</dcterms:created>
  <dcterms:modified xsi:type="dcterms:W3CDTF">2013-09-26T22:07:57Z</dcterms:modified>
</cp:coreProperties>
</file>